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40"/>
  </p:notesMasterIdLst>
  <p:sldIdLst>
    <p:sldId id="256" r:id="rId7"/>
    <p:sldId id="2997" r:id="rId8"/>
    <p:sldId id="296" r:id="rId9"/>
    <p:sldId id="298" r:id="rId10"/>
    <p:sldId id="299" r:id="rId11"/>
    <p:sldId id="300" r:id="rId12"/>
    <p:sldId id="371" r:id="rId13"/>
    <p:sldId id="301" r:id="rId14"/>
    <p:sldId id="376" r:id="rId15"/>
    <p:sldId id="303" r:id="rId16"/>
    <p:sldId id="304" r:id="rId17"/>
    <p:sldId id="305" r:id="rId18"/>
    <p:sldId id="306" r:id="rId19"/>
    <p:sldId id="307" r:id="rId20"/>
    <p:sldId id="377" r:id="rId21"/>
    <p:sldId id="367" r:id="rId22"/>
    <p:sldId id="370" r:id="rId23"/>
    <p:sldId id="382" r:id="rId24"/>
    <p:sldId id="378" r:id="rId25"/>
    <p:sldId id="379" r:id="rId26"/>
    <p:sldId id="381" r:id="rId27"/>
    <p:sldId id="362" r:id="rId28"/>
    <p:sldId id="374" r:id="rId29"/>
    <p:sldId id="369" r:id="rId30"/>
    <p:sldId id="380" r:id="rId31"/>
    <p:sldId id="359" r:id="rId32"/>
    <p:sldId id="368" r:id="rId33"/>
    <p:sldId id="372" r:id="rId34"/>
    <p:sldId id="360" r:id="rId35"/>
    <p:sldId id="357" r:id="rId36"/>
    <p:sldId id="1057" r:id="rId37"/>
    <p:sldId id="2996" r:id="rId38"/>
    <p:sldId id="290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FF0066"/>
    <a:srgbClr val="99FF33"/>
    <a:srgbClr val="CCFF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286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5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4B31C4-ABD9-4FB7-86A3-6381F12BCA48}" type="datetimeFigureOut">
              <a:rPr lang="ar-SA" smtClean="0"/>
              <a:t>16/09/46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92F4C3-A46E-438A-AC9A-591CA19CA2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119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-(5 )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2F4C3-A46E-438A-AC9A-591CA19CA2BE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3038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E4710-9E68-66F4-A1B7-8412CCC96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ADE6988-0927-478D-0012-AA8D108E1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CD2827-E8A2-06D2-04DC-EC8767C64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95FE3C-D09A-E103-E6DA-1BB0097A02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89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F6591-9997-D83F-2366-DD8265F8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E313E27-9BFF-6A8B-23FC-25736DB32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B0ED4FC-C2A7-3488-3A9B-3FEEB53A7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669853-23A2-7A9B-0F07-C6228A948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60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 = 2   ،   ب = - 3 ،   جـ = 5 ك                 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- 40 ك  &gt;  - 9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2F4C3-A46E-438A-AC9A-591CA19CA2BE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659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صفر بدون اقواس          العدد السالب ليس له جذر    </a:t>
            </a:r>
            <a:r>
              <a:rPr lang="ar-SA" dirty="0" err="1"/>
              <a:t>فالبتالي</a:t>
            </a:r>
            <a:r>
              <a:rPr lang="ar-SA" dirty="0"/>
              <a:t> مجموعة الحل : </a:t>
            </a:r>
            <a:r>
              <a:rPr lang="ar-SA" dirty="0" err="1"/>
              <a:t>فاي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2F4C3-A46E-438A-AC9A-591CA19CA2BE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742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2F4C3-A46E-438A-AC9A-591CA19CA2BE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133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عددين حاصل ضربهم 10 و ناتج طرحهم 3    هما 5 و 2      الإشارة الأخيرة سالبة  اذن مختلفتين والكبير نفس إشارة المنتصف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2F4C3-A46E-438A-AC9A-591CA19CA2BE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72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لها حل حقيقي واحد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ليس لها حلول حقيقية  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تعويض مباشر عن ع = 55 ويطلع الحل  بدون القانون العام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2F4C3-A46E-438A-AC9A-591CA19CA2BE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6252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DA019-3B07-FD2B-5CC3-20A2837BF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374CFF4-4955-BFB9-2867-2409BBDBB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ED1461D-520B-B042-8301-83858620F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ليس لها حلول حقيقية  .</a:t>
            </a:r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8D5A82-9CA6-1315-4E20-60F37A8F72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7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F773B-DA80-47A9-957F-6F853332FAD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EBAF-FCEA-4D0D-A3C2-DC9437F1479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1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2066A-CE38-483C-86A8-D77A614C490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9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3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1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2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7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56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5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08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1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114C7-84B4-4F4F-AA9D-AC379DD9B63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6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81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80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38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FB7FD0-4F80-7705-594E-0096B68B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15B927-D85A-ABB1-9B84-488E3111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C6B44F-E8C1-F3A2-3A97-8F3E5AD0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A7F930-C627-4CCE-ADC7-ABE073C9FB4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61472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4B7E35-C0BA-873C-7004-2BAEBB0B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67D559-67D7-141F-0AD2-42C5E7BF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0EDBDD-9B92-137A-93C0-FBF1B165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F46A2D-722D-4BBB-AC0A-9D0128FF8BD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47925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185592-723E-3A73-CA92-E73177D3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5A5488-0F30-9C7E-46FC-DE6FD394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8C8FD9-637A-F4DA-B681-A1009C37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61D21-E8B9-491E-8D0A-FFB8E1842F2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42361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1ACE981-BE72-42F0-8BEC-AD61B166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E06471-EB5A-E021-14D1-662AD2C9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DE7B86-D804-C608-3B25-7AF5513D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CA3BA2-6C6E-4671-A13D-642986CFD01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93467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E63EA30-ADE5-570A-4FBF-F46EE4DA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7EA463A-0E3F-CA99-5354-BEEFCDD9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577293C-BAF1-FD5A-E37A-B01AC957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F04960-F4DC-4B55-9F6D-83ACAE19C7A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07581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C21A7EB-B6C8-52A8-756F-5106C8BE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7B34F3-4B56-9200-3E7C-DD65DCE0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8E2ECE1-245D-8AA9-D26D-C994B4C4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804A67-A1D1-43A6-85A4-E7FD4161DF1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83507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76E747-2B0A-4989-39DF-696BF5A0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C60BF8D-2B8E-E9FA-3101-0E6FEAAB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3B35582-7D5C-DAB2-AA31-B4C03992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6DD65E-C1E0-46DE-BE34-CC2517DFBC3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9898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86FF2-4373-4053-A5EC-1D13C1308A4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71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D2A4F99-4FDC-D98F-ED93-6EBAE061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372A05-D7EF-3E25-57A2-03FBA948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F7DADB3-C5A2-3BE7-D4E9-96F2A3E2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5C2BAC-BECA-4781-9B01-7822678D332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2344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3A4208-90E7-77DF-3E4B-61778EC9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10F625F-DEE2-B610-D79D-4EC18D19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7DEAF3-7A08-773C-BC97-279E0C1A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AA7023-47E4-4887-8D0A-B573C5E5265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39403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7D348F-1857-0DC6-3185-908A0059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8D3479-6E64-D035-1C1A-457704E9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5851FD-87AD-1474-9226-ADD71D20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7B237A-7B76-4828-932F-5F1C73AEB0C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72836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EBDD19-6801-80EA-1E2D-D664712C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E8E1DE-238A-088A-5F7E-716B2EE8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2D1A4E-BC6A-98B5-032F-C2B88E81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E67926-2D2A-4131-A09C-0CB7A24BBDD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16905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64444F-032D-CFB8-BBB6-80AE69B3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73B4-17F2-4EBC-ABDE-9C57CA2518D7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0C692D-33EA-0542-23C9-F47D77F1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1ACB84-B21D-588B-028E-68AEC938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D29E-1489-4A84-AC41-BF4E242C7D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4262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877C72-C735-AF6F-5496-BEE12509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18E3-7EA1-4FA7-B4DD-A2BDE5992B23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1DB238-4346-0E80-319F-85CD6D11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C963AF-DC14-3561-855A-40C8B988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8F1E-1042-43E2-86F4-3BB830C202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3971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462200-30D1-D7FD-1B16-EBFE528A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36B0-6890-4510-B3A9-0F2FD512892A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2F7AB9-673C-8D03-D6FB-58776824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481BB3-81D3-E204-78FF-EBBB3A05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3F1A-4B03-4D0C-838E-FBAAD87A371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539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F0100B2-F4AD-B3FB-DFFE-2294862F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71E1-398F-4426-9337-42C2455AA027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EFAA2F1-C073-26B3-26E8-0465AC40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691A132-4C35-75B8-1A53-85F3B0CE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20E0-EB78-4C74-818F-B05B7C5C10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2840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BAD65A4A-6B69-1CF1-3885-3D49A3D8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E56E-C7F0-4A79-BF56-2EE902EDF505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ABEA8DF0-CD6C-2856-1D33-EC792C79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9460A4-129F-1DC6-B04A-3DFD0607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E2B6-BB41-4923-AC80-036A3F1411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4200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2ED760-2EB5-FD3E-F6BB-349BDC7C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CD9A-F08C-424A-B202-9CAC8419035B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FB87F2F-0380-061E-41B9-222C8EAF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7D5F0AE-3008-DE4F-0664-98724EAB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0654-FDFC-4D24-8685-46561DD8E1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245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2A34A-D59C-4116-83DC-45FA62D192F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76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94A8A405-7F5F-16ED-636B-18C68777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16F7-FC5C-4955-813A-B8D97DC5FCD6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D474462-79B2-D196-A013-F4831F43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586B78B-627D-385A-2136-7B0C29EE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3545-112E-40F7-98D9-02F4808290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2612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5A15CBD-A429-B666-6FA1-C2156008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2FFB-0F06-4D1B-A9F4-C6927200C79A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3960127-69BC-B793-5386-3E7621DB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23A64F0-EF22-D990-39FE-CA552C80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FACC-6D4C-4F62-ABA1-4494CEA7F44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41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0CC193F-483D-9D1E-00C6-AC063885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1BAD-DB66-415E-A477-E555C49A25EA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E8516F7-C6B7-92D9-97DB-3B856432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9110A6-7E4B-48EF-EF48-5648673B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EE0D-F4D1-4D01-9887-AC2098EEADF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8393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1F09CB-B25A-1AC5-A8F8-3A9B775D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51BE-C27A-4A16-A4C5-917A873175FE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6F103C-B0A4-78C8-99AC-FB0093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884EC-6B26-5FE0-9D23-72D07007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8689-BDD4-4227-BC77-B4D913D5DFF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4550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E407C6-B42E-B3F2-6563-BB1EA019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0090-75BA-4EAD-A114-C7A4E445C781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8EAE08-7D81-5976-5AC2-EFFD4EB3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D3D72E-9E91-B11F-580B-68AF7D50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56A6-3199-431E-867E-CD201208C95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1105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F65987-DD41-3D0F-483D-FF842A2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636F-B23A-4EE4-B9CE-64B779CA3585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6F5EE1-0277-C0A5-36C1-2E26941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8DEE93-55C7-132C-729B-B251732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C6A4-2EDD-43EE-82BD-0E66C76B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3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183CDC-9F09-CE6C-3110-7AF85C9E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6D71-522B-48E8-915C-EBE11502BBCF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65D2F-E889-3D97-C337-3A860FD5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C93BD1-78DE-AC1A-B780-20DFBD86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57DF-DDB5-44E9-8E89-F0FFBCF93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2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D1EF0F-0A12-6CB8-CC3E-FCC4B497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6391-4AF3-4596-B239-AE96345ED2D8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957A6F-E70E-4EAA-4F1E-D99F26DF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FFB80D-36E1-2699-DDD5-BEC3105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2C6F-F5F3-4320-B666-2B0769E96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45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DA90964-B4AA-7CD5-8F90-7AECE96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E8A3-CC13-4789-BDF9-F937E994DB36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1B0F319-A34A-402A-3744-DA57C129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A3CF66D-EC16-248E-04D4-79C4471D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D23-1506-4571-96A9-F14F709E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5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756C77C-034F-7AAC-51E1-0CE688DD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632B-62BF-45D8-B43F-EF632BA51D83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71D592C-3ED5-8166-6AE7-4F0CB9D8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F911A9B-CF2C-4E03-7942-149A8CA4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BF5B-2638-4E23-9B90-7318F1DFE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4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9A50F-BE5D-4AC6-A873-ECB3A139AE1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64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ADBBAB8E-9AA8-1ED1-29CF-9CDFFF87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2456-9506-4548-B2E8-AF7221AF5F21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B3ED532-E5DA-5E19-05FD-5F20E1E2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6523FAE-3F4F-10F9-90BB-7B627A03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C248-5C1B-4AAB-A007-E86CFC04A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57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C2EC608-7FA9-AE5A-983A-957A341C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474A-4EE4-4F9B-9421-51410EFD19F9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F1CB3717-2624-078A-FEF0-542FC286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A5929950-927B-E599-3C73-0081D437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35A9-F4EA-4A51-96D9-B438053F1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97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DD5C656-DA73-A5F6-D0AC-B40BA43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A5BC-E4B4-4BC3-A77A-47D3D46400B8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C1F4D6F-0A13-1090-D7E1-2D50168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7D76655-7039-0447-E27A-5BD86401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872-6E3C-48A1-B5A1-83B7E9D1F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0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5BB76A7-EAE2-2B3F-FF38-A7F06313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5E96-8C8F-4EBC-9F42-5BCDF56E384C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A9D2349-B601-F5DE-914F-F5085117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CEB5695-7FAF-CB9C-8996-2FF7F560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2BCD-D961-42D0-8D0F-6D9615CDE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00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0DF388-EFB3-73E5-55F4-646F3FAE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5154-026F-4B0A-81D6-980E18E0F597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551535-049E-426E-EF82-A3B1D085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107870-048C-4996-1C67-D21C1320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6603-E17D-4D6B-8D25-3778F10DE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75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B229E4-BB1B-12A6-EDD0-4387B56F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861E-B54D-4E82-98D4-7B76044C58AE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CA78B8-A827-E98D-4A0D-6E08148E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45208-D116-69ED-87AB-5C09D4F5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7C2D-193D-450F-82F0-4DA0A14E2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9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225E52-1EA3-D339-97CD-F13BF9C6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BCCF-4497-4E09-AEA6-4D5C6B11CED1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50632-BA77-1A23-71AF-9AF360C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8AE4E-2427-1D5D-7E93-3D233F9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5A1C-007F-4EAC-8054-F12252B0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40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12895D-0914-E6ED-5FAA-059D09B3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540F-5366-4539-A04D-1E49A1C31B54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CA7418-CC32-4AC3-21BD-A468D9F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6C401B-93E8-BC6F-1C76-4C688163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EF58-E785-4012-8E6C-475BEA78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75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0D4019-6D1B-5632-0E39-7BD85217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FE93-6370-4452-B06E-AD53A2430099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836B3A-3A9A-4611-6640-D6964BC3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D49D2-D986-86BE-FC0F-5CC63B5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6728-1283-4BA9-8886-AB0030C2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97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052CF86-2289-27BB-76A6-573E2A69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9AF2-CE58-4BF3-B72F-98535DB7E3E8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6CC2135-4731-D0DB-FB4E-5E832DF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FC349DF-C033-FEFD-71AC-8361E8BC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9C0A-3BC7-459B-BB43-6D47A0F8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3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994DC-B2F7-4FC7-AF63-44E004678EF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800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55167E4-2E19-3F76-7B10-76848E73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A5E-B93E-4AA0-9F4C-D95BBD25C43B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97C7DDE-827B-80E3-F89A-6D4A60ED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6228545E-8211-3830-854F-0D43451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FEB9-1689-49B1-82E8-8ABB2E65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84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B02E5FD-BE20-6449-ED75-C46F86C1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C0D7-3044-499B-A0F8-6BDA01A23F2A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9D0A212-4A99-A472-0481-AB8B32F4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31D1C25-0D36-FAE4-D991-CC982481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1710-C0E9-4F65-9AEE-F7F0A131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18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A845853-2D26-E0F4-B6AB-FB69DBD2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6A4C-8CA2-4899-B828-D1452256F9D2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7044A9C-23B5-EE05-8671-6AFAB1ED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E23091B-C155-7F75-E0C5-A44CF428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94E7-B9BD-49BC-BD7D-07F34DB5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44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4103DD1-F572-0B31-804A-2850EDB0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7DAC-E8FE-4DB8-A2F4-90B42E9138FB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BC8A1AF-5139-F7D0-6639-C755A7F6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46C15FE-22C6-4834-36E6-FEF095D5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0FC9-F400-44D9-92A5-AB68A3E3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94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C6D3F2-8587-1EFF-8F83-473CBC2D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1E77-48B5-4BC5-8E0E-AE19565751D5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B93C0CF-7C70-8470-5EDE-A04E920A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107AC4C-76BD-DA69-88AD-0D53DB7E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1496-AD28-45E6-A304-21A99BA5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61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03C05F-AE4C-101E-A3D5-EC60B2D7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DF02-647B-4493-8D0F-194BBC1C2AC1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DD1BAD-FE44-2C93-4DDA-1D8FCF5D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E6A313-8BCF-EB14-CF4A-94DADE2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51E3-BF6A-4F2B-B2EE-B1B8869E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569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39BB1-5470-8E73-5853-D8B66F53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D782-1DBB-45AE-9DE1-DE0443F7CD5A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EBDA7-4494-FB84-B689-35DCA0F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D7C9E-28B5-377B-4F58-79EAAA0A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18C-C2D8-49FB-A4BF-873291F5F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1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68F65-AFD9-4CBF-AF63-1EB68FE5562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4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01CC1-DD39-47DA-BD84-5974370A09A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1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8A0F0-B134-4724-8059-E65A3E4F2FF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3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5388D8-B38D-4CA7-9179-DEA81B21CCEA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0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0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856186-EC4B-3BE0-B7E0-EF25CF7B4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978D57-C24D-8337-C643-939E45A37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6DEA44-883E-A073-9ED6-046A56DC5C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86068F-2DFB-5848-CB88-6040C53F6B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B520E3-BE98-2A97-1337-A5C6AF4807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smtClean="0"/>
            </a:lvl1pPr>
          </a:lstStyle>
          <a:p>
            <a:pPr>
              <a:defRPr/>
            </a:pPr>
            <a:fld id="{1DD7FC52-311B-4857-86B2-88403CFE353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1654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عنوان 1">
            <a:extLst>
              <a:ext uri="{FF2B5EF4-FFF2-40B4-BE49-F238E27FC236}">
                <a16:creationId xmlns:a16="http://schemas.microsoft.com/office/drawing/2014/main" id="{26DFEE2A-0EB8-1EB0-F50F-6143D8884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6147" name="عنصر نائب للنص 2">
            <a:extLst>
              <a:ext uri="{FF2B5EF4-FFF2-40B4-BE49-F238E27FC236}">
                <a16:creationId xmlns:a16="http://schemas.microsoft.com/office/drawing/2014/main" id="{D8854906-F3F7-276F-9F81-BB630E34A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AED4B1-F3D8-C899-C303-4CB906387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5494EC-07F2-4930-BA09-E752A0848D14}" type="datetimeFigureOut">
              <a:rPr lang="ar-SA"/>
              <a:pPr>
                <a:defRPr/>
              </a:pPr>
              <a:t>16/09/46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DBCDE-47FB-9E04-42B9-8E326C0D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E766BF-FE61-6040-F9DA-5A772DAC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7EB6B5-016A-4166-BD8B-ADA70C9A189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614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640CD900-13D3-731C-D4E9-C06C682A4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31F3A0A4-8AD7-DB66-BC5F-0BB4047AA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EC021E-7347-6DFB-2EBC-77D8C1735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36BCB2-6546-4A02-B634-FF258AAD8762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489EBC-187A-6E8C-DEEC-59A5D186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1B4F05-F5DA-EF47-C310-FB0D5ECC3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CD17C9-50EC-416E-BDCA-2210F8225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25ACC9D4-8B57-B157-B9C6-95398965A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D02DDC62-B6AD-3BA0-5CCA-87730C79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1B837-B0B1-B99A-9506-12DB6187B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21254-0D71-4993-AAEA-80D11F6ED3FE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4F2D2-1722-E46B-9D2E-5E6B8D553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D5D5AB-84B3-83AA-A42B-0FFF4F05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2E2278-72B3-41E4-BF88-E81330E0E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1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4.png"/><Relationship Id="rId4" Type="http://schemas.microsoft.com/office/2007/relationships/hdphoto" Target="../media/hdphoto6.wdp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9.wdp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D6AEE411-D064-280F-CBC8-EDCA7F0F9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88"/>
            <a:ext cx="78279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874E7D0D-6821-36C4-37CF-CAD1141C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14413"/>
            <a:ext cx="60483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145C1C9-CCC4-F1C2-3292-BD8BBA51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2636838"/>
            <a:ext cx="27543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57E411B6-7540-95A1-3660-9FC1A690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73238"/>
            <a:ext cx="244792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7C7639B-458C-6A9F-86E2-83500840F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73575"/>
            <a:ext cx="1727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5" y="1201738"/>
            <a:ext cx="2362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453188" y="1243013"/>
            <a:ext cx="236537" cy="355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7362825" y="1741488"/>
            <a:ext cx="719138" cy="360362"/>
          </a:xfrm>
          <a:prstGeom prst="wedgeRoundRectCallout">
            <a:avLst>
              <a:gd name="adj1" fmla="val -124171"/>
              <a:gd name="adj2" fmla="val -98019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 ≠ 1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333876" y="1700213"/>
            <a:ext cx="2470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3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24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=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36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38388" y="1741488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المعادلة الأصلية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277859" y="2135188"/>
            <a:ext cx="2559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3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24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      =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36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691680" y="2166968"/>
            <a:ext cx="208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أقسم كلا الطرفين على 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221496" y="2454275"/>
            <a:ext cx="156189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580857" y="243835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4530726" y="2446338"/>
            <a:ext cx="3603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47394" y="247173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791132" y="2742952"/>
            <a:ext cx="25372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8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=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12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2973934" y="3040368"/>
            <a:ext cx="4464050" cy="635000"/>
            <a:chOff x="1973" y="2251"/>
            <a:chExt cx="2812" cy="400"/>
          </a:xfrm>
        </p:grpSpPr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1973" y="2334"/>
              <a:ext cx="28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نوجد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         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         </a:t>
              </a: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، لذا أضف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  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الى كلا الطرفين</a:t>
              </a:r>
              <a:r>
                <a:rPr kumimoji="0" lang="ar-S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2314" name="Group 26"/>
            <p:cNvGrpSpPr>
              <a:grpSpLocks/>
            </p:cNvGrpSpPr>
            <p:nvPr/>
          </p:nvGrpSpPr>
          <p:grpSpPr bwMode="auto">
            <a:xfrm>
              <a:off x="3876" y="2251"/>
              <a:ext cx="670" cy="400"/>
              <a:chOff x="3876" y="2251"/>
              <a:chExt cx="670" cy="400"/>
            </a:xfrm>
          </p:grpSpPr>
          <p:sp>
            <p:nvSpPr>
              <p:cNvPr id="12310" name="Text Box 22"/>
              <p:cNvSpPr txBox="1">
                <a:spLocks noChangeArrowheads="1"/>
              </p:cNvSpPr>
              <p:nvPr/>
            </p:nvSpPr>
            <p:spPr bwMode="auto">
              <a:xfrm>
                <a:off x="3876" y="2331"/>
                <a:ext cx="67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        )</a:t>
                </a: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</a:rPr>
                  <a:t>ﺈ</a:t>
                </a: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  </a:t>
                </a:r>
              </a:p>
            </p:txBody>
          </p:sp>
          <p:sp>
            <p:nvSpPr>
              <p:cNvPr id="12311" name="Text Box 23"/>
              <p:cNvSpPr txBox="1">
                <a:spLocks noChangeArrowheads="1"/>
              </p:cNvSpPr>
              <p:nvPr/>
            </p:nvSpPr>
            <p:spPr bwMode="auto">
              <a:xfrm>
                <a:off x="4059" y="2251"/>
                <a:ext cx="3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8</a:t>
                </a:r>
              </a:p>
            </p:txBody>
          </p:sp>
          <p:sp>
            <p:nvSpPr>
              <p:cNvPr id="12312" name="Text Box 24"/>
              <p:cNvSpPr txBox="1">
                <a:spLocks noChangeArrowheads="1"/>
              </p:cNvSpPr>
              <p:nvPr/>
            </p:nvSpPr>
            <p:spPr bwMode="auto">
              <a:xfrm>
                <a:off x="4150" y="2401"/>
                <a:ext cx="22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313" name="Line 25"/>
              <p:cNvSpPr>
                <a:spLocks noChangeShapeType="1"/>
              </p:cNvSpPr>
              <p:nvPr/>
            </p:nvSpPr>
            <p:spPr bwMode="auto">
              <a:xfrm flipH="1">
                <a:off x="4171" y="2432"/>
                <a:ext cx="22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3516" y="2331"/>
              <a:ext cx="3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16</a:t>
              </a:r>
            </a:p>
          </p:txBody>
        </p:sp>
        <p:sp>
          <p:nvSpPr>
            <p:cNvPr id="12327" name="Text Box 39"/>
            <p:cNvSpPr txBox="1">
              <a:spLocks noChangeArrowheads="1"/>
            </p:cNvSpPr>
            <p:nvPr/>
          </p:nvSpPr>
          <p:spPr bwMode="auto">
            <a:xfrm>
              <a:off x="2730" y="2316"/>
              <a:ext cx="3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16</a:t>
              </a:r>
            </a:p>
          </p:txBody>
        </p:sp>
      </p:grpSp>
      <p:sp>
        <p:nvSpPr>
          <p:cNvPr id="12378" name="Text Box 90"/>
          <p:cNvSpPr txBox="1">
            <a:spLocks noChangeArrowheads="1"/>
          </p:cNvSpPr>
          <p:nvPr/>
        </p:nvSpPr>
        <p:spPr bwMode="auto">
          <a:xfrm>
            <a:off x="5341128" y="5273722"/>
            <a:ext cx="14026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–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4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= ±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2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379" name="Text Box 91"/>
          <p:cNvSpPr txBox="1">
            <a:spLocks noChangeArrowheads="1"/>
          </p:cNvSpPr>
          <p:nvPr/>
        </p:nvSpPr>
        <p:spPr bwMode="auto">
          <a:xfrm>
            <a:off x="1547664" y="4466328"/>
            <a:ext cx="183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حلل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8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س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16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6" y="116632"/>
            <a:ext cx="505916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5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3597196" y="3949766"/>
            <a:ext cx="342629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8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س +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16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= 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12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+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16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3820216" y="4464803"/>
            <a:ext cx="31053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-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8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+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16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 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3757681" y="4842835"/>
            <a:ext cx="31053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–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4 )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@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4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81" y="454386"/>
            <a:ext cx="4286250" cy="49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90"/>
          <p:cNvSpPr txBox="1">
            <a:spLocks noChangeArrowheads="1"/>
          </p:cNvSpPr>
          <p:nvPr/>
        </p:nvSpPr>
        <p:spPr bwMode="auto">
          <a:xfrm>
            <a:off x="5349081" y="5650319"/>
            <a:ext cx="14549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4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±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2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Text Box 90"/>
          <p:cNvSpPr txBox="1">
            <a:spLocks noChangeArrowheads="1"/>
          </p:cNvSpPr>
          <p:nvPr/>
        </p:nvSpPr>
        <p:spPr bwMode="auto">
          <a:xfrm>
            <a:off x="5233579" y="6392286"/>
            <a:ext cx="19570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=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6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أو 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 س =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Text Box 90"/>
          <p:cNvSpPr txBox="1">
            <a:spLocks noChangeArrowheads="1"/>
          </p:cNvSpPr>
          <p:nvPr/>
        </p:nvSpPr>
        <p:spPr bwMode="auto">
          <a:xfrm>
            <a:off x="2573653" y="6344995"/>
            <a:ext cx="19570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الحلان هما :  6   وَ 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Text Box 90"/>
          <p:cNvSpPr txBox="1">
            <a:spLocks noChangeArrowheads="1"/>
          </p:cNvSpPr>
          <p:nvPr/>
        </p:nvSpPr>
        <p:spPr bwMode="auto">
          <a:xfrm>
            <a:off x="4982939" y="5995039"/>
            <a:ext cx="2261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=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4+2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أو 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 س =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4-2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372D7C76-85F3-C625-10A5-3884C5D4A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480" y="3553526"/>
            <a:ext cx="385357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200" b="1" baseline="30000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8 س </a:t>
            </a:r>
            <a:r>
              <a:rPr lang="ar-SA" sz="2200" b="1" dirty="0">
                <a:solidFill>
                  <a:srgbClr val="00B05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+ ( 4 )</a:t>
            </a:r>
            <a:r>
              <a:rPr lang="ar-SA" sz="2200" b="1" baseline="30000" dirty="0">
                <a:solidFill>
                  <a:srgbClr val="00B05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200" b="1" dirty="0">
                <a:solidFill>
                  <a:srgbClr val="00B05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- 12 </a:t>
            </a:r>
            <a:r>
              <a:rPr lang="ar-SA" sz="2200" b="1" dirty="0">
                <a:solidFill>
                  <a:srgbClr val="00B05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+ ( 4 )</a:t>
            </a:r>
            <a:r>
              <a:rPr lang="ar-SA" sz="2200" b="1" baseline="30000" dirty="0">
                <a:solidFill>
                  <a:srgbClr val="00B05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09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4" grpId="1" animBg="1"/>
      <p:bldP spid="12295" grpId="0"/>
      <p:bldP spid="12296" grpId="0"/>
      <p:bldP spid="12297" grpId="0"/>
      <p:bldP spid="12298" grpId="0"/>
      <p:bldP spid="12299" grpId="0" animBg="1"/>
      <p:bldP spid="12300" grpId="0"/>
      <p:bldP spid="12301" grpId="0" animBg="1"/>
      <p:bldP spid="12303" grpId="0"/>
      <p:bldP spid="12304" grpId="0"/>
      <p:bldP spid="12378" grpId="0"/>
      <p:bldP spid="12379" grpId="0"/>
      <p:bldP spid="82" grpId="0"/>
      <p:bldP spid="83" grpId="0"/>
      <p:bldP spid="84" grpId="0"/>
      <p:bldP spid="36" grpId="0"/>
      <p:bldP spid="37" grpId="0"/>
      <p:bldP spid="38" grpId="0"/>
      <p:bldP spid="3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087885" y="1773335"/>
            <a:ext cx="2470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3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=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10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38388" y="1741488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المعادلة الأصلية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729491" y="2840771"/>
            <a:ext cx="2089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طرح 10 من الطرفين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152685" y="2209551"/>
            <a:ext cx="2717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3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Times New Roman"/>
                <a:cs typeface="Traditional Arabic" pitchFamily="18" charset="-78"/>
              </a:rPr>
              <a:t>– 10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 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10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-10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378" name="Text Box 90"/>
          <p:cNvSpPr txBox="1">
            <a:spLocks noChangeArrowheads="1"/>
          </p:cNvSpPr>
          <p:nvPr/>
        </p:nvSpPr>
        <p:spPr bwMode="auto">
          <a:xfrm>
            <a:off x="3790707" y="4976480"/>
            <a:ext cx="2753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5   أو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=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379" name="Text Box 91"/>
          <p:cNvSpPr txBox="1">
            <a:spLocks noChangeArrowheads="1"/>
          </p:cNvSpPr>
          <p:nvPr/>
        </p:nvSpPr>
        <p:spPr bwMode="auto">
          <a:xfrm>
            <a:off x="2119721" y="3966592"/>
            <a:ext cx="183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حلل 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3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-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6" y="116632"/>
            <a:ext cx="505916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5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3085820" y="3864104"/>
            <a:ext cx="34262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(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5 ) (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+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2 )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0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3655974" y="4410576"/>
            <a:ext cx="31053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–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0  أو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+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0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2443128" y="4420736"/>
            <a:ext cx="13747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الضرب الصفري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81" y="454386"/>
            <a:ext cx="4286250" cy="49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90"/>
          <p:cNvSpPr txBox="1">
            <a:spLocks noChangeArrowheads="1"/>
          </p:cNvSpPr>
          <p:nvPr/>
        </p:nvSpPr>
        <p:spPr bwMode="auto">
          <a:xfrm>
            <a:off x="3920902" y="5440273"/>
            <a:ext cx="27069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الحلان هما :  5   وَ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36" y="1124744"/>
            <a:ext cx="20383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3981862" y="2627640"/>
            <a:ext cx="2537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3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10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D899CD-6646-125D-DA45-3E396B32590B}"/>
              </a:ext>
            </a:extLst>
          </p:cNvPr>
          <p:cNvSpPr txBox="1"/>
          <p:nvPr/>
        </p:nvSpPr>
        <p:spPr>
          <a:xfrm>
            <a:off x="3616960" y="3006479"/>
            <a:ext cx="3289300" cy="833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التحليل إلى عوامل :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أ = 1   ،   ب = - 3   ،   جـ = - 10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8" grpId="0"/>
      <p:bldP spid="12304" grpId="0"/>
      <p:bldP spid="12378" grpId="0"/>
      <p:bldP spid="12379" grpId="0"/>
      <p:bldP spid="82" grpId="0"/>
      <p:bldP spid="83" grpId="0"/>
      <p:bldP spid="84" grpId="0"/>
      <p:bldP spid="36" grpId="0"/>
      <p:bldP spid="4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مستدير الزوايا 16"/>
          <p:cNvSpPr/>
          <p:nvPr/>
        </p:nvSpPr>
        <p:spPr>
          <a:xfrm>
            <a:off x="7121646" y="2636912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3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450713" y="2652144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$؛5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755922" y="2675468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 ــ 3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07096" y="3560174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27522" y="404102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$؛5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4(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)(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)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36438" y="4581128"/>
            <a:ext cx="3330392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^؛5!؛2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12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180489" y="205379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  $؛5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3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431849" y="5118558"/>
            <a:ext cx="1258690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^؛5!؛2#؛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2707977" y="2155417"/>
            <a:ext cx="2656930" cy="360040"/>
          </a:xfrm>
          <a:prstGeom prst="homePlat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اكتبي المعادلة بالصورة القياسية</a:t>
            </a:r>
          </a:p>
        </p:txBody>
      </p:sp>
      <p:sp>
        <p:nvSpPr>
          <p:cNvPr id="130" name="وسيلة شرح مستطيلة 129"/>
          <p:cNvSpPr/>
          <p:nvPr/>
        </p:nvSpPr>
        <p:spPr>
          <a:xfrm>
            <a:off x="1428728" y="3286124"/>
            <a:ext cx="2500330" cy="1214446"/>
          </a:xfrm>
          <a:prstGeom prst="wedgeRectCallout">
            <a:avLst>
              <a:gd name="adj1" fmla="val 209518"/>
              <a:gd name="adj2" fmla="val 1672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موجب</a:t>
            </a:r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4657728" y="6171330"/>
            <a:ext cx="421484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يوجد  لها حلان حقيقيان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6" y="116632"/>
            <a:ext cx="505916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8732"/>
            <a:ext cx="4101606" cy="41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88" y="1403744"/>
            <a:ext cx="1878744" cy="51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6380480" y="5625995"/>
            <a:ext cx="2338560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+mj-cs"/>
              </a:rPr>
              <a:t>المميز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12.64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628859-0474-4EE7-D899-634F4AD9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5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F8A1F97-CC43-4219-8FF2-6CBC69BE3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26" y="5794988"/>
            <a:ext cx="777307" cy="5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/>
      <p:bldP spid="31" grpId="0"/>
      <p:bldP spid="32" grpId="0"/>
      <p:bldP spid="33" grpId="0"/>
      <p:bldP spid="34" grpId="0"/>
      <p:bldP spid="35" grpId="0" animBg="1"/>
      <p:bldP spid="130" grpId="0" animBg="1"/>
      <p:bldP spid="77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مستدير الزوايا 16"/>
          <p:cNvSpPr/>
          <p:nvPr/>
        </p:nvSpPr>
        <p:spPr>
          <a:xfrm>
            <a:off x="7121646" y="2636912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0,5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450713" y="2652144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ــ 2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755922" y="2675468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 2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07096" y="3560174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27522" y="4041025"/>
            <a:ext cx="3330392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4(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0.5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)(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)  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180489" y="205379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0.5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418928" y="4630161"/>
            <a:ext cx="1258690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2707977" y="2155417"/>
            <a:ext cx="2656930" cy="360040"/>
          </a:xfrm>
          <a:prstGeom prst="homePlat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اكتبي المعادلة بالصورة القياسية</a:t>
            </a:r>
          </a:p>
        </p:txBody>
      </p:sp>
      <p:sp>
        <p:nvSpPr>
          <p:cNvPr id="130" name="وسيلة شرح مستطيلة 129"/>
          <p:cNvSpPr/>
          <p:nvPr/>
        </p:nvSpPr>
        <p:spPr>
          <a:xfrm>
            <a:off x="1043608" y="2952951"/>
            <a:ext cx="2500330" cy="1214446"/>
          </a:xfrm>
          <a:prstGeom prst="wedgeRectCallout">
            <a:avLst>
              <a:gd name="adj1" fmla="val 209518"/>
              <a:gd name="adj2" fmla="val 1672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صفر</a:t>
            </a:r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4657728" y="6171330"/>
            <a:ext cx="421484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يوجد حل حقيقي واحد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6" y="116632"/>
            <a:ext cx="505916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8732"/>
            <a:ext cx="4101606" cy="41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7091680" y="5229200"/>
            <a:ext cx="1557314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+mj-cs"/>
              </a:rPr>
              <a:t>المميز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Traditional Arabic"/>
              </a:rPr>
              <a:t>  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02" y="1439704"/>
            <a:ext cx="2857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9CC436E-9401-1FF7-D046-E36DC6CBC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5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/>
      <p:bldP spid="31" grpId="0"/>
      <p:bldP spid="33" grpId="0"/>
      <p:bldP spid="34" grpId="0"/>
      <p:bldP spid="35" grpId="0" animBg="1"/>
      <p:bldP spid="130" grpId="0" animBg="1"/>
      <p:bldP spid="77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مستدير الزوايا 16"/>
          <p:cNvSpPr/>
          <p:nvPr/>
        </p:nvSpPr>
        <p:spPr>
          <a:xfrm>
            <a:off x="7121646" y="2636912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0,2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450713" y="2652144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1,5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755922" y="2675468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 2,9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07096" y="3560174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27522" y="4041025"/>
            <a:ext cx="3330392" cy="48167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(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-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1.5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)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@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-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4(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0.2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)(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2.9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180489" y="205379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0.2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1.5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س 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2.9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6765149" y="4630161"/>
            <a:ext cx="1912469" cy="48167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2.25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–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2.32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2215473" y="2155417"/>
            <a:ext cx="2656930" cy="360040"/>
          </a:xfrm>
          <a:prstGeom prst="homePlat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اكتبي المعادلة بالصورة القياسية</a:t>
            </a:r>
          </a:p>
        </p:txBody>
      </p:sp>
      <p:sp>
        <p:nvSpPr>
          <p:cNvPr id="130" name="وسيلة شرح مستطيلة 129"/>
          <p:cNvSpPr/>
          <p:nvPr/>
        </p:nvSpPr>
        <p:spPr>
          <a:xfrm>
            <a:off x="1043608" y="2952951"/>
            <a:ext cx="2500330" cy="1214446"/>
          </a:xfrm>
          <a:prstGeom prst="wedgeRectCallout">
            <a:avLst>
              <a:gd name="adj1" fmla="val 209518"/>
              <a:gd name="adj2" fmla="val 1672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سالب</a:t>
            </a:r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4657728" y="6171330"/>
            <a:ext cx="421484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لا يوجد حلول حقيقية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6" y="116632"/>
            <a:ext cx="505916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40" y="815132"/>
            <a:ext cx="4101606" cy="41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6868160" y="5310480"/>
            <a:ext cx="1831634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+mj-cs"/>
              </a:rPr>
              <a:t>المميز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Traditional Arabic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Al-KsorZulfiMath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Traditional Arabic"/>
              </a:rPr>
              <a:t> 0.7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13" y="1406865"/>
            <a:ext cx="2840533" cy="50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267FD6C-5B55-F5F5-47D0-C94F19C4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5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/>
      <p:bldP spid="31" grpId="0"/>
      <p:bldP spid="33" grpId="0"/>
      <p:bldP spid="34" grpId="0"/>
      <p:bldP spid="35" grpId="0" animBg="1"/>
      <p:bldP spid="130" grpId="0" animBg="1"/>
      <p:bldP spid="77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9D57E-D091-56A3-CF22-14A38E9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039F189-5248-906D-0FBE-B2DF2E777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721"/>
            <a:ext cx="1724025" cy="2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>
            <a:extLst>
              <a:ext uri="{FF2B5EF4-FFF2-40B4-BE49-F238E27FC236}">
                <a16:creationId xmlns:a16="http://schemas.microsoft.com/office/drawing/2014/main" id="{FBBA0A81-B732-6D83-7A78-8BD54D80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95433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3B8EF9E2-B7E0-D1DF-4E25-68C630E28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280" y="1696055"/>
            <a:ext cx="2799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17145" algn="r" rtl="1"/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0.007 ع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0.19 ع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780352CA-1F37-37BC-7872-E9005D4E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458" y="2352755"/>
            <a:ext cx="127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 = 0,007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96506528-4DEC-730E-1440-B0D25EA7C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121" y="2298066"/>
            <a:ext cx="1542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ب = 0,19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CB253375-0BFE-346E-3D5F-C8EA984EB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121" y="2271475"/>
            <a:ext cx="14157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ﺟ = -55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grpSp>
        <p:nvGrpSpPr>
          <p:cNvPr id="6217" name="Group 73">
            <a:extLst>
              <a:ext uri="{FF2B5EF4-FFF2-40B4-BE49-F238E27FC236}">
                <a16:creationId xmlns:a16="http://schemas.microsoft.com/office/drawing/2014/main" id="{1AB87766-84D9-AF1B-0EE0-0586C7CFE095}"/>
              </a:ext>
            </a:extLst>
          </p:cNvPr>
          <p:cNvGrpSpPr>
            <a:grpSpLocks/>
          </p:cNvGrpSpPr>
          <p:nvPr/>
        </p:nvGrpSpPr>
        <p:grpSpPr bwMode="auto">
          <a:xfrm>
            <a:off x="1381762" y="4434844"/>
            <a:ext cx="1778001" cy="706438"/>
            <a:chOff x="266" y="2846"/>
            <a:chExt cx="1120" cy="445"/>
          </a:xfrm>
        </p:grpSpPr>
        <p:sp>
          <p:nvSpPr>
            <p:cNvPr id="6209" name="Text Box 65">
              <a:extLst>
                <a:ext uri="{FF2B5EF4-FFF2-40B4-BE49-F238E27FC236}">
                  <a16:creationId xmlns:a16="http://schemas.microsoft.com/office/drawing/2014/main" id="{1818CFCD-7ED3-ED50-E10F-705C78587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" y="2846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1,26</a:t>
              </a:r>
            </a:p>
          </p:txBody>
        </p:sp>
        <p:sp>
          <p:nvSpPr>
            <p:cNvPr id="6211" name="Text Box 67">
              <a:extLst>
                <a:ext uri="{FF2B5EF4-FFF2-40B4-BE49-F238E27FC236}">
                  <a16:creationId xmlns:a16="http://schemas.microsoft.com/office/drawing/2014/main" id="{7441AE5D-FD57-E27F-1469-731C98113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3058"/>
              <a:ext cx="5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0,014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2" name="Text Box 68">
              <a:extLst>
                <a:ext uri="{FF2B5EF4-FFF2-40B4-BE49-F238E27FC236}">
                  <a16:creationId xmlns:a16="http://schemas.microsoft.com/office/drawing/2014/main" id="{E2510A78-A7E6-27D0-3A38-D0A44A4CB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" y="2846"/>
              <a:ext cx="7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0,19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±</a:t>
              </a:r>
            </a:p>
          </p:txBody>
        </p:sp>
        <p:sp>
          <p:nvSpPr>
            <p:cNvPr id="6213" name="Line 69">
              <a:extLst>
                <a:ext uri="{FF2B5EF4-FFF2-40B4-BE49-F238E27FC236}">
                  <a16:creationId xmlns:a16="http://schemas.microsoft.com/office/drawing/2014/main" id="{C0AA0D59-59A5-561A-BB5A-F9B137195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4" name="Text Box 70">
              <a:extLst>
                <a:ext uri="{FF2B5EF4-FFF2-40B4-BE49-F238E27FC236}">
                  <a16:creationId xmlns:a16="http://schemas.microsoft.com/office/drawing/2014/main" id="{1F12371A-12E8-AFF5-405A-A26FC5241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45" name="Group 101">
            <a:extLst>
              <a:ext uri="{FF2B5EF4-FFF2-40B4-BE49-F238E27FC236}">
                <a16:creationId xmlns:a16="http://schemas.microsoft.com/office/drawing/2014/main" id="{864DF4F9-3BAD-86F4-4CE2-419B2968102F}"/>
              </a:ext>
            </a:extLst>
          </p:cNvPr>
          <p:cNvGrpSpPr>
            <a:grpSpLocks/>
          </p:cNvGrpSpPr>
          <p:nvPr/>
        </p:nvGrpSpPr>
        <p:grpSpPr bwMode="auto">
          <a:xfrm>
            <a:off x="4356101" y="2678113"/>
            <a:ext cx="2303463" cy="901700"/>
            <a:chOff x="2744" y="1687"/>
            <a:chExt cx="1451" cy="568"/>
          </a:xfrm>
        </p:grpSpPr>
        <p:grpSp>
          <p:nvGrpSpPr>
            <p:cNvPr id="6176" name="Group 32">
              <a:extLst>
                <a:ext uri="{FF2B5EF4-FFF2-40B4-BE49-F238E27FC236}">
                  <a16:creationId xmlns:a16="http://schemas.microsoft.com/office/drawing/2014/main" id="{8884B0BC-15BE-33E6-F3C2-3DD637AC97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1687"/>
              <a:ext cx="1451" cy="568"/>
              <a:chOff x="2752" y="1687"/>
              <a:chExt cx="1451" cy="568"/>
            </a:xfrm>
          </p:grpSpPr>
          <p:grpSp>
            <p:nvGrpSpPr>
              <p:cNvPr id="6172" name="Group 28">
                <a:extLst>
                  <a:ext uri="{FF2B5EF4-FFF2-40B4-BE49-F238E27FC236}">
                    <a16:creationId xmlns:a16="http://schemas.microsoft.com/office/drawing/2014/main" id="{C6DBC764-8387-78AC-7A38-97ACAEEE89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7" y="1687"/>
                <a:ext cx="927" cy="327"/>
                <a:chOff x="2834" y="2393"/>
                <a:chExt cx="927" cy="327"/>
              </a:xfrm>
            </p:grpSpPr>
            <p:sp>
              <p:nvSpPr>
                <p:cNvPr id="6168" name="Text Box 24">
                  <a:extLst>
                    <a:ext uri="{FF2B5EF4-FFF2-40B4-BE49-F238E27FC236}">
                      <a16:creationId xmlns:a16="http://schemas.microsoft.com/office/drawing/2014/main" id="{50414501-32B3-2E4F-E238-A25F8AD66D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ب</a:t>
                  </a:r>
                  <a:r>
                    <a:rPr kumimoji="0" 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ﺈ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ــ 4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أ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ﺟ</a:t>
                  </a:r>
                </a:p>
              </p:txBody>
            </p:sp>
            <p:sp>
              <p:nvSpPr>
                <p:cNvPr id="6171" name="Text Box 27">
                  <a:extLst>
                    <a:ext uri="{FF2B5EF4-FFF2-40B4-BE49-F238E27FC236}">
                      <a16:creationId xmlns:a16="http://schemas.microsoft.com/office/drawing/2014/main" id="{ACD133C8-9DA5-B274-5E9E-AF53C0842D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4" y="2393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</a:t>
                  </a:r>
                </a:p>
              </p:txBody>
            </p:sp>
          </p:grpSp>
          <p:sp>
            <p:nvSpPr>
              <p:cNvPr id="6173" name="Line 29">
                <a:extLst>
                  <a:ext uri="{FF2B5EF4-FFF2-40B4-BE49-F238E27FC236}">
                    <a16:creationId xmlns:a16="http://schemas.microsoft.com/office/drawing/2014/main" id="{F3D00597-D785-E55E-D657-570E004B6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4" name="Text Box 30">
                <a:extLst>
                  <a:ext uri="{FF2B5EF4-FFF2-40B4-BE49-F238E27FC236}">
                    <a16:creationId xmlns:a16="http://schemas.microsoft.com/office/drawing/2014/main" id="{269971CF-C518-DC82-3B37-125E55D982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أ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5" name="Text Box 31">
                <a:extLst>
                  <a:ext uri="{FF2B5EF4-FFF2-40B4-BE49-F238E27FC236}">
                    <a16:creationId xmlns:a16="http://schemas.microsoft.com/office/drawing/2014/main" id="{558C6485-162E-D625-06D8-0329901B0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ب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</p:grpSp>
        <p:sp>
          <p:nvSpPr>
            <p:cNvPr id="6242" name="Line 98">
              <a:extLst>
                <a:ext uri="{FF2B5EF4-FFF2-40B4-BE49-F238E27FC236}">
                  <a16:creationId xmlns:a16="http://schemas.microsoft.com/office/drawing/2014/main" id="{AE89FF02-0EDB-1102-4FEC-B16D713A3E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48" name="Group 104">
            <a:extLst>
              <a:ext uri="{FF2B5EF4-FFF2-40B4-BE49-F238E27FC236}">
                <a16:creationId xmlns:a16="http://schemas.microsoft.com/office/drawing/2014/main" id="{72B661CB-5CC7-40F3-10CD-0ABBDC286DEA}"/>
              </a:ext>
            </a:extLst>
          </p:cNvPr>
          <p:cNvGrpSpPr>
            <a:grpSpLocks/>
          </p:cNvGrpSpPr>
          <p:nvPr/>
        </p:nvGrpSpPr>
        <p:grpSpPr bwMode="auto">
          <a:xfrm>
            <a:off x="1835944" y="2845748"/>
            <a:ext cx="5429250" cy="1484314"/>
            <a:chOff x="1093" y="1796"/>
            <a:chExt cx="3420" cy="935"/>
          </a:xfrm>
        </p:grpSpPr>
        <p:grpSp>
          <p:nvGrpSpPr>
            <p:cNvPr id="6191" name="Group 47">
              <a:extLst>
                <a:ext uri="{FF2B5EF4-FFF2-40B4-BE49-F238E27FC236}">
                  <a16:creationId xmlns:a16="http://schemas.microsoft.com/office/drawing/2014/main" id="{0CF5AD19-70C2-7FE8-EA9D-C21C63184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3" y="1796"/>
              <a:ext cx="3420" cy="935"/>
              <a:chOff x="1072" y="1780"/>
              <a:chExt cx="3420" cy="935"/>
            </a:xfrm>
          </p:grpSpPr>
          <p:sp>
            <p:nvSpPr>
              <p:cNvPr id="6179" name="Text Box 35">
                <a:extLst>
                  <a:ext uri="{FF2B5EF4-FFF2-40B4-BE49-F238E27FC236}">
                    <a16:creationId xmlns:a16="http://schemas.microsoft.com/office/drawing/2014/main" id="{DC1DC327-401B-A7F4-4406-84B9A9B330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2" name="Text Box 38">
                <a:extLst>
                  <a:ext uri="{FF2B5EF4-FFF2-40B4-BE49-F238E27FC236}">
                    <a16:creationId xmlns:a16="http://schemas.microsoft.com/office/drawing/2014/main" id="{ACE9994E-7170-8E28-4770-8F6C7D3E65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8" y="2238"/>
                <a:ext cx="192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(-0,19)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ــ 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(0,007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)(-55)</a:t>
                </a:r>
              </a:p>
            </p:txBody>
          </p:sp>
          <p:sp>
            <p:nvSpPr>
              <p:cNvPr id="6183" name="Text Box 39">
                <a:extLst>
                  <a:ext uri="{FF2B5EF4-FFF2-40B4-BE49-F238E27FC236}">
                    <a16:creationId xmlns:a16="http://schemas.microsoft.com/office/drawing/2014/main" id="{128329B2-E7D8-D441-03CF-7498262E9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2" y="1780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6185" name="Text Box 41">
                <a:extLst>
                  <a:ext uri="{FF2B5EF4-FFF2-40B4-BE49-F238E27FC236}">
                    <a16:creationId xmlns:a16="http://schemas.microsoft.com/office/drawing/2014/main" id="{EC067725-B0D9-18DD-89D0-4BF4A801E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2" y="2463"/>
                <a:ext cx="81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2×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0,007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6" name="Text Box 42">
                <a:extLst>
                  <a:ext uri="{FF2B5EF4-FFF2-40B4-BE49-F238E27FC236}">
                    <a16:creationId xmlns:a16="http://schemas.microsoft.com/office/drawing/2014/main" id="{2A52069E-EED3-71E4-AE85-FC29381E86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5" y="2261"/>
                <a:ext cx="87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(0,19)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0" name="Line 46">
                <a:extLst>
                  <a:ext uri="{FF2B5EF4-FFF2-40B4-BE49-F238E27FC236}">
                    <a16:creationId xmlns:a16="http://schemas.microsoft.com/office/drawing/2014/main" id="{5A00ED95-4C36-78DD-EC6E-6AF4F96A8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48" y="2486"/>
                <a:ext cx="2388" cy="1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3" name="Line 99">
              <a:extLst>
                <a:ext uri="{FF2B5EF4-FFF2-40B4-BE49-F238E27FC236}">
                  <a16:creationId xmlns:a16="http://schemas.microsoft.com/office/drawing/2014/main" id="{4F555183-D449-1213-5EBA-1B33B6B42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9" y="2243"/>
              <a:ext cx="1699" cy="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1" name="Group 107">
            <a:extLst>
              <a:ext uri="{FF2B5EF4-FFF2-40B4-BE49-F238E27FC236}">
                <a16:creationId xmlns:a16="http://schemas.microsoft.com/office/drawing/2014/main" id="{21C11FF6-8B1A-59EA-A38D-F1B8B836A6DF}"/>
              </a:ext>
            </a:extLst>
          </p:cNvPr>
          <p:cNvGrpSpPr>
            <a:grpSpLocks/>
          </p:cNvGrpSpPr>
          <p:nvPr/>
        </p:nvGrpSpPr>
        <p:grpSpPr bwMode="auto">
          <a:xfrm>
            <a:off x="2733040" y="4353253"/>
            <a:ext cx="2286000" cy="787402"/>
            <a:chOff x="1792" y="2755"/>
            <a:chExt cx="1440" cy="496"/>
          </a:xfrm>
        </p:grpSpPr>
        <p:grpSp>
          <p:nvGrpSpPr>
            <p:cNvPr id="6216" name="Group 72">
              <a:extLst>
                <a:ext uri="{FF2B5EF4-FFF2-40B4-BE49-F238E27FC236}">
                  <a16:creationId xmlns:a16="http://schemas.microsoft.com/office/drawing/2014/main" id="{6D258E7A-9DA2-7B24-03CF-8AE869A4B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2" y="2755"/>
              <a:ext cx="1440" cy="496"/>
              <a:chOff x="1792" y="2309"/>
              <a:chExt cx="1440" cy="496"/>
            </a:xfrm>
          </p:grpSpPr>
          <p:sp>
            <p:nvSpPr>
              <p:cNvPr id="6201" name="Text Box 57">
                <a:extLst>
                  <a:ext uri="{FF2B5EF4-FFF2-40B4-BE49-F238E27FC236}">
                    <a16:creationId xmlns:a16="http://schemas.microsoft.com/office/drawing/2014/main" id="{0122E411-2EE5-F838-568B-4DC72C4AF9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245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6207" name="Group 63">
                <a:extLst>
                  <a:ext uri="{FF2B5EF4-FFF2-40B4-BE49-F238E27FC236}">
                    <a16:creationId xmlns:a16="http://schemas.microsoft.com/office/drawing/2014/main" id="{EF4E49A9-3948-61DB-266E-7A5D59EDF2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2309"/>
                <a:ext cx="1440" cy="496"/>
                <a:chOff x="1792" y="2755"/>
                <a:chExt cx="1440" cy="496"/>
              </a:xfrm>
            </p:grpSpPr>
            <p:sp>
              <p:nvSpPr>
                <p:cNvPr id="6202" name="Text Box 58">
                  <a:extLst>
                    <a:ext uri="{FF2B5EF4-FFF2-40B4-BE49-F238E27FC236}">
                      <a16:creationId xmlns:a16="http://schemas.microsoft.com/office/drawing/2014/main" id="{43C6010B-736C-AB16-9032-4190F5FF11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63" y="2811"/>
                  <a:ext cx="70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1.5761 </a:t>
                  </a:r>
                  <a:endParaRPr kumimoji="0" lang="ar-SA" sz="2000" b="1" i="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endParaRPr>
                </a:p>
              </p:txBody>
            </p:sp>
            <p:sp>
              <p:nvSpPr>
                <p:cNvPr id="6203" name="Text Box 59">
                  <a:extLst>
                    <a:ext uri="{FF2B5EF4-FFF2-40B4-BE49-F238E27FC236}">
                      <a16:creationId xmlns:a16="http://schemas.microsoft.com/office/drawing/2014/main" id="{270C0B74-F5E5-1F56-5145-82CA4EDB6B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2" y="2755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</a:t>
                  </a:r>
                </a:p>
              </p:txBody>
            </p:sp>
            <p:sp>
              <p:nvSpPr>
                <p:cNvPr id="6204" name="Text Box 60">
                  <a:extLst>
                    <a:ext uri="{FF2B5EF4-FFF2-40B4-BE49-F238E27FC236}">
                      <a16:creationId xmlns:a16="http://schemas.microsoft.com/office/drawing/2014/main" id="{234AAFB0-965C-D99F-E9EF-5E5607FFD3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14" y="3018"/>
                  <a:ext cx="599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0,014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205" name="Text Box 61">
                  <a:extLst>
                    <a:ext uri="{FF2B5EF4-FFF2-40B4-BE49-F238E27FC236}">
                      <a16:creationId xmlns:a16="http://schemas.microsoft.com/office/drawing/2014/main" id="{2D3D3B3D-91F9-ADB1-29C7-107D3D2A21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8" y="2807"/>
                  <a:ext cx="704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0,19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±</a:t>
                  </a:r>
                </a:p>
              </p:txBody>
            </p:sp>
            <p:sp>
              <p:nvSpPr>
                <p:cNvPr id="6206" name="Line 62">
                  <a:extLst>
                    <a:ext uri="{FF2B5EF4-FFF2-40B4-BE49-F238E27FC236}">
                      <a16:creationId xmlns:a16="http://schemas.microsoft.com/office/drawing/2014/main" id="{8FA40ED2-8B51-8D0F-0B0A-17CEC08CBF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6246" name="Line 102">
              <a:extLst>
                <a:ext uri="{FF2B5EF4-FFF2-40B4-BE49-F238E27FC236}">
                  <a16:creationId xmlns:a16="http://schemas.microsoft.com/office/drawing/2014/main" id="{0C299969-2D5F-27D7-0228-34157BEF0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6" y="2802"/>
              <a:ext cx="4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2" name="Group 108">
            <a:extLst>
              <a:ext uri="{FF2B5EF4-FFF2-40B4-BE49-F238E27FC236}">
                <a16:creationId xmlns:a16="http://schemas.microsoft.com/office/drawing/2014/main" id="{F6AFA892-4B8D-463B-7ADC-DB59968534D7}"/>
              </a:ext>
            </a:extLst>
          </p:cNvPr>
          <p:cNvGrpSpPr>
            <a:grpSpLocks/>
          </p:cNvGrpSpPr>
          <p:nvPr/>
        </p:nvGrpSpPr>
        <p:grpSpPr bwMode="auto">
          <a:xfrm>
            <a:off x="4532312" y="4316424"/>
            <a:ext cx="2568576" cy="877890"/>
            <a:chOff x="2855" y="2719"/>
            <a:chExt cx="1618" cy="553"/>
          </a:xfrm>
        </p:grpSpPr>
        <p:grpSp>
          <p:nvGrpSpPr>
            <p:cNvPr id="6199" name="Group 55">
              <a:extLst>
                <a:ext uri="{FF2B5EF4-FFF2-40B4-BE49-F238E27FC236}">
                  <a16:creationId xmlns:a16="http://schemas.microsoft.com/office/drawing/2014/main" id="{9465E75A-50AC-09BB-BAEF-668B90083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5" y="2719"/>
              <a:ext cx="1618" cy="553"/>
              <a:chOff x="2855" y="2719"/>
              <a:chExt cx="1618" cy="553"/>
            </a:xfrm>
          </p:grpSpPr>
          <p:sp>
            <p:nvSpPr>
              <p:cNvPr id="6193" name="Text Box 49">
                <a:extLst>
                  <a:ext uri="{FF2B5EF4-FFF2-40B4-BE49-F238E27FC236}">
                    <a16:creationId xmlns:a16="http://schemas.microsoft.com/office/drawing/2014/main" id="{601A3737-51B8-2CCC-6FC3-7304C58F4C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4" name="Text Box 50">
                <a:extLst>
                  <a:ext uri="{FF2B5EF4-FFF2-40B4-BE49-F238E27FC236}">
                    <a16:creationId xmlns:a16="http://schemas.microsoft.com/office/drawing/2014/main" id="{EFA949DC-4848-AF14-9F59-C48E94E95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5" y="2798"/>
                <a:ext cx="1038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0,0361+ 1,54</a:t>
                </a:r>
                <a:r>
                  <a:rPr lang="ar-SA" sz="1600" b="1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5" name="Text Box 51">
                <a:extLst>
                  <a:ext uri="{FF2B5EF4-FFF2-40B4-BE49-F238E27FC236}">
                    <a16:creationId xmlns:a16="http://schemas.microsoft.com/office/drawing/2014/main" id="{1920CAAE-41A7-D802-D679-A51FCFF85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9" y="2719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</a:t>
                </a:r>
              </a:p>
            </p:txBody>
          </p:sp>
          <p:sp>
            <p:nvSpPr>
              <p:cNvPr id="6196" name="Text Box 52">
                <a:extLst>
                  <a:ext uri="{FF2B5EF4-FFF2-40B4-BE49-F238E27FC236}">
                    <a16:creationId xmlns:a16="http://schemas.microsoft.com/office/drawing/2014/main" id="{272BBFB7-7065-7787-96BE-567FD0588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3039"/>
                <a:ext cx="60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0,014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7" name="Text Box 53">
                <a:extLst>
                  <a:ext uri="{FF2B5EF4-FFF2-40B4-BE49-F238E27FC236}">
                    <a16:creationId xmlns:a16="http://schemas.microsoft.com/office/drawing/2014/main" id="{46B9D1F8-5455-4774-C590-D9D555B21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8" y="2802"/>
                <a:ext cx="66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0,19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8" name="Line 54">
                <a:extLst>
                  <a:ext uri="{FF2B5EF4-FFF2-40B4-BE49-F238E27FC236}">
                    <a16:creationId xmlns:a16="http://schemas.microsoft.com/office/drawing/2014/main" id="{21D61745-BB76-9679-007A-15755E6C7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9" name="Line 105">
              <a:extLst>
                <a:ext uri="{FF2B5EF4-FFF2-40B4-BE49-F238E27FC236}">
                  <a16:creationId xmlns:a16="http://schemas.microsoft.com/office/drawing/2014/main" id="{6D0D604A-F8B7-E0E2-DE08-587A82CE5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8" y="2766"/>
              <a:ext cx="7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3776C2-041D-E5BD-E461-60B10A38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6" y="54790"/>
            <a:ext cx="5319713" cy="4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2D85BC4-2354-0128-E771-EEA02E662D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808480" y="526038"/>
            <a:ext cx="6849688" cy="1130422"/>
          </a:xfrm>
          <a:prstGeom prst="rect">
            <a:avLst/>
          </a:prstGeom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877CD627-8417-23D1-1FB2-B1AB4B9C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280" y="2051655"/>
            <a:ext cx="3155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17145" algn="r" rtl="1"/>
            <a:r>
              <a:rPr lang="ar-SA" sz="20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0,007 ع</a:t>
            </a:r>
            <a:r>
              <a:rPr lang="ar-SA" sz="2000" b="1" baseline="30000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+ 0,19 ع  - 55 = 0</a:t>
            </a:r>
            <a:endParaRPr lang="en-US" sz="1600" dirty="0">
              <a:solidFill>
                <a:srgbClr val="0070C0"/>
              </a:solidFill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3BD796D-E242-ED52-07F8-E24CA45C960A}"/>
              </a:ext>
            </a:extLst>
          </p:cNvPr>
          <p:cNvSpPr txBox="1"/>
          <p:nvPr/>
        </p:nvSpPr>
        <p:spPr>
          <a:xfrm>
            <a:off x="1198880" y="5340355"/>
            <a:ext cx="6708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</a:t>
            </a: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76                                                   س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</a:t>
            </a: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- 103            ( حل مرفوض ) </a:t>
            </a:r>
            <a:endParaRPr lang="ar-SA" sz="2800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FE616EF-8759-9618-D3D0-542D3CEF8FF6}"/>
              </a:ext>
            </a:extLst>
          </p:cNvPr>
          <p:cNvSpPr txBox="1"/>
          <p:nvPr/>
        </p:nvSpPr>
        <p:spPr>
          <a:xfrm>
            <a:off x="2913380" y="6051555"/>
            <a:ext cx="635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لم يكن منذر متجاوز السرعة القصوى لان : 76 &lt; 80 </a:t>
            </a:r>
            <a:endParaRPr lang="ar-SA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61" grpId="0"/>
      <p:bldP spid="6165" grpId="0"/>
      <p:bldP spid="6166" grpId="0"/>
      <p:bldP spid="6167" grpId="0"/>
      <p:bldP spid="8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1A751EF-1552-2BB8-ACDA-F72B2BA0A22A}"/>
              </a:ext>
            </a:extLst>
          </p:cNvPr>
          <p:cNvSpPr txBox="1"/>
          <p:nvPr/>
        </p:nvSpPr>
        <p:spPr>
          <a:xfrm>
            <a:off x="3275215" y="2065440"/>
            <a:ext cx="4555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"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0.007 ع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0.19 ع                 </a:t>
            </a:r>
            <a:r>
              <a:rPr lang="ar-SA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معادلة المسافة</a:t>
            </a:r>
            <a:endParaRPr lang="en-US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520DFC5-8F7E-32E4-26DD-CECB4E0E1A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71600" y="800358"/>
            <a:ext cx="6849688" cy="113042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EEC146B-98A4-ACEA-ECED-68BB8EAD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6" y="116632"/>
            <a:ext cx="505916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0AFB6E1-8841-3ECC-16D0-A24BE344F455}"/>
              </a:ext>
            </a:extLst>
          </p:cNvPr>
          <p:cNvSpPr txBox="1"/>
          <p:nvPr/>
        </p:nvSpPr>
        <p:spPr>
          <a:xfrm>
            <a:off x="2260600" y="3711667"/>
            <a:ext cx="532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ع =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(؛)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؛؛؛؛؛؛؛؛؛؛</a:t>
            </a:r>
            <a:r>
              <a:rPr lang="ar-S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خخ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7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{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:؛_؛: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{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&amp;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 {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؛:_؛: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%%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              </a:t>
            </a:r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التعويض عن </a:t>
            </a:r>
            <a:r>
              <a:rPr lang="ar-SA" sz="1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</a:t>
            </a:r>
            <a:r>
              <a:rPr lang="ar-SA" sz="1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،</a:t>
            </a:r>
            <a:r>
              <a:rPr lang="ar-SA" sz="1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</a:t>
            </a:r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،</a:t>
            </a:r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ج</a:t>
            </a: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417E7EF-FF03-F2B7-0513-C0F1D037C3FF}"/>
              </a:ext>
            </a:extLst>
          </p:cNvPr>
          <p:cNvSpPr txBox="1"/>
          <p:nvPr/>
        </p:nvSpPr>
        <p:spPr>
          <a:xfrm>
            <a:off x="2967644" y="2469069"/>
            <a:ext cx="4851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"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0.007 ع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0.19 </a:t>
            </a:r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 </a:t>
            </a:r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55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</a:t>
            </a:r>
            <a:r>
              <a:rPr lang="ar-SA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نعوض عن ف </a:t>
            </a:r>
            <a:r>
              <a:rPr lang="ar-SA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55</a:t>
            </a:r>
            <a:endParaRPr lang="en-US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55F6901-8FDC-4855-B920-6530F69D6199}"/>
              </a:ext>
            </a:extLst>
          </p:cNvPr>
          <p:cNvSpPr txBox="1"/>
          <p:nvPr/>
        </p:nvSpPr>
        <p:spPr>
          <a:xfrm>
            <a:off x="3449781" y="2814201"/>
            <a:ext cx="4406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"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 ع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190 ع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–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55000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      </a:t>
            </a:r>
            <a:r>
              <a:rPr lang="ar-SA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الضرب في 1000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609813D-8A5B-E566-7F1A-148EEEBE30EF}"/>
              </a:ext>
            </a:extLst>
          </p:cNvPr>
          <p:cNvSpPr txBox="1"/>
          <p:nvPr/>
        </p:nvSpPr>
        <p:spPr>
          <a:xfrm>
            <a:off x="2353733" y="3246001"/>
            <a:ext cx="50335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" algn="r" rtl="1"/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ع =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؛؛؛؛؛؛؛؛؛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</a:t>
            </a:r>
            <a:r>
              <a:rPr lang="ar-S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ش؛</a:t>
            </a:r>
            <a:r>
              <a:rPr lang="ar-SA" sz="2400" b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:؛؛؛؛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</a:t>
            </a:r>
            <a:r>
              <a:rPr lang="ar-SA" sz="2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_:؛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اج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             </a:t>
            </a:r>
            <a:r>
              <a:rPr lang="ar-SA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القانون العام</a:t>
            </a:r>
            <a:endParaRPr lang="en-US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7FEC68D-5036-DEF1-3B67-7AB249BFD2E4}"/>
              </a:ext>
            </a:extLst>
          </p:cNvPr>
          <p:cNvSpPr txBox="1"/>
          <p:nvPr/>
        </p:nvSpPr>
        <p:spPr>
          <a:xfrm>
            <a:off x="2269067" y="4270468"/>
            <a:ext cx="5279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ع =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)؛!؛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؛4؛؛؛؛؛؛؛؛؛؛؛1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؛؛؛؛؛ش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!^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#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 :+؛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($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%!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         </a:t>
            </a:r>
            <a:r>
              <a:rPr lang="ar-SA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الضرب</a:t>
            </a:r>
            <a:endParaRPr lang="en-US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EBBB39D-7BF0-4437-C7D7-32BE122B8493}"/>
              </a:ext>
            </a:extLst>
          </p:cNvPr>
          <p:cNvSpPr txBox="1"/>
          <p:nvPr/>
        </p:nvSpPr>
        <p:spPr>
          <a:xfrm>
            <a:off x="1219200" y="4719202"/>
            <a:ext cx="5490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" algn="r" rtl="1"/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)؛!؛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؛4؛؛؛؛؛؛؛؛؛؛؛1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؛؛؛؛؛ش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!^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&amp;%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)؛!؛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؛4$؛1لم؛%؛%؛@؛!؛    </a:t>
            </a:r>
            <a:r>
              <a:rPr lang="ar-SA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إيجاد الجذر التربيعي</a:t>
            </a:r>
            <a:endParaRPr lang="en-US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6E3A1B2-73EE-94F0-9321-FEBB3BA5C399}"/>
              </a:ext>
            </a:extLst>
          </p:cNvPr>
          <p:cNvSpPr txBox="1"/>
          <p:nvPr/>
        </p:nvSpPr>
        <p:spPr>
          <a:xfrm>
            <a:off x="1812175" y="5159467"/>
            <a:ext cx="4962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" algn="r" rtl="1"/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ع  =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)؛!؛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؛4$؛1لم؛%؛%؛@؛!؛ = $؛لم؛%؛4؛^؛1؛(؛!؛  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</a:t>
            </a:r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السرعة لا يمكن أن تكون سالبة  </a:t>
            </a:r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9E1EC2F-0EE3-B1D1-5E6A-C151E7A64355}"/>
              </a:ext>
            </a:extLst>
          </p:cNvPr>
          <p:cNvSpPr txBox="1"/>
          <p:nvPr/>
        </p:nvSpPr>
        <p:spPr>
          <a:xfrm>
            <a:off x="2477193" y="5818944"/>
            <a:ext cx="43918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" algn="r" rtl="1"/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 </a:t>
            </a:r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ﺕ </a:t>
            </a:r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76  وهي أقل من السرعة القصوى 80 كلم / ساعة</a:t>
            </a:r>
            <a:endParaRPr lang="ar-SA" sz="2000" dirty="0">
              <a:solidFill>
                <a:srgbClr val="FF0066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CA0E04E-4133-0271-8760-E0C78D79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5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0E9C78C-5B2F-43D0-0961-F5E55847A979}"/>
              </a:ext>
            </a:extLst>
          </p:cNvPr>
          <p:cNvSpPr txBox="1"/>
          <p:nvPr/>
        </p:nvSpPr>
        <p:spPr>
          <a:xfrm>
            <a:off x="0" y="181468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3420110" algn="ctr"/>
              </a:tabLst>
            </a:pPr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مساحة الملصق </a:t>
            </a:r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 × 25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500 سم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9678E91-A9A1-67E1-BF5E-6431F12E3BEF}"/>
              </a:ext>
            </a:extLst>
          </p:cNvPr>
          <p:cNvSpPr txBox="1"/>
          <p:nvPr/>
        </p:nvSpPr>
        <p:spPr>
          <a:xfrm>
            <a:off x="3316779" y="615011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3420110" algn="ctr"/>
              </a:tabLst>
            </a:pP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الملصق من الجانبين 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0.7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tabLst>
                <a:tab pos="3420110" algn="ctr"/>
              </a:tabLst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</a:t>
            </a:r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الهامش من الأعلى </a:t>
            </a:r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4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×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0.7 </a:t>
            </a:r>
            <a:r>
              <a:rPr lang="ar-SA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2.8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C6B6A44-1F20-4EFA-0D9F-2E046D93A21C}"/>
              </a:ext>
            </a:extLst>
          </p:cNvPr>
          <p:cNvSpPr txBox="1"/>
          <p:nvPr/>
        </p:nvSpPr>
        <p:spPr>
          <a:xfrm>
            <a:off x="0" y="3874523"/>
            <a:ext cx="4355870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3420110" algn="ctr"/>
              </a:tabLst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24ب) 14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-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190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+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500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375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tabLst>
                <a:tab pos="3420110" algn="ctr"/>
              </a:tabLst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14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-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190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+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125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  طرح 375 من الطرفين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spcAft>
                <a:spcPts val="600"/>
              </a:spcAft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 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؛؛؛؛؛؛؛؛؛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</a:t>
            </a:r>
            <a:r>
              <a:rPr lang="ar-S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ش؛</a:t>
            </a:r>
            <a:r>
              <a:rPr lang="ar-SA" b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:؛؛؛؛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</a:t>
            </a:r>
            <a:r>
              <a:rPr lang="ar-SA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_:؛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اج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القانون العام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spcAft>
                <a:spcPts val="600"/>
              </a:spcAft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{-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(؛)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؛؛؛؛؛؛؛؛؛؛</a:t>
            </a:r>
            <a:r>
              <a:rPr lang="ar-S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خخ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4؛ 1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{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؛_: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:؛_؛: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{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 {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%@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       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spcAft>
                <a:spcPts val="600"/>
              </a:spcAft>
            </a:pP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س =  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)؛!؛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8؛؛؛؛؛؛؛؛؛؛؛2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؛؛؛؛؛ش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!^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#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 :_؛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&amp;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 =  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)؛!؛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8؛؛؛؛؛؛؛؛؛؛؛2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؛؛؛؛؛ش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!)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 :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 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)؛!؛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؛8^؛2لم؛(؛&amp;؛!؛     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 س =  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)؛!؛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؛8^؛2لم؛(؛&amp;؛!؛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أو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 (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)؛!؛</a:t>
            </a:r>
            <a:r>
              <a:rPr lang="ar-SA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؛8^؛2لم؛(؛&amp;؛!؛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^؛لم؛8(؛2^؛#؛     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أو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$؛لم؛8)؛2!؛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12.9  وَ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0.7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146092E-9F80-9C9F-4FFC-2C3EBB6C4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875" y="976771"/>
            <a:ext cx="4850982" cy="83027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49EB452-38E2-5010-C4DB-7BD24E98E7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70836" y="1941928"/>
            <a:ext cx="3200081" cy="43806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34EF982-4EB5-A497-D03C-4D9F58CEA5C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37333" y="3879571"/>
            <a:ext cx="3758521" cy="5049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D3BF366-E42E-0592-752C-7C6AA4A736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45893" y="5597322"/>
            <a:ext cx="3966340" cy="532922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F2CA5E0-3BA7-4683-AD61-ABCDA9EE5C53}"/>
              </a:ext>
            </a:extLst>
          </p:cNvPr>
          <p:cNvSpPr txBox="1"/>
          <p:nvPr/>
        </p:nvSpPr>
        <p:spPr>
          <a:xfrm>
            <a:off x="1205344" y="2898109"/>
            <a:ext cx="3366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algn="r" rtl="1">
              <a:tabLst>
                <a:tab pos="3420110" algn="ctr"/>
              </a:tabLst>
            </a:pP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معادلة مساحة القسم النصي هي :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47625" algn="r" rtl="1">
              <a:tabLst>
                <a:tab pos="3420110" algn="ctr"/>
              </a:tabLst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( 20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–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) ( 25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–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7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)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375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47625" algn="r" rtl="1">
              <a:tabLst>
                <a:tab pos="3420110" algn="ctr"/>
              </a:tabLst>
            </a:pP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14 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- 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190 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+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500 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375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4A83D68-D8AD-5F41-CC76-B5D3E19C68C9}"/>
              </a:ext>
            </a:extLst>
          </p:cNvPr>
          <p:cNvSpPr txBox="1"/>
          <p:nvPr/>
        </p:nvSpPr>
        <p:spPr>
          <a:xfrm>
            <a:off x="94210" y="217490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3420110" algn="ctr"/>
              </a:tabLst>
            </a:pPr>
            <a:r>
              <a:rPr lang="ar-SA" sz="20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مساحة النص الكتابي </a:t>
            </a:r>
            <a:r>
              <a:rPr lang="ar-SA" sz="20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500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×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#؛4 =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375 سم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E79FB2C-1E45-4571-53A5-047A8E197ABF}"/>
              </a:ext>
            </a:extLst>
          </p:cNvPr>
          <p:cNvSpPr txBox="1"/>
          <p:nvPr/>
        </p:nvSpPr>
        <p:spPr>
          <a:xfrm>
            <a:off x="113606" y="256837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algn="r" rtl="1">
              <a:tabLst>
                <a:tab pos="3420110" algn="ctr"/>
              </a:tabLst>
            </a:pP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أبعاد القسم النصي هي :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–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،  25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–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7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9D812-BC4C-5AF2-3552-32391986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6" y="116632"/>
            <a:ext cx="505916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42FF7A6-97B8-A954-044D-CD2FAC72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721"/>
            <a:ext cx="1724025" cy="2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8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DBE40E6-728B-581E-223A-B59E2571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6" y="116632"/>
            <a:ext cx="505916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897814-8674-476F-B7DE-E070CD36A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5955" y="743091"/>
            <a:ext cx="4850982" cy="83027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2EDFE1C-B9C6-1579-E3E6-3A094F89B1B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86356" y="1667608"/>
            <a:ext cx="3200081" cy="43806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C45C00-5E87-1A08-74E7-4C41F2C546A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15413" y="2243811"/>
            <a:ext cx="3758521" cy="5049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2951639-4C39-5BEE-5A15-B60F1C5ADD6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84933" y="3026842"/>
            <a:ext cx="3966340" cy="53292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7ADC923-C0F7-57CA-0945-379B09261C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359" y="1744807"/>
            <a:ext cx="3482642" cy="39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2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6B5DF-01D2-61E3-3283-A846AA56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4F037BFD-709B-0B16-5298-E10FE827371E}"/>
              </a:ext>
            </a:extLst>
          </p:cNvPr>
          <p:cNvSpPr/>
          <p:nvPr/>
        </p:nvSpPr>
        <p:spPr>
          <a:xfrm>
            <a:off x="7121646" y="2636912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3</a:t>
            </a:r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D999BDF-A7D1-FD36-97BE-65F65A779605}"/>
              </a:ext>
            </a:extLst>
          </p:cNvPr>
          <p:cNvSpPr/>
          <p:nvPr/>
        </p:nvSpPr>
        <p:spPr>
          <a:xfrm>
            <a:off x="5344160" y="2652144"/>
            <a:ext cx="1663901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4,25</a:t>
            </a:r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0D356FAA-CC73-28E8-34B2-9668C213F755}"/>
              </a:ext>
            </a:extLst>
          </p:cNvPr>
          <p:cNvSpPr/>
          <p:nvPr/>
        </p:nvSpPr>
        <p:spPr>
          <a:xfrm>
            <a:off x="3755922" y="2675468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 3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64CCB494-66C8-7587-4B9B-B2DBB7C5F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096" y="3560174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CAD46D2B-5042-D1E0-2A09-3646A9E10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522" y="4041025"/>
            <a:ext cx="3330392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lang="ar-S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4.25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4(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)(</a:t>
            </a:r>
            <a:r>
              <a:rPr lang="ar-SA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6215132C-C9D1-CE3C-6BFC-B0E6CAE39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489" y="205379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4,25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س 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3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B70E69AB-DE26-0719-5304-EB77DED1E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149" y="4630161"/>
            <a:ext cx="1912469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18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–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36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5" name="خماسي 34">
            <a:extLst>
              <a:ext uri="{FF2B5EF4-FFF2-40B4-BE49-F238E27FC236}">
                <a16:creationId xmlns:a16="http://schemas.microsoft.com/office/drawing/2014/main" id="{EDA020E7-01D8-F79F-1604-7C4970B3AB2A}"/>
              </a:ext>
            </a:extLst>
          </p:cNvPr>
          <p:cNvSpPr/>
          <p:nvPr/>
        </p:nvSpPr>
        <p:spPr>
          <a:xfrm>
            <a:off x="2388193" y="2033497"/>
            <a:ext cx="2656930" cy="360040"/>
          </a:xfrm>
          <a:prstGeom prst="homePlat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اكتبي المعادلة بالصورة القياسية</a:t>
            </a:r>
          </a:p>
        </p:txBody>
      </p:sp>
      <p:sp>
        <p:nvSpPr>
          <p:cNvPr id="130" name="وسيلة شرح مستطيلة 129">
            <a:extLst>
              <a:ext uri="{FF2B5EF4-FFF2-40B4-BE49-F238E27FC236}">
                <a16:creationId xmlns:a16="http://schemas.microsoft.com/office/drawing/2014/main" id="{F13C1C24-0FA1-97AE-5EA7-9138529EA17B}"/>
              </a:ext>
            </a:extLst>
          </p:cNvPr>
          <p:cNvSpPr/>
          <p:nvPr/>
        </p:nvSpPr>
        <p:spPr>
          <a:xfrm>
            <a:off x="1043608" y="2952951"/>
            <a:ext cx="2500330" cy="1214446"/>
          </a:xfrm>
          <a:prstGeom prst="wedgeRectCallout">
            <a:avLst>
              <a:gd name="adj1" fmla="val 209518"/>
              <a:gd name="adj2" fmla="val 1672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سالب</a:t>
            </a:r>
          </a:p>
        </p:txBody>
      </p:sp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0457A48F-BA98-57C4-E72D-DBE507146F5F}"/>
              </a:ext>
            </a:extLst>
          </p:cNvPr>
          <p:cNvSpPr/>
          <p:nvPr/>
        </p:nvSpPr>
        <p:spPr>
          <a:xfrm>
            <a:off x="4657728" y="6171330"/>
            <a:ext cx="421484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914400" rtl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لذا لا يوجد مقاطع سينية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ADFFC43-868E-C37B-ACCA-4AD3B5C6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6" y="116632"/>
            <a:ext cx="505916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7">
            <a:extLst>
              <a:ext uri="{FF2B5EF4-FFF2-40B4-BE49-F238E27FC236}">
                <a16:creationId xmlns:a16="http://schemas.microsoft.com/office/drawing/2014/main" id="{C1DA8E44-D2F2-B22B-5065-68400C2F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160" y="5310480"/>
            <a:ext cx="1831634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Times New Roman" panose="02020603050405020304" pitchFamily="18" charset="0"/>
              </a:rPr>
              <a:t>المميز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Traditional Arabic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Al-KsorZulfiMath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/>
                <a:ea typeface="Times New Roman"/>
                <a:cs typeface="Traditional Arabic"/>
              </a:rPr>
              <a:t> 18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52F9D7-0912-8C1F-B715-D3E1814A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5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1451403-E845-ED6E-E15A-13FF18C4831D}"/>
              </a:ext>
            </a:extLst>
          </p:cNvPr>
          <p:cNvSpPr txBox="1"/>
          <p:nvPr/>
        </p:nvSpPr>
        <p:spPr>
          <a:xfrm>
            <a:off x="861060" y="3290745"/>
            <a:ext cx="5521960" cy="3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المميز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18</a:t>
            </a:r>
            <a:r>
              <a:rPr lang="ar-SA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0 ، لا يوجد حل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5D37DCC9-2209-5910-7DF8-C6B36831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481" y="5768081"/>
            <a:ext cx="2967698" cy="44627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المميز = - 18&lt; 0 ، لا يوجد حل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25EB0F4D-EC35-14D7-7A68-916B8929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2065"/>
            <a:ext cx="3330392" cy="42351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= 18,0625  - 36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E6333648-574E-5147-E42E-D87BF731A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198" y="6434486"/>
            <a:ext cx="3330392" cy="42351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=  - 17,9375 &lt; 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941C72C-3AE1-DC56-76A7-B52712AAB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272" y="1421101"/>
            <a:ext cx="3635055" cy="66299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48FE87B-8593-A8BA-4EBB-6DB7D11D2B8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7746" y="744892"/>
            <a:ext cx="6886654" cy="58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/>
      <p:bldP spid="31" grpId="0"/>
      <p:bldP spid="33" grpId="0"/>
      <p:bldP spid="34" grpId="0"/>
      <p:bldP spid="35" grpId="0" animBg="1"/>
      <p:bldP spid="130" grpId="0" animBg="1"/>
      <p:bldP spid="77" grpId="0" animBg="1"/>
      <p:bldP spid="2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24D8-9419-0746-1B76-735E600A2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F751453E-E418-32C9-E57D-ED6AFF3E5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5B1483D-D403-3305-8F20-901C4617055B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4DAADD6-BFF8-A69E-41A5-FE6A0C77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3774FC85-100D-C14C-C8B6-4D468A53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08D72207-1206-B967-907B-3752DAAF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8C95D2BB-9C63-740E-6659-2FBC276F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E9ADC4C1-8EAA-3D97-944C-03B02072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F6368C93-CCD6-DB4D-87B7-CB4AA5DC1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  <p:extLst>
      <p:ext uri="{BB962C8B-B14F-4D97-AF65-F5344CB8AC3E}">
        <p14:creationId xmlns:p14="http://schemas.microsoft.com/office/powerpoint/2010/main" val="55076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D51E5-B846-20CC-B376-814D01966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7D564772-8AA3-76EF-46DF-E3205305F42C}"/>
              </a:ext>
            </a:extLst>
          </p:cNvPr>
          <p:cNvSpPr/>
          <p:nvPr/>
        </p:nvSpPr>
        <p:spPr>
          <a:xfrm>
            <a:off x="7121646" y="2636912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1</a:t>
            </a:r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3DCA169D-60C8-22EA-F56A-F5B8E5100787}"/>
              </a:ext>
            </a:extLst>
          </p:cNvPr>
          <p:cNvSpPr/>
          <p:nvPr/>
        </p:nvSpPr>
        <p:spPr>
          <a:xfrm>
            <a:off x="5450713" y="2652144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#؛5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0C25A395-F3E3-981F-3BC5-298395F4F570}"/>
              </a:ext>
            </a:extLst>
          </p:cNvPr>
          <p:cNvSpPr/>
          <p:nvPr/>
        </p:nvSpPr>
        <p:spPr>
          <a:xfrm>
            <a:off x="3755922" y="2675468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cs typeface="Al-KsorZulfiMath" panose="02010000000000000000" pitchFamily="2" charset="-78"/>
              </a:rPr>
              <a:t>@؛5 ؛2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8A3BDA46-E1BD-D21E-A9A2-D23B55A60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096" y="3560174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7F5AEED7-D062-14EE-533F-375F7A8A5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522" y="404102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spcBef>
                <a:spcPct val="50000"/>
              </a:spcBef>
              <a:defRPr/>
            </a:pP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 #؛5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4(1)(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@؛5 ؛2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6F75F137-452F-1482-6C16-E9C8A2F55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438" y="4581128"/>
            <a:ext cx="3330392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 )؛5 ؛2؛2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–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*؛5 ؛2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AA78005B-2345-3029-C642-422A57069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041" y="2053792"/>
            <a:ext cx="268559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spcBef>
                <a:spcPct val="50000"/>
              </a:spcBef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</a:t>
            </a:r>
            <a:r>
              <a:rPr lang="ar-SA" sz="2400" b="1" dirty="0">
                <a:solidFill>
                  <a:srgbClr val="C00000"/>
                </a:solidFill>
                <a:latin typeface="Times New Roman"/>
                <a:ea typeface="Times New Roman"/>
                <a:cs typeface="Al-KsorZulfiMath"/>
              </a:rPr>
              <a:t>-  #؛5 س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+  </a:t>
            </a:r>
            <a:r>
              <a:rPr lang="ar-SA" sz="2400" b="1" dirty="0">
                <a:solidFill>
                  <a:srgbClr val="C00000"/>
                </a:solidFill>
                <a:latin typeface="Times New Roman"/>
                <a:ea typeface="Times New Roman"/>
                <a:cs typeface="Al-KsorZulfiMath"/>
              </a:rPr>
              <a:t>@؛5 ؛2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</a:rPr>
              <a:t>=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44A22AF1-CAE1-A7D2-D81D-EAFF7DDC3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849" y="5118558"/>
            <a:ext cx="1258690" cy="44627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S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!؛5 ؛2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خماسي 34">
            <a:extLst>
              <a:ext uri="{FF2B5EF4-FFF2-40B4-BE49-F238E27FC236}">
                <a16:creationId xmlns:a16="http://schemas.microsoft.com/office/drawing/2014/main" id="{AC90E9F8-075C-D311-EE1F-AFBC8B53B647}"/>
              </a:ext>
            </a:extLst>
          </p:cNvPr>
          <p:cNvSpPr/>
          <p:nvPr/>
        </p:nvSpPr>
        <p:spPr>
          <a:xfrm>
            <a:off x="2707977" y="2155417"/>
            <a:ext cx="2656930" cy="360040"/>
          </a:xfrm>
          <a:prstGeom prst="homePlat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اكتبي المعادلة بالصورة القياسية</a:t>
            </a:r>
          </a:p>
        </p:txBody>
      </p:sp>
      <p:sp>
        <p:nvSpPr>
          <p:cNvPr id="130" name="وسيلة شرح مستطيلة 129">
            <a:extLst>
              <a:ext uri="{FF2B5EF4-FFF2-40B4-BE49-F238E27FC236}">
                <a16:creationId xmlns:a16="http://schemas.microsoft.com/office/drawing/2014/main" id="{AE98A7FF-36BC-8CD8-BF9F-0518F9961408}"/>
              </a:ext>
            </a:extLst>
          </p:cNvPr>
          <p:cNvSpPr/>
          <p:nvPr/>
        </p:nvSpPr>
        <p:spPr>
          <a:xfrm>
            <a:off x="1428728" y="3286124"/>
            <a:ext cx="2500330" cy="1214446"/>
          </a:xfrm>
          <a:prstGeom prst="wedgeRectCallout">
            <a:avLst>
              <a:gd name="adj1" fmla="val 209518"/>
              <a:gd name="adj2" fmla="val 1672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موجب</a:t>
            </a:r>
          </a:p>
        </p:txBody>
      </p:sp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91037568-B73B-C43E-65E2-F1FB93253AF0}"/>
              </a:ext>
            </a:extLst>
          </p:cNvPr>
          <p:cNvSpPr/>
          <p:nvPr/>
        </p:nvSpPr>
        <p:spPr>
          <a:xfrm>
            <a:off x="4657728" y="6171330"/>
            <a:ext cx="421484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لذا عدد المقاطع السينية 2</a:t>
            </a:r>
            <a:endParaRPr lang="ar-SA" sz="3200" dirty="0">
              <a:solidFill>
                <a:prstClr val="black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304278E-25CA-A1FA-1DE6-B8BA13DC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6" y="116632"/>
            <a:ext cx="505916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7">
            <a:extLst>
              <a:ext uri="{FF2B5EF4-FFF2-40B4-BE49-F238E27FC236}">
                <a16:creationId xmlns:a16="http://schemas.microsoft.com/office/drawing/2014/main" id="{4F5AA839-B819-B3FD-D88C-54986B9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5625995"/>
            <a:ext cx="3029440" cy="44627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المميز </a:t>
            </a:r>
            <a:r>
              <a:rPr lang="ar-S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S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!؛5 ؛2 </a:t>
            </a:r>
            <a:r>
              <a:rPr lang="ar-SA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، يوجد حلان  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F1B0E8D-61B3-DFD9-4308-0B0E4694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5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754751A-3EB0-D833-CBF2-BC6320401D2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7746" y="744892"/>
            <a:ext cx="6886654" cy="58609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0DCDBE4-B9F3-B689-D0BC-AF6F72D5C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143" y="1398187"/>
            <a:ext cx="2635377" cy="6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/>
      <p:bldP spid="31" grpId="0"/>
      <p:bldP spid="32" grpId="0"/>
      <p:bldP spid="33" grpId="0"/>
      <p:bldP spid="34" grpId="0"/>
      <p:bldP spid="35" grpId="0" animBg="1"/>
      <p:bldP spid="130" grpId="0" animBg="1"/>
      <p:bldP spid="77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6ED4A-474A-A4C1-88D9-B99BEC958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39ED9664-0399-9EAF-66D1-824F8E921BBF}"/>
              </a:ext>
            </a:extLst>
          </p:cNvPr>
          <p:cNvSpPr/>
          <p:nvPr/>
        </p:nvSpPr>
        <p:spPr>
          <a:xfrm>
            <a:off x="7121646" y="2636912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0,25</a:t>
            </a:r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CFE3E9E5-344C-EA78-F343-A15AF58E38E7}"/>
              </a:ext>
            </a:extLst>
          </p:cNvPr>
          <p:cNvSpPr/>
          <p:nvPr/>
        </p:nvSpPr>
        <p:spPr>
          <a:xfrm>
            <a:off x="5450713" y="2652144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= 1</a:t>
            </a:r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DE0AD69-24BF-8B42-1215-F7B74FA2D678}"/>
              </a:ext>
            </a:extLst>
          </p:cNvPr>
          <p:cNvSpPr/>
          <p:nvPr/>
        </p:nvSpPr>
        <p:spPr>
          <a:xfrm>
            <a:off x="3755922" y="2675468"/>
            <a:ext cx="1557348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= 1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FB41DC74-2FB6-41FC-2A26-D84FBAC1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096" y="3560174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4C289832-2AF0-8A09-2ED0-7934A5F7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522" y="404102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spcBef>
                <a:spcPct val="50000"/>
              </a:spcBef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(1)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4(0.25)(1)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3CD8B974-AAF7-CAB5-D983-BFB5CB9DA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438" y="4581128"/>
            <a:ext cx="3330392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15000"/>
              </a:lnSpc>
              <a:defRPr/>
            </a:pP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1 – 1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8531F914-07E1-55AC-1562-78B739816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041" y="2053792"/>
            <a:ext cx="268559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spcBef>
                <a:spcPct val="50000"/>
              </a:spcBef>
              <a:defRPr/>
            </a:pP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0.25 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+ س + 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 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9BFDBF06-295B-92F8-CB57-583E87E75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849" y="5118558"/>
            <a:ext cx="1258690" cy="44627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prstClr val="black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0</a:t>
            </a:r>
            <a:endParaRPr lang="en-US" sz="1600" dirty="0">
              <a:solidFill>
                <a:prstClr val="black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35" name="خماسي 34">
            <a:extLst>
              <a:ext uri="{FF2B5EF4-FFF2-40B4-BE49-F238E27FC236}">
                <a16:creationId xmlns:a16="http://schemas.microsoft.com/office/drawing/2014/main" id="{435B9F62-F4CC-C26E-48B4-31FCD33E66DB}"/>
              </a:ext>
            </a:extLst>
          </p:cNvPr>
          <p:cNvSpPr/>
          <p:nvPr/>
        </p:nvSpPr>
        <p:spPr>
          <a:xfrm>
            <a:off x="2707977" y="2155417"/>
            <a:ext cx="2656930" cy="360040"/>
          </a:xfrm>
          <a:prstGeom prst="homePlat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اكتبي المعادلة بالصورة القياسية</a:t>
            </a:r>
          </a:p>
        </p:txBody>
      </p:sp>
      <p:sp>
        <p:nvSpPr>
          <p:cNvPr id="130" name="وسيلة شرح مستطيلة 129">
            <a:extLst>
              <a:ext uri="{FF2B5EF4-FFF2-40B4-BE49-F238E27FC236}">
                <a16:creationId xmlns:a16="http://schemas.microsoft.com/office/drawing/2014/main" id="{2DBCC6BF-8F84-1AC7-3227-B65147DCEC7F}"/>
              </a:ext>
            </a:extLst>
          </p:cNvPr>
          <p:cNvSpPr/>
          <p:nvPr/>
        </p:nvSpPr>
        <p:spPr>
          <a:xfrm>
            <a:off x="1428728" y="3286124"/>
            <a:ext cx="2500330" cy="1214446"/>
          </a:xfrm>
          <a:prstGeom prst="wedgeRectCallout">
            <a:avLst>
              <a:gd name="adj1" fmla="val 209518"/>
              <a:gd name="adj2" fmla="val 1672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موجب</a:t>
            </a:r>
          </a:p>
        </p:txBody>
      </p:sp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0CD55694-367E-8292-A9C4-FF938D2032FD}"/>
              </a:ext>
            </a:extLst>
          </p:cNvPr>
          <p:cNvSpPr/>
          <p:nvPr/>
        </p:nvSpPr>
        <p:spPr>
          <a:xfrm>
            <a:off x="4657728" y="6171330"/>
            <a:ext cx="421484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لذا عدد المقاطع السينية 1</a:t>
            </a:r>
            <a:endParaRPr lang="ar-SA" sz="3200" dirty="0">
              <a:solidFill>
                <a:prstClr val="black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D28CA48-53AB-A7FC-B905-29FC5E10E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06" y="116632"/>
            <a:ext cx="5059164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7">
            <a:extLst>
              <a:ext uri="{FF2B5EF4-FFF2-40B4-BE49-F238E27FC236}">
                <a16:creationId xmlns:a16="http://schemas.microsoft.com/office/drawing/2014/main" id="{C4DF33C1-3428-0E6E-0C2B-C085E8E0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5514235"/>
            <a:ext cx="3029440" cy="5170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المميز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0 ، يوجد حل واحد فقط  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5CB1E4-D6ED-C86C-DC56-CAC2C996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5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70FCE74-77FB-BA96-303C-545DDA05AB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7746" y="744892"/>
            <a:ext cx="6886654" cy="5860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8AFCF43-8B83-A4A9-546E-05C326C2D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792" y="1436348"/>
            <a:ext cx="3398815" cy="5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/>
      <p:bldP spid="31" grpId="0"/>
      <p:bldP spid="32" grpId="0"/>
      <p:bldP spid="33" grpId="0"/>
      <p:bldP spid="34" grpId="0"/>
      <p:bldP spid="35" grpId="0" animBg="1"/>
      <p:bldP spid="130" grpId="0" animBg="1"/>
      <p:bldP spid="77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52FE93CC-041C-CFD5-CAE7-CDE26F4AE305}"/>
              </a:ext>
            </a:extLst>
          </p:cNvPr>
          <p:cNvSpPr txBox="1"/>
          <p:nvPr/>
        </p:nvSpPr>
        <p:spPr>
          <a:xfrm>
            <a:off x="6143104" y="3686560"/>
            <a:ext cx="2410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4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:؛+؛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B2D6645-8721-6E13-6212-78CE4347359A}"/>
              </a:ext>
            </a:extLst>
          </p:cNvPr>
          <p:cNvSpPr txBox="1"/>
          <p:nvPr/>
        </p:nvSpPr>
        <p:spPr>
          <a:xfrm>
            <a:off x="5519651" y="2359291"/>
            <a:ext cx="334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+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–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1.5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   الصيغة القياسية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E5F83E3-4B20-BBB1-A8C7-F5D7DB7FC44B}"/>
              </a:ext>
            </a:extLst>
          </p:cNvPr>
          <p:cNvSpPr txBox="1"/>
          <p:nvPr/>
        </p:nvSpPr>
        <p:spPr>
          <a:xfrm>
            <a:off x="6168043" y="3265380"/>
            <a:ext cx="229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؛؛؛؛؛؛؛؛؛؛</a:t>
            </a:r>
            <a:r>
              <a:rPr lang="ar-S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خخ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2؛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{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&amp;؛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:؛_؛: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{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 {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؛:_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%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لم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       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59F2F64-0230-5A35-D4F5-6BA1CC7BC18D}"/>
              </a:ext>
            </a:extLst>
          </p:cNvPr>
          <p:cNvSpPr txBox="1"/>
          <p:nvPr/>
        </p:nvSpPr>
        <p:spPr>
          <a:xfrm>
            <a:off x="5469775" y="2001845"/>
            <a:ext cx="3294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–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-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7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-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1.5   المعادلة الأصلية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2C797A1-D167-3D71-1143-A07A9F4FBD50}"/>
              </a:ext>
            </a:extLst>
          </p:cNvPr>
          <p:cNvSpPr txBox="1"/>
          <p:nvPr/>
        </p:nvSpPr>
        <p:spPr>
          <a:xfrm>
            <a:off x="5394958" y="2780469"/>
            <a:ext cx="3142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 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؛؛؛؛؛؛؛؛؛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</a:t>
            </a:r>
            <a:r>
              <a:rPr lang="ar-S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ش؛</a:t>
            </a:r>
            <a:r>
              <a:rPr lang="ar-SA" sz="1800" b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:؛؛؛؛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</a:t>
            </a:r>
            <a:r>
              <a:rPr lang="ar-SA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_:؛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اج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القانون العام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EE57E65-B06E-1275-2C46-640F2B0BB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25" y="400843"/>
            <a:ext cx="4971009" cy="49073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C40213F-C5C8-C0CF-28A0-898229990C6B}"/>
              </a:ext>
            </a:extLst>
          </p:cNvPr>
          <p:cNvSpPr txBox="1"/>
          <p:nvPr/>
        </p:nvSpPr>
        <p:spPr>
          <a:xfrm>
            <a:off x="5902037" y="4204720"/>
            <a:ext cx="2402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4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^؛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4؛*؛لم؛&amp;؛  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21BE1BF-1D71-9376-3259-3A09B0E8D855}"/>
              </a:ext>
            </a:extLst>
          </p:cNvPr>
          <p:cNvSpPr txBox="1"/>
          <p:nvPr/>
        </p:nvSpPr>
        <p:spPr>
          <a:xfrm>
            <a:off x="5436524" y="4728421"/>
            <a:ext cx="3178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4؛*؛لم؛&amp;؛ 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أو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4؛*؛لم؛&amp;؛  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499C34D-DFE0-24E0-2E75-83DFB9DC3F05}"/>
              </a:ext>
            </a:extLst>
          </p:cNvPr>
          <p:cNvSpPr txBox="1"/>
          <p:nvPr/>
        </p:nvSpPr>
        <p:spPr>
          <a:xfrm>
            <a:off x="5586153" y="5288143"/>
            <a:ext cx="2892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0.2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   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أو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-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3.7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62CB709-BD25-4B13-C2B4-1C86F64788F6}"/>
              </a:ext>
            </a:extLst>
          </p:cNvPr>
          <p:cNvSpPr txBox="1"/>
          <p:nvPr/>
        </p:nvSpPr>
        <p:spPr>
          <a:xfrm>
            <a:off x="5760720" y="5761970"/>
            <a:ext cx="27653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الحلان هما : 0.2  وَ  </a:t>
            </a:r>
            <a:r>
              <a:rPr lang="ar-S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3.7</a:t>
            </a:r>
            <a:endParaRPr lang="ar-SA" sz="2400" dirty="0">
              <a:solidFill>
                <a:srgbClr val="00B050"/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6A2149C-595A-69C4-9B28-543217E1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385" y="909310"/>
            <a:ext cx="8296102" cy="48400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4D8FCFA-BD93-9B85-8303-C10998F6AE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95020" y="1438069"/>
            <a:ext cx="3016471" cy="457264"/>
          </a:xfrm>
          <a:prstGeom prst="rect">
            <a:avLst/>
          </a:prstGeom>
        </p:spPr>
      </p:pic>
      <p:graphicFrame>
        <p:nvGraphicFramePr>
          <p:cNvPr id="18" name="جدول 17">
            <a:extLst>
              <a:ext uri="{FF2B5EF4-FFF2-40B4-BE49-F238E27FC236}">
                <a16:creationId xmlns:a16="http://schemas.microsoft.com/office/drawing/2014/main" id="{AE571FDC-D45F-0B6C-BC63-BCC60A88D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31498"/>
              </p:ext>
            </p:extLst>
          </p:nvPr>
        </p:nvGraphicFramePr>
        <p:xfrm>
          <a:off x="593897" y="1958629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2.3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س@ -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1.4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6.8      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المعادلة الأصلية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0" name="جدول 19">
            <a:extLst>
              <a:ext uri="{FF2B5EF4-FFF2-40B4-BE49-F238E27FC236}">
                <a16:creationId xmlns:a16="http://schemas.microsoft.com/office/drawing/2014/main" id="{61053ED3-276F-4CAF-A4EE-81243F9EF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1108"/>
              </p:ext>
            </p:extLst>
          </p:nvPr>
        </p:nvGraphicFramePr>
        <p:xfrm>
          <a:off x="665017" y="2669830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-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ب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 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؛؛؛؛؛؛؛؛؛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 </a:t>
                      </a:r>
                      <a:r>
                        <a:rPr lang="ar-SA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ش؛</a:t>
                      </a:r>
                      <a:r>
                        <a:rPr lang="ar-SA" sz="2000" b="1" baseline="30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ب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@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:؛؛؛؛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2</a:t>
                      </a:r>
                      <a:r>
                        <a:rPr lang="ar-SA" sz="20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ا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_:؛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$؛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</a:t>
                      </a:r>
                      <a:r>
                        <a:rPr lang="ar-SA" sz="20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ا</a:t>
                      </a:r>
                      <a:r>
                        <a:rPr lang="ar-SA" sz="2000" b="1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ج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             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القانون العام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3" name="جدول 22">
            <a:extLst>
              <a:ext uri="{FF2B5EF4-FFF2-40B4-BE49-F238E27FC236}">
                <a16:creationId xmlns:a16="http://schemas.microsoft.com/office/drawing/2014/main" id="{60231D4B-83B9-429B-8F95-F87688E21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32355"/>
              </p:ext>
            </p:extLst>
          </p:nvPr>
        </p:nvGraphicFramePr>
        <p:xfrm>
          <a:off x="654512" y="4261255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= 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 ؛6 4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ش؛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@%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$^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 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= 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6؛#؛4لم؛(؛*؛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4" name="جدول 23">
            <a:extLst>
              <a:ext uri="{FF2B5EF4-FFF2-40B4-BE49-F238E27FC236}">
                <a16:creationId xmlns:a16="http://schemas.microsoft.com/office/drawing/2014/main" id="{A61B486D-70D9-BDE0-7757-96122651F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70405"/>
              </p:ext>
            </p:extLst>
          </p:nvPr>
        </p:nvGraphicFramePr>
        <p:xfrm>
          <a:off x="599094" y="4762790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= 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 ؛6 4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ش؛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@%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$^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 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= 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6؛#؛4لم؛(؛*؛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5" name="جدول 24">
            <a:extLst>
              <a:ext uri="{FF2B5EF4-FFF2-40B4-BE49-F238E27FC236}">
                <a16:creationId xmlns:a16="http://schemas.microsoft.com/office/drawing/2014/main" id="{3F7B236C-5900-91FD-AF8C-E57903612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312757"/>
              </p:ext>
            </p:extLst>
          </p:nvPr>
        </p:nvGraphicFramePr>
        <p:xfrm>
          <a:off x="610178" y="5630487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2.1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      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أو 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-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3.7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6" name="جدول 25">
            <a:extLst>
              <a:ext uri="{FF2B5EF4-FFF2-40B4-BE49-F238E27FC236}">
                <a16:creationId xmlns:a16="http://schemas.microsoft.com/office/drawing/2014/main" id="{F2E46603-1B36-7211-968D-C13588E50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44981"/>
              </p:ext>
            </p:extLst>
          </p:nvPr>
        </p:nvGraphicFramePr>
        <p:xfrm>
          <a:off x="604636" y="6089073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الحلان هما : 2.1  وَ 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-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1.4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7" name="جدول 26">
            <a:extLst>
              <a:ext uri="{FF2B5EF4-FFF2-40B4-BE49-F238E27FC236}">
                <a16:creationId xmlns:a16="http://schemas.microsoft.com/office/drawing/2014/main" id="{B9AE830E-F313-4098-C46F-8D08466E8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17005"/>
              </p:ext>
            </p:extLst>
          </p:nvPr>
        </p:nvGraphicFramePr>
        <p:xfrm>
          <a:off x="618490" y="5209310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+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6؛#؛4لم؛(؛*؛  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أو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-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6؛#؛4لم؛(؛*؛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70DD75E-CC14-9422-2FD9-89348C58DA9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20981" y="1459457"/>
            <a:ext cx="2785384" cy="4477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1E879BC-A284-3DA7-9F1F-7B317BE99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90179" y="1446415"/>
            <a:ext cx="4351397" cy="2644369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C6E2E11-1AEB-07C3-A928-857CA3E49779}"/>
              </a:ext>
            </a:extLst>
          </p:cNvPr>
          <p:cNvSpPr txBox="1"/>
          <p:nvPr/>
        </p:nvSpPr>
        <p:spPr>
          <a:xfrm>
            <a:off x="1188720" y="2332995"/>
            <a:ext cx="32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أ = 2,3   </a:t>
            </a:r>
            <a:r>
              <a:rPr lang="ar-SA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،   </a:t>
            </a:r>
            <a:r>
              <a:rPr lang="ar-SA" sz="16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ب = - 1,4  </a:t>
            </a:r>
            <a:r>
              <a:rPr lang="ar-SA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،   </a:t>
            </a:r>
            <a:r>
              <a:rPr lang="ar-SA" sz="1600" b="1" dirty="0">
                <a:solidFill>
                  <a:srgbClr val="0099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جـ = - 6,8</a:t>
            </a:r>
            <a:endParaRPr lang="ar-SA" sz="2800" dirty="0">
              <a:solidFill>
                <a:srgbClr val="009900"/>
              </a:solidFill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7E0E4B5C-4E1C-E708-E7B3-F1AC2B739F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6520" y="7593"/>
            <a:ext cx="2065199" cy="624894"/>
          </a:xfrm>
          <a:prstGeom prst="rect">
            <a:avLst/>
          </a:prstGeom>
        </p:spPr>
      </p:pic>
      <p:grpSp>
        <p:nvGrpSpPr>
          <p:cNvPr id="31" name="Group 104">
            <a:extLst>
              <a:ext uri="{FF2B5EF4-FFF2-40B4-BE49-F238E27FC236}">
                <a16:creationId xmlns:a16="http://schemas.microsoft.com/office/drawing/2014/main" id="{96C9DA24-DDEB-8E1D-A201-FC5ADB37ED5A}"/>
              </a:ext>
            </a:extLst>
          </p:cNvPr>
          <p:cNvGrpSpPr>
            <a:grpSpLocks/>
          </p:cNvGrpSpPr>
          <p:nvPr/>
        </p:nvGrpSpPr>
        <p:grpSpPr bwMode="auto">
          <a:xfrm>
            <a:off x="954563" y="3001648"/>
            <a:ext cx="3922714" cy="812800"/>
            <a:chOff x="1973" y="2198"/>
            <a:chExt cx="2471" cy="512"/>
          </a:xfrm>
        </p:grpSpPr>
        <p:grpSp>
          <p:nvGrpSpPr>
            <p:cNvPr id="32" name="Group 47">
              <a:extLst>
                <a:ext uri="{FF2B5EF4-FFF2-40B4-BE49-F238E27FC236}">
                  <a16:creationId xmlns:a16="http://schemas.microsoft.com/office/drawing/2014/main" id="{4CE2E6E9-E633-3A34-E403-5BE7F040A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2198"/>
              <a:ext cx="2471" cy="512"/>
              <a:chOff x="1952" y="2182"/>
              <a:chExt cx="2471" cy="512"/>
            </a:xfrm>
          </p:grpSpPr>
          <p:sp>
            <p:nvSpPr>
              <p:cNvPr id="34" name="Text Box 35">
                <a:extLst>
                  <a:ext uri="{FF2B5EF4-FFF2-40B4-BE49-F238E27FC236}">
                    <a16:creationId xmlns:a16="http://schemas.microsoft.com/office/drawing/2014/main" id="{DF63F3D8-40DA-EA46-27BC-3903752261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5" name="Text Box 38">
                <a:extLst>
                  <a:ext uri="{FF2B5EF4-FFF2-40B4-BE49-F238E27FC236}">
                    <a16:creationId xmlns:a16="http://schemas.microsoft.com/office/drawing/2014/main" id="{80CA2B9D-406E-8290-C511-1210F324E9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2" y="2245"/>
                <a:ext cx="165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(-1,4)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ــ 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(2,3)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(ــ 6,8)</a:t>
                </a:r>
              </a:p>
            </p:txBody>
          </p:sp>
          <p:sp>
            <p:nvSpPr>
              <p:cNvPr id="36" name="Text Box 39">
                <a:extLst>
                  <a:ext uri="{FF2B5EF4-FFF2-40B4-BE49-F238E27FC236}">
                    <a16:creationId xmlns:a16="http://schemas.microsoft.com/office/drawing/2014/main" id="{D049BF46-CB2C-0F70-94F9-792BBD687C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6" y="2182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37" name="Text Box 41">
                <a:extLst>
                  <a:ext uri="{FF2B5EF4-FFF2-40B4-BE49-F238E27FC236}">
                    <a16:creationId xmlns:a16="http://schemas.microsoft.com/office/drawing/2014/main" id="{ED0EAF43-4092-4FF0-9BE3-9188D7DE0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(2,3)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8" name="Text Box 42">
                <a:extLst>
                  <a:ext uri="{FF2B5EF4-FFF2-40B4-BE49-F238E27FC236}">
                    <a16:creationId xmlns:a16="http://schemas.microsoft.com/office/drawing/2014/main" id="{95B18C76-0001-E154-04EF-B9C0781014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7" y="2255"/>
                <a:ext cx="7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(-1,4)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39" name="Line 46">
                <a:extLst>
                  <a:ext uri="{FF2B5EF4-FFF2-40B4-BE49-F238E27FC236}">
                    <a16:creationId xmlns:a16="http://schemas.microsoft.com/office/drawing/2014/main" id="{5C553DD9-6A14-6BC7-E705-FC99B5893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33" name="Line 99">
              <a:extLst>
                <a:ext uri="{FF2B5EF4-FFF2-40B4-BE49-F238E27FC236}">
                  <a16:creationId xmlns:a16="http://schemas.microsoft.com/office/drawing/2014/main" id="{931C52C7-B17C-1F51-4C51-0852BE92C5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70" y="2253"/>
              <a:ext cx="13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40" name="Group 104">
            <a:extLst>
              <a:ext uri="{FF2B5EF4-FFF2-40B4-BE49-F238E27FC236}">
                <a16:creationId xmlns:a16="http://schemas.microsoft.com/office/drawing/2014/main" id="{037D02D3-24FA-DAEA-2C6C-8AE4491C670E}"/>
              </a:ext>
            </a:extLst>
          </p:cNvPr>
          <p:cNvGrpSpPr>
            <a:grpSpLocks/>
          </p:cNvGrpSpPr>
          <p:nvPr/>
        </p:nvGrpSpPr>
        <p:grpSpPr bwMode="auto">
          <a:xfrm>
            <a:off x="619283" y="3773808"/>
            <a:ext cx="3922714" cy="812800"/>
            <a:chOff x="1973" y="2198"/>
            <a:chExt cx="2471" cy="512"/>
          </a:xfrm>
        </p:grpSpPr>
        <p:grpSp>
          <p:nvGrpSpPr>
            <p:cNvPr id="41" name="Group 47">
              <a:extLst>
                <a:ext uri="{FF2B5EF4-FFF2-40B4-BE49-F238E27FC236}">
                  <a16:creationId xmlns:a16="http://schemas.microsoft.com/office/drawing/2014/main" id="{C4A52CA1-4FF9-BF13-83F7-CE0DE1455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2198"/>
              <a:ext cx="2471" cy="512"/>
              <a:chOff x="1952" y="2182"/>
              <a:chExt cx="2471" cy="512"/>
            </a:xfrm>
          </p:grpSpPr>
          <p:sp>
            <p:nvSpPr>
              <p:cNvPr id="43" name="Text Box 35">
                <a:extLst>
                  <a:ext uri="{FF2B5EF4-FFF2-40B4-BE49-F238E27FC236}">
                    <a16:creationId xmlns:a16="http://schemas.microsoft.com/office/drawing/2014/main" id="{35FFCC35-6624-2188-99B0-0F239409AF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4" name="Text Box 38">
                <a:extLst>
                  <a:ext uri="{FF2B5EF4-FFF2-40B4-BE49-F238E27FC236}">
                    <a16:creationId xmlns:a16="http://schemas.microsoft.com/office/drawing/2014/main" id="{6B4A23BB-5EF6-2457-6B5F-B8A675304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2" y="2245"/>
                <a:ext cx="165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(-1,4)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ــ 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(2,3)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(ــ 6,8)</a:t>
                </a:r>
              </a:p>
            </p:txBody>
          </p:sp>
          <p:sp>
            <p:nvSpPr>
              <p:cNvPr id="45" name="Text Box 39">
                <a:extLst>
                  <a:ext uri="{FF2B5EF4-FFF2-40B4-BE49-F238E27FC236}">
                    <a16:creationId xmlns:a16="http://schemas.microsoft.com/office/drawing/2014/main" id="{55AEC79A-2573-46EC-9C3B-9BCB28EAA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6" y="2182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46" name="Text Box 41">
                <a:extLst>
                  <a:ext uri="{FF2B5EF4-FFF2-40B4-BE49-F238E27FC236}">
                    <a16:creationId xmlns:a16="http://schemas.microsoft.com/office/drawing/2014/main" id="{B96885B2-2555-9271-9BFC-B90E44489C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(2,3)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7" name="Text Box 42">
                <a:extLst>
                  <a:ext uri="{FF2B5EF4-FFF2-40B4-BE49-F238E27FC236}">
                    <a16:creationId xmlns:a16="http://schemas.microsoft.com/office/drawing/2014/main" id="{8A0C4A7B-93FE-EF59-A801-486C68FF9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7" y="2255"/>
                <a:ext cx="7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(-1,4)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48" name="Line 46">
                <a:extLst>
                  <a:ext uri="{FF2B5EF4-FFF2-40B4-BE49-F238E27FC236}">
                    <a16:creationId xmlns:a16="http://schemas.microsoft.com/office/drawing/2014/main" id="{62F5FBB9-F2D9-7442-3482-AB6640164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42" name="Line 99">
              <a:extLst>
                <a:ext uri="{FF2B5EF4-FFF2-40B4-BE49-F238E27FC236}">
                  <a16:creationId xmlns:a16="http://schemas.microsoft.com/office/drawing/2014/main" id="{4D882590-C007-09CD-FEAA-B91A15DBA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70" y="2253"/>
              <a:ext cx="13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299A1104-A19E-71E4-9969-B8762535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5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9F695-6546-7C2D-854B-0E1AB3926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9D102FAE-44A2-1015-0A73-674405310A02}"/>
              </a:ext>
            </a:extLst>
          </p:cNvPr>
          <p:cNvGraphicFramePr>
            <a:graphicFrameLocks noGrp="1"/>
          </p:cNvGraphicFramePr>
          <p:nvPr/>
        </p:nvGraphicFramePr>
        <p:xfrm>
          <a:off x="739832" y="2515582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23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س@ -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14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–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68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=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0  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الضرب في 10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1C2B878B-70B3-1DCD-29B3-850CB2737824}"/>
              </a:ext>
            </a:extLst>
          </p:cNvPr>
          <p:cNvSpPr txBox="1"/>
          <p:nvPr/>
        </p:nvSpPr>
        <p:spPr>
          <a:xfrm>
            <a:off x="6143104" y="3686560"/>
            <a:ext cx="2410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4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:؛+؛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0969B63-230D-E97B-6388-0ADF9A8595BB}"/>
              </a:ext>
            </a:extLst>
          </p:cNvPr>
          <p:cNvSpPr txBox="1"/>
          <p:nvPr/>
        </p:nvSpPr>
        <p:spPr>
          <a:xfrm>
            <a:off x="5519651" y="2359291"/>
            <a:ext cx="334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+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–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1.5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   الصيغة القياسية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8312464-B34C-9A39-B73A-D924EC58C4CD}"/>
              </a:ext>
            </a:extLst>
          </p:cNvPr>
          <p:cNvSpPr txBox="1"/>
          <p:nvPr/>
        </p:nvSpPr>
        <p:spPr>
          <a:xfrm>
            <a:off x="6168043" y="3265380"/>
            <a:ext cx="229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؛؛؛؛؛؛؛؛؛؛</a:t>
            </a:r>
            <a:r>
              <a:rPr lang="ar-S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خخ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2؛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{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&amp;؛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:؛_؛: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{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 {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؛:_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%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لم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       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5C74A01-1596-E4C4-CF62-6784FE51C507}"/>
              </a:ext>
            </a:extLst>
          </p:cNvPr>
          <p:cNvSpPr txBox="1"/>
          <p:nvPr/>
        </p:nvSpPr>
        <p:spPr>
          <a:xfrm>
            <a:off x="5469775" y="2001845"/>
            <a:ext cx="3294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–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-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7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-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1.5   المعادلة الأصلية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E8007BF-BD45-166E-DAFB-EAF57C1C3D42}"/>
              </a:ext>
            </a:extLst>
          </p:cNvPr>
          <p:cNvSpPr txBox="1"/>
          <p:nvPr/>
        </p:nvSpPr>
        <p:spPr>
          <a:xfrm>
            <a:off x="5394958" y="2780469"/>
            <a:ext cx="3142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 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؛؛؛؛؛؛؛؛؛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</a:t>
            </a:r>
            <a:r>
              <a:rPr lang="ar-S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ش؛</a:t>
            </a:r>
            <a:r>
              <a:rPr lang="ar-SA" sz="1800" b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:؛؛؛؛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</a:t>
            </a:r>
            <a:r>
              <a:rPr lang="ar-SA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_:؛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اج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القانون العام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579D43B-A760-BD04-B0E7-5E2800F8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25" y="400843"/>
            <a:ext cx="4971009" cy="49073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1C5027C-E6B9-8E5F-C9FB-44EDCB252F75}"/>
              </a:ext>
            </a:extLst>
          </p:cNvPr>
          <p:cNvSpPr txBox="1"/>
          <p:nvPr/>
        </p:nvSpPr>
        <p:spPr>
          <a:xfrm>
            <a:off x="5902037" y="4204720"/>
            <a:ext cx="2402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4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^؛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4؛*؛لم؛&amp;؛  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D1037F-5360-DA76-4D2C-33D14B57E089}"/>
              </a:ext>
            </a:extLst>
          </p:cNvPr>
          <p:cNvSpPr txBox="1"/>
          <p:nvPr/>
        </p:nvSpPr>
        <p:spPr>
          <a:xfrm>
            <a:off x="5436524" y="4728421"/>
            <a:ext cx="3178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4؛*؛لم؛&amp;؛ 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أو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؛؛&amp;؛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4؛*؛لم؛&amp;؛  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EFF82DD-8861-7CA9-CA3D-0FA121FC0A5C}"/>
              </a:ext>
            </a:extLst>
          </p:cNvPr>
          <p:cNvSpPr txBox="1"/>
          <p:nvPr/>
        </p:nvSpPr>
        <p:spPr>
          <a:xfrm>
            <a:off x="5586153" y="5288143"/>
            <a:ext cx="2892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0.2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   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أو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-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3.7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505EA5-3FE1-154B-68D3-650C30F0E8A6}"/>
              </a:ext>
            </a:extLst>
          </p:cNvPr>
          <p:cNvSpPr txBox="1"/>
          <p:nvPr/>
        </p:nvSpPr>
        <p:spPr>
          <a:xfrm>
            <a:off x="5760720" y="5761970"/>
            <a:ext cx="27653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الحلان هما : 0.2  وَ  </a:t>
            </a:r>
            <a:r>
              <a:rPr lang="ar-S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3.7</a:t>
            </a:r>
            <a:endParaRPr lang="ar-SA" sz="2400" dirty="0">
              <a:solidFill>
                <a:srgbClr val="00B050"/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DF4D37E-34F3-C138-4510-F288A8AB2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385" y="909310"/>
            <a:ext cx="8296102" cy="48400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A2DFF2F-9442-E4CC-F4A7-9A9CAE02C29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95020" y="1438069"/>
            <a:ext cx="3016471" cy="457264"/>
          </a:xfrm>
          <a:prstGeom prst="rect">
            <a:avLst/>
          </a:prstGeom>
        </p:spPr>
      </p:pic>
      <p:graphicFrame>
        <p:nvGraphicFramePr>
          <p:cNvPr id="18" name="جدول 17">
            <a:extLst>
              <a:ext uri="{FF2B5EF4-FFF2-40B4-BE49-F238E27FC236}">
                <a16:creationId xmlns:a16="http://schemas.microsoft.com/office/drawing/2014/main" id="{8D7C283C-4C54-76CB-D979-453595CA8E65}"/>
              </a:ext>
            </a:extLst>
          </p:cNvPr>
          <p:cNvGraphicFramePr>
            <a:graphicFrameLocks noGrp="1"/>
          </p:cNvGraphicFramePr>
          <p:nvPr/>
        </p:nvGraphicFramePr>
        <p:xfrm>
          <a:off x="725977" y="2019589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2.3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س@ -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1.4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6.8      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المعادلة الأصلية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19" name="جدول 18">
            <a:extLst>
              <a:ext uri="{FF2B5EF4-FFF2-40B4-BE49-F238E27FC236}">
                <a16:creationId xmlns:a16="http://schemas.microsoft.com/office/drawing/2014/main" id="{2E5562B2-14F2-5268-A2B8-B8C5FD8205E5}"/>
              </a:ext>
            </a:extLst>
          </p:cNvPr>
          <p:cNvGraphicFramePr>
            <a:graphicFrameLocks noGrp="1"/>
          </p:cNvGraphicFramePr>
          <p:nvPr/>
        </p:nvGraphicFramePr>
        <p:xfrm>
          <a:off x="709353" y="3382876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-{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-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؛؛$؛!؛</a:t>
                      </a:r>
                      <a:r>
                        <a:rPr lang="ar-SA" sz="2000" b="1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}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 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2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؛؛؛؛؛؛؛؛؛؛</a:t>
                      </a:r>
                      <a:r>
                        <a:rPr lang="ar-SA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خخ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 ؛3 2؛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ش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{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:؛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$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}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@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:؛_؛: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$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{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#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@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} {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</a:t>
                      </a:r>
                      <a:r>
                        <a:rPr lang="ar-SA" sz="2000" b="1" dirty="0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*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؛:؛:</a:t>
                      </a:r>
                      <a:r>
                        <a:rPr lang="ar-SA" sz="2000" b="1" dirty="0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^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}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        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0" name="جدول 19">
            <a:extLst>
              <a:ext uri="{FF2B5EF4-FFF2-40B4-BE49-F238E27FC236}">
                <a16:creationId xmlns:a16="http://schemas.microsoft.com/office/drawing/2014/main" id="{41422297-BEE9-EB75-2C4C-E5E3EA6A718B}"/>
              </a:ext>
            </a:extLst>
          </p:cNvPr>
          <p:cNvGraphicFramePr>
            <a:graphicFrameLocks noGrp="1"/>
          </p:cNvGraphicFramePr>
          <p:nvPr/>
        </p:nvGraphicFramePr>
        <p:xfrm>
          <a:off x="695497" y="2903510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-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ب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 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؛؛؛؛؛؛؛؛؛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 </a:t>
                      </a:r>
                      <a:r>
                        <a:rPr lang="ar-SA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ش؛</a:t>
                      </a:r>
                      <a:r>
                        <a:rPr lang="ar-SA" sz="2000" b="1" baseline="30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ب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@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:؛؛؛؛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2</a:t>
                      </a:r>
                      <a:r>
                        <a:rPr lang="ar-SA" sz="20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ا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_:؛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$؛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</a:t>
                      </a:r>
                      <a:r>
                        <a:rPr lang="ar-SA" sz="20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ا</a:t>
                      </a:r>
                      <a:r>
                        <a:rPr lang="ar-SA" sz="2000" b="1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ج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             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القانون العام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2" name="جدول 21">
            <a:extLst>
              <a:ext uri="{FF2B5EF4-FFF2-40B4-BE49-F238E27FC236}">
                <a16:creationId xmlns:a16="http://schemas.microsoft.com/office/drawing/2014/main" id="{A46D90BD-C7A1-7C75-13D7-E6297A4CFC33}"/>
              </a:ext>
            </a:extLst>
          </p:cNvPr>
          <p:cNvGraphicFramePr>
            <a:graphicFrameLocks noGrp="1"/>
          </p:cNvGraphicFramePr>
          <p:nvPr/>
        </p:nvGraphicFramePr>
        <p:xfrm>
          <a:off x="687763" y="3812771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 ؛6 4؛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ش 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^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)!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:؛+؛: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^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%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@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:؛؛: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^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:       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         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3" name="جدول 22">
            <a:extLst>
              <a:ext uri="{FF2B5EF4-FFF2-40B4-BE49-F238E27FC236}">
                <a16:creationId xmlns:a16="http://schemas.microsoft.com/office/drawing/2014/main" id="{CCA844EB-7431-3A43-0257-18D33B904AB8}"/>
              </a:ext>
            </a:extLst>
          </p:cNvPr>
          <p:cNvGraphicFramePr>
            <a:graphicFrameLocks noGrp="1"/>
          </p:cNvGraphicFramePr>
          <p:nvPr/>
        </p:nvGraphicFramePr>
        <p:xfrm>
          <a:off x="654512" y="4261255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= 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 ؛6 4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ش؛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@%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$^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 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= 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6؛#؛4لم؛(؛*؛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4" name="جدول 23">
            <a:extLst>
              <a:ext uri="{FF2B5EF4-FFF2-40B4-BE49-F238E27FC236}">
                <a16:creationId xmlns:a16="http://schemas.microsoft.com/office/drawing/2014/main" id="{23E01CD8-C398-4CF5-2F25-C030F4F29FAC}"/>
              </a:ext>
            </a:extLst>
          </p:cNvPr>
          <p:cNvGraphicFramePr>
            <a:graphicFrameLocks noGrp="1"/>
          </p:cNvGraphicFramePr>
          <p:nvPr/>
        </p:nvGraphicFramePr>
        <p:xfrm>
          <a:off x="599094" y="4762790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= 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 ؛6 4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ش؛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@%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$^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؛: 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= 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_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6؛#؛4لم؛(؛*؛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5" name="جدول 24">
            <a:extLst>
              <a:ext uri="{FF2B5EF4-FFF2-40B4-BE49-F238E27FC236}">
                <a16:creationId xmlns:a16="http://schemas.microsoft.com/office/drawing/2014/main" id="{56C99436-F0B9-E930-BB5E-219B532CD4BD}"/>
              </a:ext>
            </a:extLst>
          </p:cNvPr>
          <p:cNvGraphicFramePr>
            <a:graphicFrameLocks noGrp="1"/>
          </p:cNvGraphicFramePr>
          <p:nvPr/>
        </p:nvGraphicFramePr>
        <p:xfrm>
          <a:off x="610178" y="5630487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2.1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      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أو 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-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3.7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6" name="جدول 25">
            <a:extLst>
              <a:ext uri="{FF2B5EF4-FFF2-40B4-BE49-F238E27FC236}">
                <a16:creationId xmlns:a16="http://schemas.microsoft.com/office/drawing/2014/main" id="{8EA41ADA-F5DF-ABBE-4A62-87D693CC2374}"/>
              </a:ext>
            </a:extLst>
          </p:cNvPr>
          <p:cNvGraphicFramePr>
            <a:graphicFrameLocks noGrp="1"/>
          </p:cNvGraphicFramePr>
          <p:nvPr/>
        </p:nvGraphicFramePr>
        <p:xfrm>
          <a:off x="604636" y="6089073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الحلان هما : 2.1  وَ 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-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1.4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graphicFrame>
        <p:nvGraphicFramePr>
          <p:cNvPr id="27" name="جدول 26">
            <a:extLst>
              <a:ext uri="{FF2B5EF4-FFF2-40B4-BE49-F238E27FC236}">
                <a16:creationId xmlns:a16="http://schemas.microsoft.com/office/drawing/2014/main" id="{352F7F14-8F13-A31B-33F5-E0F3BC290CB9}"/>
              </a:ext>
            </a:extLst>
          </p:cNvPr>
          <p:cNvGraphicFramePr>
            <a:graphicFrameLocks noGrp="1"/>
          </p:cNvGraphicFramePr>
          <p:nvPr/>
        </p:nvGraphicFramePr>
        <p:xfrm>
          <a:off x="618490" y="5209310"/>
          <a:ext cx="3629313" cy="350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629313">
                  <a:extLst>
                    <a:ext uri="{9D8B030D-6E8A-4147-A177-3AD203B41FA5}">
                      <a16:colId xmlns:a16="http://schemas.microsoft.com/office/drawing/2014/main" val="4059249793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+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6؛#؛4لم؛(؛*؛  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أو 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س = $!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-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TkamolZulfiMath" panose="02010000000000000000" pitchFamily="2" charset="-78"/>
                        </a:rPr>
                        <a:t>؛</a:t>
                      </a: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6؛#؛4لم؛(؛*؛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01019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050A86C-B27B-E754-64DB-A04EFB7759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20981" y="1459457"/>
            <a:ext cx="2785384" cy="447737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A221185-B98F-D3C0-AA39-41950737D341}"/>
              </a:ext>
            </a:extLst>
          </p:cNvPr>
          <p:cNvSpPr txBox="1"/>
          <p:nvPr/>
        </p:nvSpPr>
        <p:spPr>
          <a:xfrm>
            <a:off x="1259840" y="2272035"/>
            <a:ext cx="32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أ = 2,3   </a:t>
            </a:r>
            <a:r>
              <a:rPr lang="ar-SA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،   </a:t>
            </a:r>
            <a:r>
              <a:rPr lang="ar-SA" sz="16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ب = - 1,4  </a:t>
            </a:r>
            <a:r>
              <a:rPr lang="ar-SA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،   </a:t>
            </a:r>
            <a:r>
              <a:rPr lang="ar-SA" sz="1600" b="1" dirty="0">
                <a:solidFill>
                  <a:srgbClr val="0099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جـ = - 6,8</a:t>
            </a:r>
            <a:endParaRPr lang="ar-SA" sz="2800" dirty="0">
              <a:solidFill>
                <a:srgbClr val="009900"/>
              </a:solidFill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C3E2E220-C86B-B02B-7966-8E07FE692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4040" y="107505"/>
            <a:ext cx="1499960" cy="45386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D7DB100-A855-566B-C4E4-7DB747453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59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7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52FE93CC-041C-CFD5-CAE7-CDE26F4AE305}"/>
              </a:ext>
            </a:extLst>
          </p:cNvPr>
          <p:cNvSpPr txBox="1"/>
          <p:nvPr/>
        </p:nvSpPr>
        <p:spPr>
          <a:xfrm>
            <a:off x="4821381" y="3395613"/>
            <a:ext cx="4006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س 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  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 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:؛+؛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(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 @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=  @؛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؛2؛)؛لم؛$؛ </a:t>
            </a:r>
            <a:endParaRPr lang="ar-SA" sz="20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6A412C9-7650-E1DF-EB7D-EAFC661C8954}"/>
              </a:ext>
            </a:extLst>
          </p:cNvPr>
          <p:cNvSpPr txBox="1"/>
          <p:nvPr/>
        </p:nvSpPr>
        <p:spPr>
          <a:xfrm>
            <a:off x="5769033" y="4606455"/>
            <a:ext cx="276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3.5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    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أو 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-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1.5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B2D6645-8721-6E13-6212-78CE4347359A}"/>
              </a:ext>
            </a:extLst>
          </p:cNvPr>
          <p:cNvSpPr txBox="1"/>
          <p:nvPr/>
        </p:nvSpPr>
        <p:spPr>
          <a:xfrm>
            <a:off x="5536276" y="2109909"/>
            <a:ext cx="334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-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–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5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        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الصيغة القياسية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E5F83E3-4B20-BBB1-A8C7-F5D7DB7FC44B}"/>
              </a:ext>
            </a:extLst>
          </p:cNvPr>
          <p:cNvSpPr txBox="1"/>
          <p:nvPr/>
        </p:nvSpPr>
        <p:spPr>
          <a:xfrm>
            <a:off x="6542116" y="2991060"/>
            <a:ext cx="229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-{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؛؛؛@؛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؛؛؛؛؛؛؛؛؛؛</a:t>
            </a:r>
            <a:r>
              <a:rPr kumimoji="0" 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خخ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1؛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{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؛_:؛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@؛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:؛_؛: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{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!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 {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؛:_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%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؛:؛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}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59F2F64-0230-5A35-D4F5-6BA1CC7BC18D}"/>
              </a:ext>
            </a:extLst>
          </p:cNvPr>
          <p:cNvSpPr txBox="1"/>
          <p:nvPr/>
        </p:nvSpPr>
        <p:spPr>
          <a:xfrm>
            <a:off x="5810596" y="1677649"/>
            <a:ext cx="3194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-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5                   </a:t>
            </a: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المعادلة الأصلية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2C797A1-D167-3D71-1143-A07A9F4FBD50}"/>
              </a:ext>
            </a:extLst>
          </p:cNvPr>
          <p:cNvSpPr txBox="1"/>
          <p:nvPr/>
        </p:nvSpPr>
        <p:spPr>
          <a:xfrm>
            <a:off x="5702529" y="2514462"/>
            <a:ext cx="3142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 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؛؛؛؛؛؛؛؛؛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</a:t>
            </a:r>
            <a:r>
              <a:rPr lang="ar-S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ش؛</a:t>
            </a:r>
            <a:r>
              <a:rPr lang="ar-SA" sz="1800" b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:؛؛؛؛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</a:t>
            </a:r>
            <a:r>
              <a:rPr lang="ar-SA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_:؛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اج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؛: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القانون العام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EE57E65-B06E-1275-2C46-640F2B0BB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25" y="400843"/>
            <a:ext cx="4971009" cy="49073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FF45B76-C7B8-7E28-9CD6-43B02180D0DC}"/>
              </a:ext>
            </a:extLst>
          </p:cNvPr>
          <p:cNvSpPr txBox="1"/>
          <p:nvPr/>
        </p:nvSpPr>
        <p:spPr>
          <a:xfrm>
            <a:off x="6342611" y="3797395"/>
            <a:ext cx="2421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1840865" algn="l"/>
              </a:tabLst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  =  @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 ؛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ش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TkamolZulfiMath" panose="02010000000000000000" pitchFamily="2" charset="-78"/>
              </a:rPr>
              <a:t>:؛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=  @؛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_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؛2؛)؛لم؛$؛ </a:t>
            </a:r>
            <a:endParaRPr lang="ar-SA" sz="20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F6C2DAE-3518-A0BD-246D-B8F368FD3E92}"/>
              </a:ext>
            </a:extLst>
          </p:cNvPr>
          <p:cNvSpPr txBox="1"/>
          <p:nvPr/>
        </p:nvSpPr>
        <p:spPr>
          <a:xfrm>
            <a:off x="6018414" y="4218528"/>
            <a:ext cx="2590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 @؛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؛2؛)؛لم؛$؛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أو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=  @؛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؛2؛)؛لم؛$؛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EA67940-BC0A-D650-DC60-9BEBE928F3D0}"/>
              </a:ext>
            </a:extLst>
          </p:cNvPr>
          <p:cNvSpPr txBox="1"/>
          <p:nvPr/>
        </p:nvSpPr>
        <p:spPr>
          <a:xfrm>
            <a:off x="5868784" y="5008236"/>
            <a:ext cx="2482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SA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الحلان هما : 3.5  وَ  </a:t>
            </a:r>
            <a:r>
              <a:rPr lang="ar-SA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1.5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F14D239-B68A-C193-CE9A-99B05B200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3199" y="909310"/>
            <a:ext cx="7205287" cy="48400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E07F988-CC43-E8DE-E88B-159EB063466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00424" y="1431272"/>
            <a:ext cx="1752752" cy="41913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230AFC8-C02D-7553-F931-93F0D61F6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394" y="91441"/>
            <a:ext cx="2175802" cy="18288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E799C4E-EEE2-A773-B1C3-765D3C0247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32" y="6078199"/>
            <a:ext cx="3177815" cy="4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2C70657-172F-3F20-F114-6074BB770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3465" y="911375"/>
            <a:ext cx="6777095" cy="243126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71800EC-0586-9176-A0A6-256C5D68A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725" y="400843"/>
            <a:ext cx="4971009" cy="4907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E4EEA07-792D-07F1-6D6F-78A5DF56E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94" y="91441"/>
            <a:ext cx="2175802" cy="18288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F21F05-93C4-B1BF-ADB9-6BC86E04F05C}"/>
              </a:ext>
            </a:extLst>
          </p:cNvPr>
          <p:cNvSpPr txBox="1"/>
          <p:nvPr/>
        </p:nvSpPr>
        <p:spPr>
          <a:xfrm>
            <a:off x="2885440" y="5730216"/>
            <a:ext cx="5405120" cy="1006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ب) التمثيل البياني ليس خطياً ولا تربيعياً 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ar-SA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جـ / 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يتضاعف عدد البكتيريا كل ساعة .الدالة هي  د ( س ) = 2 </a:t>
            </a:r>
            <a:r>
              <a:rPr lang="ar-SA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صورة 112" descr="Scan4.jpg">
            <a:extLst>
              <a:ext uri="{FF2B5EF4-FFF2-40B4-BE49-F238E27FC236}">
                <a16:creationId xmlns:a16="http://schemas.microsoft.com/office/drawing/2014/main" id="{3DB1FF97-E7CA-7103-F5F0-0316BBB3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48943" r="68394" b="30647"/>
          <a:stretch>
            <a:fillRect/>
          </a:stretch>
        </p:blipFill>
        <p:spPr bwMode="auto">
          <a:xfrm>
            <a:off x="396241" y="3606800"/>
            <a:ext cx="2087398" cy="20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E81F83B-BB74-9138-0A40-B4F5D928B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566" y="4091160"/>
            <a:ext cx="1997834" cy="138516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04F9EAD-08EF-AA3D-BD57-228B87317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5858" y="3467079"/>
            <a:ext cx="5121084" cy="4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73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A8431D9-2713-A9AE-4142-AACF90D1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87" y="575918"/>
            <a:ext cx="7248698" cy="62111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674AFC9-FD4D-438A-2E43-0C4AFF2792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3040" y="1272497"/>
            <a:ext cx="6758247" cy="4891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0989F2B-CD9F-0A47-0DB4-A23EA20C7B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2657" y="2136464"/>
            <a:ext cx="5005256" cy="4276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8E89F2F-797A-5346-1B45-FE061B7B09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2047" y="2889711"/>
            <a:ext cx="5375990" cy="4199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6E6A83A-8F0F-B9CD-F536-40A112F53E7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5468" y="3718792"/>
            <a:ext cx="6044256" cy="4531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B8198CF-9741-255D-DCC8-8464346F8A0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7977" y="4646603"/>
            <a:ext cx="6666807" cy="42437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CEEBD12-CD99-3319-7580-22CE26B377A3}"/>
              </a:ext>
            </a:extLst>
          </p:cNvPr>
          <p:cNvSpPr txBox="1"/>
          <p:nvPr/>
        </p:nvSpPr>
        <p:spPr>
          <a:xfrm>
            <a:off x="1795548" y="2246807"/>
            <a:ext cx="989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لا يوجد حل</a:t>
            </a:r>
            <a:endParaRPr lang="ar-SA" dirty="0">
              <a:solidFill>
                <a:srgbClr val="FF0066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9DAD2A3-7D1A-472D-33B7-E504B4B2022A}"/>
              </a:ext>
            </a:extLst>
          </p:cNvPr>
          <p:cNvSpPr txBox="1"/>
          <p:nvPr/>
        </p:nvSpPr>
        <p:spPr>
          <a:xfrm>
            <a:off x="1471354" y="2931222"/>
            <a:ext cx="1332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بوجد حل واحد</a:t>
            </a:r>
            <a:endParaRPr lang="ar-SA" dirty="0">
              <a:solidFill>
                <a:srgbClr val="FF0066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5312594-5C4F-D80C-42D4-B0A3B909B563}"/>
              </a:ext>
            </a:extLst>
          </p:cNvPr>
          <p:cNvSpPr txBox="1"/>
          <p:nvPr/>
        </p:nvSpPr>
        <p:spPr>
          <a:xfrm>
            <a:off x="609600" y="3804058"/>
            <a:ext cx="989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يوجد حلان</a:t>
            </a:r>
            <a:endParaRPr lang="ar-SA" dirty="0">
              <a:solidFill>
                <a:srgbClr val="FF0066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BB3FCB3-F761-D3FC-8B68-A9203C85C260}"/>
              </a:ext>
            </a:extLst>
          </p:cNvPr>
          <p:cNvSpPr txBox="1"/>
          <p:nvPr/>
        </p:nvSpPr>
        <p:spPr>
          <a:xfrm>
            <a:off x="451658" y="4735083"/>
            <a:ext cx="989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يوجد حلان </a:t>
            </a:r>
            <a:endParaRPr lang="ar-SA" dirty="0">
              <a:solidFill>
                <a:srgbClr val="FF0066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E894F54-E864-6677-818B-6A9534D03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394" y="91441"/>
            <a:ext cx="21758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A8431D9-2713-A9AE-4142-AACF90D1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87" y="575918"/>
            <a:ext cx="7248698" cy="62111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49AC4DF-7434-B589-D42A-6817A1265D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1926" y="1279945"/>
            <a:ext cx="6292735" cy="5241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336BEF5-61C7-A42D-8300-E141C1A24E63}"/>
              </a:ext>
            </a:extLst>
          </p:cNvPr>
          <p:cNvSpPr txBox="1"/>
          <p:nvPr/>
        </p:nvSpPr>
        <p:spPr>
          <a:xfrm>
            <a:off x="1446414" y="2222006"/>
            <a:ext cx="67998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لكي يكون للمعادلة حلين يجب أن يكون المميز أكبر من الصفر ( موجب )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ب@ -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4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 ج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9851D2-B2F0-71B0-E46F-C460DCB2D61A}"/>
              </a:ext>
            </a:extLst>
          </p:cNvPr>
          <p:cNvSpPr txBox="1"/>
          <p:nvPr/>
        </p:nvSpPr>
        <p:spPr>
          <a:xfrm>
            <a:off x="4422371" y="2715228"/>
            <a:ext cx="3194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ب@ -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4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 ج =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3)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4(2)(5ك)  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9E7C74-52F6-FB9F-01C4-A0458EC099C3}"/>
              </a:ext>
            </a:extLst>
          </p:cNvPr>
          <p:cNvSpPr txBox="1"/>
          <p:nvPr/>
        </p:nvSpPr>
        <p:spPr>
          <a:xfrm>
            <a:off x="4505498" y="3180741"/>
            <a:ext cx="1989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9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–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40ك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A75AA7C-1579-0848-E527-FC56BD6425D1}"/>
              </a:ext>
            </a:extLst>
          </p:cNvPr>
          <p:cNvSpPr txBox="1"/>
          <p:nvPr/>
        </p:nvSpPr>
        <p:spPr>
          <a:xfrm>
            <a:off x="2701636" y="3549273"/>
            <a:ext cx="4253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–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40ك </a:t>
            </a:r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+ 40ك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 </a:t>
            </a:r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40ك       </a:t>
            </a:r>
            <a:r>
              <a:rPr lang="ar-SA" sz="1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إضافة 40ك للطرفين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D591D0C-B427-5E97-4C38-9AB1242E1457}"/>
              </a:ext>
            </a:extLst>
          </p:cNvPr>
          <p:cNvSpPr txBox="1"/>
          <p:nvPr/>
        </p:nvSpPr>
        <p:spPr>
          <a:xfrm>
            <a:off x="4463935" y="3898407"/>
            <a:ext cx="11222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40ك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16436DA-7940-F1B3-C81F-E5E19E57883D}"/>
              </a:ext>
            </a:extLst>
          </p:cNvPr>
          <p:cNvSpPr txBox="1"/>
          <p:nvPr/>
        </p:nvSpPr>
        <p:spPr>
          <a:xfrm>
            <a:off x="640080" y="4341752"/>
            <a:ext cx="509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)؛9 ؛4  </a:t>
            </a:r>
            <a:r>
              <a:rPr lang="ar-SA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  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 لكي يكون للمعادلة حلين يجب أن تكون : ك </a:t>
            </a:r>
            <a:r>
              <a:rPr lang="ar-SA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)؛9 ؛4 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ar-SA" sz="2000" dirty="0">
              <a:solidFill>
                <a:srgbClr val="FF0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88BFE8F-F98E-D0EB-FB7A-36902FD74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94" y="91441"/>
            <a:ext cx="21758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D9A09-0D57-3D6A-40BE-D7C4BAACD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12B5C23-C209-CC88-7D8C-4235DF02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87" y="575918"/>
            <a:ext cx="7248698" cy="62111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1C5DF4D-78C3-0148-FD8C-DC7B08296188}"/>
              </a:ext>
            </a:extLst>
          </p:cNvPr>
          <p:cNvSpPr txBox="1"/>
          <p:nvPr/>
        </p:nvSpPr>
        <p:spPr>
          <a:xfrm>
            <a:off x="4404822" y="1975304"/>
            <a:ext cx="3906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+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–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7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      </a:t>
            </a:r>
            <a:r>
              <a:rPr lang="ar-SA" sz="2400" b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المميز موجب</a:t>
            </a:r>
            <a:endParaRPr lang="en-US" sz="2400" dirty="0">
              <a:solidFill>
                <a:srgbClr val="CC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BAB1BD0-D1DF-0782-56BC-286E4EFCBF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4618" y="1361018"/>
            <a:ext cx="6542116" cy="6534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A2012C5-033C-A73D-1919-F9C5DA716615}"/>
              </a:ext>
            </a:extLst>
          </p:cNvPr>
          <p:cNvSpPr txBox="1"/>
          <p:nvPr/>
        </p:nvSpPr>
        <p:spPr>
          <a:xfrm>
            <a:off x="2430087" y="3333973"/>
            <a:ext cx="4076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+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+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7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       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المميز سالب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D853BD-EBDF-152D-FAC9-19C146C984D8}"/>
              </a:ext>
            </a:extLst>
          </p:cNvPr>
          <p:cNvSpPr txBox="1"/>
          <p:nvPr/>
        </p:nvSpPr>
        <p:spPr>
          <a:xfrm>
            <a:off x="471977" y="4869058"/>
            <a:ext cx="4017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+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+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4 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       </a:t>
            </a:r>
            <a:r>
              <a:rPr lang="ar-S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المميز صفر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3868A1E-803F-1F56-9964-27BD9EC1A38F}"/>
              </a:ext>
            </a:extLst>
          </p:cNvPr>
          <p:cNvSpPr txBox="1"/>
          <p:nvPr/>
        </p:nvSpPr>
        <p:spPr>
          <a:xfrm>
            <a:off x="4338320" y="2156513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د ( س ) =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3 </a:t>
            </a:r>
            <a:endParaRPr lang="en-US" sz="16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buNone/>
            </a:pPr>
            <a:r>
              <a:rPr lang="ar-SA" sz="1600" b="1" dirty="0">
                <a:solidFill>
                  <a:srgbClr val="00B0F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أ = 1   ،   ب = 0  ،   جـ =  - 3</a:t>
            </a:r>
            <a:endParaRPr lang="en-US" sz="16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buNone/>
            </a:pP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ب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4 أ جـ  = ( 0 )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4 ( 1 ) ( - 3 )</a:t>
            </a:r>
            <a:endParaRPr lang="en-US" sz="16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buNone/>
            </a:pP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=   0 + 12</a:t>
            </a:r>
            <a:endParaRPr lang="en-US" sz="16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buNone/>
            </a:pP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= 12                       ( المميز موجب )</a:t>
            </a:r>
            <a:endParaRPr lang="en-US" sz="16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AFFBF59-7490-01EB-499B-869E07E1B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4" y="91441"/>
            <a:ext cx="2175802" cy="18288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BC1F36E-2520-6A1A-96C7-61F574BC877F}"/>
              </a:ext>
            </a:extLst>
          </p:cNvPr>
          <p:cNvSpPr txBox="1"/>
          <p:nvPr/>
        </p:nvSpPr>
        <p:spPr>
          <a:xfrm>
            <a:off x="2336800" y="3619553"/>
            <a:ext cx="40741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د ( س ) =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+ 4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buNone/>
            </a:pPr>
            <a:r>
              <a:rPr lang="ar-SA" sz="1600" b="1" dirty="0">
                <a:solidFill>
                  <a:srgbClr val="00B0F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أ = 1   ،   ب = 0  ،   جـ =  4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buNone/>
            </a:pP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ب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4 أ جـ  = ( 0 )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4 ( 1 ) ( 4 )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buNone/>
            </a:pP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=   0 – 16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buNone/>
            </a:pP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= - 16                       ( المميز سالب )</a:t>
            </a:r>
            <a:endParaRPr lang="en-US" sz="16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0B0A1C8-DDA2-DE20-8296-AAED100578B1}"/>
              </a:ext>
            </a:extLst>
          </p:cNvPr>
          <p:cNvSpPr txBox="1"/>
          <p:nvPr/>
        </p:nvSpPr>
        <p:spPr>
          <a:xfrm>
            <a:off x="-335280" y="5397553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د ( س ) = 9 س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+ 6 س + 1 = 0 </a:t>
            </a:r>
            <a:endParaRPr lang="en-US" sz="16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buNone/>
            </a:pPr>
            <a:r>
              <a:rPr lang="ar-SA" sz="1600" b="1" dirty="0">
                <a:solidFill>
                  <a:srgbClr val="00B0F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أ = 9   ،   ب = 6  ،   جـ =  1</a:t>
            </a:r>
            <a:endParaRPr lang="en-US" sz="16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buNone/>
            </a:pP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ب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4 أ جـ  = ( 6 )</a:t>
            </a:r>
            <a:r>
              <a:rPr lang="ar-SA" sz="16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4 ( 9 ) (  1  )</a:t>
            </a:r>
            <a:endParaRPr lang="en-US" sz="16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buNone/>
            </a:pPr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=   36 - 36</a:t>
            </a:r>
            <a:endParaRPr lang="en-US" sz="16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/>
            <a:r>
              <a:rPr lang="ar-SA" sz="16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=  0                       ( المميز صفر )</a:t>
            </a:r>
            <a:endParaRPr lang="en-US" sz="16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62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A8431D9-2713-A9AE-4142-AACF90D1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87" y="575918"/>
            <a:ext cx="7248698" cy="62111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A13578C-6681-716B-E053-9C4E36C5EAE5}"/>
              </a:ext>
            </a:extLst>
          </p:cNvPr>
          <p:cNvSpPr txBox="1"/>
          <p:nvPr/>
        </p:nvSpPr>
        <p:spPr>
          <a:xfrm>
            <a:off x="670560" y="1881277"/>
            <a:ext cx="7802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طرق حل المعادلات التربيعية :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</a:t>
            </a:r>
            <a:r>
              <a:rPr lang="ar-SA" sz="20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التحليل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: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طريقة سهلة عندما تكون ثلاثية الحدود قابلة للتحليل مثل :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+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 +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6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 ، ولكنها غير ممكنة عندما تكون ثلاثية الحدود غير قابلة للتحليل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مثل :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+ س +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959B654-0FE5-27F9-BFC7-527FC7BA9579}"/>
              </a:ext>
            </a:extLst>
          </p:cNvPr>
          <p:cNvSpPr txBox="1"/>
          <p:nvPr/>
        </p:nvSpPr>
        <p:spPr>
          <a:xfrm>
            <a:off x="4043680" y="5726435"/>
            <a:ext cx="301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مثال : </a:t>
            </a:r>
            <a:r>
              <a:rPr lang="ar-SA" sz="20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3 س</a:t>
            </a:r>
            <a:r>
              <a:rPr lang="ar-SA" sz="20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– 6 س + 1 = 0</a:t>
            </a:r>
            <a:endParaRPr lang="ar-SA"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2A76C2A-4DB2-B94C-7418-2A3C59C18E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2960" y="1258546"/>
            <a:ext cx="7203796" cy="5410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1B0C6C4-6F3B-4300-B9EB-1E9238EA3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4" y="91441"/>
            <a:ext cx="2175802" cy="18288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E28C7F0-B3A8-120F-D71A-7D021DC4CF9F}"/>
              </a:ext>
            </a:extLst>
          </p:cNvPr>
          <p:cNvSpPr txBox="1"/>
          <p:nvPr/>
        </p:nvSpPr>
        <p:spPr>
          <a:xfrm>
            <a:off x="528320" y="2988717"/>
            <a:ext cx="7802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التمثيل البياني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: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يعطي فقط حلولاً تقريبية ، وهي سهلة عندما تكون المعادلة على الصورة :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 س@ + ب  =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 ،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مثل : 2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س@ -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 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0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، لكنها غير فعالة إذا لم يكن الطرفان مربعاً كاملاً 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F3AB3F7-CB80-0916-619F-29E1695FB1DD}"/>
              </a:ext>
            </a:extLst>
          </p:cNvPr>
          <p:cNvSpPr txBox="1"/>
          <p:nvPr/>
        </p:nvSpPr>
        <p:spPr>
          <a:xfrm>
            <a:off x="386080" y="3913277"/>
            <a:ext cx="7802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إكمال المربع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: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طريقة مناسبة لحل جميع المعادلات التربيعية ، لكن قد تكون حساباتها غير سلسة إذا كانت المعادلات تحوي كسوراً 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9D9754-24C4-81B8-B1E8-90EA9838BB9E}"/>
              </a:ext>
            </a:extLst>
          </p:cNvPr>
          <p:cNvSpPr txBox="1"/>
          <p:nvPr/>
        </p:nvSpPr>
        <p:spPr>
          <a:xfrm>
            <a:off x="2580640" y="5203597"/>
            <a:ext cx="5435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القانون العام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: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طريقة مضمونة لحل جميع المعادلات التربيعية .</a:t>
            </a:r>
            <a:endParaRPr lang="ar-SA" sz="20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D690567-93D4-7394-3796-79DD309F1876}"/>
              </a:ext>
            </a:extLst>
          </p:cNvPr>
          <p:cNvSpPr txBox="1"/>
          <p:nvPr/>
        </p:nvSpPr>
        <p:spPr>
          <a:xfrm>
            <a:off x="4897120" y="4598675"/>
            <a:ext cx="301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مثال :  </a:t>
            </a:r>
            <a:r>
              <a:rPr lang="ar-SA" sz="2000" b="1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l-KsorZulfiMath" panose="02010000000000000000" pitchFamily="2" charset="-78"/>
              </a:rPr>
              <a:t>#؛5 </a:t>
            </a:r>
            <a:r>
              <a:rPr lang="ar-SA" sz="20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000" b="1" baseline="300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+</a:t>
            </a:r>
            <a:r>
              <a:rPr lang="ar-SA" sz="20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l-KsorZulfiMath" panose="02010000000000000000" pitchFamily="2" charset="-78"/>
              </a:rPr>
              <a:t> !؛8 </a:t>
            </a:r>
            <a:r>
              <a:rPr lang="ar-SA" sz="20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س - 4 = 0</a:t>
            </a:r>
            <a:endParaRPr lang="ar-SA"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26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721"/>
            <a:ext cx="1724025" cy="2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659563" y="295433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01456" y="1505227"/>
            <a:ext cx="1944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4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س@ +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 5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س –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6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l-KsorZulfiMath"/>
              </a:rPr>
              <a:t>=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634436" y="1565275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المعادلة الأصلية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326188" y="198884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أ= 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071267" y="1968864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ب = 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214812" y="1968864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ﺟ = ــ 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1044575" y="2957485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القانون العام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217" name="Group 73"/>
          <p:cNvGrpSpPr>
            <a:grpSpLocks/>
          </p:cNvGrpSpPr>
          <p:nvPr/>
        </p:nvGrpSpPr>
        <p:grpSpPr bwMode="auto">
          <a:xfrm>
            <a:off x="1798638" y="4465638"/>
            <a:ext cx="1333500" cy="654050"/>
            <a:chOff x="407" y="2827"/>
            <a:chExt cx="840" cy="412"/>
          </a:xfrm>
        </p:grpSpPr>
        <p:sp>
          <p:nvSpPr>
            <p:cNvPr id="6209" name="Text Box 65"/>
            <p:cNvSpPr txBox="1">
              <a:spLocks noChangeArrowheads="1"/>
            </p:cNvSpPr>
            <p:nvPr/>
          </p:nvSpPr>
          <p:spPr bwMode="auto">
            <a:xfrm>
              <a:off x="407" y="2827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11</a:t>
              </a:r>
            </a:p>
          </p:txBody>
        </p:sp>
        <p:sp>
          <p:nvSpPr>
            <p:cNvPr id="6211" name="Text Box 67"/>
            <p:cNvSpPr txBox="1">
              <a:spLocks noChangeArrowheads="1"/>
            </p:cNvSpPr>
            <p:nvPr/>
          </p:nvSpPr>
          <p:spPr bwMode="auto">
            <a:xfrm>
              <a:off x="623" y="30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2" name="Text Box 68"/>
            <p:cNvSpPr txBox="1">
              <a:spLocks noChangeArrowheads="1"/>
            </p:cNvSpPr>
            <p:nvPr/>
          </p:nvSpPr>
          <p:spPr bwMode="auto">
            <a:xfrm>
              <a:off x="612" y="2827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ــ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±</a:t>
              </a:r>
            </a:p>
          </p:txBody>
        </p:sp>
        <p:sp>
          <p:nvSpPr>
            <p:cNvPr id="6213" name="Line 69"/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4" name="Text Box 70"/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26" name="Group 82"/>
          <p:cNvGrpSpPr>
            <a:grpSpLocks/>
          </p:cNvGrpSpPr>
          <p:nvPr/>
        </p:nvGrpSpPr>
        <p:grpSpPr bwMode="auto">
          <a:xfrm>
            <a:off x="5795963" y="5070475"/>
            <a:ext cx="1617662" cy="654050"/>
            <a:chOff x="3697" y="3194"/>
            <a:chExt cx="1019" cy="412"/>
          </a:xfrm>
        </p:grpSpPr>
        <p:sp>
          <p:nvSpPr>
            <p:cNvPr id="6218" name="Text Box 74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0" name="Text Box 76"/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11</a:t>
              </a:r>
            </a:p>
          </p:txBody>
        </p:sp>
        <p:sp>
          <p:nvSpPr>
            <p:cNvPr id="6221" name="Text Box 77"/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2" name="Text Box 78"/>
            <p:cNvSpPr txBox="1">
              <a:spLocks noChangeArrowheads="1"/>
            </p:cNvSpPr>
            <p:nvPr/>
          </p:nvSpPr>
          <p:spPr bwMode="auto">
            <a:xfrm>
              <a:off x="3902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ــ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+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3" name="Line 79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33" name="Group 89"/>
          <p:cNvGrpSpPr>
            <a:grpSpLocks/>
          </p:cNvGrpSpPr>
          <p:nvPr/>
        </p:nvGrpSpPr>
        <p:grpSpPr bwMode="auto">
          <a:xfrm>
            <a:off x="3530600" y="5076825"/>
            <a:ext cx="1617663" cy="654050"/>
            <a:chOff x="3697" y="3194"/>
            <a:chExt cx="1019" cy="412"/>
          </a:xfrm>
        </p:grpSpPr>
        <p:sp>
          <p:nvSpPr>
            <p:cNvPr id="6234" name="Text Box 90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5" name="Text Box 91"/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11</a:t>
              </a:r>
            </a:p>
          </p:txBody>
        </p:sp>
        <p:sp>
          <p:nvSpPr>
            <p:cNvPr id="6236" name="Text Box 92"/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7" name="Text Box 93"/>
            <p:cNvSpPr txBox="1">
              <a:spLocks noChangeArrowheads="1"/>
            </p:cNvSpPr>
            <p:nvPr/>
          </p:nvSpPr>
          <p:spPr bwMode="auto">
            <a:xfrm>
              <a:off x="3902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ــ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ــ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8" name="Line 94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39" name="Text Box 95"/>
          <p:cNvSpPr txBox="1">
            <a:spLocks noChangeArrowheads="1"/>
          </p:cNvSpPr>
          <p:nvPr/>
        </p:nvSpPr>
        <p:spPr bwMode="auto">
          <a:xfrm>
            <a:off x="5278438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أو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40" name="Text Box 96"/>
          <p:cNvSpPr txBox="1">
            <a:spLocks noChangeArrowheads="1"/>
          </p:cNvSpPr>
          <p:nvPr/>
        </p:nvSpPr>
        <p:spPr bwMode="auto">
          <a:xfrm>
            <a:off x="6227763" y="5661025"/>
            <a:ext cx="115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^؛8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ZA-Fractions-1" pitchFamily="2" charset="2"/>
            </a:endParaRPr>
          </a:p>
        </p:txBody>
      </p:sp>
      <p:sp>
        <p:nvSpPr>
          <p:cNvPr id="6241" name="Text Box 97"/>
          <p:cNvSpPr txBox="1">
            <a:spLocks noChangeArrowheads="1"/>
          </p:cNvSpPr>
          <p:nvPr/>
        </p:nvSpPr>
        <p:spPr bwMode="auto">
          <a:xfrm>
            <a:off x="3995738" y="57213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TkamolZulfiMath"/>
              </a:rPr>
              <a:t>_؛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^؛!؛8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6245" name="Group 101"/>
          <p:cNvGrpSpPr>
            <a:grpSpLocks/>
          </p:cNvGrpSpPr>
          <p:nvPr/>
        </p:nvGrpSpPr>
        <p:grpSpPr bwMode="auto">
          <a:xfrm>
            <a:off x="4356100" y="2679701"/>
            <a:ext cx="2303463" cy="900113"/>
            <a:chOff x="2744" y="1688"/>
            <a:chExt cx="1451" cy="567"/>
          </a:xfrm>
        </p:grpSpPr>
        <p:grpSp>
          <p:nvGrpSpPr>
            <p:cNvPr id="6176" name="Group 32"/>
            <p:cNvGrpSpPr>
              <a:grpSpLocks/>
            </p:cNvGrpSpPr>
            <p:nvPr/>
          </p:nvGrpSpPr>
          <p:grpSpPr bwMode="auto">
            <a:xfrm>
              <a:off x="2744" y="1688"/>
              <a:ext cx="1451" cy="567"/>
              <a:chOff x="2752" y="1688"/>
              <a:chExt cx="1451" cy="567"/>
            </a:xfrm>
          </p:grpSpPr>
          <p:grpSp>
            <p:nvGrpSpPr>
              <p:cNvPr id="6172" name="Group 28"/>
              <p:cNvGrpSpPr>
                <a:grpSpLocks/>
              </p:cNvGrpSpPr>
              <p:nvPr/>
            </p:nvGrpSpPr>
            <p:grpSpPr bwMode="auto">
              <a:xfrm>
                <a:off x="2827" y="1688"/>
                <a:ext cx="914" cy="327"/>
                <a:chOff x="2834" y="2394"/>
                <a:chExt cx="914" cy="327"/>
              </a:xfrm>
            </p:grpSpPr>
            <p:sp>
              <p:nvSpPr>
                <p:cNvPr id="61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ب</a:t>
                  </a:r>
                  <a:r>
                    <a:rPr kumimoji="0" 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ﺈ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ــ 4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أ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ﺟ</a:t>
                  </a:r>
                </a:p>
              </p:txBody>
            </p:sp>
            <p:sp>
              <p:nvSpPr>
                <p:cNvPr id="61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841" y="2394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</a:t>
                  </a:r>
                </a:p>
              </p:txBody>
            </p:sp>
          </p:grpSp>
          <p:sp>
            <p:nvSpPr>
              <p:cNvPr id="6173" name="Line 29"/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4" name="Text Box 30"/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أ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5" name="Text Box 31"/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ب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</p:grpSp>
        <p:sp>
          <p:nvSpPr>
            <p:cNvPr id="6242" name="Line 98"/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48" name="Group 104"/>
          <p:cNvGrpSpPr>
            <a:grpSpLocks/>
          </p:cNvGrpSpPr>
          <p:nvPr/>
        </p:nvGrpSpPr>
        <p:grpSpPr bwMode="auto">
          <a:xfrm>
            <a:off x="3659981" y="3477574"/>
            <a:ext cx="3495675" cy="819151"/>
            <a:chOff x="2242" y="2194"/>
            <a:chExt cx="2202" cy="516"/>
          </a:xfrm>
        </p:grpSpPr>
        <p:grpSp>
          <p:nvGrpSpPr>
            <p:cNvPr id="6191" name="Group 47"/>
            <p:cNvGrpSpPr>
              <a:grpSpLocks/>
            </p:cNvGrpSpPr>
            <p:nvPr/>
          </p:nvGrpSpPr>
          <p:grpSpPr bwMode="auto">
            <a:xfrm>
              <a:off x="2242" y="2194"/>
              <a:ext cx="2202" cy="516"/>
              <a:chOff x="2221" y="2178"/>
              <a:chExt cx="2202" cy="516"/>
            </a:xfrm>
          </p:grpSpPr>
          <p:sp>
            <p:nvSpPr>
              <p:cNvPr id="6179" name="Text Box 35"/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2" name="Text Box 38"/>
              <p:cNvSpPr txBox="1">
                <a:spLocks noChangeArrowheads="1"/>
              </p:cNvSpPr>
              <p:nvPr/>
            </p:nvSpPr>
            <p:spPr bwMode="auto">
              <a:xfrm>
                <a:off x="2368" y="2238"/>
                <a:ext cx="11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(5)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ــ 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(4)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(ــ 6)</a:t>
                </a:r>
              </a:p>
            </p:txBody>
          </p:sp>
          <p:sp>
            <p:nvSpPr>
              <p:cNvPr id="6183" name="Text Box 39"/>
              <p:cNvSpPr txBox="1">
                <a:spLocks noChangeArrowheads="1"/>
              </p:cNvSpPr>
              <p:nvPr/>
            </p:nvSpPr>
            <p:spPr bwMode="auto">
              <a:xfrm>
                <a:off x="2221" y="2178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6185" name="Text Box 41"/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 </a:t>
                </a: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× 4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6" name="Text Box 42"/>
              <p:cNvSpPr txBox="1">
                <a:spLocks noChangeArrowheads="1"/>
              </p:cNvSpPr>
              <p:nvPr/>
            </p:nvSpPr>
            <p:spPr bwMode="auto">
              <a:xfrm>
                <a:off x="3619" y="2255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5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3" name="Line 99"/>
            <p:cNvSpPr>
              <a:spLocks noChangeShapeType="1"/>
            </p:cNvSpPr>
            <p:nvPr/>
          </p:nvSpPr>
          <p:spPr bwMode="auto">
            <a:xfrm flipH="1" flipV="1">
              <a:off x="2434" y="2243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1" name="Group 107"/>
          <p:cNvGrpSpPr>
            <a:grpSpLocks/>
          </p:cNvGrpSpPr>
          <p:nvPr/>
        </p:nvGrpSpPr>
        <p:grpSpPr bwMode="auto">
          <a:xfrm>
            <a:off x="2741614" y="4359282"/>
            <a:ext cx="2262189" cy="798514"/>
            <a:chOff x="1727" y="2746"/>
            <a:chExt cx="1425" cy="503"/>
          </a:xfrm>
        </p:grpSpPr>
        <p:grpSp>
          <p:nvGrpSpPr>
            <p:cNvPr id="6216" name="Group 72"/>
            <p:cNvGrpSpPr>
              <a:grpSpLocks/>
            </p:cNvGrpSpPr>
            <p:nvPr/>
          </p:nvGrpSpPr>
          <p:grpSpPr bwMode="auto">
            <a:xfrm>
              <a:off x="1727" y="2746"/>
              <a:ext cx="1425" cy="503"/>
              <a:chOff x="1727" y="2300"/>
              <a:chExt cx="1425" cy="503"/>
            </a:xfrm>
          </p:grpSpPr>
          <p:sp>
            <p:nvSpPr>
              <p:cNvPr id="6201" name="Text Box 57"/>
              <p:cNvSpPr txBox="1">
                <a:spLocks noChangeArrowheads="1"/>
              </p:cNvSpPr>
              <p:nvPr/>
            </p:nvSpPr>
            <p:spPr bwMode="auto">
              <a:xfrm>
                <a:off x="2925" y="245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6207" name="Group 63"/>
              <p:cNvGrpSpPr>
                <a:grpSpLocks/>
              </p:cNvGrpSpPr>
              <p:nvPr/>
            </p:nvGrpSpPr>
            <p:grpSpPr bwMode="auto">
              <a:xfrm>
                <a:off x="1727" y="2300"/>
                <a:ext cx="1275" cy="503"/>
                <a:chOff x="1727" y="2746"/>
                <a:chExt cx="1275" cy="503"/>
              </a:xfrm>
            </p:grpSpPr>
            <p:sp>
              <p:nvSpPr>
                <p:cNvPr id="620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121</a:t>
                  </a:r>
                </a:p>
              </p:txBody>
            </p:sp>
            <p:sp>
              <p:nvSpPr>
                <p:cNvPr id="620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727" y="2746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</a:t>
                  </a:r>
                </a:p>
              </p:txBody>
            </p:sp>
            <p:sp>
              <p:nvSpPr>
                <p:cNvPr id="620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298" y="3018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8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20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524" y="2802"/>
                  <a:ext cx="47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ــ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5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±</a:t>
                  </a:r>
                </a:p>
              </p:txBody>
            </p:sp>
            <p:sp>
              <p:nvSpPr>
                <p:cNvPr id="620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6246" name="Line 102"/>
            <p:cNvSpPr>
              <a:spLocks noChangeShapeType="1"/>
            </p:cNvSpPr>
            <p:nvPr/>
          </p:nvSpPr>
          <p:spPr bwMode="auto">
            <a:xfrm flipH="1">
              <a:off x="1996" y="2802"/>
              <a:ext cx="4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2" name="Group 108"/>
          <p:cNvGrpSpPr>
            <a:grpSpLocks/>
          </p:cNvGrpSpPr>
          <p:nvPr/>
        </p:nvGrpSpPr>
        <p:grpSpPr bwMode="auto">
          <a:xfrm>
            <a:off x="4840286" y="4325940"/>
            <a:ext cx="2260600" cy="831851"/>
            <a:chOff x="3049" y="2725"/>
            <a:chExt cx="1424" cy="524"/>
          </a:xfrm>
        </p:grpSpPr>
        <p:grpSp>
          <p:nvGrpSpPr>
            <p:cNvPr id="6199" name="Group 55"/>
            <p:cNvGrpSpPr>
              <a:grpSpLocks/>
            </p:cNvGrpSpPr>
            <p:nvPr/>
          </p:nvGrpSpPr>
          <p:grpSpPr bwMode="auto">
            <a:xfrm>
              <a:off x="3049" y="2725"/>
              <a:ext cx="1424" cy="524"/>
              <a:chOff x="3049" y="2725"/>
              <a:chExt cx="1424" cy="524"/>
            </a:xfrm>
          </p:grpSpPr>
          <p:sp>
            <p:nvSpPr>
              <p:cNvPr id="6193" name="Text Box 49"/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4" name="Text Box 50"/>
              <p:cNvSpPr txBox="1">
                <a:spLocks noChangeArrowheads="1"/>
              </p:cNvSpPr>
              <p:nvPr/>
            </p:nvSpPr>
            <p:spPr bwMode="auto">
              <a:xfrm>
                <a:off x="3056" y="2785"/>
                <a:ext cx="7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25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+96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endParaRPr>
              </a:p>
            </p:txBody>
          </p:sp>
          <p:sp>
            <p:nvSpPr>
              <p:cNvPr id="6195" name="Text Box 51"/>
              <p:cNvSpPr txBox="1">
                <a:spLocks noChangeArrowheads="1"/>
              </p:cNvSpPr>
              <p:nvPr/>
            </p:nvSpPr>
            <p:spPr bwMode="auto">
              <a:xfrm>
                <a:off x="3049" y="2725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</a:t>
                </a:r>
              </a:p>
            </p:txBody>
          </p:sp>
          <p:sp>
            <p:nvSpPr>
              <p:cNvPr id="6196" name="Text Box 52"/>
              <p:cNvSpPr txBox="1">
                <a:spLocks noChangeArrowheads="1"/>
              </p:cNvSpPr>
              <p:nvPr/>
            </p:nvSpPr>
            <p:spPr bwMode="auto">
              <a:xfrm>
                <a:off x="3619" y="3018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8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7" name="Text Box 53"/>
              <p:cNvSpPr txBox="1">
                <a:spLocks noChangeArrowheads="1"/>
              </p:cNvSpPr>
              <p:nvPr/>
            </p:nvSpPr>
            <p:spPr bwMode="auto">
              <a:xfrm>
                <a:off x="3845" y="2802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5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8" name="Line 54"/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9" name="Line 105"/>
            <p:cNvSpPr>
              <a:spLocks noChangeShapeType="1"/>
            </p:cNvSpPr>
            <p:nvPr/>
          </p:nvSpPr>
          <p:spPr bwMode="auto">
            <a:xfrm flipH="1" flipV="1">
              <a:off x="3176" y="2766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53" name="Text Box 109"/>
          <p:cNvSpPr txBox="1">
            <a:spLocks noChangeArrowheads="1"/>
          </p:cNvSpPr>
          <p:nvPr/>
        </p:nvSpPr>
        <p:spPr bwMode="auto">
          <a:xfrm>
            <a:off x="4283075" y="6140450"/>
            <a:ext cx="2449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الحلان هما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#؛4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ZA-Fractions-1" pitchFamily="2" charset="2"/>
              </a:rPr>
              <a:t>،  ــ 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ZA-Fractions-1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6" y="54790"/>
            <a:ext cx="5319713" cy="4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555171"/>
            <a:ext cx="46720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78" y="1052736"/>
            <a:ext cx="1924844" cy="37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395536" y="3555362"/>
            <a:ext cx="1791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التعويض عن أ , ب , جـ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666564" y="4310107"/>
            <a:ext cx="10430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الضرب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Text Box 34"/>
          <p:cNvSpPr txBox="1">
            <a:spLocks noChangeArrowheads="1"/>
          </p:cNvSpPr>
          <p:nvPr/>
        </p:nvSpPr>
        <p:spPr bwMode="auto">
          <a:xfrm>
            <a:off x="182563" y="4644024"/>
            <a:ext cx="1527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ايجادالجذر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التربيعي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D386871-058D-9CE9-3626-1735E3074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02" y="471140"/>
            <a:ext cx="2255715" cy="6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61" grpId="0"/>
      <p:bldP spid="6162" grpId="0"/>
      <p:bldP spid="6165" grpId="0"/>
      <p:bldP spid="6166" grpId="0"/>
      <p:bldP spid="6167" grpId="0"/>
      <p:bldP spid="6178" grpId="0"/>
      <p:bldP spid="6239" grpId="0"/>
      <p:bldP spid="6240" grpId="0"/>
      <p:bldP spid="6241" grpId="0"/>
      <p:bldP spid="6253" grpId="0"/>
      <p:bldP spid="75" grpId="0"/>
      <p:bldP spid="76" grpId="0"/>
      <p:bldP spid="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828B4FE-B67D-4B80-F7AD-71FF35589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4" y="2111920"/>
            <a:ext cx="7373388" cy="2201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15FB54C-91CC-F0D3-8C15-6DFBCAA7D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4" y="91441"/>
            <a:ext cx="2175802" cy="18288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C8F1751-A64E-24D4-3251-02FE035F0A16}"/>
              </a:ext>
            </a:extLst>
          </p:cNvPr>
          <p:cNvSpPr txBox="1"/>
          <p:nvPr/>
        </p:nvSpPr>
        <p:spPr>
          <a:xfrm>
            <a:off x="3464560" y="3098800"/>
            <a:ext cx="965200" cy="43688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56DA52E-E946-BF00-F336-280E715AD8C2}"/>
              </a:ext>
            </a:extLst>
          </p:cNvPr>
          <p:cNvSpPr txBox="1"/>
          <p:nvPr/>
        </p:nvSpPr>
        <p:spPr>
          <a:xfrm>
            <a:off x="5090160" y="4348480"/>
            <a:ext cx="27228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>
                <a:solidFill>
                  <a:srgbClr val="0000CC"/>
                </a:solidFill>
              </a:rPr>
              <a:t>س + س + 64 = 180 </a:t>
            </a:r>
          </a:p>
          <a:p>
            <a:pPr algn="r"/>
            <a:r>
              <a:rPr lang="ar-SA" b="1" dirty="0">
                <a:solidFill>
                  <a:srgbClr val="0000CC"/>
                </a:solidFill>
              </a:rPr>
              <a:t>2س + 64 = 180 </a:t>
            </a:r>
          </a:p>
          <a:p>
            <a:pPr algn="r"/>
            <a:r>
              <a:rPr lang="ar-SA" b="1" dirty="0">
                <a:solidFill>
                  <a:srgbClr val="0000CC"/>
                </a:solidFill>
              </a:rPr>
              <a:t>2س = 180 – 64 </a:t>
            </a:r>
          </a:p>
          <a:p>
            <a:pPr algn="r"/>
            <a:r>
              <a:rPr lang="ar-SA" b="1" dirty="0">
                <a:solidFill>
                  <a:srgbClr val="0000CC"/>
                </a:solidFill>
              </a:rPr>
              <a:t>2س = 116</a:t>
            </a:r>
          </a:p>
          <a:p>
            <a:pPr algn="r"/>
            <a:r>
              <a:rPr lang="ar-SA" b="1" dirty="0">
                <a:solidFill>
                  <a:srgbClr val="0000CC"/>
                </a:solidFill>
              </a:rPr>
              <a:t>س = 58 </a:t>
            </a:r>
          </a:p>
          <a:p>
            <a:pPr algn="r"/>
            <a:r>
              <a:rPr lang="ar-SA" b="1" dirty="0">
                <a:solidFill>
                  <a:srgbClr val="FF0000"/>
                </a:solidFill>
                <a:highlight>
                  <a:srgbClr val="FFFF00"/>
                </a:highlight>
              </a:rPr>
              <a:t>إما 58  أو 64</a:t>
            </a:r>
          </a:p>
        </p:txBody>
      </p:sp>
    </p:spTree>
    <p:extLst>
      <p:ext uri="{BB962C8B-B14F-4D97-AF65-F5344CB8AC3E}">
        <p14:creationId xmlns:p14="http://schemas.microsoft.com/office/powerpoint/2010/main" val="411646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مربع نص 1">
            <a:extLst>
              <a:ext uri="{FF2B5EF4-FFF2-40B4-BE49-F238E27FC236}">
                <a16:creationId xmlns:a16="http://schemas.microsoft.com/office/drawing/2014/main" id="{C7282D13-1DC2-F618-9077-F0955467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73" y="338455"/>
            <a:ext cx="5280025" cy="54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من 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: تركي الحارثي  رحمه الله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ارحمه واغفر له وتجاوز عنه وارفع منزلته  في الجنة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 انه كفانا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مابعدها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وعروض: زهير الحازمي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اٍسأل الله أن ييسر أمره  ويفرج همه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ويغفر ذنبه ويكتب له الاجر العظيم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C1F60B74-C129-3D0C-FA36-6FCB1DE4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412776"/>
            <a:ext cx="6554787" cy="41131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زريابه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أبو شكمي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وأوراق عمل 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6A199A01-5B09-FE7C-C648-0B1A4516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4F4F959B-4336-B20B-B5E3-33478F5BAAA0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26AFCE69-A19B-0B72-42FF-8B456825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D767C42C-ED33-F877-D128-3A7F2494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2A3F64B4-5DAF-1995-C953-C738A4FE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8E1BA9F5-811F-BF54-3420-3C6EB149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CB896EC2-70D9-F03A-0444-8621074D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4588CCDE-7001-3B40-CE4C-A1E194CF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721"/>
            <a:ext cx="1724025" cy="2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618359" y="27517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01456" y="1505227"/>
            <a:ext cx="1944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+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16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995111" y="1505227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المعادلة الأصلية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326188" y="198884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أ= 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071267" y="1968864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 = 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106862" y="1968864"/>
            <a:ext cx="1127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ﺟ = 16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1044575" y="2736491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القانون العام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245" name="Group 101"/>
          <p:cNvGrpSpPr>
            <a:grpSpLocks/>
          </p:cNvGrpSpPr>
          <p:nvPr/>
        </p:nvGrpSpPr>
        <p:grpSpPr bwMode="auto">
          <a:xfrm>
            <a:off x="4356100" y="2482059"/>
            <a:ext cx="2303463" cy="901701"/>
            <a:chOff x="2744" y="1687"/>
            <a:chExt cx="1451" cy="568"/>
          </a:xfrm>
        </p:grpSpPr>
        <p:grpSp>
          <p:nvGrpSpPr>
            <p:cNvPr id="6176" name="Group 32"/>
            <p:cNvGrpSpPr>
              <a:grpSpLocks/>
            </p:cNvGrpSpPr>
            <p:nvPr/>
          </p:nvGrpSpPr>
          <p:grpSpPr bwMode="auto">
            <a:xfrm>
              <a:off x="2744" y="1687"/>
              <a:ext cx="1451" cy="568"/>
              <a:chOff x="2752" y="1687"/>
              <a:chExt cx="1451" cy="568"/>
            </a:xfrm>
          </p:grpSpPr>
          <p:grpSp>
            <p:nvGrpSpPr>
              <p:cNvPr id="6172" name="Group 28"/>
              <p:cNvGrpSpPr>
                <a:grpSpLocks/>
              </p:cNvGrpSpPr>
              <p:nvPr/>
            </p:nvGrpSpPr>
            <p:grpSpPr bwMode="auto">
              <a:xfrm>
                <a:off x="2827" y="1687"/>
                <a:ext cx="908" cy="327"/>
                <a:chOff x="2834" y="2393"/>
                <a:chExt cx="908" cy="327"/>
              </a:xfrm>
            </p:grpSpPr>
            <p:sp>
              <p:nvSpPr>
                <p:cNvPr id="61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ب</a:t>
                  </a:r>
                  <a:r>
                    <a:rPr kumimoji="0" 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ﺈ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ــ 4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أ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ﺟ</a:t>
                  </a:r>
                </a:p>
              </p:txBody>
            </p:sp>
            <p:sp>
              <p:nvSpPr>
                <p:cNvPr id="61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835" y="2393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</a:t>
                  </a:r>
                </a:p>
              </p:txBody>
            </p:sp>
          </p:grpSp>
          <p:sp>
            <p:nvSpPr>
              <p:cNvPr id="6173" name="Line 29"/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4" name="Text Box 30"/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أ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5" name="Text Box 31"/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ب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</p:grpSp>
        <p:sp>
          <p:nvSpPr>
            <p:cNvPr id="6242" name="Line 98"/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48" name="Group 104"/>
          <p:cNvGrpSpPr>
            <a:grpSpLocks/>
          </p:cNvGrpSpPr>
          <p:nvPr/>
        </p:nvGrpSpPr>
        <p:grpSpPr bwMode="auto">
          <a:xfrm>
            <a:off x="3814604" y="3363274"/>
            <a:ext cx="3402013" cy="831851"/>
            <a:chOff x="2301" y="2186"/>
            <a:chExt cx="2143" cy="524"/>
          </a:xfrm>
        </p:grpSpPr>
        <p:grpSp>
          <p:nvGrpSpPr>
            <p:cNvPr id="6191" name="Group 47"/>
            <p:cNvGrpSpPr>
              <a:grpSpLocks/>
            </p:cNvGrpSpPr>
            <p:nvPr/>
          </p:nvGrpSpPr>
          <p:grpSpPr bwMode="auto">
            <a:xfrm>
              <a:off x="2301" y="2186"/>
              <a:ext cx="2143" cy="524"/>
              <a:chOff x="2280" y="2170"/>
              <a:chExt cx="2143" cy="524"/>
            </a:xfrm>
          </p:grpSpPr>
          <p:sp>
            <p:nvSpPr>
              <p:cNvPr id="6179" name="Text Box 35"/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2" name="Text Box 38"/>
              <p:cNvSpPr txBox="1">
                <a:spLocks noChangeArrowheads="1"/>
              </p:cNvSpPr>
              <p:nvPr/>
            </p:nvSpPr>
            <p:spPr bwMode="auto">
              <a:xfrm>
                <a:off x="2368" y="2238"/>
                <a:ext cx="11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(0)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ــ 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(1)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(16)</a:t>
                </a:r>
              </a:p>
            </p:txBody>
          </p:sp>
          <p:sp>
            <p:nvSpPr>
              <p:cNvPr id="6183" name="Text Box 39"/>
              <p:cNvSpPr txBox="1">
                <a:spLocks noChangeArrowheads="1"/>
              </p:cNvSpPr>
              <p:nvPr/>
            </p:nvSpPr>
            <p:spPr bwMode="auto">
              <a:xfrm>
                <a:off x="2280" y="2170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6185" name="Text Box 41"/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2×</a:t>
                </a: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1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6" name="Text Box 42"/>
              <p:cNvSpPr txBox="1">
                <a:spLocks noChangeArrowheads="1"/>
              </p:cNvSpPr>
              <p:nvPr/>
            </p:nvSpPr>
            <p:spPr bwMode="auto">
              <a:xfrm>
                <a:off x="3619" y="2255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0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3" name="Line 99"/>
            <p:cNvSpPr>
              <a:spLocks noChangeShapeType="1"/>
            </p:cNvSpPr>
            <p:nvPr/>
          </p:nvSpPr>
          <p:spPr bwMode="auto">
            <a:xfrm flipH="1" flipV="1">
              <a:off x="2434" y="2243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2" name="Group 108"/>
          <p:cNvGrpSpPr>
            <a:grpSpLocks/>
          </p:cNvGrpSpPr>
          <p:nvPr/>
        </p:nvGrpSpPr>
        <p:grpSpPr bwMode="auto">
          <a:xfrm>
            <a:off x="4803775" y="4325937"/>
            <a:ext cx="2154238" cy="839788"/>
            <a:chOff x="3026" y="2725"/>
            <a:chExt cx="1357" cy="529"/>
          </a:xfrm>
        </p:grpSpPr>
        <p:grpSp>
          <p:nvGrpSpPr>
            <p:cNvPr id="6199" name="Group 55"/>
            <p:cNvGrpSpPr>
              <a:grpSpLocks/>
            </p:cNvGrpSpPr>
            <p:nvPr/>
          </p:nvGrpSpPr>
          <p:grpSpPr bwMode="auto">
            <a:xfrm>
              <a:off x="3026" y="2725"/>
              <a:ext cx="1357" cy="529"/>
              <a:chOff x="3026" y="2725"/>
              <a:chExt cx="1357" cy="529"/>
            </a:xfrm>
          </p:grpSpPr>
          <p:sp>
            <p:nvSpPr>
              <p:cNvPr id="6193" name="Text Box 49"/>
              <p:cNvSpPr txBox="1">
                <a:spLocks noChangeArrowheads="1"/>
              </p:cNvSpPr>
              <p:nvPr/>
            </p:nvSpPr>
            <p:spPr bwMode="auto">
              <a:xfrm>
                <a:off x="4156" y="290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4" name="Text Box 50"/>
              <p:cNvSpPr txBox="1">
                <a:spLocks noChangeArrowheads="1"/>
              </p:cNvSpPr>
              <p:nvPr/>
            </p:nvSpPr>
            <p:spPr bwMode="auto">
              <a:xfrm>
                <a:off x="3056" y="2785"/>
                <a:ext cx="7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0-64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endParaRPr>
              </a:p>
            </p:txBody>
          </p:sp>
          <p:sp>
            <p:nvSpPr>
              <p:cNvPr id="6195" name="Text Box 51"/>
              <p:cNvSpPr txBox="1">
                <a:spLocks noChangeArrowheads="1"/>
              </p:cNvSpPr>
              <p:nvPr/>
            </p:nvSpPr>
            <p:spPr bwMode="auto">
              <a:xfrm>
                <a:off x="3026" y="2725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</a:t>
                </a:r>
              </a:p>
            </p:txBody>
          </p:sp>
          <p:sp>
            <p:nvSpPr>
              <p:cNvPr id="6196" name="Text Box 52"/>
              <p:cNvSpPr txBox="1">
                <a:spLocks noChangeArrowheads="1"/>
              </p:cNvSpPr>
              <p:nvPr/>
            </p:nvSpPr>
            <p:spPr bwMode="auto">
              <a:xfrm>
                <a:off x="3405" y="3023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7" name="Text Box 53"/>
              <p:cNvSpPr txBox="1">
                <a:spLocks noChangeArrowheads="1"/>
              </p:cNvSpPr>
              <p:nvPr/>
            </p:nvSpPr>
            <p:spPr bwMode="auto">
              <a:xfrm>
                <a:off x="3920" y="2889"/>
                <a:ext cx="24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8" name="Line 54"/>
              <p:cNvSpPr>
                <a:spLocks noChangeShapeType="1"/>
              </p:cNvSpPr>
              <p:nvPr/>
            </p:nvSpPr>
            <p:spPr bwMode="auto">
              <a:xfrm flipH="1">
                <a:off x="3147" y="3018"/>
                <a:ext cx="720" cy="1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9" name="Line 105"/>
            <p:cNvSpPr>
              <a:spLocks noChangeShapeType="1"/>
            </p:cNvSpPr>
            <p:nvPr/>
          </p:nvSpPr>
          <p:spPr bwMode="auto">
            <a:xfrm flipH="1" flipV="1">
              <a:off x="3176" y="2766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53" name="Text Box 109"/>
          <p:cNvSpPr txBox="1">
            <a:spLocks noChangeArrowheads="1"/>
          </p:cNvSpPr>
          <p:nvPr/>
        </p:nvSpPr>
        <p:spPr bwMode="auto">
          <a:xfrm>
            <a:off x="2339752" y="5850290"/>
            <a:ext cx="46920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raditional Arabic"/>
              </a:rPr>
              <a:t>لا يمكن إيجاد جذر العدد السالب لذا المعادلة ليس لها حل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الحل هو :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ف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ZA-Fractions-1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6" y="54790"/>
            <a:ext cx="5319713" cy="4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555171"/>
            <a:ext cx="46720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395536" y="3555362"/>
            <a:ext cx="1791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التعويض عن أ , ب , جـ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666564" y="4310107"/>
            <a:ext cx="10430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الضرب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Text Box 34"/>
          <p:cNvSpPr txBox="1">
            <a:spLocks noChangeArrowheads="1"/>
          </p:cNvSpPr>
          <p:nvPr/>
        </p:nvSpPr>
        <p:spPr bwMode="auto">
          <a:xfrm>
            <a:off x="424563" y="5222889"/>
            <a:ext cx="1527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ايجادالجذر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التربيعي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022350"/>
            <a:ext cx="1905000" cy="48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" name="Group 108"/>
          <p:cNvGrpSpPr>
            <a:grpSpLocks/>
          </p:cNvGrpSpPr>
          <p:nvPr/>
        </p:nvGrpSpPr>
        <p:grpSpPr bwMode="auto">
          <a:xfrm>
            <a:off x="4666455" y="5132401"/>
            <a:ext cx="2128838" cy="865189"/>
            <a:chOff x="3042" y="2709"/>
            <a:chExt cx="1341" cy="545"/>
          </a:xfrm>
        </p:grpSpPr>
        <p:grpSp>
          <p:nvGrpSpPr>
            <p:cNvPr id="81" name="Group 55"/>
            <p:cNvGrpSpPr>
              <a:grpSpLocks/>
            </p:cNvGrpSpPr>
            <p:nvPr/>
          </p:nvGrpSpPr>
          <p:grpSpPr bwMode="auto">
            <a:xfrm>
              <a:off x="3042" y="2709"/>
              <a:ext cx="1341" cy="545"/>
              <a:chOff x="3042" y="2709"/>
              <a:chExt cx="1341" cy="545"/>
            </a:xfrm>
          </p:grpSpPr>
          <p:sp>
            <p:nvSpPr>
              <p:cNvPr id="83" name="Text Box 49"/>
              <p:cNvSpPr txBox="1">
                <a:spLocks noChangeArrowheads="1"/>
              </p:cNvSpPr>
              <p:nvPr/>
            </p:nvSpPr>
            <p:spPr bwMode="auto">
              <a:xfrm>
                <a:off x="4156" y="290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84" name="Text Box 50"/>
              <p:cNvSpPr txBox="1">
                <a:spLocks noChangeArrowheads="1"/>
              </p:cNvSpPr>
              <p:nvPr/>
            </p:nvSpPr>
            <p:spPr bwMode="auto">
              <a:xfrm>
                <a:off x="3056" y="2785"/>
                <a:ext cx="7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-64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endParaRPr>
              </a:p>
            </p:txBody>
          </p:sp>
          <p:sp>
            <p:nvSpPr>
              <p:cNvPr id="85" name="Text Box 51"/>
              <p:cNvSpPr txBox="1">
                <a:spLocks noChangeArrowheads="1"/>
              </p:cNvSpPr>
              <p:nvPr/>
            </p:nvSpPr>
            <p:spPr bwMode="auto">
              <a:xfrm>
                <a:off x="3042" y="2709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</a:t>
                </a:r>
              </a:p>
            </p:txBody>
          </p:sp>
          <p:sp>
            <p:nvSpPr>
              <p:cNvPr id="86" name="Text Box 52"/>
              <p:cNvSpPr txBox="1">
                <a:spLocks noChangeArrowheads="1"/>
              </p:cNvSpPr>
              <p:nvPr/>
            </p:nvSpPr>
            <p:spPr bwMode="auto">
              <a:xfrm>
                <a:off x="3405" y="3023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87" name="Text Box 53"/>
              <p:cNvSpPr txBox="1">
                <a:spLocks noChangeArrowheads="1"/>
              </p:cNvSpPr>
              <p:nvPr/>
            </p:nvSpPr>
            <p:spPr bwMode="auto">
              <a:xfrm>
                <a:off x="3920" y="2889"/>
                <a:ext cx="24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88" name="Line 54"/>
              <p:cNvSpPr>
                <a:spLocks noChangeShapeType="1"/>
              </p:cNvSpPr>
              <p:nvPr/>
            </p:nvSpPr>
            <p:spPr bwMode="auto">
              <a:xfrm flipH="1">
                <a:off x="3147" y="3018"/>
                <a:ext cx="720" cy="1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82" name="Line 105"/>
            <p:cNvSpPr>
              <a:spLocks noChangeShapeType="1"/>
            </p:cNvSpPr>
            <p:nvPr/>
          </p:nvSpPr>
          <p:spPr bwMode="auto">
            <a:xfrm flipH="1" flipV="1">
              <a:off x="3176" y="2766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6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61" grpId="0"/>
      <p:bldP spid="6162" grpId="0"/>
      <p:bldP spid="6165" grpId="0"/>
      <p:bldP spid="6166" grpId="0"/>
      <p:bldP spid="6167" grpId="0"/>
      <p:bldP spid="6178" grpId="0"/>
      <p:bldP spid="6253" grpId="0"/>
      <p:bldP spid="75" grpId="0"/>
      <p:bldP spid="76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721"/>
            <a:ext cx="1724025" cy="2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659563" y="295433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643440" y="1597019"/>
            <a:ext cx="2521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6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12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1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634436" y="1565275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المعادلة الأصلية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326188" y="198884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أ= 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071267" y="1968864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ب = -12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214812" y="1968864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ﺟ = 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1044575" y="2957485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القانون العام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217" name="Group 73"/>
          <p:cNvGrpSpPr>
            <a:grpSpLocks/>
          </p:cNvGrpSpPr>
          <p:nvPr/>
        </p:nvGrpSpPr>
        <p:grpSpPr bwMode="auto">
          <a:xfrm>
            <a:off x="1798638" y="4465638"/>
            <a:ext cx="1333500" cy="695325"/>
            <a:chOff x="407" y="2827"/>
            <a:chExt cx="840" cy="438"/>
          </a:xfrm>
        </p:grpSpPr>
        <p:sp>
          <p:nvSpPr>
            <p:cNvPr id="6209" name="Text Box 65"/>
            <p:cNvSpPr txBox="1">
              <a:spLocks noChangeArrowheads="1"/>
            </p:cNvSpPr>
            <p:nvPr/>
          </p:nvSpPr>
          <p:spPr bwMode="auto">
            <a:xfrm>
              <a:off x="407" y="2827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11</a:t>
              </a:r>
            </a:p>
          </p:txBody>
        </p:sp>
        <p:sp>
          <p:nvSpPr>
            <p:cNvPr id="6211" name="Text Box 67"/>
            <p:cNvSpPr txBox="1">
              <a:spLocks noChangeArrowheads="1"/>
            </p:cNvSpPr>
            <p:nvPr/>
          </p:nvSpPr>
          <p:spPr bwMode="auto">
            <a:xfrm>
              <a:off x="636" y="3032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2" name="Text Box 68"/>
            <p:cNvSpPr txBox="1">
              <a:spLocks noChangeArrowheads="1"/>
            </p:cNvSpPr>
            <p:nvPr/>
          </p:nvSpPr>
          <p:spPr bwMode="auto">
            <a:xfrm>
              <a:off x="612" y="2827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±</a:t>
              </a:r>
            </a:p>
          </p:txBody>
        </p:sp>
        <p:sp>
          <p:nvSpPr>
            <p:cNvPr id="6213" name="Line 69"/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4" name="Text Box 70"/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26" name="Group 82"/>
          <p:cNvGrpSpPr>
            <a:grpSpLocks/>
          </p:cNvGrpSpPr>
          <p:nvPr/>
        </p:nvGrpSpPr>
        <p:grpSpPr bwMode="auto">
          <a:xfrm>
            <a:off x="5884863" y="5070475"/>
            <a:ext cx="1528762" cy="663575"/>
            <a:chOff x="3753" y="3194"/>
            <a:chExt cx="963" cy="418"/>
          </a:xfrm>
        </p:grpSpPr>
        <p:sp>
          <p:nvSpPr>
            <p:cNvPr id="6218" name="Text Box 74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0" name="Text Box 76"/>
            <p:cNvSpPr txBox="1">
              <a:spLocks noChangeArrowheads="1"/>
            </p:cNvSpPr>
            <p:nvPr/>
          </p:nvSpPr>
          <p:spPr bwMode="auto">
            <a:xfrm>
              <a:off x="3753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11</a:t>
              </a:r>
            </a:p>
          </p:txBody>
        </p:sp>
        <p:sp>
          <p:nvSpPr>
            <p:cNvPr id="6221" name="Text Box 77"/>
            <p:cNvSpPr txBox="1">
              <a:spLocks noChangeArrowheads="1"/>
            </p:cNvSpPr>
            <p:nvPr/>
          </p:nvSpPr>
          <p:spPr bwMode="auto">
            <a:xfrm>
              <a:off x="3929" y="3379"/>
              <a:ext cx="3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2" name="Text Box 78"/>
            <p:cNvSpPr txBox="1">
              <a:spLocks noChangeArrowheads="1"/>
            </p:cNvSpPr>
            <p:nvPr/>
          </p:nvSpPr>
          <p:spPr bwMode="auto">
            <a:xfrm>
              <a:off x="3913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12+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3" name="Line 79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33" name="Group 89"/>
          <p:cNvGrpSpPr>
            <a:grpSpLocks/>
          </p:cNvGrpSpPr>
          <p:nvPr/>
        </p:nvGrpSpPr>
        <p:grpSpPr bwMode="auto">
          <a:xfrm>
            <a:off x="3638550" y="5076825"/>
            <a:ext cx="1509713" cy="657225"/>
            <a:chOff x="3765" y="3194"/>
            <a:chExt cx="951" cy="414"/>
          </a:xfrm>
        </p:grpSpPr>
        <p:sp>
          <p:nvSpPr>
            <p:cNvPr id="6234" name="Text Box 90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5" name="Text Box 91"/>
            <p:cNvSpPr txBox="1">
              <a:spLocks noChangeArrowheads="1"/>
            </p:cNvSpPr>
            <p:nvPr/>
          </p:nvSpPr>
          <p:spPr bwMode="auto">
            <a:xfrm>
              <a:off x="3768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11</a:t>
              </a:r>
            </a:p>
          </p:txBody>
        </p:sp>
        <p:sp>
          <p:nvSpPr>
            <p:cNvPr id="6236" name="Text Box 92"/>
            <p:cNvSpPr txBox="1">
              <a:spLocks noChangeArrowheads="1"/>
            </p:cNvSpPr>
            <p:nvPr/>
          </p:nvSpPr>
          <p:spPr bwMode="auto">
            <a:xfrm>
              <a:off x="3913" y="3375"/>
              <a:ext cx="3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7" name="Text Box 93"/>
            <p:cNvSpPr txBox="1">
              <a:spLocks noChangeArrowheads="1"/>
            </p:cNvSpPr>
            <p:nvPr/>
          </p:nvSpPr>
          <p:spPr bwMode="auto">
            <a:xfrm>
              <a:off x="3902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12ــ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8" name="Line 94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39" name="Text Box 95"/>
          <p:cNvSpPr txBox="1">
            <a:spLocks noChangeArrowheads="1"/>
          </p:cNvSpPr>
          <p:nvPr/>
        </p:nvSpPr>
        <p:spPr bwMode="auto">
          <a:xfrm>
            <a:off x="5278438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أو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40" name="Text Box 96"/>
          <p:cNvSpPr txBox="1">
            <a:spLocks noChangeArrowheads="1"/>
          </p:cNvSpPr>
          <p:nvPr/>
        </p:nvSpPr>
        <p:spPr bwMode="auto">
          <a:xfrm>
            <a:off x="6227763" y="5661025"/>
            <a:ext cx="115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#؛1@؛1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ZA-Fractions-1" pitchFamily="2" charset="2"/>
            </a:endParaRPr>
          </a:p>
        </p:txBody>
      </p:sp>
      <p:sp>
        <p:nvSpPr>
          <p:cNvPr id="6241" name="Text Box 97"/>
          <p:cNvSpPr txBox="1">
            <a:spLocks noChangeArrowheads="1"/>
          </p:cNvSpPr>
          <p:nvPr/>
        </p:nvSpPr>
        <p:spPr bwMode="auto">
          <a:xfrm>
            <a:off x="3995738" y="57213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!؛2؛ ؛1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6245" name="Group 101"/>
          <p:cNvGrpSpPr>
            <a:grpSpLocks/>
          </p:cNvGrpSpPr>
          <p:nvPr/>
        </p:nvGrpSpPr>
        <p:grpSpPr bwMode="auto">
          <a:xfrm>
            <a:off x="4356100" y="2668588"/>
            <a:ext cx="2303463" cy="911225"/>
            <a:chOff x="2744" y="1681"/>
            <a:chExt cx="1451" cy="574"/>
          </a:xfrm>
        </p:grpSpPr>
        <p:grpSp>
          <p:nvGrpSpPr>
            <p:cNvPr id="6176" name="Group 32"/>
            <p:cNvGrpSpPr>
              <a:grpSpLocks/>
            </p:cNvGrpSpPr>
            <p:nvPr/>
          </p:nvGrpSpPr>
          <p:grpSpPr bwMode="auto">
            <a:xfrm>
              <a:off x="2744" y="1681"/>
              <a:ext cx="1451" cy="574"/>
              <a:chOff x="2752" y="1681"/>
              <a:chExt cx="1451" cy="574"/>
            </a:xfrm>
          </p:grpSpPr>
          <p:grpSp>
            <p:nvGrpSpPr>
              <p:cNvPr id="6172" name="Group 28"/>
              <p:cNvGrpSpPr>
                <a:grpSpLocks/>
              </p:cNvGrpSpPr>
              <p:nvPr/>
            </p:nvGrpSpPr>
            <p:grpSpPr bwMode="auto">
              <a:xfrm>
                <a:off x="2827" y="1681"/>
                <a:ext cx="908" cy="327"/>
                <a:chOff x="2834" y="2387"/>
                <a:chExt cx="908" cy="327"/>
              </a:xfrm>
            </p:grpSpPr>
            <p:sp>
              <p:nvSpPr>
                <p:cNvPr id="61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ب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ﺈ 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ــ 4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أ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ﺟ</a:t>
                  </a:r>
                </a:p>
              </p:txBody>
            </p:sp>
            <p:sp>
              <p:nvSpPr>
                <p:cNvPr id="61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835" y="2387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</a:t>
                  </a:r>
                </a:p>
              </p:txBody>
            </p:sp>
          </p:grpSp>
          <p:sp>
            <p:nvSpPr>
              <p:cNvPr id="6173" name="Line 29"/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4" name="Text Box 30"/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أ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5" name="Text Box 31"/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ب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</p:grpSp>
        <p:sp>
          <p:nvSpPr>
            <p:cNvPr id="6242" name="Line 98"/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48" name="Group 104"/>
          <p:cNvGrpSpPr>
            <a:grpSpLocks/>
          </p:cNvGrpSpPr>
          <p:nvPr/>
        </p:nvGrpSpPr>
        <p:grpSpPr bwMode="auto">
          <a:xfrm>
            <a:off x="3721894" y="3474400"/>
            <a:ext cx="3433763" cy="822326"/>
            <a:chOff x="2281" y="2192"/>
            <a:chExt cx="2163" cy="518"/>
          </a:xfrm>
        </p:grpSpPr>
        <p:grpSp>
          <p:nvGrpSpPr>
            <p:cNvPr id="6191" name="Group 47"/>
            <p:cNvGrpSpPr>
              <a:grpSpLocks/>
            </p:cNvGrpSpPr>
            <p:nvPr/>
          </p:nvGrpSpPr>
          <p:grpSpPr bwMode="auto">
            <a:xfrm>
              <a:off x="2281" y="2192"/>
              <a:ext cx="2163" cy="518"/>
              <a:chOff x="2260" y="2176"/>
              <a:chExt cx="2163" cy="518"/>
            </a:xfrm>
          </p:grpSpPr>
          <p:sp>
            <p:nvSpPr>
              <p:cNvPr id="6179" name="Text Box 35"/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2" name="Text Box 38"/>
              <p:cNvSpPr txBox="1">
                <a:spLocks noChangeArrowheads="1"/>
              </p:cNvSpPr>
              <p:nvPr/>
            </p:nvSpPr>
            <p:spPr bwMode="auto">
              <a:xfrm>
                <a:off x="2296" y="2238"/>
                <a:ext cx="124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(-12)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ــ 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(6)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(1)</a:t>
                </a:r>
              </a:p>
            </p:txBody>
          </p:sp>
          <p:sp>
            <p:nvSpPr>
              <p:cNvPr id="6183" name="Text Box 39"/>
              <p:cNvSpPr txBox="1">
                <a:spLocks noChangeArrowheads="1"/>
              </p:cNvSpPr>
              <p:nvPr/>
            </p:nvSpPr>
            <p:spPr bwMode="auto">
              <a:xfrm>
                <a:off x="2260" y="2176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6185" name="Text Box 41"/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× 6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6" name="Text Box 42"/>
              <p:cNvSpPr txBox="1">
                <a:spLocks noChangeArrowheads="1"/>
              </p:cNvSpPr>
              <p:nvPr/>
            </p:nvSpPr>
            <p:spPr bwMode="auto">
              <a:xfrm>
                <a:off x="3619" y="2255"/>
                <a:ext cx="69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(-12)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auto">
              <a:xfrm flipH="1">
                <a:off x="2389" y="2483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3" name="Line 99"/>
            <p:cNvSpPr>
              <a:spLocks noChangeShapeType="1"/>
            </p:cNvSpPr>
            <p:nvPr/>
          </p:nvSpPr>
          <p:spPr bwMode="auto">
            <a:xfrm flipH="1" flipV="1">
              <a:off x="2484" y="2243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1" name="Group 107"/>
          <p:cNvGrpSpPr>
            <a:grpSpLocks/>
          </p:cNvGrpSpPr>
          <p:nvPr/>
        </p:nvGrpSpPr>
        <p:grpSpPr bwMode="auto">
          <a:xfrm>
            <a:off x="2744789" y="4360867"/>
            <a:ext cx="2259014" cy="800101"/>
            <a:chOff x="1729" y="2747"/>
            <a:chExt cx="1423" cy="504"/>
          </a:xfrm>
        </p:grpSpPr>
        <p:grpSp>
          <p:nvGrpSpPr>
            <p:cNvPr id="6216" name="Group 72"/>
            <p:cNvGrpSpPr>
              <a:grpSpLocks/>
            </p:cNvGrpSpPr>
            <p:nvPr/>
          </p:nvGrpSpPr>
          <p:grpSpPr bwMode="auto">
            <a:xfrm>
              <a:off x="1729" y="2747"/>
              <a:ext cx="1423" cy="504"/>
              <a:chOff x="1729" y="2301"/>
              <a:chExt cx="1423" cy="504"/>
            </a:xfrm>
          </p:grpSpPr>
          <p:sp>
            <p:nvSpPr>
              <p:cNvPr id="6201" name="Text Box 57"/>
              <p:cNvSpPr txBox="1">
                <a:spLocks noChangeArrowheads="1"/>
              </p:cNvSpPr>
              <p:nvPr/>
            </p:nvSpPr>
            <p:spPr bwMode="auto">
              <a:xfrm>
                <a:off x="2925" y="245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6207" name="Group 63"/>
              <p:cNvGrpSpPr>
                <a:grpSpLocks/>
              </p:cNvGrpSpPr>
              <p:nvPr/>
            </p:nvGrpSpPr>
            <p:grpSpPr bwMode="auto">
              <a:xfrm>
                <a:off x="1729" y="2301"/>
                <a:ext cx="1273" cy="504"/>
                <a:chOff x="1729" y="2747"/>
                <a:chExt cx="1273" cy="504"/>
              </a:xfrm>
            </p:grpSpPr>
            <p:sp>
              <p:nvSpPr>
                <p:cNvPr id="620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120</a:t>
                  </a:r>
                </a:p>
              </p:txBody>
            </p:sp>
            <p:sp>
              <p:nvSpPr>
                <p:cNvPr id="620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729" y="2747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</a:t>
                  </a:r>
                </a:p>
              </p:txBody>
            </p:sp>
            <p:sp>
              <p:nvSpPr>
                <p:cNvPr id="620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192" y="3018"/>
                  <a:ext cx="28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12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20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524" y="2802"/>
                  <a:ext cx="47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12 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±</a:t>
                  </a:r>
                </a:p>
              </p:txBody>
            </p:sp>
            <p:sp>
              <p:nvSpPr>
                <p:cNvPr id="620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6246" name="Line 102"/>
            <p:cNvSpPr>
              <a:spLocks noChangeShapeType="1"/>
            </p:cNvSpPr>
            <p:nvPr/>
          </p:nvSpPr>
          <p:spPr bwMode="auto">
            <a:xfrm flipH="1">
              <a:off x="1996" y="2802"/>
              <a:ext cx="4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2" name="Group 108"/>
          <p:cNvGrpSpPr>
            <a:grpSpLocks/>
          </p:cNvGrpSpPr>
          <p:nvPr/>
        </p:nvGrpSpPr>
        <p:grpSpPr bwMode="auto">
          <a:xfrm>
            <a:off x="4819650" y="4310064"/>
            <a:ext cx="2281238" cy="850901"/>
            <a:chOff x="3036" y="2715"/>
            <a:chExt cx="1437" cy="536"/>
          </a:xfrm>
        </p:grpSpPr>
        <p:grpSp>
          <p:nvGrpSpPr>
            <p:cNvPr id="6199" name="Group 55"/>
            <p:cNvGrpSpPr>
              <a:grpSpLocks/>
            </p:cNvGrpSpPr>
            <p:nvPr/>
          </p:nvGrpSpPr>
          <p:grpSpPr bwMode="auto">
            <a:xfrm>
              <a:off x="3036" y="2715"/>
              <a:ext cx="1437" cy="536"/>
              <a:chOff x="3036" y="2715"/>
              <a:chExt cx="1437" cy="536"/>
            </a:xfrm>
          </p:grpSpPr>
          <p:sp>
            <p:nvSpPr>
              <p:cNvPr id="6193" name="Text Box 49"/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4" name="Text Box 50"/>
              <p:cNvSpPr txBox="1">
                <a:spLocks noChangeArrowheads="1"/>
              </p:cNvSpPr>
              <p:nvPr/>
            </p:nvSpPr>
            <p:spPr bwMode="auto">
              <a:xfrm>
                <a:off x="3056" y="2785"/>
                <a:ext cx="7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144-24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endParaRPr>
              </a:p>
            </p:txBody>
          </p:sp>
          <p:sp>
            <p:nvSpPr>
              <p:cNvPr id="6195" name="Text Box 51"/>
              <p:cNvSpPr txBox="1">
                <a:spLocks noChangeArrowheads="1"/>
              </p:cNvSpPr>
              <p:nvPr/>
            </p:nvSpPr>
            <p:spPr bwMode="auto">
              <a:xfrm>
                <a:off x="3036" y="2715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</a:t>
                </a:r>
              </a:p>
            </p:txBody>
          </p:sp>
          <p:sp>
            <p:nvSpPr>
              <p:cNvPr id="6196" name="Text Box 52"/>
              <p:cNvSpPr txBox="1">
                <a:spLocks noChangeArrowheads="1"/>
              </p:cNvSpPr>
              <p:nvPr/>
            </p:nvSpPr>
            <p:spPr bwMode="auto">
              <a:xfrm>
                <a:off x="3545" y="3018"/>
                <a:ext cx="28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12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7" name="Text Box 53"/>
              <p:cNvSpPr txBox="1">
                <a:spLocks noChangeArrowheads="1"/>
              </p:cNvSpPr>
              <p:nvPr/>
            </p:nvSpPr>
            <p:spPr bwMode="auto">
              <a:xfrm>
                <a:off x="3845" y="2802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12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8" name="Line 54"/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9" name="Line 105"/>
            <p:cNvSpPr>
              <a:spLocks noChangeShapeType="1"/>
            </p:cNvSpPr>
            <p:nvPr/>
          </p:nvSpPr>
          <p:spPr bwMode="auto">
            <a:xfrm flipH="1" flipV="1">
              <a:off x="3176" y="2766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53" name="Text Box 109"/>
          <p:cNvSpPr txBox="1">
            <a:spLocks noChangeArrowheads="1"/>
          </p:cNvSpPr>
          <p:nvPr/>
        </p:nvSpPr>
        <p:spPr bwMode="auto">
          <a:xfrm>
            <a:off x="4283075" y="6140450"/>
            <a:ext cx="2449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الحلان هما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1,9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ZA-Fractions-1" pitchFamily="2" charset="2"/>
              </a:rPr>
              <a:t>،  0,1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  <a:sym typeface="ZA-Fractions-1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6" y="54790"/>
            <a:ext cx="5319713" cy="4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555171"/>
            <a:ext cx="46720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395536" y="3555362"/>
            <a:ext cx="1791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التعويض عن أ , ب , جـ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666564" y="4310107"/>
            <a:ext cx="10430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الضرب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Text Box 34"/>
          <p:cNvSpPr txBox="1">
            <a:spLocks noChangeArrowheads="1"/>
          </p:cNvSpPr>
          <p:nvPr/>
        </p:nvSpPr>
        <p:spPr bwMode="auto">
          <a:xfrm>
            <a:off x="182563" y="4644024"/>
            <a:ext cx="1527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ايجادالجذر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التربيعي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43" y="1042266"/>
            <a:ext cx="2581275" cy="46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61" grpId="0"/>
      <p:bldP spid="6162" grpId="0"/>
      <p:bldP spid="6165" grpId="0"/>
      <p:bldP spid="6166" grpId="0"/>
      <p:bldP spid="6167" grpId="0"/>
      <p:bldP spid="6178" grpId="0"/>
      <p:bldP spid="6239" grpId="0"/>
      <p:bldP spid="6240" grpId="0"/>
      <p:bldP spid="6241" grpId="0"/>
      <p:bldP spid="6253" grpId="0"/>
      <p:bldP spid="75" grpId="0"/>
      <p:bldP spid="76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721"/>
            <a:ext cx="1724025" cy="2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659563" y="295433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331931" y="1533286"/>
            <a:ext cx="2414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5 س</a:t>
            </a:r>
            <a:r>
              <a:rPr kumimoji="0" lang="ar-SA" sz="2000" b="1" i="0" u="none" strike="noStrike" kern="0" cap="none" spc="-100" normalizeH="0" baseline="30000" noProof="0" dirty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2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- 8 س  - 6 = 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747169" y="1174509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المعادلة الأصلية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994698" y="2068275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 = 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847747" y="2064386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ب = -8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965943" y="2037795"/>
            <a:ext cx="11684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ﺟ = -6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1044575" y="2957485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القانون العام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217" name="Group 73"/>
          <p:cNvGrpSpPr>
            <a:grpSpLocks/>
          </p:cNvGrpSpPr>
          <p:nvPr/>
        </p:nvGrpSpPr>
        <p:grpSpPr bwMode="auto">
          <a:xfrm>
            <a:off x="5930262" y="4891238"/>
            <a:ext cx="1377950" cy="754063"/>
            <a:chOff x="379" y="2816"/>
            <a:chExt cx="868" cy="475"/>
          </a:xfrm>
        </p:grpSpPr>
        <p:sp>
          <p:nvSpPr>
            <p:cNvPr id="6209" name="Text Box 65"/>
            <p:cNvSpPr txBox="1">
              <a:spLocks noChangeArrowheads="1"/>
            </p:cNvSpPr>
            <p:nvPr/>
          </p:nvSpPr>
          <p:spPr bwMode="auto">
            <a:xfrm>
              <a:off x="379" y="2833"/>
              <a:ext cx="47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13.6</a:t>
              </a:r>
            </a:p>
          </p:txBody>
        </p:sp>
        <p:sp>
          <p:nvSpPr>
            <p:cNvPr id="6211" name="Text Box 67"/>
            <p:cNvSpPr txBox="1">
              <a:spLocks noChangeArrowheads="1"/>
            </p:cNvSpPr>
            <p:nvPr/>
          </p:nvSpPr>
          <p:spPr bwMode="auto">
            <a:xfrm>
              <a:off x="578" y="3058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2" name="Text Box 68"/>
            <p:cNvSpPr txBox="1">
              <a:spLocks noChangeArrowheads="1"/>
            </p:cNvSpPr>
            <p:nvPr/>
          </p:nvSpPr>
          <p:spPr bwMode="auto">
            <a:xfrm>
              <a:off x="765" y="2816"/>
              <a:ext cx="3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 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±</a:t>
              </a:r>
            </a:p>
          </p:txBody>
        </p:sp>
        <p:sp>
          <p:nvSpPr>
            <p:cNvPr id="6213" name="Line 69"/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4" name="Text Box 70"/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26" name="Group 82"/>
          <p:cNvGrpSpPr>
            <a:grpSpLocks/>
          </p:cNvGrpSpPr>
          <p:nvPr/>
        </p:nvGrpSpPr>
        <p:grpSpPr bwMode="auto">
          <a:xfrm>
            <a:off x="5778698" y="5485254"/>
            <a:ext cx="1616075" cy="657225"/>
            <a:chOff x="3698" y="3194"/>
            <a:chExt cx="1018" cy="414"/>
          </a:xfrm>
        </p:grpSpPr>
        <p:sp>
          <p:nvSpPr>
            <p:cNvPr id="6218" name="Text Box 74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0" name="Text Box 76"/>
            <p:cNvSpPr txBox="1">
              <a:spLocks noChangeArrowheads="1"/>
            </p:cNvSpPr>
            <p:nvPr/>
          </p:nvSpPr>
          <p:spPr bwMode="auto">
            <a:xfrm>
              <a:off x="3698" y="3200"/>
              <a:ext cx="45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13,6</a:t>
              </a:r>
            </a:p>
          </p:txBody>
        </p:sp>
        <p:sp>
          <p:nvSpPr>
            <p:cNvPr id="6221" name="Text Box 77"/>
            <p:cNvSpPr txBox="1">
              <a:spLocks noChangeArrowheads="1"/>
            </p:cNvSpPr>
            <p:nvPr/>
          </p:nvSpPr>
          <p:spPr bwMode="auto">
            <a:xfrm>
              <a:off x="3943" y="3375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2" name="Text Box 78"/>
            <p:cNvSpPr txBox="1">
              <a:spLocks noChangeArrowheads="1"/>
            </p:cNvSpPr>
            <p:nvPr/>
          </p:nvSpPr>
          <p:spPr bwMode="auto">
            <a:xfrm>
              <a:off x="4042" y="3194"/>
              <a:ext cx="37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8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+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3" name="Line 79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33" name="Group 89"/>
          <p:cNvGrpSpPr>
            <a:grpSpLocks/>
          </p:cNvGrpSpPr>
          <p:nvPr/>
        </p:nvGrpSpPr>
        <p:grpSpPr bwMode="auto">
          <a:xfrm>
            <a:off x="3327106" y="5378483"/>
            <a:ext cx="1849438" cy="657225"/>
            <a:chOff x="3551" y="3194"/>
            <a:chExt cx="1165" cy="414"/>
          </a:xfrm>
        </p:grpSpPr>
        <p:sp>
          <p:nvSpPr>
            <p:cNvPr id="6234" name="Text Box 90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5" name="Text Box 91"/>
            <p:cNvSpPr txBox="1">
              <a:spLocks noChangeArrowheads="1"/>
            </p:cNvSpPr>
            <p:nvPr/>
          </p:nvSpPr>
          <p:spPr bwMode="auto">
            <a:xfrm>
              <a:off x="3551" y="3194"/>
              <a:ext cx="4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13,6</a:t>
              </a:r>
            </a:p>
          </p:txBody>
        </p:sp>
        <p:sp>
          <p:nvSpPr>
            <p:cNvPr id="6236" name="Text Box 92"/>
            <p:cNvSpPr txBox="1">
              <a:spLocks noChangeArrowheads="1"/>
            </p:cNvSpPr>
            <p:nvPr/>
          </p:nvSpPr>
          <p:spPr bwMode="auto">
            <a:xfrm>
              <a:off x="3934" y="3375"/>
              <a:ext cx="2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7" name="Text Box 93"/>
            <p:cNvSpPr txBox="1">
              <a:spLocks noChangeArrowheads="1"/>
            </p:cNvSpPr>
            <p:nvPr/>
          </p:nvSpPr>
          <p:spPr bwMode="auto">
            <a:xfrm>
              <a:off x="3923" y="3194"/>
              <a:ext cx="4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8 ــ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8" name="Line 94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39" name="Text Box 95"/>
          <p:cNvSpPr txBox="1">
            <a:spLocks noChangeArrowheads="1"/>
          </p:cNvSpPr>
          <p:nvPr/>
        </p:nvSpPr>
        <p:spPr bwMode="auto">
          <a:xfrm>
            <a:off x="5287865" y="550260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أو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40" name="Text Box 96"/>
          <p:cNvSpPr txBox="1">
            <a:spLocks noChangeArrowheads="1"/>
          </p:cNvSpPr>
          <p:nvPr/>
        </p:nvSpPr>
        <p:spPr bwMode="auto">
          <a:xfrm>
            <a:off x="5773379" y="6038097"/>
            <a:ext cx="1540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1210" algn="l"/>
              </a:tabLst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TkamolZulfiMath"/>
              </a:rPr>
              <a:t>_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؛@؛0!؛1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Al-QuranAlKareem"/>
            </a:endParaRPr>
          </a:p>
        </p:txBody>
      </p:sp>
      <p:sp>
        <p:nvSpPr>
          <p:cNvPr id="6241" name="Text Box 97"/>
          <p:cNvSpPr txBox="1">
            <a:spLocks noChangeArrowheads="1"/>
          </p:cNvSpPr>
          <p:nvPr/>
        </p:nvSpPr>
        <p:spPr bwMode="auto">
          <a:xfrm>
            <a:off x="4061726" y="6088996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TkamolZulfiMath"/>
              </a:rPr>
              <a:t>_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؛(؛0#؛1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6248" name="Group 104"/>
          <p:cNvGrpSpPr>
            <a:grpSpLocks/>
          </p:cNvGrpSpPr>
          <p:nvPr/>
        </p:nvGrpSpPr>
        <p:grpSpPr bwMode="auto">
          <a:xfrm>
            <a:off x="3707608" y="3474399"/>
            <a:ext cx="3448052" cy="822326"/>
            <a:chOff x="2272" y="2192"/>
            <a:chExt cx="2172" cy="518"/>
          </a:xfrm>
        </p:grpSpPr>
        <p:grpSp>
          <p:nvGrpSpPr>
            <p:cNvPr id="6191" name="Group 47"/>
            <p:cNvGrpSpPr>
              <a:grpSpLocks/>
            </p:cNvGrpSpPr>
            <p:nvPr/>
          </p:nvGrpSpPr>
          <p:grpSpPr bwMode="auto">
            <a:xfrm>
              <a:off x="2272" y="2192"/>
              <a:ext cx="2172" cy="518"/>
              <a:chOff x="2251" y="2176"/>
              <a:chExt cx="2172" cy="518"/>
            </a:xfrm>
          </p:grpSpPr>
          <p:sp>
            <p:nvSpPr>
              <p:cNvPr id="6179" name="Text Box 35"/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2" name="Text Box 38"/>
              <p:cNvSpPr txBox="1">
                <a:spLocks noChangeArrowheads="1"/>
              </p:cNvSpPr>
              <p:nvPr/>
            </p:nvSpPr>
            <p:spPr bwMode="auto">
              <a:xfrm>
                <a:off x="2368" y="2238"/>
                <a:ext cx="11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(-8)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ــ 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(5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)(-6)</a:t>
                </a:r>
              </a:p>
            </p:txBody>
          </p:sp>
          <p:sp>
            <p:nvSpPr>
              <p:cNvPr id="6183" name="Text Box 39"/>
              <p:cNvSpPr txBox="1">
                <a:spLocks noChangeArrowheads="1"/>
              </p:cNvSpPr>
              <p:nvPr/>
            </p:nvSpPr>
            <p:spPr bwMode="auto">
              <a:xfrm>
                <a:off x="2251" y="2176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6185" name="Text Box 41"/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2×</a:t>
                </a: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5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6" name="Text Box 42"/>
              <p:cNvSpPr txBox="1">
                <a:spLocks noChangeArrowheads="1"/>
              </p:cNvSpPr>
              <p:nvPr/>
            </p:nvSpPr>
            <p:spPr bwMode="auto">
              <a:xfrm>
                <a:off x="3525" y="2255"/>
                <a:ext cx="73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(-8)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3" name="Line 99"/>
            <p:cNvSpPr>
              <a:spLocks noChangeShapeType="1"/>
            </p:cNvSpPr>
            <p:nvPr/>
          </p:nvSpPr>
          <p:spPr bwMode="auto">
            <a:xfrm flipH="1" flipV="1">
              <a:off x="2434" y="2243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1" name="Group 107"/>
          <p:cNvGrpSpPr>
            <a:grpSpLocks/>
          </p:cNvGrpSpPr>
          <p:nvPr/>
        </p:nvGrpSpPr>
        <p:grpSpPr bwMode="auto">
          <a:xfrm>
            <a:off x="2800351" y="4371982"/>
            <a:ext cx="2203451" cy="788989"/>
            <a:chOff x="1764" y="2754"/>
            <a:chExt cx="1388" cy="497"/>
          </a:xfrm>
        </p:grpSpPr>
        <p:grpSp>
          <p:nvGrpSpPr>
            <p:cNvPr id="6216" name="Group 72"/>
            <p:cNvGrpSpPr>
              <a:grpSpLocks/>
            </p:cNvGrpSpPr>
            <p:nvPr/>
          </p:nvGrpSpPr>
          <p:grpSpPr bwMode="auto">
            <a:xfrm>
              <a:off x="1764" y="2754"/>
              <a:ext cx="1388" cy="497"/>
              <a:chOff x="1764" y="2308"/>
              <a:chExt cx="1388" cy="497"/>
            </a:xfrm>
          </p:grpSpPr>
          <p:sp>
            <p:nvSpPr>
              <p:cNvPr id="6201" name="Text Box 57"/>
              <p:cNvSpPr txBox="1">
                <a:spLocks noChangeArrowheads="1"/>
              </p:cNvSpPr>
              <p:nvPr/>
            </p:nvSpPr>
            <p:spPr bwMode="auto">
              <a:xfrm>
                <a:off x="2925" y="245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6207" name="Group 63"/>
              <p:cNvGrpSpPr>
                <a:grpSpLocks/>
              </p:cNvGrpSpPr>
              <p:nvPr/>
            </p:nvGrpSpPr>
            <p:grpSpPr bwMode="auto">
              <a:xfrm>
                <a:off x="1764" y="2308"/>
                <a:ext cx="1199" cy="497"/>
                <a:chOff x="1764" y="2754"/>
                <a:chExt cx="1199" cy="497"/>
              </a:xfrm>
            </p:grpSpPr>
            <p:sp>
              <p:nvSpPr>
                <p:cNvPr id="620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184</a:t>
                  </a:r>
                </a:p>
              </p:txBody>
            </p:sp>
            <p:sp>
              <p:nvSpPr>
                <p:cNvPr id="620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764" y="2754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</a:t>
                  </a:r>
                </a:p>
              </p:txBody>
            </p:sp>
            <p:sp>
              <p:nvSpPr>
                <p:cNvPr id="620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223" y="3018"/>
                  <a:ext cx="29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10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20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397" y="2801"/>
                  <a:ext cx="538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8 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±</a:t>
                  </a:r>
                </a:p>
              </p:txBody>
            </p:sp>
            <p:sp>
              <p:nvSpPr>
                <p:cNvPr id="620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6246" name="Line 102"/>
            <p:cNvSpPr>
              <a:spLocks noChangeShapeType="1"/>
            </p:cNvSpPr>
            <p:nvPr/>
          </p:nvSpPr>
          <p:spPr bwMode="auto">
            <a:xfrm flipH="1">
              <a:off x="1996" y="2802"/>
              <a:ext cx="4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2" name="Group 108"/>
          <p:cNvGrpSpPr>
            <a:grpSpLocks/>
          </p:cNvGrpSpPr>
          <p:nvPr/>
        </p:nvGrpSpPr>
        <p:grpSpPr bwMode="auto">
          <a:xfrm>
            <a:off x="4794249" y="4306898"/>
            <a:ext cx="2306638" cy="887415"/>
            <a:chOff x="3020" y="2713"/>
            <a:chExt cx="1453" cy="559"/>
          </a:xfrm>
        </p:grpSpPr>
        <p:grpSp>
          <p:nvGrpSpPr>
            <p:cNvPr id="6199" name="Group 55"/>
            <p:cNvGrpSpPr>
              <a:grpSpLocks/>
            </p:cNvGrpSpPr>
            <p:nvPr/>
          </p:nvGrpSpPr>
          <p:grpSpPr bwMode="auto">
            <a:xfrm>
              <a:off x="3020" y="2713"/>
              <a:ext cx="1453" cy="559"/>
              <a:chOff x="3020" y="2713"/>
              <a:chExt cx="1453" cy="559"/>
            </a:xfrm>
          </p:grpSpPr>
          <p:sp>
            <p:nvSpPr>
              <p:cNvPr id="6193" name="Text Box 49"/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4" name="Text Box 50"/>
              <p:cNvSpPr txBox="1">
                <a:spLocks noChangeArrowheads="1"/>
              </p:cNvSpPr>
              <p:nvPr/>
            </p:nvSpPr>
            <p:spPr bwMode="auto">
              <a:xfrm>
                <a:off x="3020" y="2797"/>
                <a:ext cx="7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64 + 120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endParaRPr>
              </a:p>
            </p:txBody>
          </p:sp>
          <p:sp>
            <p:nvSpPr>
              <p:cNvPr id="6195" name="Text Box 51"/>
              <p:cNvSpPr txBox="1">
                <a:spLocks noChangeArrowheads="1"/>
              </p:cNvSpPr>
              <p:nvPr/>
            </p:nvSpPr>
            <p:spPr bwMode="auto">
              <a:xfrm>
                <a:off x="3023" y="2713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</a:t>
                </a:r>
              </a:p>
            </p:txBody>
          </p:sp>
          <p:sp>
            <p:nvSpPr>
              <p:cNvPr id="6196" name="Text Box 52"/>
              <p:cNvSpPr txBox="1">
                <a:spLocks noChangeArrowheads="1"/>
              </p:cNvSpPr>
              <p:nvPr/>
            </p:nvSpPr>
            <p:spPr bwMode="auto">
              <a:xfrm>
                <a:off x="3407" y="3039"/>
                <a:ext cx="36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10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7" name="Text Box 53"/>
              <p:cNvSpPr txBox="1">
                <a:spLocks noChangeArrowheads="1"/>
              </p:cNvSpPr>
              <p:nvPr/>
            </p:nvSpPr>
            <p:spPr bwMode="auto">
              <a:xfrm>
                <a:off x="3834" y="2802"/>
                <a:ext cx="39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8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8" name="Line 54"/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9" name="Line 105"/>
            <p:cNvSpPr>
              <a:spLocks noChangeShapeType="1"/>
            </p:cNvSpPr>
            <p:nvPr/>
          </p:nvSpPr>
          <p:spPr bwMode="auto">
            <a:xfrm flipH="1" flipV="1">
              <a:off x="3048" y="2766"/>
              <a:ext cx="7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53" name="Text Box 109"/>
          <p:cNvSpPr txBox="1">
            <a:spLocks noChangeArrowheads="1"/>
          </p:cNvSpPr>
          <p:nvPr/>
        </p:nvSpPr>
        <p:spPr bwMode="auto">
          <a:xfrm>
            <a:off x="4339637" y="6396335"/>
            <a:ext cx="2449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الحلان هما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Al-KsorZulfiMath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2,2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ZA-Fractions-1" pitchFamily="2" charset="2"/>
              </a:rPr>
              <a:t>، - 0,6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  <a:sym typeface="ZA-Fractions-1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6" y="54790"/>
            <a:ext cx="5319713" cy="4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555171"/>
            <a:ext cx="46720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395536" y="3555362"/>
            <a:ext cx="1791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التعويض عن أ , ب , جـ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666564" y="4310107"/>
            <a:ext cx="10430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الضرب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Text Box 34"/>
          <p:cNvSpPr txBox="1">
            <a:spLocks noChangeArrowheads="1"/>
          </p:cNvSpPr>
          <p:nvPr/>
        </p:nvSpPr>
        <p:spPr bwMode="auto">
          <a:xfrm>
            <a:off x="597342" y="4945682"/>
            <a:ext cx="1527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ايجادالجذر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التربيعي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32907B98-60B6-2069-0029-E2437D4E6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809" y="1652343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الصورة القياسية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0" name="Group 101">
            <a:extLst>
              <a:ext uri="{FF2B5EF4-FFF2-40B4-BE49-F238E27FC236}">
                <a16:creationId xmlns:a16="http://schemas.microsoft.com/office/drawing/2014/main" id="{F8B2CB08-BE4F-A0FA-54A4-5536F37FBD0A}"/>
              </a:ext>
            </a:extLst>
          </p:cNvPr>
          <p:cNvGrpSpPr>
            <a:grpSpLocks/>
          </p:cNvGrpSpPr>
          <p:nvPr/>
        </p:nvGrpSpPr>
        <p:grpSpPr bwMode="auto">
          <a:xfrm>
            <a:off x="4325620" y="2668588"/>
            <a:ext cx="2303463" cy="911225"/>
            <a:chOff x="2744" y="1681"/>
            <a:chExt cx="1451" cy="574"/>
          </a:xfrm>
        </p:grpSpPr>
        <p:grpSp>
          <p:nvGrpSpPr>
            <p:cNvPr id="11" name="Group 32">
              <a:extLst>
                <a:ext uri="{FF2B5EF4-FFF2-40B4-BE49-F238E27FC236}">
                  <a16:creationId xmlns:a16="http://schemas.microsoft.com/office/drawing/2014/main" id="{7AA837E3-9199-7CF3-4196-D3F4DF882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1681"/>
              <a:ext cx="1451" cy="574"/>
              <a:chOff x="2752" y="1681"/>
              <a:chExt cx="1451" cy="574"/>
            </a:xfrm>
          </p:grpSpPr>
          <p:grpSp>
            <p:nvGrpSpPr>
              <p:cNvPr id="13" name="Group 28">
                <a:extLst>
                  <a:ext uri="{FF2B5EF4-FFF2-40B4-BE49-F238E27FC236}">
                    <a16:creationId xmlns:a16="http://schemas.microsoft.com/office/drawing/2014/main" id="{F5375B76-09B0-2B4F-0A8F-AF308A290A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7" y="1681"/>
                <a:ext cx="908" cy="327"/>
                <a:chOff x="2834" y="2387"/>
                <a:chExt cx="908" cy="327"/>
              </a:xfrm>
            </p:grpSpPr>
            <p:sp>
              <p:nvSpPr>
                <p:cNvPr id="17" name="Text Box 24">
                  <a:extLst>
                    <a:ext uri="{FF2B5EF4-FFF2-40B4-BE49-F238E27FC236}">
                      <a16:creationId xmlns:a16="http://schemas.microsoft.com/office/drawing/2014/main" id="{BF0CA7CF-81DF-40C8-B261-F8F4619960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ب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ﺈ 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ــ 4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أ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ﺟ</a:t>
                  </a:r>
                </a:p>
              </p:txBody>
            </p:sp>
            <p:sp>
              <p:nvSpPr>
                <p:cNvPr id="18" name="Text Box 27">
                  <a:extLst>
                    <a:ext uri="{FF2B5EF4-FFF2-40B4-BE49-F238E27FC236}">
                      <a16:creationId xmlns:a16="http://schemas.microsoft.com/office/drawing/2014/main" id="{16F708D9-3841-64A3-15AD-40458C0391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5" y="2387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</a:t>
                  </a:r>
                </a:p>
              </p:txBody>
            </p:sp>
          </p:grpSp>
          <p:sp>
            <p:nvSpPr>
              <p:cNvPr id="14" name="Line 29">
                <a:extLst>
                  <a:ext uri="{FF2B5EF4-FFF2-40B4-BE49-F238E27FC236}">
                    <a16:creationId xmlns:a16="http://schemas.microsoft.com/office/drawing/2014/main" id="{7CD8F20E-6AA0-3554-A6BD-B39815A7B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" name="Text Box 30">
                <a:extLst>
                  <a:ext uri="{FF2B5EF4-FFF2-40B4-BE49-F238E27FC236}">
                    <a16:creationId xmlns:a16="http://schemas.microsoft.com/office/drawing/2014/main" id="{1939395C-B673-6C34-7E1F-9108D0BC00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أ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Text Box 31">
                <a:extLst>
                  <a:ext uri="{FF2B5EF4-FFF2-40B4-BE49-F238E27FC236}">
                    <a16:creationId xmlns:a16="http://schemas.microsoft.com/office/drawing/2014/main" id="{A50B4BF0-F517-AAF7-67EF-A3C2A9218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ب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</p:grpSp>
        <p:sp>
          <p:nvSpPr>
            <p:cNvPr id="12" name="Line 98">
              <a:extLst>
                <a:ext uri="{FF2B5EF4-FFF2-40B4-BE49-F238E27FC236}">
                  <a16:creationId xmlns:a16="http://schemas.microsoft.com/office/drawing/2014/main" id="{F56CE2DA-BBB0-5A6A-6162-FF8D03549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4A084E93-021F-AC7E-C078-BA2513D0B19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43967" y="1024872"/>
            <a:ext cx="2149026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61" grpId="0"/>
      <p:bldP spid="6162" grpId="0"/>
      <p:bldP spid="6165" grpId="0"/>
      <p:bldP spid="6166" grpId="0"/>
      <p:bldP spid="6167" grpId="0"/>
      <p:bldP spid="6178" grpId="0"/>
      <p:bldP spid="6239" grpId="0"/>
      <p:bldP spid="6240" grpId="0"/>
      <p:bldP spid="6241" grpId="0"/>
      <p:bldP spid="6253" grpId="0"/>
      <p:bldP spid="75" grpId="0"/>
      <p:bldP spid="76" grpId="0"/>
      <p:bldP spid="7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721"/>
            <a:ext cx="1724025" cy="2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659563" y="295433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529014" y="1533495"/>
            <a:ext cx="3466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5 س</a:t>
            </a:r>
            <a:r>
              <a:rPr kumimoji="0" lang="ar-SA" sz="2000" b="1" i="0" u="none" strike="noStrike" kern="0" cap="none" spc="-10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2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+ 21 س 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+ 18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=  -18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+ 18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747169" y="1174509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المعادلة الأصلية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258858" y="2301955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 = 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061107" y="2318386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ب = 21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087863" y="2301955"/>
            <a:ext cx="11684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ﺟ = 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1044575" y="2957485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القانون العام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217" name="Group 73"/>
          <p:cNvGrpSpPr>
            <a:grpSpLocks/>
          </p:cNvGrpSpPr>
          <p:nvPr/>
        </p:nvGrpSpPr>
        <p:grpSpPr bwMode="auto">
          <a:xfrm>
            <a:off x="1798638" y="4465638"/>
            <a:ext cx="1333500" cy="736600"/>
            <a:chOff x="407" y="2827"/>
            <a:chExt cx="840" cy="464"/>
          </a:xfrm>
        </p:grpSpPr>
        <p:sp>
          <p:nvSpPr>
            <p:cNvPr id="6209" name="Text Box 65"/>
            <p:cNvSpPr txBox="1">
              <a:spLocks noChangeArrowheads="1"/>
            </p:cNvSpPr>
            <p:nvPr/>
          </p:nvSpPr>
          <p:spPr bwMode="auto">
            <a:xfrm>
              <a:off x="407" y="2827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9</a:t>
              </a:r>
            </a:p>
          </p:txBody>
        </p:sp>
        <p:sp>
          <p:nvSpPr>
            <p:cNvPr id="6211" name="Text Box 67"/>
            <p:cNvSpPr txBox="1">
              <a:spLocks noChangeArrowheads="1"/>
            </p:cNvSpPr>
            <p:nvPr/>
          </p:nvSpPr>
          <p:spPr bwMode="auto">
            <a:xfrm>
              <a:off x="578" y="3058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2" name="Text Box 68"/>
            <p:cNvSpPr txBox="1">
              <a:spLocks noChangeArrowheads="1"/>
            </p:cNvSpPr>
            <p:nvPr/>
          </p:nvSpPr>
          <p:spPr bwMode="auto">
            <a:xfrm>
              <a:off x="548" y="2834"/>
              <a:ext cx="6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ــ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21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±</a:t>
              </a:r>
            </a:p>
          </p:txBody>
        </p:sp>
        <p:sp>
          <p:nvSpPr>
            <p:cNvPr id="6213" name="Line 69"/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4" name="Text Box 70"/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26" name="Group 82"/>
          <p:cNvGrpSpPr>
            <a:grpSpLocks/>
          </p:cNvGrpSpPr>
          <p:nvPr/>
        </p:nvGrpSpPr>
        <p:grpSpPr bwMode="auto">
          <a:xfrm>
            <a:off x="5795963" y="5070475"/>
            <a:ext cx="1617662" cy="657225"/>
            <a:chOff x="3697" y="3194"/>
            <a:chExt cx="1019" cy="414"/>
          </a:xfrm>
        </p:grpSpPr>
        <p:sp>
          <p:nvSpPr>
            <p:cNvPr id="6218" name="Text Box 74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0" name="Text Box 76"/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9</a:t>
              </a:r>
            </a:p>
          </p:txBody>
        </p:sp>
        <p:sp>
          <p:nvSpPr>
            <p:cNvPr id="6221" name="Text Box 77"/>
            <p:cNvSpPr txBox="1">
              <a:spLocks noChangeArrowheads="1"/>
            </p:cNvSpPr>
            <p:nvPr/>
          </p:nvSpPr>
          <p:spPr bwMode="auto">
            <a:xfrm>
              <a:off x="3943" y="3375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2" name="Text Box 78"/>
            <p:cNvSpPr txBox="1">
              <a:spLocks noChangeArrowheads="1"/>
            </p:cNvSpPr>
            <p:nvPr/>
          </p:nvSpPr>
          <p:spPr bwMode="auto">
            <a:xfrm>
              <a:off x="3943" y="3194"/>
              <a:ext cx="56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ــ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21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+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3" name="Line 79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33" name="Group 89"/>
          <p:cNvGrpSpPr>
            <a:grpSpLocks/>
          </p:cNvGrpSpPr>
          <p:nvPr/>
        </p:nvGrpSpPr>
        <p:grpSpPr bwMode="auto">
          <a:xfrm>
            <a:off x="3530600" y="5076825"/>
            <a:ext cx="1617663" cy="657225"/>
            <a:chOff x="3697" y="3194"/>
            <a:chExt cx="1019" cy="414"/>
          </a:xfrm>
        </p:grpSpPr>
        <p:sp>
          <p:nvSpPr>
            <p:cNvPr id="6234" name="Text Box 90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5" name="Text Box 91"/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9</a:t>
              </a:r>
            </a:p>
          </p:txBody>
        </p:sp>
        <p:sp>
          <p:nvSpPr>
            <p:cNvPr id="6236" name="Text Box 92"/>
            <p:cNvSpPr txBox="1">
              <a:spLocks noChangeArrowheads="1"/>
            </p:cNvSpPr>
            <p:nvPr/>
          </p:nvSpPr>
          <p:spPr bwMode="auto">
            <a:xfrm>
              <a:off x="3934" y="3375"/>
              <a:ext cx="2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7" name="Text Box 93"/>
            <p:cNvSpPr txBox="1">
              <a:spLocks noChangeArrowheads="1"/>
            </p:cNvSpPr>
            <p:nvPr/>
          </p:nvSpPr>
          <p:spPr bwMode="auto">
            <a:xfrm>
              <a:off x="3923" y="3194"/>
              <a:ext cx="5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ــ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21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ــ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8" name="Line 94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39" name="Text Box 95"/>
          <p:cNvSpPr txBox="1">
            <a:spLocks noChangeArrowheads="1"/>
          </p:cNvSpPr>
          <p:nvPr/>
        </p:nvSpPr>
        <p:spPr bwMode="auto">
          <a:xfrm>
            <a:off x="5278438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أو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40" name="Text Box 96"/>
          <p:cNvSpPr txBox="1">
            <a:spLocks noChangeArrowheads="1"/>
          </p:cNvSpPr>
          <p:nvPr/>
        </p:nvSpPr>
        <p:spPr bwMode="auto">
          <a:xfrm>
            <a:off x="5839366" y="5661025"/>
            <a:ext cx="1540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1210" algn="l"/>
              </a:tabLst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TkamolZulfiMath"/>
              </a:rPr>
              <a:t>_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؛@؛0!؛1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Al-QuranAlKareem"/>
            </a:endParaRPr>
          </a:p>
        </p:txBody>
      </p:sp>
      <p:sp>
        <p:nvSpPr>
          <p:cNvPr id="6241" name="Text Box 97"/>
          <p:cNvSpPr txBox="1">
            <a:spLocks noChangeArrowheads="1"/>
          </p:cNvSpPr>
          <p:nvPr/>
        </p:nvSpPr>
        <p:spPr bwMode="auto">
          <a:xfrm>
            <a:off x="3995738" y="57213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TkamolZulfiMath"/>
              </a:rPr>
              <a:t>_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؛(؛0#؛1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245" name="Group 101"/>
          <p:cNvGrpSpPr>
            <a:grpSpLocks/>
          </p:cNvGrpSpPr>
          <p:nvPr/>
        </p:nvGrpSpPr>
        <p:grpSpPr bwMode="auto">
          <a:xfrm>
            <a:off x="4356101" y="2678113"/>
            <a:ext cx="2303463" cy="901700"/>
            <a:chOff x="2744" y="1687"/>
            <a:chExt cx="1451" cy="568"/>
          </a:xfrm>
        </p:grpSpPr>
        <p:grpSp>
          <p:nvGrpSpPr>
            <p:cNvPr id="6176" name="Group 32"/>
            <p:cNvGrpSpPr>
              <a:grpSpLocks/>
            </p:cNvGrpSpPr>
            <p:nvPr/>
          </p:nvGrpSpPr>
          <p:grpSpPr bwMode="auto">
            <a:xfrm>
              <a:off x="2744" y="1687"/>
              <a:ext cx="1451" cy="568"/>
              <a:chOff x="2752" y="1687"/>
              <a:chExt cx="1451" cy="568"/>
            </a:xfrm>
          </p:grpSpPr>
          <p:grpSp>
            <p:nvGrpSpPr>
              <p:cNvPr id="6172" name="Group 28"/>
              <p:cNvGrpSpPr>
                <a:grpSpLocks/>
              </p:cNvGrpSpPr>
              <p:nvPr/>
            </p:nvGrpSpPr>
            <p:grpSpPr bwMode="auto">
              <a:xfrm>
                <a:off x="2827" y="1687"/>
                <a:ext cx="927" cy="327"/>
                <a:chOff x="2834" y="2393"/>
                <a:chExt cx="927" cy="327"/>
              </a:xfrm>
            </p:grpSpPr>
            <p:sp>
              <p:nvSpPr>
                <p:cNvPr id="61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ب</a:t>
                  </a:r>
                  <a:r>
                    <a:rPr kumimoji="0" 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ﺈ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ــ 4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أ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ﺟ</a:t>
                  </a:r>
                </a:p>
              </p:txBody>
            </p:sp>
            <p:sp>
              <p:nvSpPr>
                <p:cNvPr id="61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854" y="2393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</a:t>
                  </a:r>
                </a:p>
              </p:txBody>
            </p:sp>
          </p:grpSp>
          <p:sp>
            <p:nvSpPr>
              <p:cNvPr id="6173" name="Line 29"/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4" name="Text Box 30"/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أ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5" name="Text Box 31"/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ب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</p:grpSp>
        <p:sp>
          <p:nvSpPr>
            <p:cNvPr id="6242" name="Line 98"/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48" name="Group 104"/>
          <p:cNvGrpSpPr>
            <a:grpSpLocks/>
          </p:cNvGrpSpPr>
          <p:nvPr/>
        </p:nvGrpSpPr>
        <p:grpSpPr bwMode="auto">
          <a:xfrm>
            <a:off x="3704431" y="3474399"/>
            <a:ext cx="3451225" cy="822326"/>
            <a:chOff x="2270" y="2192"/>
            <a:chExt cx="2174" cy="518"/>
          </a:xfrm>
        </p:grpSpPr>
        <p:grpSp>
          <p:nvGrpSpPr>
            <p:cNvPr id="6191" name="Group 47"/>
            <p:cNvGrpSpPr>
              <a:grpSpLocks/>
            </p:cNvGrpSpPr>
            <p:nvPr/>
          </p:nvGrpSpPr>
          <p:grpSpPr bwMode="auto">
            <a:xfrm>
              <a:off x="2270" y="2192"/>
              <a:ext cx="2174" cy="518"/>
              <a:chOff x="2249" y="2176"/>
              <a:chExt cx="2174" cy="518"/>
            </a:xfrm>
          </p:grpSpPr>
          <p:sp>
            <p:nvSpPr>
              <p:cNvPr id="6179" name="Text Box 35"/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2" name="Text Box 38"/>
              <p:cNvSpPr txBox="1">
                <a:spLocks noChangeArrowheads="1"/>
              </p:cNvSpPr>
              <p:nvPr/>
            </p:nvSpPr>
            <p:spPr bwMode="auto">
              <a:xfrm>
                <a:off x="2368" y="2238"/>
                <a:ext cx="11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(21)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ــ 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(5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)(18)</a:t>
                </a:r>
              </a:p>
            </p:txBody>
          </p:sp>
          <p:sp>
            <p:nvSpPr>
              <p:cNvPr id="6183" name="Text Box 39"/>
              <p:cNvSpPr txBox="1">
                <a:spLocks noChangeArrowheads="1"/>
              </p:cNvSpPr>
              <p:nvPr/>
            </p:nvSpPr>
            <p:spPr bwMode="auto">
              <a:xfrm>
                <a:off x="2249" y="2176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6185" name="Text Box 41"/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2×</a:t>
                </a: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5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6" name="Text Box 42"/>
              <p:cNvSpPr txBox="1">
                <a:spLocks noChangeArrowheads="1"/>
              </p:cNvSpPr>
              <p:nvPr/>
            </p:nvSpPr>
            <p:spPr bwMode="auto">
              <a:xfrm>
                <a:off x="3619" y="2255"/>
                <a:ext cx="58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21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3" name="Line 99"/>
            <p:cNvSpPr>
              <a:spLocks noChangeShapeType="1"/>
            </p:cNvSpPr>
            <p:nvPr/>
          </p:nvSpPr>
          <p:spPr bwMode="auto">
            <a:xfrm flipH="1" flipV="1">
              <a:off x="2434" y="2243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1" name="Group 107"/>
          <p:cNvGrpSpPr>
            <a:grpSpLocks/>
          </p:cNvGrpSpPr>
          <p:nvPr/>
        </p:nvGrpSpPr>
        <p:grpSpPr bwMode="auto">
          <a:xfrm>
            <a:off x="2744788" y="4362457"/>
            <a:ext cx="2259013" cy="798514"/>
            <a:chOff x="1729" y="2748"/>
            <a:chExt cx="1423" cy="503"/>
          </a:xfrm>
        </p:grpSpPr>
        <p:grpSp>
          <p:nvGrpSpPr>
            <p:cNvPr id="6216" name="Group 72"/>
            <p:cNvGrpSpPr>
              <a:grpSpLocks/>
            </p:cNvGrpSpPr>
            <p:nvPr/>
          </p:nvGrpSpPr>
          <p:grpSpPr bwMode="auto">
            <a:xfrm>
              <a:off x="1729" y="2748"/>
              <a:ext cx="1423" cy="503"/>
              <a:chOff x="1729" y="2302"/>
              <a:chExt cx="1423" cy="503"/>
            </a:xfrm>
          </p:grpSpPr>
          <p:sp>
            <p:nvSpPr>
              <p:cNvPr id="6201" name="Text Box 57"/>
              <p:cNvSpPr txBox="1">
                <a:spLocks noChangeArrowheads="1"/>
              </p:cNvSpPr>
              <p:nvPr/>
            </p:nvSpPr>
            <p:spPr bwMode="auto">
              <a:xfrm>
                <a:off x="2925" y="245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6207" name="Group 63"/>
              <p:cNvGrpSpPr>
                <a:grpSpLocks/>
              </p:cNvGrpSpPr>
              <p:nvPr/>
            </p:nvGrpSpPr>
            <p:grpSpPr bwMode="auto">
              <a:xfrm>
                <a:off x="1729" y="2302"/>
                <a:ext cx="1337" cy="503"/>
                <a:chOff x="1729" y="2748"/>
                <a:chExt cx="1337" cy="503"/>
              </a:xfrm>
            </p:grpSpPr>
            <p:sp>
              <p:nvSpPr>
                <p:cNvPr id="620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81</a:t>
                  </a:r>
                </a:p>
              </p:txBody>
            </p:sp>
            <p:sp>
              <p:nvSpPr>
                <p:cNvPr id="620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729" y="2748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</a:t>
                  </a:r>
                </a:p>
              </p:txBody>
            </p:sp>
            <p:sp>
              <p:nvSpPr>
                <p:cNvPr id="620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223" y="3018"/>
                  <a:ext cx="29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10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20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528" y="2807"/>
                  <a:ext cx="538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ــ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21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±</a:t>
                  </a:r>
                </a:p>
              </p:txBody>
            </p:sp>
            <p:sp>
              <p:nvSpPr>
                <p:cNvPr id="620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6246" name="Line 102"/>
            <p:cNvSpPr>
              <a:spLocks noChangeShapeType="1"/>
            </p:cNvSpPr>
            <p:nvPr/>
          </p:nvSpPr>
          <p:spPr bwMode="auto">
            <a:xfrm flipH="1">
              <a:off x="1996" y="2802"/>
              <a:ext cx="4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2" name="Group 108"/>
          <p:cNvGrpSpPr>
            <a:grpSpLocks/>
          </p:cNvGrpSpPr>
          <p:nvPr/>
        </p:nvGrpSpPr>
        <p:grpSpPr bwMode="auto">
          <a:xfrm>
            <a:off x="4765674" y="4325948"/>
            <a:ext cx="2335213" cy="868365"/>
            <a:chOff x="3002" y="2725"/>
            <a:chExt cx="1471" cy="547"/>
          </a:xfrm>
        </p:grpSpPr>
        <p:grpSp>
          <p:nvGrpSpPr>
            <p:cNvPr id="6199" name="Group 55"/>
            <p:cNvGrpSpPr>
              <a:grpSpLocks/>
            </p:cNvGrpSpPr>
            <p:nvPr/>
          </p:nvGrpSpPr>
          <p:grpSpPr bwMode="auto">
            <a:xfrm>
              <a:off x="3002" y="2725"/>
              <a:ext cx="1471" cy="547"/>
              <a:chOff x="3002" y="2725"/>
              <a:chExt cx="1471" cy="547"/>
            </a:xfrm>
          </p:grpSpPr>
          <p:sp>
            <p:nvSpPr>
              <p:cNvPr id="6193" name="Text Box 49"/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4" name="Text Box 50"/>
              <p:cNvSpPr txBox="1">
                <a:spLocks noChangeArrowheads="1"/>
              </p:cNvSpPr>
              <p:nvPr/>
            </p:nvSpPr>
            <p:spPr bwMode="auto">
              <a:xfrm>
                <a:off x="3002" y="2785"/>
                <a:ext cx="7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441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-360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endParaRPr>
              </a:p>
            </p:txBody>
          </p:sp>
          <p:sp>
            <p:nvSpPr>
              <p:cNvPr id="6195" name="Text Box 51"/>
              <p:cNvSpPr txBox="1">
                <a:spLocks noChangeArrowheads="1"/>
              </p:cNvSpPr>
              <p:nvPr/>
            </p:nvSpPr>
            <p:spPr bwMode="auto">
              <a:xfrm>
                <a:off x="3017" y="2725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</a:t>
                </a:r>
              </a:p>
            </p:txBody>
          </p:sp>
          <p:sp>
            <p:nvSpPr>
              <p:cNvPr id="6196" name="Text Box 52"/>
              <p:cNvSpPr txBox="1">
                <a:spLocks noChangeArrowheads="1"/>
              </p:cNvSpPr>
              <p:nvPr/>
            </p:nvSpPr>
            <p:spPr bwMode="auto">
              <a:xfrm>
                <a:off x="3407" y="3039"/>
                <a:ext cx="36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10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7" name="Text Box 53"/>
              <p:cNvSpPr txBox="1">
                <a:spLocks noChangeArrowheads="1"/>
              </p:cNvSpPr>
              <p:nvPr/>
            </p:nvSpPr>
            <p:spPr bwMode="auto">
              <a:xfrm>
                <a:off x="3834" y="2802"/>
                <a:ext cx="5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21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8" name="Line 54"/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9" name="Line 105"/>
            <p:cNvSpPr>
              <a:spLocks noChangeShapeType="1"/>
            </p:cNvSpPr>
            <p:nvPr/>
          </p:nvSpPr>
          <p:spPr bwMode="auto">
            <a:xfrm flipH="1" flipV="1">
              <a:off x="3048" y="2766"/>
              <a:ext cx="7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53" name="Text Box 109"/>
          <p:cNvSpPr txBox="1">
            <a:spLocks noChangeArrowheads="1"/>
          </p:cNvSpPr>
          <p:nvPr/>
        </p:nvSpPr>
        <p:spPr bwMode="auto">
          <a:xfrm>
            <a:off x="4283075" y="6140450"/>
            <a:ext cx="2449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الحلان هما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Al-KsorZulfiMath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-1,2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ZA-Fractions-1" pitchFamily="2" charset="2"/>
              </a:rPr>
              <a:t>،  ــ 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ZA-Fractions-1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6" y="54790"/>
            <a:ext cx="5319713" cy="4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555171"/>
            <a:ext cx="46720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395536" y="3555362"/>
            <a:ext cx="1791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التعويض عن أ , ب , جـ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666564" y="4310107"/>
            <a:ext cx="10430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الضرب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Text Box 34"/>
          <p:cNvSpPr txBox="1">
            <a:spLocks noChangeArrowheads="1"/>
          </p:cNvSpPr>
          <p:nvPr/>
        </p:nvSpPr>
        <p:spPr bwMode="auto">
          <a:xfrm>
            <a:off x="182563" y="4644024"/>
            <a:ext cx="1527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ايجادالجذر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التربيعي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79" y="1037707"/>
            <a:ext cx="2390775" cy="47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4522914" y="1953617"/>
            <a:ext cx="23936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5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+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21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Times New Roman"/>
                <a:cs typeface="Traditional Arabic" pitchFamily="18" charset="-78"/>
              </a:rPr>
              <a:t>+ 18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Times New Roman"/>
                <a:cs typeface="Traditional Arabic" pitchFamily="18" charset="-78"/>
              </a:rPr>
              <a:t>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4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61" grpId="0"/>
      <p:bldP spid="6162" grpId="0"/>
      <p:bldP spid="6165" grpId="0"/>
      <p:bldP spid="6166" grpId="0"/>
      <p:bldP spid="6167" grpId="0"/>
      <p:bldP spid="6178" grpId="0"/>
      <p:bldP spid="6239" grpId="0"/>
      <p:bldP spid="6240" grpId="0"/>
      <p:bldP spid="6241" grpId="0"/>
      <p:bldP spid="6253" grpId="0"/>
      <p:bldP spid="75" grpId="0"/>
      <p:bldP spid="76" grpId="0"/>
      <p:bldP spid="79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721"/>
            <a:ext cx="1724025" cy="2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659563" y="295433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74419" y="1533495"/>
            <a:ext cx="21215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12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–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18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684830" y="1565275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المعادلة الأصلية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258858" y="2301955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 = 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071267" y="2359026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 = -12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087863" y="2301955"/>
            <a:ext cx="11684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ﺟ = 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1044575" y="2957485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القانون العام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217" name="Group 73"/>
          <p:cNvGrpSpPr>
            <a:grpSpLocks/>
          </p:cNvGrpSpPr>
          <p:nvPr/>
        </p:nvGrpSpPr>
        <p:grpSpPr bwMode="auto">
          <a:xfrm>
            <a:off x="5646083" y="4997363"/>
            <a:ext cx="1225550" cy="776288"/>
            <a:chOff x="475" y="2802"/>
            <a:chExt cx="772" cy="489"/>
          </a:xfrm>
        </p:grpSpPr>
        <p:sp>
          <p:nvSpPr>
            <p:cNvPr id="6209" name="Text Box 65"/>
            <p:cNvSpPr txBox="1">
              <a:spLocks noChangeArrowheads="1"/>
            </p:cNvSpPr>
            <p:nvPr/>
          </p:nvSpPr>
          <p:spPr bwMode="auto">
            <a:xfrm>
              <a:off x="643" y="2802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12</a:t>
              </a:r>
            </a:p>
          </p:txBody>
        </p:sp>
        <p:sp>
          <p:nvSpPr>
            <p:cNvPr id="6211" name="Text Box 67"/>
            <p:cNvSpPr txBox="1">
              <a:spLocks noChangeArrowheads="1"/>
            </p:cNvSpPr>
            <p:nvPr/>
          </p:nvSpPr>
          <p:spPr bwMode="auto">
            <a:xfrm>
              <a:off x="578" y="3058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3" name="Line 69"/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4" name="Text Box 70"/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41" name="Text Box 97"/>
          <p:cNvSpPr txBox="1">
            <a:spLocks noChangeArrowheads="1"/>
          </p:cNvSpPr>
          <p:nvPr/>
        </p:nvSpPr>
        <p:spPr bwMode="auto">
          <a:xfrm>
            <a:off x="5469731" y="5743575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3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245" name="Group 101"/>
          <p:cNvGrpSpPr>
            <a:grpSpLocks/>
          </p:cNvGrpSpPr>
          <p:nvPr/>
        </p:nvGrpSpPr>
        <p:grpSpPr bwMode="auto">
          <a:xfrm>
            <a:off x="4356100" y="2668588"/>
            <a:ext cx="2303463" cy="911225"/>
            <a:chOff x="2744" y="1681"/>
            <a:chExt cx="1451" cy="574"/>
          </a:xfrm>
        </p:grpSpPr>
        <p:grpSp>
          <p:nvGrpSpPr>
            <p:cNvPr id="6176" name="Group 32"/>
            <p:cNvGrpSpPr>
              <a:grpSpLocks/>
            </p:cNvGrpSpPr>
            <p:nvPr/>
          </p:nvGrpSpPr>
          <p:grpSpPr bwMode="auto">
            <a:xfrm>
              <a:off x="2744" y="1681"/>
              <a:ext cx="1451" cy="574"/>
              <a:chOff x="2752" y="1681"/>
              <a:chExt cx="1451" cy="574"/>
            </a:xfrm>
          </p:grpSpPr>
          <p:grpSp>
            <p:nvGrpSpPr>
              <p:cNvPr id="6172" name="Group 28"/>
              <p:cNvGrpSpPr>
                <a:grpSpLocks/>
              </p:cNvGrpSpPr>
              <p:nvPr/>
            </p:nvGrpSpPr>
            <p:grpSpPr bwMode="auto">
              <a:xfrm>
                <a:off x="2827" y="1681"/>
                <a:ext cx="908" cy="327"/>
                <a:chOff x="2834" y="2387"/>
                <a:chExt cx="908" cy="327"/>
              </a:xfrm>
            </p:grpSpPr>
            <p:sp>
              <p:nvSpPr>
                <p:cNvPr id="61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ب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ﺈ 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ــ 4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أ</a:t>
                  </a:r>
                  <a:r>
                    <a:rPr kumimoji="0" 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ﺟ</a:t>
                  </a:r>
                </a:p>
              </p:txBody>
            </p:sp>
            <p:sp>
              <p:nvSpPr>
                <p:cNvPr id="61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835" y="2387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</a:t>
                  </a:r>
                </a:p>
              </p:txBody>
            </p:sp>
          </p:grpSp>
          <p:sp>
            <p:nvSpPr>
              <p:cNvPr id="6173" name="Line 29"/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4" name="Text Box 30"/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أ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5" name="Text Box 31"/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ب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</p:grpSp>
        <p:sp>
          <p:nvSpPr>
            <p:cNvPr id="6242" name="Line 98"/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48" name="Group 104"/>
          <p:cNvGrpSpPr>
            <a:grpSpLocks/>
          </p:cNvGrpSpPr>
          <p:nvPr/>
        </p:nvGrpSpPr>
        <p:grpSpPr bwMode="auto">
          <a:xfrm>
            <a:off x="3712369" y="3466463"/>
            <a:ext cx="3443288" cy="830264"/>
            <a:chOff x="2275" y="2187"/>
            <a:chExt cx="2169" cy="523"/>
          </a:xfrm>
        </p:grpSpPr>
        <p:grpSp>
          <p:nvGrpSpPr>
            <p:cNvPr id="6191" name="Group 47"/>
            <p:cNvGrpSpPr>
              <a:grpSpLocks/>
            </p:cNvGrpSpPr>
            <p:nvPr/>
          </p:nvGrpSpPr>
          <p:grpSpPr bwMode="auto">
            <a:xfrm>
              <a:off x="2275" y="2187"/>
              <a:ext cx="2169" cy="523"/>
              <a:chOff x="2254" y="2171"/>
              <a:chExt cx="2169" cy="523"/>
            </a:xfrm>
          </p:grpSpPr>
          <p:sp>
            <p:nvSpPr>
              <p:cNvPr id="6179" name="Text Box 35"/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2" name="Text Box 38"/>
              <p:cNvSpPr txBox="1">
                <a:spLocks noChangeArrowheads="1"/>
              </p:cNvSpPr>
              <p:nvPr/>
            </p:nvSpPr>
            <p:spPr bwMode="auto">
              <a:xfrm>
                <a:off x="2283" y="2238"/>
                <a:ext cx="126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(-12)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ــ 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(2)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(18)</a:t>
                </a:r>
              </a:p>
            </p:txBody>
          </p:sp>
          <p:sp>
            <p:nvSpPr>
              <p:cNvPr id="6183" name="Text Box 39"/>
              <p:cNvSpPr txBox="1">
                <a:spLocks noChangeArrowheads="1"/>
              </p:cNvSpPr>
              <p:nvPr/>
            </p:nvSpPr>
            <p:spPr bwMode="auto">
              <a:xfrm>
                <a:off x="2254" y="2171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6185" name="Text Box 41"/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2×</a:t>
                </a: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2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6" name="Text Box 42"/>
              <p:cNvSpPr txBox="1">
                <a:spLocks noChangeArrowheads="1"/>
              </p:cNvSpPr>
              <p:nvPr/>
            </p:nvSpPr>
            <p:spPr bwMode="auto">
              <a:xfrm>
                <a:off x="3619" y="2255"/>
                <a:ext cx="70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(-12)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 </a:t>
                </a:r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3" name="Line 99"/>
            <p:cNvSpPr>
              <a:spLocks noChangeShapeType="1"/>
            </p:cNvSpPr>
            <p:nvPr/>
          </p:nvSpPr>
          <p:spPr bwMode="auto">
            <a:xfrm flipH="1" flipV="1">
              <a:off x="2434" y="2243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1" name="Group 107"/>
          <p:cNvGrpSpPr>
            <a:grpSpLocks/>
          </p:cNvGrpSpPr>
          <p:nvPr/>
        </p:nvGrpSpPr>
        <p:grpSpPr bwMode="auto">
          <a:xfrm>
            <a:off x="2709863" y="4346582"/>
            <a:ext cx="2293938" cy="814389"/>
            <a:chOff x="1707" y="2738"/>
            <a:chExt cx="1445" cy="513"/>
          </a:xfrm>
        </p:grpSpPr>
        <p:grpSp>
          <p:nvGrpSpPr>
            <p:cNvPr id="6216" name="Group 72"/>
            <p:cNvGrpSpPr>
              <a:grpSpLocks/>
            </p:cNvGrpSpPr>
            <p:nvPr/>
          </p:nvGrpSpPr>
          <p:grpSpPr bwMode="auto">
            <a:xfrm>
              <a:off x="1707" y="2738"/>
              <a:ext cx="1445" cy="513"/>
              <a:chOff x="1707" y="2292"/>
              <a:chExt cx="1445" cy="513"/>
            </a:xfrm>
          </p:grpSpPr>
          <p:sp>
            <p:nvSpPr>
              <p:cNvPr id="6201" name="Text Box 57"/>
              <p:cNvSpPr txBox="1">
                <a:spLocks noChangeArrowheads="1"/>
              </p:cNvSpPr>
              <p:nvPr/>
            </p:nvSpPr>
            <p:spPr bwMode="auto">
              <a:xfrm>
                <a:off x="2925" y="245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6207" name="Group 63"/>
              <p:cNvGrpSpPr>
                <a:grpSpLocks/>
              </p:cNvGrpSpPr>
              <p:nvPr/>
            </p:nvGrpSpPr>
            <p:grpSpPr bwMode="auto">
              <a:xfrm>
                <a:off x="1707" y="2292"/>
                <a:ext cx="1359" cy="513"/>
                <a:chOff x="1707" y="2738"/>
                <a:chExt cx="1359" cy="513"/>
              </a:xfrm>
            </p:grpSpPr>
            <p:sp>
              <p:nvSpPr>
                <p:cNvPr id="620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0</a:t>
                  </a:r>
                </a:p>
              </p:txBody>
            </p:sp>
            <p:sp>
              <p:nvSpPr>
                <p:cNvPr id="620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707" y="2738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</a:t>
                  </a:r>
                </a:p>
              </p:txBody>
            </p:sp>
            <p:sp>
              <p:nvSpPr>
                <p:cNvPr id="620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223" y="3018"/>
                  <a:ext cx="29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20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528" y="2807"/>
                  <a:ext cx="538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12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±</a:t>
                  </a:r>
                </a:p>
              </p:txBody>
            </p:sp>
            <p:sp>
              <p:nvSpPr>
                <p:cNvPr id="620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6246" name="Line 102"/>
            <p:cNvSpPr>
              <a:spLocks noChangeShapeType="1"/>
            </p:cNvSpPr>
            <p:nvPr/>
          </p:nvSpPr>
          <p:spPr bwMode="auto">
            <a:xfrm flipH="1">
              <a:off x="1996" y="2802"/>
              <a:ext cx="4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2" name="Group 108"/>
          <p:cNvGrpSpPr>
            <a:grpSpLocks/>
          </p:cNvGrpSpPr>
          <p:nvPr/>
        </p:nvGrpSpPr>
        <p:grpSpPr bwMode="auto">
          <a:xfrm>
            <a:off x="4765675" y="4310072"/>
            <a:ext cx="2335213" cy="884240"/>
            <a:chOff x="3002" y="2715"/>
            <a:chExt cx="1471" cy="557"/>
          </a:xfrm>
        </p:grpSpPr>
        <p:grpSp>
          <p:nvGrpSpPr>
            <p:cNvPr id="6199" name="Group 55"/>
            <p:cNvGrpSpPr>
              <a:grpSpLocks/>
            </p:cNvGrpSpPr>
            <p:nvPr/>
          </p:nvGrpSpPr>
          <p:grpSpPr bwMode="auto">
            <a:xfrm>
              <a:off x="3002" y="2715"/>
              <a:ext cx="1471" cy="557"/>
              <a:chOff x="3002" y="2715"/>
              <a:chExt cx="1471" cy="557"/>
            </a:xfrm>
          </p:grpSpPr>
          <p:sp>
            <p:nvSpPr>
              <p:cNvPr id="6193" name="Text Box 49"/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4" name="Text Box 50"/>
              <p:cNvSpPr txBox="1">
                <a:spLocks noChangeArrowheads="1"/>
              </p:cNvSpPr>
              <p:nvPr/>
            </p:nvSpPr>
            <p:spPr bwMode="auto">
              <a:xfrm>
                <a:off x="3002" y="2785"/>
                <a:ext cx="7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144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-144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endParaRPr>
              </a:p>
            </p:txBody>
          </p:sp>
          <p:sp>
            <p:nvSpPr>
              <p:cNvPr id="6195" name="Text Box 51"/>
              <p:cNvSpPr txBox="1">
                <a:spLocks noChangeArrowheads="1"/>
              </p:cNvSpPr>
              <p:nvPr/>
            </p:nvSpPr>
            <p:spPr bwMode="auto">
              <a:xfrm>
                <a:off x="3032" y="2715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</a:t>
                </a:r>
              </a:p>
            </p:txBody>
          </p:sp>
          <p:sp>
            <p:nvSpPr>
              <p:cNvPr id="6196" name="Text Box 52"/>
              <p:cNvSpPr txBox="1">
                <a:spLocks noChangeArrowheads="1"/>
              </p:cNvSpPr>
              <p:nvPr/>
            </p:nvSpPr>
            <p:spPr bwMode="auto">
              <a:xfrm>
                <a:off x="3407" y="3039"/>
                <a:ext cx="36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7" name="Text Box 53"/>
              <p:cNvSpPr txBox="1">
                <a:spLocks noChangeArrowheads="1"/>
              </p:cNvSpPr>
              <p:nvPr/>
            </p:nvSpPr>
            <p:spPr bwMode="auto">
              <a:xfrm>
                <a:off x="3770" y="2783"/>
                <a:ext cx="5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12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8" name="Line 54"/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9" name="Line 105"/>
            <p:cNvSpPr>
              <a:spLocks noChangeShapeType="1"/>
            </p:cNvSpPr>
            <p:nvPr/>
          </p:nvSpPr>
          <p:spPr bwMode="auto">
            <a:xfrm flipH="1" flipV="1">
              <a:off x="3048" y="2766"/>
              <a:ext cx="7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53" name="Text Box 109"/>
          <p:cNvSpPr txBox="1">
            <a:spLocks noChangeArrowheads="1"/>
          </p:cNvSpPr>
          <p:nvPr/>
        </p:nvSpPr>
        <p:spPr bwMode="auto">
          <a:xfrm>
            <a:off x="4283075" y="6140450"/>
            <a:ext cx="2449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الحل هو :  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ZA-Fractions-1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6" y="54790"/>
            <a:ext cx="5319713" cy="4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555171"/>
            <a:ext cx="46720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395536" y="3555362"/>
            <a:ext cx="1791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التعويض عن أ , ب , جـ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666564" y="4310107"/>
            <a:ext cx="10430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الضرب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Text Box 34"/>
          <p:cNvSpPr txBox="1">
            <a:spLocks noChangeArrowheads="1"/>
          </p:cNvSpPr>
          <p:nvPr/>
        </p:nvSpPr>
        <p:spPr bwMode="auto">
          <a:xfrm>
            <a:off x="182563" y="4644024"/>
            <a:ext cx="1527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ايجادالجذر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التربيعي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4522914" y="1953617"/>
            <a:ext cx="23936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س@ -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12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س +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18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l-KsorZulfiMath"/>
              </a:rPr>
              <a:t>=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 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58" y="1063139"/>
            <a:ext cx="2276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2634323" y="1985397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الصورة </a:t>
            </a: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القياسة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F416569-3159-0F52-C93A-BA32DF5E1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904" y="5477465"/>
            <a:ext cx="3817951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61" grpId="0"/>
      <p:bldP spid="6162" grpId="0"/>
      <p:bldP spid="6165" grpId="0"/>
      <p:bldP spid="6166" grpId="0"/>
      <p:bldP spid="6167" grpId="0"/>
      <p:bldP spid="6178" grpId="0"/>
      <p:bldP spid="6241" grpId="0"/>
      <p:bldP spid="6253" grpId="0"/>
      <p:bldP spid="75" grpId="0"/>
      <p:bldP spid="76" grpId="0"/>
      <p:bldP spid="79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7024E-E4C4-3642-7142-9066834CB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29625BC-BC54-55C0-A0B0-39D23D4C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721"/>
            <a:ext cx="1724025" cy="2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>
            <a:extLst>
              <a:ext uri="{FF2B5EF4-FFF2-40B4-BE49-F238E27FC236}">
                <a16:creationId xmlns:a16="http://schemas.microsoft.com/office/drawing/2014/main" id="{67A000E8-5A65-B230-B005-2A2F69832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95433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E12DD034-A428-915F-542E-90637D80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840" y="1624935"/>
            <a:ext cx="2799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>
              <a:spcBef>
                <a:spcPct val="50000"/>
              </a:spcBef>
              <a:defRPr/>
            </a:pP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8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-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12 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0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807CA927-657B-28B7-F059-B44E1D58F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169" y="1174509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المعادلة الأصلية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07203481-CD64-D978-3CF7-E8AAB6A00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258" y="2098755"/>
            <a:ext cx="86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 =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2E60BEDF-05AB-8431-2DCD-903C98CDC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027" y="2084706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ب = -8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5193A1C8-429C-541C-48F7-46BFDDCB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961" y="2078435"/>
            <a:ext cx="14157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،  ﺟ = -12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04AB381D-982C-E9E6-E9A2-FF4CE94B1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957485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القانون العام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217" name="Group 73">
            <a:extLst>
              <a:ext uri="{FF2B5EF4-FFF2-40B4-BE49-F238E27FC236}">
                <a16:creationId xmlns:a16="http://schemas.microsoft.com/office/drawing/2014/main" id="{628E5A59-6831-B30A-5C0F-45047A6F414B}"/>
              </a:ext>
            </a:extLst>
          </p:cNvPr>
          <p:cNvGrpSpPr>
            <a:grpSpLocks/>
          </p:cNvGrpSpPr>
          <p:nvPr/>
        </p:nvGrpSpPr>
        <p:grpSpPr bwMode="auto">
          <a:xfrm>
            <a:off x="1798638" y="4456113"/>
            <a:ext cx="1412875" cy="746125"/>
            <a:chOff x="407" y="2821"/>
            <a:chExt cx="890" cy="470"/>
          </a:xfrm>
        </p:grpSpPr>
        <p:sp>
          <p:nvSpPr>
            <p:cNvPr id="6209" name="Text Box 65">
              <a:extLst>
                <a:ext uri="{FF2B5EF4-FFF2-40B4-BE49-F238E27FC236}">
                  <a16:creationId xmlns:a16="http://schemas.microsoft.com/office/drawing/2014/main" id="{20D68021-C91D-4C29-B378-A77B27674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" y="2827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12,6</a:t>
              </a:r>
            </a:p>
          </p:txBody>
        </p:sp>
        <p:sp>
          <p:nvSpPr>
            <p:cNvPr id="6211" name="Text Box 67">
              <a:extLst>
                <a:ext uri="{FF2B5EF4-FFF2-40B4-BE49-F238E27FC236}">
                  <a16:creationId xmlns:a16="http://schemas.microsoft.com/office/drawing/2014/main" id="{4F2E0358-1BA2-4F3B-25EC-7CD967412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" y="3058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2" name="Text Box 68">
              <a:extLst>
                <a:ext uri="{FF2B5EF4-FFF2-40B4-BE49-F238E27FC236}">
                  <a16:creationId xmlns:a16="http://schemas.microsoft.com/office/drawing/2014/main" id="{C70ED12E-919B-A5E7-164B-F24C4FECD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" y="2821"/>
              <a:ext cx="7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cs typeface="Arial"/>
                </a:rPr>
                <a:t>    </a:t>
              </a:r>
              <a:r>
                <a:rPr lang="ar-SA" sz="2000" b="1" dirty="0">
                  <a:solidFill>
                    <a:srgbClr val="000000"/>
                  </a:solidFill>
                  <a:latin typeface="Arial"/>
                  <a:cs typeface="Arial"/>
                </a:rPr>
                <a:t>8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±</a:t>
              </a:r>
            </a:p>
          </p:txBody>
        </p:sp>
        <p:sp>
          <p:nvSpPr>
            <p:cNvPr id="6213" name="Line 69">
              <a:extLst>
                <a:ext uri="{FF2B5EF4-FFF2-40B4-BE49-F238E27FC236}">
                  <a16:creationId xmlns:a16="http://schemas.microsoft.com/office/drawing/2014/main" id="{B1AB5A65-1964-D70D-FD43-3D5892E39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14" name="Text Box 70">
              <a:extLst>
                <a:ext uri="{FF2B5EF4-FFF2-40B4-BE49-F238E27FC236}">
                  <a16:creationId xmlns:a16="http://schemas.microsoft.com/office/drawing/2014/main" id="{87A89DFE-A107-200E-AEDC-BA7DDF512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26" name="Group 82">
            <a:extLst>
              <a:ext uri="{FF2B5EF4-FFF2-40B4-BE49-F238E27FC236}">
                <a16:creationId xmlns:a16="http://schemas.microsoft.com/office/drawing/2014/main" id="{30F12C1E-4D8F-4C0B-0FCC-1D48B9C35084}"/>
              </a:ext>
            </a:extLst>
          </p:cNvPr>
          <p:cNvGrpSpPr>
            <a:grpSpLocks/>
          </p:cNvGrpSpPr>
          <p:nvPr/>
        </p:nvGrpSpPr>
        <p:grpSpPr bwMode="auto">
          <a:xfrm>
            <a:off x="5638799" y="5070475"/>
            <a:ext cx="1774824" cy="657225"/>
            <a:chOff x="3598" y="3194"/>
            <a:chExt cx="1118" cy="414"/>
          </a:xfrm>
        </p:grpSpPr>
        <p:sp>
          <p:nvSpPr>
            <p:cNvPr id="6218" name="Text Box 74">
              <a:extLst>
                <a:ext uri="{FF2B5EF4-FFF2-40B4-BE49-F238E27FC236}">
                  <a16:creationId xmlns:a16="http://schemas.microsoft.com/office/drawing/2014/main" id="{B7173CD2-9342-2B38-F3C2-E837749A3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0" name="Text Box 76">
              <a:extLst>
                <a:ext uri="{FF2B5EF4-FFF2-40B4-BE49-F238E27FC236}">
                  <a16:creationId xmlns:a16="http://schemas.microsoft.com/office/drawing/2014/main" id="{F56B90EC-CDA3-7D16-874A-83D470FD2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" y="3200"/>
              <a:ext cx="50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rPr>
                <a:t>12,6</a:t>
              </a:r>
            </a:p>
          </p:txBody>
        </p:sp>
        <p:sp>
          <p:nvSpPr>
            <p:cNvPr id="6221" name="Text Box 77">
              <a:extLst>
                <a:ext uri="{FF2B5EF4-FFF2-40B4-BE49-F238E27FC236}">
                  <a16:creationId xmlns:a16="http://schemas.microsoft.com/office/drawing/2014/main" id="{EDEEC1E0-E128-9B20-3729-60C86FE1E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" y="3375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2" name="Text Box 78">
              <a:extLst>
                <a:ext uri="{FF2B5EF4-FFF2-40B4-BE49-F238E27FC236}">
                  <a16:creationId xmlns:a16="http://schemas.microsoft.com/office/drawing/2014/main" id="{374677F2-8D69-9FB9-67C5-1204BCF99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7" y="3194"/>
              <a:ext cx="4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 +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23" name="Line 79">
              <a:extLst>
                <a:ext uri="{FF2B5EF4-FFF2-40B4-BE49-F238E27FC236}">
                  <a16:creationId xmlns:a16="http://schemas.microsoft.com/office/drawing/2014/main" id="{EA36F43C-E06D-0419-30E7-0C47C6311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33" name="Group 89">
            <a:extLst>
              <a:ext uri="{FF2B5EF4-FFF2-40B4-BE49-F238E27FC236}">
                <a16:creationId xmlns:a16="http://schemas.microsoft.com/office/drawing/2014/main" id="{732724A7-C2A3-C18F-F201-EB705FB4725C}"/>
              </a:ext>
            </a:extLst>
          </p:cNvPr>
          <p:cNvGrpSpPr>
            <a:grpSpLocks/>
          </p:cNvGrpSpPr>
          <p:nvPr/>
        </p:nvGrpSpPr>
        <p:grpSpPr bwMode="auto">
          <a:xfrm>
            <a:off x="3638551" y="5076825"/>
            <a:ext cx="1509713" cy="657225"/>
            <a:chOff x="3765" y="3194"/>
            <a:chExt cx="951" cy="414"/>
          </a:xfrm>
        </p:grpSpPr>
        <p:sp>
          <p:nvSpPr>
            <p:cNvPr id="6234" name="Text Box 90">
              <a:extLst>
                <a:ext uri="{FF2B5EF4-FFF2-40B4-BE49-F238E27FC236}">
                  <a16:creationId xmlns:a16="http://schemas.microsoft.com/office/drawing/2014/main" id="{8A1EA9B7-80B8-A69E-F381-1B736C5D3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5" name="Text Box 91">
              <a:extLst>
                <a:ext uri="{FF2B5EF4-FFF2-40B4-BE49-F238E27FC236}">
                  <a16:creationId xmlns:a16="http://schemas.microsoft.com/office/drawing/2014/main" id="{F34729FF-274D-4A18-2091-2A94D5807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3194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srgbClr val="000000"/>
                  </a:solidFill>
                  <a:latin typeface="Arial"/>
                  <a:cs typeface="Arial"/>
                  <a:sym typeface="ZA-الجذور-1" pitchFamily="2" charset="2"/>
                </a:rPr>
                <a:t>- 12,6</a:t>
              </a:r>
              <a:endPara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ZA-الجذور-1" pitchFamily="2" charset="2"/>
              </a:endParaRPr>
            </a:p>
          </p:txBody>
        </p:sp>
        <p:sp>
          <p:nvSpPr>
            <p:cNvPr id="6236" name="Text Box 92">
              <a:extLst>
                <a:ext uri="{FF2B5EF4-FFF2-40B4-BE49-F238E27FC236}">
                  <a16:creationId xmlns:a16="http://schemas.microsoft.com/office/drawing/2014/main" id="{E0FC122B-D049-16B0-803A-BCB35A93D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" y="3375"/>
              <a:ext cx="2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7" name="Text Box 93">
              <a:extLst>
                <a:ext uri="{FF2B5EF4-FFF2-40B4-BE49-F238E27FC236}">
                  <a16:creationId xmlns:a16="http://schemas.microsoft.com/office/drawing/2014/main" id="{1BDC3F2A-0F53-26ED-23FA-BC8A19777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3194"/>
              <a:ext cx="4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38" name="Line 94">
              <a:extLst>
                <a:ext uri="{FF2B5EF4-FFF2-40B4-BE49-F238E27FC236}">
                  <a16:creationId xmlns:a16="http://schemas.microsoft.com/office/drawing/2014/main" id="{0FE3F1D6-18F5-0988-CADE-27C164CEA7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39" name="Text Box 95">
            <a:extLst>
              <a:ext uri="{FF2B5EF4-FFF2-40B4-BE49-F238E27FC236}">
                <a16:creationId xmlns:a16="http://schemas.microsoft.com/office/drawing/2014/main" id="{CF2AC51D-B843-58CE-4D8D-97ADA9D98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أو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245" name="Group 101">
            <a:extLst>
              <a:ext uri="{FF2B5EF4-FFF2-40B4-BE49-F238E27FC236}">
                <a16:creationId xmlns:a16="http://schemas.microsoft.com/office/drawing/2014/main" id="{C13CC094-BB05-687F-328F-EC22AADC5A4E}"/>
              </a:ext>
            </a:extLst>
          </p:cNvPr>
          <p:cNvGrpSpPr>
            <a:grpSpLocks/>
          </p:cNvGrpSpPr>
          <p:nvPr/>
        </p:nvGrpSpPr>
        <p:grpSpPr bwMode="auto">
          <a:xfrm>
            <a:off x="4356101" y="2678113"/>
            <a:ext cx="2303463" cy="901700"/>
            <a:chOff x="2744" y="1687"/>
            <a:chExt cx="1451" cy="568"/>
          </a:xfrm>
        </p:grpSpPr>
        <p:grpSp>
          <p:nvGrpSpPr>
            <p:cNvPr id="6176" name="Group 32">
              <a:extLst>
                <a:ext uri="{FF2B5EF4-FFF2-40B4-BE49-F238E27FC236}">
                  <a16:creationId xmlns:a16="http://schemas.microsoft.com/office/drawing/2014/main" id="{CFA4A7CF-B838-367F-31D6-46E2A3BEA7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1687"/>
              <a:ext cx="1451" cy="568"/>
              <a:chOff x="2752" y="1687"/>
              <a:chExt cx="1451" cy="568"/>
            </a:xfrm>
          </p:grpSpPr>
          <p:grpSp>
            <p:nvGrpSpPr>
              <p:cNvPr id="6172" name="Group 28">
                <a:extLst>
                  <a:ext uri="{FF2B5EF4-FFF2-40B4-BE49-F238E27FC236}">
                    <a16:creationId xmlns:a16="http://schemas.microsoft.com/office/drawing/2014/main" id="{A8ECE4FF-2D8F-A47F-5FC6-E25ED065F7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7" y="1687"/>
                <a:ext cx="927" cy="327"/>
                <a:chOff x="2834" y="2393"/>
                <a:chExt cx="927" cy="327"/>
              </a:xfrm>
            </p:grpSpPr>
            <p:sp>
              <p:nvSpPr>
                <p:cNvPr id="6168" name="Text Box 24">
                  <a:extLst>
                    <a:ext uri="{FF2B5EF4-FFF2-40B4-BE49-F238E27FC236}">
                      <a16:creationId xmlns:a16="http://schemas.microsoft.com/office/drawing/2014/main" id="{2C588567-CD90-9630-5BF9-B37E1B23D4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ب</a:t>
                  </a:r>
                  <a:r>
                    <a:rPr kumimoji="0" 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ﺈ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ZA-MATH2" pitchFamily="2" charset="-78"/>
                      <a:sym typeface="ZA-الجذور-1" pitchFamily="2" charset="2"/>
                    </a:rPr>
                    <a:t>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ــ 4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أ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ﺟ</a:t>
                  </a:r>
                </a:p>
              </p:txBody>
            </p:sp>
            <p:sp>
              <p:nvSpPr>
                <p:cNvPr id="6171" name="Text Box 27">
                  <a:extLst>
                    <a:ext uri="{FF2B5EF4-FFF2-40B4-BE49-F238E27FC236}">
                      <a16:creationId xmlns:a16="http://schemas.microsoft.com/office/drawing/2014/main" id="{9CCBED43-3A41-BEBE-D215-D9077AAC47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4" y="2393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</a:t>
                  </a:r>
                </a:p>
              </p:txBody>
            </p:sp>
          </p:grpSp>
          <p:sp>
            <p:nvSpPr>
              <p:cNvPr id="6173" name="Line 29">
                <a:extLst>
                  <a:ext uri="{FF2B5EF4-FFF2-40B4-BE49-F238E27FC236}">
                    <a16:creationId xmlns:a16="http://schemas.microsoft.com/office/drawing/2014/main" id="{7CDC4907-101B-8C35-16F0-1DC4DE49F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4" name="Text Box 30">
                <a:extLst>
                  <a:ext uri="{FF2B5EF4-FFF2-40B4-BE49-F238E27FC236}">
                    <a16:creationId xmlns:a16="http://schemas.microsoft.com/office/drawing/2014/main" id="{63CF09A6-1E82-FC89-3622-2C3EAAAE77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r>
                  <a:rPr kumimoji="0" 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أ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75" name="Text Box 31">
                <a:extLst>
                  <a:ext uri="{FF2B5EF4-FFF2-40B4-BE49-F238E27FC236}">
                    <a16:creationId xmlns:a16="http://schemas.microsoft.com/office/drawing/2014/main" id="{5E05100F-BA91-CD32-339E-DCF0E9A175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ب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</p:grpSp>
        <p:sp>
          <p:nvSpPr>
            <p:cNvPr id="6242" name="Line 98">
              <a:extLst>
                <a:ext uri="{FF2B5EF4-FFF2-40B4-BE49-F238E27FC236}">
                  <a16:creationId xmlns:a16="http://schemas.microsoft.com/office/drawing/2014/main" id="{9A4B6F19-5574-80C3-C976-8AC3E6B42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48" name="Group 104">
            <a:extLst>
              <a:ext uri="{FF2B5EF4-FFF2-40B4-BE49-F238E27FC236}">
                <a16:creationId xmlns:a16="http://schemas.microsoft.com/office/drawing/2014/main" id="{92E27251-FA43-4EF7-FEEF-2E2CE8313756}"/>
              </a:ext>
            </a:extLst>
          </p:cNvPr>
          <p:cNvGrpSpPr>
            <a:grpSpLocks/>
          </p:cNvGrpSpPr>
          <p:nvPr/>
        </p:nvGrpSpPr>
        <p:grpSpPr bwMode="auto">
          <a:xfrm>
            <a:off x="3704431" y="3474401"/>
            <a:ext cx="3451225" cy="855664"/>
            <a:chOff x="2270" y="2192"/>
            <a:chExt cx="2174" cy="539"/>
          </a:xfrm>
        </p:grpSpPr>
        <p:grpSp>
          <p:nvGrpSpPr>
            <p:cNvPr id="6191" name="Group 47">
              <a:extLst>
                <a:ext uri="{FF2B5EF4-FFF2-40B4-BE49-F238E27FC236}">
                  <a16:creationId xmlns:a16="http://schemas.microsoft.com/office/drawing/2014/main" id="{46E51730-BF2A-9E18-A446-0FE8A100F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0" y="2192"/>
              <a:ext cx="2174" cy="539"/>
              <a:chOff x="2249" y="2176"/>
              <a:chExt cx="2174" cy="539"/>
            </a:xfrm>
          </p:grpSpPr>
          <p:sp>
            <p:nvSpPr>
              <p:cNvPr id="6179" name="Text Box 35">
                <a:extLst>
                  <a:ext uri="{FF2B5EF4-FFF2-40B4-BE49-F238E27FC236}">
                    <a16:creationId xmlns:a16="http://schemas.microsoft.com/office/drawing/2014/main" id="{290C110F-AC55-F77F-EA27-1B2CCAE74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2" name="Text Box 38">
                <a:extLst>
                  <a:ext uri="{FF2B5EF4-FFF2-40B4-BE49-F238E27FC236}">
                    <a16:creationId xmlns:a16="http://schemas.microsoft.com/office/drawing/2014/main" id="{AD74B9F0-7902-BCD3-A67B-9C24FCB159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8" y="2238"/>
                <a:ext cx="11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(-8)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ــ 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(2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)(-12)</a:t>
                </a:r>
              </a:p>
            </p:txBody>
          </p:sp>
          <p:sp>
            <p:nvSpPr>
              <p:cNvPr id="6183" name="Text Box 39">
                <a:extLst>
                  <a:ext uri="{FF2B5EF4-FFF2-40B4-BE49-F238E27FC236}">
                    <a16:creationId xmlns:a16="http://schemas.microsoft.com/office/drawing/2014/main" id="{E4C94952-7A6F-ED4C-E4A0-70F449FFAC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9" y="2176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6185" name="Text Box 41">
                <a:extLst>
                  <a:ext uri="{FF2B5EF4-FFF2-40B4-BE49-F238E27FC236}">
                    <a16:creationId xmlns:a16="http://schemas.microsoft.com/office/drawing/2014/main" id="{EAD86014-3C46-20C1-DAFC-F43F137B08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2×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2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86" name="Text Box 42">
                <a:extLst>
                  <a:ext uri="{FF2B5EF4-FFF2-40B4-BE49-F238E27FC236}">
                    <a16:creationId xmlns:a16="http://schemas.microsoft.com/office/drawing/2014/main" id="{A0DDA6D8-F0F5-FB2C-9AB4-663BE88DD6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9" y="2255"/>
                <a:ext cx="62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ــ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(-8)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0" name="Line 46">
                <a:extLst>
                  <a:ext uri="{FF2B5EF4-FFF2-40B4-BE49-F238E27FC236}">
                    <a16:creationId xmlns:a16="http://schemas.microsoft.com/office/drawing/2014/main" id="{7A6E05D7-7698-A86C-91C8-452B48ED9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3" name="Line 99">
              <a:extLst>
                <a:ext uri="{FF2B5EF4-FFF2-40B4-BE49-F238E27FC236}">
                  <a16:creationId xmlns:a16="http://schemas.microsoft.com/office/drawing/2014/main" id="{FEAA3FBC-B76F-1310-219C-0C605D3FE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34" y="2243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1" name="Group 107">
            <a:extLst>
              <a:ext uri="{FF2B5EF4-FFF2-40B4-BE49-F238E27FC236}">
                <a16:creationId xmlns:a16="http://schemas.microsoft.com/office/drawing/2014/main" id="{3881710B-ECEE-FF3E-540B-55E4D55958AC}"/>
              </a:ext>
            </a:extLst>
          </p:cNvPr>
          <p:cNvGrpSpPr>
            <a:grpSpLocks/>
          </p:cNvGrpSpPr>
          <p:nvPr/>
        </p:nvGrpSpPr>
        <p:grpSpPr bwMode="auto">
          <a:xfrm>
            <a:off x="2754313" y="4383098"/>
            <a:ext cx="2249488" cy="777877"/>
            <a:chOff x="1735" y="2761"/>
            <a:chExt cx="1417" cy="490"/>
          </a:xfrm>
        </p:grpSpPr>
        <p:grpSp>
          <p:nvGrpSpPr>
            <p:cNvPr id="6216" name="Group 72">
              <a:extLst>
                <a:ext uri="{FF2B5EF4-FFF2-40B4-BE49-F238E27FC236}">
                  <a16:creationId xmlns:a16="http://schemas.microsoft.com/office/drawing/2014/main" id="{FBD156C7-505E-F347-AE66-A6ECF65861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5" y="2761"/>
              <a:ext cx="1417" cy="490"/>
              <a:chOff x="1735" y="2315"/>
              <a:chExt cx="1417" cy="490"/>
            </a:xfrm>
          </p:grpSpPr>
          <p:sp>
            <p:nvSpPr>
              <p:cNvPr id="6201" name="Text Box 57">
                <a:extLst>
                  <a:ext uri="{FF2B5EF4-FFF2-40B4-BE49-F238E27FC236}">
                    <a16:creationId xmlns:a16="http://schemas.microsoft.com/office/drawing/2014/main" id="{BEDB2CA7-0FDB-1E45-1466-9FF4AA71B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245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6207" name="Group 63">
                <a:extLst>
                  <a:ext uri="{FF2B5EF4-FFF2-40B4-BE49-F238E27FC236}">
                    <a16:creationId xmlns:a16="http://schemas.microsoft.com/office/drawing/2014/main" id="{D32DDA83-E713-2FBF-B52F-72F9C5A307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5" y="2315"/>
                <a:ext cx="1331" cy="490"/>
                <a:chOff x="1735" y="2761"/>
                <a:chExt cx="1331" cy="490"/>
              </a:xfrm>
            </p:grpSpPr>
            <p:sp>
              <p:nvSpPr>
                <p:cNvPr id="6202" name="Text Box 58">
                  <a:extLst>
                    <a:ext uri="{FF2B5EF4-FFF2-40B4-BE49-F238E27FC236}">
                      <a16:creationId xmlns:a16="http://schemas.microsoft.com/office/drawing/2014/main" id="{B08B1A73-5CED-D6A2-4665-E5B522BA5C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160</a:t>
                  </a:r>
                </a:p>
              </p:txBody>
            </p:sp>
            <p:sp>
              <p:nvSpPr>
                <p:cNvPr id="6203" name="Text Box 59">
                  <a:extLst>
                    <a:ext uri="{FF2B5EF4-FFF2-40B4-BE49-F238E27FC236}">
                      <a16:creationId xmlns:a16="http://schemas.microsoft.com/office/drawing/2014/main" id="{A1A7DE32-5DB3-5495-C056-A4655F6F02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35" y="2761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ZA-الجذور-1" pitchFamily="2" charset="2"/>
                    </a:rPr>
                    <a:t></a:t>
                  </a:r>
                </a:p>
              </p:txBody>
            </p:sp>
            <p:sp>
              <p:nvSpPr>
                <p:cNvPr id="6204" name="Text Box 60">
                  <a:extLst>
                    <a:ext uri="{FF2B5EF4-FFF2-40B4-BE49-F238E27FC236}">
                      <a16:creationId xmlns:a16="http://schemas.microsoft.com/office/drawing/2014/main" id="{CFEFA8E5-6572-42F1-B54E-7BAF7535AD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23" y="3018"/>
                  <a:ext cx="29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205" name="Text Box 61">
                  <a:extLst>
                    <a:ext uri="{FF2B5EF4-FFF2-40B4-BE49-F238E27FC236}">
                      <a16:creationId xmlns:a16="http://schemas.microsoft.com/office/drawing/2014/main" id="{8EBF7536-9AB6-0409-9678-8ECBBF79ED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8" y="2807"/>
                  <a:ext cx="538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8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 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±</a:t>
                  </a:r>
                </a:p>
              </p:txBody>
            </p:sp>
            <p:sp>
              <p:nvSpPr>
                <p:cNvPr id="6206" name="Line 62">
                  <a:extLst>
                    <a:ext uri="{FF2B5EF4-FFF2-40B4-BE49-F238E27FC236}">
                      <a16:creationId xmlns:a16="http://schemas.microsoft.com/office/drawing/2014/main" id="{378D4B3E-97DB-3D40-6800-C30AF0B242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6246" name="Line 102">
              <a:extLst>
                <a:ext uri="{FF2B5EF4-FFF2-40B4-BE49-F238E27FC236}">
                  <a16:creationId xmlns:a16="http://schemas.microsoft.com/office/drawing/2014/main" id="{6C0C7316-A0B0-B1A1-2CEF-ECD6BFB17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6" y="2802"/>
              <a:ext cx="4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252" name="Group 108">
            <a:extLst>
              <a:ext uri="{FF2B5EF4-FFF2-40B4-BE49-F238E27FC236}">
                <a16:creationId xmlns:a16="http://schemas.microsoft.com/office/drawing/2014/main" id="{B294CF88-60B1-4BC3-67CE-22271749A968}"/>
              </a:ext>
            </a:extLst>
          </p:cNvPr>
          <p:cNvGrpSpPr>
            <a:grpSpLocks/>
          </p:cNvGrpSpPr>
          <p:nvPr/>
        </p:nvGrpSpPr>
        <p:grpSpPr bwMode="auto">
          <a:xfrm>
            <a:off x="4765674" y="4325948"/>
            <a:ext cx="2335213" cy="868365"/>
            <a:chOff x="3002" y="2725"/>
            <a:chExt cx="1471" cy="547"/>
          </a:xfrm>
        </p:grpSpPr>
        <p:grpSp>
          <p:nvGrpSpPr>
            <p:cNvPr id="6199" name="Group 55">
              <a:extLst>
                <a:ext uri="{FF2B5EF4-FFF2-40B4-BE49-F238E27FC236}">
                  <a16:creationId xmlns:a16="http://schemas.microsoft.com/office/drawing/2014/main" id="{F1671954-7053-064D-017B-3863993F8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2725"/>
              <a:ext cx="1471" cy="547"/>
              <a:chOff x="3002" y="2725"/>
              <a:chExt cx="1471" cy="547"/>
            </a:xfrm>
          </p:grpSpPr>
          <p:sp>
            <p:nvSpPr>
              <p:cNvPr id="6193" name="Text Box 49">
                <a:extLst>
                  <a:ext uri="{FF2B5EF4-FFF2-40B4-BE49-F238E27FC236}">
                    <a16:creationId xmlns:a16="http://schemas.microsoft.com/office/drawing/2014/main" id="{5AB0199B-5FDD-E579-5D38-F0B9AC6B0B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=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4" name="Text Box 50">
                <a:extLst>
                  <a:ext uri="{FF2B5EF4-FFF2-40B4-BE49-F238E27FC236}">
                    <a16:creationId xmlns:a16="http://schemas.microsoft.com/office/drawing/2014/main" id="{66510D1B-2BA8-68B5-91BC-1E647B7C77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2" y="2785"/>
                <a:ext cx="7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64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ZA-MATH2" pitchFamily="2" charset="-78"/>
                    <a:sym typeface="ZA-الجذور-1" pitchFamily="2" charset="2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+ 96</a:t>
                </a:r>
                <a:endPara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ZA-الجذور-1" pitchFamily="2" charset="2"/>
                </a:endParaRPr>
              </a:p>
            </p:txBody>
          </p:sp>
          <p:sp>
            <p:nvSpPr>
              <p:cNvPr id="6195" name="Text Box 51">
                <a:extLst>
                  <a:ext uri="{FF2B5EF4-FFF2-40B4-BE49-F238E27FC236}">
                    <a16:creationId xmlns:a16="http://schemas.microsoft.com/office/drawing/2014/main" id="{26F4DCF1-F3CA-D13B-CB6F-9C1666CA9B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7" y="2725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ZA-الجذور-1" pitchFamily="2" charset="2"/>
                  </a:rPr>
                  <a:t></a:t>
                </a:r>
              </a:p>
            </p:txBody>
          </p:sp>
          <p:sp>
            <p:nvSpPr>
              <p:cNvPr id="6196" name="Text Box 52">
                <a:extLst>
                  <a:ext uri="{FF2B5EF4-FFF2-40B4-BE49-F238E27FC236}">
                    <a16:creationId xmlns:a16="http://schemas.microsoft.com/office/drawing/2014/main" id="{0BE6C74E-5304-2E8B-9F42-AAF8E16B2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" y="3039"/>
                <a:ext cx="36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97" name="Text Box 53">
                <a:extLst>
                  <a:ext uri="{FF2B5EF4-FFF2-40B4-BE49-F238E27FC236}">
                    <a16:creationId xmlns:a16="http://schemas.microsoft.com/office/drawing/2014/main" id="{652AF08A-5A9A-9173-6C8E-AA29688E9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8" y="2802"/>
                <a:ext cx="5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8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±</a:t>
                </a:r>
              </a:p>
            </p:txBody>
          </p:sp>
          <p:sp>
            <p:nvSpPr>
              <p:cNvPr id="6198" name="Line 54">
                <a:extLst>
                  <a:ext uri="{FF2B5EF4-FFF2-40B4-BE49-F238E27FC236}">
                    <a16:creationId xmlns:a16="http://schemas.microsoft.com/office/drawing/2014/main" id="{890A9131-9B58-4170-0AC4-B8D549E80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249" name="Line 105">
              <a:extLst>
                <a:ext uri="{FF2B5EF4-FFF2-40B4-BE49-F238E27FC236}">
                  <a16:creationId xmlns:a16="http://schemas.microsoft.com/office/drawing/2014/main" id="{A0DBC7A3-04DA-B46E-7F84-D91E96013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8" y="2766"/>
              <a:ext cx="7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53" name="Text Box 109">
            <a:extLst>
              <a:ext uri="{FF2B5EF4-FFF2-40B4-BE49-F238E27FC236}">
                <a16:creationId xmlns:a16="http://schemas.microsoft.com/office/drawing/2014/main" id="{AA93EFBB-67E1-168A-13B0-B3AF855A9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321" y="6140450"/>
            <a:ext cx="2902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الحلان هما :  5.2  وَ 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–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1.2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ZA-Fractions-1" pitchFamily="2" charset="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3C6A90-B6DE-BEB1-ACCE-DFED0B47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6" y="54790"/>
            <a:ext cx="5319713" cy="4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 Box 34">
            <a:extLst>
              <a:ext uri="{FF2B5EF4-FFF2-40B4-BE49-F238E27FC236}">
                <a16:creationId xmlns:a16="http://schemas.microsoft.com/office/drawing/2014/main" id="{523CA324-FDA2-023F-BF94-898ADCFED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555362"/>
            <a:ext cx="1791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التعويض عن أ , ب , جـ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Text Box 34">
            <a:extLst>
              <a:ext uri="{FF2B5EF4-FFF2-40B4-BE49-F238E27FC236}">
                <a16:creationId xmlns:a16="http://schemas.microsoft.com/office/drawing/2014/main" id="{B27AF1C8-43D1-6203-6490-4F49FB946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64" y="4310107"/>
            <a:ext cx="10430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الضرب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Text Box 34">
            <a:extLst>
              <a:ext uri="{FF2B5EF4-FFF2-40B4-BE49-F238E27FC236}">
                <a16:creationId xmlns:a16="http://schemas.microsoft.com/office/drawing/2014/main" id="{C04CAE5E-D211-2F00-25BF-311D8D78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4644024"/>
            <a:ext cx="15270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ايجادالجذر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التربيعي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B3DCCC-73C9-94EC-992C-A6906650D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1" y="484866"/>
            <a:ext cx="4286250" cy="49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F7ADCB5-AF4D-F8C8-4714-13E3BCB822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322981" y="1108691"/>
            <a:ext cx="2286198" cy="43437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CE01E1-76A4-FC78-EF1B-454A26498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414756"/>
            <a:ext cx="4016088" cy="327688"/>
          </a:xfrm>
          <a:prstGeom prst="rect">
            <a:avLst/>
          </a:prstGeom>
        </p:spPr>
      </p:pic>
      <p:grpSp>
        <p:nvGrpSpPr>
          <p:cNvPr id="9" name="Group 82">
            <a:extLst>
              <a:ext uri="{FF2B5EF4-FFF2-40B4-BE49-F238E27FC236}">
                <a16:creationId xmlns:a16="http://schemas.microsoft.com/office/drawing/2014/main" id="{0A6A2AA7-9E7A-E697-2D17-7B5B8AFAD39D}"/>
              </a:ext>
            </a:extLst>
          </p:cNvPr>
          <p:cNvGrpSpPr>
            <a:grpSpLocks/>
          </p:cNvGrpSpPr>
          <p:nvPr/>
        </p:nvGrpSpPr>
        <p:grpSpPr bwMode="auto">
          <a:xfrm>
            <a:off x="5730239" y="5669915"/>
            <a:ext cx="1774824" cy="657225"/>
            <a:chOff x="3598" y="3194"/>
            <a:chExt cx="1118" cy="414"/>
          </a:xfrm>
        </p:grpSpPr>
        <p:sp>
          <p:nvSpPr>
            <p:cNvPr id="10" name="Text Box 74">
              <a:extLst>
                <a:ext uri="{FF2B5EF4-FFF2-40B4-BE49-F238E27FC236}">
                  <a16:creationId xmlns:a16="http://schemas.microsoft.com/office/drawing/2014/main" id="{B2749454-5F7E-838D-1638-458E643B1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959FA018-C6F4-775F-A7AA-E00496F90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" y="3200"/>
              <a:ext cx="4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ZA-الجذور-1" pitchFamily="2" charset="2"/>
              </a:endParaRPr>
            </a:p>
          </p:txBody>
        </p:sp>
        <p:sp>
          <p:nvSpPr>
            <p:cNvPr id="12" name="Text Box 77">
              <a:extLst>
                <a:ext uri="{FF2B5EF4-FFF2-40B4-BE49-F238E27FC236}">
                  <a16:creationId xmlns:a16="http://schemas.microsoft.com/office/drawing/2014/main" id="{D1C9EA2C-1339-BD20-A1A9-121BDE548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" y="3375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Text Box 78">
              <a:extLst>
                <a:ext uri="{FF2B5EF4-FFF2-40B4-BE49-F238E27FC236}">
                  <a16:creationId xmlns:a16="http://schemas.microsoft.com/office/drawing/2014/main" id="{FB424875-2F80-9D3E-5A88-587D63DDF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6" y="3194"/>
              <a:ext cx="5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20,6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288801DF-5DF0-A331-1FB8-E1D0C5CFB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5" name="Group 89">
            <a:extLst>
              <a:ext uri="{FF2B5EF4-FFF2-40B4-BE49-F238E27FC236}">
                <a16:creationId xmlns:a16="http://schemas.microsoft.com/office/drawing/2014/main" id="{6C93F7FB-D25C-AC7C-08E9-D7F06DDD5E41}"/>
              </a:ext>
            </a:extLst>
          </p:cNvPr>
          <p:cNvGrpSpPr>
            <a:grpSpLocks/>
          </p:cNvGrpSpPr>
          <p:nvPr/>
        </p:nvGrpSpPr>
        <p:grpSpPr bwMode="auto">
          <a:xfrm>
            <a:off x="3648711" y="5655945"/>
            <a:ext cx="1509713" cy="657225"/>
            <a:chOff x="3765" y="3194"/>
            <a:chExt cx="951" cy="414"/>
          </a:xfrm>
        </p:grpSpPr>
        <p:sp>
          <p:nvSpPr>
            <p:cNvPr id="16" name="Text Box 90">
              <a:extLst>
                <a:ext uri="{FF2B5EF4-FFF2-40B4-BE49-F238E27FC236}">
                  <a16:creationId xmlns:a16="http://schemas.microsoft.com/office/drawing/2014/main" id="{323AEBE4-D9DB-A340-88B6-A12EACC39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س 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Text Box 91">
              <a:extLst>
                <a:ext uri="{FF2B5EF4-FFF2-40B4-BE49-F238E27FC236}">
                  <a16:creationId xmlns:a16="http://schemas.microsoft.com/office/drawing/2014/main" id="{047A2057-3FDB-FA19-902C-D8BEC8637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3194"/>
              <a:ext cx="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ZA-الجذور-1" pitchFamily="2" charset="2"/>
              </a:endParaRPr>
            </a:p>
          </p:txBody>
        </p:sp>
        <p:sp>
          <p:nvSpPr>
            <p:cNvPr id="18" name="Text Box 92">
              <a:extLst>
                <a:ext uri="{FF2B5EF4-FFF2-40B4-BE49-F238E27FC236}">
                  <a16:creationId xmlns:a16="http://schemas.microsoft.com/office/drawing/2014/main" id="{D24FE642-E140-716B-04A0-0B988FCAA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" y="3375"/>
              <a:ext cx="2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Text Box 93">
              <a:extLst>
                <a:ext uri="{FF2B5EF4-FFF2-40B4-BE49-F238E27FC236}">
                  <a16:creationId xmlns:a16="http://schemas.microsoft.com/office/drawing/2014/main" id="{C4B45566-C015-DBB3-5192-27A098D35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3194"/>
              <a:ext cx="6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-4,6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0" name="Line 94">
              <a:extLst>
                <a:ext uri="{FF2B5EF4-FFF2-40B4-BE49-F238E27FC236}">
                  <a16:creationId xmlns:a16="http://schemas.microsoft.com/office/drawing/2014/main" id="{42D8D157-3526-B3D5-B0C0-4C66FD979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8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61" grpId="0"/>
      <p:bldP spid="6162" grpId="0"/>
      <p:bldP spid="6165" grpId="0"/>
      <p:bldP spid="6166" grpId="0"/>
      <p:bldP spid="6167" grpId="0"/>
      <p:bldP spid="6178" grpId="0"/>
      <p:bldP spid="6239" grpId="0"/>
      <p:bldP spid="6253" grpId="0"/>
      <p:bldP spid="75" grpId="0"/>
      <p:bldP spid="76" grpId="0"/>
      <p:bldP spid="79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478</TotalTime>
  <Words>3282</Words>
  <Application>Microsoft Office PowerPoint</Application>
  <PresentationFormat>عرض على الشاشة (4:3)</PresentationFormat>
  <Paragraphs>625</Paragraphs>
  <Slides>33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Traditional Arabic</vt:lpstr>
      <vt:lpstr>تصميم افتراضي</vt:lpstr>
      <vt:lpstr>1_سمة Office</vt:lpstr>
      <vt:lpstr>1_تصميم افتراضي</vt:lpstr>
      <vt:lpstr>12_نسق Office</vt:lpstr>
      <vt:lpstr>10_سمة Office</vt:lpstr>
      <vt:lpstr>13_سمة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أسماء العوفي</dc:creator>
  <cp:lastModifiedBy>أسماء العوفي</cp:lastModifiedBy>
  <cp:revision>111</cp:revision>
  <dcterms:created xsi:type="dcterms:W3CDTF">2024-06-09T17:16:59Z</dcterms:created>
  <dcterms:modified xsi:type="dcterms:W3CDTF">2025-03-15T13:42:44Z</dcterms:modified>
</cp:coreProperties>
</file>