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311" r:id="rId2"/>
    <p:sldId id="280" r:id="rId3"/>
    <p:sldId id="258" r:id="rId4"/>
    <p:sldId id="306" r:id="rId5"/>
    <p:sldId id="307" r:id="rId6"/>
    <p:sldId id="305" r:id="rId7"/>
    <p:sldId id="279" r:id="rId8"/>
    <p:sldId id="308" r:id="rId9"/>
    <p:sldId id="309" r:id="rId10"/>
    <p:sldId id="281" r:id="rId11"/>
    <p:sldId id="282" r:id="rId12"/>
    <p:sldId id="283" r:id="rId13"/>
    <p:sldId id="290" r:id="rId14"/>
    <p:sldId id="291" r:id="rId15"/>
    <p:sldId id="292" r:id="rId16"/>
    <p:sldId id="310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نمط متوسط 1 - تميي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660B408-B3CF-4A94-85FC-2B1E0A45F4A2}" styleName="نمط داكن 2 - تمييز 1/تميي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32"/>
  </p:normalViewPr>
  <p:slideViewPr>
    <p:cSldViewPr>
      <p:cViewPr varScale="1">
        <p:scale>
          <a:sx n="106" d="100"/>
          <a:sy n="106" d="100"/>
        </p:scale>
        <p:origin x="6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F435F79-4090-4101-89A7-431452577512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774268A-5901-41B8-9CA2-6A5F4F6B6BF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74268A-5901-41B8-9CA2-6A5F4F6B6BFD}" type="slidenum">
              <a:rPr lang="ar-SA" smtClean="0"/>
              <a:pPr/>
              <a:t>15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65653-19B4-4BF9-A447-D9BAE83A34BD}" type="datetimeFigureOut">
              <a:rPr lang="ar-SA" smtClean="0"/>
              <a:pPr/>
              <a:t>12 رجب،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4500562" y="2786058"/>
            <a:ext cx="4429156" cy="714380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ما الفرق بين ثلاثيات الحدود في الدرس السابق وثلاثية الحدود  ٥ ن</a:t>
            </a:r>
            <a:r>
              <a:rPr lang="ar-SA" sz="3000" b="1" spc="-100" baseline="30000" dirty="0">
                <a:solidFill>
                  <a:schemeClr val="tx1"/>
                </a:solidFill>
              </a:rPr>
              <a:t>٢</a:t>
            </a:r>
            <a:r>
              <a:rPr lang="ar-SA" sz="2000" b="1" dirty="0">
                <a:solidFill>
                  <a:schemeClr val="tx1"/>
                </a:solidFill>
              </a:rPr>
              <a:t> ــ ٢ ن + ٣٠  ؟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285720" y="2786058"/>
            <a:ext cx="4143404" cy="714380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معامل ن</a:t>
            </a:r>
            <a:r>
              <a:rPr lang="ar-SA" sz="3000" b="1" spc="-100" baseline="30000" dirty="0">
                <a:solidFill>
                  <a:schemeClr val="tx1"/>
                </a:solidFill>
              </a:rPr>
              <a:t>٢</a:t>
            </a:r>
            <a:r>
              <a:rPr lang="ar-SA" sz="2000" b="1" dirty="0">
                <a:solidFill>
                  <a:schemeClr val="tx1"/>
                </a:solidFill>
              </a:rPr>
              <a:t> في الدرس السابق ( ١ ) بينما معامل ن</a:t>
            </a:r>
            <a:r>
              <a:rPr lang="ar-SA" sz="3000" b="1" spc="-100" baseline="30000" dirty="0">
                <a:solidFill>
                  <a:schemeClr val="tx1"/>
                </a:solidFill>
              </a:rPr>
              <a:t>٢</a:t>
            </a:r>
            <a:r>
              <a:rPr lang="ar-SA" sz="2000" b="1" dirty="0">
                <a:solidFill>
                  <a:schemeClr val="tx1"/>
                </a:solidFill>
              </a:rPr>
              <a:t> في    ٥ ن</a:t>
            </a:r>
            <a:r>
              <a:rPr lang="ar-SA" sz="3000" b="1" spc="-100" baseline="30000" dirty="0">
                <a:solidFill>
                  <a:schemeClr val="tx1"/>
                </a:solidFill>
              </a:rPr>
              <a:t>٢</a:t>
            </a:r>
            <a:r>
              <a:rPr lang="ar-SA" sz="2000" b="1" dirty="0">
                <a:solidFill>
                  <a:schemeClr val="tx1"/>
                </a:solidFill>
              </a:rPr>
              <a:t> ــ ٢ ن + ٣٠  أكبر من ( ١ )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4500562" y="3786190"/>
            <a:ext cx="4429156" cy="714380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أوجد ثلاثية الحدود التي تساوي                      ( ٣ </a:t>
            </a:r>
            <a:r>
              <a:rPr lang="ar-SA" sz="2000" b="1" dirty="0" err="1">
                <a:solidFill>
                  <a:schemeClr val="tx1"/>
                </a:solidFill>
              </a:rPr>
              <a:t>س</a:t>
            </a:r>
            <a:r>
              <a:rPr lang="ar-SA" sz="2000" b="1" dirty="0">
                <a:solidFill>
                  <a:schemeClr val="tx1"/>
                </a:solidFill>
              </a:rPr>
              <a:t> +١ ) ( ٢ س + ٥ )</a:t>
            </a: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85720" y="3786190"/>
            <a:ext cx="4143404" cy="714380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 ٦ س٢ + ١٧ س + ٥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714356"/>
            <a:ext cx="470535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681031"/>
            <a:ext cx="21717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142852"/>
            <a:ext cx="46005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مستطيل مستدير الزوايا 22"/>
          <p:cNvSpPr/>
          <p:nvPr/>
        </p:nvSpPr>
        <p:spPr>
          <a:xfrm>
            <a:off x="4500562" y="4786322"/>
            <a:ext cx="4429156" cy="714380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كيف يرتبط معامل س</a:t>
            </a:r>
            <a:r>
              <a:rPr lang="ar-SA" sz="3000" b="1" spc="-100" baseline="30000" dirty="0">
                <a:solidFill>
                  <a:schemeClr val="tx1"/>
                </a:solidFill>
              </a:rPr>
              <a:t>٢</a:t>
            </a:r>
            <a:r>
              <a:rPr lang="ar-SA" sz="2000" b="1" dirty="0">
                <a:solidFill>
                  <a:schemeClr val="tx1"/>
                </a:solidFill>
              </a:rPr>
              <a:t> بمعاملي س في العاملين  ؟</a:t>
            </a:r>
          </a:p>
        </p:txBody>
      </p:sp>
      <p:sp>
        <p:nvSpPr>
          <p:cNvPr id="24" name="مستطيل مستدير الزوايا 23"/>
          <p:cNvSpPr/>
          <p:nvPr/>
        </p:nvSpPr>
        <p:spPr>
          <a:xfrm>
            <a:off x="285720" y="4786322"/>
            <a:ext cx="4143404" cy="1643074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57158" y="4857760"/>
            <a:ext cx="3786214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٦ س</a:t>
            </a:r>
            <a:r>
              <a:rPr lang="ar-SA" sz="3000" b="1" spc="-100" baseline="30000" dirty="0"/>
              <a:t>٢</a:t>
            </a:r>
            <a:r>
              <a:rPr lang="ar-SA" sz="2000" b="1" dirty="0"/>
              <a:t> + ١٧ س + ٥</a:t>
            </a:r>
            <a:endParaRPr lang="ar-SA" sz="2000" b="1" baseline="30000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571472" y="5357826"/>
            <a:ext cx="3786214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= ٢ س × ٣ س  +  ١٧ س  +  ٥</a:t>
            </a:r>
            <a:endParaRPr lang="ar-SA" sz="2000" b="1" baseline="30000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571472" y="5886410"/>
            <a:ext cx="3786214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أي أن :  ٦  =  ٢  ×  ٣</a:t>
            </a:r>
            <a:endParaRPr lang="ar-SA" sz="2000" b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4" grpId="0" animBg="1"/>
      <p:bldP spid="15" grpId="0" animBg="1"/>
      <p:bldP spid="23" grpId="0" animBg="1"/>
      <p:bldP spid="24" grpId="0" animBg="1"/>
      <p:bldP spid="26" grpId="0"/>
      <p:bldP spid="27" grpId="0"/>
      <p:bldP spid="2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مجموعة 67"/>
          <p:cNvGrpSpPr/>
          <p:nvPr/>
        </p:nvGrpSpPr>
        <p:grpSpPr>
          <a:xfrm>
            <a:off x="3842454" y="214290"/>
            <a:ext cx="5087264" cy="928694"/>
            <a:chOff x="3500430" y="214290"/>
            <a:chExt cx="5087264" cy="928694"/>
          </a:xfrm>
        </p:grpSpPr>
        <p:sp>
          <p:nvSpPr>
            <p:cNvPr id="45" name="مستطيل ذو زوايا قطرية مستديرة 44"/>
            <p:cNvSpPr/>
            <p:nvPr/>
          </p:nvSpPr>
          <p:spPr>
            <a:xfrm>
              <a:off x="3500430" y="214290"/>
              <a:ext cx="3643338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6" name="مستطيل ذو زوايا قطرية مستديرة 45"/>
            <p:cNvSpPr/>
            <p:nvPr/>
          </p:nvSpPr>
          <p:spPr>
            <a:xfrm>
              <a:off x="7158934" y="214290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2" y="471906"/>
              <a:ext cx="1228723" cy="500066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isometricOffAxis1Right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</p:grpSp>
      <p:sp>
        <p:nvSpPr>
          <p:cNvPr id="51" name="مربع نص 50"/>
          <p:cNvSpPr txBox="1"/>
          <p:nvPr/>
        </p:nvSpPr>
        <p:spPr>
          <a:xfrm>
            <a:off x="3699578" y="423703"/>
            <a:ext cx="378621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٢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+  ٢٢ س  +   ٥٦</a:t>
            </a:r>
            <a:endParaRPr lang="ar-SA" sz="2400" b="1" baseline="30000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1714480" y="3643314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١ س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</a:t>
            </a:r>
            <a:r>
              <a:rPr lang="ar-SA" sz="3200" b="1" dirty="0">
                <a:solidFill>
                  <a:srgbClr val="FF0000"/>
                </a:solidFill>
              </a:rPr>
              <a:t>+     ١١ س     </a:t>
            </a:r>
            <a:r>
              <a:rPr lang="ar-SA" sz="3200" b="1" dirty="0"/>
              <a:t>+      ٢٨</a:t>
            </a:r>
            <a:endParaRPr lang="ar-SA" sz="3200" b="1" baseline="30000" dirty="0"/>
          </a:p>
        </p:txBody>
      </p:sp>
      <p:grpSp>
        <p:nvGrpSpPr>
          <p:cNvPr id="71" name="مجموعة 70"/>
          <p:cNvGrpSpPr/>
          <p:nvPr/>
        </p:nvGrpSpPr>
        <p:grpSpPr>
          <a:xfrm>
            <a:off x="1428728" y="2243788"/>
            <a:ext cx="2214578" cy="500066"/>
            <a:chOff x="1857356" y="2786058"/>
            <a:chExt cx="2214578" cy="714380"/>
          </a:xfrm>
        </p:grpSpPr>
        <p:sp>
          <p:nvSpPr>
            <p:cNvPr id="72" name="مستطيل مستدير الزوايا 71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3" name="مستطيل مستدير الزوايا 72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74" name="مجموعة 73"/>
          <p:cNvGrpSpPr/>
          <p:nvPr/>
        </p:nvGrpSpPr>
        <p:grpSpPr>
          <a:xfrm>
            <a:off x="1428728" y="1658216"/>
            <a:ext cx="2214578" cy="500066"/>
            <a:chOff x="1857356" y="2786058"/>
            <a:chExt cx="2214578" cy="714380"/>
          </a:xfrm>
        </p:grpSpPr>
        <p:sp>
          <p:nvSpPr>
            <p:cNvPr id="75" name="مستطيل مستدير الزوايا 74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6" name="مستطيل مستدير الزوايا 75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77" name="مجموعة 76"/>
          <p:cNvGrpSpPr/>
          <p:nvPr/>
        </p:nvGrpSpPr>
        <p:grpSpPr>
          <a:xfrm>
            <a:off x="1428728" y="1071546"/>
            <a:ext cx="2214578" cy="500066"/>
            <a:chOff x="1857356" y="2786058"/>
            <a:chExt cx="2214578" cy="714380"/>
          </a:xfrm>
        </p:grpSpPr>
        <p:sp>
          <p:nvSpPr>
            <p:cNvPr id="78" name="مستطيل مستدير الزوايا 77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9" name="مستطيل مستدير الزوايا 78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80" name="مربع نص 79"/>
          <p:cNvSpPr txBox="1"/>
          <p:nvPr/>
        </p:nvSpPr>
        <p:spPr>
          <a:xfrm>
            <a:off x="1686344" y="2243788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٢٨</a:t>
            </a:r>
            <a:endParaRPr lang="ar-SA" sz="2400" b="1" baseline="30000" dirty="0"/>
          </a:p>
        </p:txBody>
      </p:sp>
      <p:sp>
        <p:nvSpPr>
          <p:cNvPr id="81" name="مربع نص 80"/>
          <p:cNvSpPr txBox="1"/>
          <p:nvPr/>
        </p:nvSpPr>
        <p:spPr>
          <a:xfrm>
            <a:off x="1686344" y="165931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  ،  ١٤</a:t>
            </a:r>
            <a:endParaRPr lang="ar-SA" sz="2400" b="1" baseline="30000" dirty="0"/>
          </a:p>
        </p:txBody>
      </p:sp>
      <p:sp>
        <p:nvSpPr>
          <p:cNvPr id="82" name="مربع نص 81"/>
          <p:cNvSpPr txBox="1"/>
          <p:nvPr/>
        </p:nvSpPr>
        <p:spPr>
          <a:xfrm>
            <a:off x="1714480" y="107264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٤  ،  ٧</a:t>
            </a:r>
            <a:endParaRPr lang="ar-SA" sz="2400" b="1" baseline="30000" dirty="0"/>
          </a:p>
        </p:txBody>
      </p:sp>
      <p:sp>
        <p:nvSpPr>
          <p:cNvPr id="93" name="مربع نص 92"/>
          <p:cNvSpPr txBox="1"/>
          <p:nvPr/>
        </p:nvSpPr>
        <p:spPr>
          <a:xfrm>
            <a:off x="3057734" y="2271924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٢٩</a:t>
            </a:r>
            <a:endParaRPr lang="ar-SA" sz="2400" b="1" baseline="30000" dirty="0"/>
          </a:p>
        </p:txBody>
      </p:sp>
      <p:sp>
        <p:nvSpPr>
          <p:cNvPr id="94" name="مربع نص 93"/>
          <p:cNvSpPr txBox="1"/>
          <p:nvPr/>
        </p:nvSpPr>
        <p:spPr>
          <a:xfrm>
            <a:off x="3057734" y="1701518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١٦</a:t>
            </a:r>
            <a:endParaRPr lang="ar-SA" sz="2400" b="1" baseline="30000" dirty="0"/>
          </a:p>
        </p:txBody>
      </p:sp>
      <p:sp>
        <p:nvSpPr>
          <p:cNvPr id="95" name="مربع نص 94"/>
          <p:cNvSpPr txBox="1"/>
          <p:nvPr/>
        </p:nvSpPr>
        <p:spPr>
          <a:xfrm>
            <a:off x="3057734" y="1113750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١١</a:t>
            </a:r>
            <a:endParaRPr lang="ar-SA" sz="2400" b="1" baseline="30000" dirty="0"/>
          </a:p>
        </p:txBody>
      </p:sp>
      <p:sp>
        <p:nvSpPr>
          <p:cNvPr id="96" name="مستطيل مستدير الزوايا 95"/>
          <p:cNvSpPr/>
          <p:nvPr/>
        </p:nvSpPr>
        <p:spPr>
          <a:xfrm>
            <a:off x="1542370" y="4214818"/>
            <a:ext cx="5815712" cy="2357454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7" name="مربع نص 96"/>
          <p:cNvSpPr txBox="1"/>
          <p:nvPr/>
        </p:nvSpPr>
        <p:spPr>
          <a:xfrm>
            <a:off x="4171508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+  ٧ )</a:t>
            </a:r>
            <a:endParaRPr lang="ar-SA" sz="2400" b="1" baseline="30000" dirty="0"/>
          </a:p>
        </p:txBody>
      </p:sp>
      <p:sp>
        <p:nvSpPr>
          <p:cNvPr id="98" name="سهم بشكل U 97"/>
          <p:cNvSpPr/>
          <p:nvPr/>
        </p:nvSpPr>
        <p:spPr>
          <a:xfrm flipH="1">
            <a:off x="2000232" y="3357562"/>
            <a:ext cx="4915154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99" name="مستطيل مستدير الزوايا 98"/>
          <p:cNvSpPr/>
          <p:nvPr/>
        </p:nvSpPr>
        <p:spPr>
          <a:xfrm>
            <a:off x="1928794" y="2828262"/>
            <a:ext cx="671078" cy="500066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٢٨</a:t>
            </a:r>
          </a:p>
        </p:txBody>
      </p:sp>
      <p:sp>
        <p:nvSpPr>
          <p:cNvPr id="100" name="سهم منحني 99"/>
          <p:cNvSpPr/>
          <p:nvPr/>
        </p:nvSpPr>
        <p:spPr>
          <a:xfrm rot="5400000">
            <a:off x="2957611" y="1985623"/>
            <a:ext cx="2457028" cy="914626"/>
          </a:xfrm>
          <a:prstGeom prst="bentArrow">
            <a:avLst>
              <a:gd name="adj1" fmla="val 23078"/>
              <a:gd name="adj2" fmla="val 11539"/>
              <a:gd name="adj3" fmla="val 23107"/>
              <a:gd name="adj4" fmla="val 45265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01" name="وسيلة شرح مستطيلة 100"/>
          <p:cNvSpPr/>
          <p:nvPr/>
        </p:nvSpPr>
        <p:spPr>
          <a:xfrm>
            <a:off x="6072198" y="1500174"/>
            <a:ext cx="2472194" cy="1500198"/>
          </a:xfrm>
          <a:prstGeom prst="wedgeRectCallout">
            <a:avLst>
              <a:gd name="adj1" fmla="val -71052"/>
              <a:gd name="adj2" fmla="val 10207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r>
              <a:rPr lang="ar-SA" sz="2000" b="1" dirty="0">
                <a:solidFill>
                  <a:schemeClr val="tx1"/>
                </a:solidFill>
              </a:rPr>
              <a:t>إشارة الأوسط مع العاملين</a:t>
            </a:r>
          </a:p>
        </p:txBody>
      </p:sp>
      <p:grpSp>
        <p:nvGrpSpPr>
          <p:cNvPr id="102" name="مجموعة 101"/>
          <p:cNvGrpSpPr/>
          <p:nvPr/>
        </p:nvGrpSpPr>
        <p:grpSpPr>
          <a:xfrm>
            <a:off x="7000892" y="1557544"/>
            <a:ext cx="642942" cy="657010"/>
            <a:chOff x="7000892" y="1700420"/>
            <a:chExt cx="642942" cy="657010"/>
          </a:xfrm>
        </p:grpSpPr>
        <p:sp>
          <p:nvSpPr>
            <p:cNvPr id="103" name="خماسي 102"/>
            <p:cNvSpPr/>
            <p:nvPr/>
          </p:nvSpPr>
          <p:spPr>
            <a:xfrm rot="5400000">
              <a:off x="7022545" y="1764275"/>
              <a:ext cx="642942" cy="543368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04" name="مربع نص 103"/>
            <p:cNvSpPr txBox="1"/>
            <p:nvPr/>
          </p:nvSpPr>
          <p:spPr>
            <a:xfrm>
              <a:off x="7000892" y="1700420"/>
              <a:ext cx="64294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نجمع</a:t>
              </a:r>
              <a:endParaRPr lang="ar-SA" sz="2000" b="1" baseline="30000" dirty="0"/>
            </a:p>
          </p:txBody>
        </p:sp>
      </p:grpSp>
      <p:sp>
        <p:nvSpPr>
          <p:cNvPr id="105" name="خماسي 104"/>
          <p:cNvSpPr/>
          <p:nvPr/>
        </p:nvSpPr>
        <p:spPr>
          <a:xfrm rot="5400000">
            <a:off x="2738958" y="3018232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6" name="مربع نص 105"/>
          <p:cNvSpPr txBox="1"/>
          <p:nvPr/>
        </p:nvSpPr>
        <p:spPr>
          <a:xfrm>
            <a:off x="2657242" y="3000372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نجمع</a:t>
            </a:r>
            <a:endParaRPr lang="ar-SA" sz="2400" b="1" baseline="30000" dirty="0"/>
          </a:p>
        </p:txBody>
      </p:sp>
      <p:sp>
        <p:nvSpPr>
          <p:cNvPr id="107" name="مربع نص 106"/>
          <p:cNvSpPr txBox="1"/>
          <p:nvPr/>
        </p:nvSpPr>
        <p:spPr>
          <a:xfrm>
            <a:off x="2071670" y="4286256"/>
            <a:ext cx="457203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١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+  ٧ س  +  ٤ س  </a:t>
            </a:r>
            <a:r>
              <a:rPr lang="ar-SA" sz="2400" b="1" dirty="0"/>
              <a:t>+  ٢٨</a:t>
            </a:r>
            <a:endParaRPr lang="ar-SA" sz="2400" b="1" baseline="30000" dirty="0"/>
          </a:p>
        </p:txBody>
      </p:sp>
      <p:sp>
        <p:nvSpPr>
          <p:cNvPr id="108" name="مربع نص 107"/>
          <p:cNvSpPr txBox="1"/>
          <p:nvPr/>
        </p:nvSpPr>
        <p:spPr>
          <a:xfrm>
            <a:off x="2071670" y="4857760"/>
            <a:ext cx="471490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١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+  ٧ س  )  +  ( ٤ س  + ٢٨  )</a:t>
            </a:r>
            <a:endParaRPr lang="ar-SA" sz="2400" b="1" baseline="30000" dirty="0"/>
          </a:p>
        </p:txBody>
      </p:sp>
      <p:sp>
        <p:nvSpPr>
          <p:cNvPr id="109" name="مربع نص 108"/>
          <p:cNvSpPr txBox="1"/>
          <p:nvPr/>
        </p:nvSpPr>
        <p:spPr>
          <a:xfrm>
            <a:off x="4143372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س ( س  +  ٧  )  </a:t>
            </a:r>
            <a:endParaRPr lang="ar-SA" sz="2400" b="1" baseline="30000" dirty="0"/>
          </a:p>
        </p:txBody>
      </p:sp>
      <p:sp>
        <p:nvSpPr>
          <p:cNvPr id="110" name="مربع نص 109"/>
          <p:cNvSpPr txBox="1"/>
          <p:nvPr/>
        </p:nvSpPr>
        <p:spPr>
          <a:xfrm>
            <a:off x="3944224" y="5429264"/>
            <a:ext cx="57150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+</a:t>
            </a:r>
            <a:endParaRPr lang="ar-SA" sz="2400" b="1" baseline="30000" dirty="0">
              <a:solidFill>
                <a:schemeClr val="tx1"/>
              </a:solidFill>
            </a:endParaRPr>
          </a:p>
        </p:txBody>
      </p:sp>
      <p:sp>
        <p:nvSpPr>
          <p:cNvPr id="111" name="مربع نص 110"/>
          <p:cNvSpPr txBox="1"/>
          <p:nvPr/>
        </p:nvSpPr>
        <p:spPr>
          <a:xfrm>
            <a:off x="1714480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٤ ( س  +  ٧  )  </a:t>
            </a:r>
            <a:endParaRPr lang="ar-SA" sz="2400" b="1" baseline="30000" dirty="0"/>
          </a:p>
        </p:txBody>
      </p:sp>
      <p:sp>
        <p:nvSpPr>
          <p:cNvPr id="112" name="مربع نص 111"/>
          <p:cNvSpPr txBox="1"/>
          <p:nvPr/>
        </p:nvSpPr>
        <p:spPr>
          <a:xfrm>
            <a:off x="2628008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+  ٤ )</a:t>
            </a:r>
            <a:endParaRPr lang="ar-SA" sz="2400" b="1" baseline="30000" dirty="0"/>
          </a:p>
        </p:txBody>
      </p:sp>
      <p:sp>
        <p:nvSpPr>
          <p:cNvPr id="113" name="مربع نص 112"/>
          <p:cNvSpPr txBox="1"/>
          <p:nvPr/>
        </p:nvSpPr>
        <p:spPr>
          <a:xfrm>
            <a:off x="4214778" y="1538575"/>
            <a:ext cx="30004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بأخذ  ٢  عامل مشترك</a:t>
            </a:r>
            <a:endParaRPr lang="ar-SA" sz="2400" b="1" baseline="30000" dirty="0"/>
          </a:p>
        </p:txBody>
      </p:sp>
      <p:sp>
        <p:nvSpPr>
          <p:cNvPr id="114" name="مربع نص 113"/>
          <p:cNvSpPr txBox="1"/>
          <p:nvPr/>
        </p:nvSpPr>
        <p:spPr>
          <a:xfrm>
            <a:off x="5943390" y="5986700"/>
            <a:ext cx="40049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</a:t>
            </a:r>
            <a:endParaRPr lang="ar-SA" sz="2400" b="1" baseline="30000" dirty="0"/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A4C41934-4363-1442-9EE9-92BF8D5CF12A}"/>
              </a:ext>
            </a:extLst>
          </p:cNvPr>
          <p:cNvSpPr txBox="1"/>
          <p:nvPr/>
        </p:nvSpPr>
        <p:spPr>
          <a:xfrm>
            <a:off x="262372" y="160879"/>
            <a:ext cx="111120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١ ) صــ ٨٤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800" decel="100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800" decel="100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800" decel="100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4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8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800" decel="100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8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8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8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70" grpId="0"/>
      <p:bldP spid="80" grpId="0"/>
      <p:bldP spid="81" grpId="0"/>
      <p:bldP spid="82" grpId="0"/>
      <p:bldP spid="93" grpId="0"/>
      <p:bldP spid="94" grpId="0"/>
      <p:bldP spid="95" grpId="0"/>
      <p:bldP spid="96" grpId="0" animBg="1"/>
      <p:bldP spid="97" grpId="0"/>
      <p:bldP spid="98" grpId="0" animBg="1"/>
      <p:bldP spid="99" grpId="0" animBg="1"/>
      <p:bldP spid="100" grpId="0" animBg="1"/>
      <p:bldP spid="101" grpId="0" animBg="1"/>
      <p:bldP spid="105" grpId="0" animBg="1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3" grpId="1"/>
      <p:bldP spid="1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مجموعة 61"/>
          <p:cNvGrpSpPr/>
          <p:nvPr/>
        </p:nvGrpSpPr>
        <p:grpSpPr>
          <a:xfrm>
            <a:off x="3842454" y="214290"/>
            <a:ext cx="5087264" cy="928694"/>
            <a:chOff x="3500430" y="214290"/>
            <a:chExt cx="5087264" cy="928694"/>
          </a:xfrm>
        </p:grpSpPr>
        <p:sp>
          <p:nvSpPr>
            <p:cNvPr id="63" name="مستطيل ذو زوايا قطرية مستديرة 62"/>
            <p:cNvSpPr/>
            <p:nvPr/>
          </p:nvSpPr>
          <p:spPr>
            <a:xfrm>
              <a:off x="3500430" y="214290"/>
              <a:ext cx="3643338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4" name="مستطيل ذو زوايا قطرية مستديرة 63"/>
            <p:cNvSpPr/>
            <p:nvPr/>
          </p:nvSpPr>
          <p:spPr>
            <a:xfrm>
              <a:off x="7158934" y="214290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2" y="471906"/>
              <a:ext cx="1228723" cy="500066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isometricOffAxis1Right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</p:grpSp>
      <p:sp>
        <p:nvSpPr>
          <p:cNvPr id="66" name="مربع نص 65"/>
          <p:cNvSpPr txBox="1"/>
          <p:nvPr/>
        </p:nvSpPr>
        <p:spPr>
          <a:xfrm>
            <a:off x="3699578" y="423703"/>
            <a:ext cx="378621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٥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ــ  ٣ س  +   ٤</a:t>
            </a:r>
            <a:endParaRPr lang="ar-SA" sz="2400" b="1" baseline="30000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1714480" y="3643314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٥ س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ــ     ٣ س      +      ٤</a:t>
            </a:r>
            <a:endParaRPr lang="ar-SA" sz="3200" b="1" baseline="30000" dirty="0"/>
          </a:p>
        </p:txBody>
      </p:sp>
      <p:grpSp>
        <p:nvGrpSpPr>
          <p:cNvPr id="68" name="مجموعة 67"/>
          <p:cNvGrpSpPr/>
          <p:nvPr/>
        </p:nvGrpSpPr>
        <p:grpSpPr>
          <a:xfrm>
            <a:off x="1570506" y="2243788"/>
            <a:ext cx="2214578" cy="500066"/>
            <a:chOff x="1857356" y="2786058"/>
            <a:chExt cx="2214578" cy="714380"/>
          </a:xfrm>
        </p:grpSpPr>
        <p:sp>
          <p:nvSpPr>
            <p:cNvPr id="69" name="مستطيل مستدير الزوايا 68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0" name="مستطيل مستدير الزوايا 69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71" name="مجموعة 70"/>
          <p:cNvGrpSpPr/>
          <p:nvPr/>
        </p:nvGrpSpPr>
        <p:grpSpPr>
          <a:xfrm>
            <a:off x="1570506" y="1658216"/>
            <a:ext cx="2214578" cy="500066"/>
            <a:chOff x="1857356" y="2786058"/>
            <a:chExt cx="2214578" cy="714380"/>
          </a:xfrm>
        </p:grpSpPr>
        <p:sp>
          <p:nvSpPr>
            <p:cNvPr id="72" name="مستطيل مستدير الزوايا 71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3" name="مستطيل مستدير الزوايا 72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74" name="مجموعة 73"/>
          <p:cNvGrpSpPr/>
          <p:nvPr/>
        </p:nvGrpSpPr>
        <p:grpSpPr>
          <a:xfrm>
            <a:off x="1570506" y="1071546"/>
            <a:ext cx="2214578" cy="500066"/>
            <a:chOff x="1857356" y="2786058"/>
            <a:chExt cx="2214578" cy="714380"/>
          </a:xfrm>
        </p:grpSpPr>
        <p:sp>
          <p:nvSpPr>
            <p:cNvPr id="75" name="مستطيل مستدير الزوايا 74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6" name="مستطيل مستدير الزوايا 75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77" name="مربع نص 76"/>
          <p:cNvSpPr txBox="1"/>
          <p:nvPr/>
        </p:nvSpPr>
        <p:spPr>
          <a:xfrm>
            <a:off x="1814054" y="2243788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٢٠</a:t>
            </a:r>
            <a:endParaRPr lang="ar-SA" sz="2400" b="1" baseline="30000" dirty="0"/>
          </a:p>
        </p:txBody>
      </p:sp>
      <p:sp>
        <p:nvSpPr>
          <p:cNvPr id="78" name="مربع نص 77"/>
          <p:cNvSpPr txBox="1"/>
          <p:nvPr/>
        </p:nvSpPr>
        <p:spPr>
          <a:xfrm>
            <a:off x="1857356" y="165931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  ،  ١٠</a:t>
            </a:r>
            <a:endParaRPr lang="ar-SA" sz="2400" b="1" baseline="30000" dirty="0"/>
          </a:p>
        </p:txBody>
      </p:sp>
      <p:sp>
        <p:nvSpPr>
          <p:cNvPr id="79" name="مربع نص 78"/>
          <p:cNvSpPr txBox="1"/>
          <p:nvPr/>
        </p:nvSpPr>
        <p:spPr>
          <a:xfrm>
            <a:off x="1913628" y="107264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٤  ،  ٥</a:t>
            </a:r>
            <a:endParaRPr lang="ar-SA" sz="2400" b="1" baseline="30000" dirty="0"/>
          </a:p>
        </p:txBody>
      </p:sp>
      <p:sp>
        <p:nvSpPr>
          <p:cNvPr id="80" name="مربع نص 79"/>
          <p:cNvSpPr txBox="1"/>
          <p:nvPr/>
        </p:nvSpPr>
        <p:spPr>
          <a:xfrm>
            <a:off x="3199512" y="2271924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٢١</a:t>
            </a:r>
            <a:endParaRPr lang="ar-SA" sz="2400" b="1" baseline="30000" dirty="0"/>
          </a:p>
        </p:txBody>
      </p:sp>
      <p:sp>
        <p:nvSpPr>
          <p:cNvPr id="81" name="مربع نص 80"/>
          <p:cNvSpPr txBox="1"/>
          <p:nvPr/>
        </p:nvSpPr>
        <p:spPr>
          <a:xfrm>
            <a:off x="3227648" y="1701518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١٢</a:t>
            </a:r>
            <a:endParaRPr lang="ar-SA" sz="2400" b="1" baseline="30000" dirty="0"/>
          </a:p>
        </p:txBody>
      </p:sp>
      <p:sp>
        <p:nvSpPr>
          <p:cNvPr id="82" name="مربع نص 81"/>
          <p:cNvSpPr txBox="1"/>
          <p:nvPr/>
        </p:nvSpPr>
        <p:spPr>
          <a:xfrm>
            <a:off x="3227648" y="1113750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٩</a:t>
            </a:r>
            <a:endParaRPr lang="ar-SA" sz="2400" b="1" baseline="30000" dirty="0"/>
          </a:p>
        </p:txBody>
      </p:sp>
      <p:sp>
        <p:nvSpPr>
          <p:cNvPr id="85" name="سهم بشكل U 84"/>
          <p:cNvSpPr/>
          <p:nvPr/>
        </p:nvSpPr>
        <p:spPr>
          <a:xfrm flipH="1">
            <a:off x="2285984" y="3357562"/>
            <a:ext cx="4629402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6" name="مستطيل مستدير الزوايا 85"/>
          <p:cNvSpPr/>
          <p:nvPr/>
        </p:nvSpPr>
        <p:spPr>
          <a:xfrm>
            <a:off x="2070572" y="2828262"/>
            <a:ext cx="671078" cy="500066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٢٠</a:t>
            </a:r>
          </a:p>
        </p:txBody>
      </p:sp>
      <p:sp>
        <p:nvSpPr>
          <p:cNvPr id="92" name="خماسي 91"/>
          <p:cNvSpPr/>
          <p:nvPr/>
        </p:nvSpPr>
        <p:spPr>
          <a:xfrm rot="5400000">
            <a:off x="2922940" y="3018232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3" name="مربع نص 92"/>
          <p:cNvSpPr txBox="1"/>
          <p:nvPr/>
        </p:nvSpPr>
        <p:spPr>
          <a:xfrm>
            <a:off x="2841224" y="3000372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نجمع</a:t>
            </a:r>
            <a:endParaRPr lang="ar-SA" sz="2400" b="1" baseline="30000" dirty="0"/>
          </a:p>
        </p:txBody>
      </p:sp>
      <p:sp>
        <p:nvSpPr>
          <p:cNvPr id="100" name="مربع نص 99"/>
          <p:cNvSpPr txBox="1"/>
          <p:nvPr/>
        </p:nvSpPr>
        <p:spPr>
          <a:xfrm>
            <a:off x="5429256" y="1740747"/>
            <a:ext cx="1785950" cy="83099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لا يوجد عاملان مجموعهما  ٣</a:t>
            </a:r>
            <a:endParaRPr lang="ar-SA" sz="2400" b="1" baseline="30000" dirty="0"/>
          </a:p>
        </p:txBody>
      </p:sp>
      <p:sp>
        <p:nvSpPr>
          <p:cNvPr id="102" name="مربع نص 101"/>
          <p:cNvSpPr txBox="1"/>
          <p:nvPr/>
        </p:nvSpPr>
        <p:spPr>
          <a:xfrm>
            <a:off x="2357422" y="5253351"/>
            <a:ext cx="494438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أي أن العبارة  ٥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ــ  ٣ س  +  ٤  </a:t>
            </a:r>
            <a:r>
              <a:rPr lang="ar-SA" sz="2400" b="1" dirty="0">
                <a:solidFill>
                  <a:srgbClr val="FF0000"/>
                </a:solidFill>
              </a:rPr>
              <a:t>أولية</a:t>
            </a:r>
            <a:endParaRPr lang="ar-SA" sz="2400" b="1" baseline="30000" dirty="0">
              <a:solidFill>
                <a:srgbClr val="FF0000"/>
              </a:solidFill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9842E682-0444-9942-B18A-C70610AECD09}"/>
              </a:ext>
            </a:extLst>
          </p:cNvPr>
          <p:cNvSpPr txBox="1"/>
          <p:nvPr/>
        </p:nvSpPr>
        <p:spPr>
          <a:xfrm>
            <a:off x="262372" y="160879"/>
            <a:ext cx="111120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٢ ) صــ ٨٤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800" decel="100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800" decel="100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800" decel="100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800" decel="100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77" grpId="0"/>
      <p:bldP spid="78" grpId="0"/>
      <p:bldP spid="79" grpId="0"/>
      <p:bldP spid="80" grpId="0"/>
      <p:bldP spid="81" grpId="0"/>
      <p:bldP spid="82" grpId="0"/>
      <p:bldP spid="85" grpId="0" animBg="1"/>
      <p:bldP spid="86" grpId="0" animBg="1"/>
      <p:bldP spid="92" grpId="0" animBg="1"/>
      <p:bldP spid="93" grpId="0"/>
      <p:bldP spid="100" grpId="0"/>
      <p:bldP spid="10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مجموعة 43"/>
          <p:cNvGrpSpPr/>
          <p:nvPr/>
        </p:nvGrpSpPr>
        <p:grpSpPr>
          <a:xfrm>
            <a:off x="3913892" y="214290"/>
            <a:ext cx="5087264" cy="928694"/>
            <a:chOff x="3500430" y="214290"/>
            <a:chExt cx="5087264" cy="928694"/>
          </a:xfrm>
        </p:grpSpPr>
        <p:sp>
          <p:nvSpPr>
            <p:cNvPr id="45" name="مستطيل ذو زوايا قطرية مستديرة 44"/>
            <p:cNvSpPr/>
            <p:nvPr/>
          </p:nvSpPr>
          <p:spPr>
            <a:xfrm>
              <a:off x="3500430" y="214290"/>
              <a:ext cx="3643338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6" name="مستطيل ذو زوايا قطرية مستديرة 45"/>
            <p:cNvSpPr/>
            <p:nvPr/>
          </p:nvSpPr>
          <p:spPr>
            <a:xfrm>
              <a:off x="7158934" y="214290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2" y="471906"/>
              <a:ext cx="1228723" cy="500066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isometricOffAxis1Right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</p:grpSp>
      <p:sp>
        <p:nvSpPr>
          <p:cNvPr id="51" name="مربع نص 50"/>
          <p:cNvSpPr txBox="1"/>
          <p:nvPr/>
        </p:nvSpPr>
        <p:spPr>
          <a:xfrm>
            <a:off x="3771016" y="423703"/>
            <a:ext cx="378621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٣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ــ  ١١ س  ــ   ٢٠</a:t>
            </a:r>
            <a:endParaRPr lang="ar-SA" sz="2400" b="1" baseline="30000" dirty="0"/>
          </a:p>
        </p:txBody>
      </p:sp>
      <p:sp>
        <p:nvSpPr>
          <p:cNvPr id="104" name="مربع نص 103"/>
          <p:cNvSpPr txBox="1"/>
          <p:nvPr/>
        </p:nvSpPr>
        <p:spPr>
          <a:xfrm>
            <a:off x="1700412" y="3786190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٣ س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 </a:t>
            </a:r>
            <a:r>
              <a:rPr lang="ar-SA" sz="3200" b="1" dirty="0">
                <a:solidFill>
                  <a:srgbClr val="FF0000"/>
                </a:solidFill>
              </a:rPr>
              <a:t>ــ     ١١ س     </a:t>
            </a:r>
            <a:r>
              <a:rPr lang="ar-SA" sz="3200" b="1" dirty="0"/>
              <a:t>ــ      ٢٠</a:t>
            </a:r>
            <a:endParaRPr lang="ar-SA" sz="3200" b="1" baseline="30000" dirty="0"/>
          </a:p>
        </p:txBody>
      </p:sp>
      <p:grpSp>
        <p:nvGrpSpPr>
          <p:cNvPr id="105" name="مجموعة 104"/>
          <p:cNvGrpSpPr/>
          <p:nvPr/>
        </p:nvGrpSpPr>
        <p:grpSpPr>
          <a:xfrm>
            <a:off x="1443894" y="2754550"/>
            <a:ext cx="2214578" cy="432000"/>
            <a:chOff x="1857356" y="2786058"/>
            <a:chExt cx="2214578" cy="714380"/>
          </a:xfrm>
        </p:grpSpPr>
        <p:sp>
          <p:nvSpPr>
            <p:cNvPr id="106" name="مستطيل مستدير الزوايا 105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07" name="مستطيل مستدير الزوايا 106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08" name="مجموعة 107"/>
          <p:cNvGrpSpPr/>
          <p:nvPr/>
        </p:nvGrpSpPr>
        <p:grpSpPr>
          <a:xfrm>
            <a:off x="1443894" y="2225250"/>
            <a:ext cx="2214578" cy="432000"/>
            <a:chOff x="1857356" y="2786058"/>
            <a:chExt cx="2214578" cy="714380"/>
          </a:xfrm>
        </p:grpSpPr>
        <p:sp>
          <p:nvSpPr>
            <p:cNvPr id="109" name="مستطيل مستدير الزوايا 108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10" name="مستطيل مستدير الزوايا 109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11" name="مربع نص 110"/>
          <p:cNvSpPr txBox="1"/>
          <p:nvPr/>
        </p:nvSpPr>
        <p:spPr>
          <a:xfrm>
            <a:off x="1658208" y="2727512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٦٠</a:t>
            </a:r>
            <a:endParaRPr lang="ar-SA" sz="2400" b="1" baseline="30000" dirty="0"/>
          </a:p>
        </p:txBody>
      </p:sp>
      <p:sp>
        <p:nvSpPr>
          <p:cNvPr id="112" name="مربع نص 111"/>
          <p:cNvSpPr txBox="1"/>
          <p:nvPr/>
        </p:nvSpPr>
        <p:spPr>
          <a:xfrm>
            <a:off x="1701510" y="2227446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  ،  ٣٠</a:t>
            </a:r>
            <a:endParaRPr lang="ar-SA" sz="2400" b="1" baseline="30000" dirty="0"/>
          </a:p>
        </p:txBody>
      </p:sp>
      <p:sp>
        <p:nvSpPr>
          <p:cNvPr id="113" name="مربع نص 112"/>
          <p:cNvSpPr txBox="1"/>
          <p:nvPr/>
        </p:nvSpPr>
        <p:spPr>
          <a:xfrm>
            <a:off x="3072900" y="2741580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٥٩</a:t>
            </a:r>
            <a:endParaRPr lang="ar-SA" sz="2400" b="1" baseline="30000" dirty="0"/>
          </a:p>
        </p:txBody>
      </p:sp>
      <p:sp>
        <p:nvSpPr>
          <p:cNvPr id="114" name="مربع نص 113"/>
          <p:cNvSpPr txBox="1"/>
          <p:nvPr/>
        </p:nvSpPr>
        <p:spPr>
          <a:xfrm>
            <a:off x="3072900" y="2241514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٢٨</a:t>
            </a:r>
            <a:endParaRPr lang="ar-SA" sz="2400" b="1" baseline="30000" dirty="0"/>
          </a:p>
        </p:txBody>
      </p:sp>
      <p:sp>
        <p:nvSpPr>
          <p:cNvPr id="115" name="مستطيل مستدير الزوايا 114"/>
          <p:cNvSpPr/>
          <p:nvPr/>
        </p:nvSpPr>
        <p:spPr>
          <a:xfrm>
            <a:off x="1542370" y="4357694"/>
            <a:ext cx="5815712" cy="2357454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6" name="مربع نص 115"/>
          <p:cNvSpPr txBox="1"/>
          <p:nvPr/>
        </p:nvSpPr>
        <p:spPr>
          <a:xfrm>
            <a:off x="4171508" y="6110607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ــ  ٥ )</a:t>
            </a:r>
            <a:endParaRPr lang="ar-SA" sz="2400" b="1" baseline="30000" dirty="0"/>
          </a:p>
        </p:txBody>
      </p:sp>
      <p:sp>
        <p:nvSpPr>
          <p:cNvPr id="117" name="سهم بشكل U 116"/>
          <p:cNvSpPr/>
          <p:nvPr/>
        </p:nvSpPr>
        <p:spPr>
          <a:xfrm flipH="1">
            <a:off x="2071670" y="3500438"/>
            <a:ext cx="4829648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18" name="مستطيل مستدير الزوايا 117"/>
          <p:cNvSpPr/>
          <p:nvPr/>
        </p:nvSpPr>
        <p:spPr>
          <a:xfrm>
            <a:off x="1943960" y="3282752"/>
            <a:ext cx="671078" cy="432000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٦٠</a:t>
            </a:r>
          </a:p>
        </p:txBody>
      </p:sp>
      <p:sp>
        <p:nvSpPr>
          <p:cNvPr id="119" name="سهم منحني 118"/>
          <p:cNvSpPr/>
          <p:nvPr/>
        </p:nvSpPr>
        <p:spPr>
          <a:xfrm rot="5400000">
            <a:off x="2914858" y="2157184"/>
            <a:ext cx="2457028" cy="857256"/>
          </a:xfrm>
          <a:prstGeom prst="bentArrow">
            <a:avLst>
              <a:gd name="adj1" fmla="val 23078"/>
              <a:gd name="adj2" fmla="val 11539"/>
              <a:gd name="adj3" fmla="val 23107"/>
              <a:gd name="adj4" fmla="val 45265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20" name="وسيلة شرح مستطيلة 119"/>
          <p:cNvSpPr/>
          <p:nvPr/>
        </p:nvSpPr>
        <p:spPr>
          <a:xfrm>
            <a:off x="6072198" y="1643050"/>
            <a:ext cx="2472194" cy="1500198"/>
          </a:xfrm>
          <a:prstGeom prst="wedgeRectCallout">
            <a:avLst>
              <a:gd name="adj1" fmla="val -71052"/>
              <a:gd name="adj2" fmla="val 10207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r>
              <a:rPr lang="ar-SA" sz="2000" b="1" dirty="0">
                <a:solidFill>
                  <a:schemeClr val="tx1"/>
                </a:solidFill>
              </a:rPr>
              <a:t>إشارة الأوسط مع الأكبر وعكسها مع الأصغر</a:t>
            </a:r>
          </a:p>
        </p:txBody>
      </p:sp>
      <p:grpSp>
        <p:nvGrpSpPr>
          <p:cNvPr id="121" name="مجموعة 120"/>
          <p:cNvGrpSpPr/>
          <p:nvPr/>
        </p:nvGrpSpPr>
        <p:grpSpPr>
          <a:xfrm>
            <a:off x="7000892" y="1700420"/>
            <a:ext cx="642942" cy="657010"/>
            <a:chOff x="7000892" y="1700420"/>
            <a:chExt cx="642942" cy="657010"/>
          </a:xfrm>
        </p:grpSpPr>
        <p:sp>
          <p:nvSpPr>
            <p:cNvPr id="122" name="خماسي 121"/>
            <p:cNvSpPr/>
            <p:nvPr/>
          </p:nvSpPr>
          <p:spPr>
            <a:xfrm rot="5400000">
              <a:off x="7022545" y="1764275"/>
              <a:ext cx="642942" cy="543368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3" name="مربع نص 122"/>
            <p:cNvSpPr txBox="1"/>
            <p:nvPr/>
          </p:nvSpPr>
          <p:spPr>
            <a:xfrm>
              <a:off x="7000892" y="1700420"/>
              <a:ext cx="64294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نطرح</a:t>
              </a:r>
              <a:endParaRPr lang="ar-SA" sz="2000" b="1" baseline="30000" dirty="0"/>
            </a:p>
          </p:txBody>
        </p:sp>
      </p:grpSp>
      <p:sp>
        <p:nvSpPr>
          <p:cNvPr id="124" name="خماسي 123"/>
          <p:cNvSpPr/>
          <p:nvPr/>
        </p:nvSpPr>
        <p:spPr>
          <a:xfrm rot="5400000">
            <a:off x="2711920" y="3311565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5" name="مربع نص 124"/>
          <p:cNvSpPr txBox="1"/>
          <p:nvPr/>
        </p:nvSpPr>
        <p:spPr>
          <a:xfrm>
            <a:off x="2630204" y="3293705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نطرح</a:t>
            </a:r>
            <a:endParaRPr lang="ar-SA" sz="2400" b="1" baseline="30000" dirty="0"/>
          </a:p>
        </p:txBody>
      </p:sp>
      <p:sp>
        <p:nvSpPr>
          <p:cNvPr id="126" name="مربع نص 125"/>
          <p:cNvSpPr txBox="1"/>
          <p:nvPr/>
        </p:nvSpPr>
        <p:spPr>
          <a:xfrm>
            <a:off x="2071670" y="4429132"/>
            <a:ext cx="457203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٣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ــ  ١٥ س  +  ٤ س  </a:t>
            </a:r>
            <a:r>
              <a:rPr lang="ar-SA" sz="2400" b="1" dirty="0"/>
              <a:t>ــ  ٢٠</a:t>
            </a:r>
            <a:endParaRPr lang="ar-SA" sz="2400" b="1" baseline="30000" dirty="0"/>
          </a:p>
        </p:txBody>
      </p:sp>
      <p:sp>
        <p:nvSpPr>
          <p:cNvPr id="127" name="مربع نص 126"/>
          <p:cNvSpPr txBox="1"/>
          <p:nvPr/>
        </p:nvSpPr>
        <p:spPr>
          <a:xfrm>
            <a:off x="2071670" y="5000636"/>
            <a:ext cx="471490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٣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ــ  ١٥ س  )  +  ( ٤ س  ــ ٢٠  )</a:t>
            </a:r>
            <a:endParaRPr lang="ar-SA" sz="2400" b="1" baseline="30000" dirty="0"/>
          </a:p>
        </p:txBody>
      </p:sp>
      <p:sp>
        <p:nvSpPr>
          <p:cNvPr id="128" name="مربع نص 127"/>
          <p:cNvSpPr txBox="1"/>
          <p:nvPr/>
        </p:nvSpPr>
        <p:spPr>
          <a:xfrm>
            <a:off x="4286248" y="5539103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٣ س ( س  ــ  ٥  )  </a:t>
            </a:r>
            <a:endParaRPr lang="ar-SA" sz="2400" b="1" baseline="30000" dirty="0"/>
          </a:p>
        </p:txBody>
      </p:sp>
      <p:sp>
        <p:nvSpPr>
          <p:cNvPr id="129" name="مربع نص 128"/>
          <p:cNvSpPr txBox="1"/>
          <p:nvPr/>
        </p:nvSpPr>
        <p:spPr>
          <a:xfrm>
            <a:off x="4000496" y="5572140"/>
            <a:ext cx="57150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+</a:t>
            </a:r>
            <a:endParaRPr lang="ar-SA" sz="2400" b="1" baseline="30000" dirty="0">
              <a:solidFill>
                <a:schemeClr val="tx1"/>
              </a:solidFill>
            </a:endParaRPr>
          </a:p>
        </p:txBody>
      </p:sp>
      <p:sp>
        <p:nvSpPr>
          <p:cNvPr id="130" name="مربع نص 129"/>
          <p:cNvSpPr txBox="1"/>
          <p:nvPr/>
        </p:nvSpPr>
        <p:spPr>
          <a:xfrm>
            <a:off x="1785918" y="5539103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٤ ( س  ــ  ٥  )  </a:t>
            </a:r>
            <a:endParaRPr lang="ar-SA" sz="2400" b="1" baseline="30000" dirty="0"/>
          </a:p>
        </p:txBody>
      </p:sp>
      <p:sp>
        <p:nvSpPr>
          <p:cNvPr id="131" name="مربع نص 130"/>
          <p:cNvSpPr txBox="1"/>
          <p:nvPr/>
        </p:nvSpPr>
        <p:spPr>
          <a:xfrm>
            <a:off x="2628008" y="6110607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٣ س  +  ٤ )</a:t>
            </a:r>
            <a:endParaRPr lang="ar-SA" sz="2400" b="1" baseline="30000" dirty="0"/>
          </a:p>
        </p:txBody>
      </p:sp>
      <p:grpSp>
        <p:nvGrpSpPr>
          <p:cNvPr id="132" name="مجموعة 131"/>
          <p:cNvGrpSpPr/>
          <p:nvPr/>
        </p:nvGrpSpPr>
        <p:grpSpPr>
          <a:xfrm>
            <a:off x="1428728" y="1723655"/>
            <a:ext cx="2214578" cy="432000"/>
            <a:chOff x="1857356" y="2786058"/>
            <a:chExt cx="2214578" cy="714380"/>
          </a:xfrm>
        </p:grpSpPr>
        <p:sp>
          <p:nvSpPr>
            <p:cNvPr id="133" name="مستطيل مستدير الزوايا 132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4" name="مستطيل مستدير الزوايا 133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35" name="مجموعة 134"/>
          <p:cNvGrpSpPr/>
          <p:nvPr/>
        </p:nvGrpSpPr>
        <p:grpSpPr>
          <a:xfrm>
            <a:off x="1428728" y="1194355"/>
            <a:ext cx="2214578" cy="432000"/>
            <a:chOff x="1857356" y="2786058"/>
            <a:chExt cx="2214578" cy="714380"/>
          </a:xfrm>
        </p:grpSpPr>
        <p:sp>
          <p:nvSpPr>
            <p:cNvPr id="136" name="مستطيل مستدير الزوايا 135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7" name="مستطيل مستدير الزوايا 136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38" name="مربع نص 137"/>
          <p:cNvSpPr txBox="1"/>
          <p:nvPr/>
        </p:nvSpPr>
        <p:spPr>
          <a:xfrm>
            <a:off x="1643042" y="1696617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٣  ،  ٢٠</a:t>
            </a:r>
            <a:endParaRPr lang="ar-SA" sz="2400" b="1" baseline="30000" dirty="0"/>
          </a:p>
        </p:txBody>
      </p:sp>
      <p:sp>
        <p:nvSpPr>
          <p:cNvPr id="139" name="مربع نص 138"/>
          <p:cNvSpPr txBox="1"/>
          <p:nvPr/>
        </p:nvSpPr>
        <p:spPr>
          <a:xfrm>
            <a:off x="1686344" y="1196551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٤  ،  ١٥</a:t>
            </a:r>
            <a:endParaRPr lang="ar-SA" sz="2400" b="1" baseline="30000" dirty="0"/>
          </a:p>
        </p:txBody>
      </p:sp>
      <p:sp>
        <p:nvSpPr>
          <p:cNvPr id="140" name="مربع نص 139"/>
          <p:cNvSpPr txBox="1"/>
          <p:nvPr/>
        </p:nvSpPr>
        <p:spPr>
          <a:xfrm>
            <a:off x="3057734" y="1710685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١٧</a:t>
            </a:r>
            <a:endParaRPr lang="ar-SA" sz="2400" b="1" baseline="30000" dirty="0"/>
          </a:p>
        </p:txBody>
      </p:sp>
      <p:sp>
        <p:nvSpPr>
          <p:cNvPr id="141" name="مربع نص 140"/>
          <p:cNvSpPr txBox="1"/>
          <p:nvPr/>
        </p:nvSpPr>
        <p:spPr>
          <a:xfrm>
            <a:off x="3057734" y="1210619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١١</a:t>
            </a:r>
            <a:endParaRPr lang="ar-SA" sz="2400" b="1" baseline="30000" dirty="0"/>
          </a:p>
        </p:txBody>
      </p:sp>
      <p:grpSp>
        <p:nvGrpSpPr>
          <p:cNvPr id="142" name="مجموعة 141"/>
          <p:cNvGrpSpPr/>
          <p:nvPr/>
        </p:nvGrpSpPr>
        <p:grpSpPr>
          <a:xfrm>
            <a:off x="1428728" y="672152"/>
            <a:ext cx="2214578" cy="432000"/>
            <a:chOff x="1857356" y="2786058"/>
            <a:chExt cx="2214578" cy="714380"/>
          </a:xfrm>
        </p:grpSpPr>
        <p:sp>
          <p:nvSpPr>
            <p:cNvPr id="143" name="مستطيل مستدير الزوايا 142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4" name="مستطيل مستدير الزوايا 143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45" name="مجموعة 144"/>
          <p:cNvGrpSpPr/>
          <p:nvPr/>
        </p:nvGrpSpPr>
        <p:grpSpPr>
          <a:xfrm>
            <a:off x="1428728" y="142852"/>
            <a:ext cx="2214578" cy="432000"/>
            <a:chOff x="1857356" y="2786058"/>
            <a:chExt cx="2214578" cy="714380"/>
          </a:xfrm>
        </p:grpSpPr>
        <p:sp>
          <p:nvSpPr>
            <p:cNvPr id="146" name="مستطيل مستدير الزوايا 145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7" name="مستطيل مستدير الزوايا 146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48" name="مربع نص 147"/>
          <p:cNvSpPr txBox="1"/>
          <p:nvPr/>
        </p:nvSpPr>
        <p:spPr>
          <a:xfrm>
            <a:off x="1643042" y="64511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٥  ،  ١٢</a:t>
            </a:r>
            <a:endParaRPr lang="ar-SA" sz="2400" b="1" baseline="30000" dirty="0"/>
          </a:p>
        </p:txBody>
      </p:sp>
      <p:sp>
        <p:nvSpPr>
          <p:cNvPr id="149" name="مربع نص 148"/>
          <p:cNvSpPr txBox="1"/>
          <p:nvPr/>
        </p:nvSpPr>
        <p:spPr>
          <a:xfrm>
            <a:off x="1686344" y="145048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٦  ،  ١٠</a:t>
            </a:r>
            <a:endParaRPr lang="ar-SA" sz="2400" b="1" baseline="30000" dirty="0"/>
          </a:p>
        </p:txBody>
      </p:sp>
      <p:sp>
        <p:nvSpPr>
          <p:cNvPr id="150" name="مربع نص 149"/>
          <p:cNvSpPr txBox="1"/>
          <p:nvPr/>
        </p:nvSpPr>
        <p:spPr>
          <a:xfrm>
            <a:off x="3057734" y="659182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٧</a:t>
            </a:r>
            <a:endParaRPr lang="ar-SA" sz="2400" b="1" baseline="30000" dirty="0"/>
          </a:p>
        </p:txBody>
      </p:sp>
      <p:sp>
        <p:nvSpPr>
          <p:cNvPr id="151" name="مربع نص 150"/>
          <p:cNvSpPr txBox="1"/>
          <p:nvPr/>
        </p:nvSpPr>
        <p:spPr>
          <a:xfrm>
            <a:off x="3057734" y="159116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٤</a:t>
            </a:r>
            <a:endParaRPr lang="ar-SA" sz="2400" b="1" baseline="30000" dirty="0"/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5B5366E-FFD0-D047-8B5D-454725DF579D}"/>
              </a:ext>
            </a:extLst>
          </p:cNvPr>
          <p:cNvSpPr txBox="1"/>
          <p:nvPr/>
        </p:nvSpPr>
        <p:spPr>
          <a:xfrm>
            <a:off x="262372" y="160879"/>
            <a:ext cx="111120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٣ ) صــ ٨٤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800" decel="100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800" decel="100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00" decel="100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800" decel="100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800" decel="100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00" decel="100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800" decel="100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800" decel="100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800" decel="100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800" decel="100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800" decel="100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800" decel="100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800" decel="100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00" decel="100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00" decel="100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8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2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6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3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0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104" grpId="0"/>
      <p:bldP spid="111" grpId="0"/>
      <p:bldP spid="112" grpId="0"/>
      <p:bldP spid="113" grpId="0"/>
      <p:bldP spid="114" grpId="0"/>
      <p:bldP spid="115" grpId="0" animBg="1"/>
      <p:bldP spid="116" grpId="0"/>
      <p:bldP spid="117" grpId="0" animBg="1"/>
      <p:bldP spid="118" grpId="0" animBg="1"/>
      <p:bldP spid="119" grpId="0" animBg="1"/>
      <p:bldP spid="120" grpId="0" animBg="1"/>
      <p:bldP spid="124" grpId="0" animBg="1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8" grpId="0"/>
      <p:bldP spid="139" grpId="0"/>
      <p:bldP spid="140" grpId="0"/>
      <p:bldP spid="141" grpId="0"/>
      <p:bldP spid="148" grpId="0"/>
      <p:bldP spid="149" grpId="0"/>
      <p:bldP spid="150" grpId="0"/>
      <p:bldP spid="15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مجموعة 54"/>
          <p:cNvGrpSpPr/>
          <p:nvPr/>
        </p:nvGrpSpPr>
        <p:grpSpPr>
          <a:xfrm>
            <a:off x="642910" y="142852"/>
            <a:ext cx="7944784" cy="785818"/>
            <a:chOff x="642910" y="500042"/>
            <a:chExt cx="7944784" cy="928694"/>
          </a:xfrm>
        </p:grpSpPr>
        <p:sp>
          <p:nvSpPr>
            <p:cNvPr id="57" name="مستطيل ذو زوايا قطرية مستديرة 56"/>
            <p:cNvSpPr/>
            <p:nvPr/>
          </p:nvSpPr>
          <p:spPr>
            <a:xfrm>
              <a:off x="642910" y="500042"/>
              <a:ext cx="6500858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9" name="مستطيل ذو زوايا قطرية مستديرة 58"/>
            <p:cNvSpPr/>
            <p:nvPr/>
          </p:nvSpPr>
          <p:spPr>
            <a:xfrm>
              <a:off x="7158934" y="500042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8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2" y="757658"/>
              <a:ext cx="1228723" cy="500066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isometricOffAxis1Right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</p:grpSp>
      <p:sp>
        <p:nvSpPr>
          <p:cNvPr id="86" name="مربع نص 85"/>
          <p:cNvSpPr txBox="1"/>
          <p:nvPr/>
        </p:nvSpPr>
        <p:spPr>
          <a:xfrm>
            <a:off x="1714480" y="285728"/>
            <a:ext cx="53578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 المعادلة  :  ٢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</a:t>
            </a:r>
            <a:r>
              <a:rPr lang="ar-SA" sz="2400" b="1" dirty="0">
                <a:solidFill>
                  <a:srgbClr val="FF0000"/>
                </a:solidFill>
              </a:rPr>
              <a:t>+  ٩ س  </a:t>
            </a:r>
            <a:r>
              <a:rPr lang="ar-SA" sz="2400" b="1" dirty="0"/>
              <a:t>+  ٩  =  ٠</a:t>
            </a:r>
            <a:endParaRPr lang="ar-SA" sz="2400" b="1" baseline="30000" dirty="0"/>
          </a:p>
        </p:txBody>
      </p:sp>
      <p:grpSp>
        <p:nvGrpSpPr>
          <p:cNvPr id="23" name="مجموعة 22"/>
          <p:cNvGrpSpPr/>
          <p:nvPr/>
        </p:nvGrpSpPr>
        <p:grpSpPr>
          <a:xfrm>
            <a:off x="1481367" y="1071546"/>
            <a:ext cx="6448219" cy="5643602"/>
            <a:chOff x="1481367" y="642918"/>
            <a:chExt cx="6448219" cy="5643602"/>
          </a:xfrm>
        </p:grpSpPr>
        <p:grpSp>
          <p:nvGrpSpPr>
            <p:cNvPr id="22" name="مجموعة 21"/>
            <p:cNvGrpSpPr/>
            <p:nvPr/>
          </p:nvGrpSpPr>
          <p:grpSpPr>
            <a:xfrm>
              <a:off x="1481367" y="642918"/>
              <a:ext cx="6448219" cy="5643602"/>
              <a:chOff x="1481367" y="642918"/>
              <a:chExt cx="6448219" cy="5643602"/>
            </a:xfrm>
          </p:grpSpPr>
          <p:sp>
            <p:nvSpPr>
              <p:cNvPr id="90" name="سداسي 89"/>
              <p:cNvSpPr/>
              <p:nvPr/>
            </p:nvSpPr>
            <p:spPr>
              <a:xfrm>
                <a:off x="1481367" y="642918"/>
                <a:ext cx="6448219" cy="2571768"/>
              </a:xfrm>
              <a:prstGeom prst="hexagon">
                <a:avLst>
                  <a:gd name="adj" fmla="val 9362"/>
                  <a:gd name="vf" fmla="val 115470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 w="76200"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1" name="مستطيل 2"/>
              <p:cNvSpPr/>
              <p:nvPr/>
            </p:nvSpPr>
            <p:spPr>
              <a:xfrm>
                <a:off x="5214931" y="3357562"/>
                <a:ext cx="2558182" cy="214314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2" name="مستطيل 3"/>
              <p:cNvSpPr/>
              <p:nvPr/>
            </p:nvSpPr>
            <p:spPr>
              <a:xfrm>
                <a:off x="1619648" y="3357562"/>
                <a:ext cx="2558182" cy="214314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3" name="مستطيل 4"/>
              <p:cNvSpPr/>
              <p:nvPr/>
            </p:nvSpPr>
            <p:spPr>
              <a:xfrm>
                <a:off x="1619648" y="5572140"/>
                <a:ext cx="6153465" cy="71438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89" name="مستطيل مستدير الزوايا 88"/>
            <p:cNvSpPr/>
            <p:nvPr/>
          </p:nvSpPr>
          <p:spPr>
            <a:xfrm>
              <a:off x="4281517" y="3315358"/>
              <a:ext cx="857256" cy="214314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94" name="مربع نص 93"/>
          <p:cNvSpPr txBox="1"/>
          <p:nvPr/>
        </p:nvSpPr>
        <p:spPr>
          <a:xfrm>
            <a:off x="5273410" y="4000504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س  +  ٣  =  ٠</a:t>
            </a:r>
            <a:endParaRPr lang="ar-SA" sz="2400" b="1" baseline="30000" dirty="0"/>
          </a:p>
        </p:txBody>
      </p:sp>
      <p:sp>
        <p:nvSpPr>
          <p:cNvPr id="95" name="مربع نص 94"/>
          <p:cNvSpPr txBox="1"/>
          <p:nvPr/>
        </p:nvSpPr>
        <p:spPr>
          <a:xfrm>
            <a:off x="5500694" y="4896161"/>
            <a:ext cx="214314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س          =  ــ  ٣</a:t>
            </a:r>
            <a:endParaRPr lang="ar-SA" sz="2400" b="1" baseline="30000" dirty="0"/>
          </a:p>
        </p:txBody>
      </p:sp>
      <p:sp>
        <p:nvSpPr>
          <p:cNvPr id="96" name="مربع نص 95"/>
          <p:cNvSpPr txBox="1"/>
          <p:nvPr/>
        </p:nvSpPr>
        <p:spPr>
          <a:xfrm>
            <a:off x="5643570" y="6072206"/>
            <a:ext cx="17859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 المعادلة :</a:t>
            </a:r>
            <a:endParaRPr lang="ar-SA" sz="2400" b="1" baseline="30000" dirty="0"/>
          </a:p>
        </p:txBody>
      </p:sp>
      <p:sp>
        <p:nvSpPr>
          <p:cNvPr id="97" name="مربع نص 96"/>
          <p:cNvSpPr txBox="1"/>
          <p:nvPr/>
        </p:nvSpPr>
        <p:spPr>
          <a:xfrm>
            <a:off x="1742616" y="4000504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  +  ٣  =  ٠</a:t>
            </a:r>
            <a:endParaRPr lang="ar-SA" sz="2400" b="1" baseline="30000" dirty="0"/>
          </a:p>
        </p:txBody>
      </p:sp>
      <p:sp>
        <p:nvSpPr>
          <p:cNvPr id="101" name="مربع نص 100"/>
          <p:cNvSpPr txBox="1"/>
          <p:nvPr/>
        </p:nvSpPr>
        <p:spPr>
          <a:xfrm>
            <a:off x="3357554" y="2928934"/>
            <a:ext cx="421484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 +  ٣ ) ( ٢ س   +  ٣ )  =  ٠</a:t>
            </a:r>
            <a:endParaRPr lang="ar-SA" sz="2400" b="1" baseline="30000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2357422" y="1181385"/>
            <a:ext cx="52149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+  ٦ س  +  ٣ س   </a:t>
            </a:r>
            <a:r>
              <a:rPr lang="ar-SA" sz="2400" b="1" dirty="0"/>
              <a:t>+   ٩  =  ٠</a:t>
            </a:r>
            <a:endParaRPr lang="ar-SA" sz="2400" b="1" baseline="30000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2143108" y="1752889"/>
            <a:ext cx="542928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٢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+  ٦ س )  +  ( ٣ س   +   ٩ )  =  ٠</a:t>
            </a:r>
            <a:endParaRPr lang="ar-SA" sz="2400" b="1" baseline="300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2143108" y="2324393"/>
            <a:ext cx="542928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 ( س  +  ٣ )  +  ٣ ( س   +   ٣ )  =  ٠</a:t>
            </a:r>
            <a:endParaRPr lang="ar-SA" sz="2400" b="1" baseline="30000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1742616" y="4610409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          =  ــ ٣</a:t>
            </a:r>
            <a:endParaRPr lang="ar-SA" sz="2400" b="1" baseline="30000" dirty="0"/>
          </a:p>
        </p:txBody>
      </p:sp>
      <p:grpSp>
        <p:nvGrpSpPr>
          <p:cNvPr id="38" name="مجموعة 37"/>
          <p:cNvGrpSpPr/>
          <p:nvPr/>
        </p:nvGrpSpPr>
        <p:grpSpPr>
          <a:xfrm>
            <a:off x="1643042" y="5101308"/>
            <a:ext cx="2428892" cy="785818"/>
            <a:chOff x="1643042" y="5101308"/>
            <a:chExt cx="2428892" cy="785818"/>
          </a:xfrm>
        </p:grpSpPr>
        <p:sp>
          <p:nvSpPr>
            <p:cNvPr id="98" name="مربع نص 97"/>
            <p:cNvSpPr txBox="1"/>
            <p:nvPr/>
          </p:nvSpPr>
          <p:spPr>
            <a:xfrm>
              <a:off x="1928794" y="5181913"/>
              <a:ext cx="2143140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2400" b="1" dirty="0"/>
                <a:t>س             =  ــ</a:t>
              </a:r>
              <a:endParaRPr lang="ar-SA" sz="2400" b="1" baseline="30000" dirty="0"/>
            </a:p>
          </p:txBody>
        </p:sp>
        <p:grpSp>
          <p:nvGrpSpPr>
            <p:cNvPr id="32" name="مجموعة 31"/>
            <p:cNvGrpSpPr/>
            <p:nvPr/>
          </p:nvGrpSpPr>
          <p:grpSpPr>
            <a:xfrm>
              <a:off x="1643042" y="5101308"/>
              <a:ext cx="428596" cy="785818"/>
              <a:chOff x="8286776" y="3857628"/>
              <a:chExt cx="428596" cy="785818"/>
            </a:xfrm>
          </p:grpSpPr>
          <p:sp>
            <p:nvSpPr>
              <p:cNvPr id="28" name="مربع نص 27"/>
              <p:cNvSpPr txBox="1"/>
              <p:nvPr/>
            </p:nvSpPr>
            <p:spPr>
              <a:xfrm>
                <a:off x="8286776" y="3857628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٣</a:t>
                </a:r>
                <a:endParaRPr lang="ar-SA" sz="2400" b="1" baseline="30000" dirty="0"/>
              </a:p>
            </p:txBody>
          </p:sp>
          <p:sp>
            <p:nvSpPr>
              <p:cNvPr id="29" name="مربع نص 28"/>
              <p:cNvSpPr txBox="1"/>
              <p:nvPr/>
            </p:nvSpPr>
            <p:spPr>
              <a:xfrm>
                <a:off x="8286776" y="4181781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٢</a:t>
                </a:r>
                <a:endParaRPr lang="ar-SA" sz="2400" b="1" baseline="30000" dirty="0"/>
              </a:p>
            </p:txBody>
          </p:sp>
          <p:cxnSp>
            <p:nvCxnSpPr>
              <p:cNvPr id="31" name="رابط مستقيم 30"/>
              <p:cNvCxnSpPr/>
              <p:nvPr/>
            </p:nvCxnSpPr>
            <p:spPr>
              <a:xfrm rot="10800000">
                <a:off x="8372282" y="4213720"/>
                <a:ext cx="28575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مجموعة 36"/>
          <p:cNvGrpSpPr/>
          <p:nvPr/>
        </p:nvGrpSpPr>
        <p:grpSpPr>
          <a:xfrm>
            <a:off x="3929058" y="5987774"/>
            <a:ext cx="1857388" cy="785818"/>
            <a:chOff x="3929058" y="5987774"/>
            <a:chExt cx="1857388" cy="785818"/>
          </a:xfrm>
        </p:grpSpPr>
        <p:sp>
          <p:nvSpPr>
            <p:cNvPr id="99" name="مربع نص 98"/>
            <p:cNvSpPr txBox="1"/>
            <p:nvPr/>
          </p:nvSpPr>
          <p:spPr>
            <a:xfrm>
              <a:off x="4000496" y="6072206"/>
              <a:ext cx="1785950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2400" b="1" dirty="0"/>
                <a:t>ــ  ٣   ،    ــ</a:t>
              </a:r>
              <a:endParaRPr lang="ar-SA" sz="2400" b="1" baseline="30000" dirty="0"/>
            </a:p>
          </p:txBody>
        </p:sp>
        <p:grpSp>
          <p:nvGrpSpPr>
            <p:cNvPr id="33" name="مجموعة 32"/>
            <p:cNvGrpSpPr/>
            <p:nvPr/>
          </p:nvGrpSpPr>
          <p:grpSpPr>
            <a:xfrm>
              <a:off x="3929058" y="5987774"/>
              <a:ext cx="428596" cy="785818"/>
              <a:chOff x="8286776" y="3857628"/>
              <a:chExt cx="428596" cy="785818"/>
            </a:xfrm>
          </p:grpSpPr>
          <p:sp>
            <p:nvSpPr>
              <p:cNvPr id="34" name="مربع نص 33"/>
              <p:cNvSpPr txBox="1"/>
              <p:nvPr/>
            </p:nvSpPr>
            <p:spPr>
              <a:xfrm>
                <a:off x="8286776" y="3857628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٣</a:t>
                </a:r>
                <a:endParaRPr lang="ar-SA" sz="2400" b="1" baseline="30000" dirty="0"/>
              </a:p>
            </p:txBody>
          </p:sp>
          <p:sp>
            <p:nvSpPr>
              <p:cNvPr id="35" name="مربع نص 34"/>
              <p:cNvSpPr txBox="1"/>
              <p:nvPr/>
            </p:nvSpPr>
            <p:spPr>
              <a:xfrm>
                <a:off x="8286776" y="4181781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٢</a:t>
                </a:r>
                <a:endParaRPr lang="ar-SA" sz="2400" b="1" baseline="30000" dirty="0"/>
              </a:p>
            </p:txBody>
          </p:sp>
          <p:cxnSp>
            <p:nvCxnSpPr>
              <p:cNvPr id="36" name="رابط مستقيم 35"/>
              <p:cNvCxnSpPr/>
              <p:nvPr/>
            </p:nvCxnSpPr>
            <p:spPr>
              <a:xfrm rot="10800000">
                <a:off x="8372282" y="4213720"/>
                <a:ext cx="28575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ECA68056-0F62-7B48-96E8-44A8253030CE}"/>
              </a:ext>
            </a:extLst>
          </p:cNvPr>
          <p:cNvSpPr txBox="1"/>
          <p:nvPr/>
        </p:nvSpPr>
        <p:spPr>
          <a:xfrm>
            <a:off x="7902383" y="1001951"/>
            <a:ext cx="111120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٤ ) صــ ٨٤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94" grpId="0"/>
      <p:bldP spid="95" grpId="0"/>
      <p:bldP spid="96" grpId="0"/>
      <p:bldP spid="97" grpId="0"/>
      <p:bldP spid="101" grpId="0"/>
      <p:bldP spid="24" grpId="0"/>
      <p:bldP spid="25" grpId="0"/>
      <p:bldP spid="26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مجموعة 21"/>
          <p:cNvGrpSpPr/>
          <p:nvPr/>
        </p:nvGrpSpPr>
        <p:grpSpPr>
          <a:xfrm>
            <a:off x="642910" y="142852"/>
            <a:ext cx="7944784" cy="785818"/>
            <a:chOff x="642910" y="500042"/>
            <a:chExt cx="7944784" cy="928694"/>
          </a:xfrm>
        </p:grpSpPr>
        <p:sp>
          <p:nvSpPr>
            <p:cNvPr id="23" name="مستطيل ذو زوايا قطرية مستديرة 22"/>
            <p:cNvSpPr/>
            <p:nvPr/>
          </p:nvSpPr>
          <p:spPr>
            <a:xfrm>
              <a:off x="642910" y="500042"/>
              <a:ext cx="6500858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4" name="مستطيل ذو زوايا قطرية مستديرة 23"/>
            <p:cNvSpPr/>
            <p:nvPr/>
          </p:nvSpPr>
          <p:spPr>
            <a:xfrm>
              <a:off x="7158934" y="500042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2" y="757658"/>
              <a:ext cx="1228723" cy="500066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isometricOffAxis1Right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</p:grpSp>
      <p:sp>
        <p:nvSpPr>
          <p:cNvPr id="26" name="مربع نص 25"/>
          <p:cNvSpPr txBox="1"/>
          <p:nvPr/>
        </p:nvSpPr>
        <p:spPr>
          <a:xfrm>
            <a:off x="1714480" y="285728"/>
            <a:ext cx="53578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 المعادلة  :  ٣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</a:t>
            </a:r>
            <a:r>
              <a:rPr lang="ar-SA" sz="2400" b="1" dirty="0">
                <a:solidFill>
                  <a:srgbClr val="FF0000"/>
                </a:solidFill>
              </a:rPr>
              <a:t>ــ  ١٠ س  </a:t>
            </a:r>
            <a:r>
              <a:rPr lang="ar-SA" sz="2400" b="1" dirty="0"/>
              <a:t>+  ٨  =  ٠</a:t>
            </a:r>
            <a:endParaRPr lang="ar-SA" sz="2400" b="1" baseline="30000" dirty="0"/>
          </a:p>
        </p:txBody>
      </p:sp>
      <p:grpSp>
        <p:nvGrpSpPr>
          <p:cNvPr id="27" name="مجموعة 26"/>
          <p:cNvGrpSpPr/>
          <p:nvPr/>
        </p:nvGrpSpPr>
        <p:grpSpPr>
          <a:xfrm>
            <a:off x="1481367" y="1071546"/>
            <a:ext cx="6448219" cy="5643602"/>
            <a:chOff x="1481367" y="642918"/>
            <a:chExt cx="6448219" cy="5643602"/>
          </a:xfrm>
        </p:grpSpPr>
        <p:grpSp>
          <p:nvGrpSpPr>
            <p:cNvPr id="28" name="مجموعة 21"/>
            <p:cNvGrpSpPr/>
            <p:nvPr/>
          </p:nvGrpSpPr>
          <p:grpSpPr>
            <a:xfrm>
              <a:off x="1481367" y="642918"/>
              <a:ext cx="6448219" cy="5643602"/>
              <a:chOff x="1481367" y="642918"/>
              <a:chExt cx="6448219" cy="5643602"/>
            </a:xfrm>
          </p:grpSpPr>
          <p:sp>
            <p:nvSpPr>
              <p:cNvPr id="50" name="سداسي 49"/>
              <p:cNvSpPr/>
              <p:nvPr/>
            </p:nvSpPr>
            <p:spPr>
              <a:xfrm>
                <a:off x="1481367" y="642918"/>
                <a:ext cx="6448219" cy="2571768"/>
              </a:xfrm>
              <a:prstGeom prst="hexagon">
                <a:avLst>
                  <a:gd name="adj" fmla="val 9362"/>
                  <a:gd name="vf" fmla="val 115470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 w="76200"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" name="مستطيل 2"/>
              <p:cNvSpPr/>
              <p:nvPr/>
            </p:nvSpPr>
            <p:spPr>
              <a:xfrm>
                <a:off x="5214931" y="3357562"/>
                <a:ext cx="2558182" cy="214314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" name="مستطيل 3"/>
              <p:cNvSpPr/>
              <p:nvPr/>
            </p:nvSpPr>
            <p:spPr>
              <a:xfrm>
                <a:off x="1619648" y="3357562"/>
                <a:ext cx="2558182" cy="214314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" name="مستطيل 4"/>
              <p:cNvSpPr/>
              <p:nvPr/>
            </p:nvSpPr>
            <p:spPr>
              <a:xfrm>
                <a:off x="1619648" y="5572140"/>
                <a:ext cx="6153465" cy="71438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9" name="مستطيل مستدير الزوايا 48"/>
            <p:cNvSpPr/>
            <p:nvPr/>
          </p:nvSpPr>
          <p:spPr>
            <a:xfrm>
              <a:off x="4281517" y="3315358"/>
              <a:ext cx="857256" cy="214314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4" name="مربع نص 53"/>
          <p:cNvSpPr txBox="1"/>
          <p:nvPr/>
        </p:nvSpPr>
        <p:spPr>
          <a:xfrm>
            <a:off x="5273410" y="4000504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س  ــ  ٢  =  ٠</a:t>
            </a:r>
            <a:endParaRPr lang="ar-SA" sz="2400" b="1" baseline="30000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5528830" y="4896161"/>
            <a:ext cx="214314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س          =   ٢</a:t>
            </a:r>
            <a:endParaRPr lang="ar-SA" sz="2400" b="1" baseline="30000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5643570" y="6072206"/>
            <a:ext cx="17859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 المعادلة :</a:t>
            </a:r>
            <a:endParaRPr lang="ar-SA" sz="2400" b="1" baseline="30000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1686344" y="4000504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٣ س  ــ  ٤  =  ٠</a:t>
            </a:r>
            <a:endParaRPr lang="ar-SA" sz="2400" b="1" baseline="30000" dirty="0"/>
          </a:p>
        </p:txBody>
      </p:sp>
      <p:sp>
        <p:nvSpPr>
          <p:cNvPr id="58" name="مربع نص 57"/>
          <p:cNvSpPr txBox="1"/>
          <p:nvPr/>
        </p:nvSpPr>
        <p:spPr>
          <a:xfrm>
            <a:off x="3357554" y="2928934"/>
            <a:ext cx="421484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 ــ  ٢ ) ( ٣ س   ــ  ٤ )  =  ٠</a:t>
            </a:r>
            <a:endParaRPr lang="ar-SA" sz="2400" b="1" baseline="30000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2357422" y="1181385"/>
            <a:ext cx="52149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٣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ــ  ٦ س  ــ  ٤ س   </a:t>
            </a:r>
            <a:r>
              <a:rPr lang="ar-SA" sz="2400" b="1" dirty="0"/>
              <a:t>+   ٨  =  ٠</a:t>
            </a:r>
            <a:endParaRPr lang="ar-SA" sz="2400" b="1" baseline="30000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2143108" y="1752889"/>
            <a:ext cx="542928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٣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ــ  ٦ س )  ــ  ( ٤ س   ــ   ٨ )  =  ٠</a:t>
            </a:r>
            <a:endParaRPr lang="ar-SA" sz="2400" b="1" baseline="30000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2143108" y="2324393"/>
            <a:ext cx="542928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٣ س ( س  ــ  ٢ )  ــ  ٤ ( س   ــ   ٢ )  =  ٠</a:t>
            </a:r>
            <a:endParaRPr lang="ar-SA" sz="2400" b="1" baseline="30000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1742616" y="4610409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٣ س          =   ٤</a:t>
            </a:r>
            <a:endParaRPr lang="ar-SA" sz="2400" b="1" baseline="30000" dirty="0"/>
          </a:p>
        </p:txBody>
      </p:sp>
      <p:grpSp>
        <p:nvGrpSpPr>
          <p:cNvPr id="63" name="مجموعة 62"/>
          <p:cNvGrpSpPr/>
          <p:nvPr/>
        </p:nvGrpSpPr>
        <p:grpSpPr>
          <a:xfrm>
            <a:off x="1857388" y="5045036"/>
            <a:ext cx="2214546" cy="785818"/>
            <a:chOff x="1857388" y="5045036"/>
            <a:chExt cx="2214546" cy="785818"/>
          </a:xfrm>
        </p:grpSpPr>
        <p:sp>
          <p:nvSpPr>
            <p:cNvPr id="64" name="مربع نص 63"/>
            <p:cNvSpPr txBox="1"/>
            <p:nvPr/>
          </p:nvSpPr>
          <p:spPr>
            <a:xfrm>
              <a:off x="1928794" y="5181913"/>
              <a:ext cx="2143140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2400" b="1" dirty="0"/>
                <a:t>س             =  </a:t>
              </a:r>
              <a:endParaRPr lang="ar-SA" sz="2400" b="1" baseline="30000" dirty="0"/>
            </a:p>
          </p:txBody>
        </p:sp>
        <p:grpSp>
          <p:nvGrpSpPr>
            <p:cNvPr id="65" name="مجموعة 31"/>
            <p:cNvGrpSpPr/>
            <p:nvPr/>
          </p:nvGrpSpPr>
          <p:grpSpPr>
            <a:xfrm>
              <a:off x="1857388" y="5045036"/>
              <a:ext cx="428596" cy="785818"/>
              <a:chOff x="8501122" y="3801356"/>
              <a:chExt cx="428596" cy="785818"/>
            </a:xfrm>
          </p:grpSpPr>
          <p:sp>
            <p:nvSpPr>
              <p:cNvPr id="66" name="مربع نص 27"/>
              <p:cNvSpPr txBox="1"/>
              <p:nvPr/>
            </p:nvSpPr>
            <p:spPr>
              <a:xfrm>
                <a:off x="8501122" y="3801356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٤</a:t>
                </a:r>
                <a:endParaRPr lang="ar-SA" sz="2400" b="1" baseline="30000" dirty="0"/>
              </a:p>
            </p:txBody>
          </p:sp>
          <p:sp>
            <p:nvSpPr>
              <p:cNvPr id="67" name="مربع نص 66"/>
              <p:cNvSpPr txBox="1"/>
              <p:nvPr/>
            </p:nvSpPr>
            <p:spPr>
              <a:xfrm>
                <a:off x="8501122" y="4125509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٣</a:t>
                </a:r>
                <a:endParaRPr lang="ar-SA" sz="2400" b="1" baseline="30000" dirty="0"/>
              </a:p>
            </p:txBody>
          </p:sp>
          <p:cxnSp>
            <p:nvCxnSpPr>
              <p:cNvPr id="68" name="رابط مستقيم 67"/>
              <p:cNvCxnSpPr/>
              <p:nvPr/>
            </p:nvCxnSpPr>
            <p:spPr>
              <a:xfrm rot="10800000">
                <a:off x="8586596" y="4157448"/>
                <a:ext cx="28575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9" name="مجموعة 68"/>
          <p:cNvGrpSpPr/>
          <p:nvPr/>
        </p:nvGrpSpPr>
        <p:grpSpPr>
          <a:xfrm>
            <a:off x="4000496" y="5987774"/>
            <a:ext cx="1785950" cy="785818"/>
            <a:chOff x="4000496" y="5987774"/>
            <a:chExt cx="1785950" cy="785818"/>
          </a:xfrm>
        </p:grpSpPr>
        <p:sp>
          <p:nvSpPr>
            <p:cNvPr id="70" name="مربع نص 69"/>
            <p:cNvSpPr txBox="1"/>
            <p:nvPr/>
          </p:nvSpPr>
          <p:spPr>
            <a:xfrm>
              <a:off x="4000496" y="6072206"/>
              <a:ext cx="1785950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2400" b="1" dirty="0"/>
                <a:t>  ٢    ،    </a:t>
              </a:r>
              <a:endParaRPr lang="ar-SA" sz="2400" b="1" baseline="30000" dirty="0"/>
            </a:p>
          </p:txBody>
        </p:sp>
        <p:grpSp>
          <p:nvGrpSpPr>
            <p:cNvPr id="71" name="مجموعة 32"/>
            <p:cNvGrpSpPr/>
            <p:nvPr/>
          </p:nvGrpSpPr>
          <p:grpSpPr>
            <a:xfrm>
              <a:off x="4214842" y="5987774"/>
              <a:ext cx="428596" cy="785818"/>
              <a:chOff x="8572560" y="3857628"/>
              <a:chExt cx="428596" cy="785818"/>
            </a:xfrm>
          </p:grpSpPr>
          <p:sp>
            <p:nvSpPr>
              <p:cNvPr id="72" name="مربع نص 71"/>
              <p:cNvSpPr txBox="1"/>
              <p:nvPr/>
            </p:nvSpPr>
            <p:spPr>
              <a:xfrm>
                <a:off x="8572560" y="3857628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٤</a:t>
                </a:r>
                <a:endParaRPr lang="ar-SA" sz="2400" b="1" baseline="30000" dirty="0"/>
              </a:p>
            </p:txBody>
          </p:sp>
          <p:sp>
            <p:nvSpPr>
              <p:cNvPr id="73" name="مربع نص 72"/>
              <p:cNvSpPr txBox="1"/>
              <p:nvPr/>
            </p:nvSpPr>
            <p:spPr>
              <a:xfrm>
                <a:off x="8572560" y="4181781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٣</a:t>
                </a:r>
                <a:endParaRPr lang="ar-SA" sz="2400" b="1" baseline="30000" dirty="0"/>
              </a:p>
            </p:txBody>
          </p:sp>
          <p:cxnSp>
            <p:nvCxnSpPr>
              <p:cNvPr id="74" name="رابط مستقيم 73"/>
              <p:cNvCxnSpPr/>
              <p:nvPr/>
            </p:nvCxnSpPr>
            <p:spPr>
              <a:xfrm rot="10800000">
                <a:off x="8658066" y="4213720"/>
                <a:ext cx="28575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AAD4FCD5-C45C-A748-A16D-9C19CAF3F00B}"/>
              </a:ext>
            </a:extLst>
          </p:cNvPr>
          <p:cNvSpPr txBox="1"/>
          <p:nvPr/>
        </p:nvSpPr>
        <p:spPr>
          <a:xfrm>
            <a:off x="7902383" y="1001951"/>
            <a:ext cx="111120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٥ ) صــ ٨٤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مجموعة 21"/>
          <p:cNvGrpSpPr/>
          <p:nvPr/>
        </p:nvGrpSpPr>
        <p:grpSpPr>
          <a:xfrm>
            <a:off x="642910" y="142852"/>
            <a:ext cx="7944784" cy="785818"/>
            <a:chOff x="642910" y="500042"/>
            <a:chExt cx="7944784" cy="928694"/>
          </a:xfrm>
        </p:grpSpPr>
        <p:sp>
          <p:nvSpPr>
            <p:cNvPr id="23" name="مستطيل ذو زوايا قطرية مستديرة 22"/>
            <p:cNvSpPr/>
            <p:nvPr/>
          </p:nvSpPr>
          <p:spPr>
            <a:xfrm>
              <a:off x="642910" y="500042"/>
              <a:ext cx="6500858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4" name="مستطيل ذو زوايا قطرية مستديرة 23"/>
            <p:cNvSpPr/>
            <p:nvPr/>
          </p:nvSpPr>
          <p:spPr>
            <a:xfrm>
              <a:off x="7158934" y="500042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58082" y="757658"/>
              <a:ext cx="1228723" cy="500066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isometricOffAxis1Right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</p:grpSp>
      <p:sp>
        <p:nvSpPr>
          <p:cNvPr id="26" name="مربع نص 25"/>
          <p:cNvSpPr txBox="1"/>
          <p:nvPr/>
        </p:nvSpPr>
        <p:spPr>
          <a:xfrm>
            <a:off x="1714480" y="285728"/>
            <a:ext cx="53578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 المعادلة  :  ٢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</a:t>
            </a:r>
            <a:r>
              <a:rPr lang="ar-SA" sz="2400" b="1" dirty="0">
                <a:solidFill>
                  <a:srgbClr val="FF0000"/>
                </a:solidFill>
              </a:rPr>
              <a:t>ــ  ١٧ س  </a:t>
            </a:r>
            <a:r>
              <a:rPr lang="ar-SA" sz="2400" b="1" dirty="0"/>
              <a:t>+  ٣٠  =  ٠</a:t>
            </a:r>
            <a:endParaRPr lang="ar-SA" sz="2400" b="1" baseline="30000" dirty="0"/>
          </a:p>
        </p:txBody>
      </p:sp>
      <p:grpSp>
        <p:nvGrpSpPr>
          <p:cNvPr id="27" name="مجموعة 26"/>
          <p:cNvGrpSpPr/>
          <p:nvPr/>
        </p:nvGrpSpPr>
        <p:grpSpPr>
          <a:xfrm>
            <a:off x="1428728" y="1155954"/>
            <a:ext cx="6448219" cy="5643602"/>
            <a:chOff x="1481367" y="642918"/>
            <a:chExt cx="6448219" cy="5643602"/>
          </a:xfrm>
        </p:grpSpPr>
        <p:grpSp>
          <p:nvGrpSpPr>
            <p:cNvPr id="28" name="مجموعة 21"/>
            <p:cNvGrpSpPr/>
            <p:nvPr/>
          </p:nvGrpSpPr>
          <p:grpSpPr>
            <a:xfrm>
              <a:off x="1481367" y="642918"/>
              <a:ext cx="6448219" cy="5643602"/>
              <a:chOff x="1481367" y="642918"/>
              <a:chExt cx="6448219" cy="5643602"/>
            </a:xfrm>
          </p:grpSpPr>
          <p:sp>
            <p:nvSpPr>
              <p:cNvPr id="30" name="سداسي 29"/>
              <p:cNvSpPr/>
              <p:nvPr/>
            </p:nvSpPr>
            <p:spPr>
              <a:xfrm>
                <a:off x="1481367" y="642918"/>
                <a:ext cx="6448219" cy="2571768"/>
              </a:xfrm>
              <a:prstGeom prst="hexagon">
                <a:avLst>
                  <a:gd name="adj" fmla="val 9362"/>
                  <a:gd name="vf" fmla="val 115470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 w="76200"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" name="مستطيل 2"/>
              <p:cNvSpPr/>
              <p:nvPr/>
            </p:nvSpPr>
            <p:spPr>
              <a:xfrm>
                <a:off x="5214931" y="3357562"/>
                <a:ext cx="2558182" cy="214314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" name="مستطيل 3"/>
              <p:cNvSpPr/>
              <p:nvPr/>
            </p:nvSpPr>
            <p:spPr>
              <a:xfrm>
                <a:off x="1619648" y="3357562"/>
                <a:ext cx="2558182" cy="214314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" name="مستطيل 4"/>
              <p:cNvSpPr/>
              <p:nvPr/>
            </p:nvSpPr>
            <p:spPr>
              <a:xfrm>
                <a:off x="1619648" y="5572140"/>
                <a:ext cx="6153465" cy="71438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29" name="مستطيل مستدير الزوايا 28"/>
            <p:cNvSpPr/>
            <p:nvPr/>
          </p:nvSpPr>
          <p:spPr>
            <a:xfrm>
              <a:off x="4281517" y="3315358"/>
              <a:ext cx="857256" cy="214314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34" name="مربع نص 33"/>
          <p:cNvSpPr txBox="1"/>
          <p:nvPr/>
        </p:nvSpPr>
        <p:spPr>
          <a:xfrm>
            <a:off x="5220771" y="4084912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س  ــ  ٦  =  ٠</a:t>
            </a:r>
            <a:endParaRPr lang="ar-SA" sz="2400" b="1" baseline="30000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5476191" y="4980569"/>
            <a:ext cx="214314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س          =   ٦</a:t>
            </a:r>
            <a:endParaRPr lang="ar-SA" sz="2400" b="1" baseline="30000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5590931" y="6156614"/>
            <a:ext cx="17859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 المعادلة :</a:t>
            </a:r>
            <a:endParaRPr lang="ar-SA" sz="2400" b="1" baseline="30000" dirty="0"/>
          </a:p>
        </p:txBody>
      </p:sp>
      <p:sp>
        <p:nvSpPr>
          <p:cNvPr id="37" name="مربع نص 36"/>
          <p:cNvSpPr txBox="1"/>
          <p:nvPr/>
        </p:nvSpPr>
        <p:spPr>
          <a:xfrm>
            <a:off x="1633705" y="4084912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  ــ  ٥  =  ٠</a:t>
            </a:r>
            <a:endParaRPr lang="ar-SA" sz="2400" b="1" baseline="30000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3304915" y="3013342"/>
            <a:ext cx="421484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 ــ  ٦ ) ( ٢ س   ــ  ٥ )  =  ٠</a:t>
            </a:r>
            <a:endParaRPr lang="ar-SA" sz="2400" b="1" baseline="30000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2304783" y="1265793"/>
            <a:ext cx="52149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ــ  ١٢ س  ــ  ٥ س   </a:t>
            </a:r>
            <a:r>
              <a:rPr lang="ar-SA" sz="2400" b="1" dirty="0"/>
              <a:t>+   ٣٠  =  ٠</a:t>
            </a:r>
            <a:endParaRPr lang="ar-SA" sz="2400" b="1" baseline="30000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2090469" y="1837297"/>
            <a:ext cx="542928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٢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ــ  ١٢ س )  ــ  ( ٥ س   ــ   ٣٠ )  =  ٠</a:t>
            </a:r>
            <a:endParaRPr lang="ar-SA" sz="2400" b="1" baseline="30000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2090469" y="2408801"/>
            <a:ext cx="542928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 ( س  ــ  ٦ )  ــ  ٥ ( س   ــ   ٦ )  =  ٠</a:t>
            </a:r>
            <a:endParaRPr lang="ar-SA" sz="2400" b="1" baseline="30000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1689977" y="469481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          =   ٥</a:t>
            </a:r>
            <a:endParaRPr lang="ar-SA" sz="2400" b="1" baseline="30000" dirty="0"/>
          </a:p>
        </p:txBody>
      </p:sp>
      <p:grpSp>
        <p:nvGrpSpPr>
          <p:cNvPr id="43" name="مجموعة 42"/>
          <p:cNvGrpSpPr/>
          <p:nvPr/>
        </p:nvGrpSpPr>
        <p:grpSpPr>
          <a:xfrm>
            <a:off x="1804749" y="5129444"/>
            <a:ext cx="2214546" cy="785818"/>
            <a:chOff x="1857388" y="5045036"/>
            <a:chExt cx="2214546" cy="785818"/>
          </a:xfrm>
        </p:grpSpPr>
        <p:sp>
          <p:nvSpPr>
            <p:cNvPr id="44" name="مربع نص 43"/>
            <p:cNvSpPr txBox="1"/>
            <p:nvPr/>
          </p:nvSpPr>
          <p:spPr>
            <a:xfrm>
              <a:off x="1928794" y="5181913"/>
              <a:ext cx="2143140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2400" b="1" dirty="0"/>
                <a:t>س             =  </a:t>
              </a:r>
              <a:endParaRPr lang="ar-SA" sz="2400" b="1" baseline="30000" dirty="0"/>
            </a:p>
          </p:txBody>
        </p:sp>
        <p:grpSp>
          <p:nvGrpSpPr>
            <p:cNvPr id="45" name="مجموعة 31"/>
            <p:cNvGrpSpPr/>
            <p:nvPr/>
          </p:nvGrpSpPr>
          <p:grpSpPr>
            <a:xfrm>
              <a:off x="1857388" y="5045036"/>
              <a:ext cx="428596" cy="785818"/>
              <a:chOff x="8501122" y="3801356"/>
              <a:chExt cx="428596" cy="785818"/>
            </a:xfrm>
          </p:grpSpPr>
          <p:sp>
            <p:nvSpPr>
              <p:cNvPr id="46" name="مربع نص 27"/>
              <p:cNvSpPr txBox="1"/>
              <p:nvPr/>
            </p:nvSpPr>
            <p:spPr>
              <a:xfrm>
                <a:off x="8501122" y="3801356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٥</a:t>
                </a:r>
                <a:endParaRPr lang="ar-SA" sz="2400" b="1" baseline="30000" dirty="0"/>
              </a:p>
            </p:txBody>
          </p:sp>
          <p:sp>
            <p:nvSpPr>
              <p:cNvPr id="50" name="مربع نص 49"/>
              <p:cNvSpPr txBox="1"/>
              <p:nvPr/>
            </p:nvSpPr>
            <p:spPr>
              <a:xfrm>
                <a:off x="8501122" y="4125509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٢</a:t>
                </a:r>
                <a:endParaRPr lang="ar-SA" sz="2400" b="1" baseline="30000" dirty="0"/>
              </a:p>
            </p:txBody>
          </p:sp>
          <p:cxnSp>
            <p:nvCxnSpPr>
              <p:cNvPr id="51" name="رابط مستقيم 50"/>
              <p:cNvCxnSpPr/>
              <p:nvPr/>
            </p:nvCxnSpPr>
            <p:spPr>
              <a:xfrm rot="10800000">
                <a:off x="8586596" y="4157448"/>
                <a:ext cx="28575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مجموعة 52"/>
          <p:cNvGrpSpPr/>
          <p:nvPr/>
        </p:nvGrpSpPr>
        <p:grpSpPr>
          <a:xfrm>
            <a:off x="3947857" y="6072182"/>
            <a:ext cx="1785950" cy="785818"/>
            <a:chOff x="4000496" y="5987774"/>
            <a:chExt cx="1785950" cy="785818"/>
          </a:xfrm>
        </p:grpSpPr>
        <p:sp>
          <p:nvSpPr>
            <p:cNvPr id="54" name="مربع نص 53"/>
            <p:cNvSpPr txBox="1"/>
            <p:nvPr/>
          </p:nvSpPr>
          <p:spPr>
            <a:xfrm>
              <a:off x="4000496" y="6072206"/>
              <a:ext cx="1785950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2400" b="1" dirty="0"/>
                <a:t>  ٦    ،    </a:t>
              </a:r>
              <a:endParaRPr lang="ar-SA" sz="2400" b="1" baseline="30000" dirty="0"/>
            </a:p>
          </p:txBody>
        </p:sp>
        <p:grpSp>
          <p:nvGrpSpPr>
            <p:cNvPr id="56" name="مجموعة 32"/>
            <p:cNvGrpSpPr/>
            <p:nvPr/>
          </p:nvGrpSpPr>
          <p:grpSpPr>
            <a:xfrm>
              <a:off x="4214842" y="5987774"/>
              <a:ext cx="428596" cy="785818"/>
              <a:chOff x="8572560" y="3857628"/>
              <a:chExt cx="428596" cy="785818"/>
            </a:xfrm>
          </p:grpSpPr>
          <p:sp>
            <p:nvSpPr>
              <p:cNvPr id="58" name="مربع نص 57"/>
              <p:cNvSpPr txBox="1"/>
              <p:nvPr/>
            </p:nvSpPr>
            <p:spPr>
              <a:xfrm>
                <a:off x="8572560" y="3857628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٥</a:t>
                </a:r>
                <a:endParaRPr lang="ar-SA" sz="2400" b="1" baseline="30000" dirty="0"/>
              </a:p>
            </p:txBody>
          </p:sp>
          <p:sp>
            <p:nvSpPr>
              <p:cNvPr id="60" name="مربع نص 59"/>
              <p:cNvSpPr txBox="1"/>
              <p:nvPr/>
            </p:nvSpPr>
            <p:spPr>
              <a:xfrm>
                <a:off x="8572560" y="4181781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٢</a:t>
                </a:r>
                <a:endParaRPr lang="ar-SA" sz="2400" b="1" baseline="30000" dirty="0"/>
              </a:p>
            </p:txBody>
          </p:sp>
          <p:cxnSp>
            <p:nvCxnSpPr>
              <p:cNvPr id="61" name="رابط مستقيم 60"/>
              <p:cNvCxnSpPr/>
              <p:nvPr/>
            </p:nvCxnSpPr>
            <p:spPr>
              <a:xfrm rot="10800000">
                <a:off x="8658066" y="4213720"/>
                <a:ext cx="28575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مربع نص 46">
            <a:extLst>
              <a:ext uri="{FF2B5EF4-FFF2-40B4-BE49-F238E27FC236}">
                <a16:creationId xmlns:a16="http://schemas.microsoft.com/office/drawing/2014/main" id="{144427FE-ED78-A04C-88E6-7934D057A933}"/>
              </a:ext>
            </a:extLst>
          </p:cNvPr>
          <p:cNvSpPr txBox="1"/>
          <p:nvPr/>
        </p:nvSpPr>
        <p:spPr>
          <a:xfrm>
            <a:off x="7902383" y="1001951"/>
            <a:ext cx="111120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٦ ) صــ ٨٤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مجموعة 28"/>
          <p:cNvGrpSpPr/>
          <p:nvPr/>
        </p:nvGrpSpPr>
        <p:grpSpPr>
          <a:xfrm>
            <a:off x="142844" y="285728"/>
            <a:ext cx="8858312" cy="1214446"/>
            <a:chOff x="142844" y="285728"/>
            <a:chExt cx="8858312" cy="1214446"/>
          </a:xfrm>
        </p:grpSpPr>
        <p:sp>
          <p:nvSpPr>
            <p:cNvPr id="3" name="مستطيل ذو زوايا قطرية مستديرة 2"/>
            <p:cNvSpPr/>
            <p:nvPr/>
          </p:nvSpPr>
          <p:spPr>
            <a:xfrm>
              <a:off x="142844" y="285728"/>
              <a:ext cx="7401416" cy="1214446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ذو زوايا قطرية مستديرة 3"/>
            <p:cNvSpPr/>
            <p:nvPr/>
          </p:nvSpPr>
          <p:spPr>
            <a:xfrm>
              <a:off x="7572396" y="285728"/>
              <a:ext cx="1428760" cy="1214446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>
                  <a:solidFill>
                    <a:srgbClr val="FF0000"/>
                  </a:solidFill>
                </a:rPr>
                <a:t>تحقق من فهمك</a:t>
              </a:r>
            </a:p>
          </p:txBody>
        </p:sp>
      </p:grpSp>
      <p:sp>
        <p:nvSpPr>
          <p:cNvPr id="6" name="مربع نص 5"/>
          <p:cNvSpPr txBox="1"/>
          <p:nvPr/>
        </p:nvSpPr>
        <p:spPr>
          <a:xfrm>
            <a:off x="357158" y="357166"/>
            <a:ext cx="7115664" cy="10156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قذف شخص الكرة إلى أعلى من سطح بناية ارتفاعها ٢٠ م والمعادلة                   ع = ــ ٥ ن</a:t>
            </a:r>
            <a:r>
              <a:rPr lang="ar-SA" sz="3000" b="1" spc="-100" baseline="30000" dirty="0"/>
              <a:t>٢</a:t>
            </a:r>
            <a:r>
              <a:rPr lang="ar-SA" sz="2000" b="1" dirty="0"/>
              <a:t> + ١٦ ن + ٢٠ حيث ع تمثل الارتفاع بعد ن ثانية . إذا سقطت الكرة على شرفة ارتفاعها ٤ م عن الأرض ، فكم ثانية بقيت الكرة في الهواء </a:t>
            </a:r>
            <a:endParaRPr lang="ar-SA" sz="2400" b="1" baseline="30000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467167" y="1571612"/>
            <a:ext cx="5448087" cy="4714908"/>
            <a:chOff x="1428728" y="1428736"/>
            <a:chExt cx="6448219" cy="4714908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8" name="مجموعة 5"/>
            <p:cNvGrpSpPr/>
            <p:nvPr/>
          </p:nvGrpSpPr>
          <p:grpSpPr>
            <a:xfrm>
              <a:off x="1428728" y="1428736"/>
              <a:ext cx="6448219" cy="4714908"/>
              <a:chOff x="2000231" y="1071546"/>
              <a:chExt cx="6662533" cy="4714908"/>
            </a:xfrm>
            <a:grpFill/>
          </p:grpSpPr>
          <p:sp>
            <p:nvSpPr>
              <p:cNvPr id="10" name="سداسي 9"/>
              <p:cNvSpPr/>
              <p:nvPr/>
            </p:nvSpPr>
            <p:spPr>
              <a:xfrm>
                <a:off x="2000231" y="1071546"/>
                <a:ext cx="6662533" cy="1643074"/>
              </a:xfrm>
              <a:prstGeom prst="hexagon">
                <a:avLst>
                  <a:gd name="adj" fmla="val 9362"/>
                  <a:gd name="vf" fmla="val 115470"/>
                </a:avLst>
              </a:prstGeom>
              <a:grpFill/>
              <a:ln w="76200"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1" name="مستطيل 2"/>
              <p:cNvSpPr/>
              <p:nvPr/>
            </p:nvSpPr>
            <p:spPr>
              <a:xfrm>
                <a:off x="5857884" y="2857496"/>
                <a:ext cx="2643206" cy="2143140"/>
              </a:xfrm>
              <a:prstGeom prst="rect">
                <a:avLst/>
              </a:prstGeom>
              <a:grpFill/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" name="مستطيل 3"/>
              <p:cNvSpPr/>
              <p:nvPr/>
            </p:nvSpPr>
            <p:spPr>
              <a:xfrm>
                <a:off x="2143108" y="2857496"/>
                <a:ext cx="2643206" cy="2143140"/>
              </a:xfrm>
              <a:prstGeom prst="rect">
                <a:avLst/>
              </a:prstGeom>
              <a:grpFill/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" name="مستطيل 4"/>
              <p:cNvSpPr/>
              <p:nvPr/>
            </p:nvSpPr>
            <p:spPr>
              <a:xfrm>
                <a:off x="2143108" y="5072074"/>
                <a:ext cx="6357982" cy="714380"/>
              </a:xfrm>
              <a:prstGeom prst="rect">
                <a:avLst/>
              </a:prstGeom>
              <a:grpFill/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9" name="مستطيل مستدير الزوايا 8"/>
            <p:cNvSpPr/>
            <p:nvPr/>
          </p:nvSpPr>
          <p:spPr>
            <a:xfrm>
              <a:off x="4228878" y="3172482"/>
              <a:ext cx="857256" cy="2143140"/>
            </a:xfrm>
            <a:prstGeom prst="round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4" name="مربع نص 13"/>
          <p:cNvSpPr txBox="1"/>
          <p:nvPr/>
        </p:nvSpPr>
        <p:spPr>
          <a:xfrm>
            <a:off x="3330516" y="3571876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ن  ــ  ٤  =  ٠</a:t>
            </a:r>
            <a:endParaRPr lang="ar-SA" sz="2400" b="1" baseline="300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3557800" y="4286256"/>
            <a:ext cx="214314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ن          =   ٤</a:t>
            </a:r>
            <a:endParaRPr lang="ar-SA" sz="2400" b="1" baseline="30000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1871424" y="5643578"/>
            <a:ext cx="384358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الزمن الذي بقيته الكرة في الهواء =</a:t>
            </a:r>
            <a:endParaRPr lang="ar-SA" sz="2400" b="1" baseline="30000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928662" y="5643578"/>
            <a:ext cx="114300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٤  ثوان</a:t>
            </a:r>
            <a:endParaRPr lang="ar-SA" sz="2400" b="1" baseline="300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1414660" y="1785926"/>
            <a:ext cx="421484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٥ ن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ــ   ١٦ ن   ــ  ١٦  =  ٠</a:t>
            </a:r>
            <a:endParaRPr lang="ar-SA" sz="2400" b="1" baseline="30000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1414660" y="2500306"/>
            <a:ext cx="421484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ن  ــ  ٤ ) ( ٥ ن   +  ٤ )  =  ٠</a:t>
            </a:r>
            <a:endParaRPr lang="ar-SA" sz="2400" b="1" baseline="30000" dirty="0"/>
          </a:p>
        </p:txBody>
      </p:sp>
      <p:sp>
        <p:nvSpPr>
          <p:cNvPr id="22" name="مستطيل 21"/>
          <p:cNvSpPr/>
          <p:nvPr/>
        </p:nvSpPr>
        <p:spPr>
          <a:xfrm>
            <a:off x="6072198" y="2428868"/>
            <a:ext cx="2857520" cy="39290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ربع نص 22"/>
          <p:cNvSpPr txBox="1"/>
          <p:nvPr/>
        </p:nvSpPr>
        <p:spPr>
          <a:xfrm>
            <a:off x="6215074" y="3314642"/>
            <a:ext cx="2643206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ع = ــ ٥ ن</a:t>
            </a:r>
            <a:r>
              <a:rPr lang="ar-SA" sz="3000" b="1" spc="-100" baseline="30000" dirty="0"/>
              <a:t>٢</a:t>
            </a:r>
            <a:r>
              <a:rPr lang="ar-SA" sz="2000" b="1" dirty="0"/>
              <a:t> + ١٦ ن + ٢٠</a:t>
            </a:r>
            <a:endParaRPr lang="ar-SA" sz="2000" b="1" baseline="30000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6143636" y="4171898"/>
            <a:ext cx="2714644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٤ = ــ ٥ ن</a:t>
            </a:r>
            <a:r>
              <a:rPr lang="ar-SA" sz="3000" b="1" spc="-100" baseline="30000" dirty="0"/>
              <a:t>٢</a:t>
            </a:r>
            <a:r>
              <a:rPr lang="ar-SA" sz="2000" b="1" dirty="0"/>
              <a:t> + ١٦ ن + ٢٠</a:t>
            </a:r>
            <a:endParaRPr lang="ar-SA" sz="2000" b="1" baseline="30000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6143636" y="4957716"/>
            <a:ext cx="2714644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٠ = ــ ٥ ن</a:t>
            </a:r>
            <a:r>
              <a:rPr lang="ar-SA" sz="3000" b="1" spc="-100" baseline="30000" dirty="0"/>
              <a:t>٢</a:t>
            </a:r>
            <a:r>
              <a:rPr lang="ar-SA" sz="2000" b="1" dirty="0"/>
              <a:t> + ١٦ ن + ١٦</a:t>
            </a:r>
            <a:endParaRPr lang="ar-SA" sz="2000" b="1" baseline="300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6143636" y="5814972"/>
            <a:ext cx="2714644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٠ = ٥ ن</a:t>
            </a:r>
            <a:r>
              <a:rPr lang="ar-SA" sz="3000" b="1" spc="-100" baseline="30000" dirty="0"/>
              <a:t>٢</a:t>
            </a:r>
            <a:r>
              <a:rPr lang="ar-SA" sz="2000" b="1" dirty="0"/>
              <a:t> ــ ١٦ ن ــ ١٦</a:t>
            </a:r>
            <a:endParaRPr lang="ar-SA" sz="2000" b="1" baseline="300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6215074" y="2571744"/>
            <a:ext cx="2643206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ع =  ٤</a:t>
            </a:r>
            <a:endParaRPr lang="ar-SA" sz="2000" b="1" baseline="30000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371226" y="3598914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٥ ن  +  ٤  =  ٠</a:t>
            </a:r>
            <a:endParaRPr lang="ar-SA" sz="2400" b="1" baseline="30000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357157" y="4208819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٥ ن          =  ــ ٤</a:t>
            </a:r>
            <a:endParaRPr lang="ar-SA" sz="2400" b="1" baseline="30000" dirty="0"/>
          </a:p>
        </p:txBody>
      </p:sp>
      <p:grpSp>
        <p:nvGrpSpPr>
          <p:cNvPr id="33" name="مجموعة 32"/>
          <p:cNvGrpSpPr/>
          <p:nvPr/>
        </p:nvGrpSpPr>
        <p:grpSpPr>
          <a:xfrm>
            <a:off x="500065" y="4643446"/>
            <a:ext cx="2214546" cy="785818"/>
            <a:chOff x="1857388" y="5045036"/>
            <a:chExt cx="2214546" cy="785818"/>
          </a:xfrm>
        </p:grpSpPr>
        <p:sp>
          <p:nvSpPr>
            <p:cNvPr id="34" name="مربع نص 33"/>
            <p:cNvSpPr txBox="1"/>
            <p:nvPr/>
          </p:nvSpPr>
          <p:spPr>
            <a:xfrm>
              <a:off x="1928794" y="5181913"/>
              <a:ext cx="2143140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2400" b="1" dirty="0"/>
                <a:t>  ن           = ــ  </a:t>
              </a:r>
              <a:endParaRPr lang="ar-SA" sz="2400" b="1" baseline="30000" dirty="0"/>
            </a:p>
          </p:txBody>
        </p:sp>
        <p:grpSp>
          <p:nvGrpSpPr>
            <p:cNvPr id="35" name="مجموعة 31"/>
            <p:cNvGrpSpPr/>
            <p:nvPr/>
          </p:nvGrpSpPr>
          <p:grpSpPr>
            <a:xfrm>
              <a:off x="1857388" y="5045036"/>
              <a:ext cx="428596" cy="785818"/>
              <a:chOff x="8501122" y="3801356"/>
              <a:chExt cx="428596" cy="785818"/>
            </a:xfrm>
          </p:grpSpPr>
          <p:sp>
            <p:nvSpPr>
              <p:cNvPr id="36" name="مربع نص 27"/>
              <p:cNvSpPr txBox="1"/>
              <p:nvPr/>
            </p:nvSpPr>
            <p:spPr>
              <a:xfrm>
                <a:off x="8501122" y="3801356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٤</a:t>
                </a:r>
                <a:endParaRPr lang="ar-SA" sz="2400" b="1" baseline="30000" dirty="0"/>
              </a:p>
            </p:txBody>
          </p:sp>
          <p:sp>
            <p:nvSpPr>
              <p:cNvPr id="37" name="مربع نص 36"/>
              <p:cNvSpPr txBox="1"/>
              <p:nvPr/>
            </p:nvSpPr>
            <p:spPr>
              <a:xfrm>
                <a:off x="8501122" y="4125509"/>
                <a:ext cx="428596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٥</a:t>
                </a:r>
                <a:endParaRPr lang="ar-SA" sz="2400" b="1" baseline="30000" dirty="0"/>
              </a:p>
            </p:txBody>
          </p:sp>
          <p:cxnSp>
            <p:nvCxnSpPr>
              <p:cNvPr id="38" name="رابط مستقيم 37"/>
              <p:cNvCxnSpPr/>
              <p:nvPr/>
            </p:nvCxnSpPr>
            <p:spPr>
              <a:xfrm rot="10800000">
                <a:off x="8586596" y="4157448"/>
                <a:ext cx="28575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6FE98887-9AD4-7042-8F51-CFDCC09A4FE4}"/>
              </a:ext>
            </a:extLst>
          </p:cNvPr>
          <p:cNvSpPr txBox="1"/>
          <p:nvPr/>
        </p:nvSpPr>
        <p:spPr>
          <a:xfrm>
            <a:off x="7890752" y="1458384"/>
            <a:ext cx="111120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٤ ) صــ ٨٣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5" grpId="0"/>
      <p:bldP spid="16" grpId="0"/>
      <p:bldP spid="19" grpId="0"/>
      <p:bldP spid="20" grpId="0"/>
      <p:bldP spid="21" grpId="0"/>
      <p:bldP spid="22" grpId="0" animBg="1"/>
      <p:bldP spid="23" grpId="0"/>
      <p:bldP spid="24" grpId="0"/>
      <p:bldP spid="25" grpId="0"/>
      <p:bldP spid="26" grpId="0"/>
      <p:bldP spid="30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ربع نص 14"/>
          <p:cNvSpPr txBox="1"/>
          <p:nvPr/>
        </p:nvSpPr>
        <p:spPr>
          <a:xfrm>
            <a:off x="1243648" y="3409235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 err="1"/>
              <a:t>أ</a:t>
            </a:r>
            <a:r>
              <a:rPr lang="ar-SA" sz="3200" b="1" dirty="0"/>
              <a:t> س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+     ب س     +      جـ</a:t>
            </a:r>
            <a:endParaRPr lang="ar-SA" sz="3200" b="1" baseline="30000" dirty="0"/>
          </a:p>
        </p:txBody>
      </p:sp>
      <p:sp>
        <p:nvSpPr>
          <p:cNvPr id="20" name="وسيلة شرح مستطيلة 19"/>
          <p:cNvSpPr/>
          <p:nvPr/>
        </p:nvSpPr>
        <p:spPr>
          <a:xfrm>
            <a:off x="1000100" y="4351200"/>
            <a:ext cx="2714644" cy="1143008"/>
          </a:xfrm>
          <a:prstGeom prst="wedgeRectCallout">
            <a:avLst>
              <a:gd name="adj1" fmla="val 22136"/>
              <a:gd name="adj2" fmla="val -8355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686212" y="4994142"/>
            <a:ext cx="3000396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إذا كانت سالبة نطرح العاملين</a:t>
            </a:r>
            <a:endParaRPr lang="ar-SA" sz="2000" b="1" baseline="30000" dirty="0">
              <a:solidFill>
                <a:srgbClr val="FF0000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686212" y="4494076"/>
            <a:ext cx="3000396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إذا كانت موجبة نجمع العاملين</a:t>
            </a:r>
            <a:endParaRPr lang="ar-SA" sz="2000" b="1" baseline="30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2" name="وسيلة شرح مستطيلة 31"/>
          <p:cNvSpPr/>
          <p:nvPr/>
        </p:nvSpPr>
        <p:spPr>
          <a:xfrm>
            <a:off x="4899956" y="1279366"/>
            <a:ext cx="4029730" cy="1486130"/>
          </a:xfrm>
          <a:prstGeom prst="wedgeRectCallout">
            <a:avLst>
              <a:gd name="adj1" fmla="val -43392"/>
              <a:gd name="adj2" fmla="val 104342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ربع نص 32"/>
          <p:cNvSpPr txBox="1"/>
          <p:nvPr/>
        </p:nvSpPr>
        <p:spPr>
          <a:xfrm>
            <a:off x="4714876" y="1922308"/>
            <a:ext cx="4214842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إذا طرحنا عاملي  أ جـ  نكتب هذه الإشارة مع الأكبر وعكسها مع الأصغر</a:t>
            </a:r>
            <a:endParaRPr lang="ar-SA" sz="2000" b="1" baseline="30000" dirty="0">
              <a:solidFill>
                <a:srgbClr val="FF0000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4714876" y="1422242"/>
            <a:ext cx="4214842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إذا جمعنا عاملي  أ جـ  نكتب هذه الإشارة معهما</a:t>
            </a:r>
            <a:endParaRPr lang="ar-SA" sz="2000" b="1" baseline="30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5" name="وسيلة شرح مستطيلة 34"/>
          <p:cNvSpPr/>
          <p:nvPr/>
        </p:nvSpPr>
        <p:spPr>
          <a:xfrm>
            <a:off x="857224" y="1210124"/>
            <a:ext cx="2102034" cy="785818"/>
          </a:xfrm>
          <a:prstGeom prst="wedgeRectCallout">
            <a:avLst>
              <a:gd name="adj1" fmla="val 19994"/>
              <a:gd name="adj2" fmla="val 8629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642910" y="1229890"/>
            <a:ext cx="2288212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نوجد كل عاملين حاصل ضربهما  أ جـ</a:t>
            </a:r>
            <a:endParaRPr lang="ar-SA" sz="2000" b="1" baseline="30000" dirty="0"/>
          </a:p>
        </p:txBody>
      </p:sp>
      <p:sp>
        <p:nvSpPr>
          <p:cNvPr id="38" name="مستطيل مستدير الزوايا 37"/>
          <p:cNvSpPr/>
          <p:nvPr/>
        </p:nvSpPr>
        <p:spPr>
          <a:xfrm>
            <a:off x="1571604" y="5786454"/>
            <a:ext cx="4714908" cy="714380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مربع نص 36"/>
          <p:cNvSpPr txBox="1"/>
          <p:nvPr/>
        </p:nvSpPr>
        <p:spPr>
          <a:xfrm>
            <a:off x="1714480" y="5929330"/>
            <a:ext cx="4429156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نكمل التحليل بعد تجميع الحدود ونكتب نتيجة التحليل</a:t>
            </a:r>
            <a:endParaRPr lang="ar-SA" sz="2000" b="1" baseline="30000" dirty="0"/>
          </a:p>
        </p:txBody>
      </p:sp>
      <p:sp>
        <p:nvSpPr>
          <p:cNvPr id="23" name="سهم بشكل U 22"/>
          <p:cNvSpPr/>
          <p:nvPr/>
        </p:nvSpPr>
        <p:spPr>
          <a:xfrm flipH="1">
            <a:off x="2013202" y="3042878"/>
            <a:ext cx="4500594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1986164" y="2350936"/>
            <a:ext cx="671078" cy="642942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</a:rPr>
              <a:t>أ جـ</a:t>
            </a:r>
          </a:p>
        </p:txBody>
      </p:sp>
      <p:sp>
        <p:nvSpPr>
          <p:cNvPr id="29" name="سهم منحني 28"/>
          <p:cNvSpPr/>
          <p:nvPr/>
        </p:nvSpPr>
        <p:spPr>
          <a:xfrm rot="5400000">
            <a:off x="2643174" y="1779432"/>
            <a:ext cx="2143140" cy="1428760"/>
          </a:xfrm>
          <a:prstGeom prst="bentArrow">
            <a:avLst>
              <a:gd name="adj1" fmla="val 23078"/>
              <a:gd name="adj2" fmla="val 10554"/>
              <a:gd name="adj3" fmla="val 23107"/>
              <a:gd name="adj4" fmla="val 45265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3000364" y="1142984"/>
            <a:ext cx="1571636" cy="132343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/>
              <a:t>نختار العاملين اللذين حاصل جمعهما أو طرحهما  ب</a:t>
            </a:r>
            <a:endParaRPr lang="ar-SA" sz="2000" b="1" baseline="30000" dirty="0"/>
          </a:p>
        </p:txBody>
      </p:sp>
      <p:sp>
        <p:nvSpPr>
          <p:cNvPr id="31" name="وسيلة شرح مستطيلة 30"/>
          <p:cNvSpPr/>
          <p:nvPr/>
        </p:nvSpPr>
        <p:spPr>
          <a:xfrm>
            <a:off x="4357686" y="4636952"/>
            <a:ext cx="2386656" cy="785818"/>
          </a:xfrm>
          <a:prstGeom prst="wedgeRectCallout">
            <a:avLst>
              <a:gd name="adj1" fmla="val -60778"/>
              <a:gd name="adj2" fmla="val -14214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ربع نص 44"/>
          <p:cNvSpPr txBox="1"/>
          <p:nvPr/>
        </p:nvSpPr>
        <p:spPr>
          <a:xfrm>
            <a:off x="4286248" y="4808346"/>
            <a:ext cx="2458126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نستبدل ب س بعاملي أ جـ</a:t>
            </a:r>
            <a:endParaRPr lang="ar-SA" sz="2000" b="1" baseline="300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85728"/>
            <a:ext cx="46005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 animBg="1"/>
      <p:bldP spid="21" grpId="0"/>
      <p:bldP spid="18" grpId="0"/>
      <p:bldP spid="32" grpId="0" animBg="1"/>
      <p:bldP spid="33" grpId="0"/>
      <p:bldP spid="34" grpId="0"/>
      <p:bldP spid="35" grpId="0" animBg="1"/>
      <p:bldP spid="36" grpId="0"/>
      <p:bldP spid="38" grpId="0" animBg="1"/>
      <p:bldP spid="37" grpId="0"/>
      <p:bldP spid="23" grpId="0" animBg="1"/>
      <p:bldP spid="27" grpId="0" animBg="1"/>
      <p:bldP spid="29" grpId="0" animBg="1"/>
      <p:bldP spid="25" grpId="0"/>
      <p:bldP spid="31" grpId="0" animBg="1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مجموعة 64"/>
          <p:cNvGrpSpPr/>
          <p:nvPr/>
        </p:nvGrpSpPr>
        <p:grpSpPr>
          <a:xfrm>
            <a:off x="3786182" y="285728"/>
            <a:ext cx="5143536" cy="928694"/>
            <a:chOff x="3786182" y="428604"/>
            <a:chExt cx="5143536" cy="928694"/>
          </a:xfrm>
        </p:grpSpPr>
        <p:sp>
          <p:nvSpPr>
            <p:cNvPr id="29" name="مستطيل ذو زوايا قطرية مستديرة 28"/>
            <p:cNvSpPr/>
            <p:nvPr/>
          </p:nvSpPr>
          <p:spPr>
            <a:xfrm>
              <a:off x="3786182" y="428604"/>
              <a:ext cx="369961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0" name="مستطيل ذو زوايا قطرية مستديرة 29"/>
            <p:cNvSpPr/>
            <p:nvPr/>
          </p:nvSpPr>
          <p:spPr>
            <a:xfrm>
              <a:off x="7557230" y="428604"/>
              <a:ext cx="1372488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4" name="مجموعة 33"/>
            <p:cNvGrpSpPr/>
            <p:nvPr/>
          </p:nvGrpSpPr>
          <p:grpSpPr>
            <a:xfrm>
              <a:off x="7585366" y="470808"/>
              <a:ext cx="1290637" cy="714380"/>
              <a:chOff x="3143240" y="1857364"/>
              <a:chExt cx="1362075" cy="714380"/>
            </a:xfrm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143240" y="1857364"/>
                <a:ext cx="1362075" cy="714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blurRad="127000" dist="38100" dir="2700000" algn="ctr">
                  <a:srgbClr val="000000">
                    <a:alpha val="45000"/>
                  </a:srgbClr>
                </a:outerShdw>
              </a:effectLst>
              <a:sp3d prstMaterial="translucentPowder">
                <a:bevelT w="203200" h="50800" prst="softRound"/>
              </a:sp3d>
            </p:spPr>
          </p:pic>
          <p:sp>
            <p:nvSpPr>
              <p:cNvPr id="33" name="مربع نص 32"/>
              <p:cNvSpPr txBox="1"/>
              <p:nvPr/>
            </p:nvSpPr>
            <p:spPr>
              <a:xfrm>
                <a:off x="3300184" y="1928802"/>
                <a:ext cx="1071570" cy="461665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  <a:effectLst>
                <a:outerShdw blurRad="127000" dist="38100" dir="2700000" algn="ctr">
                  <a:srgbClr val="000000">
                    <a:alpha val="45000"/>
                  </a:srgbClr>
                </a:outerShdw>
              </a:effectLst>
              <a:sp3d prstMaterial="translucentPowder">
                <a:bevelT w="203200" h="50800" prst="softRound"/>
              </a:sp3d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مثال</a:t>
                </a:r>
                <a:endParaRPr lang="ar-SA" sz="2400" b="1" baseline="30000" dirty="0"/>
              </a:p>
            </p:txBody>
          </p:sp>
        </p:grpSp>
      </p:grpSp>
      <p:sp>
        <p:nvSpPr>
          <p:cNvPr id="58" name="مربع نص 57"/>
          <p:cNvSpPr txBox="1"/>
          <p:nvPr/>
        </p:nvSpPr>
        <p:spPr>
          <a:xfrm>
            <a:off x="3857620" y="500042"/>
            <a:ext cx="355673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٧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+  ٢٩ س  +  ٤</a:t>
            </a:r>
            <a:endParaRPr lang="ar-SA" sz="2400" b="1" baseline="30000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1714480" y="3786190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٧ س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</a:t>
            </a:r>
            <a:r>
              <a:rPr lang="ar-SA" sz="3200" b="1" dirty="0">
                <a:solidFill>
                  <a:srgbClr val="FF0000"/>
                </a:solidFill>
              </a:rPr>
              <a:t>+</a:t>
            </a:r>
            <a:r>
              <a:rPr lang="ar-SA" sz="3200" b="1" dirty="0"/>
              <a:t>     </a:t>
            </a:r>
            <a:r>
              <a:rPr lang="ar-SA" sz="3200" b="1" dirty="0">
                <a:solidFill>
                  <a:srgbClr val="FF0000"/>
                </a:solidFill>
              </a:rPr>
              <a:t>٢٩ س</a:t>
            </a:r>
            <a:r>
              <a:rPr lang="ar-SA" sz="3200" b="1" dirty="0"/>
              <a:t>     +      ٤</a:t>
            </a:r>
            <a:endParaRPr lang="ar-SA" sz="3200" b="1" baseline="30000" dirty="0"/>
          </a:p>
        </p:txBody>
      </p:sp>
      <p:grpSp>
        <p:nvGrpSpPr>
          <p:cNvPr id="37" name="مجموعة 36"/>
          <p:cNvGrpSpPr/>
          <p:nvPr/>
        </p:nvGrpSpPr>
        <p:grpSpPr>
          <a:xfrm>
            <a:off x="1428728" y="2386664"/>
            <a:ext cx="2214578" cy="500066"/>
            <a:chOff x="1857356" y="2786058"/>
            <a:chExt cx="2214578" cy="714380"/>
          </a:xfrm>
        </p:grpSpPr>
        <p:sp>
          <p:nvSpPr>
            <p:cNvPr id="31" name="مستطيل مستدير الزوايا 30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6" name="مستطيل مستدير الزوايا 35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38" name="مجموعة 37"/>
          <p:cNvGrpSpPr/>
          <p:nvPr/>
        </p:nvGrpSpPr>
        <p:grpSpPr>
          <a:xfrm>
            <a:off x="1428728" y="1801092"/>
            <a:ext cx="2214578" cy="500066"/>
            <a:chOff x="1857356" y="2786058"/>
            <a:chExt cx="2214578" cy="714380"/>
          </a:xfrm>
        </p:grpSpPr>
        <p:sp>
          <p:nvSpPr>
            <p:cNvPr id="39" name="مستطيل مستدير الزوايا 38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0" name="مستطيل مستدير الزوايا 39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0"/>
          <p:cNvGrpSpPr/>
          <p:nvPr/>
        </p:nvGrpSpPr>
        <p:grpSpPr>
          <a:xfrm>
            <a:off x="1428728" y="1214422"/>
            <a:ext cx="2214578" cy="500066"/>
            <a:chOff x="1857356" y="2786058"/>
            <a:chExt cx="2214578" cy="714380"/>
          </a:xfrm>
        </p:grpSpPr>
        <p:sp>
          <p:nvSpPr>
            <p:cNvPr id="42" name="مستطيل مستدير الزوايا 41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3" name="مستطيل مستدير الزوايا 42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44" name="مربع نص 43"/>
          <p:cNvSpPr txBox="1"/>
          <p:nvPr/>
        </p:nvSpPr>
        <p:spPr>
          <a:xfrm>
            <a:off x="1686344" y="238666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٢٨</a:t>
            </a:r>
            <a:endParaRPr lang="ar-SA" sz="2400" b="1" baseline="30000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1686344" y="1802190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  ،  ١٤</a:t>
            </a:r>
            <a:endParaRPr lang="ar-SA" sz="2400" b="1" baseline="30000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1785918" y="1215520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٤  ،  ٧</a:t>
            </a:r>
            <a:endParaRPr lang="ar-SA" sz="2400" b="1" baseline="30000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3057734" y="2414800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٢٩</a:t>
            </a:r>
            <a:endParaRPr lang="ar-SA" sz="2400" b="1" baseline="30000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3057734" y="1844394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١٦</a:t>
            </a:r>
            <a:endParaRPr lang="ar-SA" sz="2400" b="1" baseline="30000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3057734" y="1256626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١١</a:t>
            </a:r>
            <a:endParaRPr lang="ar-SA" sz="2400" b="1" baseline="30000" dirty="0"/>
          </a:p>
        </p:txBody>
      </p:sp>
      <p:sp>
        <p:nvSpPr>
          <p:cNvPr id="54" name="مستطيل مستدير الزوايا 53"/>
          <p:cNvSpPr/>
          <p:nvPr/>
        </p:nvSpPr>
        <p:spPr>
          <a:xfrm>
            <a:off x="1542370" y="4357694"/>
            <a:ext cx="5815712" cy="2357454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6" name="مربع نص 55"/>
          <p:cNvSpPr txBox="1"/>
          <p:nvPr/>
        </p:nvSpPr>
        <p:spPr>
          <a:xfrm>
            <a:off x="4429124" y="6110607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٧ س  +  ١ )</a:t>
            </a:r>
            <a:endParaRPr lang="ar-SA" sz="2400" b="1" baseline="30000" dirty="0"/>
          </a:p>
        </p:txBody>
      </p:sp>
      <p:sp>
        <p:nvSpPr>
          <p:cNvPr id="66" name="سهم بشكل U 65"/>
          <p:cNvSpPr/>
          <p:nvPr/>
        </p:nvSpPr>
        <p:spPr>
          <a:xfrm flipH="1">
            <a:off x="2129040" y="3500438"/>
            <a:ext cx="4786346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64" name="مستطيل مستدير الزوايا 63"/>
          <p:cNvSpPr/>
          <p:nvPr/>
        </p:nvSpPr>
        <p:spPr>
          <a:xfrm>
            <a:off x="1928794" y="2971138"/>
            <a:ext cx="671078" cy="500066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٢٨</a:t>
            </a:r>
          </a:p>
        </p:txBody>
      </p:sp>
      <p:sp>
        <p:nvSpPr>
          <p:cNvPr id="53" name="سهم منحني 52"/>
          <p:cNvSpPr/>
          <p:nvPr/>
        </p:nvSpPr>
        <p:spPr>
          <a:xfrm rot="5400000">
            <a:off x="3529115" y="2700003"/>
            <a:ext cx="1314020" cy="914626"/>
          </a:xfrm>
          <a:prstGeom prst="bentArrow">
            <a:avLst>
              <a:gd name="adj1" fmla="val 23078"/>
              <a:gd name="adj2" fmla="val 11539"/>
              <a:gd name="adj3" fmla="val 23107"/>
              <a:gd name="adj4" fmla="val 45265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6" name="وسيلة شرح مستطيلة 85"/>
          <p:cNvSpPr/>
          <p:nvPr/>
        </p:nvSpPr>
        <p:spPr>
          <a:xfrm>
            <a:off x="6072198" y="1643050"/>
            <a:ext cx="2472194" cy="1500198"/>
          </a:xfrm>
          <a:prstGeom prst="wedgeRectCallout">
            <a:avLst>
              <a:gd name="adj1" fmla="val -71052"/>
              <a:gd name="adj2" fmla="val 10207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r>
              <a:rPr lang="ar-SA" sz="2000" b="1" dirty="0">
                <a:solidFill>
                  <a:schemeClr val="tx1"/>
                </a:solidFill>
              </a:rPr>
              <a:t>إشارة الأوسط مع العاملين</a:t>
            </a:r>
          </a:p>
        </p:txBody>
      </p:sp>
      <p:grpSp>
        <p:nvGrpSpPr>
          <p:cNvPr id="67" name="مجموعة 66"/>
          <p:cNvGrpSpPr/>
          <p:nvPr/>
        </p:nvGrpSpPr>
        <p:grpSpPr>
          <a:xfrm>
            <a:off x="7000892" y="1700420"/>
            <a:ext cx="642942" cy="657010"/>
            <a:chOff x="7000892" y="1700420"/>
            <a:chExt cx="642942" cy="657010"/>
          </a:xfrm>
        </p:grpSpPr>
        <p:sp>
          <p:nvSpPr>
            <p:cNvPr id="59" name="خماسي 58"/>
            <p:cNvSpPr/>
            <p:nvPr/>
          </p:nvSpPr>
          <p:spPr>
            <a:xfrm rot="5400000">
              <a:off x="7022545" y="1764275"/>
              <a:ext cx="642942" cy="543368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0" name="مربع نص 59"/>
            <p:cNvSpPr txBox="1"/>
            <p:nvPr/>
          </p:nvSpPr>
          <p:spPr>
            <a:xfrm>
              <a:off x="7000892" y="1700420"/>
              <a:ext cx="64294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نجمع</a:t>
              </a:r>
              <a:endParaRPr lang="ar-SA" sz="2000" b="1" baseline="30000" dirty="0"/>
            </a:p>
          </p:txBody>
        </p:sp>
      </p:grpSp>
      <p:sp>
        <p:nvSpPr>
          <p:cNvPr id="47" name="خماسي 46"/>
          <p:cNvSpPr/>
          <p:nvPr/>
        </p:nvSpPr>
        <p:spPr>
          <a:xfrm rot="5400000">
            <a:off x="2738958" y="3161108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مربع نص 47"/>
          <p:cNvSpPr txBox="1"/>
          <p:nvPr/>
        </p:nvSpPr>
        <p:spPr>
          <a:xfrm>
            <a:off x="2657242" y="3143248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نجمع</a:t>
            </a:r>
            <a:endParaRPr lang="ar-SA" sz="2400" b="1" baseline="30000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2071670" y="4429132"/>
            <a:ext cx="457203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٧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+  ١ س  +  ٢٨ س  </a:t>
            </a:r>
            <a:r>
              <a:rPr lang="ar-SA" sz="2400" b="1" dirty="0"/>
              <a:t>+  ٤</a:t>
            </a:r>
            <a:endParaRPr lang="ar-SA" sz="2400" b="1" baseline="30000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2071670" y="5000636"/>
            <a:ext cx="471490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٧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+  ١ س  )  +  ( ٢٨ س  + ٤  )</a:t>
            </a:r>
            <a:endParaRPr lang="ar-SA" sz="2400" b="1" baseline="30000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472426" y="5539103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س ( ٧ س  +  ١  )  </a:t>
            </a:r>
            <a:endParaRPr lang="ar-SA" sz="2400" b="1" baseline="30000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3958292" y="5572140"/>
            <a:ext cx="57150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+</a:t>
            </a:r>
            <a:endParaRPr lang="ar-SA" sz="2400" b="1" baseline="30000" dirty="0">
              <a:solidFill>
                <a:schemeClr val="tx1"/>
              </a:solidFill>
            </a:endParaRPr>
          </a:p>
        </p:txBody>
      </p:sp>
      <p:sp>
        <p:nvSpPr>
          <p:cNvPr id="72" name="مربع نص 71"/>
          <p:cNvSpPr txBox="1"/>
          <p:nvPr/>
        </p:nvSpPr>
        <p:spPr>
          <a:xfrm>
            <a:off x="1871424" y="5539103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٤ ( ٧ س  +  ١  )  </a:t>
            </a:r>
            <a:endParaRPr lang="ar-SA" sz="2400" b="1" baseline="30000" dirty="0"/>
          </a:p>
        </p:txBody>
      </p:sp>
      <p:sp>
        <p:nvSpPr>
          <p:cNvPr id="73" name="مربع نص 72"/>
          <p:cNvSpPr txBox="1"/>
          <p:nvPr/>
        </p:nvSpPr>
        <p:spPr>
          <a:xfrm>
            <a:off x="2643174" y="6110607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+  ٤ )</a:t>
            </a:r>
            <a:endParaRPr lang="ar-SA" sz="2400" b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800" decel="100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5" grpId="0"/>
      <p:bldP spid="44" grpId="0"/>
      <p:bldP spid="45" grpId="0"/>
      <p:bldP spid="46" grpId="0"/>
      <p:bldP spid="49" grpId="0"/>
      <p:bldP spid="50" grpId="0"/>
      <p:bldP spid="51" grpId="0"/>
      <p:bldP spid="54" grpId="0" animBg="1"/>
      <p:bldP spid="56" grpId="0"/>
      <p:bldP spid="66" grpId="0" animBg="1"/>
      <p:bldP spid="64" grpId="0" animBg="1"/>
      <p:bldP spid="53" grpId="0" animBg="1"/>
      <p:bldP spid="86" grpId="0" animBg="1"/>
      <p:bldP spid="47" grpId="0" animBg="1"/>
      <p:bldP spid="48" grpId="0"/>
      <p:bldP spid="68" grpId="0"/>
      <p:bldP spid="69" grpId="0"/>
      <p:bldP spid="70" grpId="0"/>
      <p:bldP spid="71" grpId="0"/>
      <p:bldP spid="72" grpId="0"/>
      <p:bldP spid="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مجموعة 32"/>
          <p:cNvGrpSpPr/>
          <p:nvPr/>
        </p:nvGrpSpPr>
        <p:grpSpPr>
          <a:xfrm>
            <a:off x="3929058" y="214290"/>
            <a:ext cx="5000660" cy="928694"/>
            <a:chOff x="3929058" y="214290"/>
            <a:chExt cx="5000660" cy="928694"/>
          </a:xfrm>
        </p:grpSpPr>
        <p:sp>
          <p:nvSpPr>
            <p:cNvPr id="35" name="مستطيل ذو زوايا قطرية مستديرة 34"/>
            <p:cNvSpPr/>
            <p:nvPr/>
          </p:nvSpPr>
          <p:spPr>
            <a:xfrm>
              <a:off x="3929058" y="214290"/>
              <a:ext cx="3556734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7" name="مستطيل ذو زوايا قطرية مستديرة 36"/>
            <p:cNvSpPr/>
            <p:nvPr/>
          </p:nvSpPr>
          <p:spPr>
            <a:xfrm>
              <a:off x="7500958" y="214290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28668" y="500042"/>
              <a:ext cx="1138242" cy="355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</p:pic>
      </p:grpSp>
      <p:sp>
        <p:nvSpPr>
          <p:cNvPr id="41" name="مربع نص 40"/>
          <p:cNvSpPr txBox="1"/>
          <p:nvPr/>
        </p:nvSpPr>
        <p:spPr>
          <a:xfrm>
            <a:off x="3857620" y="442672"/>
            <a:ext cx="355673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 ٥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+  ١٣ س  + ٦</a:t>
            </a:r>
            <a:endParaRPr lang="ar-SA" sz="2400" b="1" baseline="30000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1714480" y="3643314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٥ س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</a:t>
            </a:r>
            <a:r>
              <a:rPr lang="ar-SA" sz="3200" b="1" dirty="0">
                <a:solidFill>
                  <a:srgbClr val="FF0000"/>
                </a:solidFill>
              </a:rPr>
              <a:t>+</a:t>
            </a:r>
            <a:r>
              <a:rPr lang="ar-SA" sz="3200" b="1" dirty="0"/>
              <a:t>     </a:t>
            </a:r>
            <a:r>
              <a:rPr lang="ar-SA" sz="3200" b="1" dirty="0">
                <a:solidFill>
                  <a:srgbClr val="FF0000"/>
                </a:solidFill>
              </a:rPr>
              <a:t>١٣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FF0000"/>
                </a:solidFill>
              </a:rPr>
              <a:t>س</a:t>
            </a:r>
            <a:r>
              <a:rPr lang="ar-SA" sz="3200" b="1" dirty="0"/>
              <a:t>     +      ٦</a:t>
            </a:r>
            <a:endParaRPr lang="ar-SA" sz="3200" b="1" baseline="30000" dirty="0"/>
          </a:p>
        </p:txBody>
      </p:sp>
      <p:grpSp>
        <p:nvGrpSpPr>
          <p:cNvPr id="44" name="مجموعة 43"/>
          <p:cNvGrpSpPr/>
          <p:nvPr/>
        </p:nvGrpSpPr>
        <p:grpSpPr>
          <a:xfrm>
            <a:off x="1428728" y="2243788"/>
            <a:ext cx="2214578" cy="500066"/>
            <a:chOff x="1857356" y="2786058"/>
            <a:chExt cx="2214578" cy="714380"/>
          </a:xfrm>
        </p:grpSpPr>
        <p:sp>
          <p:nvSpPr>
            <p:cNvPr id="45" name="مستطيل مستدير الزوايا 44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6" name="مستطيل مستدير الزوايا 45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8" name="مجموعة 47"/>
          <p:cNvGrpSpPr/>
          <p:nvPr/>
        </p:nvGrpSpPr>
        <p:grpSpPr>
          <a:xfrm>
            <a:off x="1428728" y="1658216"/>
            <a:ext cx="2214578" cy="500066"/>
            <a:chOff x="1857356" y="2786058"/>
            <a:chExt cx="2214578" cy="714380"/>
          </a:xfrm>
        </p:grpSpPr>
        <p:sp>
          <p:nvSpPr>
            <p:cNvPr id="50" name="مستطيل مستدير الزوايا 49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1" name="مستطيل مستدير الزوايا 50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5" name="مجموعة 54"/>
          <p:cNvGrpSpPr/>
          <p:nvPr/>
        </p:nvGrpSpPr>
        <p:grpSpPr>
          <a:xfrm>
            <a:off x="1428728" y="1071546"/>
            <a:ext cx="2214578" cy="500066"/>
            <a:chOff x="1857356" y="2786058"/>
            <a:chExt cx="2214578" cy="714380"/>
          </a:xfrm>
        </p:grpSpPr>
        <p:sp>
          <p:nvSpPr>
            <p:cNvPr id="56" name="مستطيل مستدير الزوايا 55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0" name="مستطيل مستدير الزوايا 59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61" name="مربع نص 60"/>
          <p:cNvSpPr txBox="1"/>
          <p:nvPr/>
        </p:nvSpPr>
        <p:spPr>
          <a:xfrm>
            <a:off x="1686344" y="2243788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٣٠</a:t>
            </a:r>
            <a:endParaRPr lang="ar-SA" sz="2400" b="1" baseline="30000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1686344" y="165931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  ،  ١٥</a:t>
            </a:r>
            <a:endParaRPr lang="ar-SA" sz="2400" b="1" baseline="30000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1714480" y="107264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٣  ،  ١٠</a:t>
            </a:r>
            <a:endParaRPr lang="ar-SA" sz="2400" b="1" baseline="30000" dirty="0"/>
          </a:p>
        </p:txBody>
      </p:sp>
      <p:sp>
        <p:nvSpPr>
          <p:cNvPr id="72" name="مربع نص 71"/>
          <p:cNvSpPr txBox="1"/>
          <p:nvPr/>
        </p:nvSpPr>
        <p:spPr>
          <a:xfrm>
            <a:off x="3057734" y="2271924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٣١</a:t>
            </a:r>
            <a:endParaRPr lang="ar-SA" sz="2400" b="1" baseline="30000" dirty="0"/>
          </a:p>
        </p:txBody>
      </p:sp>
      <p:sp>
        <p:nvSpPr>
          <p:cNvPr id="73" name="مربع نص 72"/>
          <p:cNvSpPr txBox="1"/>
          <p:nvPr/>
        </p:nvSpPr>
        <p:spPr>
          <a:xfrm>
            <a:off x="3057734" y="1701518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١٧</a:t>
            </a:r>
            <a:endParaRPr lang="ar-SA" sz="2400" b="1" baseline="30000" dirty="0"/>
          </a:p>
        </p:txBody>
      </p:sp>
      <p:sp>
        <p:nvSpPr>
          <p:cNvPr id="74" name="مربع نص 73"/>
          <p:cNvSpPr txBox="1"/>
          <p:nvPr/>
        </p:nvSpPr>
        <p:spPr>
          <a:xfrm>
            <a:off x="3057734" y="1113750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١٣</a:t>
            </a:r>
            <a:endParaRPr lang="ar-SA" sz="2400" b="1" baseline="30000" dirty="0"/>
          </a:p>
        </p:txBody>
      </p:sp>
      <p:sp>
        <p:nvSpPr>
          <p:cNvPr id="75" name="مستطيل مستدير الزوايا 74"/>
          <p:cNvSpPr/>
          <p:nvPr/>
        </p:nvSpPr>
        <p:spPr>
          <a:xfrm>
            <a:off x="1542370" y="4214818"/>
            <a:ext cx="5815712" cy="2357454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6" name="مربع نص 75"/>
          <p:cNvSpPr txBox="1"/>
          <p:nvPr/>
        </p:nvSpPr>
        <p:spPr>
          <a:xfrm>
            <a:off x="4171508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+  ٢ )</a:t>
            </a:r>
            <a:endParaRPr lang="ar-SA" sz="2400" b="1" baseline="30000" dirty="0"/>
          </a:p>
        </p:txBody>
      </p:sp>
      <p:sp>
        <p:nvSpPr>
          <p:cNvPr id="77" name="سهم بشكل U 76"/>
          <p:cNvSpPr/>
          <p:nvPr/>
        </p:nvSpPr>
        <p:spPr>
          <a:xfrm flipH="1">
            <a:off x="2129040" y="3357562"/>
            <a:ext cx="4786346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78" name="مستطيل مستدير الزوايا 77"/>
          <p:cNvSpPr/>
          <p:nvPr/>
        </p:nvSpPr>
        <p:spPr>
          <a:xfrm>
            <a:off x="1928794" y="2828262"/>
            <a:ext cx="671078" cy="500066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٣٠</a:t>
            </a:r>
          </a:p>
        </p:txBody>
      </p:sp>
      <p:sp>
        <p:nvSpPr>
          <p:cNvPr id="79" name="سهم منحني 78"/>
          <p:cNvSpPr/>
          <p:nvPr/>
        </p:nvSpPr>
        <p:spPr>
          <a:xfrm rot="5400000">
            <a:off x="2957611" y="1985623"/>
            <a:ext cx="2457028" cy="914626"/>
          </a:xfrm>
          <a:prstGeom prst="bentArrow">
            <a:avLst>
              <a:gd name="adj1" fmla="val 23078"/>
              <a:gd name="adj2" fmla="val 11539"/>
              <a:gd name="adj3" fmla="val 23107"/>
              <a:gd name="adj4" fmla="val 45265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0" name="وسيلة شرح مستطيلة 79"/>
          <p:cNvSpPr/>
          <p:nvPr/>
        </p:nvSpPr>
        <p:spPr>
          <a:xfrm>
            <a:off x="6072198" y="1500174"/>
            <a:ext cx="2472194" cy="1500198"/>
          </a:xfrm>
          <a:prstGeom prst="wedgeRectCallout">
            <a:avLst>
              <a:gd name="adj1" fmla="val -71052"/>
              <a:gd name="adj2" fmla="val 10207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r>
              <a:rPr lang="ar-SA" sz="2000" b="1" dirty="0">
                <a:solidFill>
                  <a:schemeClr val="tx1"/>
                </a:solidFill>
              </a:rPr>
              <a:t>إشارة الأوسط مع العاملين</a:t>
            </a:r>
          </a:p>
        </p:txBody>
      </p:sp>
      <p:grpSp>
        <p:nvGrpSpPr>
          <p:cNvPr id="81" name="مجموعة 80"/>
          <p:cNvGrpSpPr/>
          <p:nvPr/>
        </p:nvGrpSpPr>
        <p:grpSpPr>
          <a:xfrm>
            <a:off x="7000892" y="1557544"/>
            <a:ext cx="642942" cy="657010"/>
            <a:chOff x="7000892" y="1700420"/>
            <a:chExt cx="642942" cy="657010"/>
          </a:xfrm>
        </p:grpSpPr>
        <p:sp>
          <p:nvSpPr>
            <p:cNvPr id="82" name="خماسي 81"/>
            <p:cNvSpPr/>
            <p:nvPr/>
          </p:nvSpPr>
          <p:spPr>
            <a:xfrm rot="5400000">
              <a:off x="7022545" y="1764275"/>
              <a:ext cx="642942" cy="543368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3" name="مربع نص 82"/>
            <p:cNvSpPr txBox="1"/>
            <p:nvPr/>
          </p:nvSpPr>
          <p:spPr>
            <a:xfrm>
              <a:off x="7000892" y="1700420"/>
              <a:ext cx="64294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نجمع</a:t>
              </a:r>
              <a:endParaRPr lang="ar-SA" sz="2000" b="1" baseline="30000" dirty="0"/>
            </a:p>
          </p:txBody>
        </p:sp>
      </p:grpSp>
      <p:sp>
        <p:nvSpPr>
          <p:cNvPr id="84" name="خماسي 83"/>
          <p:cNvSpPr/>
          <p:nvPr/>
        </p:nvSpPr>
        <p:spPr>
          <a:xfrm rot="5400000">
            <a:off x="2738958" y="3018232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5" name="مربع نص 84"/>
          <p:cNvSpPr txBox="1"/>
          <p:nvPr/>
        </p:nvSpPr>
        <p:spPr>
          <a:xfrm>
            <a:off x="2657242" y="3000372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نجمع</a:t>
            </a:r>
            <a:endParaRPr lang="ar-SA" sz="2400" b="1" baseline="30000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071670" y="4286256"/>
            <a:ext cx="457203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٥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+  ١٠ س  +  ٣ س  </a:t>
            </a:r>
            <a:r>
              <a:rPr lang="ar-SA" sz="2400" b="1" dirty="0"/>
              <a:t>+  ٦</a:t>
            </a:r>
            <a:endParaRPr lang="ar-SA" sz="2400" b="1" baseline="30000" dirty="0"/>
          </a:p>
        </p:txBody>
      </p:sp>
      <p:sp>
        <p:nvSpPr>
          <p:cNvPr id="87" name="مربع نص 86"/>
          <p:cNvSpPr txBox="1"/>
          <p:nvPr/>
        </p:nvSpPr>
        <p:spPr>
          <a:xfrm>
            <a:off x="2071670" y="4857760"/>
            <a:ext cx="471490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٥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+  ١٠ س  )  +  ( ٣ س  + ٦  )</a:t>
            </a:r>
            <a:endParaRPr lang="ar-SA" sz="2400" b="1" baseline="30000" dirty="0"/>
          </a:p>
        </p:txBody>
      </p:sp>
      <p:sp>
        <p:nvSpPr>
          <p:cNvPr id="88" name="مربع نص 87"/>
          <p:cNvSpPr txBox="1"/>
          <p:nvPr/>
        </p:nvSpPr>
        <p:spPr>
          <a:xfrm>
            <a:off x="4472426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٥ س ( س  +  ٢  )  </a:t>
            </a:r>
            <a:endParaRPr lang="ar-SA" sz="2400" b="1" baseline="30000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3944224" y="5429264"/>
            <a:ext cx="57150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+</a:t>
            </a:r>
            <a:endParaRPr lang="ar-SA" sz="2400" b="1" baseline="30000" dirty="0">
              <a:solidFill>
                <a:schemeClr val="tx1"/>
              </a:solidFill>
            </a:endParaRPr>
          </a:p>
        </p:txBody>
      </p:sp>
      <p:sp>
        <p:nvSpPr>
          <p:cNvPr id="90" name="مربع نص 89"/>
          <p:cNvSpPr txBox="1"/>
          <p:nvPr/>
        </p:nvSpPr>
        <p:spPr>
          <a:xfrm>
            <a:off x="1714480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٣ ( س  +  ٢  )  </a:t>
            </a:r>
            <a:endParaRPr lang="ar-SA" sz="2400" b="1" baseline="30000" dirty="0"/>
          </a:p>
        </p:txBody>
      </p:sp>
      <p:sp>
        <p:nvSpPr>
          <p:cNvPr id="91" name="مربع نص 90"/>
          <p:cNvSpPr txBox="1"/>
          <p:nvPr/>
        </p:nvSpPr>
        <p:spPr>
          <a:xfrm>
            <a:off x="2628008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٥ س  +  ٣ )</a:t>
            </a:r>
            <a:endParaRPr lang="ar-SA" sz="2400" b="1" baseline="30000" dirty="0"/>
          </a:p>
        </p:txBody>
      </p:sp>
      <p:grpSp>
        <p:nvGrpSpPr>
          <p:cNvPr id="92" name="مجموعة 91"/>
          <p:cNvGrpSpPr/>
          <p:nvPr/>
        </p:nvGrpSpPr>
        <p:grpSpPr>
          <a:xfrm>
            <a:off x="1442796" y="500042"/>
            <a:ext cx="2214578" cy="500066"/>
            <a:chOff x="1857356" y="2786058"/>
            <a:chExt cx="2214578" cy="714380"/>
          </a:xfrm>
        </p:grpSpPr>
        <p:sp>
          <p:nvSpPr>
            <p:cNvPr id="93" name="مستطيل مستدير الزوايا 92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4" name="مستطيل مستدير الزوايا 93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95" name="مربع نص 94"/>
          <p:cNvSpPr txBox="1"/>
          <p:nvPr/>
        </p:nvSpPr>
        <p:spPr>
          <a:xfrm>
            <a:off x="1785918" y="501140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٥  ،  ٦</a:t>
            </a:r>
            <a:endParaRPr lang="ar-SA" sz="2400" b="1" baseline="30000" dirty="0"/>
          </a:p>
        </p:txBody>
      </p:sp>
      <p:sp>
        <p:nvSpPr>
          <p:cNvPr id="96" name="مربع نص 95"/>
          <p:cNvSpPr txBox="1"/>
          <p:nvPr/>
        </p:nvSpPr>
        <p:spPr>
          <a:xfrm>
            <a:off x="3071802" y="542246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١١</a:t>
            </a:r>
            <a:endParaRPr lang="ar-SA" sz="2400" b="1" baseline="30000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FA6949F-4F9B-6148-8A19-9AE8ED67CBEE}"/>
              </a:ext>
            </a:extLst>
          </p:cNvPr>
          <p:cNvSpPr txBox="1"/>
          <p:nvPr/>
        </p:nvSpPr>
        <p:spPr>
          <a:xfrm>
            <a:off x="169861" y="172914"/>
            <a:ext cx="115929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١أ ) صــ ٨٢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800" decel="100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800" decel="100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61" grpId="0"/>
      <p:bldP spid="62" grpId="0"/>
      <p:bldP spid="63" grpId="0"/>
      <p:bldP spid="72" grpId="0"/>
      <p:bldP spid="73" grpId="0"/>
      <p:bldP spid="74" grpId="0"/>
      <p:bldP spid="75" grpId="0" animBg="1"/>
      <p:bldP spid="76" grpId="0"/>
      <p:bldP spid="77" grpId="0" animBg="1"/>
      <p:bldP spid="78" grpId="0" animBg="1"/>
      <p:bldP spid="79" grpId="0" animBg="1"/>
      <p:bldP spid="80" grpId="0" animBg="1"/>
      <p:bldP spid="84" grpId="0" animBg="1"/>
      <p:bldP spid="85" grpId="0"/>
      <p:bldP spid="86" grpId="0"/>
      <p:bldP spid="87" grpId="0"/>
      <p:bldP spid="88" grpId="0"/>
      <p:bldP spid="89" grpId="0"/>
      <p:bldP spid="90" grpId="0"/>
      <p:bldP spid="91" grpId="0"/>
      <p:bldP spid="95" grpId="0"/>
      <p:bldP spid="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مجموعة 32"/>
          <p:cNvGrpSpPr/>
          <p:nvPr/>
        </p:nvGrpSpPr>
        <p:grpSpPr>
          <a:xfrm>
            <a:off x="3929058" y="214290"/>
            <a:ext cx="5000660" cy="928694"/>
            <a:chOff x="3929058" y="214290"/>
            <a:chExt cx="5000660" cy="928694"/>
          </a:xfrm>
        </p:grpSpPr>
        <p:sp>
          <p:nvSpPr>
            <p:cNvPr id="35" name="مستطيل ذو زوايا قطرية مستديرة 34"/>
            <p:cNvSpPr/>
            <p:nvPr/>
          </p:nvSpPr>
          <p:spPr>
            <a:xfrm>
              <a:off x="3929058" y="214290"/>
              <a:ext cx="3556734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7" name="مستطيل ذو زوايا قطرية مستديرة 36"/>
            <p:cNvSpPr/>
            <p:nvPr/>
          </p:nvSpPr>
          <p:spPr>
            <a:xfrm>
              <a:off x="7500958" y="214290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28668" y="500042"/>
              <a:ext cx="1138242" cy="355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</p:pic>
      </p:grpSp>
      <p:sp>
        <p:nvSpPr>
          <p:cNvPr id="41" name="مربع نص 40"/>
          <p:cNvSpPr txBox="1"/>
          <p:nvPr/>
        </p:nvSpPr>
        <p:spPr>
          <a:xfrm>
            <a:off x="3857620" y="442672"/>
            <a:ext cx="355673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 ٦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+  ٢٢ س  ــ  ٨</a:t>
            </a:r>
            <a:endParaRPr lang="ar-SA" sz="2400" b="1" baseline="30000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1700412" y="3643314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٣ س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</a:t>
            </a:r>
            <a:r>
              <a:rPr lang="ar-SA" sz="3200" b="1" dirty="0">
                <a:solidFill>
                  <a:srgbClr val="FF0000"/>
                </a:solidFill>
              </a:rPr>
              <a:t>+</a:t>
            </a:r>
            <a:r>
              <a:rPr lang="ar-SA" sz="3200" b="1" dirty="0"/>
              <a:t>     </a:t>
            </a:r>
            <a:r>
              <a:rPr lang="ar-SA" sz="3200" b="1" dirty="0">
                <a:solidFill>
                  <a:srgbClr val="FF0000"/>
                </a:solidFill>
              </a:rPr>
              <a:t>١١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FF0000"/>
                </a:solidFill>
              </a:rPr>
              <a:t>س</a:t>
            </a:r>
            <a:r>
              <a:rPr lang="ar-SA" sz="3200" b="1" dirty="0"/>
              <a:t>     ــ      ٤</a:t>
            </a:r>
            <a:endParaRPr lang="ar-SA" sz="3200" b="1" baseline="30000" dirty="0"/>
          </a:p>
        </p:txBody>
      </p:sp>
      <p:grpSp>
        <p:nvGrpSpPr>
          <p:cNvPr id="44" name="مجموعة 43"/>
          <p:cNvGrpSpPr/>
          <p:nvPr/>
        </p:nvGrpSpPr>
        <p:grpSpPr>
          <a:xfrm>
            <a:off x="1428728" y="2243788"/>
            <a:ext cx="2214578" cy="500066"/>
            <a:chOff x="1857356" y="2786058"/>
            <a:chExt cx="2214578" cy="714380"/>
          </a:xfrm>
        </p:grpSpPr>
        <p:sp>
          <p:nvSpPr>
            <p:cNvPr id="45" name="مستطيل مستدير الزوايا 44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6" name="مستطيل مستدير الزوايا 45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8" name="مجموعة 47"/>
          <p:cNvGrpSpPr/>
          <p:nvPr/>
        </p:nvGrpSpPr>
        <p:grpSpPr>
          <a:xfrm>
            <a:off x="1428728" y="1658216"/>
            <a:ext cx="2214578" cy="500066"/>
            <a:chOff x="1857356" y="2786058"/>
            <a:chExt cx="2214578" cy="714380"/>
          </a:xfrm>
        </p:grpSpPr>
        <p:sp>
          <p:nvSpPr>
            <p:cNvPr id="50" name="مستطيل مستدير الزوايا 49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1" name="مستطيل مستدير الزوايا 50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5" name="مجموعة 54"/>
          <p:cNvGrpSpPr/>
          <p:nvPr/>
        </p:nvGrpSpPr>
        <p:grpSpPr>
          <a:xfrm>
            <a:off x="1428728" y="1071546"/>
            <a:ext cx="2214578" cy="500066"/>
            <a:chOff x="1857356" y="2786058"/>
            <a:chExt cx="2214578" cy="714380"/>
          </a:xfrm>
        </p:grpSpPr>
        <p:sp>
          <p:nvSpPr>
            <p:cNvPr id="56" name="مستطيل مستدير الزوايا 55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0" name="مستطيل مستدير الزوايا 59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61" name="مربع نص 60"/>
          <p:cNvSpPr txBox="1"/>
          <p:nvPr/>
        </p:nvSpPr>
        <p:spPr>
          <a:xfrm>
            <a:off x="1643042" y="2243788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١٢</a:t>
            </a:r>
            <a:endParaRPr lang="ar-SA" sz="2400" b="1" baseline="30000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1686344" y="165931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  ،  ٦</a:t>
            </a:r>
            <a:endParaRPr lang="ar-SA" sz="2400" b="1" baseline="30000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1714480" y="107264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٣  ،  ٤</a:t>
            </a:r>
            <a:endParaRPr lang="ar-SA" sz="2400" b="1" baseline="30000" dirty="0"/>
          </a:p>
        </p:txBody>
      </p:sp>
      <p:sp>
        <p:nvSpPr>
          <p:cNvPr id="72" name="مربع نص 71"/>
          <p:cNvSpPr txBox="1"/>
          <p:nvPr/>
        </p:nvSpPr>
        <p:spPr>
          <a:xfrm>
            <a:off x="3057734" y="2271924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١١</a:t>
            </a:r>
            <a:endParaRPr lang="ar-SA" sz="2400" b="1" baseline="30000" dirty="0"/>
          </a:p>
        </p:txBody>
      </p:sp>
      <p:sp>
        <p:nvSpPr>
          <p:cNvPr id="73" name="مربع نص 72"/>
          <p:cNvSpPr txBox="1"/>
          <p:nvPr/>
        </p:nvSpPr>
        <p:spPr>
          <a:xfrm>
            <a:off x="3057734" y="1701518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٤</a:t>
            </a:r>
            <a:endParaRPr lang="ar-SA" sz="2400" b="1" baseline="30000" dirty="0"/>
          </a:p>
        </p:txBody>
      </p:sp>
      <p:sp>
        <p:nvSpPr>
          <p:cNvPr id="74" name="مربع نص 73"/>
          <p:cNvSpPr txBox="1"/>
          <p:nvPr/>
        </p:nvSpPr>
        <p:spPr>
          <a:xfrm>
            <a:off x="3057734" y="1113750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</a:t>
            </a:r>
            <a:endParaRPr lang="ar-SA" sz="2400" b="1" baseline="30000" dirty="0"/>
          </a:p>
        </p:txBody>
      </p:sp>
      <p:sp>
        <p:nvSpPr>
          <p:cNvPr id="75" name="مستطيل مستدير الزوايا 74"/>
          <p:cNvSpPr/>
          <p:nvPr/>
        </p:nvSpPr>
        <p:spPr>
          <a:xfrm>
            <a:off x="1542370" y="4214818"/>
            <a:ext cx="5815712" cy="2357454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6" name="مربع نص 75"/>
          <p:cNvSpPr txBox="1"/>
          <p:nvPr/>
        </p:nvSpPr>
        <p:spPr>
          <a:xfrm>
            <a:off x="4171508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٣ س  ــ  ١ )</a:t>
            </a:r>
            <a:endParaRPr lang="ar-SA" sz="2400" b="1" baseline="30000" dirty="0"/>
          </a:p>
        </p:txBody>
      </p:sp>
      <p:sp>
        <p:nvSpPr>
          <p:cNvPr id="77" name="سهم بشكل U 76"/>
          <p:cNvSpPr/>
          <p:nvPr/>
        </p:nvSpPr>
        <p:spPr>
          <a:xfrm flipH="1">
            <a:off x="2200478" y="3357562"/>
            <a:ext cx="4700840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78" name="مستطيل مستدير الزوايا 77"/>
          <p:cNvSpPr/>
          <p:nvPr/>
        </p:nvSpPr>
        <p:spPr>
          <a:xfrm>
            <a:off x="1928794" y="2828262"/>
            <a:ext cx="671078" cy="500066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١٢</a:t>
            </a:r>
          </a:p>
        </p:txBody>
      </p:sp>
      <p:sp>
        <p:nvSpPr>
          <p:cNvPr id="79" name="سهم منحني 78"/>
          <p:cNvSpPr/>
          <p:nvPr/>
        </p:nvSpPr>
        <p:spPr>
          <a:xfrm rot="5400000">
            <a:off x="3529115" y="2557127"/>
            <a:ext cx="1314020" cy="914626"/>
          </a:xfrm>
          <a:prstGeom prst="bentArrow">
            <a:avLst>
              <a:gd name="adj1" fmla="val 23078"/>
              <a:gd name="adj2" fmla="val 11539"/>
              <a:gd name="adj3" fmla="val 23107"/>
              <a:gd name="adj4" fmla="val 45265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0" name="وسيلة شرح مستطيلة 79"/>
          <p:cNvSpPr/>
          <p:nvPr/>
        </p:nvSpPr>
        <p:spPr>
          <a:xfrm>
            <a:off x="6072198" y="1500174"/>
            <a:ext cx="2472194" cy="1500198"/>
          </a:xfrm>
          <a:prstGeom prst="wedgeRectCallout">
            <a:avLst>
              <a:gd name="adj1" fmla="val -71052"/>
              <a:gd name="adj2" fmla="val 10207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r>
              <a:rPr lang="ar-SA" sz="2000" b="1" dirty="0">
                <a:solidFill>
                  <a:schemeClr val="tx1"/>
                </a:solidFill>
              </a:rPr>
              <a:t>إشارة الأوسط مع الأكبر وعكسها مع الأصغر</a:t>
            </a:r>
          </a:p>
        </p:txBody>
      </p:sp>
      <p:grpSp>
        <p:nvGrpSpPr>
          <p:cNvPr id="81" name="مجموعة 80"/>
          <p:cNvGrpSpPr/>
          <p:nvPr/>
        </p:nvGrpSpPr>
        <p:grpSpPr>
          <a:xfrm>
            <a:off x="7000892" y="1557544"/>
            <a:ext cx="642942" cy="657010"/>
            <a:chOff x="7000892" y="1700420"/>
            <a:chExt cx="642942" cy="657010"/>
          </a:xfrm>
        </p:grpSpPr>
        <p:sp>
          <p:nvSpPr>
            <p:cNvPr id="82" name="خماسي 81"/>
            <p:cNvSpPr/>
            <p:nvPr/>
          </p:nvSpPr>
          <p:spPr>
            <a:xfrm rot="5400000">
              <a:off x="7022545" y="1764275"/>
              <a:ext cx="642942" cy="543368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3" name="مربع نص 82"/>
            <p:cNvSpPr txBox="1"/>
            <p:nvPr/>
          </p:nvSpPr>
          <p:spPr>
            <a:xfrm>
              <a:off x="7000892" y="1700420"/>
              <a:ext cx="64294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نطرح</a:t>
              </a:r>
              <a:endParaRPr lang="ar-SA" sz="2000" b="1" baseline="30000" dirty="0"/>
            </a:p>
          </p:txBody>
        </p:sp>
      </p:grpSp>
      <p:sp>
        <p:nvSpPr>
          <p:cNvPr id="84" name="خماسي 83"/>
          <p:cNvSpPr/>
          <p:nvPr/>
        </p:nvSpPr>
        <p:spPr>
          <a:xfrm rot="5400000">
            <a:off x="2738958" y="3018232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5" name="مربع نص 84"/>
          <p:cNvSpPr txBox="1"/>
          <p:nvPr/>
        </p:nvSpPr>
        <p:spPr>
          <a:xfrm>
            <a:off x="2657242" y="3000372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نطرح</a:t>
            </a:r>
            <a:endParaRPr lang="ar-SA" sz="2400" b="1" baseline="30000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071670" y="4286256"/>
            <a:ext cx="457203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٣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ــ  ١ س  +  ١٢ س  </a:t>
            </a:r>
            <a:r>
              <a:rPr lang="ar-SA" sz="2400" b="1" dirty="0"/>
              <a:t>ــ  ٤</a:t>
            </a:r>
            <a:endParaRPr lang="ar-SA" sz="2400" b="1" baseline="30000" dirty="0"/>
          </a:p>
        </p:txBody>
      </p:sp>
      <p:sp>
        <p:nvSpPr>
          <p:cNvPr id="87" name="مربع نص 86"/>
          <p:cNvSpPr txBox="1"/>
          <p:nvPr/>
        </p:nvSpPr>
        <p:spPr>
          <a:xfrm>
            <a:off x="2071670" y="4857760"/>
            <a:ext cx="471490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٣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ــ  ١ س  )  +  ( ١٢ س  ــ ٤  )</a:t>
            </a:r>
            <a:endParaRPr lang="ar-SA" sz="2400" b="1" baseline="30000" dirty="0"/>
          </a:p>
        </p:txBody>
      </p:sp>
      <p:sp>
        <p:nvSpPr>
          <p:cNvPr id="88" name="مربع نص 87"/>
          <p:cNvSpPr txBox="1"/>
          <p:nvPr/>
        </p:nvSpPr>
        <p:spPr>
          <a:xfrm>
            <a:off x="4472426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س ( ٣ س  ــ  ١  )  </a:t>
            </a:r>
            <a:endParaRPr lang="ar-SA" sz="2400" b="1" baseline="30000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4000496" y="5429264"/>
            <a:ext cx="57150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+</a:t>
            </a:r>
            <a:endParaRPr lang="ar-SA" sz="2400" b="1" baseline="30000" dirty="0">
              <a:solidFill>
                <a:schemeClr val="tx1"/>
              </a:solidFill>
            </a:endParaRPr>
          </a:p>
        </p:txBody>
      </p:sp>
      <p:sp>
        <p:nvSpPr>
          <p:cNvPr id="90" name="مربع نص 89"/>
          <p:cNvSpPr txBox="1"/>
          <p:nvPr/>
        </p:nvSpPr>
        <p:spPr>
          <a:xfrm>
            <a:off x="1785918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٤ ( ٣ س  ــ  ١  )  </a:t>
            </a:r>
            <a:endParaRPr lang="ar-SA" sz="2400" b="1" baseline="30000" dirty="0"/>
          </a:p>
        </p:txBody>
      </p:sp>
      <p:sp>
        <p:nvSpPr>
          <p:cNvPr id="91" name="مربع نص 90"/>
          <p:cNvSpPr txBox="1"/>
          <p:nvPr/>
        </p:nvSpPr>
        <p:spPr>
          <a:xfrm>
            <a:off x="2628008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+  ٤ )</a:t>
            </a:r>
            <a:endParaRPr lang="ar-SA" sz="2400" b="1" baseline="30000" dirty="0"/>
          </a:p>
        </p:txBody>
      </p:sp>
      <p:sp>
        <p:nvSpPr>
          <p:cNvPr id="97" name="مربع نص 96"/>
          <p:cNvSpPr txBox="1"/>
          <p:nvPr/>
        </p:nvSpPr>
        <p:spPr>
          <a:xfrm>
            <a:off x="4214778" y="1538575"/>
            <a:ext cx="30004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بأخذ ٢ عامل مشترك</a:t>
            </a:r>
            <a:endParaRPr lang="ar-SA" sz="2400" b="1" baseline="30000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5860080" y="5986700"/>
            <a:ext cx="40049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</a:t>
            </a:r>
            <a:endParaRPr lang="ar-SA" sz="2400" b="1" baseline="30000" dirty="0"/>
          </a:p>
        </p:txBody>
      </p:sp>
      <p:sp>
        <p:nvSpPr>
          <p:cNvPr id="47" name="مربع نص 46">
            <a:extLst>
              <a:ext uri="{FF2B5EF4-FFF2-40B4-BE49-F238E27FC236}">
                <a16:creationId xmlns:a16="http://schemas.microsoft.com/office/drawing/2014/main" id="{5788152B-B6A0-534A-AEFE-00B5DA256701}"/>
              </a:ext>
            </a:extLst>
          </p:cNvPr>
          <p:cNvSpPr txBox="1"/>
          <p:nvPr/>
        </p:nvSpPr>
        <p:spPr>
          <a:xfrm>
            <a:off x="52843" y="172914"/>
            <a:ext cx="127631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١ب ) صــ ٨٢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800" decel="100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800" decel="100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800" decel="100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80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61" grpId="0"/>
      <p:bldP spid="62" grpId="0"/>
      <p:bldP spid="63" grpId="0"/>
      <p:bldP spid="72" grpId="0"/>
      <p:bldP spid="73" grpId="0"/>
      <p:bldP spid="74" grpId="0"/>
      <p:bldP spid="75" grpId="0" animBg="1"/>
      <p:bldP spid="76" grpId="0"/>
      <p:bldP spid="77" grpId="0" animBg="1"/>
      <p:bldP spid="78" grpId="0" animBg="1"/>
      <p:bldP spid="79" grpId="0" animBg="1"/>
      <p:bldP spid="80" grpId="0" animBg="1"/>
      <p:bldP spid="84" grpId="0" animBg="1"/>
      <p:bldP spid="85" grpId="0"/>
      <p:bldP spid="86" grpId="0"/>
      <p:bldP spid="87" grpId="0"/>
      <p:bldP spid="88" grpId="0"/>
      <p:bldP spid="89" grpId="0"/>
      <p:bldP spid="90" grpId="0"/>
      <p:bldP spid="91" grpId="0"/>
      <p:bldP spid="97" grpId="0"/>
      <p:bldP spid="97" grpId="1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مجموعة 42"/>
          <p:cNvGrpSpPr/>
          <p:nvPr/>
        </p:nvGrpSpPr>
        <p:grpSpPr>
          <a:xfrm>
            <a:off x="3929058" y="214290"/>
            <a:ext cx="5000660" cy="928694"/>
            <a:chOff x="3929058" y="214290"/>
            <a:chExt cx="5000660" cy="928694"/>
          </a:xfrm>
        </p:grpSpPr>
        <p:sp>
          <p:nvSpPr>
            <p:cNvPr id="37" name="مستطيل ذو زوايا قطرية مستديرة 36"/>
            <p:cNvSpPr/>
            <p:nvPr/>
          </p:nvSpPr>
          <p:spPr>
            <a:xfrm>
              <a:off x="3929058" y="214290"/>
              <a:ext cx="3556734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8" name="مستطيل ذو زوايا قطرية مستديرة 37"/>
            <p:cNvSpPr/>
            <p:nvPr/>
          </p:nvSpPr>
          <p:spPr>
            <a:xfrm>
              <a:off x="7500958" y="214290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4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28668" y="500042"/>
              <a:ext cx="1138242" cy="355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</p:pic>
      </p:grpSp>
      <p:sp>
        <p:nvSpPr>
          <p:cNvPr id="42" name="مربع نص 41"/>
          <p:cNvSpPr txBox="1"/>
          <p:nvPr/>
        </p:nvSpPr>
        <p:spPr>
          <a:xfrm>
            <a:off x="3857620" y="442672"/>
            <a:ext cx="355673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 ٢ ن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ــ  ن  ــ  ١</a:t>
            </a:r>
            <a:endParaRPr lang="ar-SA" sz="2400" b="1" baseline="30000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1714480" y="3585944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٢ ن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 </a:t>
            </a:r>
            <a:r>
              <a:rPr lang="ar-SA" sz="3200" b="1" dirty="0">
                <a:solidFill>
                  <a:srgbClr val="FF0000"/>
                </a:solidFill>
              </a:rPr>
              <a:t>ــ      ١ ن       </a:t>
            </a:r>
            <a:r>
              <a:rPr lang="ar-SA" sz="3200" b="1" dirty="0"/>
              <a:t>ــ       ١</a:t>
            </a:r>
            <a:endParaRPr lang="ar-SA" sz="3200" b="1" baseline="30000" dirty="0"/>
          </a:p>
        </p:txBody>
      </p:sp>
      <p:grpSp>
        <p:nvGrpSpPr>
          <p:cNvPr id="51" name="مجموعة 50"/>
          <p:cNvGrpSpPr/>
          <p:nvPr/>
        </p:nvGrpSpPr>
        <p:grpSpPr>
          <a:xfrm>
            <a:off x="1428728" y="2186418"/>
            <a:ext cx="2214578" cy="500066"/>
            <a:chOff x="1857356" y="2786058"/>
            <a:chExt cx="2214578" cy="714380"/>
          </a:xfrm>
        </p:grpSpPr>
        <p:sp>
          <p:nvSpPr>
            <p:cNvPr id="52" name="مستطيل مستدير الزوايا 51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7" name="مستطيل مستدير الزوايا 56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66" name="مربع نص 65"/>
          <p:cNvSpPr txBox="1"/>
          <p:nvPr/>
        </p:nvSpPr>
        <p:spPr>
          <a:xfrm>
            <a:off x="1686344" y="2186418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٢</a:t>
            </a:r>
            <a:endParaRPr lang="ar-SA" sz="2400" b="1" baseline="30000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3057734" y="2214554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</a:t>
            </a:r>
            <a:endParaRPr lang="ar-SA" sz="2400" b="1" baseline="30000" dirty="0"/>
          </a:p>
        </p:txBody>
      </p:sp>
      <p:sp>
        <p:nvSpPr>
          <p:cNvPr id="72" name="مستطيل مستدير الزوايا 71"/>
          <p:cNvSpPr/>
          <p:nvPr/>
        </p:nvSpPr>
        <p:spPr>
          <a:xfrm>
            <a:off x="1542370" y="4157448"/>
            <a:ext cx="5815712" cy="2357454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3" name="مربع نص 72"/>
          <p:cNvSpPr txBox="1"/>
          <p:nvPr/>
        </p:nvSpPr>
        <p:spPr>
          <a:xfrm>
            <a:off x="4071934" y="591036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 ن  ــ  ١ )</a:t>
            </a:r>
            <a:endParaRPr lang="ar-SA" sz="2400" b="1" baseline="30000" dirty="0"/>
          </a:p>
        </p:txBody>
      </p:sp>
      <p:sp>
        <p:nvSpPr>
          <p:cNvPr id="74" name="سهم بشكل U 73"/>
          <p:cNvSpPr/>
          <p:nvPr/>
        </p:nvSpPr>
        <p:spPr>
          <a:xfrm flipH="1">
            <a:off x="2214546" y="3300192"/>
            <a:ext cx="4700840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75" name="مستطيل مستدير الزوايا 74"/>
          <p:cNvSpPr/>
          <p:nvPr/>
        </p:nvSpPr>
        <p:spPr>
          <a:xfrm>
            <a:off x="1928794" y="2770892"/>
            <a:ext cx="671078" cy="500066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٢</a:t>
            </a:r>
          </a:p>
        </p:txBody>
      </p:sp>
      <p:sp>
        <p:nvSpPr>
          <p:cNvPr id="76" name="سهم منحني 75"/>
          <p:cNvSpPr/>
          <p:nvPr/>
        </p:nvSpPr>
        <p:spPr>
          <a:xfrm rot="5400000">
            <a:off x="3600553" y="2499757"/>
            <a:ext cx="1242582" cy="986064"/>
          </a:xfrm>
          <a:prstGeom prst="bentArrow">
            <a:avLst>
              <a:gd name="adj1" fmla="val 23078"/>
              <a:gd name="adj2" fmla="val 11539"/>
              <a:gd name="adj3" fmla="val 23107"/>
              <a:gd name="adj4" fmla="val 45265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77" name="وسيلة شرح مستطيلة 76"/>
          <p:cNvSpPr/>
          <p:nvPr/>
        </p:nvSpPr>
        <p:spPr>
          <a:xfrm>
            <a:off x="6028896" y="1514242"/>
            <a:ext cx="2472194" cy="1500198"/>
          </a:xfrm>
          <a:prstGeom prst="wedgeRectCallout">
            <a:avLst>
              <a:gd name="adj1" fmla="val -71052"/>
              <a:gd name="adj2" fmla="val 10207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r>
              <a:rPr lang="ar-SA" sz="2000" b="1" dirty="0">
                <a:solidFill>
                  <a:schemeClr val="tx1"/>
                </a:solidFill>
              </a:rPr>
              <a:t>إشارة الأوسط مع الأكبر وعكسها مع الأصغر</a:t>
            </a:r>
          </a:p>
        </p:txBody>
      </p:sp>
      <p:grpSp>
        <p:nvGrpSpPr>
          <p:cNvPr id="78" name="مجموعة 77"/>
          <p:cNvGrpSpPr/>
          <p:nvPr/>
        </p:nvGrpSpPr>
        <p:grpSpPr>
          <a:xfrm>
            <a:off x="7000892" y="1500174"/>
            <a:ext cx="642942" cy="657010"/>
            <a:chOff x="7000892" y="1700420"/>
            <a:chExt cx="642942" cy="657010"/>
          </a:xfrm>
        </p:grpSpPr>
        <p:sp>
          <p:nvSpPr>
            <p:cNvPr id="79" name="خماسي 78"/>
            <p:cNvSpPr/>
            <p:nvPr/>
          </p:nvSpPr>
          <p:spPr>
            <a:xfrm rot="5400000">
              <a:off x="7022545" y="1764275"/>
              <a:ext cx="642942" cy="543368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0" name="مربع نص 79"/>
            <p:cNvSpPr txBox="1"/>
            <p:nvPr/>
          </p:nvSpPr>
          <p:spPr>
            <a:xfrm>
              <a:off x="7000892" y="1700420"/>
              <a:ext cx="64294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نطرح</a:t>
              </a:r>
              <a:endParaRPr lang="ar-SA" sz="2000" b="1" baseline="30000" dirty="0"/>
            </a:p>
          </p:txBody>
        </p:sp>
      </p:grpSp>
      <p:sp>
        <p:nvSpPr>
          <p:cNvPr id="87" name="خماسي 86"/>
          <p:cNvSpPr/>
          <p:nvPr/>
        </p:nvSpPr>
        <p:spPr>
          <a:xfrm rot="5400000">
            <a:off x="2897000" y="2960862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8" name="مربع نص 87"/>
          <p:cNvSpPr txBox="1"/>
          <p:nvPr/>
        </p:nvSpPr>
        <p:spPr>
          <a:xfrm>
            <a:off x="2815284" y="2943002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نطرح</a:t>
            </a:r>
            <a:endParaRPr lang="ar-SA" sz="2400" b="1" baseline="30000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2071670" y="4228886"/>
            <a:ext cx="457203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ن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 </a:t>
            </a:r>
            <a:r>
              <a:rPr lang="ar-SA" sz="2400" b="1" dirty="0">
                <a:solidFill>
                  <a:srgbClr val="FF0000"/>
                </a:solidFill>
              </a:rPr>
              <a:t>ــ   ٢ ن   +   ١ ن   </a:t>
            </a:r>
            <a:r>
              <a:rPr lang="ar-SA" sz="2400" b="1" dirty="0"/>
              <a:t>ــ   ١</a:t>
            </a:r>
            <a:endParaRPr lang="ar-SA" sz="2400" b="1" baseline="30000" dirty="0"/>
          </a:p>
        </p:txBody>
      </p:sp>
      <p:sp>
        <p:nvSpPr>
          <p:cNvPr id="90" name="مربع نص 89"/>
          <p:cNvSpPr txBox="1"/>
          <p:nvPr/>
        </p:nvSpPr>
        <p:spPr>
          <a:xfrm>
            <a:off x="2071670" y="4800390"/>
            <a:ext cx="471490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٢ ن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ــ  ٢ ن  )  +  ( ١ ن  ــ  ١  )</a:t>
            </a:r>
            <a:endParaRPr lang="ar-SA" sz="2400" b="1" baseline="30000" dirty="0"/>
          </a:p>
        </p:txBody>
      </p:sp>
      <p:sp>
        <p:nvSpPr>
          <p:cNvPr id="91" name="مربع نص 90"/>
          <p:cNvSpPr txBox="1"/>
          <p:nvPr/>
        </p:nvSpPr>
        <p:spPr>
          <a:xfrm>
            <a:off x="4472426" y="533885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ن  (  ن  ــ  ١  )  </a:t>
            </a:r>
            <a:endParaRPr lang="ar-SA" sz="2400" b="1" baseline="30000" dirty="0"/>
          </a:p>
        </p:txBody>
      </p:sp>
      <p:sp>
        <p:nvSpPr>
          <p:cNvPr id="92" name="مربع نص 91"/>
          <p:cNvSpPr txBox="1"/>
          <p:nvPr/>
        </p:nvSpPr>
        <p:spPr>
          <a:xfrm>
            <a:off x="4228878" y="5371894"/>
            <a:ext cx="57150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+</a:t>
            </a:r>
            <a:endParaRPr lang="ar-SA" sz="2400" b="1" baseline="30000" dirty="0">
              <a:solidFill>
                <a:schemeClr val="tx1"/>
              </a:solidFill>
            </a:endParaRPr>
          </a:p>
        </p:txBody>
      </p:sp>
      <p:sp>
        <p:nvSpPr>
          <p:cNvPr id="93" name="مربع نص 92"/>
          <p:cNvSpPr txBox="1"/>
          <p:nvPr/>
        </p:nvSpPr>
        <p:spPr>
          <a:xfrm>
            <a:off x="2000232" y="533885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١ ( ن  ــ  ١  )  </a:t>
            </a:r>
            <a:endParaRPr lang="ar-SA" sz="2400" b="1" baseline="30000" dirty="0"/>
          </a:p>
        </p:txBody>
      </p:sp>
      <p:sp>
        <p:nvSpPr>
          <p:cNvPr id="94" name="مربع نص 93"/>
          <p:cNvSpPr txBox="1"/>
          <p:nvPr/>
        </p:nvSpPr>
        <p:spPr>
          <a:xfrm>
            <a:off x="2714612" y="591036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٢ ن  +  ١ )</a:t>
            </a:r>
            <a:endParaRPr lang="ar-SA" sz="2400" b="1" baseline="30000" dirty="0"/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810B59C-E45C-E44B-B7CE-9040C6BE0CDA}"/>
              </a:ext>
            </a:extLst>
          </p:cNvPr>
          <p:cNvSpPr txBox="1"/>
          <p:nvPr/>
        </p:nvSpPr>
        <p:spPr>
          <a:xfrm>
            <a:off x="169861" y="172914"/>
            <a:ext cx="115929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٢أ ) صــ ٨٢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800" decel="100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6" grpId="0"/>
      <p:bldP spid="66" grpId="0"/>
      <p:bldP spid="69" grpId="0"/>
      <p:bldP spid="72" grpId="0" animBg="1"/>
      <p:bldP spid="73" grpId="0"/>
      <p:bldP spid="74" grpId="0" animBg="1"/>
      <p:bldP spid="75" grpId="0" animBg="1"/>
      <p:bldP spid="76" grpId="0" animBg="1"/>
      <p:bldP spid="77" grpId="0" animBg="1"/>
      <p:bldP spid="87" grpId="0" animBg="1"/>
      <p:bldP spid="88" grpId="0"/>
      <p:bldP spid="89" grpId="0"/>
      <p:bldP spid="90" grpId="0"/>
      <p:bldP spid="91" grpId="0"/>
      <p:bldP spid="92" grpId="0"/>
      <p:bldP spid="93" grpId="0"/>
      <p:bldP spid="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مجموعة 43"/>
          <p:cNvGrpSpPr/>
          <p:nvPr/>
        </p:nvGrpSpPr>
        <p:grpSpPr>
          <a:xfrm>
            <a:off x="3929058" y="214290"/>
            <a:ext cx="5000660" cy="928694"/>
            <a:chOff x="3929058" y="214290"/>
            <a:chExt cx="5000660" cy="928694"/>
          </a:xfrm>
        </p:grpSpPr>
        <p:sp>
          <p:nvSpPr>
            <p:cNvPr id="45" name="مستطيل ذو زوايا قطرية مستديرة 44"/>
            <p:cNvSpPr/>
            <p:nvPr/>
          </p:nvSpPr>
          <p:spPr>
            <a:xfrm>
              <a:off x="3929058" y="214290"/>
              <a:ext cx="3556734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6" name="مستطيل ذو زوايا قطرية مستديرة 45"/>
            <p:cNvSpPr/>
            <p:nvPr/>
          </p:nvSpPr>
          <p:spPr>
            <a:xfrm>
              <a:off x="7500958" y="214290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28668" y="500042"/>
              <a:ext cx="1138242" cy="355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</p:pic>
      </p:grpSp>
      <p:sp>
        <p:nvSpPr>
          <p:cNvPr id="51" name="مربع نص 50"/>
          <p:cNvSpPr txBox="1"/>
          <p:nvPr/>
        </p:nvSpPr>
        <p:spPr>
          <a:xfrm>
            <a:off x="3857620" y="442672"/>
            <a:ext cx="355673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١٠ ص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ــ  ٣٥ ص + ٣٠</a:t>
            </a:r>
            <a:endParaRPr lang="ar-SA" sz="2400" b="1" baseline="30000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1714480" y="3643314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٢ ص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</a:t>
            </a:r>
            <a:r>
              <a:rPr lang="ar-SA" sz="3200" b="1" dirty="0">
                <a:solidFill>
                  <a:srgbClr val="FF0000"/>
                </a:solidFill>
              </a:rPr>
              <a:t>ــ     ٧ ص      </a:t>
            </a:r>
            <a:r>
              <a:rPr lang="ar-SA" sz="3200" b="1" dirty="0"/>
              <a:t>+      ٦</a:t>
            </a:r>
            <a:endParaRPr lang="ar-SA" sz="3200" b="1" baseline="30000" dirty="0"/>
          </a:p>
        </p:txBody>
      </p:sp>
      <p:grpSp>
        <p:nvGrpSpPr>
          <p:cNvPr id="60" name="مجموعة 59"/>
          <p:cNvGrpSpPr/>
          <p:nvPr/>
        </p:nvGrpSpPr>
        <p:grpSpPr>
          <a:xfrm>
            <a:off x="1428728" y="2243788"/>
            <a:ext cx="2214578" cy="500066"/>
            <a:chOff x="1857356" y="2786058"/>
            <a:chExt cx="2214578" cy="714380"/>
          </a:xfrm>
        </p:grpSpPr>
        <p:sp>
          <p:nvSpPr>
            <p:cNvPr id="61" name="مستطيل مستدير الزوايا 60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2" name="مستطيل مستدير الزوايا 61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63" name="مجموعة 62"/>
          <p:cNvGrpSpPr/>
          <p:nvPr/>
        </p:nvGrpSpPr>
        <p:grpSpPr>
          <a:xfrm>
            <a:off x="1428728" y="1658216"/>
            <a:ext cx="2214578" cy="500066"/>
            <a:chOff x="1857356" y="2786058"/>
            <a:chExt cx="2214578" cy="714380"/>
          </a:xfrm>
        </p:grpSpPr>
        <p:sp>
          <p:nvSpPr>
            <p:cNvPr id="77" name="مستطيل مستدير الزوايا 76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8" name="مستطيل مستدير الزوايا 77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79" name="مجموعة 78"/>
          <p:cNvGrpSpPr/>
          <p:nvPr/>
        </p:nvGrpSpPr>
        <p:grpSpPr>
          <a:xfrm>
            <a:off x="1428728" y="1071546"/>
            <a:ext cx="2214578" cy="500066"/>
            <a:chOff x="1857356" y="2786058"/>
            <a:chExt cx="2214578" cy="714380"/>
          </a:xfrm>
        </p:grpSpPr>
        <p:sp>
          <p:nvSpPr>
            <p:cNvPr id="80" name="مستطيل مستدير الزوايا 79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1" name="مستطيل مستدير الزوايا 80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82" name="مربع نص 81"/>
          <p:cNvSpPr txBox="1"/>
          <p:nvPr/>
        </p:nvSpPr>
        <p:spPr>
          <a:xfrm>
            <a:off x="1672276" y="2243788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١٢</a:t>
            </a:r>
            <a:endParaRPr lang="ar-SA" sz="2400" b="1" baseline="30000" dirty="0"/>
          </a:p>
        </p:txBody>
      </p:sp>
      <p:sp>
        <p:nvSpPr>
          <p:cNvPr id="83" name="مربع نص 82"/>
          <p:cNvSpPr txBox="1"/>
          <p:nvPr/>
        </p:nvSpPr>
        <p:spPr>
          <a:xfrm>
            <a:off x="1756684" y="165931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  ،  ٦</a:t>
            </a:r>
            <a:endParaRPr lang="ar-SA" sz="2400" b="1" baseline="30000" dirty="0"/>
          </a:p>
        </p:txBody>
      </p:sp>
      <p:sp>
        <p:nvSpPr>
          <p:cNvPr id="84" name="مربع نص 83"/>
          <p:cNvSpPr txBox="1"/>
          <p:nvPr/>
        </p:nvSpPr>
        <p:spPr>
          <a:xfrm>
            <a:off x="1771850" y="107264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٣  ،  ٤</a:t>
            </a:r>
            <a:endParaRPr lang="ar-SA" sz="2400" b="1" baseline="30000" dirty="0"/>
          </a:p>
        </p:txBody>
      </p:sp>
      <p:sp>
        <p:nvSpPr>
          <p:cNvPr id="85" name="مربع نص 84"/>
          <p:cNvSpPr txBox="1"/>
          <p:nvPr/>
        </p:nvSpPr>
        <p:spPr>
          <a:xfrm>
            <a:off x="3057734" y="2271924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١٣</a:t>
            </a:r>
            <a:endParaRPr lang="ar-SA" sz="2400" b="1" baseline="30000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3085870" y="1701518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٨</a:t>
            </a:r>
            <a:endParaRPr lang="ar-SA" sz="2400" b="1" baseline="30000" dirty="0"/>
          </a:p>
        </p:txBody>
      </p:sp>
      <p:sp>
        <p:nvSpPr>
          <p:cNvPr id="87" name="مربع نص 86"/>
          <p:cNvSpPr txBox="1"/>
          <p:nvPr/>
        </p:nvSpPr>
        <p:spPr>
          <a:xfrm>
            <a:off x="3085870" y="1113750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٧</a:t>
            </a:r>
            <a:endParaRPr lang="ar-SA" sz="2400" b="1" baseline="30000" dirty="0"/>
          </a:p>
        </p:txBody>
      </p:sp>
      <p:sp>
        <p:nvSpPr>
          <p:cNvPr id="88" name="مستطيل مستدير الزوايا 87"/>
          <p:cNvSpPr/>
          <p:nvPr/>
        </p:nvSpPr>
        <p:spPr>
          <a:xfrm>
            <a:off x="1542370" y="4214818"/>
            <a:ext cx="5815712" cy="2357454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9" name="مربع نص 88"/>
          <p:cNvSpPr txBox="1"/>
          <p:nvPr/>
        </p:nvSpPr>
        <p:spPr>
          <a:xfrm>
            <a:off x="4214810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ص  ــ  ٢ )</a:t>
            </a:r>
            <a:endParaRPr lang="ar-SA" sz="2400" b="1" baseline="30000" dirty="0"/>
          </a:p>
        </p:txBody>
      </p:sp>
      <p:sp>
        <p:nvSpPr>
          <p:cNvPr id="90" name="سهم بشكل U 89"/>
          <p:cNvSpPr/>
          <p:nvPr/>
        </p:nvSpPr>
        <p:spPr>
          <a:xfrm flipH="1">
            <a:off x="2143108" y="3357562"/>
            <a:ext cx="4772278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91" name="مستطيل مستدير الزوايا 90"/>
          <p:cNvSpPr/>
          <p:nvPr/>
        </p:nvSpPr>
        <p:spPr>
          <a:xfrm>
            <a:off x="1928794" y="2828262"/>
            <a:ext cx="671078" cy="500066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١٢</a:t>
            </a:r>
          </a:p>
        </p:txBody>
      </p:sp>
      <p:sp>
        <p:nvSpPr>
          <p:cNvPr id="92" name="سهم منحني 91"/>
          <p:cNvSpPr/>
          <p:nvPr/>
        </p:nvSpPr>
        <p:spPr>
          <a:xfrm rot="5400000">
            <a:off x="2993330" y="1949904"/>
            <a:ext cx="2457028" cy="986064"/>
          </a:xfrm>
          <a:prstGeom prst="bentArrow">
            <a:avLst>
              <a:gd name="adj1" fmla="val 23078"/>
              <a:gd name="adj2" fmla="val 11539"/>
              <a:gd name="adj3" fmla="val 23107"/>
              <a:gd name="adj4" fmla="val 45265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93" name="وسيلة شرح مستطيلة 92"/>
          <p:cNvSpPr/>
          <p:nvPr/>
        </p:nvSpPr>
        <p:spPr>
          <a:xfrm>
            <a:off x="6072198" y="1500174"/>
            <a:ext cx="2472194" cy="1500198"/>
          </a:xfrm>
          <a:prstGeom prst="wedgeRectCallout">
            <a:avLst>
              <a:gd name="adj1" fmla="val -71052"/>
              <a:gd name="adj2" fmla="val 10207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r>
              <a:rPr lang="ar-SA" sz="2000" b="1" dirty="0">
                <a:solidFill>
                  <a:schemeClr val="tx1"/>
                </a:solidFill>
              </a:rPr>
              <a:t>إشارة الأوسط مع العاملين</a:t>
            </a:r>
          </a:p>
        </p:txBody>
      </p:sp>
      <p:grpSp>
        <p:nvGrpSpPr>
          <p:cNvPr id="94" name="مجموعة 93"/>
          <p:cNvGrpSpPr/>
          <p:nvPr/>
        </p:nvGrpSpPr>
        <p:grpSpPr>
          <a:xfrm>
            <a:off x="7000892" y="1557544"/>
            <a:ext cx="642942" cy="657010"/>
            <a:chOff x="7000892" y="1700420"/>
            <a:chExt cx="642942" cy="657010"/>
          </a:xfrm>
        </p:grpSpPr>
        <p:sp>
          <p:nvSpPr>
            <p:cNvPr id="95" name="خماسي 94"/>
            <p:cNvSpPr/>
            <p:nvPr/>
          </p:nvSpPr>
          <p:spPr>
            <a:xfrm rot="5400000">
              <a:off x="7022545" y="1764275"/>
              <a:ext cx="642942" cy="543368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6" name="مربع نص 95"/>
            <p:cNvSpPr txBox="1"/>
            <p:nvPr/>
          </p:nvSpPr>
          <p:spPr>
            <a:xfrm>
              <a:off x="7000892" y="1700420"/>
              <a:ext cx="64294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نجمع</a:t>
              </a:r>
              <a:endParaRPr lang="ar-SA" sz="2000" b="1" baseline="30000" dirty="0"/>
            </a:p>
          </p:txBody>
        </p:sp>
      </p:grpSp>
      <p:sp>
        <p:nvSpPr>
          <p:cNvPr id="97" name="خماسي 96"/>
          <p:cNvSpPr/>
          <p:nvPr/>
        </p:nvSpPr>
        <p:spPr>
          <a:xfrm rot="5400000">
            <a:off x="2781162" y="3018232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8" name="مربع نص 97"/>
          <p:cNvSpPr txBox="1"/>
          <p:nvPr/>
        </p:nvSpPr>
        <p:spPr>
          <a:xfrm>
            <a:off x="2699446" y="3000372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نجمع</a:t>
            </a:r>
            <a:endParaRPr lang="ar-SA" sz="2400" b="1" baseline="30000" dirty="0"/>
          </a:p>
        </p:txBody>
      </p:sp>
      <p:sp>
        <p:nvSpPr>
          <p:cNvPr id="99" name="مربع نص 98"/>
          <p:cNvSpPr txBox="1"/>
          <p:nvPr/>
        </p:nvSpPr>
        <p:spPr>
          <a:xfrm>
            <a:off x="2071670" y="4286256"/>
            <a:ext cx="457203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ص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ــ  ٤ ص   ــ   ٣ ص   </a:t>
            </a:r>
            <a:r>
              <a:rPr lang="ar-SA" sz="2400" b="1" dirty="0"/>
              <a:t>+   ٦</a:t>
            </a:r>
            <a:endParaRPr lang="ar-SA" sz="2400" b="1" baseline="30000" dirty="0"/>
          </a:p>
        </p:txBody>
      </p:sp>
      <p:sp>
        <p:nvSpPr>
          <p:cNvPr id="100" name="مربع نص 99"/>
          <p:cNvSpPr txBox="1"/>
          <p:nvPr/>
        </p:nvSpPr>
        <p:spPr>
          <a:xfrm>
            <a:off x="1857356" y="4857760"/>
            <a:ext cx="492922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٢ ص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ــ  ٤ ص  )  ــ  ( ٣ ص  ــ  ٦  )</a:t>
            </a:r>
            <a:endParaRPr lang="ar-SA" sz="2400" b="1" baseline="30000" dirty="0"/>
          </a:p>
        </p:txBody>
      </p:sp>
      <p:sp>
        <p:nvSpPr>
          <p:cNvPr id="101" name="مربع نص 100"/>
          <p:cNvSpPr txBox="1"/>
          <p:nvPr/>
        </p:nvSpPr>
        <p:spPr>
          <a:xfrm>
            <a:off x="4472426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ص ( ص  ــ  ٢  )  </a:t>
            </a:r>
            <a:endParaRPr lang="ar-SA" sz="2400" b="1" baseline="30000" dirty="0"/>
          </a:p>
        </p:txBody>
      </p:sp>
      <p:sp>
        <p:nvSpPr>
          <p:cNvPr id="102" name="مربع نص 101"/>
          <p:cNvSpPr txBox="1"/>
          <p:nvPr/>
        </p:nvSpPr>
        <p:spPr>
          <a:xfrm>
            <a:off x="3958292" y="5429264"/>
            <a:ext cx="57150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ــ</a:t>
            </a:r>
            <a:endParaRPr lang="ar-SA" sz="2400" b="1" baseline="30000" dirty="0">
              <a:solidFill>
                <a:schemeClr val="tx1"/>
              </a:solidFill>
            </a:endParaRPr>
          </a:p>
        </p:txBody>
      </p:sp>
      <p:sp>
        <p:nvSpPr>
          <p:cNvPr id="103" name="مربع نص 102"/>
          <p:cNvSpPr txBox="1"/>
          <p:nvPr/>
        </p:nvSpPr>
        <p:spPr>
          <a:xfrm>
            <a:off x="1714480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٣ ( ص  ــ  ٢  )  </a:t>
            </a:r>
            <a:endParaRPr lang="ar-SA" sz="2400" b="1" baseline="30000" dirty="0"/>
          </a:p>
        </p:txBody>
      </p:sp>
      <p:sp>
        <p:nvSpPr>
          <p:cNvPr id="104" name="مربع نص 103"/>
          <p:cNvSpPr txBox="1"/>
          <p:nvPr/>
        </p:nvSpPr>
        <p:spPr>
          <a:xfrm>
            <a:off x="2742748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٢ ص  ــ  ٣ )</a:t>
            </a:r>
            <a:endParaRPr lang="ar-SA" sz="2400" b="1" baseline="30000" dirty="0"/>
          </a:p>
        </p:txBody>
      </p:sp>
      <p:sp>
        <p:nvSpPr>
          <p:cNvPr id="105" name="مربع نص 104"/>
          <p:cNvSpPr txBox="1"/>
          <p:nvPr/>
        </p:nvSpPr>
        <p:spPr>
          <a:xfrm>
            <a:off x="4214778" y="1538575"/>
            <a:ext cx="30004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بأخذ  ٥  عامل مشترك</a:t>
            </a:r>
            <a:endParaRPr lang="ar-SA" sz="2400" b="1" baseline="30000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943390" y="5986700"/>
            <a:ext cx="40049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٥</a:t>
            </a:r>
            <a:endParaRPr lang="ar-SA" sz="2400" b="1" baseline="30000" dirty="0"/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50A98CE8-3777-264C-993A-C1D9E3D36EFF}"/>
              </a:ext>
            </a:extLst>
          </p:cNvPr>
          <p:cNvSpPr txBox="1"/>
          <p:nvPr/>
        </p:nvSpPr>
        <p:spPr>
          <a:xfrm>
            <a:off x="52843" y="172914"/>
            <a:ext cx="127631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٢ب ) صــ ٨٢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800" decel="100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800" decel="100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800" decel="100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1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8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6" grpId="0"/>
      <p:bldP spid="82" grpId="0"/>
      <p:bldP spid="83" grpId="0"/>
      <p:bldP spid="84" grpId="0"/>
      <p:bldP spid="85" grpId="0"/>
      <p:bldP spid="86" grpId="0"/>
      <p:bldP spid="87" grpId="0"/>
      <p:bldP spid="88" grpId="0" animBg="1"/>
      <p:bldP spid="89" grpId="0"/>
      <p:bldP spid="90" grpId="0" animBg="1"/>
      <p:bldP spid="91" grpId="0" animBg="1"/>
      <p:bldP spid="92" grpId="0" animBg="1"/>
      <p:bldP spid="93" grpId="0" animBg="1"/>
      <p:bldP spid="97" grpId="0" animBg="1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5" grpId="1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3929058" y="214290"/>
            <a:ext cx="5000660" cy="928694"/>
            <a:chOff x="3929058" y="214290"/>
            <a:chExt cx="5000660" cy="928694"/>
          </a:xfrm>
        </p:grpSpPr>
        <p:sp>
          <p:nvSpPr>
            <p:cNvPr id="3" name="مستطيل ذو زوايا قطرية مستديرة 2"/>
            <p:cNvSpPr/>
            <p:nvPr/>
          </p:nvSpPr>
          <p:spPr>
            <a:xfrm>
              <a:off x="3929058" y="214290"/>
              <a:ext cx="3556734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ذو زوايا قطرية مستديرة 3"/>
            <p:cNvSpPr/>
            <p:nvPr/>
          </p:nvSpPr>
          <p:spPr>
            <a:xfrm>
              <a:off x="7500958" y="214290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28668" y="500042"/>
              <a:ext cx="1138242" cy="355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</p:pic>
      </p:grpSp>
      <p:sp>
        <p:nvSpPr>
          <p:cNvPr id="6" name="مربع نص 5"/>
          <p:cNvSpPr txBox="1"/>
          <p:nvPr/>
        </p:nvSpPr>
        <p:spPr>
          <a:xfrm>
            <a:off x="3857620" y="442672"/>
            <a:ext cx="355673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٤ ر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ــ   ر  +  ٧</a:t>
            </a:r>
            <a:endParaRPr lang="ar-SA" sz="2400" b="1" baseline="300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1714480" y="4058671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٤ ر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ــ      ر      +      ٧</a:t>
            </a:r>
            <a:endParaRPr lang="ar-SA" sz="3200" b="1" baseline="30000" dirty="0"/>
          </a:p>
        </p:txBody>
      </p:sp>
      <p:grpSp>
        <p:nvGrpSpPr>
          <p:cNvPr id="8" name="مجموعة 7"/>
          <p:cNvGrpSpPr/>
          <p:nvPr/>
        </p:nvGrpSpPr>
        <p:grpSpPr>
          <a:xfrm>
            <a:off x="2284886" y="2659145"/>
            <a:ext cx="2214578" cy="500066"/>
            <a:chOff x="1857356" y="2786058"/>
            <a:chExt cx="2214578" cy="714380"/>
          </a:xfrm>
        </p:grpSpPr>
        <p:sp>
          <p:nvSpPr>
            <p:cNvPr id="9" name="مستطيل مستدير الزوايا 8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0" name="مستطيل مستدير الزوايا 9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1" name="مجموعة 10"/>
          <p:cNvGrpSpPr/>
          <p:nvPr/>
        </p:nvGrpSpPr>
        <p:grpSpPr>
          <a:xfrm>
            <a:off x="2284886" y="2073573"/>
            <a:ext cx="2214578" cy="500066"/>
            <a:chOff x="1857356" y="2786058"/>
            <a:chExt cx="2214578" cy="714380"/>
          </a:xfrm>
        </p:grpSpPr>
        <p:sp>
          <p:nvSpPr>
            <p:cNvPr id="12" name="مستطيل مستدير الزوايا 11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" name="مستطيل مستدير الزوايا 12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4" name="مجموعة 13"/>
          <p:cNvGrpSpPr/>
          <p:nvPr/>
        </p:nvGrpSpPr>
        <p:grpSpPr>
          <a:xfrm>
            <a:off x="2284886" y="1486903"/>
            <a:ext cx="2214578" cy="500066"/>
            <a:chOff x="1857356" y="2786058"/>
            <a:chExt cx="2214578" cy="714380"/>
          </a:xfrm>
        </p:grpSpPr>
        <p:sp>
          <p:nvSpPr>
            <p:cNvPr id="15" name="مستطيل مستدير الزوايا 14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مستطيل مستدير الزوايا 15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7" name="مربع نص 16"/>
          <p:cNvSpPr txBox="1"/>
          <p:nvPr/>
        </p:nvSpPr>
        <p:spPr>
          <a:xfrm>
            <a:off x="2528434" y="2659145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٢٨</a:t>
            </a:r>
            <a:endParaRPr lang="ar-SA" sz="2400" b="1" baseline="30000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2541404" y="2074671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  ،  ١٤</a:t>
            </a:r>
            <a:endParaRPr lang="ar-SA" sz="2400" b="1" baseline="30000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2628008" y="1488001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٤  ،  ٧</a:t>
            </a:r>
            <a:endParaRPr lang="ar-SA" sz="2400" b="1" baseline="300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913892" y="2687281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٢٩</a:t>
            </a:r>
            <a:endParaRPr lang="ar-SA" sz="2400" b="1" baseline="30000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942028" y="2116875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١٦</a:t>
            </a:r>
            <a:endParaRPr lang="ar-SA" sz="2400" b="1" baseline="30000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942028" y="1529107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١١</a:t>
            </a:r>
            <a:endParaRPr lang="ar-SA" sz="2400" b="1" baseline="30000" dirty="0"/>
          </a:p>
        </p:txBody>
      </p:sp>
      <p:sp>
        <p:nvSpPr>
          <p:cNvPr id="25" name="سهم بشكل U 24"/>
          <p:cNvSpPr/>
          <p:nvPr/>
        </p:nvSpPr>
        <p:spPr>
          <a:xfrm flipH="1">
            <a:off x="3071802" y="3772919"/>
            <a:ext cx="3843584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6" name="مستطيل مستدير الزوايا 25"/>
          <p:cNvSpPr/>
          <p:nvPr/>
        </p:nvSpPr>
        <p:spPr>
          <a:xfrm>
            <a:off x="2784952" y="3243619"/>
            <a:ext cx="671078" cy="500066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٢٨</a:t>
            </a:r>
          </a:p>
        </p:txBody>
      </p:sp>
      <p:sp>
        <p:nvSpPr>
          <p:cNvPr id="32" name="خماسي 31"/>
          <p:cNvSpPr/>
          <p:nvPr/>
        </p:nvSpPr>
        <p:spPr>
          <a:xfrm rot="5400000">
            <a:off x="3637320" y="3433589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ربع نص 32"/>
          <p:cNvSpPr txBox="1"/>
          <p:nvPr/>
        </p:nvSpPr>
        <p:spPr>
          <a:xfrm>
            <a:off x="3555604" y="3415729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نجمع</a:t>
            </a:r>
            <a:endParaRPr lang="ar-SA" sz="2400" b="1" baseline="30000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5500694" y="2071678"/>
            <a:ext cx="1872554" cy="83099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لا يوجد عاملان مجموعهما  ١</a:t>
            </a:r>
            <a:endParaRPr lang="ar-SA" sz="2400" b="1" baseline="30000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2786050" y="5253351"/>
            <a:ext cx="451576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أي أن العبارة  ٤ ر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 ــ  ر  +  ٧  </a:t>
            </a:r>
            <a:r>
              <a:rPr lang="ar-SA" sz="2400" b="1" dirty="0">
                <a:solidFill>
                  <a:srgbClr val="FF0000"/>
                </a:solidFill>
              </a:rPr>
              <a:t>أولية</a:t>
            </a:r>
            <a:endParaRPr lang="ar-SA" sz="2400" b="1" baseline="30000" dirty="0">
              <a:solidFill>
                <a:srgbClr val="FF0000"/>
              </a:solidFill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69F1DBC7-F4D7-2346-83C7-4252E5C8F86F}"/>
              </a:ext>
            </a:extLst>
          </p:cNvPr>
          <p:cNvSpPr txBox="1"/>
          <p:nvPr/>
        </p:nvSpPr>
        <p:spPr>
          <a:xfrm>
            <a:off x="214282" y="160879"/>
            <a:ext cx="115929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٣أ ) صــ ٨٣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80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7" grpId="0"/>
      <p:bldP spid="18" grpId="0"/>
      <p:bldP spid="19" grpId="0"/>
      <p:bldP spid="20" grpId="0"/>
      <p:bldP spid="21" grpId="0"/>
      <p:bldP spid="22" grpId="0"/>
      <p:bldP spid="25" grpId="0" animBg="1"/>
      <p:bldP spid="26" grpId="0" animBg="1"/>
      <p:bldP spid="32" grpId="0" animBg="1"/>
      <p:bldP spid="33" grpId="0"/>
      <p:bldP spid="42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مجموعة 60"/>
          <p:cNvGrpSpPr/>
          <p:nvPr/>
        </p:nvGrpSpPr>
        <p:grpSpPr>
          <a:xfrm>
            <a:off x="3929058" y="214290"/>
            <a:ext cx="5000660" cy="928694"/>
            <a:chOff x="3929058" y="214290"/>
            <a:chExt cx="5000660" cy="928694"/>
          </a:xfrm>
        </p:grpSpPr>
        <p:sp>
          <p:nvSpPr>
            <p:cNvPr id="62" name="مستطيل ذو زوايا قطرية مستديرة 61"/>
            <p:cNvSpPr/>
            <p:nvPr/>
          </p:nvSpPr>
          <p:spPr>
            <a:xfrm>
              <a:off x="3929058" y="214290"/>
              <a:ext cx="3556734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3" name="مستطيل ذو زوايا قطرية مستديرة 62"/>
            <p:cNvSpPr/>
            <p:nvPr/>
          </p:nvSpPr>
          <p:spPr>
            <a:xfrm>
              <a:off x="7500958" y="214290"/>
              <a:ext cx="1428760" cy="928694"/>
            </a:xfrm>
            <a:prstGeom prst="round2DiagRect">
              <a:avLst>
                <a:gd name="adj1" fmla="val 32667"/>
                <a:gd name="adj2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2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28668" y="500042"/>
              <a:ext cx="1138242" cy="355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</p:pic>
      </p:grpSp>
      <p:sp>
        <p:nvSpPr>
          <p:cNvPr id="73" name="مربع نص 72"/>
          <p:cNvSpPr txBox="1"/>
          <p:nvPr/>
        </p:nvSpPr>
        <p:spPr>
          <a:xfrm>
            <a:off x="3857620" y="442672"/>
            <a:ext cx="355673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حلل : ٢ س</a:t>
            </a:r>
            <a:r>
              <a:rPr lang="ar-SA" sz="3600" b="1" spc="-100" baseline="30000" dirty="0"/>
              <a:t>٢</a:t>
            </a:r>
            <a:r>
              <a:rPr lang="ar-SA" sz="2400" b="1" dirty="0"/>
              <a:t> +  ٣ س  ــ  ٥</a:t>
            </a:r>
            <a:endParaRPr lang="ar-SA" sz="2400" b="1" baseline="30000" dirty="0"/>
          </a:p>
        </p:txBody>
      </p:sp>
      <p:sp>
        <p:nvSpPr>
          <p:cNvPr id="96" name="مربع نص 95"/>
          <p:cNvSpPr txBox="1"/>
          <p:nvPr/>
        </p:nvSpPr>
        <p:spPr>
          <a:xfrm>
            <a:off x="1700412" y="3643314"/>
            <a:ext cx="535785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٢ س</a:t>
            </a:r>
            <a:r>
              <a:rPr lang="ar-SA" sz="4000" b="1" spc="-100" baseline="30000" dirty="0"/>
              <a:t>٢</a:t>
            </a:r>
            <a:r>
              <a:rPr lang="ar-SA" sz="3200" b="1" dirty="0"/>
              <a:t>     </a:t>
            </a:r>
            <a:r>
              <a:rPr lang="ar-SA" sz="3200" b="1" dirty="0">
                <a:solidFill>
                  <a:srgbClr val="FF0000"/>
                </a:solidFill>
              </a:rPr>
              <a:t>+     ٣ س     </a:t>
            </a:r>
            <a:r>
              <a:rPr lang="ar-SA" sz="3200" b="1" dirty="0"/>
              <a:t>ــ      ٥</a:t>
            </a:r>
            <a:endParaRPr lang="ar-SA" sz="3200" b="1" baseline="30000" dirty="0"/>
          </a:p>
        </p:txBody>
      </p:sp>
      <p:grpSp>
        <p:nvGrpSpPr>
          <p:cNvPr id="97" name="مجموعة 96"/>
          <p:cNvGrpSpPr/>
          <p:nvPr/>
        </p:nvGrpSpPr>
        <p:grpSpPr>
          <a:xfrm>
            <a:off x="1672276" y="2243788"/>
            <a:ext cx="2214578" cy="500066"/>
            <a:chOff x="1857356" y="2786058"/>
            <a:chExt cx="2214578" cy="714380"/>
          </a:xfrm>
        </p:grpSpPr>
        <p:sp>
          <p:nvSpPr>
            <p:cNvPr id="98" name="مستطيل مستدير الزوايا 97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9" name="مستطيل مستدير الزوايا 98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00" name="مجموعة 99"/>
          <p:cNvGrpSpPr/>
          <p:nvPr/>
        </p:nvGrpSpPr>
        <p:grpSpPr>
          <a:xfrm>
            <a:off x="1672276" y="1658216"/>
            <a:ext cx="2214578" cy="500066"/>
            <a:chOff x="1857356" y="2786058"/>
            <a:chExt cx="2214578" cy="714380"/>
          </a:xfrm>
        </p:grpSpPr>
        <p:sp>
          <p:nvSpPr>
            <p:cNvPr id="101" name="مستطيل مستدير الزوايا 100"/>
            <p:cNvSpPr/>
            <p:nvPr/>
          </p:nvSpPr>
          <p:spPr>
            <a:xfrm>
              <a:off x="1857356" y="2786058"/>
              <a:ext cx="1643074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02" name="مستطيل مستدير الزوايا 101"/>
            <p:cNvSpPr/>
            <p:nvPr/>
          </p:nvSpPr>
          <p:spPr>
            <a:xfrm>
              <a:off x="3571868" y="2786058"/>
              <a:ext cx="500066" cy="714380"/>
            </a:xfrm>
            <a:prstGeom prst="roundRect">
              <a:avLst>
                <a:gd name="adj" fmla="val 186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06" name="مربع نص 105"/>
          <p:cNvSpPr txBox="1"/>
          <p:nvPr/>
        </p:nvSpPr>
        <p:spPr>
          <a:xfrm>
            <a:off x="1886590" y="2243788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١  ،  ١٠</a:t>
            </a:r>
            <a:endParaRPr lang="ar-SA" sz="2400" b="1" baseline="30000" dirty="0"/>
          </a:p>
        </p:txBody>
      </p:sp>
      <p:sp>
        <p:nvSpPr>
          <p:cNvPr id="107" name="مربع نص 106"/>
          <p:cNvSpPr txBox="1"/>
          <p:nvPr/>
        </p:nvSpPr>
        <p:spPr>
          <a:xfrm>
            <a:off x="1929892" y="1659314"/>
            <a:ext cx="115817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٢  ،  ٥</a:t>
            </a:r>
            <a:endParaRPr lang="ar-SA" sz="2400" b="1" baseline="30000" dirty="0"/>
          </a:p>
        </p:txBody>
      </p:sp>
      <p:sp>
        <p:nvSpPr>
          <p:cNvPr id="109" name="مربع نص 108"/>
          <p:cNvSpPr txBox="1"/>
          <p:nvPr/>
        </p:nvSpPr>
        <p:spPr>
          <a:xfrm>
            <a:off x="3301282" y="2271924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٩</a:t>
            </a:r>
            <a:endParaRPr lang="ar-SA" sz="2400" b="1" baseline="30000" dirty="0"/>
          </a:p>
        </p:txBody>
      </p:sp>
      <p:sp>
        <p:nvSpPr>
          <p:cNvPr id="110" name="مربع نص 109"/>
          <p:cNvSpPr txBox="1"/>
          <p:nvPr/>
        </p:nvSpPr>
        <p:spPr>
          <a:xfrm>
            <a:off x="3301282" y="1701518"/>
            <a:ext cx="58667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٣</a:t>
            </a:r>
            <a:endParaRPr lang="ar-SA" sz="2400" b="1" baseline="30000" dirty="0"/>
          </a:p>
        </p:txBody>
      </p:sp>
      <p:sp>
        <p:nvSpPr>
          <p:cNvPr id="112" name="مستطيل مستدير الزوايا 111"/>
          <p:cNvSpPr/>
          <p:nvPr/>
        </p:nvSpPr>
        <p:spPr>
          <a:xfrm>
            <a:off x="1542370" y="4214818"/>
            <a:ext cx="5815712" cy="2357454"/>
          </a:xfrm>
          <a:prstGeom prst="roundRect">
            <a:avLst>
              <a:gd name="adj" fmla="val 1863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3" name="مربع نص 112"/>
          <p:cNvSpPr txBox="1"/>
          <p:nvPr/>
        </p:nvSpPr>
        <p:spPr>
          <a:xfrm>
            <a:off x="4171508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س  ــ  ١ )</a:t>
            </a:r>
            <a:endParaRPr lang="ar-SA" sz="2400" b="1" baseline="30000" dirty="0"/>
          </a:p>
        </p:txBody>
      </p:sp>
      <p:sp>
        <p:nvSpPr>
          <p:cNvPr id="114" name="سهم بشكل U 113"/>
          <p:cNvSpPr/>
          <p:nvPr/>
        </p:nvSpPr>
        <p:spPr>
          <a:xfrm flipH="1">
            <a:off x="2428860" y="3357562"/>
            <a:ext cx="4472458" cy="357190"/>
          </a:xfrm>
          <a:prstGeom prst="uturnArrow">
            <a:avLst>
              <a:gd name="adj1" fmla="val 26969"/>
              <a:gd name="adj2" fmla="val 25000"/>
              <a:gd name="adj3" fmla="val 30908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15" name="مستطيل مستدير الزوايا 114"/>
          <p:cNvSpPr/>
          <p:nvPr/>
        </p:nvSpPr>
        <p:spPr>
          <a:xfrm>
            <a:off x="2172342" y="2828262"/>
            <a:ext cx="671078" cy="500066"/>
          </a:xfrm>
          <a:prstGeom prst="roundRect">
            <a:avLst>
              <a:gd name="adj" fmla="val 1863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١٠</a:t>
            </a:r>
          </a:p>
        </p:txBody>
      </p:sp>
      <p:sp>
        <p:nvSpPr>
          <p:cNvPr id="116" name="سهم منحني 115"/>
          <p:cNvSpPr/>
          <p:nvPr/>
        </p:nvSpPr>
        <p:spPr>
          <a:xfrm rot="5400000">
            <a:off x="3400856" y="2357430"/>
            <a:ext cx="1885524" cy="742516"/>
          </a:xfrm>
          <a:prstGeom prst="bentArrow">
            <a:avLst>
              <a:gd name="adj1" fmla="val 23078"/>
              <a:gd name="adj2" fmla="val 11539"/>
              <a:gd name="adj3" fmla="val 23107"/>
              <a:gd name="adj4" fmla="val 45265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17" name="وسيلة شرح مستطيلة 116"/>
          <p:cNvSpPr/>
          <p:nvPr/>
        </p:nvSpPr>
        <p:spPr>
          <a:xfrm>
            <a:off x="6072198" y="1500174"/>
            <a:ext cx="2472194" cy="1500198"/>
          </a:xfrm>
          <a:prstGeom prst="wedgeRectCallout">
            <a:avLst>
              <a:gd name="adj1" fmla="val -71052"/>
              <a:gd name="adj2" fmla="val 10207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endParaRPr lang="ar-SA" sz="2000" b="1" dirty="0">
              <a:solidFill>
                <a:schemeClr val="tx1"/>
              </a:solidFill>
            </a:endParaRPr>
          </a:p>
          <a:p>
            <a:pPr algn="ctr"/>
            <a:r>
              <a:rPr lang="ar-SA" sz="2000" b="1" dirty="0">
                <a:solidFill>
                  <a:schemeClr val="tx1"/>
                </a:solidFill>
              </a:rPr>
              <a:t>إشارة الأوسط مع الأكبر وعكسها مع الأصغر</a:t>
            </a:r>
          </a:p>
        </p:txBody>
      </p:sp>
      <p:grpSp>
        <p:nvGrpSpPr>
          <p:cNvPr id="118" name="مجموعة 117"/>
          <p:cNvGrpSpPr/>
          <p:nvPr/>
        </p:nvGrpSpPr>
        <p:grpSpPr>
          <a:xfrm>
            <a:off x="7000892" y="1557544"/>
            <a:ext cx="642942" cy="657010"/>
            <a:chOff x="7000892" y="1700420"/>
            <a:chExt cx="642942" cy="657010"/>
          </a:xfrm>
        </p:grpSpPr>
        <p:sp>
          <p:nvSpPr>
            <p:cNvPr id="119" name="خماسي 118"/>
            <p:cNvSpPr/>
            <p:nvPr/>
          </p:nvSpPr>
          <p:spPr>
            <a:xfrm rot="5400000">
              <a:off x="7022545" y="1764275"/>
              <a:ext cx="642942" cy="543368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0" name="مربع نص 119"/>
            <p:cNvSpPr txBox="1"/>
            <p:nvPr/>
          </p:nvSpPr>
          <p:spPr>
            <a:xfrm>
              <a:off x="7000892" y="1700420"/>
              <a:ext cx="64294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نطرح</a:t>
              </a:r>
              <a:endParaRPr lang="ar-SA" sz="2000" b="1" baseline="30000" dirty="0"/>
            </a:p>
          </p:txBody>
        </p:sp>
      </p:grpSp>
      <p:sp>
        <p:nvSpPr>
          <p:cNvPr id="121" name="خماسي 120"/>
          <p:cNvSpPr/>
          <p:nvPr/>
        </p:nvSpPr>
        <p:spPr>
          <a:xfrm rot="5400000">
            <a:off x="2982506" y="3018232"/>
            <a:ext cx="750100" cy="742517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2" name="مربع نص 121"/>
          <p:cNvSpPr txBox="1"/>
          <p:nvPr/>
        </p:nvSpPr>
        <p:spPr>
          <a:xfrm>
            <a:off x="2900790" y="3000372"/>
            <a:ext cx="857256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نطرح</a:t>
            </a:r>
            <a:endParaRPr lang="ar-SA" sz="2400" b="1" baseline="30000" dirty="0"/>
          </a:p>
        </p:txBody>
      </p:sp>
      <p:sp>
        <p:nvSpPr>
          <p:cNvPr id="123" name="مربع نص 122"/>
          <p:cNvSpPr txBox="1"/>
          <p:nvPr/>
        </p:nvSpPr>
        <p:spPr>
          <a:xfrm>
            <a:off x="2071670" y="4286256"/>
            <a:ext cx="457203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</a:t>
            </a:r>
            <a:r>
              <a:rPr lang="ar-SA" sz="2400" b="1" dirty="0">
                <a:solidFill>
                  <a:srgbClr val="FF0000"/>
                </a:solidFill>
              </a:rPr>
              <a:t>ــ  ٢ س  +  ٥ س  </a:t>
            </a:r>
            <a:r>
              <a:rPr lang="ar-SA" sz="2400" b="1" dirty="0"/>
              <a:t>ــ  ٥</a:t>
            </a:r>
            <a:endParaRPr lang="ar-SA" sz="2400" b="1" baseline="30000" dirty="0"/>
          </a:p>
        </p:txBody>
      </p:sp>
      <p:sp>
        <p:nvSpPr>
          <p:cNvPr id="124" name="مربع نص 123"/>
          <p:cNvSpPr txBox="1"/>
          <p:nvPr/>
        </p:nvSpPr>
        <p:spPr>
          <a:xfrm>
            <a:off x="2071670" y="4857760"/>
            <a:ext cx="471490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٢ س</a:t>
            </a:r>
            <a:r>
              <a:rPr lang="ar-SA" sz="3400" b="1" spc="-100" baseline="30000" dirty="0"/>
              <a:t>٢</a:t>
            </a:r>
            <a:r>
              <a:rPr lang="ar-SA" sz="2400" b="1" dirty="0"/>
              <a:t>  ــ  ٢ س  )  +  ( ٥ س  ــ ٥  )</a:t>
            </a:r>
            <a:endParaRPr lang="ar-SA" sz="2400" b="1" baseline="30000" dirty="0"/>
          </a:p>
        </p:txBody>
      </p:sp>
      <p:sp>
        <p:nvSpPr>
          <p:cNvPr id="125" name="مربع نص 124"/>
          <p:cNvSpPr txBox="1"/>
          <p:nvPr/>
        </p:nvSpPr>
        <p:spPr>
          <a:xfrm>
            <a:off x="4286248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٢ س ( س  ــ  ١  )  </a:t>
            </a:r>
            <a:endParaRPr lang="ar-SA" sz="2400" b="1" baseline="30000" dirty="0"/>
          </a:p>
        </p:txBody>
      </p:sp>
      <p:sp>
        <p:nvSpPr>
          <p:cNvPr id="126" name="مربع نص 125"/>
          <p:cNvSpPr txBox="1"/>
          <p:nvPr/>
        </p:nvSpPr>
        <p:spPr>
          <a:xfrm>
            <a:off x="4000496" y="5429264"/>
            <a:ext cx="57150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+</a:t>
            </a:r>
            <a:endParaRPr lang="ar-SA" sz="2400" b="1" baseline="30000" dirty="0">
              <a:solidFill>
                <a:schemeClr val="tx1"/>
              </a:solidFill>
            </a:endParaRPr>
          </a:p>
        </p:txBody>
      </p:sp>
      <p:sp>
        <p:nvSpPr>
          <p:cNvPr id="127" name="مربع نص 126"/>
          <p:cNvSpPr txBox="1"/>
          <p:nvPr/>
        </p:nvSpPr>
        <p:spPr>
          <a:xfrm>
            <a:off x="1785918" y="5396227"/>
            <a:ext cx="2357454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٥ ( س  ــ  ١  )  </a:t>
            </a:r>
            <a:endParaRPr lang="ar-SA" sz="2400" b="1" baseline="30000" dirty="0"/>
          </a:p>
        </p:txBody>
      </p:sp>
      <p:sp>
        <p:nvSpPr>
          <p:cNvPr id="128" name="مربع نص 127"/>
          <p:cNvSpPr txBox="1"/>
          <p:nvPr/>
        </p:nvSpPr>
        <p:spPr>
          <a:xfrm>
            <a:off x="2628008" y="5967731"/>
            <a:ext cx="182925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( ٢ س  +  ٥ )</a:t>
            </a:r>
            <a:endParaRPr lang="ar-SA" sz="2400" b="1" baseline="30000" dirty="0"/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E29F4916-82DC-5743-A55C-F47CFFF255A6}"/>
              </a:ext>
            </a:extLst>
          </p:cNvPr>
          <p:cNvSpPr txBox="1"/>
          <p:nvPr/>
        </p:nvSpPr>
        <p:spPr>
          <a:xfrm>
            <a:off x="97264" y="160879"/>
            <a:ext cx="127631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٣ب ) صــ ٨٣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800" decel="100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3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96" grpId="0"/>
      <p:bldP spid="106" grpId="0"/>
      <p:bldP spid="107" grpId="0"/>
      <p:bldP spid="109" grpId="0"/>
      <p:bldP spid="110" grpId="0"/>
      <p:bldP spid="112" grpId="0" animBg="1"/>
      <p:bldP spid="113" grpId="0"/>
      <p:bldP spid="114" grpId="0" animBg="1"/>
      <p:bldP spid="115" grpId="0" animBg="1"/>
      <p:bldP spid="116" grpId="0" animBg="1"/>
      <p:bldP spid="117" grpId="0" animBg="1"/>
      <p:bldP spid="121" grpId="0" animBg="1"/>
      <p:bldP spid="122" grpId="0"/>
      <p:bldP spid="123" grpId="0"/>
      <p:bldP spid="124" grpId="0"/>
      <p:bldP spid="125" grpId="0"/>
      <p:bldP spid="126" grpId="0"/>
      <p:bldP spid="127" grpId="0"/>
      <p:bldP spid="128" grpId="0"/>
    </p:bldLst>
  </p:timing>
</p:sld>
</file>

<file path=ppt/theme/theme1.xml><?xml version="1.0" encoding="utf-8"?>
<a:theme xmlns:a="http://schemas.openxmlformats.org/drawingml/2006/main" name="سمة Office">
  <a:themeElements>
    <a:clrScheme name="ذروة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chemeClr val="tx1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4334</TotalTime>
  <Words>1466</Words>
  <Application>Microsoft Office PowerPoint</Application>
  <PresentationFormat>On-screen Show (4:3)</PresentationFormat>
  <Paragraphs>299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free-tech</dc:creator>
  <cp:lastModifiedBy>حسن بن الدواء</cp:lastModifiedBy>
  <cp:revision>523</cp:revision>
  <dcterms:created xsi:type="dcterms:W3CDTF">2012-10-01T13:49:55Z</dcterms:created>
  <dcterms:modified xsi:type="dcterms:W3CDTF">2022-02-13T05:08:07Z</dcterms:modified>
</cp:coreProperties>
</file>