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1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84" r:id="rId3"/>
    <p:sldMasterId id="2147484029" r:id="rId4"/>
  </p:sldMasterIdLst>
  <p:notesMasterIdLst>
    <p:notesMasterId r:id="rId101"/>
  </p:notesMasterIdLst>
  <p:sldIdLst>
    <p:sldId id="256" r:id="rId5"/>
    <p:sldId id="758" r:id="rId6"/>
    <p:sldId id="269" r:id="rId7"/>
    <p:sldId id="759" r:id="rId8"/>
    <p:sldId id="605" r:id="rId9"/>
    <p:sldId id="258" r:id="rId10"/>
    <p:sldId id="760" r:id="rId11"/>
    <p:sldId id="306" r:id="rId12"/>
    <p:sldId id="353" r:id="rId13"/>
    <p:sldId id="307" r:id="rId14"/>
    <p:sldId id="761" r:id="rId15"/>
    <p:sldId id="309" r:id="rId16"/>
    <p:sldId id="310" r:id="rId17"/>
    <p:sldId id="311" r:id="rId18"/>
    <p:sldId id="762" r:id="rId19"/>
    <p:sldId id="643" r:id="rId20"/>
    <p:sldId id="261" r:id="rId21"/>
    <p:sldId id="312" r:id="rId22"/>
    <p:sldId id="763" r:id="rId23"/>
    <p:sldId id="313" r:id="rId24"/>
    <p:sldId id="354" r:id="rId25"/>
    <p:sldId id="356" r:id="rId26"/>
    <p:sldId id="357" r:id="rId27"/>
    <p:sldId id="358" r:id="rId28"/>
    <p:sldId id="359" r:id="rId29"/>
    <p:sldId id="270" r:id="rId30"/>
    <p:sldId id="764" r:id="rId31"/>
    <p:sldId id="646" r:id="rId32"/>
    <p:sldId id="765" r:id="rId33"/>
    <p:sldId id="648" r:id="rId34"/>
    <p:sldId id="317" r:id="rId35"/>
    <p:sldId id="319" r:id="rId36"/>
    <p:sldId id="271" r:id="rId37"/>
    <p:sldId id="321" r:id="rId38"/>
    <p:sldId id="766" r:id="rId39"/>
    <p:sldId id="360" r:id="rId40"/>
    <p:sldId id="361" r:id="rId41"/>
    <p:sldId id="767" r:id="rId42"/>
    <p:sldId id="362" r:id="rId43"/>
    <p:sldId id="363" r:id="rId44"/>
    <p:sldId id="325" r:id="rId45"/>
    <p:sldId id="768" r:id="rId46"/>
    <p:sldId id="260" r:id="rId47"/>
    <p:sldId id="326" r:id="rId48"/>
    <p:sldId id="327" r:id="rId49"/>
    <p:sldId id="652" r:id="rId50"/>
    <p:sldId id="769" r:id="rId51"/>
    <p:sldId id="365" r:id="rId52"/>
    <p:sldId id="366" r:id="rId53"/>
    <p:sldId id="367" r:id="rId54"/>
    <p:sldId id="770" r:id="rId55"/>
    <p:sldId id="653" r:id="rId56"/>
    <p:sldId id="369" r:id="rId57"/>
    <p:sldId id="370" r:id="rId58"/>
    <p:sldId id="771" r:id="rId59"/>
    <p:sldId id="331" r:id="rId60"/>
    <p:sldId id="772" r:id="rId61"/>
    <p:sldId id="322" r:id="rId62"/>
    <p:sldId id="773" r:id="rId63"/>
    <p:sldId id="656" r:id="rId64"/>
    <p:sldId id="351" r:id="rId65"/>
    <p:sldId id="657" r:id="rId66"/>
    <p:sldId id="336" r:id="rId67"/>
    <p:sldId id="338" r:id="rId68"/>
    <p:sldId id="774" r:id="rId69"/>
    <p:sldId id="659" r:id="rId70"/>
    <p:sldId id="372" r:id="rId71"/>
    <p:sldId id="373" r:id="rId72"/>
    <p:sldId id="257" r:id="rId73"/>
    <p:sldId id="775" r:id="rId74"/>
    <p:sldId id="341" r:id="rId75"/>
    <p:sldId id="376" r:id="rId76"/>
    <p:sldId id="352" r:id="rId77"/>
    <p:sldId id="776" r:id="rId78"/>
    <p:sldId id="662" r:id="rId79"/>
    <p:sldId id="378" r:id="rId80"/>
    <p:sldId id="379" r:id="rId81"/>
    <p:sldId id="777" r:id="rId82"/>
    <p:sldId id="664" r:id="rId83"/>
    <p:sldId id="343" r:id="rId84"/>
    <p:sldId id="382" r:id="rId85"/>
    <p:sldId id="665" r:id="rId86"/>
    <p:sldId id="383" r:id="rId87"/>
    <p:sldId id="666" r:id="rId88"/>
    <p:sldId id="384" r:id="rId89"/>
    <p:sldId id="778" r:id="rId90"/>
    <p:sldId id="668" r:id="rId91"/>
    <p:sldId id="669" r:id="rId92"/>
    <p:sldId id="388" r:id="rId93"/>
    <p:sldId id="670" r:id="rId94"/>
    <p:sldId id="390" r:id="rId95"/>
    <p:sldId id="671" r:id="rId96"/>
    <p:sldId id="392" r:id="rId97"/>
    <p:sldId id="779" r:id="rId98"/>
    <p:sldId id="349" r:id="rId99"/>
    <p:sldId id="393" r:id="rId100"/>
  </p:sldIdLst>
  <p:sldSz cx="9144000" cy="6858000" type="screen4x3"/>
  <p:notesSz cx="6858000" cy="9144000"/>
  <p:custDataLst>
    <p:tags r:id="rId102"/>
  </p:custDataLst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0099"/>
    <a:srgbClr val="FFFF99"/>
    <a:srgbClr val="FF33CC"/>
    <a:srgbClr val="CC00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1" autoAdjust="0"/>
    <p:restoredTop sz="94645"/>
  </p:normalViewPr>
  <p:slideViewPr>
    <p:cSldViewPr>
      <p:cViewPr varScale="1">
        <p:scale>
          <a:sx n="113" d="100"/>
          <a:sy n="113" d="100"/>
        </p:scale>
        <p:origin x="2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ags" Target="tags/tag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E96A5C13-80DB-F164-8BAE-B941E1B49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CD0C127-0841-3B37-D6EB-251E3EC257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BC42C8-4399-4355-A3CE-B6960DE7D4A1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0367655A-E429-44C7-6EA8-F0F6DF3BD7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7A61BD4B-957B-5775-6D35-E0A502F8F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9BDAC1-9C3F-F9B2-A8D2-A3AF9248D6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9F5AB0-4222-64E9-ACA3-08CAE6C78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smtClean="0"/>
            </a:lvl1pPr>
          </a:lstStyle>
          <a:p>
            <a:pPr>
              <a:defRPr/>
            </a:pPr>
            <a:fld id="{00525C6C-D067-40A4-9784-651C5E53F0BE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>
            <a:extLst>
              <a:ext uri="{FF2B5EF4-FFF2-40B4-BE49-F238E27FC236}">
                <a16:creationId xmlns:a16="http://schemas.microsoft.com/office/drawing/2014/main" id="{14A68EA8-4D52-522D-C50C-67BFD60A2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عنصر نائب للملاحظات 2">
            <a:extLst>
              <a:ext uri="{FF2B5EF4-FFF2-40B4-BE49-F238E27FC236}">
                <a16:creationId xmlns:a16="http://schemas.microsoft.com/office/drawing/2014/main" id="{12BFF9AB-1827-074D-4727-85E4592726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ar-EG"/>
          </a:p>
        </p:txBody>
      </p:sp>
      <p:sp>
        <p:nvSpPr>
          <p:cNvPr id="44036" name="عنصر نائب لرقم الشريحة 3">
            <a:extLst>
              <a:ext uri="{FF2B5EF4-FFF2-40B4-BE49-F238E27FC236}">
                <a16:creationId xmlns:a16="http://schemas.microsoft.com/office/drawing/2014/main" id="{5137F4C5-2352-6BA3-1BEC-84ED35E1C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9ABA7C-DEAC-47B4-9C5C-25144E71D43C}" type="slidenum">
              <a:rPr lang="en-US" altLang="ar-EG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5993-FEE2-E5C7-2BF7-2A4E6D96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7386-E4D9-4ED5-970B-191C5ADF6C5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458E-0294-9B3B-C735-A323EA1C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BC59B-CF03-A57F-A2E5-415113BC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D494-7993-41B9-8293-ACAAFAEFF7D0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99928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D95F-DB29-DA53-A358-0736A892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7128-9259-4C03-B834-84EC13CC9AF6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C869C-D174-D10D-5207-39A47630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C98EC-0B94-D87A-2343-2340B843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CA5B-1B7D-44F4-B89A-66A1369B4165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97454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A7397-2E03-8986-32EE-BD5E1CDD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4D98-6583-479E-BAB1-E5941C90B7D8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8FAB-EEC2-D84B-DE7E-E49ABCB5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92F3A-DE82-4797-B8C5-B6859932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9D8B-75E4-4C7D-B2F7-E909ABB10541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80908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36F2F-9C9C-D52C-5230-5C0A81E7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0309-F6B0-4048-8E7F-7F6F0FB910EF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D08CD-A401-EDD0-5ED7-397AF9CD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E6AB-5F8B-1F43-520C-94F65BDA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A988-3F23-48F4-B524-428539FFB04E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25910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4D2EC-C228-F97E-EF9C-368DB7B2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B8A-521E-4D27-A0EC-A13F23FDEA5D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8B8F2-3D52-D419-50A4-03CA10A1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D99C-63D4-0924-FC7B-8DB279B2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77DF-7FA1-4CA5-AA26-1EEA99B1BA5D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09997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AEC42-76F2-F6A1-E0D2-7DBC036A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3BB6-954D-47F5-A0D2-47C53E624821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43DD-4428-737C-FB9D-942F602C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A59E-E09B-F7BD-40B6-7EDE6A84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237E-7CCE-4090-A6E5-F32795FF850B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80443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77595D-F758-BB04-6ED3-526528B6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4417-3215-41A8-8DDE-C4D9347F6DA1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B35146-8F38-0B56-2F47-0F142A9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38BBE-C5A8-9202-E6B7-C1EF55B8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E1AF-9CC1-4370-87F9-37FC2862A4F6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05874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D7A6DD-D170-2BC6-F31F-58BFA96C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C8A7-C22F-4C10-A19D-A969BFB46901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DA7BFF-32EC-BE0B-2475-DD3FEFD3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078C1A-1BE3-21EC-96B6-7E237E1E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EF02-F084-4AA2-BA95-F92907F7F18E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068093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1D14CA-4242-C995-480E-6A0E066F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34D-7DDE-4C88-AFA0-1A7BC2F740F6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627785-4B87-4E27-175D-9BB0A7EA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268A01-2BA5-AC5A-B1F4-44A71B9D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6E9B-12F9-426F-829E-8DA5698D25B6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621955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1AF2A6-183B-9981-7241-CCCCCB13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C789-4CC1-4E3A-8A25-DA484BDFA5D1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AE025A-440C-1F23-6F16-FD6B2F08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B09668-2662-60C3-4AC1-CF55C8D0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AD9B-EB24-4EEB-B0CF-6B3B271F29B0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61745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F0A1D-2E03-2615-FEEC-9923F9AF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BFDD-135F-47D8-824B-0FB9C2E038E2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C3094-9487-D207-2EFC-A771D22C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43F63D-DB80-186A-5FB3-09DCD0DE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728D-686E-4ADF-8EC5-4DE864E5F5C3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74969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FB00-268B-90EB-57DC-DD6939ED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7D8D-D976-44E6-8ABE-AB9C0AA27752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0BC98-1408-D7A4-F5D3-50C821FB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90940-32D8-19B8-706E-94EB2B76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239E-DEAA-4D48-A8CE-07345F0E90CC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79337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661BE9-32A8-2545-0364-B60F680C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0D04-1AF4-4687-92B0-DE9A6DA0CDC0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65DD22-2D7E-A917-795E-78B48AA9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580F01-DC7C-20B4-A25D-60E61624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8C9B-CE58-43D3-B9EE-2F0DD65A41BA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855353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24624-5E8B-7C60-2AAB-5B3D3720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E04F-793A-40D0-8DAC-18AC4C3C04D3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699D7-75C7-DA52-98B2-E520F06A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0F5F-A349-7656-8A66-34A3E2A1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973F-AF29-4EF5-8C61-79C5DE091223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63826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346ED-5935-6566-BEC2-26760507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E44B-B9C8-4E02-BFD4-3951D3A5D88B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A2F88-4B85-0718-249A-A0F54DDA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368F-866C-E08B-EF63-6620F91E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DF96-50BD-4F39-BE8B-B8B8B0D47EDB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0727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3420-20F8-18B5-D49E-305AD561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8C1B-5182-4C28-BE00-98DCEDCB6F78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7D30-2FD3-C4C5-1681-1881A9D3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63AA2-8454-FAC4-1616-F788C7FF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951CD-A38F-48E4-8149-576054EE77B3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48627859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4E81-F384-8B66-B8BD-13502CE5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7467-E09D-4BBD-AF61-7C71E96BD167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135EF-08FF-50AA-5FBE-FD59FAAA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FB0BA-D2DD-81CA-6B90-7C97D06A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1025C9-0704-4C7A-B1CE-157E694F66DB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884454672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3F2CE-563F-2497-E339-5221751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AEA7-046A-4E08-8FC0-9DF0984EF0A5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B771F-9D44-FDFA-32A6-358A213C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6D7FC-1772-7C9C-6E65-A5030701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1DC4B-67D2-4FD7-AF3F-9282A99F7737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350452324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7CE8AF-B68A-1743-259B-C9F8F85D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DB18-6533-4504-9AFC-CE18607C16CF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BAD81A-6EB4-4489-7A01-F63D2E30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449648-55D5-FA4B-BAF2-3606A1A6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12973-3EA3-4BC2-BA0B-A040AAB4FD64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240419507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2C676E-8DD6-8270-8D6D-001A3978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39EF-568F-4108-8F77-0B501A8A0C00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D3880A-07D9-B0F3-68CD-67E15204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DCFEB1-E568-6B07-12EA-2D213C82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4BE75-893E-4032-9293-23926799CF4F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142902615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98A103-2EF9-9382-C177-0B088CCC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813E-F776-45BC-8082-E4A11BB00C9D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97DC97-92EE-C18A-B379-AA47E029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E3CAD9-DDB1-C502-CD6A-6006DDF0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22EA19-64F9-4CDA-BECD-8F6BBC2FD226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605926413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8292A1-E5DC-1756-4155-8E677169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9158-8AE3-422F-837C-882300347E14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D63761-3E57-36D0-DB43-2707094E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2F6888-4459-0D81-C094-FBD615BF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04556-6487-4F52-9B93-226C7BBEC76C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439134813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C8E1B-8F7B-4884-EB51-79E0B94C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9663-BD7D-4724-A71D-8E380716E39A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AEF5-86D8-369E-2921-0F618132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A7A0A-5218-C2DF-7B30-697C0DB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F719-8CE5-4F27-87BE-67488D72A710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015454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8C0164-28C8-A3B5-9EA5-C63A58ED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66D9-8E0C-4723-94B8-C20AE422869E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F68BCA-FF48-481D-3071-4D08B5BD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3EF7D3-234B-47B0-1F2E-B1D27502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9FFF22-F110-44C3-A091-C2B81E92D280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214921684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2FE460-92B2-953B-EC95-889BB9D5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2855-4E16-45B5-83E9-AE5265ABD2B7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31FDCA-5FC4-FEFA-906E-6A1053C0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3183F5-674F-1AA4-6669-1E1E0094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61E74-5980-4B58-B82B-2A1EAE798BAB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587660402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B7250-9B0E-7D38-F5B2-9B7E1BC4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8A73-75A9-4173-846B-709AB67B03A6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76D40-7F7B-0C44-8BED-266F13EE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5F8E-8DF9-5768-180C-274933BF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32CB67-E0A8-46EA-BEDE-A58B0651A750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621294219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1D30-F915-A8BB-8A06-6AE33F4E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8091-C695-4852-B131-6B2011753570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9B07-68AD-E420-70FA-A1CE89FA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E1FB3-A54A-E146-1EFC-828DAAC6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7075E5-5BAD-4E7E-A5EB-C6091694E905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224325867"/>
      </p:ext>
    </p:extLst>
  </p:cSld>
  <p:clrMapOvr>
    <a:masterClrMapping/>
  </p:clrMapOvr>
  <p:transition>
    <p:pull dir="lu"/>
    <p:sndAc>
      <p:stSnd>
        <p:snd r:embed="rId1" name="SOUND999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0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7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9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85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B09C07-5F15-C897-4CCB-1831605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026B-C0E3-4595-8DB4-565B695FE112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ADB40-7E30-E900-6745-F767013F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743A0A-E0EF-C9CC-FDF0-2FDDDEA0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64C2-83E7-4001-A547-00DCADAB01BA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154446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7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6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1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429C22-D495-B2E5-5800-BA642924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55C2-1101-4239-9EA7-221882AD69F2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632A05-1788-1462-2F59-83058314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1C8448-2DB1-463E-B45F-9E796467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FB44-9393-41F5-AAB1-1B5CFF3989C7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09771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D003CC-24DD-1219-01D6-ACF65970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945B-111F-4357-A2EB-57D6A66872DD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2F74CB-137D-26FF-337F-7DFEEDB7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E049C1-A0FE-B4E5-851F-348A1751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CCDC-E114-4C7D-B814-AE73829A89B8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93729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D684E7-7A01-65D8-60D6-867B3BCC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3354-9904-4F14-9AF7-E8FFBD3E1430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B3F582-6180-0E2E-8F61-9758F6DA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D269FE-9D94-B231-9581-FA7C8A9E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D2D9-DB9C-47CE-B379-12B0DAE2F2A7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67470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02A155-FBAB-1C7C-E147-9EDCDF70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B9CD-F669-401A-8FB4-C10591A36EDC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D0574C-55B0-64C8-B146-E2003B62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FCFA9E-18D0-07E6-F2C0-61607965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EF59-0EF9-4830-AA4F-A23757CE2C12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3038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A8941-5A4C-38AB-0DDA-A75A24DD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C465-3590-4B63-A679-1C846387D94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5AF02-A402-149D-6F83-2CDEF7CB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7E924-94F2-2ED5-ED76-AD3647D1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8B87-1B43-4712-B3E7-D36FDDF4D799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21148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EC2EFE-E3A3-B94A-9CF1-F113C56637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E03DBC-E86D-5CC5-C68F-625956230E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B6D6-6020-3115-8C84-DB731FEA1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53D5BF-0012-46F3-BDE2-78B21BE24542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05D2-FFE7-74A6-470F-C7F200DE5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95A6-F43D-AEB5-6950-9B634DFBE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5E41AB-6CD5-42A7-9FCC-C06C463B9593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3A9F3E06-B6F2-3880-D414-CFC0B24E30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3AE9BFB-B7F3-A452-84D5-702E72090C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540A-1AD2-E67A-5930-61A0D869E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A71642-48DF-4C5F-9893-398F72362FD4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550FA-B143-1DBC-138D-5F04623DE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83D21-6DB6-44A1-FF98-FDE243004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ACA174-AAF3-4D57-B4B9-CE4513E4985A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AEBBB94-0279-DE31-506D-623BEF7E9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EC0A72EB-1F97-2D02-1505-BDF75C704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53E12-576E-D112-CB61-3B780F5DC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EEF3400D-AC72-4EAF-90A9-AEAE334FB9F0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91A72-40EA-E4AE-574B-A10BBD588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70481-8604-AC62-C95C-64F60A14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9269B12-C1F0-4C46-8ACF-F829684DFE75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>
    <p:pull dir="lu"/>
    <p:sndAc>
      <p:stSnd>
        <p:snd r:embed="rId13" name="cp_empty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40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2.wav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41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45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audio" Target="../media/audio13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audio" Target="../media/audio13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audio" Target="../media/audio13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5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51.svg"/><Relationship Id="rId17" Type="http://schemas.openxmlformats.org/officeDocument/2006/relationships/image" Target="../media/image56.svg"/><Relationship Id="rId2" Type="http://schemas.openxmlformats.org/officeDocument/2006/relationships/image" Target="../media/image16.svg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54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30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e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slide" Target="slide90.xml"/><Relationship Id="rId4" Type="http://schemas.openxmlformats.org/officeDocument/2006/relationships/image" Target="../media/image6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13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Freeform 59"/>
          <p:cNvSpPr/>
          <p:nvPr/>
        </p:nvSpPr>
        <p:spPr>
          <a:xfrm rot="9408861">
            <a:off x="774653" y="-3685967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0" name="Freeform 60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1" name="Freeform 61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3F9AE51F-A052-D8F3-4815-B5F12ECC1DFD}"/>
              </a:ext>
            </a:extLst>
          </p:cNvPr>
          <p:cNvSpPr/>
          <p:nvPr/>
        </p:nvSpPr>
        <p:spPr bwMode="auto">
          <a:xfrm>
            <a:off x="3465660" y="580735"/>
            <a:ext cx="5312673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الفصل الثامن</a:t>
            </a: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36049954-A5AC-05B7-1A5D-543D422B8781}"/>
              </a:ext>
            </a:extLst>
          </p:cNvPr>
          <p:cNvSpPr txBox="1"/>
          <p:nvPr/>
        </p:nvSpPr>
        <p:spPr bwMode="auto">
          <a:xfrm>
            <a:off x="3313684" y="2391018"/>
            <a:ext cx="5616624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الدوال التربيعية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780C4C-FC21-B637-9CC3-B68EA8C218CD}"/>
              </a:ext>
            </a:extLst>
          </p:cNvPr>
          <p:cNvSpPr/>
          <p:nvPr/>
        </p:nvSpPr>
        <p:spPr>
          <a:xfrm>
            <a:off x="971600" y="1074737"/>
            <a:ext cx="7429500" cy="4708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</a:rPr>
              <a:t>حل المعادلة التربيعية بالتمثيل البياني:</a:t>
            </a:r>
            <a:endParaRPr lang="ar-SA" sz="3600" b="1" cap="small" dirty="0">
              <a:solidFill>
                <a:srgbClr val="C00000"/>
              </a:solidFill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</a:rPr>
              <a:t> </a:t>
            </a:r>
            <a:r>
              <a:rPr lang="ar-EG" sz="3600" b="1" cap="small" dirty="0"/>
              <a:t>الصورة القياسية</a:t>
            </a:r>
            <a:r>
              <a:rPr lang="en-US" sz="3600" b="1" cap="small" dirty="0"/>
              <a:t> </a:t>
            </a:r>
            <a:r>
              <a:rPr lang="ar-EG" sz="3600" b="1" cap="small" dirty="0"/>
              <a:t>للمعادلة التربيعية هي:</a:t>
            </a:r>
            <a:endParaRPr lang="ar-SA" sz="3600" b="1" cap="small" dirty="0"/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3333CC"/>
              </a:solidFill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3333CC"/>
                </a:solidFill>
              </a:rPr>
              <a:t>أس</a:t>
            </a:r>
            <a:r>
              <a:rPr lang="ar-EG" sz="3200" b="1" baseline="30000" dirty="0">
                <a:solidFill>
                  <a:srgbClr val="3333CC"/>
                </a:solidFill>
              </a:rPr>
              <a:t>2</a:t>
            </a:r>
            <a:r>
              <a:rPr lang="ar-EG" sz="3200" b="1" cap="small" dirty="0">
                <a:solidFill>
                  <a:srgbClr val="3333CC"/>
                </a:solidFill>
              </a:rPr>
              <a:t> + ب س + </a:t>
            </a:r>
            <a:r>
              <a:rPr lang="ar-EG" sz="3200" b="1" cap="small" dirty="0" err="1">
                <a:solidFill>
                  <a:srgbClr val="3333CC"/>
                </a:solidFill>
              </a:rPr>
              <a:t>ج</a:t>
            </a:r>
            <a:r>
              <a:rPr lang="ar-SA" sz="3200" b="1" cap="small" dirty="0">
                <a:solidFill>
                  <a:srgbClr val="3333CC"/>
                </a:solidFill>
              </a:rPr>
              <a:t>ـ</a:t>
            </a:r>
            <a:r>
              <a:rPr lang="ar-EG" sz="3200" b="1" cap="small" dirty="0">
                <a:solidFill>
                  <a:srgbClr val="3333CC"/>
                </a:solidFill>
              </a:rPr>
              <a:t> = 0، حيث </a:t>
            </a:r>
            <a:r>
              <a:rPr lang="ar-EG" sz="3200" b="1" cap="small" dirty="0" err="1">
                <a:solidFill>
                  <a:srgbClr val="3333CC"/>
                </a:solidFill>
              </a:rPr>
              <a:t>أ</a:t>
            </a:r>
            <a:r>
              <a:rPr lang="ar-EG" sz="3200" b="1" cap="small" dirty="0">
                <a:solidFill>
                  <a:srgbClr val="3333CC"/>
                </a:solidFill>
              </a:rPr>
              <a:t> ≠0، ولكتابة الدالة التربيعية على صورة معادلة، استبدل ص أو د (س) بصفر، وتذكر أن حلول المعادلة أو جذورها يمكن تحديدها بإيجاد المقاطع السينية للتمثيل البياني للدالة المرتبطة، ويوجد للمعادلة التربيعية حلان حقيقيان أو حل حقيقي واحد، أو لا يوجد لها حلول حقيقية</a:t>
            </a:r>
            <a:r>
              <a:rPr lang="ar-EG" sz="3200" b="1" dirty="0">
                <a:solidFill>
                  <a:srgbClr val="3333CC"/>
                </a:solidFill>
              </a:rPr>
              <a:t>.</a:t>
            </a:r>
          </a:p>
        </p:txBody>
      </p:sp>
    </p:spTree>
  </p:cSld>
  <p:clrMapOvr>
    <a:masterClrMapping/>
  </p:clrMapOvr>
  <p:transition>
    <p:strips dir="ru"/>
    <p:sndAc>
      <p:stSnd>
        <p:snd r:embed="rId2" name="SOUND3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9E63CD9F-9B82-407F-9ED6-3FA174B7D2C0}"/>
              </a:ext>
            </a:extLst>
          </p:cNvPr>
          <p:cNvSpPr/>
          <p:nvPr/>
        </p:nvSpPr>
        <p:spPr bwMode="auto">
          <a:xfrm>
            <a:off x="3401303" y="622793"/>
            <a:ext cx="3647217" cy="1938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مفهوم أساسي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43ADCF67-770E-42DE-AB87-5C84BBE89958}"/>
              </a:ext>
            </a:extLst>
          </p:cNvPr>
          <p:cNvSpPr txBox="1"/>
          <p:nvPr/>
        </p:nvSpPr>
        <p:spPr bwMode="auto">
          <a:xfrm>
            <a:off x="2015705" y="2617169"/>
            <a:ext cx="6660521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</a:t>
            </a:r>
            <a:r>
              <a:rPr lang="ar-EG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أضف إلى مطويتك</a:t>
            </a:r>
          </a:p>
        </p:txBody>
      </p:sp>
    </p:spTree>
    <p:extLst>
      <p:ext uri="{BB962C8B-B14F-4D97-AF65-F5344CB8AC3E}">
        <p14:creationId xmlns:p14="http://schemas.microsoft.com/office/powerpoint/2010/main" val="662463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AF06A1-9056-9444-EF3A-0BB915CF2B53}"/>
              </a:ext>
            </a:extLst>
          </p:cNvPr>
          <p:cNvSpPr/>
          <p:nvPr/>
        </p:nvSpPr>
        <p:spPr>
          <a:xfrm>
            <a:off x="3884331" y="912813"/>
            <a:ext cx="3836987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حلول المعادلات التربيعية</a:t>
            </a:r>
            <a:endParaRPr lang="ar-EG" sz="3600" dirty="0">
              <a:latin typeface="+mn-lt"/>
              <a:cs typeface="+mn-cs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12ED224F-1DE4-3029-E97F-C284AECE1027}"/>
              </a:ext>
            </a:extLst>
          </p:cNvPr>
          <p:cNvSpPr/>
          <p:nvPr/>
        </p:nvSpPr>
        <p:spPr>
          <a:xfrm>
            <a:off x="2901950" y="5299075"/>
            <a:ext cx="4557713" cy="920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C0099"/>
                </a:solidFill>
              </a:rPr>
              <a:t>حلان حقيقيان مختلفان</a:t>
            </a:r>
            <a:endParaRPr lang="en-US" sz="3600" dirty="0">
              <a:solidFill>
                <a:srgbClr val="CC0099"/>
              </a:solidFill>
            </a:endParaRP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78C6DDB5-2802-641C-161A-1C8BBB6E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2"/>
          <a:stretch>
            <a:fillRect/>
          </a:stretch>
        </p:blipFill>
        <p:spPr bwMode="auto">
          <a:xfrm>
            <a:off x="4067175" y="2811463"/>
            <a:ext cx="36306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A85FB53-1F16-1111-F64E-9B67133F409C}"/>
              </a:ext>
            </a:extLst>
          </p:cNvPr>
          <p:cNvSpPr/>
          <p:nvPr/>
        </p:nvSpPr>
        <p:spPr>
          <a:xfrm>
            <a:off x="1979613" y="4437063"/>
            <a:ext cx="4557712" cy="6445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C0099"/>
                </a:solidFill>
              </a:rPr>
              <a:t>حل حقيقي وحيد</a:t>
            </a:r>
            <a:endParaRPr lang="en-US" sz="3600" dirty="0">
              <a:solidFill>
                <a:srgbClr val="CC009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DB0A7-6847-1403-6D1E-72CC3D5B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r="34943" b="-4034"/>
          <a:stretch>
            <a:fillRect/>
          </a:stretch>
        </p:blipFill>
        <p:spPr bwMode="auto">
          <a:xfrm>
            <a:off x="3814763" y="1619250"/>
            <a:ext cx="40163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E3E47491-F36B-2E77-2EF0-6E35056D2894}"/>
              </a:ext>
            </a:extLst>
          </p:cNvPr>
          <p:cNvSpPr/>
          <p:nvPr/>
        </p:nvSpPr>
        <p:spPr>
          <a:xfrm>
            <a:off x="3904456" y="590470"/>
            <a:ext cx="3836987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حلول المعادلات التربيعية</a:t>
            </a:r>
            <a:endParaRPr lang="ar-EG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SOUND5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1BE8DBD-7E5F-EB91-2B82-1FA2960D3975}"/>
              </a:ext>
            </a:extLst>
          </p:cNvPr>
          <p:cNvSpPr/>
          <p:nvPr/>
        </p:nvSpPr>
        <p:spPr>
          <a:xfrm>
            <a:off x="2881313" y="4613275"/>
            <a:ext cx="4557712" cy="6445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C0099"/>
                </a:solidFill>
              </a:rPr>
              <a:t>لا يوجد حلول حقيقية</a:t>
            </a:r>
            <a:endParaRPr lang="en-US" sz="3600" dirty="0">
              <a:solidFill>
                <a:srgbClr val="CC0099"/>
              </a:solidFill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8E53E878-52DF-382B-1C2A-34FFDFE7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94"/>
          <a:stretch>
            <a:fillRect/>
          </a:stretch>
        </p:blipFill>
        <p:spPr bwMode="auto">
          <a:xfrm>
            <a:off x="3355975" y="1536700"/>
            <a:ext cx="39036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307E692F-3BE1-1101-60E1-9AF09471EC09}"/>
              </a:ext>
            </a:extLst>
          </p:cNvPr>
          <p:cNvSpPr/>
          <p:nvPr/>
        </p:nvSpPr>
        <p:spPr>
          <a:xfrm>
            <a:off x="3389312" y="548680"/>
            <a:ext cx="3836987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حلول المعادلات التربيعية</a:t>
            </a:r>
            <a:endParaRPr lang="ar-EG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omb dir="vert"/>
    <p:sndAc>
      <p:stSnd>
        <p:snd r:embed="rId3" name="SOUND5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9E63CD9F-9B82-407F-9ED6-3FA174B7D2C0}"/>
              </a:ext>
            </a:extLst>
          </p:cNvPr>
          <p:cNvSpPr/>
          <p:nvPr/>
        </p:nvSpPr>
        <p:spPr bwMode="auto">
          <a:xfrm>
            <a:off x="4426966" y="755128"/>
            <a:ext cx="1866280" cy="1938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مثال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43ADCF67-770E-42DE-AB87-5C84BBE89958}"/>
              </a:ext>
            </a:extLst>
          </p:cNvPr>
          <p:cNvSpPr txBox="1"/>
          <p:nvPr/>
        </p:nvSpPr>
        <p:spPr bwMode="auto">
          <a:xfrm>
            <a:off x="2015705" y="2617169"/>
            <a:ext cx="6660521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جذران حقيقيان مختلفان</a:t>
            </a:r>
          </a:p>
        </p:txBody>
      </p:sp>
    </p:spTree>
    <p:extLst>
      <p:ext uri="{BB962C8B-B14F-4D97-AF65-F5344CB8AC3E}">
        <p14:creationId xmlns:p14="http://schemas.microsoft.com/office/powerpoint/2010/main" val="3120114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C2B109D-FC6A-C9CB-0A37-E2D3D29B6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276872"/>
            <a:ext cx="71287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schemeClr val="tx1"/>
                </a:solidFill>
              </a:rPr>
              <a:t>حل المعادلة </a:t>
            </a:r>
            <a:r>
              <a:rPr lang="ar-EG" sz="3600" b="1" cap="small" dirty="0">
                <a:solidFill>
                  <a:schemeClr val="tx1"/>
                </a:solidFill>
              </a:rPr>
              <a:t>س</a:t>
            </a:r>
            <a:r>
              <a:rPr lang="ar-EG" sz="3600" b="1" baseline="30000" dirty="0">
                <a:solidFill>
                  <a:schemeClr val="tx1"/>
                </a:solidFill>
              </a:rPr>
              <a:t>2</a:t>
            </a:r>
            <a:r>
              <a:rPr lang="ar-SA" sz="3600" b="1" cap="small" dirty="0">
                <a:solidFill>
                  <a:schemeClr val="tx1"/>
                </a:solidFill>
              </a:rPr>
              <a:t> – 2س – 8 = 0 بيانيًا.</a:t>
            </a:r>
          </a:p>
        </p:txBody>
      </p:sp>
    </p:spTree>
  </p:cSld>
  <p:clrMapOvr>
    <a:masterClrMapping/>
  </p:clrMapOvr>
  <p:transition>
    <p:pull dir="lu"/>
    <p:sndAc>
      <p:stSnd>
        <p:snd r:embed="rId2" name="BoinkL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48EB1C-0F2F-AADA-6124-2E46A646A040}"/>
              </a:ext>
            </a:extLst>
          </p:cNvPr>
          <p:cNvSpPr/>
          <p:nvPr/>
        </p:nvSpPr>
        <p:spPr>
          <a:xfrm>
            <a:off x="2451100" y="1909763"/>
            <a:ext cx="6072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+mn-lt"/>
                <a:cs typeface="+mn-cs"/>
              </a:rPr>
              <a:t>مثل الدالة د (س) = س</a:t>
            </a:r>
            <a:r>
              <a:rPr lang="ar-EG" sz="3200" b="1" baseline="30000" dirty="0">
                <a:latin typeface="+mn-lt"/>
                <a:cs typeface="+mn-cs"/>
              </a:rPr>
              <a:t>2</a:t>
            </a:r>
            <a:r>
              <a:rPr lang="ar-EG" sz="3200" b="1" cap="small" dirty="0">
                <a:latin typeface="+mn-lt"/>
                <a:cs typeface="+mn-cs"/>
              </a:rPr>
              <a:t> – 2س – 8 المرتبطة بالمعادلة بيانيًا.</a:t>
            </a:r>
            <a:endParaRPr lang="ar-EG" sz="3200" b="1" dirty="0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25A1E-021A-FE03-62C1-A8B38E5E8D19}"/>
              </a:ext>
            </a:extLst>
          </p:cNvPr>
          <p:cNvSpPr/>
          <p:nvPr/>
        </p:nvSpPr>
        <p:spPr>
          <a:xfrm>
            <a:off x="3051175" y="3635375"/>
            <a:ext cx="55006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+mn-lt"/>
                <a:cs typeface="+mn-cs"/>
              </a:rPr>
              <a:t>تظهر المقاطع السينية للتمثيل البياني عند -2، 4</a:t>
            </a:r>
            <a:r>
              <a:rPr lang="ar-SA" sz="3200" b="1" cap="small" dirty="0">
                <a:latin typeface="+mn-lt"/>
                <a:cs typeface="+mn-cs"/>
              </a:rPr>
              <a:t>؛</a:t>
            </a:r>
            <a:r>
              <a:rPr lang="ar-EG" sz="3200" b="1" cap="small" dirty="0">
                <a:latin typeface="+mn-lt"/>
                <a:cs typeface="+mn-cs"/>
              </a:rPr>
              <a:t> لذا فالحلول هي -2، 4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3323" name="Picture 11">
            <a:extLst>
              <a:ext uri="{FF2B5EF4-FFF2-40B4-BE49-F238E27FC236}">
                <a16:creationId xmlns:a16="http://schemas.microsoft.com/office/drawing/2014/main" id="{2B49F6EE-38E6-71D9-5B37-1C9577C5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2343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1C60B-2B53-6257-9C5C-1AF4465FF762}"/>
              </a:ext>
            </a:extLst>
          </p:cNvPr>
          <p:cNvSpPr/>
          <p:nvPr/>
        </p:nvSpPr>
        <p:spPr>
          <a:xfrm>
            <a:off x="900113" y="836613"/>
            <a:ext cx="74596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3333CC"/>
                </a:solidFill>
                <a:latin typeface="+mn-lt"/>
                <a:cs typeface="+mn-cs"/>
              </a:rPr>
              <a:t>تحقق: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</a:t>
            </a:r>
            <a:r>
              <a:rPr lang="ar-EG" sz="3200" b="1" cap="small" dirty="0">
                <a:solidFill>
                  <a:srgbClr val="FF0000"/>
                </a:solidFill>
                <a:latin typeface="+mn-lt"/>
                <a:cs typeface="+mn-cs"/>
              </a:rPr>
              <a:t>تحقق من صحة كل حل بالتعويض في المعادلة الأصلية</a:t>
            </a:r>
            <a:r>
              <a:rPr lang="ar-SA" sz="3200" b="1" cap="small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endParaRPr lang="ar-EG" sz="3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59BEF-7458-1A80-65F9-A0862FE5353D}"/>
              </a:ext>
            </a:extLst>
          </p:cNvPr>
          <p:cNvSpPr/>
          <p:nvPr/>
        </p:nvSpPr>
        <p:spPr>
          <a:xfrm>
            <a:off x="0" y="3500438"/>
            <a:ext cx="83597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rgbClr val="FF0000"/>
                </a:solidFill>
                <a:latin typeface="+mn-lt"/>
                <a:cs typeface="+mn-cs"/>
              </a:rPr>
              <a:t>س</a:t>
            </a:r>
            <a:r>
              <a:rPr lang="ar-EG" sz="2800" b="1" baseline="30000" dirty="0">
                <a:solidFill>
                  <a:srgbClr val="FF33CC"/>
                </a:solidFill>
                <a:latin typeface="+mn-lt"/>
                <a:cs typeface="+mn-cs"/>
              </a:rPr>
              <a:t>2</a:t>
            </a:r>
            <a:r>
              <a:rPr lang="ar-EG" sz="2800" b="1" cap="small" dirty="0">
                <a:solidFill>
                  <a:srgbClr val="FF33CC"/>
                </a:solidFill>
                <a:latin typeface="+mn-lt"/>
                <a:cs typeface="+mn-cs"/>
              </a:rPr>
              <a:t> – 2</a:t>
            </a:r>
            <a:r>
              <a:rPr lang="ar-EG" sz="2800" b="1" cap="small" dirty="0">
                <a:solidFill>
                  <a:srgbClr val="FF0000"/>
                </a:solidFill>
                <a:latin typeface="+mn-lt"/>
                <a:cs typeface="+mn-cs"/>
              </a:rPr>
              <a:t>س</a:t>
            </a:r>
            <a:r>
              <a:rPr lang="ar-EG" sz="2800" b="1" cap="small" dirty="0">
                <a:solidFill>
                  <a:srgbClr val="FF33CC"/>
                </a:solidFill>
                <a:latin typeface="+mn-lt"/>
                <a:cs typeface="+mn-cs"/>
              </a:rPr>
              <a:t> – 8 = </a:t>
            </a:r>
            <a:r>
              <a:rPr lang="en-US" sz="2800" b="1" cap="small" dirty="0">
                <a:solidFill>
                  <a:srgbClr val="FF33CC"/>
                </a:solidFill>
                <a:latin typeface="+mn-lt"/>
                <a:cs typeface="+mn-cs"/>
              </a:rPr>
              <a:t>  </a:t>
            </a:r>
            <a:r>
              <a:rPr lang="ar-EG" sz="2800" b="1" cap="small" dirty="0">
                <a:solidFill>
                  <a:srgbClr val="FF33CC"/>
                </a:solidFill>
                <a:latin typeface="+mn-lt"/>
                <a:cs typeface="+mn-cs"/>
              </a:rPr>
              <a:t>0 </a:t>
            </a:r>
            <a:r>
              <a:rPr lang="ar-EG" sz="2800" b="1" cap="small" dirty="0">
                <a:solidFill>
                  <a:srgbClr val="3333CC"/>
                </a:solidFill>
                <a:latin typeface="+mn-lt"/>
                <a:cs typeface="+mn-cs"/>
              </a:rPr>
              <a:t>المعادلة الأصلية</a:t>
            </a:r>
            <a:r>
              <a:rPr lang="en-US" sz="2800" b="1" cap="small" dirty="0">
                <a:solidFill>
                  <a:srgbClr val="3333CC"/>
                </a:solidFill>
                <a:latin typeface="+mn-lt"/>
                <a:cs typeface="+mn-cs"/>
              </a:rPr>
              <a:t>    </a:t>
            </a:r>
            <a:r>
              <a:rPr lang="ar-EG" sz="2800" b="1" cap="small" dirty="0">
                <a:solidFill>
                  <a:srgbClr val="FF0000"/>
                </a:solidFill>
                <a:latin typeface="+mn-lt"/>
                <a:cs typeface="+mn-cs"/>
              </a:rPr>
              <a:t>س</a:t>
            </a:r>
            <a:r>
              <a:rPr lang="ar-EG" sz="2800" b="1" baseline="30000" dirty="0">
                <a:solidFill>
                  <a:srgbClr val="FF33CC"/>
                </a:solidFill>
                <a:latin typeface="+mn-lt"/>
                <a:cs typeface="+mn-cs"/>
              </a:rPr>
              <a:t>2</a:t>
            </a:r>
            <a:r>
              <a:rPr lang="ar-EG" sz="2800" b="1" cap="small" dirty="0">
                <a:solidFill>
                  <a:srgbClr val="FF33CC"/>
                </a:solidFill>
                <a:latin typeface="+mn-lt"/>
                <a:cs typeface="+mn-cs"/>
              </a:rPr>
              <a:t> – 2</a:t>
            </a:r>
            <a:r>
              <a:rPr lang="ar-EG" sz="2800" b="1" cap="small" dirty="0">
                <a:solidFill>
                  <a:srgbClr val="FF0000"/>
                </a:solidFill>
                <a:latin typeface="+mn-lt"/>
                <a:cs typeface="+mn-cs"/>
              </a:rPr>
              <a:t>س</a:t>
            </a:r>
            <a:r>
              <a:rPr lang="ar-EG" sz="2800" b="1" cap="small" dirty="0">
                <a:solidFill>
                  <a:srgbClr val="FF33CC"/>
                </a:solidFill>
                <a:latin typeface="+mn-lt"/>
                <a:cs typeface="+mn-cs"/>
              </a:rPr>
              <a:t> – 8 = 0 </a:t>
            </a:r>
            <a:endParaRPr lang="en-US" sz="2800" dirty="0">
              <a:solidFill>
                <a:srgbClr val="FF33CC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3200" b="1" dirty="0">
              <a:solidFill>
                <a:srgbClr val="FF33CC"/>
              </a:solidFill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361E5-82B0-2B72-D4D1-CCA59D1880C4}"/>
              </a:ext>
            </a:extLst>
          </p:cNvPr>
          <p:cNvSpPr/>
          <p:nvPr/>
        </p:nvSpPr>
        <p:spPr>
          <a:xfrm>
            <a:off x="428625" y="4000500"/>
            <a:ext cx="83581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FF0000"/>
                </a:solidFill>
                <a:latin typeface="+mn-lt"/>
                <a:cs typeface="+mn-cs"/>
              </a:rPr>
              <a:t>(-2)</a:t>
            </a:r>
            <a:r>
              <a:rPr lang="ar-EG" sz="3200" b="1" baseline="30000" dirty="0">
                <a:solidFill>
                  <a:srgbClr val="FF33CC"/>
                </a:solidFill>
                <a:latin typeface="+mn-lt"/>
                <a:cs typeface="+mn-cs"/>
              </a:rPr>
              <a:t> 2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– 2 </a:t>
            </a:r>
            <a:r>
              <a:rPr lang="ar-EG" sz="3200" b="1" cap="small" dirty="0">
                <a:solidFill>
                  <a:srgbClr val="FF0000"/>
                </a:solidFill>
                <a:latin typeface="+mn-lt"/>
                <a:cs typeface="+mn-cs"/>
              </a:rPr>
              <a:t>(-2)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– 8 =</a:t>
            </a:r>
            <a:r>
              <a:rPr lang="ar-SA" sz="3200" b="1" cap="small" dirty="0">
                <a:solidFill>
                  <a:srgbClr val="FF33CC"/>
                </a:solidFill>
                <a:latin typeface="+mn-lt"/>
                <a:cs typeface="+mn-cs"/>
              </a:rPr>
              <a:t>؟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0   </a:t>
            </a:r>
            <a:r>
              <a:rPr lang="ar-EG" sz="3200" b="1" cap="small" dirty="0">
                <a:solidFill>
                  <a:srgbClr val="3333CC"/>
                </a:solidFill>
                <a:latin typeface="+mn-lt"/>
                <a:cs typeface="+mn-cs"/>
              </a:rPr>
              <a:t>س = -2أوس =4     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FF0000"/>
                </a:solidFill>
                <a:latin typeface="+mn-lt"/>
                <a:cs typeface="+mn-cs"/>
              </a:rPr>
              <a:t>(4)</a:t>
            </a:r>
            <a:r>
              <a:rPr lang="ar-EG" sz="3200" b="1" baseline="30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ar-EG" sz="3200" b="1" baseline="30000" dirty="0">
                <a:solidFill>
                  <a:srgbClr val="FF33CC"/>
                </a:solidFill>
                <a:latin typeface="+mn-lt"/>
                <a:cs typeface="+mn-cs"/>
              </a:rPr>
              <a:t>2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– 2 </a:t>
            </a:r>
            <a:r>
              <a:rPr lang="ar-EG" sz="3200" b="1" cap="small" dirty="0">
                <a:solidFill>
                  <a:srgbClr val="FF0000"/>
                </a:solidFill>
                <a:latin typeface="+mn-lt"/>
                <a:cs typeface="+mn-cs"/>
              </a:rPr>
              <a:t>(4)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– 8 =</a:t>
            </a:r>
            <a:r>
              <a:rPr lang="ar-SA" sz="3200" b="1" cap="small" dirty="0">
                <a:solidFill>
                  <a:srgbClr val="FF33CC"/>
                </a:solidFill>
                <a:latin typeface="+mn-lt"/>
                <a:cs typeface="+mn-cs"/>
              </a:rPr>
              <a:t>؟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0 </a:t>
            </a:r>
            <a:endParaRPr lang="en-US" sz="3200" dirty="0">
              <a:solidFill>
                <a:srgbClr val="FF33CC"/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72E43-B734-F1F5-A5E0-D274BF119992}"/>
              </a:ext>
            </a:extLst>
          </p:cNvPr>
          <p:cNvSpPr/>
          <p:nvPr/>
        </p:nvSpPr>
        <p:spPr>
          <a:xfrm>
            <a:off x="0" y="5143500"/>
            <a:ext cx="8643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0 = 0 </a:t>
            </a:r>
            <a:r>
              <a:rPr lang="ar-EG" sz="3200" b="1" cap="small" dirty="0">
                <a:solidFill>
                  <a:srgbClr val="FF0000"/>
                </a:solidFill>
                <a:latin typeface="Corbel"/>
                <a:cs typeface="+mn-cs"/>
              </a:rPr>
              <a:t>√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         </a:t>
            </a:r>
            <a:r>
              <a:rPr lang="ar-EG" sz="3200" b="1" cap="small" dirty="0" err="1">
                <a:solidFill>
                  <a:srgbClr val="3333CC"/>
                </a:solidFill>
                <a:latin typeface="+mn-lt"/>
                <a:cs typeface="+mn-cs"/>
              </a:rPr>
              <a:t>بسط.</a:t>
            </a:r>
            <a:r>
              <a:rPr lang="ar-EG" sz="3200" b="1" cap="small" dirty="0">
                <a:solidFill>
                  <a:srgbClr val="FF33CC"/>
                </a:solidFill>
                <a:latin typeface="+mn-lt"/>
                <a:cs typeface="+mn-cs"/>
              </a:rPr>
              <a:t>                       0 = 0 </a:t>
            </a:r>
            <a:r>
              <a:rPr lang="ar-EG" sz="3200" b="1" cap="small" dirty="0">
                <a:solidFill>
                  <a:srgbClr val="FF0000"/>
                </a:solidFill>
                <a:latin typeface="Corbel"/>
                <a:cs typeface="+mn-cs"/>
              </a:rPr>
              <a:t>√</a:t>
            </a:r>
            <a:endParaRPr lang="en-US" sz="3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43ADCF67-770E-42DE-AB87-5C84BBE89958}"/>
              </a:ext>
            </a:extLst>
          </p:cNvPr>
          <p:cNvSpPr txBox="1"/>
          <p:nvPr/>
        </p:nvSpPr>
        <p:spPr bwMode="auto">
          <a:xfrm>
            <a:off x="1899750" y="1730597"/>
            <a:ext cx="6660521" cy="11079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600" b="1" dirty="0">
                <a:solidFill>
                  <a:prstClr val="black"/>
                </a:solidFill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4204527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765" y="489175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39546" y="2032759"/>
            <a:ext cx="5123005" cy="2663548"/>
            <a:chOff x="0" y="0"/>
            <a:chExt cx="1978702" cy="635605"/>
          </a:xfrm>
        </p:grpSpPr>
        <p:sp>
          <p:nvSpPr>
            <p:cNvPr id="68" name="Freeform 68"/>
            <p:cNvSpPr/>
            <p:nvPr/>
          </p:nvSpPr>
          <p:spPr>
            <a:xfrm>
              <a:off x="9779" y="6223"/>
              <a:ext cx="1963970" cy="620238"/>
            </a:xfrm>
            <a:custGeom>
              <a:avLst/>
              <a:gdLst/>
              <a:ahLst/>
              <a:cxnLst/>
              <a:rect l="l" t="t" r="r" b="b"/>
              <a:pathLst>
                <a:path w="1963970" h="620238">
                  <a:moveTo>
                    <a:pt x="1963462" y="479014"/>
                  </a:moveTo>
                  <a:lnTo>
                    <a:pt x="1963462" y="455519"/>
                  </a:lnTo>
                  <a:cubicBezTo>
                    <a:pt x="1963462" y="455138"/>
                    <a:pt x="1963462" y="454757"/>
                    <a:pt x="1963462" y="454376"/>
                  </a:cubicBezTo>
                  <a:cubicBezTo>
                    <a:pt x="1963462" y="454503"/>
                    <a:pt x="1963462" y="454757"/>
                    <a:pt x="1963462" y="454884"/>
                  </a:cubicBezTo>
                  <a:lnTo>
                    <a:pt x="1963208" y="212861"/>
                  </a:lnTo>
                  <a:lnTo>
                    <a:pt x="1963208" y="212224"/>
                  </a:lnTo>
                  <a:cubicBezTo>
                    <a:pt x="1963208" y="211715"/>
                    <a:pt x="1963208" y="211205"/>
                    <a:pt x="1963208" y="210823"/>
                  </a:cubicBezTo>
                  <a:lnTo>
                    <a:pt x="1963208" y="163195"/>
                  </a:lnTo>
                  <a:cubicBezTo>
                    <a:pt x="1963335" y="164084"/>
                    <a:pt x="1963462" y="165608"/>
                    <a:pt x="1963589" y="167259"/>
                  </a:cubicBezTo>
                  <a:cubicBezTo>
                    <a:pt x="1962954" y="151384"/>
                    <a:pt x="1963716" y="134112"/>
                    <a:pt x="1963208" y="125349"/>
                  </a:cubicBezTo>
                  <a:lnTo>
                    <a:pt x="1962827" y="126238"/>
                  </a:lnTo>
                  <a:cubicBezTo>
                    <a:pt x="1962700" y="120777"/>
                    <a:pt x="1962573" y="115824"/>
                    <a:pt x="1962700" y="110998"/>
                  </a:cubicBezTo>
                  <a:cubicBezTo>
                    <a:pt x="1962573" y="105283"/>
                    <a:pt x="1962700" y="98552"/>
                    <a:pt x="1961811" y="92456"/>
                  </a:cubicBezTo>
                  <a:cubicBezTo>
                    <a:pt x="1960160" y="80010"/>
                    <a:pt x="1956858" y="66929"/>
                    <a:pt x="1947714" y="52451"/>
                  </a:cubicBezTo>
                  <a:lnTo>
                    <a:pt x="1947714" y="52705"/>
                  </a:lnTo>
                  <a:cubicBezTo>
                    <a:pt x="1940221" y="40894"/>
                    <a:pt x="1930061" y="28448"/>
                    <a:pt x="1920409" y="20828"/>
                  </a:cubicBezTo>
                  <a:cubicBezTo>
                    <a:pt x="1906312" y="11176"/>
                    <a:pt x="1918758" y="20828"/>
                    <a:pt x="1906693" y="13589"/>
                  </a:cubicBezTo>
                  <a:cubicBezTo>
                    <a:pt x="1905804" y="12827"/>
                    <a:pt x="1904153" y="12446"/>
                    <a:pt x="1902248" y="12319"/>
                  </a:cubicBezTo>
                  <a:cubicBezTo>
                    <a:pt x="1895644" y="9017"/>
                    <a:pt x="1894628" y="8890"/>
                    <a:pt x="1893485" y="8636"/>
                  </a:cubicBezTo>
                  <a:cubicBezTo>
                    <a:pt x="1892342" y="8509"/>
                    <a:pt x="1891326" y="8001"/>
                    <a:pt x="1883960" y="5588"/>
                  </a:cubicBezTo>
                  <a:cubicBezTo>
                    <a:pt x="1883198" y="5334"/>
                    <a:pt x="1882309" y="5080"/>
                    <a:pt x="1881420" y="4699"/>
                  </a:cubicBezTo>
                  <a:lnTo>
                    <a:pt x="1880023" y="3429"/>
                  </a:lnTo>
                  <a:cubicBezTo>
                    <a:pt x="1877483" y="2667"/>
                    <a:pt x="1873038" y="2921"/>
                    <a:pt x="1868593" y="3302"/>
                  </a:cubicBezTo>
                  <a:cubicBezTo>
                    <a:pt x="1866815" y="3048"/>
                    <a:pt x="1865164" y="2540"/>
                    <a:pt x="1863259" y="2413"/>
                  </a:cubicBezTo>
                  <a:cubicBezTo>
                    <a:pt x="1858941" y="2159"/>
                    <a:pt x="1853607" y="1778"/>
                    <a:pt x="1849797" y="1778"/>
                  </a:cubicBezTo>
                  <a:cubicBezTo>
                    <a:pt x="1845860" y="1778"/>
                    <a:pt x="1841923" y="1778"/>
                    <a:pt x="1837986" y="1778"/>
                  </a:cubicBezTo>
                  <a:cubicBezTo>
                    <a:pt x="1829985" y="1778"/>
                    <a:pt x="1821730" y="1778"/>
                    <a:pt x="1813221" y="1778"/>
                  </a:cubicBezTo>
                  <a:cubicBezTo>
                    <a:pt x="1796076" y="1778"/>
                    <a:pt x="1778042" y="1905"/>
                    <a:pt x="1722604" y="1905"/>
                  </a:cubicBezTo>
                  <a:lnTo>
                    <a:pt x="1725356" y="1651"/>
                  </a:lnTo>
                  <a:lnTo>
                    <a:pt x="1548296" y="1905"/>
                  </a:lnTo>
                  <a:cubicBezTo>
                    <a:pt x="1475820" y="1905"/>
                    <a:pt x="1402427" y="1905"/>
                    <a:pt x="1329034" y="2032"/>
                  </a:cubicBezTo>
                  <a:cubicBezTo>
                    <a:pt x="1286833" y="2032"/>
                    <a:pt x="1241880" y="2286"/>
                    <a:pt x="1196009" y="2540"/>
                  </a:cubicBezTo>
                  <a:lnTo>
                    <a:pt x="835466" y="3048"/>
                  </a:lnTo>
                  <a:cubicBezTo>
                    <a:pt x="729964" y="2032"/>
                    <a:pt x="624461" y="2540"/>
                    <a:pt x="520793" y="4572"/>
                  </a:cubicBezTo>
                  <a:lnTo>
                    <a:pt x="490519" y="5334"/>
                  </a:lnTo>
                  <a:cubicBezTo>
                    <a:pt x="318963" y="5080"/>
                    <a:pt x="217130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24323"/>
                    <a:pt x="1016" y="248903"/>
                    <a:pt x="0" y="269789"/>
                  </a:cubicBezTo>
                  <a:cubicBezTo>
                    <a:pt x="0" y="278831"/>
                    <a:pt x="127" y="293222"/>
                    <a:pt x="254" y="310925"/>
                  </a:cubicBezTo>
                  <a:cubicBezTo>
                    <a:pt x="127" y="328627"/>
                    <a:pt x="0" y="343018"/>
                    <a:pt x="0" y="352061"/>
                  </a:cubicBezTo>
                  <a:cubicBezTo>
                    <a:pt x="1016" y="372692"/>
                    <a:pt x="762" y="396890"/>
                    <a:pt x="889" y="419177"/>
                  </a:cubicBezTo>
                  <a:lnTo>
                    <a:pt x="889" y="438374"/>
                  </a:lnTo>
                  <a:lnTo>
                    <a:pt x="889" y="437993"/>
                  </a:lnTo>
                  <a:cubicBezTo>
                    <a:pt x="889" y="441803"/>
                    <a:pt x="889" y="448153"/>
                    <a:pt x="889" y="456154"/>
                  </a:cubicBezTo>
                  <a:lnTo>
                    <a:pt x="889" y="513177"/>
                  </a:lnTo>
                  <a:cubicBezTo>
                    <a:pt x="889" y="526893"/>
                    <a:pt x="3683" y="541498"/>
                    <a:pt x="9525" y="554833"/>
                  </a:cubicBezTo>
                  <a:cubicBezTo>
                    <a:pt x="20828" y="581884"/>
                    <a:pt x="44450" y="602458"/>
                    <a:pt x="67183" y="611475"/>
                  </a:cubicBezTo>
                  <a:cubicBezTo>
                    <a:pt x="78486" y="616301"/>
                    <a:pt x="89662" y="618079"/>
                    <a:pt x="98806" y="618968"/>
                  </a:cubicBezTo>
                  <a:cubicBezTo>
                    <a:pt x="104267" y="619349"/>
                    <a:pt x="108331" y="619349"/>
                    <a:pt x="111633" y="619349"/>
                  </a:cubicBezTo>
                  <a:cubicBezTo>
                    <a:pt x="110871" y="619476"/>
                    <a:pt x="109982" y="619603"/>
                    <a:pt x="108966" y="619603"/>
                  </a:cubicBezTo>
                  <a:cubicBezTo>
                    <a:pt x="111252" y="619476"/>
                    <a:pt x="112776" y="619349"/>
                    <a:pt x="113538" y="619222"/>
                  </a:cubicBezTo>
                  <a:cubicBezTo>
                    <a:pt x="115316" y="619222"/>
                    <a:pt x="116840" y="619222"/>
                    <a:pt x="118237" y="619222"/>
                  </a:cubicBezTo>
                  <a:lnTo>
                    <a:pt x="114300" y="619095"/>
                  </a:lnTo>
                  <a:cubicBezTo>
                    <a:pt x="142748" y="618333"/>
                    <a:pt x="139065" y="619730"/>
                    <a:pt x="161925" y="620238"/>
                  </a:cubicBezTo>
                  <a:cubicBezTo>
                    <a:pt x="161544" y="619984"/>
                    <a:pt x="161798" y="619857"/>
                    <a:pt x="162433" y="619603"/>
                  </a:cubicBezTo>
                  <a:lnTo>
                    <a:pt x="161925" y="620238"/>
                  </a:lnTo>
                  <a:lnTo>
                    <a:pt x="1830747" y="620238"/>
                  </a:lnTo>
                  <a:cubicBezTo>
                    <a:pt x="1833160" y="620238"/>
                    <a:pt x="1835573" y="620238"/>
                    <a:pt x="1837986" y="620238"/>
                  </a:cubicBezTo>
                  <a:cubicBezTo>
                    <a:pt x="1842050" y="620238"/>
                    <a:pt x="1845987" y="620238"/>
                    <a:pt x="1849797" y="620238"/>
                  </a:cubicBezTo>
                  <a:cubicBezTo>
                    <a:pt x="1853607" y="620238"/>
                    <a:pt x="1858941" y="619984"/>
                    <a:pt x="1863259" y="619603"/>
                  </a:cubicBezTo>
                  <a:cubicBezTo>
                    <a:pt x="1865037" y="619349"/>
                    <a:pt x="1866815" y="618968"/>
                    <a:pt x="1868593" y="618714"/>
                  </a:cubicBezTo>
                  <a:cubicBezTo>
                    <a:pt x="1873038" y="619095"/>
                    <a:pt x="1877483" y="619349"/>
                    <a:pt x="1879896" y="618587"/>
                  </a:cubicBezTo>
                  <a:lnTo>
                    <a:pt x="1881039" y="617063"/>
                  </a:lnTo>
                  <a:cubicBezTo>
                    <a:pt x="1881039" y="617063"/>
                    <a:pt x="1898184" y="614523"/>
                    <a:pt x="1912916" y="605633"/>
                  </a:cubicBezTo>
                  <a:cubicBezTo>
                    <a:pt x="1913551" y="605379"/>
                    <a:pt x="1915075" y="604490"/>
                    <a:pt x="1920155" y="601061"/>
                  </a:cubicBezTo>
                  <a:cubicBezTo>
                    <a:pt x="1929807" y="593441"/>
                    <a:pt x="1939967" y="580995"/>
                    <a:pt x="1947460" y="569184"/>
                  </a:cubicBezTo>
                  <a:lnTo>
                    <a:pt x="1947460" y="569438"/>
                  </a:lnTo>
                  <a:cubicBezTo>
                    <a:pt x="1954445" y="558389"/>
                    <a:pt x="1957874" y="548229"/>
                    <a:pt x="1959906" y="538450"/>
                  </a:cubicBezTo>
                  <a:cubicBezTo>
                    <a:pt x="1959906" y="538450"/>
                    <a:pt x="1959906" y="538450"/>
                    <a:pt x="1960033" y="538323"/>
                  </a:cubicBezTo>
                  <a:cubicBezTo>
                    <a:pt x="1960668" y="536672"/>
                    <a:pt x="1961684" y="528798"/>
                    <a:pt x="1961684" y="528798"/>
                  </a:cubicBezTo>
                  <a:cubicBezTo>
                    <a:pt x="1962319" y="523591"/>
                    <a:pt x="1963970" y="508605"/>
                    <a:pt x="1963462" y="479014"/>
                  </a:cubicBezTo>
                  <a:close/>
                </a:path>
              </a:pathLst>
            </a:custGeom>
            <a:solidFill>
              <a:srgbClr val="FDD33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71646" y="1586296"/>
            <a:ext cx="1064972" cy="1095215"/>
            <a:chOff x="0" y="0"/>
            <a:chExt cx="2839924" cy="2920572"/>
          </a:xfrm>
        </p:grpSpPr>
        <p:sp>
          <p:nvSpPr>
            <p:cNvPr id="71" name="Freeform 7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6471646" y="2870059"/>
            <a:ext cx="1064972" cy="1095215"/>
            <a:chOff x="0" y="0"/>
            <a:chExt cx="2839924" cy="2920572"/>
          </a:xfrm>
        </p:grpSpPr>
        <p:sp>
          <p:nvSpPr>
            <p:cNvPr id="76" name="Freeform 76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80"/>
          <p:cNvGrpSpPr/>
          <p:nvPr/>
        </p:nvGrpSpPr>
        <p:grpSpPr>
          <a:xfrm>
            <a:off x="6471646" y="4153822"/>
            <a:ext cx="1064972" cy="1095215"/>
            <a:chOff x="0" y="0"/>
            <a:chExt cx="2839924" cy="2920572"/>
          </a:xfrm>
        </p:grpSpPr>
        <p:sp>
          <p:nvSpPr>
            <p:cNvPr id="81" name="Freeform 8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TextBox 3">
            <a:extLst>
              <a:ext uri="{FF2B5EF4-FFF2-40B4-BE49-F238E27FC236}">
                <a16:creationId xmlns:a16="http://schemas.microsoft.com/office/drawing/2014/main" id="{4C7E118A-E6CE-28AD-5F07-5600B5220407}"/>
              </a:ext>
            </a:extLst>
          </p:cNvPr>
          <p:cNvSpPr txBox="1"/>
          <p:nvPr/>
        </p:nvSpPr>
        <p:spPr bwMode="auto">
          <a:xfrm>
            <a:off x="3338815" y="2741834"/>
            <a:ext cx="2553114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8-2</a:t>
            </a: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id="{5E6AA6ED-150D-4330-96B3-AD50DEF45E20}"/>
              </a:ext>
            </a:extLst>
          </p:cNvPr>
          <p:cNvSpPr txBox="1"/>
          <p:nvPr/>
        </p:nvSpPr>
        <p:spPr bwMode="auto">
          <a:xfrm>
            <a:off x="991198" y="2242747"/>
            <a:ext cx="2572357" cy="2145268"/>
          </a:xfrm>
          <a:prstGeom prst="flowChartAlternateProcess">
            <a:avLst/>
          </a:prstGeom>
          <a:solidFill>
            <a:srgbClr val="58AB9B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000" b="1" dirty="0">
                <a:solidFill>
                  <a:prstClr val="black"/>
                </a:solidFill>
                <a:cs typeface="Times New Roman" panose="02020603050405020304" pitchFamily="18" charset="0"/>
              </a:rPr>
              <a:t>حل المعادلات التربيعية بيانيًا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KLC048.WMF">
            <a:extLst>
              <a:ext uri="{FF2B5EF4-FFF2-40B4-BE49-F238E27FC236}">
                <a16:creationId xmlns:a16="http://schemas.microsoft.com/office/drawing/2014/main" id="{2E477669-2DED-D111-B8DA-759B0879FF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6858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CDA57C-509B-1798-484D-849605700CB6}"/>
              </a:ext>
            </a:extLst>
          </p:cNvPr>
          <p:cNvSpPr/>
          <p:nvPr/>
        </p:nvSpPr>
        <p:spPr>
          <a:xfrm>
            <a:off x="1857375" y="3178175"/>
            <a:ext cx="56594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latin typeface="+mn-lt"/>
                <a:cs typeface="+mn-cs"/>
              </a:rPr>
              <a:t>1أ) – س</a:t>
            </a:r>
            <a:r>
              <a:rPr lang="ar-EG" sz="4400" b="1" baseline="30000" dirty="0">
                <a:latin typeface="+mn-lt"/>
                <a:cs typeface="+mn-cs"/>
              </a:rPr>
              <a:t>2</a:t>
            </a:r>
            <a:r>
              <a:rPr lang="ar-EG" sz="4400" b="1" cap="small" dirty="0">
                <a:latin typeface="+mn-lt"/>
                <a:cs typeface="+mn-cs"/>
              </a:rPr>
              <a:t> – 3س + 18 = 0</a:t>
            </a:r>
            <a:endParaRPr lang="ar-EG" sz="4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72278B3-9A93-C97B-920D-500195DBA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8366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3333CC"/>
                </a:solidFill>
                <a:latin typeface="Arial" panose="020B0604020202020204" pitchFamily="34" charset="0"/>
              </a:rPr>
              <a:t>حل المعادلة هو س= -6 وس= 3</a:t>
            </a:r>
            <a:endParaRPr lang="en-US" altLang="ar-EG" sz="36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pic>
        <p:nvPicPr>
          <p:cNvPr id="63490" name="صورة 18">
            <a:extLst>
              <a:ext uri="{FF2B5EF4-FFF2-40B4-BE49-F238E27FC236}">
                <a16:creationId xmlns:a16="http://schemas.microsoft.com/office/drawing/2014/main" id="{2C1F1CDD-0D02-8899-1F1C-6DAD0D59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06525"/>
            <a:ext cx="31686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4ADDF26A-9020-DDE3-901C-8B93D75C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13360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تحقق: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F9CF65E8-C384-02D3-2AC3-F71D14B45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52738"/>
            <a:ext cx="410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التعويض عن س= 3 في المعادلة الأصلية 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10A2895E-4E5D-DA1B-CCD3-D24259F98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05263"/>
            <a:ext cx="410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-س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-3س +18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BD7E91C0-5CD9-746C-0E02-C983402D8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724400"/>
            <a:ext cx="4105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-(3)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-3(3) +18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3E9FDD9E-4F46-9AFA-66CB-C5C65FBCA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457825"/>
            <a:ext cx="410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-18 +18 =0   </a:t>
            </a:r>
            <a:r>
              <a:rPr lang="ar-EG" altLang="ar-EG" sz="3600" b="1">
                <a:solidFill>
                  <a:srgbClr val="00B050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altLang="ar-EG" b="1">
                <a:latin typeface="Arial" panose="020B0604020202020204" pitchFamily="34" charset="0"/>
              </a:rPr>
              <a:t> </a:t>
            </a:r>
            <a:endParaRPr lang="en-US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1">
            <a:extLst>
              <a:ext uri="{FF2B5EF4-FFF2-40B4-BE49-F238E27FC236}">
                <a16:creationId xmlns:a16="http://schemas.microsoft.com/office/drawing/2014/main" id="{07D1404F-47B8-7C66-6FD5-4861291FF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8366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3333CC"/>
                </a:solidFill>
                <a:latin typeface="Arial" panose="020B0604020202020204" pitchFamily="34" charset="0"/>
              </a:rPr>
              <a:t>حل المعادلة هو س= -6 وس= 3</a:t>
            </a:r>
            <a:endParaRPr lang="en-US" altLang="ar-EG" sz="36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pic>
        <p:nvPicPr>
          <p:cNvPr id="52227" name="صورة 18">
            <a:extLst>
              <a:ext uri="{FF2B5EF4-FFF2-40B4-BE49-F238E27FC236}">
                <a16:creationId xmlns:a16="http://schemas.microsoft.com/office/drawing/2014/main" id="{E8F8AC7B-7517-0BF1-43D2-2815E1D6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436688"/>
            <a:ext cx="321468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11">
            <a:extLst>
              <a:ext uri="{FF2B5EF4-FFF2-40B4-BE49-F238E27FC236}">
                <a16:creationId xmlns:a16="http://schemas.microsoft.com/office/drawing/2014/main" id="{DB6C9DEF-906E-5757-C619-5095E678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13360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تحقق: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7F62AA5-4933-9ADC-B883-4E1E5828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52738"/>
            <a:ext cx="410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التعويض عن س= -6 في المعادلة الأصلية 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C7F91F31-E61D-941B-AC53-70C6BAD2D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05263"/>
            <a:ext cx="410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-س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-3س +18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3AC2CE51-E4B8-309E-B406-95ECEC70C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724400"/>
            <a:ext cx="4105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-(-6)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-3(-6) +18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AA64C0D-4329-4D52-7097-E3D38F82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5392738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-36 +36 =0 </a:t>
            </a:r>
            <a:r>
              <a:rPr lang="ar-EG" altLang="ar-EG" b="1">
                <a:solidFill>
                  <a:srgbClr val="00B050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KLC048.WMF">
            <a:extLst>
              <a:ext uri="{FF2B5EF4-FFF2-40B4-BE49-F238E27FC236}">
                <a16:creationId xmlns:a16="http://schemas.microsoft.com/office/drawing/2014/main" id="{3A335148-FE2E-51E1-726B-F19D169A80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6113"/>
            <a:ext cx="6858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5897CE-A6D8-7202-BB76-C89A30726E8C}"/>
              </a:ext>
            </a:extLst>
          </p:cNvPr>
          <p:cNvSpPr/>
          <p:nvPr/>
        </p:nvSpPr>
        <p:spPr>
          <a:xfrm>
            <a:off x="1641475" y="2638425"/>
            <a:ext cx="54673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 err="1">
                <a:latin typeface="Arial" charset="0"/>
                <a:cs typeface="Arial" charset="0"/>
              </a:rPr>
              <a:t>1ب</a:t>
            </a:r>
            <a:r>
              <a:rPr lang="ar-EG" sz="4400" b="1" cap="small" dirty="0">
                <a:latin typeface="Arial" charset="0"/>
                <a:cs typeface="Arial" charset="0"/>
              </a:rPr>
              <a:t>) </a:t>
            </a:r>
            <a:r>
              <a:rPr lang="ar-EG" sz="4400" b="1" cap="small" dirty="0" err="1">
                <a:latin typeface="Arial" charset="0"/>
                <a:cs typeface="Arial" charset="0"/>
              </a:rPr>
              <a:t>س</a:t>
            </a:r>
            <a:r>
              <a:rPr lang="ar-EG" sz="4400" b="1" baseline="30000" dirty="0" err="1">
                <a:latin typeface="Arial" charset="0"/>
                <a:cs typeface="Arial" charset="0"/>
              </a:rPr>
              <a:t>2</a:t>
            </a:r>
            <a:r>
              <a:rPr lang="ar-EG" sz="4400" b="1" cap="small" dirty="0">
                <a:latin typeface="Arial" charset="0"/>
                <a:cs typeface="Arial" charset="0"/>
              </a:rPr>
              <a:t> – </a:t>
            </a:r>
            <a:r>
              <a:rPr lang="ar-EG" sz="4400" b="1" cap="small" dirty="0" err="1">
                <a:latin typeface="Arial" charset="0"/>
                <a:cs typeface="Arial" charset="0"/>
              </a:rPr>
              <a:t>4س</a:t>
            </a:r>
            <a:r>
              <a:rPr lang="ar-EG" sz="4400" b="1" cap="small" dirty="0">
                <a:latin typeface="Arial" charset="0"/>
                <a:cs typeface="Arial" charset="0"/>
              </a:rPr>
              <a:t> + </a:t>
            </a:r>
            <a:r>
              <a:rPr lang="ar-EG" sz="4400" b="1" cap="small" dirty="0" err="1">
                <a:latin typeface="Arial" charset="0"/>
                <a:cs typeface="Arial" charset="0"/>
              </a:rPr>
              <a:t>3 </a:t>
            </a:r>
            <a:r>
              <a:rPr lang="ar-EG" sz="4400" b="1" cap="small" dirty="0">
                <a:latin typeface="Arial" charset="0"/>
                <a:cs typeface="Arial" charset="0"/>
              </a:rPr>
              <a:t>= 0 </a:t>
            </a:r>
            <a:endParaRPr lang="en-US" sz="4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066AD75-D481-97F6-1ACB-EFE553A3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8366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3333CC"/>
                </a:solidFill>
                <a:latin typeface="Arial" panose="020B0604020202020204" pitchFamily="34" charset="0"/>
              </a:rPr>
              <a:t>حل المعادلة هو س= 1 وس= 3</a:t>
            </a:r>
            <a:endParaRPr lang="en-US" altLang="ar-EG" sz="36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E288FB3-F0B0-42CF-9163-2355478F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13360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تحقق: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2A465723-9533-DDE3-E8AC-7FCBDCE2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52738"/>
            <a:ext cx="410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التعويض عن س= 1 في المعادلة الأصلية 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F32EE67-97CF-48BB-D542-4C99424B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05263"/>
            <a:ext cx="410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-4س +3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B893854D-4DDF-CA78-0131-25E980FDA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24400"/>
            <a:ext cx="4105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(1)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-4(1) +3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38AA96F-082B-649E-FFB2-C793592FE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349875"/>
            <a:ext cx="4103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-3 +3 =0 </a:t>
            </a:r>
            <a:r>
              <a:rPr lang="ar-EG" altLang="ar-EG" sz="3600" b="1">
                <a:solidFill>
                  <a:srgbClr val="00B050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ar-EG">
              <a:latin typeface="Arial" panose="020B0604020202020204" pitchFamily="34" charset="0"/>
            </a:endParaRPr>
          </a:p>
        </p:txBody>
      </p:sp>
      <p:pic>
        <p:nvPicPr>
          <p:cNvPr id="64514" name="صورة 19">
            <a:extLst>
              <a:ext uri="{FF2B5EF4-FFF2-40B4-BE49-F238E27FC236}">
                <a16:creationId xmlns:a16="http://schemas.microsoft.com/office/drawing/2014/main" id="{0C94DCF7-792D-80EC-944F-3BA5A157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00213"/>
            <a:ext cx="32766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1">
            <a:extLst>
              <a:ext uri="{FF2B5EF4-FFF2-40B4-BE49-F238E27FC236}">
                <a16:creationId xmlns:a16="http://schemas.microsoft.com/office/drawing/2014/main" id="{952F0429-A70C-FD84-3A07-41A5D7682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8366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3333CC"/>
                </a:solidFill>
                <a:latin typeface="Arial" panose="020B0604020202020204" pitchFamily="34" charset="0"/>
              </a:rPr>
              <a:t>حل المعادلة هو س= 1 وس= 3</a:t>
            </a:r>
            <a:endParaRPr lang="en-US" altLang="ar-EG" sz="36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TextBox 11">
            <a:extLst>
              <a:ext uri="{FF2B5EF4-FFF2-40B4-BE49-F238E27FC236}">
                <a16:creationId xmlns:a16="http://schemas.microsoft.com/office/drawing/2014/main" id="{C38BD095-BB74-756B-CA4D-EC0409082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13360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تحقق: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9C33323-E6FB-646B-B8BF-FD4DBB12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52738"/>
            <a:ext cx="410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التعويض عن س= 3 في المعادلة الأصلية 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5D84C25A-DF6E-A701-E382-FEDD1C26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005263"/>
            <a:ext cx="410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-4س +3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9B1422D-C947-4550-937C-C9F6B705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24400"/>
            <a:ext cx="4103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(3)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-4(3) +3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7AC62A4A-F39A-9C20-7E61-41FBB1D05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373688"/>
            <a:ext cx="4103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-9 +9 =0 </a:t>
            </a:r>
            <a:r>
              <a:rPr lang="ar-EG" altLang="ar-EG" sz="3600" b="1">
                <a:solidFill>
                  <a:srgbClr val="00B050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ar-EG">
              <a:latin typeface="Arial" panose="020B0604020202020204" pitchFamily="34" charset="0"/>
            </a:endParaRPr>
          </a:p>
        </p:txBody>
      </p:sp>
      <p:pic>
        <p:nvPicPr>
          <p:cNvPr id="55304" name="صورة 19">
            <a:extLst>
              <a:ext uri="{FF2B5EF4-FFF2-40B4-BE49-F238E27FC236}">
                <a16:creationId xmlns:a16="http://schemas.microsoft.com/office/drawing/2014/main" id="{A33CCA5F-534B-8EA7-EA48-6D8364B1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47813"/>
            <a:ext cx="309562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5360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48606" y="1020046"/>
            <a:ext cx="8675710" cy="4860033"/>
            <a:chOff x="0" y="0"/>
            <a:chExt cx="23135225" cy="12960087"/>
          </a:xfrm>
        </p:grpSpPr>
        <p:sp>
          <p:nvSpPr>
            <p:cNvPr id="62" name="Freeform 62"/>
            <p:cNvSpPr/>
            <p:nvPr/>
          </p:nvSpPr>
          <p:spPr>
            <a:xfrm rot="5400000">
              <a:off x="11590837" y="1415700"/>
              <a:ext cx="12960087" cy="10128688"/>
            </a:xfrm>
            <a:custGeom>
              <a:avLst/>
              <a:gdLst/>
              <a:ahLst/>
              <a:cxnLst/>
              <a:rect l="l" t="t" r="r" b="b"/>
              <a:pathLst>
                <a:path w="12960087" h="10128688">
                  <a:moveTo>
                    <a:pt x="0" y="0"/>
                  </a:moveTo>
                  <a:lnTo>
                    <a:pt x="12960088" y="0"/>
                  </a:lnTo>
                  <a:lnTo>
                    <a:pt x="12960088" y="10128687"/>
                  </a:lnTo>
                  <a:lnTo>
                    <a:pt x="0" y="10128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5400000">
              <a:off x="-1415700" y="1415700"/>
              <a:ext cx="12960087" cy="10128688"/>
            </a:xfrm>
            <a:custGeom>
              <a:avLst/>
              <a:gdLst/>
              <a:ahLst/>
              <a:cxnLst/>
              <a:rect l="l" t="t" r="r" b="b"/>
              <a:pathLst>
                <a:path w="12960087" h="10128688">
                  <a:moveTo>
                    <a:pt x="0" y="0"/>
                  </a:moveTo>
                  <a:lnTo>
                    <a:pt x="12960087" y="0"/>
                  </a:lnTo>
                  <a:lnTo>
                    <a:pt x="12960087" y="10128687"/>
                  </a:lnTo>
                  <a:lnTo>
                    <a:pt x="0" y="10128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5400000">
              <a:off x="7255325" y="1415700"/>
              <a:ext cx="12960087" cy="10128688"/>
            </a:xfrm>
            <a:custGeom>
              <a:avLst/>
              <a:gdLst/>
              <a:ahLst/>
              <a:cxnLst/>
              <a:rect l="l" t="t" r="r" b="b"/>
              <a:pathLst>
                <a:path w="12960087" h="10128688">
                  <a:moveTo>
                    <a:pt x="0" y="0"/>
                  </a:moveTo>
                  <a:lnTo>
                    <a:pt x="12960087" y="0"/>
                  </a:lnTo>
                  <a:lnTo>
                    <a:pt x="12960087" y="10128687"/>
                  </a:lnTo>
                  <a:lnTo>
                    <a:pt x="0" y="10128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Freeform 65"/>
            <p:cNvSpPr/>
            <p:nvPr/>
          </p:nvSpPr>
          <p:spPr>
            <a:xfrm rot="5400000">
              <a:off x="2919813" y="1415700"/>
              <a:ext cx="12960087" cy="10128688"/>
            </a:xfrm>
            <a:custGeom>
              <a:avLst/>
              <a:gdLst/>
              <a:ahLst/>
              <a:cxnLst/>
              <a:rect l="l" t="t" r="r" b="b"/>
              <a:pathLst>
                <a:path w="12960087" h="10128688">
                  <a:moveTo>
                    <a:pt x="0" y="0"/>
                  </a:moveTo>
                  <a:lnTo>
                    <a:pt x="12960087" y="0"/>
                  </a:lnTo>
                  <a:lnTo>
                    <a:pt x="12960087" y="10128687"/>
                  </a:lnTo>
                  <a:lnTo>
                    <a:pt x="0" y="10128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2" name="Rectangle 2">
            <a:extLst>
              <a:ext uri="{FF2B5EF4-FFF2-40B4-BE49-F238E27FC236}">
                <a16:creationId xmlns:a16="http://schemas.microsoft.com/office/drawing/2014/main" id="{C6E43CD8-0A29-4FFE-907A-1BF2C6DCFFD4}"/>
              </a:ext>
            </a:extLst>
          </p:cNvPr>
          <p:cNvSpPr/>
          <p:nvPr/>
        </p:nvSpPr>
        <p:spPr>
          <a:xfrm>
            <a:off x="1115616" y="2348880"/>
            <a:ext cx="7129412" cy="17541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990099"/>
                </a:solidFill>
              </a:rPr>
              <a:t>حلول المعادلة في مثال 1 عددان حقيقيان مختلفان، إلا أنه أحيانًا يكون الجذران هما العدد نفسه، ويُسمى عندها </a:t>
            </a:r>
            <a:r>
              <a:rPr lang="ar-EG" sz="3600" b="1" cap="small" dirty="0">
                <a:solidFill>
                  <a:srgbClr val="FF0000"/>
                </a:solidFill>
              </a:rPr>
              <a:t>جذرًا مكررًا</a:t>
            </a:r>
            <a:r>
              <a:rPr lang="ar-EG" sz="3600" b="1" cap="small" dirty="0">
                <a:solidFill>
                  <a:srgbClr val="990099"/>
                </a:solidFill>
              </a:rPr>
              <a:t>.</a:t>
            </a:r>
            <a:endParaRPr lang="ar-EG" sz="36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569167" y="1044194"/>
            <a:ext cx="3319009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8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تنبيه! </a:t>
            </a:r>
          </a:p>
        </p:txBody>
      </p:sp>
    </p:spTree>
    <p:extLst>
      <p:ext uri="{BB962C8B-B14F-4D97-AF65-F5344CB8AC3E}">
        <p14:creationId xmlns:p14="http://schemas.microsoft.com/office/powerpoint/2010/main" val="3654890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963D897-142A-7026-AC34-ED907755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528" y="2132856"/>
            <a:ext cx="7128792" cy="230832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srgbClr val="C00000"/>
                </a:solidFill>
              </a:rPr>
              <a:t>الحلول الدقيقة: </a:t>
            </a:r>
            <a:r>
              <a:rPr lang="ar-SA" sz="3600" b="1" cap="small" dirty="0">
                <a:solidFill>
                  <a:prstClr val="black"/>
                </a:solidFill>
              </a:rPr>
              <a:t>قد تظهر الحلول التي نتوصل إليها من التمثيل البياني على أنها دقيقة، إلا أنه لا يمكنك التأكد من ذلك ما لم تتحقق منها في المعادلة الأصلية. </a:t>
            </a:r>
          </a:p>
        </p:txBody>
      </p:sp>
    </p:spTree>
  </p:cSld>
  <p:clrMapOvr>
    <a:masterClrMapping/>
  </p:clrMapOvr>
  <p:transition>
    <p:pull dir="lu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8FEA570-DE38-42EA-8EFE-95CF21140F7B}"/>
              </a:ext>
            </a:extLst>
          </p:cNvPr>
          <p:cNvSpPr txBox="1"/>
          <p:nvPr/>
        </p:nvSpPr>
        <p:spPr bwMode="auto">
          <a:xfrm>
            <a:off x="3789482" y="970212"/>
            <a:ext cx="2911824" cy="1298377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مثال 2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3B813E08-F436-489E-B678-C03CB2B3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330" y="2593652"/>
            <a:ext cx="5400675" cy="110799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cap="small" dirty="0">
                <a:solidFill>
                  <a:srgbClr val="C00000"/>
                </a:solidFill>
              </a:rPr>
              <a:t>جذر مكرر </a:t>
            </a:r>
          </a:p>
        </p:txBody>
      </p:sp>
    </p:spTree>
    <p:extLst>
      <p:ext uri="{BB962C8B-B14F-4D97-AF65-F5344CB8AC3E}">
        <p14:creationId xmlns:p14="http://schemas.microsoft.com/office/powerpoint/2010/main" val="3969209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9E63CD9F-9B82-407F-9ED6-3FA174B7D2C0}"/>
              </a:ext>
            </a:extLst>
          </p:cNvPr>
          <p:cNvSpPr/>
          <p:nvPr/>
        </p:nvSpPr>
        <p:spPr bwMode="auto">
          <a:xfrm>
            <a:off x="4581177" y="622793"/>
            <a:ext cx="2467343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فيما سبق</a:t>
            </a: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43ADCF67-770E-42DE-AB87-5C84BBE89958}"/>
              </a:ext>
            </a:extLst>
          </p:cNvPr>
          <p:cNvSpPr txBox="1"/>
          <p:nvPr/>
        </p:nvSpPr>
        <p:spPr bwMode="auto">
          <a:xfrm>
            <a:off x="1452235" y="2717081"/>
            <a:ext cx="7468946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درست حل المعادلات التربيعية بالتحليل إلى العوامل.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FB930E7-D367-64B0-BDAA-91A3207E2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420888"/>
            <a:ext cx="71287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prstClr val="black"/>
                </a:solidFill>
              </a:rPr>
              <a:t>حل المعادلة: س2- 6س = -9 بيانيًّا. </a:t>
            </a:r>
          </a:p>
        </p:txBody>
      </p:sp>
    </p:spTree>
  </p:cSld>
  <p:clrMapOvr>
    <a:masterClrMapping/>
  </p:clrMapOvr>
  <p:transition>
    <p:pull dir="lu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8FF0F3-2340-1382-AC43-AC5C3DE0A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700213"/>
            <a:ext cx="60721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solidFill>
                  <a:srgbClr val="C00000"/>
                </a:solidFill>
              </a:rPr>
              <a:t>الخطوة 1: </a:t>
            </a:r>
            <a:r>
              <a:rPr lang="ar-EG" altLang="ar-EG" b="1">
                <a:solidFill>
                  <a:srgbClr val="3333CC"/>
                </a:solidFill>
              </a:rPr>
              <a:t>أعد كتابة المعادلة بالصورة القياسية. </a:t>
            </a:r>
            <a:endParaRPr lang="en-US" altLang="ar-EG">
              <a:solidFill>
                <a:srgbClr val="3333C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E8DE44-E747-1561-073C-A1AEB807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778125"/>
            <a:ext cx="7993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/>
              <a:t>س</a:t>
            </a:r>
            <a:r>
              <a:rPr lang="ar-EG" altLang="ar-EG" b="1" baseline="30000"/>
              <a:t>2</a:t>
            </a:r>
            <a:r>
              <a:rPr lang="ar-EG" altLang="ar-EG" b="1"/>
              <a:t>- 6س = -9                        المعادلة الأصلية</a:t>
            </a:r>
            <a:endParaRPr lang="en-US" altLang="ar-E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/>
              <a:t>س</a:t>
            </a:r>
            <a:r>
              <a:rPr lang="ar-EG" altLang="ar-EG" b="1" baseline="30000"/>
              <a:t>2</a:t>
            </a:r>
            <a:r>
              <a:rPr lang="ar-EG" altLang="ar-EG" b="1"/>
              <a:t>- 6س + 9= 0         </a:t>
            </a:r>
            <a:r>
              <a:rPr lang="ar-SA" altLang="ar-EG" b="1"/>
              <a:t>     </a:t>
            </a:r>
            <a:r>
              <a:rPr lang="ar-EG" altLang="ar-EG" b="1"/>
              <a:t> أضف 9 إلى كلا الطرفين</a:t>
            </a:r>
            <a:r>
              <a:rPr lang="ar-SA" altLang="ar-EG" b="1"/>
              <a:t>.</a:t>
            </a:r>
            <a:endParaRPr lang="en-US" altLang="ar-EG"/>
          </a:p>
        </p:txBody>
      </p:sp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041660-03BD-DF89-86D1-089E5C24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901700"/>
            <a:ext cx="6424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</a:rPr>
              <a:t>الخطوة 2: </a:t>
            </a:r>
            <a:r>
              <a:rPr lang="ar-EG" altLang="ar-EG" sz="4000" b="1">
                <a:solidFill>
                  <a:srgbClr val="3333CC"/>
                </a:solidFill>
              </a:rPr>
              <a:t>مثّل الدالة المرتبطة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</a:rPr>
              <a:t> د (س) = س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</a:rPr>
              <a:t> – 6س + 9</a:t>
            </a:r>
            <a:endParaRPr lang="en-US" altLang="ar-EG" sz="4000">
              <a:solidFill>
                <a:srgbClr val="3333C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C8596-3BC1-64B1-8453-D90440F2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24175"/>
            <a:ext cx="78581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C00000"/>
                </a:solidFill>
              </a:rPr>
              <a:t>الخطوة 3: </a:t>
            </a:r>
            <a:r>
              <a:rPr lang="ar-EG" altLang="ar-EG" sz="4000" b="1" dirty="0">
                <a:solidFill>
                  <a:srgbClr val="3333CC"/>
                </a:solidFill>
              </a:rPr>
              <a:t>حدد المقطع السيني للتمثيل البياني، ولاحظ أن رأس القطع المكافئ هو المقطع السيني الوحيد للدالة</a:t>
            </a:r>
            <a:r>
              <a:rPr lang="ar-SA" altLang="ar-EG" sz="4000" b="1" dirty="0">
                <a:solidFill>
                  <a:srgbClr val="3333CC"/>
                </a:solidFill>
              </a:rPr>
              <a:t>؛</a:t>
            </a:r>
            <a:r>
              <a:rPr lang="ar-EG" altLang="ar-EG" sz="4000" b="1" dirty="0">
                <a:solidFill>
                  <a:srgbClr val="3333CC"/>
                </a:solidFill>
              </a:rPr>
              <a:t> لذا فإن للمعادلة حلًا وحيدًا هو 3</a:t>
            </a:r>
            <a:endParaRPr lang="en-US" altLang="ar-EG" sz="4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390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2148761">
            <a:off x="1349994" y="449306"/>
            <a:ext cx="6764337" cy="6456868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1343918">
            <a:off x="574476" y="3773268"/>
            <a:ext cx="705179" cy="1029229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447030">
            <a:off x="1204499" y="4418198"/>
            <a:ext cx="514615" cy="514615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469984">
            <a:off x="7181730" y="1637054"/>
            <a:ext cx="584525" cy="637862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3024561">
            <a:off x="6919285" y="2231565"/>
            <a:ext cx="807511" cy="546563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Rectangle 11">
            <a:extLst>
              <a:ext uri="{FF2B5EF4-FFF2-40B4-BE49-F238E27FC236}">
                <a16:creationId xmlns:a16="http://schemas.microsoft.com/office/drawing/2014/main" id="{5F469972-09E8-4754-9CDD-76ECA30E3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49" y="2672108"/>
            <a:ext cx="688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rgbClr val="C00000"/>
                </a:solidFill>
              </a:rPr>
              <a:t>تحقق: </a:t>
            </a:r>
            <a:r>
              <a:rPr lang="ar-EG" altLang="ar-EG" sz="4400" b="1" dirty="0">
                <a:solidFill>
                  <a:srgbClr val="3333CC"/>
                </a:solidFill>
              </a:rPr>
              <a:t>حل المعادلة بالتحليل إلى العوامل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EG" sz="4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4B1D2D49-1BFB-8452-434C-BAE278E5A6EC}"/>
              </a:ext>
            </a:extLst>
          </p:cNvPr>
          <p:cNvSpPr txBox="1"/>
          <p:nvPr/>
        </p:nvSpPr>
        <p:spPr>
          <a:xfrm>
            <a:off x="611188" y="2070100"/>
            <a:ext cx="7713662" cy="255428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n-cs"/>
              </a:rPr>
              <a:t>س</a:t>
            </a:r>
            <a:r>
              <a:rPr lang="ar-EG" sz="3200" b="1" baseline="30000" dirty="0">
                <a:latin typeface="+mn-lt"/>
                <a:cs typeface="+mn-cs"/>
              </a:rPr>
              <a:t>2</a:t>
            </a:r>
            <a:r>
              <a:rPr lang="ar-EG" sz="3200" b="1" dirty="0">
                <a:latin typeface="+mn-lt"/>
                <a:cs typeface="+mn-cs"/>
              </a:rPr>
              <a:t> – 6س + 9 = 0             </a:t>
            </a:r>
            <a:r>
              <a:rPr lang="ar-EG" sz="3200" b="1" dirty="0">
                <a:solidFill>
                  <a:srgbClr val="3333CC"/>
                </a:solidFill>
                <a:latin typeface="+mn-lt"/>
                <a:cs typeface="+mn-cs"/>
              </a:rPr>
              <a:t>المعادلة الأصلية </a:t>
            </a:r>
            <a:endParaRPr lang="en-US" sz="3200" dirty="0">
              <a:solidFill>
                <a:srgbClr val="3333CC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n-cs"/>
              </a:rPr>
              <a:t>(س- 3) (س – 3) = 0   </a:t>
            </a:r>
            <a:r>
              <a:rPr lang="ar-SA" sz="3200" b="1" dirty="0">
                <a:latin typeface="+mn-lt"/>
                <a:cs typeface="+mn-cs"/>
              </a:rPr>
              <a:t> </a:t>
            </a:r>
            <a:r>
              <a:rPr lang="ar-EG" sz="3200" b="1" dirty="0">
                <a:latin typeface="+mn-lt"/>
                <a:cs typeface="+mn-cs"/>
              </a:rPr>
              <a:t>     </a:t>
            </a:r>
            <a:r>
              <a:rPr lang="ar-SA" sz="3200" b="1" dirty="0">
                <a:latin typeface="+mn-lt"/>
                <a:cs typeface="+mn-cs"/>
              </a:rPr>
              <a:t> </a:t>
            </a:r>
            <a:r>
              <a:rPr lang="ar-EG" sz="3200" b="1" dirty="0">
                <a:solidFill>
                  <a:srgbClr val="3333CC"/>
                </a:solidFill>
                <a:latin typeface="+mn-lt"/>
                <a:cs typeface="+mn-cs"/>
              </a:rPr>
              <a:t>حلل إلى العوامل </a:t>
            </a:r>
            <a:endParaRPr lang="en-US" sz="3200" dirty="0">
              <a:solidFill>
                <a:srgbClr val="3333CC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n-cs"/>
              </a:rPr>
              <a:t>س- 3 = 0  أو </a:t>
            </a:r>
            <a:r>
              <a:rPr lang="ar-EG" sz="3200" b="1" dirty="0" err="1">
                <a:latin typeface="+mn-lt"/>
                <a:cs typeface="+mn-cs"/>
              </a:rPr>
              <a:t>س</a:t>
            </a:r>
            <a:r>
              <a:rPr lang="ar-EG" sz="3200" b="1" dirty="0">
                <a:latin typeface="+mn-lt"/>
                <a:cs typeface="+mn-cs"/>
              </a:rPr>
              <a:t> – 3 = 0  </a:t>
            </a:r>
            <a:r>
              <a:rPr lang="ar-SA" sz="3200" b="1" dirty="0">
                <a:latin typeface="+mn-lt"/>
                <a:cs typeface="+mn-cs"/>
              </a:rPr>
              <a:t>  </a:t>
            </a:r>
            <a:r>
              <a:rPr lang="ar-EG" sz="3200" b="1" dirty="0">
                <a:solidFill>
                  <a:srgbClr val="3333CC"/>
                </a:solidFill>
                <a:latin typeface="+mn-lt"/>
                <a:cs typeface="+mn-cs"/>
              </a:rPr>
              <a:t>خاصية الضرب الصفري </a:t>
            </a:r>
            <a:endParaRPr lang="en-US" sz="3200" dirty="0">
              <a:solidFill>
                <a:srgbClr val="3333CC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n-cs"/>
              </a:rPr>
              <a:t> س = 3       </a:t>
            </a:r>
            <a:r>
              <a:rPr lang="ar-EG" sz="3200" b="1" dirty="0" err="1">
                <a:latin typeface="+mn-lt"/>
                <a:cs typeface="+mn-cs"/>
              </a:rPr>
              <a:t>س</a:t>
            </a:r>
            <a:r>
              <a:rPr lang="ar-EG" sz="3200" b="1" dirty="0">
                <a:latin typeface="+mn-lt"/>
                <a:cs typeface="+mn-cs"/>
              </a:rPr>
              <a:t> = 3        </a:t>
            </a:r>
            <a:r>
              <a:rPr lang="ar-EG" sz="3200" b="1" dirty="0">
                <a:solidFill>
                  <a:srgbClr val="3333CC"/>
                </a:solidFill>
                <a:latin typeface="+mn-lt"/>
                <a:cs typeface="+mn-cs"/>
              </a:rPr>
              <a:t>أضف 3 إلى كلا الطرفين </a:t>
            </a:r>
            <a:endParaRPr lang="en-US" sz="3200" dirty="0">
              <a:solidFill>
                <a:srgbClr val="3333CC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990099"/>
                </a:solidFill>
                <a:latin typeface="+mn-lt"/>
                <a:cs typeface="+mn-cs"/>
              </a:rPr>
              <a:t>الحل الوحيد هو 3</a:t>
            </a:r>
            <a:endParaRPr lang="en-US" sz="3200" dirty="0">
              <a:solidFill>
                <a:srgbClr val="99009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u"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3838260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KLC048.WMF">
            <a:extLst>
              <a:ext uri="{FF2B5EF4-FFF2-40B4-BE49-F238E27FC236}">
                <a16:creationId xmlns:a16="http://schemas.microsoft.com/office/drawing/2014/main" id="{83660C31-65DD-AAF8-C44E-08533D392D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70200"/>
            <a:ext cx="6858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105B84-6F1A-9101-64A8-69948089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3532188"/>
            <a:ext cx="4754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/>
              <a:t>2أ) س</a:t>
            </a:r>
            <a:r>
              <a:rPr lang="ar-EG" altLang="ar-EG" sz="4400" b="1" baseline="30000"/>
              <a:t>2</a:t>
            </a:r>
            <a:r>
              <a:rPr lang="ar-EG" altLang="ar-EG" sz="4400" b="1"/>
              <a:t> + 25 = 10س</a:t>
            </a:r>
            <a:endParaRPr lang="ar-EG" altLang="ar-EG" sz="4400" b="1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6FADC0-409C-6E21-A6FC-6650E2EFF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8366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3333CC"/>
                </a:solidFill>
                <a:latin typeface="Arial" panose="020B0604020202020204" pitchFamily="34" charset="0"/>
              </a:rPr>
              <a:t>المعادلة لها حل وحيد عند س = 5 </a:t>
            </a:r>
            <a:endParaRPr lang="en-US" altLang="ar-EG" sz="36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3A3B5C05-6FD3-D9CC-AE1F-03DAE7D5A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213360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تحقق: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43E9EC0-780D-DE49-8B9A-E8AC0BFB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2852738"/>
            <a:ext cx="410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حل المعادلة بالتحليل إلى عوامل 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A20C533-7FFF-B3B8-974E-2947B2F7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4005263"/>
            <a:ext cx="410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-10س +25 =0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3013C2A3-CAE6-F5C3-94AE-63773B7D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652963"/>
            <a:ext cx="410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(س - 5) (س - 5) = 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45B5A9C6-1DC8-0F26-52D1-45DF7461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5373688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س= 5</a:t>
            </a:r>
            <a:endParaRPr lang="en-US" altLang="ar-EG">
              <a:latin typeface="Arial" panose="020B0604020202020204" pitchFamily="34" charset="0"/>
            </a:endParaRPr>
          </a:p>
        </p:txBody>
      </p:sp>
      <p:pic>
        <p:nvPicPr>
          <p:cNvPr id="65538" name="صورة 20">
            <a:extLst>
              <a:ext uri="{FF2B5EF4-FFF2-40B4-BE49-F238E27FC236}">
                <a16:creationId xmlns:a16="http://schemas.microsoft.com/office/drawing/2014/main" id="{06024699-7ED6-74F6-C7FF-4E931FEC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036763"/>
            <a:ext cx="349408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2057065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KLC048.WMF">
            <a:extLst>
              <a:ext uri="{FF2B5EF4-FFF2-40B4-BE49-F238E27FC236}">
                <a16:creationId xmlns:a16="http://schemas.microsoft.com/office/drawing/2014/main" id="{F19BBF9B-50A4-E8DA-0327-68A7EB6357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20925"/>
            <a:ext cx="6858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A5CB6F-CB5B-6261-899C-60A66463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3103563"/>
            <a:ext cx="45704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/>
              <a:t>2ب) س</a:t>
            </a:r>
            <a:r>
              <a:rPr lang="ar-EG" altLang="ar-EG" sz="4400" b="1" baseline="30000"/>
              <a:t>2</a:t>
            </a:r>
            <a:r>
              <a:rPr lang="ar-EG" altLang="ar-EG" sz="4400" b="1"/>
              <a:t> = -8س -16</a:t>
            </a:r>
            <a:endParaRPr lang="en-US" altLang="ar-EG" sz="440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9E63CD9F-9B82-407F-9ED6-3FA174B7D2C0}"/>
              </a:ext>
            </a:extLst>
          </p:cNvPr>
          <p:cNvSpPr/>
          <p:nvPr/>
        </p:nvSpPr>
        <p:spPr bwMode="auto">
          <a:xfrm>
            <a:off x="5515728" y="622793"/>
            <a:ext cx="1532792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والآن</a:t>
            </a: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43ADCF67-770E-42DE-AB87-5C84BBE89958}"/>
              </a:ext>
            </a:extLst>
          </p:cNvPr>
          <p:cNvSpPr txBox="1"/>
          <p:nvPr/>
        </p:nvSpPr>
        <p:spPr bwMode="auto">
          <a:xfrm>
            <a:off x="2150841" y="2533222"/>
            <a:ext cx="6660521" cy="23083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 أحل المعادلات التربيعية بيانيًا.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 أقدر حلول المعادلات التربيعية من تمثيلها البياني. </a:t>
            </a:r>
          </a:p>
        </p:txBody>
      </p:sp>
    </p:spTree>
    <p:extLst>
      <p:ext uri="{BB962C8B-B14F-4D97-AF65-F5344CB8AC3E}">
        <p14:creationId xmlns:p14="http://schemas.microsoft.com/office/powerpoint/2010/main" val="3951259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8CF62E6-01D7-AF2B-B6E1-6F2E1FBF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893763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3333CC"/>
                </a:solidFill>
                <a:latin typeface="Arial" panose="020B0604020202020204" pitchFamily="34" charset="0"/>
              </a:rPr>
              <a:t>المعادلة لها حل وحيد عند  س= -4</a:t>
            </a:r>
            <a:endParaRPr lang="en-US" altLang="ar-EG" sz="36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78EF61B3-4203-5965-D187-1352CC21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0" y="219075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تحقق: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88CA4CF-120F-0950-147B-3521CEF2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909888"/>
            <a:ext cx="410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حل المعادلة بالتحليل إلى عوامل 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2EBAFF0-F26F-67AB-34C3-263F28DC9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062413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</a:t>
            </a:r>
            <a:r>
              <a:rPr lang="ar-EG" altLang="ar-EG" b="1" baseline="30000"/>
              <a:t>2</a:t>
            </a:r>
            <a:r>
              <a:rPr lang="ar-EG" altLang="ar-EG" b="1">
                <a:latin typeface="Arial" panose="020B0604020202020204" pitchFamily="34" charset="0"/>
              </a:rPr>
              <a:t> +8س +16 = 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5186018-736E-39A0-1944-B2D06C4D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710113"/>
            <a:ext cx="410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(س + 4) (س + 4) = 0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AFECD470-4B02-5EA7-05C3-06F674352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5357813"/>
            <a:ext cx="4105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س= -4</a:t>
            </a:r>
            <a:endParaRPr lang="en-US" altLang="ar-EG">
              <a:latin typeface="Arial" panose="020B0604020202020204" pitchFamily="34" charset="0"/>
            </a:endParaRPr>
          </a:p>
        </p:txBody>
      </p:sp>
      <p:pic>
        <p:nvPicPr>
          <p:cNvPr id="66562" name="Picture 1">
            <a:extLst>
              <a:ext uri="{FF2B5EF4-FFF2-40B4-BE49-F238E27FC236}">
                <a16:creationId xmlns:a16="http://schemas.microsoft.com/office/drawing/2014/main" id="{0F63BA89-E2F3-D710-D91D-A11DBD35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00188"/>
            <a:ext cx="32400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40361C-C288-69F0-6BAA-655AB92E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276872"/>
            <a:ext cx="6424612" cy="1446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/>
              <a:t>كما أن جذور المعادلة التربيعية تكون أحيانًا أعدادًا غير حقيقية. </a:t>
            </a:r>
            <a:endParaRPr lang="en-US" altLang="ar-EG" sz="4400" dirty="0"/>
          </a:p>
        </p:txBody>
      </p:sp>
    </p:spTree>
  </p:cSld>
  <p:clrMapOvr>
    <a:masterClrMapping/>
  </p:clrMapOvr>
  <p:transition>
    <p:newsflash/>
    <p:sndAc>
      <p:stSnd>
        <p:snd r:embed="rId2" name="cached_gemvanish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8FEA570-DE38-42EA-8EFE-95CF21140F7B}"/>
              </a:ext>
            </a:extLst>
          </p:cNvPr>
          <p:cNvSpPr txBox="1"/>
          <p:nvPr/>
        </p:nvSpPr>
        <p:spPr bwMode="auto">
          <a:xfrm>
            <a:off x="3789482" y="970212"/>
            <a:ext cx="2911824" cy="1298377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مثال 3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3B813E08-F436-489E-B678-C03CB2B3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330" y="2639818"/>
            <a:ext cx="5400675" cy="101566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cap="small" dirty="0">
                <a:solidFill>
                  <a:srgbClr val="C00000"/>
                </a:solidFill>
              </a:rPr>
              <a:t>لا يوجد جذور حقيقية </a:t>
            </a:r>
          </a:p>
        </p:txBody>
      </p:sp>
    </p:spTree>
    <p:extLst>
      <p:ext uri="{BB962C8B-B14F-4D97-AF65-F5344CB8AC3E}">
        <p14:creationId xmlns:p14="http://schemas.microsoft.com/office/powerpoint/2010/main" val="2046883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372917" y="-1378174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>
            <a:off x="140023" y="3199392"/>
            <a:ext cx="3926570" cy="2801358"/>
          </a:xfrm>
          <a:custGeom>
            <a:avLst/>
            <a:gdLst/>
            <a:ahLst/>
            <a:cxnLst/>
            <a:rect l="l" t="t" r="r" b="b"/>
            <a:pathLst>
              <a:path w="7853140" h="5602716">
                <a:moveTo>
                  <a:pt x="0" y="0"/>
                </a:moveTo>
                <a:lnTo>
                  <a:pt x="7853140" y="0"/>
                </a:lnTo>
                <a:lnTo>
                  <a:pt x="7853140" y="5602716"/>
                </a:lnTo>
                <a:lnTo>
                  <a:pt x="0" y="56027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A011347C-72F5-446A-8B4E-8C856B2B7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59" y="2361920"/>
            <a:ext cx="7693493" cy="70788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cap="small" dirty="0">
                <a:solidFill>
                  <a:prstClr val="black"/>
                </a:solidFill>
              </a:rPr>
              <a:t>حل المعادلة 2س2 – 3س + 5 = 0 بيانيًّا.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EBE576-5281-1939-3001-F7439A99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38288"/>
            <a:ext cx="6985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</a:rPr>
              <a:t>الخطوة 1: </a:t>
            </a:r>
            <a:r>
              <a:rPr lang="ar-SA" altLang="ar-EG" sz="4000" b="1">
                <a:solidFill>
                  <a:srgbClr val="3333CC"/>
                </a:solidFill>
              </a:rPr>
              <a:t>أعد كتابة المعادلة بالصورة القياسية.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4000" b="1">
                <a:solidFill>
                  <a:srgbClr val="3333CC"/>
                </a:solidFill>
              </a:rPr>
              <a:t>المعادلة مكتوبة بالصورة القياسية.</a:t>
            </a:r>
            <a:endParaRPr lang="en-US" altLang="ar-EG" sz="4000">
              <a:solidFill>
                <a:srgbClr val="3333CC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E8809B0F-1EBF-2A88-04C6-871C7D7B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149725"/>
            <a:ext cx="79676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</a:rPr>
              <a:t>الخطوة 2: </a:t>
            </a:r>
            <a:r>
              <a:rPr lang="ar-EG" altLang="ar-EG" sz="4000" b="1">
                <a:solidFill>
                  <a:srgbClr val="3333CC"/>
                </a:solidFill>
              </a:rPr>
              <a:t>مثّل الدالة المرتبطة د (س) = </a:t>
            </a:r>
            <a:r>
              <a:rPr lang="ar-SA" altLang="ar-EG" sz="4000" b="1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</a:rPr>
              <a:t>س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</a:rPr>
              <a:t> – </a:t>
            </a:r>
            <a:r>
              <a:rPr lang="ar-SA" altLang="ar-EG" sz="4000" b="1">
                <a:solidFill>
                  <a:srgbClr val="3333CC"/>
                </a:solidFill>
              </a:rPr>
              <a:t>3</a:t>
            </a:r>
            <a:r>
              <a:rPr lang="ar-EG" altLang="ar-EG" sz="4000" b="1">
                <a:solidFill>
                  <a:srgbClr val="3333CC"/>
                </a:solidFill>
              </a:rPr>
              <a:t>س + </a:t>
            </a:r>
            <a:r>
              <a:rPr lang="ar-SA" altLang="ar-EG" sz="4000" b="1">
                <a:solidFill>
                  <a:srgbClr val="3333CC"/>
                </a:solidFill>
              </a:rPr>
              <a:t>5.</a:t>
            </a:r>
            <a:endParaRPr lang="en-US" altLang="ar-EG" sz="400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C7E2A585-2E5C-DF41-E1EE-C8DFD9BD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341438"/>
            <a:ext cx="51847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FF0000"/>
                </a:solidFill>
              </a:rPr>
              <a:t>الخطوة 3: </a:t>
            </a:r>
            <a:r>
              <a:rPr lang="ar-EG" altLang="ar-EG" sz="4000" b="1" dirty="0"/>
              <a:t>حدد المقطع السيني للتمثيل البياني للدالة. لاحظ أن التمثيل البياني ليس له مقطعًا سيني</a:t>
            </a:r>
            <a:r>
              <a:rPr lang="ar-SA" altLang="ar-EG" sz="4000" b="1" dirty="0"/>
              <a:t>؛</a:t>
            </a:r>
            <a:r>
              <a:rPr lang="ar-EG" altLang="ar-EG" sz="4000" b="1" dirty="0"/>
              <a:t> لذا فليس للمعادلة جذور حقيقية، وبالتالي فإن مجموعة الحل هي ø</a:t>
            </a:r>
            <a:r>
              <a:rPr lang="ar-SA" altLang="ar-EG" sz="4000" b="1" dirty="0"/>
              <a:t>.</a:t>
            </a:r>
            <a:endParaRPr lang="en-US" altLang="ar-EG" sz="4000" dirty="0"/>
          </a:p>
        </p:txBody>
      </p:sp>
      <p:pic>
        <p:nvPicPr>
          <p:cNvPr id="73731" name="Picture 10">
            <a:extLst>
              <a:ext uri="{FF2B5EF4-FFF2-40B4-BE49-F238E27FC236}">
                <a16:creationId xmlns:a16="http://schemas.microsoft.com/office/drawing/2014/main" id="{0751D8B4-D94E-4282-85DF-BBB6A7B7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18716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3B17A369-EF88-74FE-7E96-A6DA2E1A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12875"/>
            <a:ext cx="6985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FF0000"/>
                </a:solidFill>
              </a:rPr>
              <a:t>تحقق: </a:t>
            </a:r>
            <a:r>
              <a:rPr lang="ar-EG" altLang="ar-EG" sz="4000" b="1" dirty="0"/>
              <a:t>حل المعادلة بالتحليل إلى العوامل.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ar-EG" altLang="ar-EG" sz="4000" b="1" dirty="0"/>
          </a:p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/>
              <a:t>لا يوجد عوامل للعدد 10 مجموعها -3، لذا فالعبارة غير قابلة للتحليل إلى العوامل، أي أنه لا يوجد للمعادلة حلولًا حقيقية. </a:t>
            </a:r>
          </a:p>
        </p:txBody>
      </p:sp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1277491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KLC048.WMF">
            <a:extLst>
              <a:ext uri="{FF2B5EF4-FFF2-40B4-BE49-F238E27FC236}">
                <a16:creationId xmlns:a16="http://schemas.microsoft.com/office/drawing/2014/main" id="{2541CB1D-D9BA-2B43-EA6A-4C833C3041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54300"/>
            <a:ext cx="6858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778F77-1654-0DD3-D44B-5E72A7F8B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581400"/>
            <a:ext cx="4252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/>
              <a:t>3أ) –س</a:t>
            </a:r>
            <a:r>
              <a:rPr lang="ar-EG" altLang="ar-EG" sz="4400" b="1" baseline="30000"/>
              <a:t>2</a:t>
            </a:r>
            <a:r>
              <a:rPr lang="ar-EG" altLang="ar-EG" sz="4400" b="1"/>
              <a:t> – 3س = 5</a:t>
            </a:r>
            <a:endParaRPr lang="ar-EG" altLang="ar-EG" sz="4400" b="1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79263A-DD8D-3271-9388-F7D0229E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35255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-س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-3س -5 =0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3507E2B-6C27-CFE4-4F63-06B7E833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366963"/>
            <a:ext cx="36734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990099"/>
                </a:solidFill>
                <a:latin typeface="Arial" panose="020B0604020202020204" pitchFamily="34" charset="0"/>
              </a:rPr>
              <a:t>التمثيل البياني ليس له مقطع سيني لذا فليس للمعادلة جذور حقيقية وبالتالي يكون مجموعة الحل  </a:t>
            </a:r>
            <a:endParaRPr lang="en-US" altLang="ar-EG" sz="36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pic>
        <p:nvPicPr>
          <p:cNvPr id="67586" name="Picture 1">
            <a:extLst>
              <a:ext uri="{FF2B5EF4-FFF2-40B4-BE49-F238E27FC236}">
                <a16:creationId xmlns:a16="http://schemas.microsoft.com/office/drawing/2014/main" id="{363ECC4E-A633-EB81-B352-C0E26788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60575"/>
            <a:ext cx="3384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ocess 6">
            <a:extLst>
              <a:ext uri="{FF2B5EF4-FFF2-40B4-BE49-F238E27FC236}">
                <a16:creationId xmlns:a16="http://schemas.microsoft.com/office/drawing/2014/main" id="{1F483B6E-8C42-61E3-5B02-96D4211B93F3}"/>
              </a:ext>
            </a:extLst>
          </p:cNvPr>
          <p:cNvSpPr/>
          <p:nvPr/>
        </p:nvSpPr>
        <p:spPr>
          <a:xfrm>
            <a:off x="4265613" y="4514850"/>
            <a:ext cx="4843462" cy="7858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rgbClr val="FF0000"/>
                </a:solidFill>
              </a:rPr>
              <a:t>Φ</a:t>
            </a:r>
            <a:endParaRPr lang="ar-EG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092250" y="1043241"/>
            <a:ext cx="3319009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3072355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A09DB8-2FAF-2709-DEC6-F94EB6130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641475"/>
            <a:ext cx="403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تحقق: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64F4982-1B64-5A60-1700-4BFF9004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86113"/>
            <a:ext cx="31686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990099"/>
                </a:solidFill>
                <a:latin typeface="Arial" panose="020B0604020202020204" pitchFamily="34" charset="0"/>
              </a:rPr>
              <a:t>لا يوجد عوامل للعدد 5 طرحها 3 إذن الحل =</a:t>
            </a:r>
            <a:endParaRPr lang="en-US" altLang="ar-EG" sz="3600" b="1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pic>
        <p:nvPicPr>
          <p:cNvPr id="77828" name="Picture 1">
            <a:extLst>
              <a:ext uri="{FF2B5EF4-FFF2-40B4-BE49-F238E27FC236}">
                <a16:creationId xmlns:a16="http://schemas.microsoft.com/office/drawing/2014/main" id="{0E20B585-FB0E-941C-D35C-7C3F15A4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ocess 6">
            <a:extLst>
              <a:ext uri="{FF2B5EF4-FFF2-40B4-BE49-F238E27FC236}">
                <a16:creationId xmlns:a16="http://schemas.microsoft.com/office/drawing/2014/main" id="{5334E783-852B-C50E-22BB-34FE0312C2FC}"/>
              </a:ext>
            </a:extLst>
          </p:cNvPr>
          <p:cNvSpPr/>
          <p:nvPr/>
        </p:nvSpPr>
        <p:spPr>
          <a:xfrm>
            <a:off x="3851275" y="4298950"/>
            <a:ext cx="4843463" cy="7858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rgbClr val="FF0000"/>
                </a:solidFill>
              </a:rPr>
              <a:t>Φ</a:t>
            </a:r>
            <a:endParaRPr lang="ar-EG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2503725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KLC048.WMF">
            <a:extLst>
              <a:ext uri="{FF2B5EF4-FFF2-40B4-BE49-F238E27FC236}">
                <a16:creationId xmlns:a16="http://schemas.microsoft.com/office/drawing/2014/main" id="{550E2B13-3C2B-3007-2E7E-29F63AAD40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858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83E622-A0DD-A78D-9B42-FA22AA815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3365500"/>
            <a:ext cx="4570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0000"/>
                </a:solidFill>
              </a:rPr>
              <a:t>3ب) -2س</a:t>
            </a:r>
            <a:r>
              <a:rPr lang="ar-EG" altLang="ar-EG" sz="4400" b="1" baseline="30000">
                <a:solidFill>
                  <a:srgbClr val="000000"/>
                </a:solidFill>
              </a:rPr>
              <a:t>2</a:t>
            </a:r>
            <a:r>
              <a:rPr lang="ar-EG" altLang="ar-EG" sz="4400" b="1">
                <a:solidFill>
                  <a:srgbClr val="000000"/>
                </a:solidFill>
              </a:rPr>
              <a:t>- 8 = 6س</a:t>
            </a:r>
            <a:endParaRPr lang="en-US" altLang="ar-EG" sz="440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E41F594-D5BA-88EA-B937-5D3B069A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25538"/>
            <a:ext cx="40338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-2س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-6س -8 =0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8950BE46-B3E3-9FB8-B6E0-7C8F749F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870200"/>
            <a:ext cx="36734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990099"/>
                </a:solidFill>
                <a:latin typeface="Arial" panose="020B0604020202020204" pitchFamily="34" charset="0"/>
              </a:rPr>
              <a:t>التمثيل البياني ليس له مقطع سيني لذا فليس للمعادلة جزور حقيقية وبالتالي يكون مجموعة الحل  </a:t>
            </a:r>
            <a:endParaRPr lang="en-US" altLang="ar-EG" sz="36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Process 6">
            <a:extLst>
              <a:ext uri="{FF2B5EF4-FFF2-40B4-BE49-F238E27FC236}">
                <a16:creationId xmlns:a16="http://schemas.microsoft.com/office/drawing/2014/main" id="{12DA925A-E92D-1595-8F71-6C5A653F2A89}"/>
              </a:ext>
            </a:extLst>
          </p:cNvPr>
          <p:cNvSpPr/>
          <p:nvPr/>
        </p:nvSpPr>
        <p:spPr>
          <a:xfrm>
            <a:off x="4265613" y="5019675"/>
            <a:ext cx="4843462" cy="7858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rgbClr val="FF0000"/>
                </a:solidFill>
              </a:rPr>
              <a:t>Φ</a:t>
            </a: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68610" name="Picture 1">
            <a:extLst>
              <a:ext uri="{FF2B5EF4-FFF2-40B4-BE49-F238E27FC236}">
                <a16:creationId xmlns:a16="http://schemas.microsoft.com/office/drawing/2014/main" id="{EC2812AA-CD96-662A-8C41-2ED0B432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774825"/>
            <a:ext cx="31337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F1621E33-39EB-143E-BD2A-C1ADC52C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857375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-س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-3س -4 =0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305E10B-0615-EBDB-E313-140E31C9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641475"/>
            <a:ext cx="403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تحقق: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9D92EAF6-0533-6566-DE0C-ECC81BA2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86113"/>
            <a:ext cx="31686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990099"/>
                </a:solidFill>
                <a:latin typeface="Arial" panose="020B0604020202020204" pitchFamily="34" charset="0"/>
              </a:rPr>
              <a:t>لا يوجد عوامل للعدد 4 طرحها 3 إذن الحل =</a:t>
            </a:r>
            <a:endParaRPr lang="en-US" altLang="ar-EG" sz="3600" b="1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Process 6">
            <a:extLst>
              <a:ext uri="{FF2B5EF4-FFF2-40B4-BE49-F238E27FC236}">
                <a16:creationId xmlns:a16="http://schemas.microsoft.com/office/drawing/2014/main" id="{5BE0CAB2-A03F-2E07-1AC4-CF70A0767090}"/>
              </a:ext>
            </a:extLst>
          </p:cNvPr>
          <p:cNvSpPr/>
          <p:nvPr/>
        </p:nvSpPr>
        <p:spPr>
          <a:xfrm>
            <a:off x="3851275" y="4298950"/>
            <a:ext cx="4843463" cy="7858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rgbClr val="FF0000"/>
                </a:solidFill>
              </a:rPr>
              <a:t>Φ</a:t>
            </a: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80901" name="Picture 1">
            <a:extLst>
              <a:ext uri="{FF2B5EF4-FFF2-40B4-BE49-F238E27FC236}">
                <a16:creationId xmlns:a16="http://schemas.microsoft.com/office/drawing/2014/main" id="{4821E0C3-74E4-C8C3-BD4F-87EF91DC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5290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إرشادات للدراسة </a:t>
            </a:r>
          </a:p>
        </p:txBody>
      </p:sp>
    </p:spTree>
    <p:extLst>
      <p:ext uri="{BB962C8B-B14F-4D97-AF65-F5344CB8AC3E}">
        <p14:creationId xmlns:p14="http://schemas.microsoft.com/office/powerpoint/2010/main" val="2527915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DDAEFC57-905C-8E8C-216D-26553AC48110}"/>
              </a:ext>
            </a:extLst>
          </p:cNvPr>
          <p:cNvSpPr txBox="1"/>
          <p:nvPr/>
        </p:nvSpPr>
        <p:spPr>
          <a:xfrm>
            <a:off x="824160" y="1772816"/>
            <a:ext cx="7495679" cy="2622550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u="sng" dirty="0">
                <a:solidFill>
                  <a:srgbClr val="FF0000"/>
                </a:solidFill>
              </a:rPr>
              <a:t>مواقع </a:t>
            </a:r>
            <a:r>
              <a:rPr lang="ar-EG" sz="4000" b="1" u="sng" dirty="0" err="1">
                <a:solidFill>
                  <a:srgbClr val="FF0000"/>
                </a:solidFill>
              </a:rPr>
              <a:t>الأصفار</a:t>
            </a:r>
            <a:r>
              <a:rPr lang="ar-EG" sz="4000" b="1" u="sng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بما أن الدوال </a:t>
            </a:r>
            <a:r>
              <a:rPr lang="ar-EG" sz="3600" b="1" dirty="0" err="1"/>
              <a:t>التربيعية</a:t>
            </a:r>
            <a:r>
              <a:rPr lang="ar-EG" sz="3600" b="1" dirty="0"/>
              <a:t> دوال متصلة</a:t>
            </a:r>
            <a:r>
              <a:rPr lang="ar-SA" sz="3600" b="1" dirty="0"/>
              <a:t>؛</a:t>
            </a:r>
            <a:r>
              <a:rPr lang="ar-EG" sz="3600" b="1" dirty="0"/>
              <a:t> لذا يجب أن يوجد صفر بين قيمتي </a:t>
            </a:r>
            <a:r>
              <a:rPr lang="ar-EG" sz="3600" b="1" dirty="0" err="1"/>
              <a:t>س</a:t>
            </a:r>
            <a:r>
              <a:rPr lang="ar-EG" sz="3600" b="1" dirty="0"/>
              <a:t> اللتين يقابلهما قيمتان متعاكستان في الإشارة من </a:t>
            </a:r>
            <a:r>
              <a:rPr lang="ar-EG" sz="3600" b="1" dirty="0" err="1"/>
              <a:t>ص</a:t>
            </a:r>
            <a:r>
              <a:rPr lang="ar-EG" sz="3600" b="1" dirty="0"/>
              <a:t>. </a:t>
            </a:r>
            <a:endParaRPr lang="en-US" sz="3600" dirty="0"/>
          </a:p>
        </p:txBody>
      </p:sp>
    </p:spTree>
  </p:cSld>
  <p:clrMapOvr>
    <a:masterClrMapping/>
  </p:clrMapOvr>
  <p:transition>
    <p:wedge/>
    <p:sndAc>
      <p:stSnd>
        <p:snd r:embed="rId2" name="SOUND5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تقدير الحلول: </a:t>
            </a:r>
          </a:p>
        </p:txBody>
      </p:sp>
    </p:spTree>
    <p:extLst>
      <p:ext uri="{BB962C8B-B14F-4D97-AF65-F5344CB8AC3E}">
        <p14:creationId xmlns:p14="http://schemas.microsoft.com/office/powerpoint/2010/main" val="3738655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مربع نص 4">
            <a:extLst>
              <a:ext uri="{FF2B5EF4-FFF2-40B4-BE49-F238E27FC236}">
                <a16:creationId xmlns:a16="http://schemas.microsoft.com/office/drawing/2014/main" id="{12E710DB-1CF9-BD54-890D-E8DA84AE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397918"/>
            <a:ext cx="7488758" cy="20621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defRPr/>
            </a:pPr>
            <a:r>
              <a:rPr lang="ar-EG" altLang="ar-EG" sz="3200" b="1" dirty="0">
                <a:latin typeface="Calibri" panose="020F0502020204030204" pitchFamily="34" charset="0"/>
              </a:rPr>
              <a:t>تمثّل الجذور التي وجدت للمعادلات السابقة أعدادًا صحيحة، إلا أن جذور المعادلات التربيعية ليست دائمًا كذلك، ويستعمل في هذه الحالات التقدير لإيجاد قيم تقريبية لجذور المعادلة. </a:t>
            </a:r>
            <a:endParaRPr lang="en-US" altLang="ar-EG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d"/>
    <p:sndAc>
      <p:stSnd>
        <p:snd r:embed="rId2" name="SOUND16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8FEA570-DE38-42EA-8EFE-95CF21140F7B}"/>
              </a:ext>
            </a:extLst>
          </p:cNvPr>
          <p:cNvSpPr txBox="1"/>
          <p:nvPr/>
        </p:nvSpPr>
        <p:spPr bwMode="auto">
          <a:xfrm>
            <a:off x="3789482" y="970212"/>
            <a:ext cx="2911824" cy="1428214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مثال 4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3B813E08-F436-489E-B678-C03CB2B3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07" y="2663111"/>
            <a:ext cx="5400675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b="1" cap="small" dirty="0">
                <a:solidFill>
                  <a:srgbClr val="C00000"/>
                </a:solidFill>
              </a:rPr>
              <a:t>تقدير الجذور باستعمال الجدول</a:t>
            </a:r>
          </a:p>
        </p:txBody>
      </p:sp>
    </p:spTree>
    <p:extLst>
      <p:ext uri="{BB962C8B-B14F-4D97-AF65-F5344CB8AC3E}">
        <p14:creationId xmlns:p14="http://schemas.microsoft.com/office/powerpoint/2010/main" val="3362998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>
            <a:extLst>
              <a:ext uri="{FF2B5EF4-FFF2-40B4-BE49-F238E27FC236}">
                <a16:creationId xmlns:a16="http://schemas.microsoft.com/office/drawing/2014/main" id="{6D2EA00B-5607-D539-3869-8D488CA3BB3B}"/>
              </a:ext>
            </a:extLst>
          </p:cNvPr>
          <p:cNvSpPr/>
          <p:nvPr/>
        </p:nvSpPr>
        <p:spPr>
          <a:xfrm>
            <a:off x="1979613" y="2564904"/>
            <a:ext cx="5184774" cy="1614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528FC13-6A43-463E-08CC-0C0041BF3614}"/>
              </a:ext>
            </a:extLst>
          </p:cNvPr>
          <p:cNvSpPr txBox="1"/>
          <p:nvPr/>
        </p:nvSpPr>
        <p:spPr>
          <a:xfrm>
            <a:off x="1978088" y="2852936"/>
            <a:ext cx="5184775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cap="small" dirty="0">
                <a:solidFill>
                  <a:prstClr val="black"/>
                </a:solidFill>
                <a:latin typeface="Calibri"/>
              </a:rPr>
              <a:t>الجذر المكرر</a:t>
            </a:r>
          </a:p>
        </p:txBody>
      </p:sp>
    </p:spTree>
  </p:cSld>
  <p:clrMapOvr>
    <a:masterClrMapping/>
  </p:clrMapOvr>
  <p:transition>
    <p:split orient="vert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6020FF5-178F-C5EF-7C35-0C26FAC0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88" y="1329735"/>
            <a:ext cx="7524836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prstClr val="black"/>
                </a:solidFill>
              </a:rPr>
              <a:t>حلَّ المعادلة س2 + 6س + 6 = 0 بيانيًّا، وإذا لم تكن الجذور أعدادًا صحيحة، فقدرها إلى أقرب جزء من عشرة. </a:t>
            </a:r>
            <a:endParaRPr lang="ar-EG" sz="3600" b="1" cap="small" dirty="0">
              <a:solidFill>
                <a:prstClr val="black"/>
              </a:solidFill>
            </a:endParaRP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prstClr val="black"/>
                </a:solidFill>
              </a:rPr>
              <a:t>مثل الدالة المرتبطة د (س) = س2 + 6س + 6 بيانيًّا. 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prstClr val="black"/>
                </a:solidFill>
              </a:rPr>
              <a:t>يقع المقطعان السينيان بين -5، -4، وبين -2، -1 </a:t>
            </a:r>
          </a:p>
        </p:txBody>
      </p:sp>
    </p:spTree>
  </p:cSld>
  <p:clrMapOvr>
    <a:masterClrMapping/>
  </p:clrMapOvr>
  <p:transition>
    <p:pull dir="lu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77B7720A-2C75-618A-4812-DDD71D2A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4838"/>
            <a:ext cx="5257800" cy="515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79 - ويندوز ص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80191C5-0187-B8FE-39D4-6DD12E808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128788"/>
            <a:ext cx="7380820" cy="230832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prstClr val="black"/>
                </a:solidFill>
              </a:rPr>
              <a:t>أنشئ جدولًا بتدريج طوله 0.1 لقيم س التي تقع بين</a:t>
            </a:r>
            <a:r>
              <a:rPr lang="ar-EG" sz="3600" b="1" cap="small" dirty="0">
                <a:solidFill>
                  <a:prstClr val="black"/>
                </a:solidFill>
              </a:rPr>
              <a:t> </a:t>
            </a:r>
            <a:r>
              <a:rPr lang="ar-SA" sz="3600" b="1" cap="small" dirty="0">
                <a:solidFill>
                  <a:prstClr val="black"/>
                </a:solidFill>
              </a:rPr>
              <a:t>-5، -4، وبين -2، -1. وابحث عن التغير في إشارات قيم الدالة، وتعد قيمة الدالة الأقرب إلى الصفر هي التقريب الأفضل لصفر الدالة. </a:t>
            </a:r>
          </a:p>
        </p:txBody>
      </p:sp>
    </p:spTree>
  </p:cSld>
  <p:clrMapOvr>
    <a:masterClrMapping/>
  </p:clrMapOvr>
  <p:transition>
    <p:pull dir="lu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35583610-438A-6A4A-F269-583D3ECB8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93905"/>
              </p:ext>
            </p:extLst>
          </p:nvPr>
        </p:nvGraphicFramePr>
        <p:xfrm>
          <a:off x="251520" y="1196975"/>
          <a:ext cx="8640960" cy="170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4188"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-4.2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-4.3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-4.5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-4.6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-4.7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-4.8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-4.9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baseline="0" dirty="0">
                          <a:solidFill>
                            <a:schemeClr val="tx1"/>
                          </a:solidFill>
                        </a:rPr>
                        <a:t>س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024"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-1.79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-1.56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-1.31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-1.04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-0.44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-0.11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ص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53065" marB="530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9BCFF53-0B88-D09D-712E-7BC06EF5A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93001"/>
              </p:ext>
            </p:extLst>
          </p:nvPr>
        </p:nvGraphicFramePr>
        <p:xfrm>
          <a:off x="179515" y="3934142"/>
          <a:ext cx="8784970" cy="1701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8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5367"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-1.2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-1.3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-1.5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-1.7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-1.8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-1.9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baseline="0" dirty="0">
                          <a:solidFill>
                            <a:schemeClr val="tx1"/>
                          </a:solidFill>
                        </a:rPr>
                        <a:t>س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433"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-0.61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-0.11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-0.44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-1.04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-1.31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-1.56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-1.79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tc>
                  <a:txBody>
                    <a:bodyPr/>
                    <a:lstStyle/>
                    <a:p>
                      <a:r>
                        <a:rPr lang="ar-EG" sz="2200" b="1" dirty="0">
                          <a:solidFill>
                            <a:schemeClr val="tx1"/>
                          </a:solidFill>
                        </a:rPr>
                        <a:t>ص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53170" marB="531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 dir="vert"/>
    <p:sndAc>
      <p:stSnd>
        <p:snd r:embed="rId2" name="SOUND3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>
            <a:extLst>
              <a:ext uri="{FF2B5EF4-FFF2-40B4-BE49-F238E27FC236}">
                <a16:creationId xmlns:a16="http://schemas.microsoft.com/office/drawing/2014/main" id="{B3193071-E576-1AA9-3BD4-8C382D61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2247900"/>
            <a:ext cx="7834312" cy="21859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بما أن قيمة الدالة الأقرب إلى الصفر عند تغير الإشارة في كلا الجدولين هي </a:t>
            </a:r>
            <a:r>
              <a:rPr lang="ar-SA" altLang="ar-E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SA" alt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ar-SA" altLang="ar-EG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ar-SA" alt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ar-SA" altLang="ar-EG" sz="4000" b="1" dirty="0">
                <a:latin typeface="Calibri" panose="020F0502020204030204" pitchFamily="34" charset="0"/>
              </a:rPr>
              <a:t>؛</a:t>
            </a:r>
            <a:r>
              <a:rPr lang="ar-EG" altLang="ar-EG" sz="4000" b="1" dirty="0">
                <a:latin typeface="Calibri" panose="020F0502020204030204" pitchFamily="34" charset="0"/>
              </a:rPr>
              <a:t> لذا فإن الجذرين التقريبيين هما: </a:t>
            </a:r>
            <a:r>
              <a:rPr lang="ar-SA" altLang="ar-E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SA" alt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SA" altLang="ar-EG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ar-SA" alt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ar-EG" altLang="ar-EG" sz="4000" b="1" dirty="0">
                <a:latin typeface="Calibri" panose="020F0502020204030204" pitchFamily="34" charset="0"/>
              </a:rPr>
              <a:t>، </a:t>
            </a:r>
            <a:r>
              <a:rPr lang="ar-SA" altLang="ar-E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ar-SA" alt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ar-SA" altLang="ar-E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altLang="ar-E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1306703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A07A146-B7C2-758D-2874-F65A5D45B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04" y="2160732"/>
            <a:ext cx="7128792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prstClr val="black"/>
                </a:solidFill>
              </a:rPr>
              <a:t>4) حل المعادلة 2س</a:t>
            </a:r>
            <a:r>
              <a:rPr lang="ar-EG" altLang="ar-EG" sz="3600" b="1" baseline="30000" dirty="0"/>
              <a:t>2</a:t>
            </a:r>
            <a:r>
              <a:rPr lang="ar-EG" altLang="ar-EG" sz="3600" b="1" dirty="0"/>
              <a:t> </a:t>
            </a:r>
            <a:r>
              <a:rPr lang="ar-SA" sz="3600" b="1" cap="small" dirty="0">
                <a:solidFill>
                  <a:prstClr val="black"/>
                </a:solidFill>
              </a:rPr>
              <a:t>+ 6س – 3 = 0 بيانيًّا. وإذا لم تكن الجذور أعداد صحيحة، فقدّرها إلى أقرب جزء من عشرة. </a:t>
            </a:r>
          </a:p>
        </p:txBody>
      </p:sp>
    </p:spTree>
  </p:cSld>
  <p:clrMapOvr>
    <a:masterClrMapping/>
  </p:clrMapOvr>
  <p:transition>
    <p:pull dir="lu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8776632-F031-0DAE-DBB6-1B9E9D80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581525"/>
            <a:ext cx="66246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990099"/>
                </a:solidFill>
                <a:latin typeface="Arial" panose="020B0604020202020204" pitchFamily="34" charset="0"/>
              </a:rPr>
              <a:t>يقطع المقطعان السينيان بين 1، 0 وبين -3، -4</a:t>
            </a:r>
            <a:endParaRPr lang="en-US" altLang="ar-EG" sz="40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0607DC45-7F1D-2429-3805-9F85BD4F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6553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F0F1A2-5E05-9434-9A3B-91FFE25C4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65663"/>
            <a:ext cx="6624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الجذران هما 0</a:t>
            </a:r>
            <a:r>
              <a:rPr lang="ar-SA" altLang="ar-EG" sz="4000">
                <a:latin typeface="Arial" panose="020B0604020202020204" pitchFamily="34" charset="0"/>
              </a:rPr>
              <a:t>٫</a:t>
            </a:r>
            <a:r>
              <a:rPr lang="ar-EG" altLang="ar-EG" sz="4000" b="1">
                <a:latin typeface="Arial" panose="020B0604020202020204" pitchFamily="34" charset="0"/>
              </a:rPr>
              <a:t>4، –3</a:t>
            </a:r>
            <a:r>
              <a:rPr lang="ar-SA" altLang="ar-EG" sz="4000">
                <a:latin typeface="Arial" panose="020B0604020202020204" pitchFamily="34" charset="0"/>
              </a:rPr>
              <a:t>٫</a:t>
            </a:r>
            <a:r>
              <a:rPr lang="ar-EG" altLang="ar-EG" sz="4000" b="1">
                <a:latin typeface="Arial" panose="020B0604020202020204" pitchFamily="34" charset="0"/>
              </a:rPr>
              <a:t>4 </a:t>
            </a:r>
            <a:endParaRPr lang="en-US" altLang="ar-EG" sz="4000">
              <a:latin typeface="Arial" panose="020B0604020202020204" pitchFamily="34" charset="0"/>
            </a:endParaRP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E98DBD8-BE3A-D2C0-8085-4B4DC6CA62A4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196975"/>
          <a:ext cx="7451724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0.1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0.2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0.3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0.4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0.5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0.6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baseline="0" dirty="0">
                          <a:solidFill>
                            <a:schemeClr val="bg1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-2.38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-0.68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-1.2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-0.28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0.5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1.32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34" marB="45734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C36B0908-4BCE-D186-F90F-9E93D21D1A50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897188"/>
          <a:ext cx="7848603" cy="116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1802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-3.1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-3.2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-3.3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-3.4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-3.5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-3.6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baseline="0" dirty="0">
                          <a:solidFill>
                            <a:schemeClr val="bg1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48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-2.38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-1.72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38.58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-0.28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42.5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44.52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>
                          <a:solidFill>
                            <a:schemeClr val="bg1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32440" marB="32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815730" y="1409692"/>
            <a:ext cx="6548088" cy="2997516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F93D7A07-B92E-4D2C-9FEA-DA8467D28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8365" y="2181022"/>
            <a:ext cx="5834162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يُعدّ تقريب الجذور للدوال التربيعية مفيدًا في تطبيقات من واقع الحياة. </a:t>
            </a:r>
            <a:endParaRPr lang="en-US" altLang="ar-EG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636416" y="1062585"/>
            <a:ext cx="3319009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8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لماذا؟</a:t>
            </a:r>
          </a:p>
        </p:txBody>
      </p:sp>
    </p:spTree>
    <p:extLst>
      <p:ext uri="{BB962C8B-B14F-4D97-AF65-F5344CB8AC3E}">
        <p14:creationId xmlns:p14="http://schemas.microsoft.com/office/powerpoint/2010/main" val="2318088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8FEA570-DE38-42EA-8EFE-95CF21140F7B}"/>
              </a:ext>
            </a:extLst>
          </p:cNvPr>
          <p:cNvSpPr txBox="1"/>
          <p:nvPr/>
        </p:nvSpPr>
        <p:spPr bwMode="auto">
          <a:xfrm>
            <a:off x="3789482" y="970212"/>
            <a:ext cx="2911824" cy="1428214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مثال 5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3B813E08-F436-489E-B678-C03CB2B3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07" y="2986277"/>
            <a:ext cx="5400675" cy="110799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cap="small" dirty="0">
                <a:solidFill>
                  <a:srgbClr val="C00000"/>
                </a:solidFill>
              </a:rPr>
              <a:t>من واقع الحياة </a:t>
            </a:r>
          </a:p>
        </p:txBody>
      </p:sp>
    </p:spTree>
    <p:extLst>
      <p:ext uri="{BB962C8B-B14F-4D97-AF65-F5344CB8AC3E}">
        <p14:creationId xmlns:p14="http://schemas.microsoft.com/office/powerpoint/2010/main" val="2357384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E7E1E8-BBD4-BCEE-2F14-02C4E921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86" y="1412776"/>
            <a:ext cx="7705228" cy="37984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lnSpc>
                <a:spcPct val="150000"/>
              </a:lnSpc>
              <a:defRPr/>
            </a:pPr>
            <a:r>
              <a:rPr lang="ar-EG" altLang="ar-EG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تقدير الجذور باستعمال الحاسبة البيانية</a:t>
            </a:r>
            <a:endParaRPr lang="en-US" altLang="ar-EG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ar-EG" altLang="ar-EG" sz="3200" b="1" dirty="0">
                <a:latin typeface="Calibri" panose="020F0502020204030204" pitchFamily="34" charset="0"/>
              </a:rPr>
              <a:t>ركل س</a:t>
            </a:r>
            <a:r>
              <a:rPr lang="ar-SA" altLang="ar-EG" sz="3200" b="1" dirty="0">
                <a:latin typeface="Calibri" panose="020F0502020204030204" pitchFamily="34" charset="0"/>
              </a:rPr>
              <a:t>عد</a:t>
            </a:r>
            <a:r>
              <a:rPr lang="ar-EG" altLang="ar-EG" sz="3200" b="1" dirty="0">
                <a:latin typeface="Calibri" panose="020F0502020204030204" pitchFamily="34" charset="0"/>
              </a:rPr>
              <a:t> الكرة بقدمه من ارتفاع قدم واحدة من الأرض إلى أعلى بسرعة 65 قدمًا/ ثانية، وتمثل الدالة</a:t>
            </a:r>
          </a:p>
          <a:p>
            <a:pPr algn="justLow" rtl="1" eaLnBrk="1" hangingPunct="1">
              <a:lnSpc>
                <a:spcPct val="150000"/>
              </a:lnSpc>
              <a:defRPr/>
            </a:pPr>
            <a:r>
              <a:rPr lang="ar-EG" altLang="ar-EG" sz="3200" b="1" dirty="0">
                <a:latin typeface="Calibri" panose="020F0502020204030204" pitchFamily="34" charset="0"/>
              </a:rPr>
              <a:t>ع = -16ن</a:t>
            </a:r>
            <a:r>
              <a:rPr lang="ar-EG" altLang="ar-EG" sz="3200" b="1" baseline="30000" dirty="0">
                <a:latin typeface="Calibri" panose="020F0502020204030204" pitchFamily="34" charset="0"/>
              </a:rPr>
              <a:t>2</a:t>
            </a:r>
            <a:r>
              <a:rPr lang="ar-EG" altLang="ar-EG" sz="3200" b="1" dirty="0">
                <a:latin typeface="Calibri" panose="020F0502020204030204" pitchFamily="34" charset="0"/>
              </a:rPr>
              <a:t> + 65ن + 1 ارتفاعَ الكرة </a:t>
            </a:r>
            <a:r>
              <a:rPr lang="ar-SA" altLang="ar-EG" sz="3200" b="1" dirty="0">
                <a:latin typeface="Calibri" panose="020F0502020204030204" pitchFamily="34" charset="0"/>
              </a:rPr>
              <a:t>(</a:t>
            </a:r>
            <a:r>
              <a:rPr lang="ar-EG" altLang="ar-EG" sz="3200" b="1" dirty="0">
                <a:latin typeface="Calibri" panose="020F0502020204030204" pitchFamily="34" charset="0"/>
              </a:rPr>
              <a:t>ع</a:t>
            </a:r>
            <a:r>
              <a:rPr lang="ar-SA" altLang="ar-EG" sz="3200" b="1" dirty="0">
                <a:latin typeface="Calibri" panose="020F0502020204030204" pitchFamily="34" charset="0"/>
              </a:rPr>
              <a:t>)</a:t>
            </a:r>
            <a:r>
              <a:rPr lang="ar-EG" altLang="ar-EG" sz="3200" b="1" dirty="0">
                <a:latin typeface="Calibri" panose="020F0502020204030204" pitchFamily="34" charset="0"/>
              </a:rPr>
              <a:t> بالأقدام بعد </a:t>
            </a:r>
            <a:r>
              <a:rPr lang="ar-SA" altLang="ar-EG" sz="3200" b="1" dirty="0">
                <a:latin typeface="Calibri" panose="020F0502020204030204" pitchFamily="34" charset="0"/>
              </a:rPr>
              <a:t>(</a:t>
            </a:r>
            <a:r>
              <a:rPr lang="ar-EG" altLang="ar-EG" sz="3200" b="1" dirty="0">
                <a:latin typeface="Calibri" panose="020F0502020204030204" pitchFamily="34" charset="0"/>
              </a:rPr>
              <a:t>ن</a:t>
            </a:r>
            <a:r>
              <a:rPr lang="ar-SA" altLang="ar-EG" sz="3200" b="1" dirty="0">
                <a:latin typeface="Calibri" panose="020F0502020204030204" pitchFamily="34" charset="0"/>
              </a:rPr>
              <a:t>)</a:t>
            </a:r>
            <a:r>
              <a:rPr lang="ar-EG" altLang="ar-EG" sz="3200" b="1" dirty="0">
                <a:latin typeface="Calibri" panose="020F0502020204030204" pitchFamily="34" charset="0"/>
              </a:rPr>
              <a:t> ثانية، فكم تبقى الكرة في الهواء تقريبًا؟</a:t>
            </a:r>
            <a:endParaRPr lang="en-US" altLang="ar-EG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6AB989-1D63-E144-D5F2-6857A1F6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2274888"/>
            <a:ext cx="7388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ar-EG" altLang="ar-EG" b="1" dirty="0"/>
              <a:t>لإيجاد جذور المعادلة -16ن</a:t>
            </a:r>
            <a:r>
              <a:rPr lang="ar-EG" altLang="ar-EG" b="1" baseline="30000" dirty="0"/>
              <a:t>2</a:t>
            </a:r>
            <a:r>
              <a:rPr lang="ar-EG" altLang="ar-EG" b="1" dirty="0"/>
              <a:t> + 65ن + 1 = 0، استعمل الحاسبة البيانية في تمثيل الدالة المرتبطة د (</a:t>
            </a:r>
            <a:r>
              <a:rPr lang="ar-SA" altLang="ar-EG" b="1" dirty="0"/>
              <a:t>ن</a:t>
            </a:r>
            <a:r>
              <a:rPr lang="ar-EG" altLang="ar-EG" b="1" dirty="0"/>
              <a:t>) = -16ن</a:t>
            </a:r>
            <a:r>
              <a:rPr lang="ar-EG" altLang="ar-EG" b="1" baseline="30000" dirty="0"/>
              <a:t>2</a:t>
            </a:r>
            <a:r>
              <a:rPr lang="ar-EG" altLang="ar-EG" b="1" dirty="0"/>
              <a:t> + 65ن + 1</a:t>
            </a:r>
            <a:r>
              <a:rPr lang="ar-SA" altLang="ar-EG" b="1" dirty="0"/>
              <a:t>.</a:t>
            </a:r>
            <a:r>
              <a:rPr lang="ar-EG" altLang="ar-EG" b="1" dirty="0"/>
              <a:t> بما أن المقطع السيني الموجب للتمثيل هو 4 تقريبًا</a:t>
            </a:r>
            <a:r>
              <a:rPr lang="ar-SA" altLang="ar-EG" b="1" dirty="0"/>
              <a:t>؛ </a:t>
            </a:r>
            <a:r>
              <a:rPr lang="ar-EG" altLang="ar-EG" b="1" dirty="0"/>
              <a:t>لذا فإن الكرة بقيت 4 ثوانٍ تقريبًا في الهواء. </a:t>
            </a:r>
            <a:endParaRPr lang="en-US" altLang="ar-EG" dirty="0"/>
          </a:p>
        </p:txBody>
      </p:sp>
    </p:spTree>
  </p:cSld>
  <p:clrMapOvr>
    <a:masterClrMapping/>
  </p:clrMapOvr>
  <p:transition>
    <p:checker/>
    <p:sndAc>
      <p:stSnd>
        <p:snd r:embed="rId2" name="cp_res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A589BC88-AA8E-41B3-76CA-C1563F74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211263"/>
            <a:ext cx="58324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  <p:sndAc>
      <p:stSnd>
        <p:snd r:embed="rId2" name="SOUND1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38072" y="591413"/>
            <a:ext cx="5001139" cy="2333491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177777" y="1155453"/>
            <a:ext cx="4556656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318284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B68BB5C-ADBB-09F6-C455-D8AB07550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04" y="2160732"/>
            <a:ext cx="7128792" cy="1754326"/>
          </a:xfrm>
          <a:prstGeom prst="rect">
            <a:avLst/>
          </a:prstGeom>
          <a:noFill/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prstClr val="black"/>
                </a:solidFill>
              </a:rPr>
              <a:t>5) إذا ركل سعد الكرة من ارتفاع قدمين من الأرض إلى أعلى بسرعة 55 قدمًا/ ثانية. فكم تبقى الكرة في الهواء تقريبًا؟ </a:t>
            </a:r>
          </a:p>
        </p:txBody>
      </p:sp>
    </p:spTree>
  </p:cSld>
  <p:clrMapOvr>
    <a:masterClrMapping/>
  </p:clrMapOvr>
  <p:transition>
    <p:pull dir="lu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7ABB4E1-66F2-FF8F-202C-621B3210E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91088"/>
            <a:ext cx="66246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990099"/>
                </a:solidFill>
                <a:latin typeface="Arial" panose="020B0604020202020204" pitchFamily="34" charset="0"/>
              </a:rPr>
              <a:t>3،5 ثانية</a:t>
            </a:r>
            <a:endParaRPr lang="en-US" altLang="ar-EG" sz="44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8A828759-CBDD-CE92-6DB8-AE9B5408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048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E94CB0-7B9F-9CFD-7193-919E1365B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96975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2ع = -16ن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+55ن +1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8DC3F0E-E26C-C26E-5B92-27AE9F3D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565400"/>
            <a:ext cx="4392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-16ن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+55ن +1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7E00056-8397-F028-5A90-AC989762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429000"/>
            <a:ext cx="865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C3858CC-F978-B939-BA97-86C7ACBC7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852738"/>
            <a:ext cx="576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ع= </a:t>
            </a:r>
            <a:r>
              <a:rPr lang="ar-EG" altLang="ar-EG" sz="1600" b="1">
                <a:solidFill>
                  <a:srgbClr val="3333CC"/>
                </a:solidFill>
                <a:latin typeface="Arial" panose="020B0604020202020204" pitchFamily="34" charset="0"/>
              </a:rPr>
              <a:t>ــــــــــــــــــــــــــــــــــــــــــــــــــــــــــــــــــــــــــــــــــــــــــــــ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3F32ABF-BDA1-E8FF-EC2A-80255B9C2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449763"/>
            <a:ext cx="540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= -8ن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+ ـــــــــ ن + ــــــــــ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F7CF241-5AC3-1682-B989-A6B938F2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233863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55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48261E8-C15D-BA06-AF5D-38F47EC45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881563"/>
            <a:ext cx="865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7E147D2-5489-C762-C336-CDDAC9658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221163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1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904A6200-F147-318B-87F9-7A20C270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953000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8FEA570-DE38-42EA-8EFE-95CF21140F7B}"/>
              </a:ext>
            </a:extLst>
          </p:cNvPr>
          <p:cNvSpPr txBox="1"/>
          <p:nvPr/>
        </p:nvSpPr>
        <p:spPr bwMode="auto">
          <a:xfrm>
            <a:off x="4113708" y="810059"/>
            <a:ext cx="2911824" cy="1687890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7200" b="1" dirty="0">
                <a:solidFill>
                  <a:prstClr val="black"/>
                </a:solidFill>
                <a:cs typeface="Times New Roman" panose="02020603050405020304" pitchFamily="18" charset="0"/>
              </a:rPr>
              <a:t>تأكد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3B813E08-F436-489E-B678-C03CB2B3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07" y="2986277"/>
            <a:ext cx="5400675" cy="110799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cap="small" dirty="0">
                <a:solidFill>
                  <a:srgbClr val="C00000"/>
                </a:solidFill>
              </a:rPr>
              <a:t>الأمثلة 1- 3</a:t>
            </a:r>
          </a:p>
        </p:txBody>
      </p:sp>
    </p:spTree>
    <p:extLst>
      <p:ext uri="{BB962C8B-B14F-4D97-AF65-F5344CB8AC3E}">
        <p14:creationId xmlns:p14="http://schemas.microsoft.com/office/powerpoint/2010/main" val="1419835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703318C-F6CF-46BA-5771-E82143E98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04" y="2437730"/>
            <a:ext cx="7128792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prstClr val="black"/>
                </a:solidFill>
              </a:rPr>
              <a:t>تقنية: </a:t>
            </a:r>
            <a:r>
              <a:rPr lang="ar-SA" sz="3600" b="1" cap="small" dirty="0">
                <a:solidFill>
                  <a:prstClr val="black"/>
                </a:solidFill>
              </a:rPr>
              <a:t>حل كل معادلة فيما يلي بيانيًّا باستخدام أحد التطبيقات الحاسوبية. </a:t>
            </a:r>
          </a:p>
        </p:txBody>
      </p:sp>
    </p:spTree>
  </p:cSld>
  <p:clrMapOvr>
    <a:masterClrMapping/>
  </p:clrMapOvr>
  <p:transition>
    <p:pull dir="lu"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36AA4D7-CFF5-AC82-080B-79AC6061F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2204864"/>
            <a:ext cx="4387850" cy="353943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Low" rtl="1" eaLnBrk="1" hangingPunct="1">
              <a:defRPr/>
            </a:pPr>
            <a:r>
              <a:rPr lang="ar-EG" sz="3200" b="1" cap="small" dirty="0">
                <a:solidFill>
                  <a:srgbClr val="002060"/>
                </a:solidFill>
              </a:rPr>
              <a:t>يعبر عن المسار المنحنى لكرة قدم رُكلت داخل ملعب بالدالة ص </a:t>
            </a:r>
            <a:r>
              <a:rPr lang="ar-EG" sz="3200" b="1" cap="small" dirty="0" err="1">
                <a:solidFill>
                  <a:srgbClr val="002060"/>
                </a:solidFill>
              </a:rPr>
              <a:t>=</a:t>
            </a:r>
            <a:r>
              <a:rPr lang="ar-EG" sz="3200" b="1" cap="small" dirty="0">
                <a:solidFill>
                  <a:srgbClr val="002060"/>
                </a:solidFill>
              </a:rPr>
              <a:t> </a:t>
            </a:r>
            <a:r>
              <a:rPr lang="ar-SA" sz="3200" b="1" cap="small" dirty="0" err="1">
                <a:solidFill>
                  <a:srgbClr val="002060"/>
                </a:solidFill>
              </a:rPr>
              <a:t>-</a:t>
            </a:r>
            <a:r>
              <a:rPr lang="ar-EG" sz="3200" b="1" cap="small" dirty="0">
                <a:solidFill>
                  <a:srgbClr val="002060"/>
                </a:solidFill>
              </a:rPr>
              <a:t>س</a:t>
            </a:r>
            <a:r>
              <a:rPr lang="ar-EG" sz="3200" b="1" baseline="30000" dirty="0">
                <a:solidFill>
                  <a:srgbClr val="002060"/>
                </a:solidFill>
              </a:rPr>
              <a:t>2</a:t>
            </a:r>
            <a:r>
              <a:rPr lang="ar-EG" sz="3200" b="1" cap="small" dirty="0">
                <a:solidFill>
                  <a:srgbClr val="002060"/>
                </a:solidFill>
              </a:rPr>
              <a:t> + </a:t>
            </a:r>
            <a:r>
              <a:rPr lang="ar-SA" sz="3200" b="1" cap="small" dirty="0">
                <a:solidFill>
                  <a:srgbClr val="002060"/>
                </a:solidFill>
              </a:rPr>
              <a:t>18</a:t>
            </a:r>
            <a:r>
              <a:rPr lang="ar-EG" sz="3200" b="1" cap="small" dirty="0">
                <a:solidFill>
                  <a:srgbClr val="002060"/>
                </a:solidFill>
              </a:rPr>
              <a:t>س؛ حيث (س) المسافة الأفقية التي قطعتها الكرة بالأم</a:t>
            </a:r>
            <a:r>
              <a:rPr lang="ar-SA" sz="3200" b="1" cap="small" dirty="0">
                <a:solidFill>
                  <a:srgbClr val="002060"/>
                </a:solidFill>
              </a:rPr>
              <a:t>تار</a:t>
            </a:r>
            <a:r>
              <a:rPr lang="ar-EG" sz="3200" b="1" cap="small" dirty="0">
                <a:solidFill>
                  <a:srgbClr val="002060"/>
                </a:solidFill>
              </a:rPr>
              <a:t>، (ص) ارتفاع الكرة فوق سطح الأرض بالأم</a:t>
            </a:r>
            <a:r>
              <a:rPr lang="ar-SA" sz="3200" b="1" cap="small" dirty="0">
                <a:solidFill>
                  <a:srgbClr val="002060"/>
                </a:solidFill>
              </a:rPr>
              <a:t>تار.</a:t>
            </a:r>
            <a:r>
              <a:rPr lang="ar-EG" sz="3200" b="1" cap="small" dirty="0">
                <a:solidFill>
                  <a:srgbClr val="002060"/>
                </a:solidFill>
              </a:rPr>
              <a:t> </a:t>
            </a:r>
            <a:endParaRPr lang="ar-SA" sz="3600" dirty="0">
              <a:solidFill>
                <a:srgbClr val="002060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AE26F73-A750-4EA5-7395-AB036A44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6000" contrast="21000"/>
          </a:blip>
          <a:srcRect/>
          <a:stretch>
            <a:fillRect/>
          </a:stretch>
        </p:blipFill>
        <p:spPr bwMode="auto">
          <a:xfrm>
            <a:off x="755576" y="548680"/>
            <a:ext cx="3024336" cy="38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cover dir="ld"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B40C4769-8F8D-8CDE-C5B8-8CA2B98F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1730861"/>
            <a:ext cx="4464050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</a:rPr>
              <a:t>1) س2 + 3س- 10= 0 </a:t>
            </a:r>
          </a:p>
        </p:txBody>
      </p:sp>
    </p:spTree>
  </p:cSld>
  <p:clrMapOvr>
    <a:masterClrMapping/>
  </p:clrMapOvr>
  <p:transition>
    <p:comb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382E562-71CA-794E-0310-553D419B55C0}"/>
              </a:ext>
            </a:extLst>
          </p:cNvPr>
          <p:cNvSpPr txBox="1"/>
          <p:nvPr/>
        </p:nvSpPr>
        <p:spPr>
          <a:xfrm>
            <a:off x="684213" y="4340225"/>
            <a:ext cx="7715250" cy="768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EG" sz="4400" b="1" dirty="0">
                <a:solidFill>
                  <a:srgbClr val="990099"/>
                </a:solidFill>
              </a:rPr>
              <a:t>حل المعادلة هو </a:t>
            </a:r>
            <a:r>
              <a:rPr lang="ar-EG" sz="4400" b="1" dirty="0" err="1">
                <a:solidFill>
                  <a:srgbClr val="990099"/>
                </a:solidFill>
              </a:rPr>
              <a:t>س= </a:t>
            </a:r>
            <a:r>
              <a:rPr lang="ar-EG" sz="4400" b="1" dirty="0">
                <a:solidFill>
                  <a:srgbClr val="990099"/>
                </a:solidFill>
              </a:rPr>
              <a:t>-5 </a:t>
            </a:r>
            <a:r>
              <a:rPr lang="ar-EG" sz="4400" b="1" dirty="0" err="1">
                <a:solidFill>
                  <a:srgbClr val="990099"/>
                </a:solidFill>
              </a:rPr>
              <a:t>وس</a:t>
            </a:r>
            <a:r>
              <a:rPr lang="ar-EG" sz="4400" b="1" dirty="0">
                <a:solidFill>
                  <a:srgbClr val="990099"/>
                </a:solidFill>
              </a:rPr>
              <a:t>= 2 </a:t>
            </a:r>
            <a:endParaRPr lang="en-US" sz="4400" dirty="0">
              <a:solidFill>
                <a:srgbClr val="990099"/>
              </a:solidFill>
            </a:endParaRPr>
          </a:p>
        </p:txBody>
      </p:sp>
      <p:pic>
        <p:nvPicPr>
          <p:cNvPr id="6" name="صورة 24">
            <a:extLst>
              <a:ext uri="{FF2B5EF4-FFF2-40B4-BE49-F238E27FC236}">
                <a16:creationId xmlns:a16="http://schemas.microsoft.com/office/drawing/2014/main" id="{37B92BF8-6A63-ECB2-C790-F2C462B2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grayscl/>
          </a:blip>
          <a:srcRect/>
          <a:stretch>
            <a:fillRect/>
          </a:stretch>
        </p:blipFill>
        <p:spPr bwMode="auto">
          <a:xfrm>
            <a:off x="2771775" y="476250"/>
            <a:ext cx="4465638" cy="3529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80E10557-C2C3-5A51-E964-15031549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1730861"/>
            <a:ext cx="446405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</a:rPr>
              <a:t>2) 2س2 – 8س = 0</a:t>
            </a:r>
          </a:p>
        </p:txBody>
      </p:sp>
    </p:spTree>
  </p:cSld>
  <p:clrMapOvr>
    <a:masterClrMapping/>
  </p:clrMapOvr>
  <p:transition>
    <p:comb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F4E579D-CF4F-2DE0-4648-385A09D57ED6}"/>
              </a:ext>
            </a:extLst>
          </p:cNvPr>
          <p:cNvSpPr txBox="1"/>
          <p:nvPr/>
        </p:nvSpPr>
        <p:spPr>
          <a:xfrm>
            <a:off x="684213" y="4292600"/>
            <a:ext cx="7715250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EG" sz="4400" b="1" dirty="0">
                <a:solidFill>
                  <a:srgbClr val="990099"/>
                </a:solidFill>
              </a:rPr>
              <a:t>حل المعادلة هو س= 4 </a:t>
            </a:r>
            <a:r>
              <a:rPr lang="ar-EG" sz="4400" b="1" dirty="0" err="1">
                <a:solidFill>
                  <a:srgbClr val="990099"/>
                </a:solidFill>
              </a:rPr>
              <a:t>وس</a:t>
            </a:r>
            <a:r>
              <a:rPr lang="ar-EG" sz="4400" b="1" dirty="0">
                <a:solidFill>
                  <a:srgbClr val="990099"/>
                </a:solidFill>
              </a:rPr>
              <a:t>= 0</a:t>
            </a:r>
            <a:endParaRPr lang="en-US" sz="4400" dirty="0">
              <a:solidFill>
                <a:srgbClr val="990099"/>
              </a:solidFill>
            </a:endParaRPr>
          </a:p>
        </p:txBody>
      </p:sp>
      <p:pic>
        <p:nvPicPr>
          <p:cNvPr id="7" name="صورة 25">
            <a:extLst>
              <a:ext uri="{FF2B5EF4-FFF2-40B4-BE49-F238E27FC236}">
                <a16:creationId xmlns:a16="http://schemas.microsoft.com/office/drawing/2014/main" id="{393C2740-C9CA-717F-BF4C-4398DD04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grayscl/>
          </a:blip>
          <a:srcRect/>
          <a:stretch>
            <a:fillRect/>
          </a:stretch>
        </p:blipFill>
        <p:spPr bwMode="auto">
          <a:xfrm>
            <a:off x="2411413" y="549275"/>
            <a:ext cx="4608512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A76340CC-50F5-F9CF-3FD6-36C46A87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1730861"/>
            <a:ext cx="44640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</a:rPr>
              <a:t>3) س2 + 4س = -4</a:t>
            </a:r>
          </a:p>
        </p:txBody>
      </p:sp>
    </p:spTree>
  </p:cSld>
  <p:clrMapOvr>
    <a:masterClrMapping/>
  </p:clrMapOvr>
  <p:transition>
    <p:comb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67F5EC2-5024-8F36-7566-6B8FB321A359}"/>
              </a:ext>
            </a:extLst>
          </p:cNvPr>
          <p:cNvSpPr txBox="1"/>
          <p:nvPr/>
        </p:nvSpPr>
        <p:spPr>
          <a:xfrm>
            <a:off x="684213" y="4508500"/>
            <a:ext cx="7715250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EG" sz="4400" b="1" dirty="0">
                <a:solidFill>
                  <a:srgbClr val="990099"/>
                </a:solidFill>
              </a:rPr>
              <a:t>حل المعادلة هو </a:t>
            </a:r>
            <a:r>
              <a:rPr lang="ar-EG" sz="4400" b="1" dirty="0" err="1">
                <a:solidFill>
                  <a:srgbClr val="990099"/>
                </a:solidFill>
              </a:rPr>
              <a:t>س= </a:t>
            </a:r>
            <a:r>
              <a:rPr lang="ar-EG" sz="4400" b="1" dirty="0">
                <a:solidFill>
                  <a:srgbClr val="990099"/>
                </a:solidFill>
              </a:rPr>
              <a:t>-2</a:t>
            </a:r>
            <a:endParaRPr lang="en-US" sz="4400" dirty="0">
              <a:solidFill>
                <a:srgbClr val="990099"/>
              </a:solidFill>
            </a:endParaRPr>
          </a:p>
        </p:txBody>
      </p:sp>
      <p:pic>
        <p:nvPicPr>
          <p:cNvPr id="6" name="صورة 26">
            <a:extLst>
              <a:ext uri="{FF2B5EF4-FFF2-40B4-BE49-F238E27FC236}">
                <a16:creationId xmlns:a16="http://schemas.microsoft.com/office/drawing/2014/main" id="{3618F1E4-8424-BDF8-8E51-8A9A456C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grayscl/>
          </a:blip>
          <a:srcRect/>
          <a:stretch>
            <a:fillRect/>
          </a:stretch>
        </p:blipFill>
        <p:spPr bwMode="auto">
          <a:xfrm>
            <a:off x="2128838" y="620713"/>
            <a:ext cx="4537075" cy="3382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8FEA570-DE38-42EA-8EFE-95CF21140F7B}"/>
              </a:ext>
            </a:extLst>
          </p:cNvPr>
          <p:cNvSpPr txBox="1"/>
          <p:nvPr/>
        </p:nvSpPr>
        <p:spPr bwMode="auto">
          <a:xfrm>
            <a:off x="4113708" y="810059"/>
            <a:ext cx="2911824" cy="1687890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تأكد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3B813E08-F436-489E-B678-C03CB2B3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07" y="2940111"/>
            <a:ext cx="5400675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7200" b="1" cap="small" dirty="0">
                <a:solidFill>
                  <a:srgbClr val="C00000"/>
                </a:solidFill>
              </a:rPr>
              <a:t>مثال 4</a:t>
            </a:r>
          </a:p>
        </p:txBody>
      </p:sp>
    </p:spTree>
    <p:extLst>
      <p:ext uri="{BB962C8B-B14F-4D97-AF65-F5344CB8AC3E}">
        <p14:creationId xmlns:p14="http://schemas.microsoft.com/office/powerpoint/2010/main" val="3648838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75B405C0-2AD8-C321-7775-9FD6BF0A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060848"/>
            <a:ext cx="6912322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</a:rPr>
              <a:t>حلَّ كلَّ معادلة فيما يأتي بيانيًّا، وإذا لم تكن الجذور أعدادًا صحيحة، فقدّرها إلى أقرب جزء من عشرة: </a:t>
            </a:r>
          </a:p>
        </p:txBody>
      </p:sp>
    </p:spTree>
  </p:cSld>
  <p:clrMapOvr>
    <a:masterClrMapping/>
  </p:clrMapOvr>
  <p:transition>
    <p:comb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BAAD867F-0C9D-12D1-640A-D14BB5215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739" y="1090394"/>
            <a:ext cx="69123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</a:rPr>
              <a:t>4) – س2 -5س + 1= 0</a:t>
            </a:r>
          </a:p>
        </p:txBody>
      </p:sp>
      <p:pic>
        <p:nvPicPr>
          <p:cNvPr id="3" name="صورة 27">
            <a:extLst>
              <a:ext uri="{FF2B5EF4-FFF2-40B4-BE49-F238E27FC236}">
                <a16:creationId xmlns:a16="http://schemas.microsoft.com/office/drawing/2014/main" id="{4788A663-4D2C-A6D7-1DBA-7B92D21D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grayscl/>
          </a:blip>
          <a:srcRect/>
          <a:stretch>
            <a:fillRect/>
          </a:stretch>
        </p:blipFill>
        <p:spPr bwMode="auto">
          <a:xfrm>
            <a:off x="1692275" y="3113088"/>
            <a:ext cx="3457575" cy="266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2E695C2-92A0-8613-2A16-0DB64796897E}"/>
              </a:ext>
            </a:extLst>
          </p:cNvPr>
          <p:cNvSpPr txBox="1"/>
          <p:nvPr/>
        </p:nvSpPr>
        <p:spPr>
          <a:xfrm>
            <a:off x="1692275" y="5240338"/>
            <a:ext cx="5248275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err="1">
                <a:solidFill>
                  <a:srgbClr val="990099"/>
                </a:solidFill>
              </a:rPr>
              <a:t>الجذران: </a:t>
            </a:r>
            <a:r>
              <a:rPr lang="ar-SA" sz="4400" b="1" dirty="0">
                <a:solidFill>
                  <a:srgbClr val="990099"/>
                </a:solidFill>
              </a:rPr>
              <a:t>– 5٫2، 0.2</a:t>
            </a:r>
            <a:endParaRPr lang="en-US" sz="4400" dirty="0">
              <a:solidFill>
                <a:srgbClr val="990099"/>
              </a:solidFill>
            </a:endParaRPr>
          </a:p>
        </p:txBody>
      </p:sp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611CE14B-3A0F-490E-C4DA-5DFE86E36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96101"/>
              </p:ext>
            </p:extLst>
          </p:nvPr>
        </p:nvGraphicFramePr>
        <p:xfrm>
          <a:off x="179511" y="1250316"/>
          <a:ext cx="8784977" cy="1235075"/>
        </p:xfrm>
        <a:graphic>
          <a:graphicData uri="http://schemas.openxmlformats.org/drawingml/2006/table">
            <a:tbl>
              <a:tblPr rtl="1"/>
              <a:tblGrid>
                <a:gridCol w="73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40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17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س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0٫9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0٫6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0٫5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0٫3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0٫2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0٫1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ص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–2٫69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–2٫36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–2٫01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–1٫64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–1٫25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–0٫84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–0٫41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0٫04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0٫51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5B6DFE71-6CEC-D295-63C2-E147EA319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02408"/>
              </p:ext>
            </p:extLst>
          </p:nvPr>
        </p:nvGraphicFramePr>
        <p:xfrm>
          <a:off x="179516" y="3245327"/>
          <a:ext cx="8784972" cy="1235075"/>
        </p:xfrm>
        <a:graphic>
          <a:graphicData uri="http://schemas.openxmlformats.org/drawingml/2006/table">
            <a:tbl>
              <a:tblPr rtl="1"/>
              <a:tblGrid>
                <a:gridCol w="49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11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17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س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–5٫9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–5٫8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–5٫7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–5٫6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–5٫5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–5٫4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–5٫3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–5٫2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–5٫1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ص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–4٫31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–3٫64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–2٫99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–2٫36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–1٫75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–1٫16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–0٫59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–0٫04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4٫49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0DBB096-1A97-54DF-59F8-D5B24022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2727791"/>
            <a:ext cx="4387850" cy="255454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Low" rtl="1" eaLnBrk="1" hangingPunct="1">
              <a:defRPr/>
            </a:pPr>
            <a:r>
              <a:rPr lang="ar-EG" sz="3200" b="1" cap="small" dirty="0">
                <a:solidFill>
                  <a:srgbClr val="002060"/>
                </a:solidFill>
              </a:rPr>
              <a:t>ويمكن استعمال المقاطع السينية للتمثيل البياني لهذه الدالة لتحديد المسافة الأفقية التي ستقطعها الكرة حتى تلمس الأرض</a:t>
            </a:r>
            <a:r>
              <a:rPr lang="ar-SA" sz="3200" b="1" cap="small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DAD96E1-6028-AC43-8340-AC6B2E40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6000" contrast="21000"/>
          </a:blip>
          <a:srcRect/>
          <a:stretch>
            <a:fillRect/>
          </a:stretch>
        </p:blipFill>
        <p:spPr bwMode="auto">
          <a:xfrm>
            <a:off x="611560" y="332656"/>
            <a:ext cx="32403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cover dir="ld"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9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C99EEC21-0EC0-213F-4A32-7681AF34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614845"/>
            <a:ext cx="691232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</a:rPr>
              <a:t> 5) -9 = س2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AECAECFA-935F-4460-8DD6-53FC70EE10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524351"/>
                  </p:ext>
                </p:extLst>
              </p:nvPr>
            </p:nvGraphicFramePr>
            <p:xfrm>
              <a:off x="-4287416" y="-512017"/>
              <a:ext cx="2286000" cy="1714500"/>
            </p:xfrm>
            <a:graphic>
              <a:graphicData uri="http://schemas.microsoft.com/office/powerpoint/2016/slidezoom">
                <pslz:sldZm>
                  <pslz:sldZmObj sldId="670" cId="0">
                    <pslz:zmPr id="{51167F25-9957-40F3-8910-D7CD44295C8F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ECAECFA-935F-4460-8DD6-53FC70EE10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7416" y="-51201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>
    <p:comb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00ADF07-638F-3220-9E4E-A68B3F1F6996}"/>
              </a:ext>
            </a:extLst>
          </p:cNvPr>
          <p:cNvSpPr txBox="1"/>
          <p:nvPr/>
        </p:nvSpPr>
        <p:spPr>
          <a:xfrm>
            <a:off x="863600" y="4292600"/>
            <a:ext cx="7416800" cy="1077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EG" sz="3200" b="1" dirty="0"/>
              <a:t>التمثيل البياني ليس له مقطع سيني لذا فليس للمعادلة جذور حقيقية وبالتالي يكون مجموعة الحل ∅</a:t>
            </a:r>
            <a:endParaRPr lang="en-US" sz="3200" dirty="0"/>
          </a:p>
        </p:txBody>
      </p:sp>
      <p:pic>
        <p:nvPicPr>
          <p:cNvPr id="100354" name="صورة 28">
            <a:extLst>
              <a:ext uri="{FF2B5EF4-FFF2-40B4-BE49-F238E27FC236}">
                <a16:creationId xmlns:a16="http://schemas.microsoft.com/office/drawing/2014/main" id="{16848A15-8789-0B0A-9E04-6B8260CA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grayscl/>
          </a:blip>
          <a:srcRect/>
          <a:stretch>
            <a:fillRect/>
          </a:stretch>
        </p:blipFill>
        <p:spPr bwMode="auto">
          <a:xfrm>
            <a:off x="2916238" y="765175"/>
            <a:ext cx="3943350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10C3ABED-5C7F-9DF9-BD7C-EC409341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614845"/>
            <a:ext cx="69123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</a:rPr>
              <a:t> 6) س2 = 25</a:t>
            </a:r>
          </a:p>
        </p:txBody>
      </p:sp>
    </p:spTree>
  </p:cSld>
  <p:clrMapOvr>
    <a:masterClrMapping/>
  </p:clrMapOvr>
  <p:transition>
    <p:comb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1ECD4C-8A5E-7447-0B32-69C7C161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297238"/>
            <a:ext cx="324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س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-25 = 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774E365-0113-57FB-27D6-007D4D42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305300"/>
            <a:ext cx="5761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(س – 5) (س + 5) = 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4C6661D-22E7-5AF9-C0C4-4C7C9D5AF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168900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س= 5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pic>
        <p:nvPicPr>
          <p:cNvPr id="101378" name="صورة 29">
            <a:extLst>
              <a:ext uri="{FF2B5EF4-FFF2-40B4-BE49-F238E27FC236}">
                <a16:creationId xmlns:a16="http://schemas.microsoft.com/office/drawing/2014/main" id="{371DDB4E-03D1-EE8E-160F-F0DE02B3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grayscl/>
          </a:blip>
          <a:srcRect/>
          <a:stretch>
            <a:fillRect/>
          </a:stretch>
        </p:blipFill>
        <p:spPr bwMode="auto">
          <a:xfrm>
            <a:off x="827088" y="498475"/>
            <a:ext cx="345757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2378D4F2-4B15-753C-7ED5-379D74B4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168900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س= -5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779" y="400876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10030595">
            <a:off x="1023425" y="117815"/>
            <a:ext cx="7828542" cy="5559153"/>
          </a:xfrm>
          <a:custGeom>
            <a:avLst/>
            <a:gdLst/>
            <a:ahLst/>
            <a:cxnLst/>
            <a:rect l="l" t="t" r="r" b="b"/>
            <a:pathLst>
              <a:path w="15657084" h="11118305">
                <a:moveTo>
                  <a:pt x="0" y="0"/>
                </a:moveTo>
                <a:lnTo>
                  <a:pt x="15657084" y="0"/>
                </a:lnTo>
                <a:lnTo>
                  <a:pt x="15657084" y="11118305"/>
                </a:lnTo>
                <a:lnTo>
                  <a:pt x="0" y="11118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604" b="-3523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C8FEA570-DE38-42EA-8EFE-95CF21140F7B}"/>
              </a:ext>
            </a:extLst>
          </p:cNvPr>
          <p:cNvSpPr txBox="1"/>
          <p:nvPr/>
        </p:nvSpPr>
        <p:spPr bwMode="auto">
          <a:xfrm>
            <a:off x="4113708" y="810059"/>
            <a:ext cx="2911824" cy="1687890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تأكد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3B813E08-F436-489E-B678-C03CB2B3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07" y="2940111"/>
            <a:ext cx="5400675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 </a:t>
            </a:r>
            <a:r>
              <a:rPr kumimoji="0" lang="ar-EG" sz="7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72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20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70A1646B-CDCD-BB1C-DC17-F89B2C37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071813"/>
            <a:ext cx="6786562" cy="286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3600" b="1" dirty="0">
                <a:latin typeface="Calibri" panose="020F0502020204030204" pitchFamily="34" charset="0"/>
              </a:rPr>
              <a:t>7) </a:t>
            </a:r>
            <a:r>
              <a:rPr lang="ar-EG" altLang="ar-EG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معرض العلوم</a:t>
            </a:r>
            <a:r>
              <a:rPr lang="ar-EG" altLang="ar-EG" sz="3600" b="1" dirty="0">
                <a:latin typeface="Calibri" panose="020F0502020204030204" pitchFamily="34" charset="0"/>
              </a:rPr>
              <a:t>: </a:t>
            </a:r>
            <a:r>
              <a:rPr lang="ar-SA" altLang="ar-EG" sz="3600" b="1" dirty="0">
                <a:latin typeface="Calibri" panose="020F0502020204030204" pitchFamily="34" charset="0"/>
              </a:rPr>
              <a:t>إذا </a:t>
            </a:r>
            <a:r>
              <a:rPr lang="ar-EG" altLang="ar-EG" sz="3600" b="1" dirty="0">
                <a:latin typeface="Calibri" panose="020F0502020204030204" pitchFamily="34" charset="0"/>
              </a:rPr>
              <a:t>صمّم نواف نموذجًا لصاروخ يمكنه أن ينطلق في الهواء وفق المعادلة المبينة في الشكل، حيث </a:t>
            </a:r>
            <a:r>
              <a:rPr lang="ar-SA" altLang="ar-EG" sz="3600" b="1" dirty="0">
                <a:latin typeface="Calibri" panose="020F0502020204030204" pitchFamily="34" charset="0"/>
              </a:rPr>
              <a:t>(</a:t>
            </a:r>
            <a:r>
              <a:rPr lang="ar-EG" altLang="ar-EG" sz="3600" b="1" dirty="0">
                <a:latin typeface="Calibri" panose="020F0502020204030204" pitchFamily="34" charset="0"/>
              </a:rPr>
              <a:t>ع</a:t>
            </a:r>
            <a:r>
              <a:rPr lang="ar-SA" altLang="ar-EG" sz="3600" b="1" dirty="0">
                <a:latin typeface="Calibri" panose="020F0502020204030204" pitchFamily="34" charset="0"/>
              </a:rPr>
              <a:t>)</a:t>
            </a:r>
            <a:r>
              <a:rPr lang="ar-EG" altLang="ar-EG" sz="3600" b="1" dirty="0">
                <a:latin typeface="Calibri" panose="020F0502020204030204" pitchFamily="34" charset="0"/>
              </a:rPr>
              <a:t> ارتفاع الصاروخ بالأقدام بعد </a:t>
            </a:r>
            <a:r>
              <a:rPr lang="ar-SA" altLang="ar-EG" sz="3600" b="1" dirty="0">
                <a:latin typeface="Calibri" panose="020F0502020204030204" pitchFamily="34" charset="0"/>
              </a:rPr>
              <a:t>(</a:t>
            </a:r>
            <a:r>
              <a:rPr lang="ar-EG" altLang="ar-EG" sz="3600" b="1" dirty="0">
                <a:latin typeface="Calibri" panose="020F0502020204030204" pitchFamily="34" charset="0"/>
              </a:rPr>
              <a:t>ن</a:t>
            </a:r>
            <a:r>
              <a:rPr lang="ar-SA" altLang="ar-EG" sz="3600" b="1" dirty="0">
                <a:latin typeface="Calibri" panose="020F0502020204030204" pitchFamily="34" charset="0"/>
              </a:rPr>
              <a:t>)</a:t>
            </a:r>
            <a:r>
              <a:rPr lang="ar-EG" altLang="ar-EG" sz="3600" b="1" dirty="0">
                <a:latin typeface="Calibri" panose="020F0502020204030204" pitchFamily="34" charset="0"/>
              </a:rPr>
              <a:t> ثانية من انطلاقه، فكم يبقى الصاروخ في الهواء تقريبًا؟ </a:t>
            </a:r>
            <a:endParaRPr lang="en-US" altLang="ar-EG" sz="3600" dirty="0">
              <a:latin typeface="Calibri" panose="020F0502020204030204" pitchFamily="34" charset="0"/>
            </a:endParaRPr>
          </a:p>
        </p:txBody>
      </p:sp>
      <p:pic>
        <p:nvPicPr>
          <p:cNvPr id="49159" name="Picture 7">
            <a:extLst>
              <a:ext uri="{FF2B5EF4-FFF2-40B4-BE49-F238E27FC236}">
                <a16:creationId xmlns:a16="http://schemas.microsoft.com/office/drawing/2014/main" id="{1BE59AE0-D466-46A8-A7FB-DD0DF0DF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9288"/>
            <a:ext cx="23764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F7ACEC1-E07B-BA52-F8A9-2AF2BFCC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66700"/>
            <a:ext cx="4752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-16ن</a:t>
            </a:r>
            <a:r>
              <a:rPr lang="ar-EG" altLang="ar-EG" sz="4000" b="1" baseline="30000">
                <a:solidFill>
                  <a:srgbClr val="3333CC"/>
                </a:solidFill>
              </a:rPr>
              <a:t>2</a:t>
            </a: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 -135ن = 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CB51655-E980-F5B6-CFD5-C2FE8D16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1117600"/>
            <a:ext cx="5761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-ن (16ن – 135) = 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4F33677-DAAD-4C5D-B3DF-C7C104C9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354263"/>
            <a:ext cx="1512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ن= 0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5D60387C-137E-C5FB-9126-10303368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2341563"/>
            <a:ext cx="395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16ن = 135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604176A-6412-BFDE-CD6A-146C0584F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638550"/>
            <a:ext cx="3960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ن= ــــــــــــ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67DDA30-C2D1-6D38-4CDE-04B3DBC1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3422650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135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3158E82-1F25-F93E-1CDC-5B4E93D6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407035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16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5AEF8DB-382B-9960-0FA5-BEA9721FB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4818063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ن ~ 8.4 ثواني تقريبا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66A14F7-9BBF-356F-0B70-84C484F2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00700"/>
            <a:ext cx="7916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3333CC"/>
                </a:solidFill>
                <a:latin typeface="Arial" panose="020B0604020202020204" pitchFamily="34" charset="0"/>
              </a:rPr>
              <a:t>يبقى الصاروخ في الهواء 8.4 ثانية تقريبًا </a:t>
            </a:r>
            <a:endParaRPr lang="en-US" altLang="ar-EG" sz="4000" dirty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B099D1B-F2FF-88E1-2104-C3085C1E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4949825"/>
            <a:ext cx="48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3333CC"/>
                </a:solidFill>
                <a:latin typeface="Arial" panose="020B0604020202020204" pitchFamily="34" charset="0"/>
              </a:rPr>
              <a:t>~</a:t>
            </a:r>
            <a:endParaRPr lang="en-US" altLang="ar-EG" sz="40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6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ed3b896abe5074153d26d72aa7b44167b70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1900</Words>
  <Application>Microsoft Macintosh PowerPoint</Application>
  <PresentationFormat>عرض على الشاشة (4:3)</PresentationFormat>
  <Paragraphs>303</Paragraphs>
  <Slides>96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96</vt:i4>
      </vt:variant>
    </vt:vector>
  </HeadingPairs>
  <TitlesOfParts>
    <vt:vector size="104" baseType="lpstr">
      <vt:lpstr>Arial</vt:lpstr>
      <vt:lpstr>Calibri</vt:lpstr>
      <vt:lpstr>Corbel</vt:lpstr>
      <vt:lpstr>Times New Roman</vt:lpstr>
      <vt:lpstr>Office Theme</vt:lpstr>
      <vt:lpstr>1_Office Theme</vt:lpstr>
      <vt:lpstr>4_Office Theme</vt:lpstr>
      <vt:lpstr>5_Office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3 متوسط - الفصل الثامن</dc:title>
  <dc:subject>1- (8-2) حل المعادلات التربيعية بيانياً</dc:subject>
  <dc:creator>Eman Adel</dc:creator>
  <cp:lastModifiedBy>Mahmood Bayoumi</cp:lastModifiedBy>
  <cp:revision>841</cp:revision>
  <dcterms:created xsi:type="dcterms:W3CDTF">2010-11-25T13:59:35Z</dcterms:created>
  <dcterms:modified xsi:type="dcterms:W3CDTF">2026-03-27T00:10:26Z</dcterms:modified>
</cp:coreProperties>
</file>