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58" r:id="rId65"/>
    <p:sldId id="359" r:id="rId66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FD523-07C2-4569-824F-8212FBC216FD}" v="53" dt="2021-04-06T12:56:35.837"/>
    <p1510:client id="{490A73A9-D7F6-4DE9-AE7A-44524D39D53E}" v="62" dt="2021-04-05T22:43:31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ED07EE0-DC20-4DFA-8ACA-ECAD83AA1EF4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22A0847-4901-49AE-844F-E25C67A06E73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29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5864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2800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3067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122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383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0018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89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0969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4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9189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227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041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lbayan_1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وم">
            <a:extLst>
              <a:ext uri="{FF2B5EF4-FFF2-40B4-BE49-F238E27FC236}">
                <a16:creationId xmlns:a16="http://schemas.microsoft.com/office/drawing/2014/main" id="{7093C344-9A2F-4E8E-9A46-07270147EAF2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12" name="اسم المسابقة-يمين"/>
          <p:cNvGrpSpPr/>
          <p:nvPr/>
        </p:nvGrpSpPr>
        <p:grpSpPr>
          <a:xfrm>
            <a:off x="6096000" y="3178225"/>
            <a:ext cx="2895600" cy="1282250"/>
            <a:chOff x="6096000" y="3178225"/>
            <a:chExt cx="2895600" cy="1282250"/>
          </a:xfrm>
        </p:grpSpPr>
        <p:sp>
          <p:nvSpPr>
            <p:cNvPr id="71" name="خارجي"/>
            <p:cNvSpPr txBox="1"/>
            <p:nvPr/>
          </p:nvSpPr>
          <p:spPr>
            <a:xfrm>
              <a:off x="6096000" y="3178225"/>
              <a:ext cx="2895600" cy="12822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داخلي"/>
            <p:cNvSpPr txBox="1"/>
            <p:nvPr/>
          </p:nvSpPr>
          <p:spPr>
            <a:xfrm>
              <a:off x="6176962" y="3290537"/>
              <a:ext cx="2733676" cy="10576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sz="32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مراجعة الفقه</a:t>
              </a:r>
            </a:p>
            <a:p>
              <a:pPr rtl="0"/>
              <a:r>
                <a:rPr lang="ar-SA" sz="32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كاملة  </a:t>
              </a:r>
              <a:endParaRPr lang="ar-JO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اسم المسابقة-شمال"/>
          <p:cNvGrpSpPr/>
          <p:nvPr/>
        </p:nvGrpSpPr>
        <p:grpSpPr>
          <a:xfrm>
            <a:off x="3200400" y="3178225"/>
            <a:ext cx="2895600" cy="1282250"/>
            <a:chOff x="3200400" y="3178225"/>
            <a:chExt cx="2895600" cy="1282250"/>
          </a:xfrm>
        </p:grpSpPr>
        <p:sp>
          <p:nvSpPr>
            <p:cNvPr id="72" name="خارجي"/>
            <p:cNvSpPr txBox="1"/>
            <p:nvPr/>
          </p:nvSpPr>
          <p:spPr>
            <a:xfrm flipH="1">
              <a:off x="3200400" y="3178225"/>
              <a:ext cx="2895600" cy="12822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4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" name="داخلي"/>
            <p:cNvSpPr txBox="1"/>
            <p:nvPr/>
          </p:nvSpPr>
          <p:spPr>
            <a:xfrm flipH="1">
              <a:off x="3282638" y="3289763"/>
              <a:ext cx="2732400" cy="1058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sz="32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الصف الثالث متوسط</a:t>
              </a:r>
              <a:endParaRPr lang="ar-JO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أعلى اسم المسابقة"/>
          <p:cNvGrpSpPr/>
          <p:nvPr/>
        </p:nvGrpSpPr>
        <p:grpSpPr>
          <a:xfrm>
            <a:off x="5511011" y="2795108"/>
            <a:ext cx="1169978" cy="1032425"/>
            <a:chOff x="5511011" y="2795108"/>
            <a:chExt cx="1169978" cy="1032425"/>
          </a:xfrm>
        </p:grpSpPr>
        <p:sp>
          <p:nvSpPr>
            <p:cNvPr id="47" name="خارجي"/>
            <p:cNvSpPr txBox="1"/>
            <p:nvPr/>
          </p:nvSpPr>
          <p:spPr>
            <a:xfrm>
              <a:off x="5511011" y="2795108"/>
              <a:ext cx="1169978" cy="1032425"/>
            </a:xfrm>
            <a:custGeom>
              <a:avLst/>
              <a:gdLst>
                <a:gd name="connsiteX0" fmla="*/ 584989 w 1169978"/>
                <a:gd name="connsiteY0" fmla="*/ 0 h 1032425"/>
                <a:gd name="connsiteX1" fmla="*/ 1134435 w 1169978"/>
                <a:gd name="connsiteY1" fmla="*/ 324273 h 1032425"/>
                <a:gd name="connsiteX2" fmla="*/ 1169978 w 1169978"/>
                <a:gd name="connsiteY2" fmla="*/ 396959 h 1032425"/>
                <a:gd name="connsiteX3" fmla="*/ 1096905 w 1169978"/>
                <a:gd name="connsiteY3" fmla="*/ 404325 h 1032425"/>
                <a:gd name="connsiteX4" fmla="*/ 584989 w 1169978"/>
                <a:gd name="connsiteY4" fmla="*/ 1032425 h 1032425"/>
                <a:gd name="connsiteX5" fmla="*/ 73073 w 1169978"/>
                <a:gd name="connsiteY5" fmla="*/ 404325 h 1032425"/>
                <a:gd name="connsiteX6" fmla="*/ 0 w 1169978"/>
                <a:gd name="connsiteY6" fmla="*/ 396959 h 1032425"/>
                <a:gd name="connsiteX7" fmla="*/ 35543 w 1169978"/>
                <a:gd name="connsiteY7" fmla="*/ 324273 h 1032425"/>
                <a:gd name="connsiteX8" fmla="*/ 584989 w 1169978"/>
                <a:gd name="connsiteY8" fmla="*/ 0 h 103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978" h="1032425">
                  <a:moveTo>
                    <a:pt x="584989" y="0"/>
                  </a:moveTo>
                  <a:cubicBezTo>
                    <a:pt x="813707" y="0"/>
                    <a:pt x="1015359" y="128630"/>
                    <a:pt x="1134435" y="324273"/>
                  </a:cubicBezTo>
                  <a:lnTo>
                    <a:pt x="1169978" y="396959"/>
                  </a:lnTo>
                  <a:lnTo>
                    <a:pt x="1096905" y="404325"/>
                  </a:lnTo>
                  <a:cubicBezTo>
                    <a:pt x="804755" y="464108"/>
                    <a:pt x="584989" y="722602"/>
                    <a:pt x="584989" y="1032425"/>
                  </a:cubicBezTo>
                  <a:cubicBezTo>
                    <a:pt x="584989" y="722602"/>
                    <a:pt x="365223" y="464108"/>
                    <a:pt x="73073" y="404325"/>
                  </a:cubicBezTo>
                  <a:lnTo>
                    <a:pt x="0" y="396959"/>
                  </a:lnTo>
                  <a:lnTo>
                    <a:pt x="35543" y="324273"/>
                  </a:lnTo>
                  <a:cubicBezTo>
                    <a:pt x="154619" y="128630"/>
                    <a:pt x="356271" y="0"/>
                    <a:pt x="58498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داخلي"/>
            <p:cNvSpPr txBox="1"/>
            <p:nvPr/>
          </p:nvSpPr>
          <p:spPr>
            <a:xfrm>
              <a:off x="5728377" y="2908779"/>
              <a:ext cx="735246" cy="648806"/>
            </a:xfrm>
            <a:custGeom>
              <a:avLst/>
              <a:gdLst>
                <a:gd name="connsiteX0" fmla="*/ 584989 w 1169978"/>
                <a:gd name="connsiteY0" fmla="*/ 0 h 1032425"/>
                <a:gd name="connsiteX1" fmla="*/ 1134435 w 1169978"/>
                <a:gd name="connsiteY1" fmla="*/ 324273 h 1032425"/>
                <a:gd name="connsiteX2" fmla="*/ 1169978 w 1169978"/>
                <a:gd name="connsiteY2" fmla="*/ 396959 h 1032425"/>
                <a:gd name="connsiteX3" fmla="*/ 1096905 w 1169978"/>
                <a:gd name="connsiteY3" fmla="*/ 404325 h 1032425"/>
                <a:gd name="connsiteX4" fmla="*/ 584989 w 1169978"/>
                <a:gd name="connsiteY4" fmla="*/ 1032425 h 1032425"/>
                <a:gd name="connsiteX5" fmla="*/ 73073 w 1169978"/>
                <a:gd name="connsiteY5" fmla="*/ 404325 h 1032425"/>
                <a:gd name="connsiteX6" fmla="*/ 0 w 1169978"/>
                <a:gd name="connsiteY6" fmla="*/ 396959 h 1032425"/>
                <a:gd name="connsiteX7" fmla="*/ 35543 w 1169978"/>
                <a:gd name="connsiteY7" fmla="*/ 324273 h 1032425"/>
                <a:gd name="connsiteX8" fmla="*/ 584989 w 1169978"/>
                <a:gd name="connsiteY8" fmla="*/ 0 h 103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978" h="1032425">
                  <a:moveTo>
                    <a:pt x="584989" y="0"/>
                  </a:moveTo>
                  <a:cubicBezTo>
                    <a:pt x="813707" y="0"/>
                    <a:pt x="1015359" y="128630"/>
                    <a:pt x="1134435" y="324273"/>
                  </a:cubicBezTo>
                  <a:lnTo>
                    <a:pt x="1169978" y="396959"/>
                  </a:lnTo>
                  <a:lnTo>
                    <a:pt x="1096905" y="404325"/>
                  </a:lnTo>
                  <a:cubicBezTo>
                    <a:pt x="804755" y="464108"/>
                    <a:pt x="584989" y="722602"/>
                    <a:pt x="584989" y="1032425"/>
                  </a:cubicBezTo>
                  <a:cubicBezTo>
                    <a:pt x="584989" y="722602"/>
                    <a:pt x="365223" y="464108"/>
                    <a:pt x="73073" y="404325"/>
                  </a:cubicBezTo>
                  <a:lnTo>
                    <a:pt x="0" y="396959"/>
                  </a:lnTo>
                  <a:lnTo>
                    <a:pt x="35543" y="324273"/>
                  </a:lnTo>
                  <a:cubicBezTo>
                    <a:pt x="154619" y="128630"/>
                    <a:pt x="356271" y="0"/>
                    <a:pt x="58498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ابدأ"/>
          <p:cNvGrpSpPr/>
          <p:nvPr/>
        </p:nvGrpSpPr>
        <p:grpSpPr>
          <a:xfrm>
            <a:off x="5564981" y="4537835"/>
            <a:ext cx="1062038" cy="996191"/>
            <a:chOff x="5564981" y="4537835"/>
            <a:chExt cx="1062038" cy="996191"/>
          </a:xfrm>
        </p:grpSpPr>
        <p:sp>
          <p:nvSpPr>
            <p:cNvPr id="20" name="خارجي">
              <a:hlinkClick r:id="" action="ppaction://hlinkshowjump?jump=nextslide"/>
            </p:cNvPr>
            <p:cNvSpPr/>
            <p:nvPr/>
          </p:nvSpPr>
          <p:spPr>
            <a:xfrm>
              <a:off x="5564981" y="4537835"/>
              <a:ext cx="1062038" cy="996191"/>
            </a:xfrm>
            <a:custGeom>
              <a:avLst/>
              <a:gdLst>
                <a:gd name="connsiteX0" fmla="*/ 508795 w 1019176"/>
                <a:gd name="connsiteY0" fmla="*/ 0 h 996191"/>
                <a:gd name="connsiteX1" fmla="*/ 511607 w 1019176"/>
                <a:gd name="connsiteY1" fmla="*/ 19379 h 996191"/>
                <a:gd name="connsiteX2" fmla="*/ 762002 w 1019176"/>
                <a:gd name="connsiteY2" fmla="*/ 161167 h 996191"/>
                <a:gd name="connsiteX3" fmla="*/ 942730 w 1019176"/>
                <a:gd name="connsiteY3" fmla="*/ 109156 h 996191"/>
                <a:gd name="connsiteX4" fmla="*/ 947066 w 1019176"/>
                <a:gd name="connsiteY4" fmla="*/ 105505 h 996191"/>
                <a:gd name="connsiteX5" fmla="*/ 979130 w 1019176"/>
                <a:gd name="connsiteY5" fmla="*/ 134065 h 996191"/>
                <a:gd name="connsiteX6" fmla="*/ 1019176 w 1019176"/>
                <a:gd name="connsiteY6" fmla="*/ 229965 h 996191"/>
                <a:gd name="connsiteX7" fmla="*/ 1019176 w 1019176"/>
                <a:gd name="connsiteY7" fmla="*/ 229971 h 996191"/>
                <a:gd name="connsiteX8" fmla="*/ 1019176 w 1019176"/>
                <a:gd name="connsiteY8" fmla="*/ 842946 h 996191"/>
                <a:gd name="connsiteX9" fmla="*/ 509588 w 1019176"/>
                <a:gd name="connsiteY9" fmla="*/ 996191 h 996191"/>
                <a:gd name="connsiteX10" fmla="*/ 1 w 1019176"/>
                <a:gd name="connsiteY10" fmla="*/ 842946 h 996191"/>
                <a:gd name="connsiteX11" fmla="*/ 1 w 1019176"/>
                <a:gd name="connsiteY11" fmla="*/ 229971 h 996191"/>
                <a:gd name="connsiteX12" fmla="*/ 0 w 1019176"/>
                <a:gd name="connsiteY12" fmla="*/ 229965 h 996191"/>
                <a:gd name="connsiteX13" fmla="*/ 40046 w 1019176"/>
                <a:gd name="connsiteY13" fmla="*/ 134065 h 996191"/>
                <a:gd name="connsiteX14" fmla="*/ 71339 w 1019176"/>
                <a:gd name="connsiteY14" fmla="*/ 106192 h 996191"/>
                <a:gd name="connsiteX15" fmla="*/ 74860 w 1019176"/>
                <a:gd name="connsiteY15" fmla="*/ 109156 h 996191"/>
                <a:gd name="connsiteX16" fmla="*/ 255588 w 1019176"/>
                <a:gd name="connsiteY16" fmla="*/ 161167 h 996191"/>
                <a:gd name="connsiteX17" fmla="*/ 505983 w 1019176"/>
                <a:gd name="connsiteY17" fmla="*/ 19379 h 996191"/>
                <a:gd name="connsiteX18" fmla="*/ 508795 w 1019176"/>
                <a:gd name="connsiteY18" fmla="*/ 0 h 9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176" h="996191">
                  <a:moveTo>
                    <a:pt x="508795" y="0"/>
                  </a:moveTo>
                  <a:lnTo>
                    <a:pt x="511607" y="19379"/>
                  </a:lnTo>
                  <a:cubicBezTo>
                    <a:pt x="535440" y="100298"/>
                    <a:pt x="638490" y="161167"/>
                    <a:pt x="762002" y="161167"/>
                  </a:cubicBezTo>
                  <a:cubicBezTo>
                    <a:pt x="832581" y="161167"/>
                    <a:pt x="896478" y="141291"/>
                    <a:pt x="942730" y="109156"/>
                  </a:cubicBezTo>
                  <a:lnTo>
                    <a:pt x="947066" y="105505"/>
                  </a:lnTo>
                  <a:lnTo>
                    <a:pt x="979130" y="134065"/>
                  </a:lnTo>
                  <a:cubicBezTo>
                    <a:pt x="1004917" y="163541"/>
                    <a:pt x="1019176" y="195948"/>
                    <a:pt x="1019176" y="229965"/>
                  </a:cubicBezTo>
                  <a:lnTo>
                    <a:pt x="1019176" y="229971"/>
                  </a:lnTo>
                  <a:lnTo>
                    <a:pt x="1019176" y="842946"/>
                  </a:lnTo>
                  <a:lnTo>
                    <a:pt x="509588" y="996191"/>
                  </a:lnTo>
                  <a:lnTo>
                    <a:pt x="1" y="842946"/>
                  </a:lnTo>
                  <a:lnTo>
                    <a:pt x="1" y="229971"/>
                  </a:lnTo>
                  <a:lnTo>
                    <a:pt x="0" y="229965"/>
                  </a:lnTo>
                  <a:cubicBezTo>
                    <a:pt x="0" y="195948"/>
                    <a:pt x="14260" y="163541"/>
                    <a:pt x="40046" y="134065"/>
                  </a:cubicBezTo>
                  <a:lnTo>
                    <a:pt x="71339" y="106192"/>
                  </a:lnTo>
                  <a:lnTo>
                    <a:pt x="74860" y="109156"/>
                  </a:lnTo>
                  <a:cubicBezTo>
                    <a:pt x="121113" y="141291"/>
                    <a:pt x="185010" y="161167"/>
                    <a:pt x="255588" y="161167"/>
                  </a:cubicBezTo>
                  <a:cubicBezTo>
                    <a:pt x="379101" y="161167"/>
                    <a:pt x="482151" y="100298"/>
                    <a:pt x="505983" y="19379"/>
                  </a:cubicBezTo>
                  <a:lnTo>
                    <a:pt x="50879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vert="horz" wrap="square" lIns="0" tIns="36000" rIns="0" bIns="0" rtlCol="0" anchor="ctr">
              <a:noAutofit/>
            </a:bodyPr>
            <a:lstStyle/>
            <a:p>
              <a:pPr algn="ctr"/>
              <a:endParaRPr lang="ar-JO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3" name="داخلي">
              <a:hlinkClick r:id="" action="ppaction://hlinkshowjump?jump=nextslide"/>
            </p:cNvPr>
            <p:cNvSpPr/>
            <p:nvPr/>
          </p:nvSpPr>
          <p:spPr>
            <a:xfrm>
              <a:off x="5641181" y="4650582"/>
              <a:ext cx="909638" cy="809624"/>
            </a:xfrm>
            <a:custGeom>
              <a:avLst/>
              <a:gdLst>
                <a:gd name="connsiteX0" fmla="*/ 508795 w 1019176"/>
                <a:gd name="connsiteY0" fmla="*/ 0 h 996191"/>
                <a:gd name="connsiteX1" fmla="*/ 511607 w 1019176"/>
                <a:gd name="connsiteY1" fmla="*/ 19379 h 996191"/>
                <a:gd name="connsiteX2" fmla="*/ 762002 w 1019176"/>
                <a:gd name="connsiteY2" fmla="*/ 161167 h 996191"/>
                <a:gd name="connsiteX3" fmla="*/ 942730 w 1019176"/>
                <a:gd name="connsiteY3" fmla="*/ 109156 h 996191"/>
                <a:gd name="connsiteX4" fmla="*/ 947066 w 1019176"/>
                <a:gd name="connsiteY4" fmla="*/ 105505 h 996191"/>
                <a:gd name="connsiteX5" fmla="*/ 979130 w 1019176"/>
                <a:gd name="connsiteY5" fmla="*/ 134065 h 996191"/>
                <a:gd name="connsiteX6" fmla="*/ 1019176 w 1019176"/>
                <a:gd name="connsiteY6" fmla="*/ 229965 h 996191"/>
                <a:gd name="connsiteX7" fmla="*/ 1019176 w 1019176"/>
                <a:gd name="connsiteY7" fmla="*/ 229971 h 996191"/>
                <a:gd name="connsiteX8" fmla="*/ 1019176 w 1019176"/>
                <a:gd name="connsiteY8" fmla="*/ 842946 h 996191"/>
                <a:gd name="connsiteX9" fmla="*/ 509588 w 1019176"/>
                <a:gd name="connsiteY9" fmla="*/ 996191 h 996191"/>
                <a:gd name="connsiteX10" fmla="*/ 1 w 1019176"/>
                <a:gd name="connsiteY10" fmla="*/ 842946 h 996191"/>
                <a:gd name="connsiteX11" fmla="*/ 1 w 1019176"/>
                <a:gd name="connsiteY11" fmla="*/ 229971 h 996191"/>
                <a:gd name="connsiteX12" fmla="*/ 0 w 1019176"/>
                <a:gd name="connsiteY12" fmla="*/ 229965 h 996191"/>
                <a:gd name="connsiteX13" fmla="*/ 40046 w 1019176"/>
                <a:gd name="connsiteY13" fmla="*/ 134065 h 996191"/>
                <a:gd name="connsiteX14" fmla="*/ 71339 w 1019176"/>
                <a:gd name="connsiteY14" fmla="*/ 106192 h 996191"/>
                <a:gd name="connsiteX15" fmla="*/ 74860 w 1019176"/>
                <a:gd name="connsiteY15" fmla="*/ 109156 h 996191"/>
                <a:gd name="connsiteX16" fmla="*/ 255588 w 1019176"/>
                <a:gd name="connsiteY16" fmla="*/ 161167 h 996191"/>
                <a:gd name="connsiteX17" fmla="*/ 505983 w 1019176"/>
                <a:gd name="connsiteY17" fmla="*/ 19379 h 996191"/>
                <a:gd name="connsiteX18" fmla="*/ 508795 w 1019176"/>
                <a:gd name="connsiteY18" fmla="*/ 0 h 9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176" h="996191">
                  <a:moveTo>
                    <a:pt x="508795" y="0"/>
                  </a:moveTo>
                  <a:lnTo>
                    <a:pt x="511607" y="19379"/>
                  </a:lnTo>
                  <a:cubicBezTo>
                    <a:pt x="535440" y="100298"/>
                    <a:pt x="638490" y="161167"/>
                    <a:pt x="762002" y="161167"/>
                  </a:cubicBezTo>
                  <a:cubicBezTo>
                    <a:pt x="832581" y="161167"/>
                    <a:pt x="896478" y="141291"/>
                    <a:pt x="942730" y="109156"/>
                  </a:cubicBezTo>
                  <a:lnTo>
                    <a:pt x="947066" y="105505"/>
                  </a:lnTo>
                  <a:lnTo>
                    <a:pt x="979130" y="134065"/>
                  </a:lnTo>
                  <a:cubicBezTo>
                    <a:pt x="1004917" y="163541"/>
                    <a:pt x="1019176" y="195948"/>
                    <a:pt x="1019176" y="229965"/>
                  </a:cubicBezTo>
                  <a:lnTo>
                    <a:pt x="1019176" y="229971"/>
                  </a:lnTo>
                  <a:lnTo>
                    <a:pt x="1019176" y="842946"/>
                  </a:lnTo>
                  <a:lnTo>
                    <a:pt x="509588" y="996191"/>
                  </a:lnTo>
                  <a:lnTo>
                    <a:pt x="1" y="842946"/>
                  </a:lnTo>
                  <a:lnTo>
                    <a:pt x="1" y="229971"/>
                  </a:lnTo>
                  <a:lnTo>
                    <a:pt x="0" y="229965"/>
                  </a:lnTo>
                  <a:cubicBezTo>
                    <a:pt x="0" y="195948"/>
                    <a:pt x="14260" y="163541"/>
                    <a:pt x="40046" y="134065"/>
                  </a:cubicBezTo>
                  <a:lnTo>
                    <a:pt x="71339" y="106192"/>
                  </a:lnTo>
                  <a:lnTo>
                    <a:pt x="74860" y="109156"/>
                  </a:lnTo>
                  <a:cubicBezTo>
                    <a:pt x="121113" y="141291"/>
                    <a:pt x="185010" y="161167"/>
                    <a:pt x="255588" y="161167"/>
                  </a:cubicBezTo>
                  <a:cubicBezTo>
                    <a:pt x="379101" y="161167"/>
                    <a:pt x="482151" y="100298"/>
                    <a:pt x="505983" y="19379"/>
                  </a:cubicBezTo>
                  <a:lnTo>
                    <a:pt x="50879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vert="horz" wrap="square" lIns="0" tIns="36000" rIns="0" bIns="0" rtlCol="0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chemeClr val="tx2">
                      <a:lumMod val="50000"/>
                    </a:schemeClr>
                  </a:solidFill>
                </a:rPr>
                <a:t>ابدأ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96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من الحيوانات التي يحرم قتلها لأنها لا ضرر فيها ولا أذى :</a:t>
              </a:r>
            </a:p>
            <a:p>
              <a:r>
                <a:rPr lang="ar-SA" b="0" dirty="0"/>
                <a:t> </a:t>
              </a:r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الذئب ، القط ، الكلب ، الوزغ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القط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49850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الحيوانات التي يحرم اقتناؤها :</a:t>
              </a:r>
            </a:p>
            <a:p>
              <a:r>
                <a:rPr lang="ar-SA" b="0" dirty="0"/>
                <a:t> </a:t>
              </a:r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الإبل والبقر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الخنازير والكلاب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الطيور والقطط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/>
            </a:p>
            <a:p>
              <a:r>
                <a:rPr lang="ar-SA" b="0" dirty="0"/>
                <a:t>الخنازير والكلاب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276942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مسلم صاد  أرنبًا بكلبه الذي لم يعلم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حكم أكل صيده </a:t>
              </a:r>
            </a:p>
            <a:p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لا يحل لان كلبه غير معلم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542394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غزال دخل قفص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يجب فيه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الذكاة لأنه مقدور على ذبحه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44304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صيد الصبي حكمه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لا يحل لفقده التميز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289942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  <a:r>
                <a:rPr lang="ar-SA" dirty="0">
                  <a:solidFill>
                    <a:srgbClr val="C00000"/>
                  </a:solidFill>
                </a:rPr>
                <a:t>الطهارة الواجبة لرفع الحدث الأصغر هي : 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التيمم أم الغسل أم الوضوء </a:t>
              </a:r>
            </a:p>
            <a:p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الوضوء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77975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يستحب الغسل شرعاً :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لصلاة الجمعة  أم بعد انقطاع دم الحيض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لصلاة الجمعة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697984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يجب على المسلمين تغسيل الميت المسلم إلا............. فإنه لا يغسل </a:t>
              </a:r>
            </a:p>
            <a:p>
              <a:br>
                <a:rPr lang="ar-SA" dirty="0"/>
              </a:b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/>
                <a:t>الشهيد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947418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حكم الاغتسال بعد تغسيل الميت :</a:t>
              </a:r>
            </a:p>
            <a:p>
              <a:br>
                <a:rPr lang="ar-SA" dirty="0"/>
              </a:b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مستحب 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574741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كيفية الغسل المجزئ أن يعمم جميع بدنه بالماء مع..........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/>
                <a:t> المضمضة والاستنشاق </a:t>
              </a:r>
            </a:p>
            <a:p>
              <a:pPr rtl="0"/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195735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المصطلح الشرعي للتعريف:</a:t>
              </a:r>
            </a:p>
            <a:p>
              <a:r>
                <a:rPr lang="ar-SA" b="0" dirty="0"/>
                <a:t>( قتل الحيوان الحلال غير المقدور على ذبحه بجرحه في أي موضع من بدنه) </a:t>
              </a:r>
            </a:p>
            <a:p>
              <a:r>
                <a:rPr lang="ar-SA" b="0" dirty="0"/>
                <a:t>هو: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الصيد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91971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من الأعمال التي تحرم على المحدث حدثًا أكبر :</a:t>
              </a:r>
            </a:p>
            <a:p>
              <a:r>
                <a:rPr lang="ar-SA" b="0" dirty="0"/>
                <a:t> </a:t>
              </a:r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الصلاة / الزكاة /  السعي 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الطواف / قراءة القرآن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/>
            </a:p>
            <a:p>
              <a:endParaRPr lang="ar-SA" b="0" dirty="0"/>
            </a:p>
            <a:p>
              <a:r>
                <a:rPr lang="ar-SA" dirty="0"/>
                <a:t>الصلاة / الزكاة </a:t>
              </a:r>
            </a:p>
            <a:p>
              <a:r>
                <a:rPr lang="ar-SA" dirty="0"/>
                <a:t> الطواف / قراءة القرآن 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755057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يحرم على المرأة الطيب إذا كانت ستمر على الرجال الأجانب حتى لوكان عند خروجها للمسجد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صواب أم خطأ</a:t>
              </a:r>
            </a:p>
            <a:p>
              <a:br>
                <a:rPr lang="ar-SA" dirty="0"/>
              </a:b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صواب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689879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من سنن الفطرة التي وردت في حديث النبي صلى الله عليه وسلم :  </a:t>
              </a:r>
            </a:p>
            <a:p>
              <a:endParaRPr lang="ar-SA" b="0" dirty="0"/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/>
                <a:t>الختان والاستحداد وتقليم الاظافر </a:t>
              </a:r>
            </a:p>
            <a:p>
              <a:r>
                <a:rPr lang="ar-SA" b="0" dirty="0"/>
                <a:t> نتف الإبط  وقص الشارب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344476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في قول النبي صلى الله عليه وسلم ما أسفل من الكعبين من الإزار ففي النار دليل على تحريم :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تحريم اسبال الثياب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98278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 حكم لباس الشهرة ؟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محرم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98472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ذهب محمد للطبيب لإصلاح أسنانه فأخبره بأنه لا بد من وضع تركيبة من الذهب فحكم ذلك :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r>
                <a:rPr lang="ar-SA" b="0" dirty="0"/>
                <a:t>جائز لأنه للضرورة 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391320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اللباس الذي يخالف ما </a:t>
              </a:r>
              <a:r>
                <a:rPr lang="ar-SA" dirty="0" err="1">
                  <a:solidFill>
                    <a:srgbClr val="C00000"/>
                  </a:solidFill>
                </a:rPr>
                <a:t>اعتاده</a:t>
              </a:r>
              <a:r>
                <a:rPr lang="ar-SA" dirty="0">
                  <a:solidFill>
                    <a:srgbClr val="C00000"/>
                  </a:solidFill>
                </a:rPr>
                <a:t> الناس في البلد يسمى لباس :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تقليد / شهرة / عادة / مذلة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شهرة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27353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sz="2800" dirty="0">
                  <a:solidFill>
                    <a:srgbClr val="C00000"/>
                  </a:solidFill>
                </a:rPr>
                <a:t>حكم تشبه</a:t>
              </a:r>
            </a:p>
            <a:p>
              <a:r>
                <a:rPr lang="ar-SA" sz="2800" dirty="0">
                  <a:solidFill>
                    <a:srgbClr val="C00000"/>
                  </a:solidFill>
                </a:rPr>
                <a:t> الرجل بالنساء في كلامهن وحركاتهن </a:t>
              </a:r>
              <a:r>
                <a:rPr lang="ar-SA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محرم 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912165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تسمى اليمين التي يُحلف فيها بأسماء الله أو صفاته على أمر مستقبل يمين :</a:t>
              </a:r>
            </a:p>
            <a:p>
              <a:r>
                <a:rPr lang="ar-SA" b="0" dirty="0"/>
                <a:t>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اليمين المنعقدة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783120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حلف أخوك بالنبي ثم سألك عما يجب عليه.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 فنقول له : 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 </a:t>
              </a:r>
              <a:br>
                <a:rPr lang="ar-SA" dirty="0">
                  <a:solidFill>
                    <a:srgbClr val="C00000"/>
                  </a:solidFill>
                </a:rPr>
              </a:b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r>
                <a:rPr lang="ar-SA" dirty="0"/>
                <a:t>عليه التوبة وليس عليه كفارة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514052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يوصف الصيد بأنه قتل للحيوان عن طريق: </a:t>
              </a:r>
            </a:p>
            <a:p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/>
            </a:p>
            <a:p>
              <a:r>
                <a:rPr lang="ar-SA" dirty="0"/>
                <a:t>جرحه في أي موضع من بدنه.</a:t>
              </a:r>
            </a:p>
            <a:p>
              <a:br>
                <a:rPr lang="ar-SA" dirty="0"/>
              </a:b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605622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حكم استعمال جلد الغزال الميت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يجوز  استعماله بعد دبغه 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925633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حكم استعمال جلد الكلب أو الخنزير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لا يجوز لانتفاع بها مطلقًا 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20390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 حكم النمص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محرم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882794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 العله في مشروعية لبس البياض من الثياب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لحديث النبي بأنها أطهر وأطيب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833020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 الدعاء الوارد عن النبي عند اللباس 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sz="1600" dirty="0"/>
            </a:p>
            <a:p>
              <a:r>
                <a:rPr lang="ar-SA" sz="1600" dirty="0"/>
                <a:t>قال النبي صلى الله عليه وسلم  :</a:t>
              </a:r>
            </a:p>
            <a:p>
              <a:r>
                <a:rPr lang="ar-SA" sz="1600" dirty="0"/>
                <a:t>( </a:t>
              </a:r>
              <a:r>
                <a:rPr lang="ar-SA" sz="1800" dirty="0"/>
                <a:t>مَنْ لَبِسَ ثَوْبًا فَقَالَ : الْحَمْدُ لِلَّهِ الَّذِي كَسَانِي هَذَا الثَّوْبَ </a:t>
              </a:r>
              <a:r>
                <a:rPr lang="ar-SA" sz="1800" dirty="0" err="1"/>
                <a:t>وَرَزَقَنِيهِ</a:t>
              </a:r>
              <a:r>
                <a:rPr lang="ar-SA" sz="1800" dirty="0"/>
                <a:t> مِنْ غَيْرِ حَوْلٍ مِنِّي وَلَا قُوَّةٍ غُفِرَ لَهُ مَا تَقَدَّمَ مِنْ ذَنْبِهِ وَمَا تَأَخَّرَ </a:t>
              </a:r>
              <a:r>
                <a:rPr lang="ar-SA" sz="1600" dirty="0"/>
                <a:t>)</a:t>
              </a:r>
            </a:p>
            <a:p>
              <a:pPr rtl="0"/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817728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يباح للمرأة التجمل بأدوات التجميل بشرطين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 ما هما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أن لا يكون المستحضر فيه ضرر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ان لا يكون فيه استعماله تشبه محرم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506266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العله في تسمية الحلف يمينًا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بسبب :</a:t>
              </a:r>
            </a:p>
            <a:p>
              <a:r>
                <a:rPr lang="ar-SA" b="0" dirty="0"/>
                <a:t> 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/>
                <a:t>أن العرب عند الحلف يأخذ كل واحد منهم بيمين صاحبه .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052549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  <a:r>
                <a:rPr lang="ar-SA" dirty="0">
                  <a:solidFill>
                    <a:srgbClr val="C00000"/>
                  </a:solidFill>
                </a:rPr>
                <a:t>من أمثلة اليمين بذكر اسم من أسماء الله قول :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وعظمة الله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والله 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  وقدرة الله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والله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51309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اليمين الغموس هي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الحلف بالله تعالى على أمر ماضٍ يقتطع به حق أخيه كاذبًا  عامدًا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924839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 حكم الحنث في المثال التالي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قال خالد والله لا أصلي في المسجد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حنث واجب 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لأنه حلف على ترك واجب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02563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من الأمثلة لحيوان غير مقدور على تذكيته:</a:t>
              </a:r>
              <a:r>
                <a:rPr lang="ar-SA" b="0" dirty="0"/>
                <a:t>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الأرانب البرية.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الحمام الموجود في البيوت.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ظبي داخل قفص.</a:t>
              </a:r>
            </a:p>
            <a:p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r>
                <a:rPr lang="ar-SA" b="0" dirty="0"/>
                <a:t>الأرانب البرية.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376147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 هو الحنث المستحب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أن يحلف على ترك أمر مستحب أو فعل مكروه مثل والله لا اصوم الست من شوال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953395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من أمثلة اللغو في اليمين قول : </a:t>
              </a:r>
            </a:p>
            <a:p>
              <a:r>
                <a:rPr lang="ar-SA" b="0" dirty="0"/>
                <a:t> </a:t>
              </a:r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والله لا أدخن بعد اليوم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إي والله لقد شبعت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وحياة الله لا أخرج اليوم من البيت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إي والله لقد شبعت 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475023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ماذا يترتب على اليمين الغموس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b="0" dirty="0"/>
                <a:t>التوبة  ولا كفارة بها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685474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حلف زيد وهو طفل صغير أن لا يذهب لبيت عمه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ماذا يترتب عليه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لا يترتب عليه شيء لان من شروط لزوم الكفارة أن يكون بالغاً 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50631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ماهي كفارة اليمين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إطعام 10 مساكين 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كسوة 10 مساكين 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تحرير رقبه 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يصوم ثلاثة أيام والأفضل أن تكون </a:t>
              </a:r>
              <a:r>
                <a:rPr lang="ar-SA" dirty="0" err="1">
                  <a:solidFill>
                    <a:schemeClr val="tx2">
                      <a:lumMod val="50000"/>
                    </a:schemeClr>
                  </a:solidFill>
                </a:rPr>
                <a:t>متتابعه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241612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تنازع رجلان على أرض بينهما ، فجاء رجل وحلف بعزة الله أنها لأحدهما وهو يعلم خلاف ذلك </a:t>
              </a:r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تسمى يمين الرجل في الموقف المذكور </a:t>
              </a:r>
              <a:r>
                <a:rPr lang="ar-SA" b="0" dirty="0"/>
                <a:t>: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اليمين الغموس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464028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رجل حلف أن لا يشرب الماء فأشربه صديقه بالقوة .....ماذا يجب عليه ؟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لا تجب عليه كفارة لأنه مكروه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209157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 المراد بالاستثناء في اليمين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وما حكمه 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تعليق اليمين بمشيئة الله تعالى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حكمه سنه 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503430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من كرر اليمن على فعل واحد ثم حنث 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ماذا يجب عليه ؟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وجب عليه كفارة واحدة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00732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من حلف على شخص أن  يفعل شئيا ولم يفعله </a:t>
              </a:r>
            </a:p>
            <a:p>
              <a:r>
                <a:rPr lang="ar-SA" u="sng" dirty="0">
                  <a:solidFill>
                    <a:srgbClr val="C00000"/>
                  </a:solidFill>
                </a:rPr>
                <a:t>على من تجب الكفارة</a:t>
              </a:r>
            </a:p>
            <a:p>
              <a:r>
                <a:rPr lang="ar-SA" sz="2000" dirty="0">
                  <a:solidFill>
                    <a:schemeClr val="accent6">
                      <a:lumMod val="75000"/>
                    </a:schemeClr>
                  </a:solidFill>
                </a:rPr>
                <a:t>على من حلف أم على الشخص الذي لم يستجب للأمر  </a:t>
              </a:r>
              <a:endParaRPr lang="ar-JO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تجب على الحالف 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248697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يكون الصيد في حكم الميتة المحرمة إذا قتله الصائد بـ:</a:t>
              </a:r>
            </a:p>
            <a:p>
              <a:r>
                <a:rPr lang="ar-SA" b="0" dirty="0"/>
                <a:t>   </a:t>
              </a:r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ثقله 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    جرحه   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خنقه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/>
            </a:p>
            <a:p>
              <a:endParaRPr lang="ar-SA" b="0" dirty="0"/>
            </a:p>
            <a:p>
              <a:r>
                <a:rPr lang="ar-SA" b="0" dirty="0"/>
                <a:t>ثقله و خنقه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48661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على ماذا تدل هذه الآية </a:t>
              </a:r>
            </a:p>
            <a:p>
              <a:r>
                <a:rPr lang="ar-SA" b="0" dirty="0"/>
                <a:t>{</a:t>
              </a:r>
              <a:r>
                <a:rPr lang="ar-SA" dirty="0"/>
                <a:t>وَاحْفَظُوا أَيْمَانَكُم</a:t>
              </a:r>
              <a:r>
                <a:rPr lang="ar-SA" b="0" dirty="0"/>
                <a:t>}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تدل على أن الله أمر بحفظ اليمين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46389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قال شخص حرام علي أن ادخل بيت فلان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وقال الأخر والله لا أدخل بيت فلان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كلاهما يدلان على ..........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الامتناع عن الفعل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كلاهما تعد في حكم اليمين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196408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حكم النذر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مكروه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639725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حكم النذر لغير الله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شرك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969959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مما يدخل في الأمر بحفظ اليمين :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 - </a:t>
              </a:r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الإكثار من الأيمان  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 - ترك الحلف على الآخرين في صغائر الأمور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- الحنث فيها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 </a:t>
              </a:r>
              <a:r>
                <a:rPr lang="ar-SA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 ترك الحلف على الآخرين في صغائر الأمور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76276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يسمى الأسلوب التالي في اليمين :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( والله لا أسافر غدا إلا أن يشاء الله ) </a:t>
              </a:r>
              <a:r>
                <a:rPr lang="ar-SA" b="0" dirty="0"/>
                <a:t>.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استثناء في اليمين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378306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نوع النذر في قول الشخص :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"لله عليّ نذر "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 نذر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مطلق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059589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يدل قول الله تعالى: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( وَلَا تَقُولَنَّ لِشَيْءٍ إِنِّي فَاعِلٌ </a:t>
              </a:r>
              <a:r>
                <a:rPr lang="ar-SA" dirty="0" err="1">
                  <a:solidFill>
                    <a:srgbClr val="C00000"/>
                  </a:solidFill>
                </a:rPr>
                <a:t>ذَٰلِكَ</a:t>
              </a:r>
              <a:r>
                <a:rPr lang="ar-SA" dirty="0">
                  <a:solidFill>
                    <a:srgbClr val="C00000"/>
                  </a:solidFill>
                </a:rPr>
                <a:t> غَدًا ، إِلَّا أَن يَشَاءَ اللَّهُ ۚ....)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على استحباب :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/>
                <a:t> الاستثناء في اليمين 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86811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نوع النذر في قول الشخص : </a:t>
              </a:r>
            </a:p>
            <a:p>
              <a:r>
                <a:rPr lang="ar-SA" b="0" dirty="0"/>
                <a:t>(نذر علي أن أصلي السنة الراتبة) نذر :</a:t>
              </a:r>
            </a:p>
            <a:p>
              <a:r>
                <a:rPr lang="ar-SA" b="0" dirty="0"/>
                <a:t> </a:t>
              </a:r>
            </a:p>
            <a:p>
              <a:r>
                <a:rPr lang="ar-SA" b="0" dirty="0"/>
                <a:t>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نذر طاعة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005203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ما هو نذر المعصية ؟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هو النذر على فعل محرم 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ويحرم الوفاء به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 ويجب عليه كفارة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819236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أباح الإسلام الصيد لحكم شرعية منها التنعم بما أباحه الله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صواب أم خطأ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/>
                <a:t>صواب</a:t>
              </a:r>
            </a:p>
            <a:p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44460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نذر رجل أن يطلق زوجته في هذه  الحالة يجب عليه :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يستحب مخالفة النذر </a:t>
              </a:r>
            </a:p>
            <a:p>
              <a:pPr rtl="0"/>
              <a:r>
                <a:rPr lang="ar-SA" dirty="0"/>
                <a:t>ويكفر عنه بكفارة يمين</a:t>
              </a:r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283184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نذر علي أن لا يصلي السنن الرواتب 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ما حكم نذره؟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نذر مكروه 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فيستحب مخالفته ويكفر عن يمينه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131758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نذر عبد الله أن يسافر للطائف</a:t>
              </a:r>
            </a:p>
            <a:p>
              <a:r>
                <a:rPr lang="ar-SA" dirty="0">
                  <a:solidFill>
                    <a:srgbClr val="C00000"/>
                  </a:solidFill>
                </a:rPr>
                <a:t> حكم نذره والسبب </a:t>
              </a: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فهو مخير بين الوفاء أو الكفارة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لأنه نذره مباح </a:t>
              </a:r>
            </a:p>
            <a:p>
              <a:pPr rtl="0"/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094621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إذا احببتم إضافة سؤال</a:t>
              </a:r>
            </a:p>
            <a:p>
              <a:r>
                <a:rPr lang="ar-SA" dirty="0">
                  <a:solidFill>
                    <a:schemeClr val="tx2">
                      <a:lumMod val="50000"/>
                    </a:schemeClr>
                  </a:solidFill>
                </a:rPr>
                <a:t>هنا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856409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ربع رسالة أحسنت"/>
          <p:cNvGrpSpPr/>
          <p:nvPr/>
        </p:nvGrpSpPr>
        <p:grpSpPr>
          <a:xfrm>
            <a:off x="3568700" y="1574698"/>
            <a:ext cx="5054600" cy="2964234"/>
            <a:chOff x="3568700" y="1574698"/>
            <a:chExt cx="5054600" cy="2964234"/>
          </a:xfrm>
        </p:grpSpPr>
        <p:sp>
          <p:nvSpPr>
            <p:cNvPr id="19" name="نص الرسالة"/>
            <p:cNvSpPr txBox="1"/>
            <p:nvPr/>
          </p:nvSpPr>
          <p:spPr>
            <a:xfrm>
              <a:off x="3568700" y="2059502"/>
              <a:ext cx="5054600" cy="198836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أحسنت..</a:t>
              </a:r>
            </a:p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لقد أنهيت المسابقة بنجاح!</a:t>
              </a:r>
            </a:p>
          </p:txBody>
        </p:sp>
        <p:sp>
          <p:nvSpPr>
            <p:cNvPr id="45" name="دائرة أعلى"/>
            <p:cNvSpPr txBox="1"/>
            <p:nvPr/>
          </p:nvSpPr>
          <p:spPr>
            <a:xfrm flipV="1">
              <a:off x="5970000" y="1708932"/>
              <a:ext cx="252000" cy="252000"/>
            </a:xfrm>
            <a:custGeom>
              <a:avLst/>
              <a:gdLst>
                <a:gd name="connsiteX0" fmla="*/ 126000 w 252000"/>
                <a:gd name="connsiteY0" fmla="*/ 252000 h 252000"/>
                <a:gd name="connsiteX1" fmla="*/ 252000 w 252000"/>
                <a:gd name="connsiteY1" fmla="*/ 126000 h 252000"/>
                <a:gd name="connsiteX2" fmla="*/ 126000 w 252000"/>
                <a:gd name="connsiteY2" fmla="*/ 0 h 252000"/>
                <a:gd name="connsiteX3" fmla="*/ 0 w 252000"/>
                <a:gd name="connsiteY3" fmla="*/ 126000 h 252000"/>
                <a:gd name="connsiteX4" fmla="*/ 126000 w 252000"/>
                <a:gd name="connsiteY4" fmla="*/ 25200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" h="252000">
                  <a:moveTo>
                    <a:pt x="126000" y="252000"/>
                  </a:moveTo>
                  <a:cubicBezTo>
                    <a:pt x="195588" y="252000"/>
                    <a:pt x="252000" y="195588"/>
                    <a:pt x="252000" y="126000"/>
                  </a:cubicBez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ubicBezTo>
                    <a:pt x="0" y="195588"/>
                    <a:pt x="56412" y="252000"/>
                    <a:pt x="126000" y="25200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دائرة أسفل"/>
            <p:cNvSpPr txBox="1"/>
            <p:nvPr/>
          </p:nvSpPr>
          <p:spPr>
            <a:xfrm flipV="1">
              <a:off x="5970000" y="4170742"/>
              <a:ext cx="252000" cy="252000"/>
            </a:xfrm>
            <a:custGeom>
              <a:avLst/>
              <a:gdLst>
                <a:gd name="connsiteX0" fmla="*/ 126000 w 252000"/>
                <a:gd name="connsiteY0" fmla="*/ 252000 h 252000"/>
                <a:gd name="connsiteX1" fmla="*/ 252000 w 252000"/>
                <a:gd name="connsiteY1" fmla="*/ 126000 h 252000"/>
                <a:gd name="connsiteX2" fmla="*/ 126000 w 252000"/>
                <a:gd name="connsiteY2" fmla="*/ 0 h 252000"/>
                <a:gd name="connsiteX3" fmla="*/ 0 w 252000"/>
                <a:gd name="connsiteY3" fmla="*/ 126000 h 252000"/>
                <a:gd name="connsiteX4" fmla="*/ 126000 w 252000"/>
                <a:gd name="connsiteY4" fmla="*/ 25200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" h="252000">
                  <a:moveTo>
                    <a:pt x="126000" y="252000"/>
                  </a:moveTo>
                  <a:cubicBezTo>
                    <a:pt x="195588" y="252000"/>
                    <a:pt x="252000" y="195588"/>
                    <a:pt x="252000" y="126000"/>
                  </a:cubicBez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ubicBezTo>
                    <a:pt x="0" y="195588"/>
                    <a:pt x="56412" y="252000"/>
                    <a:pt x="126000" y="25200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3" name="حد أعلى"/>
            <p:cNvSpPr txBox="1"/>
            <p:nvPr/>
          </p:nvSpPr>
          <p:spPr>
            <a:xfrm flipV="1">
              <a:off x="3568700" y="1574698"/>
              <a:ext cx="5054600" cy="491061"/>
            </a:xfrm>
            <a:custGeom>
              <a:avLst/>
              <a:gdLst>
                <a:gd name="connsiteX0" fmla="*/ 2527300 w 5054600"/>
                <a:gd name="connsiteY0" fmla="*/ 491061 h 491061"/>
                <a:gd name="connsiteX1" fmla="*/ 2537645 w 5054600"/>
                <a:gd name="connsiteY1" fmla="*/ 490659 h 491061"/>
                <a:gd name="connsiteX2" fmla="*/ 2548897 w 5054600"/>
                <a:gd name="connsiteY2" fmla="*/ 487771 h 491061"/>
                <a:gd name="connsiteX3" fmla="*/ 3675286 w 5054600"/>
                <a:gd name="connsiteY3" fmla="*/ 346403 h 491061"/>
                <a:gd name="connsiteX4" fmla="*/ 5022795 w 5054600"/>
                <a:gd name="connsiteY4" fmla="*/ 386040 h 491061"/>
                <a:gd name="connsiteX5" fmla="*/ 5034500 w 5054600"/>
                <a:gd name="connsiteY5" fmla="*/ 393631 h 491061"/>
                <a:gd name="connsiteX6" fmla="*/ 5054600 w 5054600"/>
                <a:gd name="connsiteY6" fmla="*/ 392849 h 491061"/>
                <a:gd name="connsiteX7" fmla="*/ 5054600 w 5054600"/>
                <a:gd name="connsiteY7" fmla="*/ 0 h 491061"/>
                <a:gd name="connsiteX8" fmla="*/ 0 w 5054600"/>
                <a:gd name="connsiteY8" fmla="*/ 0 h 491061"/>
                <a:gd name="connsiteX9" fmla="*/ 0 w 5054600"/>
                <a:gd name="connsiteY9" fmla="*/ 392849 h 491061"/>
                <a:gd name="connsiteX10" fmla="*/ 20100 w 5054600"/>
                <a:gd name="connsiteY10" fmla="*/ 393631 h 491061"/>
                <a:gd name="connsiteX11" fmla="*/ 31805 w 5054600"/>
                <a:gd name="connsiteY11" fmla="*/ 386040 h 491061"/>
                <a:gd name="connsiteX12" fmla="*/ 1379315 w 5054600"/>
                <a:gd name="connsiteY12" fmla="*/ 346403 h 491061"/>
                <a:gd name="connsiteX13" fmla="*/ 2505703 w 5054600"/>
                <a:gd name="connsiteY13" fmla="*/ 487771 h 491061"/>
                <a:gd name="connsiteX14" fmla="*/ 2516956 w 5054600"/>
                <a:gd name="connsiteY14" fmla="*/ 490659 h 491061"/>
                <a:gd name="connsiteX15" fmla="*/ 2527300 w 5054600"/>
                <a:gd name="connsiteY15" fmla="*/ 491061 h 491061"/>
                <a:gd name="connsiteX16" fmla="*/ 2527300 w 5054600"/>
                <a:gd name="connsiteY16" fmla="*/ 356827 h 491061"/>
                <a:gd name="connsiteX17" fmla="*/ 2401300 w 5054600"/>
                <a:gd name="connsiteY17" fmla="*/ 230827 h 491061"/>
                <a:gd name="connsiteX18" fmla="*/ 2527300 w 5054600"/>
                <a:gd name="connsiteY18" fmla="*/ 104827 h 491061"/>
                <a:gd name="connsiteX19" fmla="*/ 2653300 w 5054600"/>
                <a:gd name="connsiteY19" fmla="*/ 230827 h 491061"/>
                <a:gd name="connsiteX20" fmla="*/ 2527300 w 5054600"/>
                <a:gd name="connsiteY20" fmla="*/ 356827 h 49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600" h="491061">
                  <a:moveTo>
                    <a:pt x="2527300" y="491061"/>
                  </a:moveTo>
                  <a:lnTo>
                    <a:pt x="2537645" y="490659"/>
                  </a:lnTo>
                  <a:lnTo>
                    <a:pt x="2548897" y="487771"/>
                  </a:lnTo>
                  <a:cubicBezTo>
                    <a:pt x="2790846" y="430436"/>
                    <a:pt x="3204077" y="376504"/>
                    <a:pt x="3675286" y="346403"/>
                  </a:cubicBezTo>
                  <a:cubicBezTo>
                    <a:pt x="4334980" y="304264"/>
                    <a:pt x="4889725" y="322797"/>
                    <a:pt x="5022795" y="386040"/>
                  </a:cubicBezTo>
                  <a:lnTo>
                    <a:pt x="5034500" y="393631"/>
                  </a:lnTo>
                  <a:lnTo>
                    <a:pt x="5054600" y="392849"/>
                  </a:lnTo>
                  <a:lnTo>
                    <a:pt x="5054600" y="0"/>
                  </a:lnTo>
                  <a:lnTo>
                    <a:pt x="0" y="0"/>
                  </a:lnTo>
                  <a:lnTo>
                    <a:pt x="0" y="392849"/>
                  </a:lnTo>
                  <a:lnTo>
                    <a:pt x="20100" y="393631"/>
                  </a:lnTo>
                  <a:lnTo>
                    <a:pt x="31805" y="386040"/>
                  </a:lnTo>
                  <a:cubicBezTo>
                    <a:pt x="164876" y="322797"/>
                    <a:pt x="719622" y="304264"/>
                    <a:pt x="1379315" y="346403"/>
                  </a:cubicBezTo>
                  <a:cubicBezTo>
                    <a:pt x="1850524" y="376504"/>
                    <a:pt x="2263755" y="430436"/>
                    <a:pt x="2505703" y="487771"/>
                  </a:cubicBezTo>
                  <a:lnTo>
                    <a:pt x="2516956" y="490659"/>
                  </a:lnTo>
                  <a:lnTo>
                    <a:pt x="2527300" y="491061"/>
                  </a:lnTo>
                  <a:close/>
                  <a:moveTo>
                    <a:pt x="2527300" y="356827"/>
                  </a:moveTo>
                  <a:cubicBezTo>
                    <a:pt x="2457712" y="356827"/>
                    <a:pt x="2401300" y="300415"/>
                    <a:pt x="2401300" y="230827"/>
                  </a:cubicBezTo>
                  <a:cubicBezTo>
                    <a:pt x="2401300" y="161239"/>
                    <a:pt x="2457712" y="104827"/>
                    <a:pt x="2527300" y="104827"/>
                  </a:cubicBezTo>
                  <a:cubicBezTo>
                    <a:pt x="2596888" y="104827"/>
                    <a:pt x="2653300" y="161239"/>
                    <a:pt x="2653300" y="230827"/>
                  </a:cubicBezTo>
                  <a:cubicBezTo>
                    <a:pt x="2653300" y="300415"/>
                    <a:pt x="2596888" y="356827"/>
                    <a:pt x="2527300" y="35682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2" name="حد أسفل"/>
            <p:cNvSpPr txBox="1"/>
            <p:nvPr/>
          </p:nvSpPr>
          <p:spPr>
            <a:xfrm flipV="1">
              <a:off x="3568700" y="4047871"/>
              <a:ext cx="5054600" cy="491061"/>
            </a:xfrm>
            <a:custGeom>
              <a:avLst/>
              <a:gdLst>
                <a:gd name="connsiteX0" fmla="*/ 0 w 5054600"/>
                <a:gd name="connsiteY0" fmla="*/ 491061 h 491061"/>
                <a:gd name="connsiteX1" fmla="*/ 5054600 w 5054600"/>
                <a:gd name="connsiteY1" fmla="*/ 491061 h 491061"/>
                <a:gd name="connsiteX2" fmla="*/ 5054600 w 5054600"/>
                <a:gd name="connsiteY2" fmla="*/ 98211 h 491061"/>
                <a:gd name="connsiteX3" fmla="*/ 5034500 w 5054600"/>
                <a:gd name="connsiteY3" fmla="*/ 97430 h 491061"/>
                <a:gd name="connsiteX4" fmla="*/ 5022795 w 5054600"/>
                <a:gd name="connsiteY4" fmla="*/ 105020 h 491061"/>
                <a:gd name="connsiteX5" fmla="*/ 3675286 w 5054600"/>
                <a:gd name="connsiteY5" fmla="*/ 144657 h 491061"/>
                <a:gd name="connsiteX6" fmla="*/ 2548897 w 5054600"/>
                <a:gd name="connsiteY6" fmla="*/ 3290 h 491061"/>
                <a:gd name="connsiteX7" fmla="*/ 2537645 w 5054600"/>
                <a:gd name="connsiteY7" fmla="*/ 401 h 491061"/>
                <a:gd name="connsiteX8" fmla="*/ 2527300 w 5054600"/>
                <a:gd name="connsiteY8" fmla="*/ 0 h 491061"/>
                <a:gd name="connsiteX9" fmla="*/ 2516956 w 5054600"/>
                <a:gd name="connsiteY9" fmla="*/ 401 h 491061"/>
                <a:gd name="connsiteX10" fmla="*/ 2505703 w 5054600"/>
                <a:gd name="connsiteY10" fmla="*/ 3290 h 491061"/>
                <a:gd name="connsiteX11" fmla="*/ 1379315 w 5054600"/>
                <a:gd name="connsiteY11" fmla="*/ 144657 h 491061"/>
                <a:gd name="connsiteX12" fmla="*/ 31805 w 5054600"/>
                <a:gd name="connsiteY12" fmla="*/ 105020 h 491061"/>
                <a:gd name="connsiteX13" fmla="*/ 20100 w 5054600"/>
                <a:gd name="connsiteY13" fmla="*/ 97430 h 491061"/>
                <a:gd name="connsiteX14" fmla="*/ 0 w 5054600"/>
                <a:gd name="connsiteY14" fmla="*/ 98211 h 491061"/>
                <a:gd name="connsiteX15" fmla="*/ 0 w 5054600"/>
                <a:gd name="connsiteY15" fmla="*/ 491061 h 491061"/>
                <a:gd name="connsiteX16" fmla="*/ 2527300 w 5054600"/>
                <a:gd name="connsiteY16" fmla="*/ 368190 h 491061"/>
                <a:gd name="connsiteX17" fmla="*/ 2401300 w 5054600"/>
                <a:gd name="connsiteY17" fmla="*/ 242190 h 491061"/>
                <a:gd name="connsiteX18" fmla="*/ 2527300 w 5054600"/>
                <a:gd name="connsiteY18" fmla="*/ 116190 h 491061"/>
                <a:gd name="connsiteX19" fmla="*/ 2653300 w 5054600"/>
                <a:gd name="connsiteY19" fmla="*/ 242190 h 491061"/>
                <a:gd name="connsiteX20" fmla="*/ 2527300 w 5054600"/>
                <a:gd name="connsiteY20" fmla="*/ 368190 h 49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600" h="491061">
                  <a:moveTo>
                    <a:pt x="0" y="491061"/>
                  </a:moveTo>
                  <a:lnTo>
                    <a:pt x="5054600" y="491061"/>
                  </a:lnTo>
                  <a:lnTo>
                    <a:pt x="5054600" y="98211"/>
                  </a:lnTo>
                  <a:lnTo>
                    <a:pt x="5034500" y="97430"/>
                  </a:lnTo>
                  <a:lnTo>
                    <a:pt x="5022795" y="105020"/>
                  </a:lnTo>
                  <a:cubicBezTo>
                    <a:pt x="4889725" y="168264"/>
                    <a:pt x="4334980" y="186797"/>
                    <a:pt x="3675286" y="144657"/>
                  </a:cubicBezTo>
                  <a:cubicBezTo>
                    <a:pt x="3204077" y="114557"/>
                    <a:pt x="2790846" y="60625"/>
                    <a:pt x="2548897" y="3290"/>
                  </a:cubicBezTo>
                  <a:lnTo>
                    <a:pt x="2537645" y="401"/>
                  </a:lnTo>
                  <a:lnTo>
                    <a:pt x="2527300" y="0"/>
                  </a:lnTo>
                  <a:lnTo>
                    <a:pt x="2516956" y="401"/>
                  </a:lnTo>
                  <a:lnTo>
                    <a:pt x="2505703" y="3290"/>
                  </a:lnTo>
                  <a:cubicBezTo>
                    <a:pt x="2263755" y="60625"/>
                    <a:pt x="1850524" y="114557"/>
                    <a:pt x="1379315" y="144657"/>
                  </a:cubicBezTo>
                  <a:cubicBezTo>
                    <a:pt x="719622" y="186797"/>
                    <a:pt x="164876" y="168264"/>
                    <a:pt x="31805" y="105020"/>
                  </a:cubicBezTo>
                  <a:lnTo>
                    <a:pt x="20100" y="97430"/>
                  </a:lnTo>
                  <a:lnTo>
                    <a:pt x="0" y="98211"/>
                  </a:lnTo>
                  <a:lnTo>
                    <a:pt x="0" y="491061"/>
                  </a:lnTo>
                  <a:close/>
                  <a:moveTo>
                    <a:pt x="2527300" y="368190"/>
                  </a:moveTo>
                  <a:cubicBezTo>
                    <a:pt x="2457712" y="368190"/>
                    <a:pt x="2401300" y="311778"/>
                    <a:pt x="2401300" y="242190"/>
                  </a:cubicBezTo>
                  <a:cubicBezTo>
                    <a:pt x="2401300" y="172602"/>
                    <a:pt x="2457712" y="116190"/>
                    <a:pt x="2527300" y="116190"/>
                  </a:cubicBezTo>
                  <a:cubicBezTo>
                    <a:pt x="2596888" y="116190"/>
                    <a:pt x="2653300" y="172602"/>
                    <a:pt x="2653300" y="242190"/>
                  </a:cubicBezTo>
                  <a:cubicBezTo>
                    <a:pt x="2653300" y="311778"/>
                    <a:pt x="2596888" y="368190"/>
                    <a:pt x="2527300" y="36819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نجمة - 10"/>
          <p:cNvSpPr/>
          <p:nvPr/>
        </p:nvSpPr>
        <p:spPr>
          <a:xfrm>
            <a:off x="877145" y="775762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5" name="نجمة - 9"/>
          <p:cNvSpPr/>
          <p:nvPr/>
        </p:nvSpPr>
        <p:spPr>
          <a:xfrm>
            <a:off x="2287623" y="128624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8" name="نجمة - 8"/>
          <p:cNvSpPr/>
          <p:nvPr/>
        </p:nvSpPr>
        <p:spPr>
          <a:xfrm>
            <a:off x="1351388" y="1745953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9" name="نجمة - 7"/>
          <p:cNvSpPr/>
          <p:nvPr/>
        </p:nvSpPr>
        <p:spPr>
          <a:xfrm>
            <a:off x="407573" y="1574698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0" name="نجمة - 6"/>
          <p:cNvSpPr/>
          <p:nvPr/>
        </p:nvSpPr>
        <p:spPr>
          <a:xfrm>
            <a:off x="564097" y="251275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1" name="نجمة - 5"/>
          <p:cNvSpPr/>
          <p:nvPr/>
        </p:nvSpPr>
        <p:spPr>
          <a:xfrm flipH="1">
            <a:off x="10837380" y="775762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2" name="نجمة - 4"/>
          <p:cNvSpPr/>
          <p:nvPr/>
        </p:nvSpPr>
        <p:spPr>
          <a:xfrm flipH="1">
            <a:off x="9591329" y="128624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3" name="نجمة - 3"/>
          <p:cNvSpPr/>
          <p:nvPr/>
        </p:nvSpPr>
        <p:spPr>
          <a:xfrm flipH="1">
            <a:off x="10363137" y="1745953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4" name="نجمة - 2"/>
          <p:cNvSpPr/>
          <p:nvPr/>
        </p:nvSpPr>
        <p:spPr>
          <a:xfrm flipH="1">
            <a:off x="11471379" y="1574698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5" name="نجمة - 1"/>
          <p:cNvSpPr/>
          <p:nvPr/>
        </p:nvSpPr>
        <p:spPr>
          <a:xfrm flipH="1">
            <a:off x="11314855" y="251275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7" name="خروج">
            <a:hlinkClick r:id="" action="ppaction://hlinkshowjump?jump=endshow"/>
          </p:cNvPr>
          <p:cNvSpPr/>
          <p:nvPr/>
        </p:nvSpPr>
        <p:spPr>
          <a:xfrm>
            <a:off x="5520690" y="5059679"/>
            <a:ext cx="1150620" cy="653569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 rtl="1"/>
            <a:r>
              <a:rPr lang="ar-JO" b="1" dirty="0">
                <a:solidFill>
                  <a:schemeClr val="tx2">
                    <a:lumMod val="50000"/>
                  </a:schemeClr>
                </a:solidFill>
              </a:rPr>
              <a:t>خروج</a:t>
            </a:r>
          </a:p>
        </p:txBody>
      </p:sp>
      <p:pic>
        <p:nvPicPr>
          <p:cNvPr id="3" name="نغم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56" y="-773113"/>
            <a:ext cx="6096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4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283ABF2-DABC-4904-8BD8-8FD062C9076A}"/>
              </a:ext>
            </a:extLst>
          </p:cNvPr>
          <p:cNvSpPr/>
          <p:nvPr/>
        </p:nvSpPr>
        <p:spPr>
          <a:xfrm>
            <a:off x="4736242" y="4359289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800"/>
              <a:defRPr/>
            </a:pPr>
            <a:r>
              <a:rPr lang="ar-S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Source Sans Pro"/>
              </a:rPr>
              <a:t>قناة البيان للعروض والعلوم الشرعية </a:t>
            </a:r>
          </a:p>
        </p:txBody>
      </p:sp>
      <p:pic>
        <p:nvPicPr>
          <p:cNvPr id="3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11EFB44D-382D-43E8-9EF7-97A6B2CFE4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7224" y="4359289"/>
            <a:ext cx="318849" cy="3777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DC7194-E1E4-4D2D-AC8F-60B969256D73}"/>
              </a:ext>
            </a:extLst>
          </p:cNvPr>
          <p:cNvSpPr/>
          <p:nvPr/>
        </p:nvSpPr>
        <p:spPr>
          <a:xfrm>
            <a:off x="2670708" y="2400273"/>
            <a:ext cx="6542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الحمد لله على التمام  والشكر له وحده</a:t>
            </a:r>
          </a:p>
          <a:p>
            <a:pPr algn="ct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إن أحسنت فمن الله، وإن أسأت أو أخطأت فمن نفسي والشيطان</a:t>
            </a:r>
          </a:p>
          <a:p>
            <a:pPr algn="ct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سبْحانَك اللَّهُمّ وبحَمْدكَ أشْهدُ أنْ لا إله إلا أنْت أسْتغْفِركَ وَأتَوبُ إليْك</a:t>
            </a:r>
          </a:p>
          <a:p>
            <a:pPr algn="ctr"/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EBA1E38-B946-4F9F-8B20-D1A6A2402B6F}"/>
              </a:ext>
            </a:extLst>
          </p:cNvPr>
          <p:cNvSpPr/>
          <p:nvPr/>
        </p:nvSpPr>
        <p:spPr>
          <a:xfrm>
            <a:off x="4144023" y="5507601"/>
            <a:ext cx="3903953" cy="6319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ar-SA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لا تنسوني ووالدي ولجميع المسلمين من دعواتكم</a:t>
            </a:r>
            <a:endParaRPr lang="ar-SA" b="1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ar-SA" b="1" dirty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الأستاذة لؤلؤة عبد العزيز</a:t>
            </a:r>
          </a:p>
        </p:txBody>
      </p:sp>
    </p:spTree>
    <p:extLst>
      <p:ext uri="{BB962C8B-B14F-4D97-AF65-F5344CB8AC3E}">
        <p14:creationId xmlns:p14="http://schemas.microsoft.com/office/powerpoint/2010/main" val="367466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يشترط في الحيوان المعلّم إذا أرسل للصيد ألّا: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يأكل 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أم 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يسترسل</a:t>
              </a:r>
            </a:p>
            <a:p>
              <a:r>
                <a:rPr lang="ar-SA" b="0" dirty="0"/>
                <a:t>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r>
                <a:rPr lang="ar-SA" b="0" dirty="0"/>
                <a:t>يسترسل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708154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يشترط في الحيوان المعلّم إذا أرسل للصيد ألّا:</a:t>
              </a:r>
            </a:p>
            <a:p>
              <a:r>
                <a:rPr lang="ar-SA" b="0" dirty="0"/>
                <a:t>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/>
            </a:p>
            <a:p>
              <a:endParaRPr lang="ar-SA" b="0" dirty="0"/>
            </a:p>
            <a:p>
              <a:r>
                <a:rPr lang="ar-SA" b="0" dirty="0"/>
                <a:t>أن </a:t>
              </a:r>
              <a:r>
                <a:rPr lang="ar-SA" b="0" dirty="0" err="1"/>
                <a:t>لايأكل</a:t>
              </a:r>
              <a:r>
                <a:rPr lang="ar-SA" b="0" dirty="0"/>
                <a:t> من الصيد إلا الصقر, </a:t>
              </a:r>
            </a:p>
            <a:p>
              <a:r>
                <a:rPr lang="ar-SA" b="0" dirty="0"/>
                <a:t>يسترسل إذا ارسل  ,  ينزجر إذا زجر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111635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dirty="0">
                  <a:solidFill>
                    <a:srgbClr val="C00000"/>
                  </a:solidFill>
                </a:rPr>
                <a:t>أخذت هند تنظف بندقية الصيد لأخيها فانطلقت منها رصاصة وأصابت طيراً فسقط</a:t>
              </a:r>
              <a:r>
                <a:rPr lang="ar-SA" b="0" dirty="0">
                  <a:solidFill>
                    <a:srgbClr val="C00000"/>
                  </a:solidFill>
                </a:rPr>
                <a:t>،</a:t>
              </a:r>
            </a:p>
            <a:p>
              <a:r>
                <a:rPr lang="ar-SA" b="0" dirty="0"/>
                <a:t> </a:t>
              </a:r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فحكمه محرم </a:t>
              </a:r>
              <a:r>
                <a:rPr lang="ar-SA" b="0" dirty="0"/>
                <a:t> العله هي ..... 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 </a:t>
              </a:r>
            </a:p>
            <a:p>
              <a:endParaRPr lang="ar-SA" b="0" dirty="0"/>
            </a:p>
            <a:p>
              <a:endParaRPr lang="ar-SA" b="0" dirty="0"/>
            </a:p>
            <a:p>
              <a:endParaRPr lang="ar-SA" b="0" dirty="0"/>
            </a:p>
            <a:p>
              <a:r>
                <a:rPr lang="ar-SA" b="0" dirty="0"/>
                <a:t>لعدم قصد الرمي.</a:t>
              </a:r>
            </a:p>
            <a:p>
              <a:br>
                <a:rPr lang="ar-SA" dirty="0"/>
              </a:b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310172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1558</Words>
  <Application>Microsoft Office PowerPoint</Application>
  <PresentationFormat>شاشة عريضة</PresentationFormat>
  <Paragraphs>400</Paragraphs>
  <Slides>65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</dc:creator>
  <cp:lastModifiedBy>lolwah1439@gmail.com</cp:lastModifiedBy>
  <cp:revision>5</cp:revision>
  <dcterms:modified xsi:type="dcterms:W3CDTF">2021-04-06T13:18:42Z</dcterms:modified>
</cp:coreProperties>
</file>