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8.wav" ContentType="audio/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4" r:id="rId2"/>
    <p:sldMasterId id="2147484029" r:id="rId3"/>
  </p:sldMasterIdLst>
  <p:notesMasterIdLst>
    <p:notesMasterId r:id="rId70"/>
  </p:notesMasterIdLst>
  <p:sldIdLst>
    <p:sldId id="256" r:id="rId4"/>
    <p:sldId id="758" r:id="rId5"/>
    <p:sldId id="268" r:id="rId6"/>
    <p:sldId id="759" r:id="rId7"/>
    <p:sldId id="257" r:id="rId8"/>
    <p:sldId id="266" r:id="rId9"/>
    <p:sldId id="261" r:id="rId10"/>
    <p:sldId id="260" r:id="rId11"/>
    <p:sldId id="264" r:id="rId12"/>
    <p:sldId id="760" r:id="rId13"/>
    <p:sldId id="265" r:id="rId14"/>
    <p:sldId id="284" r:id="rId15"/>
    <p:sldId id="283" r:id="rId16"/>
    <p:sldId id="285" r:id="rId17"/>
    <p:sldId id="761" r:id="rId18"/>
    <p:sldId id="337" r:id="rId19"/>
    <p:sldId id="659" r:id="rId20"/>
    <p:sldId id="286" r:id="rId21"/>
    <p:sldId id="343" r:id="rId22"/>
    <p:sldId id="762" r:id="rId23"/>
    <p:sldId id="338" r:id="rId24"/>
    <p:sldId id="339" r:id="rId25"/>
    <p:sldId id="340" r:id="rId26"/>
    <p:sldId id="341" r:id="rId27"/>
    <p:sldId id="342" r:id="rId28"/>
    <p:sldId id="763" r:id="rId29"/>
    <p:sldId id="344" r:id="rId30"/>
    <p:sldId id="345" r:id="rId31"/>
    <p:sldId id="349" r:id="rId32"/>
    <p:sldId id="346" r:id="rId33"/>
    <p:sldId id="350" r:id="rId34"/>
    <p:sldId id="352" r:id="rId35"/>
    <p:sldId id="354" r:id="rId36"/>
    <p:sldId id="764" r:id="rId37"/>
    <p:sldId id="347" r:id="rId38"/>
    <p:sldId id="660" r:id="rId39"/>
    <p:sldId id="348" r:id="rId40"/>
    <p:sldId id="287" r:id="rId41"/>
    <p:sldId id="367" r:id="rId42"/>
    <p:sldId id="294" r:id="rId43"/>
    <p:sldId id="295" r:id="rId44"/>
    <p:sldId id="288" r:id="rId45"/>
    <p:sldId id="765" r:id="rId46"/>
    <p:sldId id="355" r:id="rId47"/>
    <p:sldId id="356" r:id="rId48"/>
    <p:sldId id="766" r:id="rId49"/>
    <p:sldId id="661" r:id="rId50"/>
    <p:sldId id="662" r:id="rId51"/>
    <p:sldId id="767" r:id="rId52"/>
    <p:sldId id="768" r:id="rId53"/>
    <p:sldId id="649" r:id="rId54"/>
    <p:sldId id="300" r:id="rId55"/>
    <p:sldId id="358" r:id="rId56"/>
    <p:sldId id="359" r:id="rId57"/>
    <p:sldId id="650" r:id="rId58"/>
    <p:sldId id="651" r:id="rId59"/>
    <p:sldId id="360" r:id="rId60"/>
    <p:sldId id="362" r:id="rId61"/>
    <p:sldId id="361" r:id="rId62"/>
    <p:sldId id="769" r:id="rId63"/>
    <p:sldId id="652" r:id="rId64"/>
    <p:sldId id="363" r:id="rId65"/>
    <p:sldId id="364" r:id="rId66"/>
    <p:sldId id="365" r:id="rId67"/>
    <p:sldId id="654" r:id="rId68"/>
    <p:sldId id="366" r:id="rId69"/>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8" autoAdjust="0"/>
    <p:restoredTop sz="94645"/>
  </p:normalViewPr>
  <p:slideViewPr>
    <p:cSldViewPr>
      <p:cViewPr varScale="1">
        <p:scale>
          <a:sx n="113" d="100"/>
          <a:sy n="113" d="100"/>
        </p:scale>
        <p:origin x="191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8BA59C3C-21FC-16F0-91C6-AC9722A81ED9}"/>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hangingPunct="1">
              <a:defRPr sz="1200"/>
            </a:lvl1pPr>
          </a:lstStyle>
          <a:p>
            <a:pPr>
              <a:defRPr/>
            </a:pPr>
            <a:endParaRPr lang="ar-SA"/>
          </a:p>
        </p:txBody>
      </p:sp>
      <p:sp>
        <p:nvSpPr>
          <p:cNvPr id="3" name="عنصر نائب للتاريخ 2">
            <a:extLst>
              <a:ext uri="{FF2B5EF4-FFF2-40B4-BE49-F238E27FC236}">
                <a16:creationId xmlns:a16="http://schemas.microsoft.com/office/drawing/2014/main" id="{407A1059-16E9-D26A-1919-26A95C0B9DFA}"/>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eaLnBrk="1" hangingPunct="1">
              <a:defRPr sz="1200"/>
            </a:lvl1pPr>
          </a:lstStyle>
          <a:p>
            <a:pPr>
              <a:defRPr/>
            </a:pPr>
            <a:fld id="{B764DC3A-863A-40A2-B075-857F609A2A7B}" type="datetimeFigureOut">
              <a:rPr lang="ar-SA"/>
              <a:pPr>
                <a:defRPr/>
              </a:pPr>
              <a:t>9 شوال، 1447</a:t>
            </a:fld>
            <a:endParaRPr lang="ar-SA"/>
          </a:p>
        </p:txBody>
      </p:sp>
      <p:sp>
        <p:nvSpPr>
          <p:cNvPr id="4" name="عنصر نائب لصورة الشريحة 3">
            <a:extLst>
              <a:ext uri="{FF2B5EF4-FFF2-40B4-BE49-F238E27FC236}">
                <a16:creationId xmlns:a16="http://schemas.microsoft.com/office/drawing/2014/main" id="{A0BFF3F1-907E-67AD-EA2A-24B03D4F602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a:extLst>
              <a:ext uri="{FF2B5EF4-FFF2-40B4-BE49-F238E27FC236}">
                <a16:creationId xmlns:a16="http://schemas.microsoft.com/office/drawing/2014/main" id="{BF3DEEBD-8802-F785-54EA-9F0AF06D2C6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id="{91870CD8-FF45-4A96-D6E2-131077790D1E}"/>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hangingPunct="1">
              <a:defRPr sz="1200"/>
            </a:lvl1pPr>
          </a:lstStyle>
          <a:p>
            <a:pPr>
              <a:defRPr/>
            </a:pPr>
            <a:endParaRPr lang="ar-SA"/>
          </a:p>
        </p:txBody>
      </p:sp>
      <p:sp>
        <p:nvSpPr>
          <p:cNvPr id="7" name="عنصر نائب لرقم الشريحة 6">
            <a:extLst>
              <a:ext uri="{FF2B5EF4-FFF2-40B4-BE49-F238E27FC236}">
                <a16:creationId xmlns:a16="http://schemas.microsoft.com/office/drawing/2014/main" id="{EB3C9657-C3C7-E469-97C1-5122B4980243}"/>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fld id="{E4969E0A-2CC3-47BD-A281-996AF8C46848}" type="slidenum">
              <a:rPr lang="ar-SA" altLang="ar-EG"/>
              <a:pPr>
                <a:defRPr/>
              </a:pPr>
              <a:t>‹#›</a:t>
            </a:fld>
            <a:endParaRPr lang="ar-SA" alt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a:extLst>
              <a:ext uri="{FF2B5EF4-FFF2-40B4-BE49-F238E27FC236}">
                <a16:creationId xmlns:a16="http://schemas.microsoft.com/office/drawing/2014/main" id="{71A7C074-CE1A-663C-8DF0-02D8A8676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عنصر نائب للملاحظات 2">
            <a:extLst>
              <a:ext uri="{FF2B5EF4-FFF2-40B4-BE49-F238E27FC236}">
                <a16:creationId xmlns:a16="http://schemas.microsoft.com/office/drawing/2014/main" id="{A24055D1-B5E7-5F56-D5E5-4B86D6EC61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49156" name="عنصر نائب لرقم الشريحة 3">
            <a:extLst>
              <a:ext uri="{FF2B5EF4-FFF2-40B4-BE49-F238E27FC236}">
                <a16:creationId xmlns:a16="http://schemas.microsoft.com/office/drawing/2014/main" id="{24505E4D-EBDF-312C-34B3-AD052D714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6E1DE648-D612-4B12-8B7B-2AAEFFACEFFA}" type="slidenum">
              <a:rPr lang="ar-EG" altLang="ar-EG">
                <a:latin typeface="Arial" panose="020B0604020202020204" pitchFamily="34" charset="0"/>
              </a:rPr>
              <a:pPr algn="l" rtl="0">
                <a:spcBef>
                  <a:spcPct val="0"/>
                </a:spcBef>
              </a:pPr>
              <a:t>18</a:t>
            </a:fld>
            <a:endParaRPr lang="ar-EG" altLang="ar-EG">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صر نائب لصورة الشريحة 1">
            <a:extLst>
              <a:ext uri="{FF2B5EF4-FFF2-40B4-BE49-F238E27FC236}">
                <a16:creationId xmlns:a16="http://schemas.microsoft.com/office/drawing/2014/main" id="{027D1B91-D1BC-0B64-A9AF-1A1669567C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عنصر نائب للملاحظات 2">
            <a:extLst>
              <a:ext uri="{FF2B5EF4-FFF2-40B4-BE49-F238E27FC236}">
                <a16:creationId xmlns:a16="http://schemas.microsoft.com/office/drawing/2014/main" id="{75BAD1C3-EE79-9288-4AFA-849D2B738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93188" name="عنصر نائب لرقم الشريحة 3">
            <a:extLst>
              <a:ext uri="{FF2B5EF4-FFF2-40B4-BE49-F238E27FC236}">
                <a16:creationId xmlns:a16="http://schemas.microsoft.com/office/drawing/2014/main" id="{3F2EA6AE-1F28-BDBF-76D9-272D364F4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5E8598DC-56D5-489E-80E7-F31DD2C155E2}" type="slidenum">
              <a:rPr lang="ar-EG" altLang="ar-EG">
                <a:latin typeface="Arial" panose="020B0604020202020204" pitchFamily="34" charset="0"/>
              </a:rPr>
              <a:pPr algn="l" rtl="0">
                <a:spcBef>
                  <a:spcPct val="0"/>
                </a:spcBef>
              </a:pPr>
              <a:t>53</a:t>
            </a:fld>
            <a:endParaRPr lang="ar-EG" altLang="ar-EG">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عنصر نائب لصورة الشريحة 1">
            <a:extLst>
              <a:ext uri="{FF2B5EF4-FFF2-40B4-BE49-F238E27FC236}">
                <a16:creationId xmlns:a16="http://schemas.microsoft.com/office/drawing/2014/main" id="{03552681-AD01-B788-B9AF-3325CD968D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عنصر نائب للملاحظات 2">
            <a:extLst>
              <a:ext uri="{FF2B5EF4-FFF2-40B4-BE49-F238E27FC236}">
                <a16:creationId xmlns:a16="http://schemas.microsoft.com/office/drawing/2014/main" id="{96F456D0-7D12-E705-BEFC-C9AE08CE23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95236" name="عنصر نائب لرقم الشريحة 3">
            <a:extLst>
              <a:ext uri="{FF2B5EF4-FFF2-40B4-BE49-F238E27FC236}">
                <a16:creationId xmlns:a16="http://schemas.microsoft.com/office/drawing/2014/main" id="{0ACD4622-AFF0-3662-D448-FC4D9AE6B2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C16B6D8D-69E7-4A98-A481-914816A84C51}" type="slidenum">
              <a:rPr lang="ar-EG" altLang="ar-EG">
                <a:latin typeface="Arial" panose="020B0604020202020204" pitchFamily="34" charset="0"/>
              </a:rPr>
              <a:pPr algn="l" rtl="0">
                <a:spcBef>
                  <a:spcPct val="0"/>
                </a:spcBef>
              </a:pPr>
              <a:t>54</a:t>
            </a:fld>
            <a:endParaRPr lang="ar-EG" altLang="ar-EG">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صر نائب لصورة الشريحة 1">
            <a:extLst>
              <a:ext uri="{FF2B5EF4-FFF2-40B4-BE49-F238E27FC236}">
                <a16:creationId xmlns:a16="http://schemas.microsoft.com/office/drawing/2014/main" id="{2F3807FB-8610-F7B3-0F53-682FB5DCD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عنصر نائب للملاحظات 2">
            <a:extLst>
              <a:ext uri="{FF2B5EF4-FFF2-40B4-BE49-F238E27FC236}">
                <a16:creationId xmlns:a16="http://schemas.microsoft.com/office/drawing/2014/main" id="{609FAF41-A61A-A0BE-482C-ACB2230BA4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99332" name="عنصر نائب لرقم الشريحة 3">
            <a:extLst>
              <a:ext uri="{FF2B5EF4-FFF2-40B4-BE49-F238E27FC236}">
                <a16:creationId xmlns:a16="http://schemas.microsoft.com/office/drawing/2014/main" id="{A83686B7-6B23-A13D-70B7-3FBF0B3AA5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483E6F13-BBAB-4AC3-8198-43D0E7310712}" type="slidenum">
              <a:rPr lang="ar-EG" altLang="ar-EG">
                <a:latin typeface="Arial" panose="020B0604020202020204" pitchFamily="34" charset="0"/>
              </a:rPr>
              <a:pPr algn="l" rtl="0">
                <a:spcBef>
                  <a:spcPct val="0"/>
                </a:spcBef>
              </a:pPr>
              <a:t>57</a:t>
            </a:fld>
            <a:endParaRPr lang="ar-EG" altLang="ar-EG">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صر نائب لصورة الشريحة 1">
            <a:extLst>
              <a:ext uri="{FF2B5EF4-FFF2-40B4-BE49-F238E27FC236}">
                <a16:creationId xmlns:a16="http://schemas.microsoft.com/office/drawing/2014/main" id="{B4FDAB88-E23F-AF13-AD4F-9EABC037C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عنصر نائب للملاحظات 2">
            <a:extLst>
              <a:ext uri="{FF2B5EF4-FFF2-40B4-BE49-F238E27FC236}">
                <a16:creationId xmlns:a16="http://schemas.microsoft.com/office/drawing/2014/main" id="{AC5BACE7-C510-420D-7629-7A82E07D3D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01380" name="عنصر نائب لرقم الشريحة 3">
            <a:extLst>
              <a:ext uri="{FF2B5EF4-FFF2-40B4-BE49-F238E27FC236}">
                <a16:creationId xmlns:a16="http://schemas.microsoft.com/office/drawing/2014/main" id="{E0DF3549-D62A-6591-AE29-D810706AF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3E45E7FD-050B-4EA5-B905-393506A3AC33}" type="slidenum">
              <a:rPr lang="ar-EG" altLang="ar-EG">
                <a:latin typeface="Arial" panose="020B0604020202020204" pitchFamily="34" charset="0"/>
              </a:rPr>
              <a:pPr algn="l" rtl="0">
                <a:spcBef>
                  <a:spcPct val="0"/>
                </a:spcBef>
              </a:pPr>
              <a:t>58</a:t>
            </a:fld>
            <a:endParaRPr lang="ar-EG" altLang="ar-EG">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عنصر نائب لصورة الشريحة 1">
            <a:extLst>
              <a:ext uri="{FF2B5EF4-FFF2-40B4-BE49-F238E27FC236}">
                <a16:creationId xmlns:a16="http://schemas.microsoft.com/office/drawing/2014/main" id="{97C53479-2226-912C-0726-B92EF700FC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عنصر نائب للملاحظات 2">
            <a:extLst>
              <a:ext uri="{FF2B5EF4-FFF2-40B4-BE49-F238E27FC236}">
                <a16:creationId xmlns:a16="http://schemas.microsoft.com/office/drawing/2014/main" id="{B9E9F621-0EE4-63D9-FF79-0AE0CAD38C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03428" name="عنصر نائب لرقم الشريحة 3">
            <a:extLst>
              <a:ext uri="{FF2B5EF4-FFF2-40B4-BE49-F238E27FC236}">
                <a16:creationId xmlns:a16="http://schemas.microsoft.com/office/drawing/2014/main" id="{CC042D6C-6334-6C58-0F13-1C26A5FAE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0F4F1DCB-FE41-44CD-BC3D-91BB21C5D2DB}" type="slidenum">
              <a:rPr lang="ar-EG" altLang="ar-EG">
                <a:latin typeface="Arial" panose="020B0604020202020204" pitchFamily="34" charset="0"/>
              </a:rPr>
              <a:pPr algn="l" rtl="0">
                <a:spcBef>
                  <a:spcPct val="0"/>
                </a:spcBef>
              </a:pPr>
              <a:t>59</a:t>
            </a:fld>
            <a:endParaRPr lang="ar-EG" altLang="ar-EG">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عنصر نائب لصورة الشريحة 1">
            <a:extLst>
              <a:ext uri="{FF2B5EF4-FFF2-40B4-BE49-F238E27FC236}">
                <a16:creationId xmlns:a16="http://schemas.microsoft.com/office/drawing/2014/main" id="{AD52F2D5-B4AD-790D-1D37-167F30A301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عنصر نائب للملاحظات 2">
            <a:extLst>
              <a:ext uri="{FF2B5EF4-FFF2-40B4-BE49-F238E27FC236}">
                <a16:creationId xmlns:a16="http://schemas.microsoft.com/office/drawing/2014/main" id="{FA19F8F3-074D-2541-A20E-F8E0A98A58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07524" name="عنصر نائب لرقم الشريحة 3">
            <a:extLst>
              <a:ext uri="{FF2B5EF4-FFF2-40B4-BE49-F238E27FC236}">
                <a16:creationId xmlns:a16="http://schemas.microsoft.com/office/drawing/2014/main" id="{F54D51B8-B911-E902-5138-F03B6E04C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6D36E126-1E57-421B-986E-1C97FAD13C35}" type="slidenum">
              <a:rPr lang="ar-EG" altLang="ar-EG">
                <a:latin typeface="Arial" panose="020B0604020202020204" pitchFamily="34" charset="0"/>
              </a:rPr>
              <a:pPr algn="l" rtl="0">
                <a:spcBef>
                  <a:spcPct val="0"/>
                </a:spcBef>
              </a:pPr>
              <a:t>62</a:t>
            </a:fld>
            <a:endParaRPr lang="ar-EG" altLang="ar-EG">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عنصر نائب لصورة الشريحة 1">
            <a:extLst>
              <a:ext uri="{FF2B5EF4-FFF2-40B4-BE49-F238E27FC236}">
                <a16:creationId xmlns:a16="http://schemas.microsoft.com/office/drawing/2014/main" id="{DD8230E5-01B0-C17A-4D8A-4DB8D4102B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عنصر نائب للملاحظات 2">
            <a:extLst>
              <a:ext uri="{FF2B5EF4-FFF2-40B4-BE49-F238E27FC236}">
                <a16:creationId xmlns:a16="http://schemas.microsoft.com/office/drawing/2014/main" id="{599AC1BE-B37D-E6B4-B4F4-A0505C45A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09572" name="عنصر نائب لرقم الشريحة 3">
            <a:extLst>
              <a:ext uri="{FF2B5EF4-FFF2-40B4-BE49-F238E27FC236}">
                <a16:creationId xmlns:a16="http://schemas.microsoft.com/office/drawing/2014/main" id="{C3AD9A31-BC90-B4F9-1CFD-92161F147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994D5260-E9F4-405D-9C04-DC33389E6AA9}" type="slidenum">
              <a:rPr lang="ar-EG" altLang="ar-EG">
                <a:latin typeface="Arial" panose="020B0604020202020204" pitchFamily="34" charset="0"/>
              </a:rPr>
              <a:pPr algn="l" rtl="0">
                <a:spcBef>
                  <a:spcPct val="0"/>
                </a:spcBef>
              </a:pPr>
              <a:t>63</a:t>
            </a:fld>
            <a:endParaRPr lang="ar-EG" altLang="ar-EG">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عنصر نائب لصورة الشريحة 1">
            <a:extLst>
              <a:ext uri="{FF2B5EF4-FFF2-40B4-BE49-F238E27FC236}">
                <a16:creationId xmlns:a16="http://schemas.microsoft.com/office/drawing/2014/main" id="{470FED73-DC7E-4D94-71D1-530EAA8BC3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عنصر نائب للملاحظات 2">
            <a:extLst>
              <a:ext uri="{FF2B5EF4-FFF2-40B4-BE49-F238E27FC236}">
                <a16:creationId xmlns:a16="http://schemas.microsoft.com/office/drawing/2014/main" id="{59B9564F-6575-D6E7-75A2-526AF8CF58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11620" name="عنصر نائب لرقم الشريحة 3">
            <a:extLst>
              <a:ext uri="{FF2B5EF4-FFF2-40B4-BE49-F238E27FC236}">
                <a16:creationId xmlns:a16="http://schemas.microsoft.com/office/drawing/2014/main" id="{7016DA51-04A4-330E-AF89-868B96FAF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3F927F79-3A0E-4C51-BA76-94CD5F606BC7}" type="slidenum">
              <a:rPr lang="ar-EG" altLang="ar-EG">
                <a:latin typeface="Arial" panose="020B0604020202020204" pitchFamily="34" charset="0"/>
              </a:rPr>
              <a:pPr algn="l" rtl="0">
                <a:spcBef>
                  <a:spcPct val="0"/>
                </a:spcBef>
              </a:pPr>
              <a:t>64</a:t>
            </a:fld>
            <a:endParaRPr lang="ar-EG" altLang="ar-EG">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عنصر نائب لصورة الشريحة 1">
            <a:extLst>
              <a:ext uri="{FF2B5EF4-FFF2-40B4-BE49-F238E27FC236}">
                <a16:creationId xmlns:a16="http://schemas.microsoft.com/office/drawing/2014/main" id="{ADEB0184-000F-22FE-6398-2A93B3CD31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عنصر نائب للملاحظات 2">
            <a:extLst>
              <a:ext uri="{FF2B5EF4-FFF2-40B4-BE49-F238E27FC236}">
                <a16:creationId xmlns:a16="http://schemas.microsoft.com/office/drawing/2014/main" id="{054D7108-4A9F-8524-6E94-639D0DD70D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114692" name="عنصر نائب لرقم الشريحة 3">
            <a:extLst>
              <a:ext uri="{FF2B5EF4-FFF2-40B4-BE49-F238E27FC236}">
                <a16:creationId xmlns:a16="http://schemas.microsoft.com/office/drawing/2014/main" id="{A1CEA9C3-1C56-B4FC-37EB-774DB2713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89B21D82-D991-4C45-A240-D1BC37A7A40B}" type="slidenum">
              <a:rPr lang="ar-EG" altLang="ar-EG">
                <a:latin typeface="Arial" panose="020B0604020202020204" pitchFamily="34" charset="0"/>
              </a:rPr>
              <a:pPr algn="l" rtl="0">
                <a:spcBef>
                  <a:spcPct val="0"/>
                </a:spcBef>
              </a:pPr>
              <a:t>66</a:t>
            </a:fld>
            <a:endParaRPr lang="ar-EG" altLang="ar-EG">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a:extLst>
              <a:ext uri="{FF2B5EF4-FFF2-40B4-BE49-F238E27FC236}">
                <a16:creationId xmlns:a16="http://schemas.microsoft.com/office/drawing/2014/main" id="{4DCDEA20-5BEB-41D1-1651-402BD7845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a:extLst>
              <a:ext uri="{FF2B5EF4-FFF2-40B4-BE49-F238E27FC236}">
                <a16:creationId xmlns:a16="http://schemas.microsoft.com/office/drawing/2014/main" id="{DC4424CF-69EB-6629-D7DD-583844A23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57348" name="عنصر نائب لرقم الشريحة 3">
            <a:extLst>
              <a:ext uri="{FF2B5EF4-FFF2-40B4-BE49-F238E27FC236}">
                <a16:creationId xmlns:a16="http://schemas.microsoft.com/office/drawing/2014/main" id="{D3A92F23-1928-2A9A-163C-0937BDD53E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26A7CCBB-D1A6-4921-8EC9-72B5C7BC6D00}" type="slidenum">
              <a:rPr lang="ar-EG" altLang="ar-EG">
                <a:latin typeface="Arial" panose="020B0604020202020204" pitchFamily="34" charset="0"/>
              </a:rPr>
              <a:pPr algn="l" rtl="0">
                <a:spcBef>
                  <a:spcPct val="0"/>
                </a:spcBef>
              </a:pPr>
              <a:t>25</a:t>
            </a:fld>
            <a:endParaRPr lang="ar-EG" altLang="ar-EG">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صر نائب لصورة الشريحة 1">
            <a:extLst>
              <a:ext uri="{FF2B5EF4-FFF2-40B4-BE49-F238E27FC236}">
                <a16:creationId xmlns:a16="http://schemas.microsoft.com/office/drawing/2014/main" id="{34D722CC-E4BE-8C85-ACA4-1B9515486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عنصر نائب للملاحظات 2">
            <a:extLst>
              <a:ext uri="{FF2B5EF4-FFF2-40B4-BE49-F238E27FC236}">
                <a16:creationId xmlns:a16="http://schemas.microsoft.com/office/drawing/2014/main" id="{F8EA5D6C-F033-78AD-EBB7-B959F6363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70660" name="عنصر نائب لرقم الشريحة 3">
            <a:extLst>
              <a:ext uri="{FF2B5EF4-FFF2-40B4-BE49-F238E27FC236}">
                <a16:creationId xmlns:a16="http://schemas.microsoft.com/office/drawing/2014/main" id="{BBD6472F-036E-0DC4-6248-5B8A13A765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4F17320A-6ABD-4903-93A4-2ACC2DD578D1}" type="slidenum">
              <a:rPr lang="ar-EG" altLang="ar-EG">
                <a:latin typeface="Arial" panose="020B0604020202020204" pitchFamily="34" charset="0"/>
              </a:rPr>
              <a:pPr algn="l" rtl="0">
                <a:spcBef>
                  <a:spcPct val="0"/>
                </a:spcBef>
              </a:pPr>
              <a:t>37</a:t>
            </a:fld>
            <a:endParaRPr lang="ar-EG" altLang="ar-EG">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صر نائب لصورة الشريحة 1">
            <a:extLst>
              <a:ext uri="{FF2B5EF4-FFF2-40B4-BE49-F238E27FC236}">
                <a16:creationId xmlns:a16="http://schemas.microsoft.com/office/drawing/2014/main" id="{D92B6677-CAED-A678-827E-67F2351C6F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عنصر نائب للملاحظات 2">
            <a:extLst>
              <a:ext uri="{FF2B5EF4-FFF2-40B4-BE49-F238E27FC236}">
                <a16:creationId xmlns:a16="http://schemas.microsoft.com/office/drawing/2014/main" id="{470F6B9C-5004-72B8-9504-84F09D95E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72708" name="عنصر نائب لرقم الشريحة 3">
            <a:extLst>
              <a:ext uri="{FF2B5EF4-FFF2-40B4-BE49-F238E27FC236}">
                <a16:creationId xmlns:a16="http://schemas.microsoft.com/office/drawing/2014/main" id="{9AEA9DC2-0867-3527-E8D4-D8D836A6CE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CE3914CE-C792-4705-A4C6-0FAA059763D3}" type="slidenum">
              <a:rPr lang="ar-EG" altLang="ar-EG">
                <a:latin typeface="Arial" panose="020B0604020202020204" pitchFamily="34" charset="0"/>
              </a:rPr>
              <a:pPr algn="l" rtl="0">
                <a:spcBef>
                  <a:spcPct val="0"/>
                </a:spcBef>
              </a:pPr>
              <a:t>38</a:t>
            </a:fld>
            <a:endParaRPr lang="ar-EG" altLang="ar-EG">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صر نائب لصورة الشريحة 1">
            <a:extLst>
              <a:ext uri="{FF2B5EF4-FFF2-40B4-BE49-F238E27FC236}">
                <a16:creationId xmlns:a16="http://schemas.microsoft.com/office/drawing/2014/main" id="{6235FF59-2DE8-533E-A049-41D8F03F70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عنصر نائب للملاحظات 2">
            <a:extLst>
              <a:ext uri="{FF2B5EF4-FFF2-40B4-BE49-F238E27FC236}">
                <a16:creationId xmlns:a16="http://schemas.microsoft.com/office/drawing/2014/main" id="{7742CD80-E1ED-CE21-6567-DF78E4587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74756" name="عنصر نائب لرقم الشريحة 3">
            <a:extLst>
              <a:ext uri="{FF2B5EF4-FFF2-40B4-BE49-F238E27FC236}">
                <a16:creationId xmlns:a16="http://schemas.microsoft.com/office/drawing/2014/main" id="{36B0AD5D-2B8C-8687-70A8-24A909E1FE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33680FCC-16D4-4DAF-BB4D-C3728F1C853F}" type="slidenum">
              <a:rPr lang="ar-EG" altLang="ar-EG">
                <a:latin typeface="Arial" panose="020B0604020202020204" pitchFamily="34" charset="0"/>
              </a:rPr>
              <a:pPr algn="l" rtl="0">
                <a:spcBef>
                  <a:spcPct val="0"/>
                </a:spcBef>
              </a:pPr>
              <a:t>39</a:t>
            </a:fld>
            <a:endParaRPr lang="ar-EG" altLang="ar-EG">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صورة الشريحة 1">
            <a:extLst>
              <a:ext uri="{FF2B5EF4-FFF2-40B4-BE49-F238E27FC236}">
                <a16:creationId xmlns:a16="http://schemas.microsoft.com/office/drawing/2014/main" id="{ABFBC336-EC13-B772-5CE4-C6ADD78D66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عنصر نائب للملاحظات 2">
            <a:extLst>
              <a:ext uri="{FF2B5EF4-FFF2-40B4-BE49-F238E27FC236}">
                <a16:creationId xmlns:a16="http://schemas.microsoft.com/office/drawing/2014/main" id="{2EBE36C1-BBA1-59CC-C96E-6CFE95979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76804" name="عنصر نائب لرقم الشريحة 3">
            <a:extLst>
              <a:ext uri="{FF2B5EF4-FFF2-40B4-BE49-F238E27FC236}">
                <a16:creationId xmlns:a16="http://schemas.microsoft.com/office/drawing/2014/main" id="{51B5CD19-773D-8B26-268E-AF845F898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137F7B3A-5B1A-429F-B13A-9D2812CCAF11}" type="slidenum">
              <a:rPr lang="ar-EG" altLang="ar-EG">
                <a:latin typeface="Arial" panose="020B0604020202020204" pitchFamily="34" charset="0"/>
              </a:rPr>
              <a:pPr algn="l" rtl="0">
                <a:spcBef>
                  <a:spcPct val="0"/>
                </a:spcBef>
              </a:pPr>
              <a:t>40</a:t>
            </a:fld>
            <a:endParaRPr lang="ar-EG" altLang="ar-EG">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a:extLst>
              <a:ext uri="{FF2B5EF4-FFF2-40B4-BE49-F238E27FC236}">
                <a16:creationId xmlns:a16="http://schemas.microsoft.com/office/drawing/2014/main" id="{631AB9B7-9B04-F845-3F8A-024F0D7876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عنصر نائب للملاحظات 2">
            <a:extLst>
              <a:ext uri="{FF2B5EF4-FFF2-40B4-BE49-F238E27FC236}">
                <a16:creationId xmlns:a16="http://schemas.microsoft.com/office/drawing/2014/main" id="{C7EEB0F5-D56C-3147-2FC8-E1C846039A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78852" name="عنصر نائب لرقم الشريحة 3">
            <a:extLst>
              <a:ext uri="{FF2B5EF4-FFF2-40B4-BE49-F238E27FC236}">
                <a16:creationId xmlns:a16="http://schemas.microsoft.com/office/drawing/2014/main" id="{1631EA0F-2478-281B-2846-B4E53E08CB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00A9861E-8B90-4AED-B70F-3F06CCE1902B}" type="slidenum">
              <a:rPr lang="ar-EG" altLang="ar-EG">
                <a:latin typeface="Arial" panose="020B0604020202020204" pitchFamily="34" charset="0"/>
              </a:rPr>
              <a:pPr algn="l" rtl="0">
                <a:spcBef>
                  <a:spcPct val="0"/>
                </a:spcBef>
              </a:pPr>
              <a:t>41</a:t>
            </a:fld>
            <a:endParaRPr lang="ar-EG" altLang="ar-EG">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صر نائب لصورة الشريحة 1">
            <a:extLst>
              <a:ext uri="{FF2B5EF4-FFF2-40B4-BE49-F238E27FC236}">
                <a16:creationId xmlns:a16="http://schemas.microsoft.com/office/drawing/2014/main" id="{2539A849-7BDC-7A46-2A93-6B2E1A4C3F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عنصر نائب للملاحظات 2">
            <a:extLst>
              <a:ext uri="{FF2B5EF4-FFF2-40B4-BE49-F238E27FC236}">
                <a16:creationId xmlns:a16="http://schemas.microsoft.com/office/drawing/2014/main" id="{E2930815-AA0C-FA70-C2CD-B1E88DC31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80900" name="عنصر نائب لرقم الشريحة 3">
            <a:extLst>
              <a:ext uri="{FF2B5EF4-FFF2-40B4-BE49-F238E27FC236}">
                <a16:creationId xmlns:a16="http://schemas.microsoft.com/office/drawing/2014/main" id="{F471F659-FEE5-6EE3-4A86-6DE89BEF32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9DB11A8D-4C21-4762-8BAA-0304C01D85BC}" type="slidenum">
              <a:rPr lang="ar-EG" altLang="ar-EG">
                <a:latin typeface="Arial" panose="020B0604020202020204" pitchFamily="34" charset="0"/>
              </a:rPr>
              <a:pPr algn="l" rtl="0">
                <a:spcBef>
                  <a:spcPct val="0"/>
                </a:spcBef>
              </a:pPr>
              <a:t>42</a:t>
            </a:fld>
            <a:endParaRPr lang="ar-EG" altLang="ar-EG">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عنصر نائب لصورة الشريحة 1">
            <a:extLst>
              <a:ext uri="{FF2B5EF4-FFF2-40B4-BE49-F238E27FC236}">
                <a16:creationId xmlns:a16="http://schemas.microsoft.com/office/drawing/2014/main" id="{88647EBD-5C91-95F1-B1CB-58B851E0D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عنصر نائب للملاحظات 2">
            <a:extLst>
              <a:ext uri="{FF2B5EF4-FFF2-40B4-BE49-F238E27FC236}">
                <a16:creationId xmlns:a16="http://schemas.microsoft.com/office/drawing/2014/main" id="{42901126-61DE-F9E3-E3AD-177E786726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altLang="ar-EG"/>
          </a:p>
        </p:txBody>
      </p:sp>
      <p:sp>
        <p:nvSpPr>
          <p:cNvPr id="91140" name="عنصر نائب لرقم الشريحة 3">
            <a:extLst>
              <a:ext uri="{FF2B5EF4-FFF2-40B4-BE49-F238E27FC236}">
                <a16:creationId xmlns:a16="http://schemas.microsoft.com/office/drawing/2014/main" id="{AE6861E6-0849-2EF2-081C-38E9AEF5D3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9EBA8A7D-CF33-43BD-BE37-DE5E7B12198D}" type="slidenum">
              <a:rPr lang="ar-EG" altLang="ar-EG">
                <a:latin typeface="Arial" panose="020B0604020202020204" pitchFamily="34" charset="0"/>
              </a:rPr>
              <a:pPr algn="l" rtl="0">
                <a:spcBef>
                  <a:spcPct val="0"/>
                </a:spcBef>
              </a:pPr>
              <a:t>52</a:t>
            </a:fld>
            <a:endParaRPr lang="ar-EG" altLang="ar-E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id="{350B1FD9-4C6C-467F-DCEF-2B508FBED768}"/>
              </a:ext>
            </a:extLst>
          </p:cNvPr>
          <p:cNvSpPr>
            <a:spLocks noGrp="1"/>
          </p:cNvSpPr>
          <p:nvPr>
            <p:ph type="dt" sz="half" idx="10"/>
          </p:nvPr>
        </p:nvSpPr>
        <p:spPr/>
        <p:txBody>
          <a:bodyPr/>
          <a:lstStyle>
            <a:lvl1pPr>
              <a:defRPr/>
            </a:lvl1pPr>
          </a:lstStyle>
          <a:p>
            <a:pPr>
              <a:defRPr/>
            </a:pPr>
            <a:fld id="{A86EAC51-B03A-453F-8AB8-7269B6F3DA6D}" type="datetimeFigureOut">
              <a:rPr lang="ar-SA"/>
              <a:pPr>
                <a:defRPr/>
              </a:pPr>
              <a:t>9 شوال، 1447</a:t>
            </a:fld>
            <a:endParaRPr lang="ar-SA"/>
          </a:p>
        </p:txBody>
      </p:sp>
      <p:sp>
        <p:nvSpPr>
          <p:cNvPr id="5" name="عنصر نائب للتذييل 4">
            <a:extLst>
              <a:ext uri="{FF2B5EF4-FFF2-40B4-BE49-F238E27FC236}">
                <a16:creationId xmlns:a16="http://schemas.microsoft.com/office/drawing/2014/main" id="{59C8285D-6A40-3C34-53FC-D506A169F6B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F2A9CCE4-269A-67C0-E85B-29D6344A4657}"/>
              </a:ext>
            </a:extLst>
          </p:cNvPr>
          <p:cNvSpPr>
            <a:spLocks noGrp="1"/>
          </p:cNvSpPr>
          <p:nvPr>
            <p:ph type="sldNum" sz="quarter" idx="12"/>
          </p:nvPr>
        </p:nvSpPr>
        <p:spPr/>
        <p:txBody>
          <a:bodyPr/>
          <a:lstStyle>
            <a:lvl1pPr>
              <a:defRPr/>
            </a:lvl1pPr>
          </a:lstStyle>
          <a:p>
            <a:pPr>
              <a:defRPr/>
            </a:pPr>
            <a:fld id="{67A429AE-9982-4F2A-9E1B-112EB92E0657}" type="slidenum">
              <a:rPr lang="ar-SA" altLang="ar-EG"/>
              <a:pPr>
                <a:defRPr/>
              </a:pPr>
              <a:t>‹#›</a:t>
            </a:fld>
            <a:endParaRPr lang="ar-SA" altLang="ar-EG"/>
          </a:p>
        </p:txBody>
      </p:sp>
    </p:spTree>
    <p:extLst>
      <p:ext uri="{BB962C8B-B14F-4D97-AF65-F5344CB8AC3E}">
        <p14:creationId xmlns:p14="http://schemas.microsoft.com/office/powerpoint/2010/main" val="2123037396"/>
      </p:ext>
    </p:extLst>
  </p:cSld>
  <p:clrMapOvr>
    <a:masterClrMapping/>
  </p:clrMapOvr>
  <p:transition spd="med">
    <p:comb/>
    <p:sndAc>
      <p:stSnd>
        <p:snd r:embed="rId1" name="newemail.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EA1606-695E-5D29-53EA-D7364892A861}"/>
              </a:ext>
            </a:extLst>
          </p:cNvPr>
          <p:cNvSpPr>
            <a:spLocks noGrp="1"/>
          </p:cNvSpPr>
          <p:nvPr>
            <p:ph type="dt" sz="half" idx="10"/>
          </p:nvPr>
        </p:nvSpPr>
        <p:spPr/>
        <p:txBody>
          <a:bodyPr/>
          <a:lstStyle>
            <a:lvl1pPr>
              <a:defRPr/>
            </a:lvl1pPr>
          </a:lstStyle>
          <a:p>
            <a:pPr>
              <a:defRPr/>
            </a:pPr>
            <a:fld id="{654ED327-3AF5-4BC8-A9B3-F51067A1934F}" type="datetimeFigureOut">
              <a:rPr lang="ar-SA"/>
              <a:pPr>
                <a:defRPr/>
              </a:pPr>
              <a:t>9 شوال، 1447</a:t>
            </a:fld>
            <a:endParaRPr lang="ar-SA"/>
          </a:p>
        </p:txBody>
      </p:sp>
      <p:sp>
        <p:nvSpPr>
          <p:cNvPr id="5" name="عنصر نائب للتذييل 4">
            <a:extLst>
              <a:ext uri="{FF2B5EF4-FFF2-40B4-BE49-F238E27FC236}">
                <a16:creationId xmlns:a16="http://schemas.microsoft.com/office/drawing/2014/main" id="{E0359186-BB27-401B-1295-FCD8CC151769}"/>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135B43FF-D681-5841-736D-A2B7BA66F489}"/>
              </a:ext>
            </a:extLst>
          </p:cNvPr>
          <p:cNvSpPr>
            <a:spLocks noGrp="1"/>
          </p:cNvSpPr>
          <p:nvPr>
            <p:ph type="sldNum" sz="quarter" idx="12"/>
          </p:nvPr>
        </p:nvSpPr>
        <p:spPr/>
        <p:txBody>
          <a:bodyPr/>
          <a:lstStyle>
            <a:lvl1pPr>
              <a:defRPr/>
            </a:lvl1pPr>
          </a:lstStyle>
          <a:p>
            <a:pPr>
              <a:defRPr/>
            </a:pPr>
            <a:fld id="{391D3CC9-0181-4E6A-A613-CA17FE5FAB30}" type="slidenum">
              <a:rPr lang="ar-SA" altLang="ar-EG"/>
              <a:pPr>
                <a:defRPr/>
              </a:pPr>
              <a:t>‹#›</a:t>
            </a:fld>
            <a:endParaRPr lang="ar-SA" altLang="ar-EG"/>
          </a:p>
        </p:txBody>
      </p:sp>
    </p:spTree>
    <p:extLst>
      <p:ext uri="{BB962C8B-B14F-4D97-AF65-F5344CB8AC3E}">
        <p14:creationId xmlns:p14="http://schemas.microsoft.com/office/powerpoint/2010/main" val="3125024900"/>
      </p:ext>
    </p:extLst>
  </p:cSld>
  <p:clrMapOvr>
    <a:masterClrMapping/>
  </p:clrMapOvr>
  <p:transition spd="med">
    <p:comb/>
    <p:sndAc>
      <p:stSnd>
        <p:snd r:embed="rId1" name="newemail.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A3139F6-9C74-2F17-5320-384C6CEE81F9}"/>
              </a:ext>
            </a:extLst>
          </p:cNvPr>
          <p:cNvSpPr>
            <a:spLocks noGrp="1"/>
          </p:cNvSpPr>
          <p:nvPr>
            <p:ph type="dt" sz="half" idx="10"/>
          </p:nvPr>
        </p:nvSpPr>
        <p:spPr/>
        <p:txBody>
          <a:bodyPr/>
          <a:lstStyle>
            <a:lvl1pPr>
              <a:defRPr/>
            </a:lvl1pPr>
          </a:lstStyle>
          <a:p>
            <a:pPr>
              <a:defRPr/>
            </a:pPr>
            <a:fld id="{B5BC8718-5F87-4E29-ABE0-07ED7F465B45}" type="datetimeFigureOut">
              <a:rPr lang="ar-SA"/>
              <a:pPr>
                <a:defRPr/>
              </a:pPr>
              <a:t>9 شوال، 1447</a:t>
            </a:fld>
            <a:endParaRPr lang="ar-SA"/>
          </a:p>
        </p:txBody>
      </p:sp>
      <p:sp>
        <p:nvSpPr>
          <p:cNvPr id="5" name="عنصر نائب للتذييل 4">
            <a:extLst>
              <a:ext uri="{FF2B5EF4-FFF2-40B4-BE49-F238E27FC236}">
                <a16:creationId xmlns:a16="http://schemas.microsoft.com/office/drawing/2014/main" id="{BA1447A6-AC32-2272-5829-AFB88C1536AE}"/>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56F2C029-9B54-2511-C695-B8983435B1DC}"/>
              </a:ext>
            </a:extLst>
          </p:cNvPr>
          <p:cNvSpPr>
            <a:spLocks noGrp="1"/>
          </p:cNvSpPr>
          <p:nvPr>
            <p:ph type="sldNum" sz="quarter" idx="12"/>
          </p:nvPr>
        </p:nvSpPr>
        <p:spPr/>
        <p:txBody>
          <a:bodyPr/>
          <a:lstStyle>
            <a:lvl1pPr>
              <a:defRPr/>
            </a:lvl1pPr>
          </a:lstStyle>
          <a:p>
            <a:pPr>
              <a:defRPr/>
            </a:pPr>
            <a:fld id="{FA7E331A-E16B-438D-82D7-EBF7F094527B}" type="slidenum">
              <a:rPr lang="ar-SA" altLang="ar-EG"/>
              <a:pPr>
                <a:defRPr/>
              </a:pPr>
              <a:t>‹#›</a:t>
            </a:fld>
            <a:endParaRPr lang="ar-SA" altLang="ar-EG"/>
          </a:p>
        </p:txBody>
      </p:sp>
    </p:spTree>
    <p:extLst>
      <p:ext uri="{BB962C8B-B14F-4D97-AF65-F5344CB8AC3E}">
        <p14:creationId xmlns:p14="http://schemas.microsoft.com/office/powerpoint/2010/main" val="2679979441"/>
      </p:ext>
    </p:extLst>
  </p:cSld>
  <p:clrMapOvr>
    <a:masterClrMapping/>
  </p:clrMapOvr>
  <p:transition spd="med">
    <p:comb/>
    <p:sndAc>
      <p:stSnd>
        <p:snd r:embed="rId1" name="newemail.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ar-EG" dirty="0"/>
          </a:p>
        </p:txBody>
      </p:sp>
      <p:sp>
        <p:nvSpPr>
          <p:cNvPr id="4" name="Date Placeholder 3">
            <a:extLst>
              <a:ext uri="{FF2B5EF4-FFF2-40B4-BE49-F238E27FC236}">
                <a16:creationId xmlns:a16="http://schemas.microsoft.com/office/drawing/2014/main" id="{44DC7901-9E2E-B619-EE12-9F4C2DC5D7C4}"/>
              </a:ext>
            </a:extLst>
          </p:cNvPr>
          <p:cNvSpPr>
            <a:spLocks noGrp="1"/>
          </p:cNvSpPr>
          <p:nvPr>
            <p:ph type="dt" sz="half" idx="10"/>
          </p:nvPr>
        </p:nvSpPr>
        <p:spPr/>
        <p:txBody>
          <a:bodyPr/>
          <a:lstStyle>
            <a:lvl1pPr>
              <a:defRPr/>
            </a:lvl1pPr>
          </a:lstStyle>
          <a:p>
            <a:pPr>
              <a:defRPr/>
            </a:pPr>
            <a:fld id="{3E0AB459-3EC3-409B-B930-F856967397A3}"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3DF39433-1048-F22A-864E-E8C884AB99EB}"/>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C6666E4-5BDB-1849-74AD-730F60EE0AE2}"/>
              </a:ext>
            </a:extLst>
          </p:cNvPr>
          <p:cNvSpPr>
            <a:spLocks noGrp="1"/>
          </p:cNvSpPr>
          <p:nvPr>
            <p:ph type="sldNum" sz="quarter" idx="12"/>
          </p:nvPr>
        </p:nvSpPr>
        <p:spPr/>
        <p:txBody>
          <a:bodyPr/>
          <a:lstStyle>
            <a:lvl1pPr>
              <a:defRPr smtClean="0"/>
            </a:lvl1pPr>
          </a:lstStyle>
          <a:p>
            <a:pPr>
              <a:defRPr/>
            </a:pPr>
            <a:fld id="{A6472764-5703-4E0A-8392-D432D3A1EC30}" type="slidenum">
              <a:rPr lang="ar-EG" altLang="ar-SA"/>
              <a:pPr>
                <a:defRPr/>
              </a:pPr>
              <a:t>‹#›</a:t>
            </a:fld>
            <a:endParaRPr lang="ar-EG" altLang="ar-SA"/>
          </a:p>
        </p:txBody>
      </p:sp>
    </p:spTree>
    <p:extLst>
      <p:ext uri="{BB962C8B-B14F-4D97-AF65-F5344CB8AC3E}">
        <p14:creationId xmlns:p14="http://schemas.microsoft.com/office/powerpoint/2010/main" val="395815881"/>
      </p:ext>
    </p:extLst>
  </p:cSld>
  <p:clrMapOvr>
    <a:masterClrMapping/>
  </p:clrMapOvr>
  <p:transition>
    <p:pull dir="lu"/>
    <p:sndAc>
      <p:stSnd>
        <p:snd r:embed="rId1" name="cp_empty.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75B0D9D1-6BFB-F4DA-98D1-EE5CAA694C27}"/>
              </a:ext>
            </a:extLst>
          </p:cNvPr>
          <p:cNvSpPr>
            <a:spLocks noGrp="1"/>
          </p:cNvSpPr>
          <p:nvPr>
            <p:ph type="dt" sz="half" idx="10"/>
          </p:nvPr>
        </p:nvSpPr>
        <p:spPr/>
        <p:txBody>
          <a:bodyPr/>
          <a:lstStyle>
            <a:lvl1pPr>
              <a:defRPr/>
            </a:lvl1pPr>
          </a:lstStyle>
          <a:p>
            <a:pPr>
              <a:defRPr/>
            </a:pPr>
            <a:fld id="{867F5797-9C6B-4EDB-860F-BFDD100C2EE4}"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5A02C36C-B466-57CD-036D-8AEE13E45D65}"/>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92C47DCA-622F-516F-FA71-F12451AC69FD}"/>
              </a:ext>
            </a:extLst>
          </p:cNvPr>
          <p:cNvSpPr>
            <a:spLocks noGrp="1"/>
          </p:cNvSpPr>
          <p:nvPr>
            <p:ph type="sldNum" sz="quarter" idx="12"/>
          </p:nvPr>
        </p:nvSpPr>
        <p:spPr/>
        <p:txBody>
          <a:bodyPr/>
          <a:lstStyle>
            <a:lvl1pPr>
              <a:defRPr smtClean="0"/>
            </a:lvl1pPr>
          </a:lstStyle>
          <a:p>
            <a:pPr>
              <a:defRPr/>
            </a:pPr>
            <a:fld id="{935DA81C-D56F-4294-8501-231C19B71AC6}" type="slidenum">
              <a:rPr lang="ar-EG" altLang="ar-SA"/>
              <a:pPr>
                <a:defRPr/>
              </a:pPr>
              <a:t>‹#›</a:t>
            </a:fld>
            <a:endParaRPr lang="ar-EG" altLang="ar-SA"/>
          </a:p>
        </p:txBody>
      </p:sp>
    </p:spTree>
    <p:extLst>
      <p:ext uri="{BB962C8B-B14F-4D97-AF65-F5344CB8AC3E}">
        <p14:creationId xmlns:p14="http://schemas.microsoft.com/office/powerpoint/2010/main" val="1114001321"/>
      </p:ext>
    </p:extLst>
  </p:cSld>
  <p:clrMapOvr>
    <a:masterClrMapping/>
  </p:clrMapOvr>
  <p:transition>
    <p:pull dir="lu"/>
    <p:sndAc>
      <p:stSnd>
        <p:snd r:embed="rId1" name="cp_empty.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F5612-0214-A7BF-4552-5693229A345F}"/>
              </a:ext>
            </a:extLst>
          </p:cNvPr>
          <p:cNvSpPr>
            <a:spLocks noGrp="1"/>
          </p:cNvSpPr>
          <p:nvPr>
            <p:ph type="dt" sz="half" idx="10"/>
          </p:nvPr>
        </p:nvSpPr>
        <p:spPr/>
        <p:txBody>
          <a:bodyPr/>
          <a:lstStyle>
            <a:lvl1pPr>
              <a:defRPr/>
            </a:lvl1pPr>
          </a:lstStyle>
          <a:p>
            <a:pPr>
              <a:defRPr/>
            </a:pPr>
            <a:fld id="{11E5880B-6D52-41B6-A9CE-BC6B2BD678E5}"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BAFF8282-0E3A-2BC2-12FF-EE32982FA2ED}"/>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4F69E37-1ED3-3085-20FC-3D8D5F8FA06C}"/>
              </a:ext>
            </a:extLst>
          </p:cNvPr>
          <p:cNvSpPr>
            <a:spLocks noGrp="1"/>
          </p:cNvSpPr>
          <p:nvPr>
            <p:ph type="sldNum" sz="quarter" idx="12"/>
          </p:nvPr>
        </p:nvSpPr>
        <p:spPr/>
        <p:txBody>
          <a:bodyPr/>
          <a:lstStyle>
            <a:lvl1pPr>
              <a:defRPr smtClean="0"/>
            </a:lvl1pPr>
          </a:lstStyle>
          <a:p>
            <a:pPr>
              <a:defRPr/>
            </a:pPr>
            <a:fld id="{5E41A9C0-06F6-475F-8D05-058D4DB48B58}" type="slidenum">
              <a:rPr lang="ar-EG" altLang="ar-SA"/>
              <a:pPr>
                <a:defRPr/>
              </a:pPr>
              <a:t>‹#›</a:t>
            </a:fld>
            <a:endParaRPr lang="ar-EG" altLang="ar-SA"/>
          </a:p>
        </p:txBody>
      </p:sp>
    </p:spTree>
    <p:extLst>
      <p:ext uri="{BB962C8B-B14F-4D97-AF65-F5344CB8AC3E}">
        <p14:creationId xmlns:p14="http://schemas.microsoft.com/office/powerpoint/2010/main" val="2596659589"/>
      </p:ext>
    </p:extLst>
  </p:cSld>
  <p:clrMapOvr>
    <a:masterClrMapping/>
  </p:clrMapOvr>
  <p:transition>
    <p:pull dir="lu"/>
    <p:sndAc>
      <p:stSnd>
        <p:snd r:embed="rId1" name="cp_empty.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cs typeface="Times New Roman"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Date Placeholder 3">
            <a:extLst>
              <a:ext uri="{FF2B5EF4-FFF2-40B4-BE49-F238E27FC236}">
                <a16:creationId xmlns:a16="http://schemas.microsoft.com/office/drawing/2014/main" id="{3B6CB7B4-E401-04A9-2459-904AD7423006}"/>
              </a:ext>
            </a:extLst>
          </p:cNvPr>
          <p:cNvSpPr>
            <a:spLocks noGrp="1"/>
          </p:cNvSpPr>
          <p:nvPr>
            <p:ph type="dt" sz="half" idx="10"/>
          </p:nvPr>
        </p:nvSpPr>
        <p:spPr/>
        <p:txBody>
          <a:bodyPr/>
          <a:lstStyle>
            <a:lvl1pPr>
              <a:defRPr/>
            </a:lvl1pPr>
          </a:lstStyle>
          <a:p>
            <a:pPr>
              <a:defRPr/>
            </a:pPr>
            <a:fld id="{DFBCB808-6310-4E23-9D61-E126E7158E2F}"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EF570EED-C402-74BD-DB44-31C19A88161B}"/>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EDE83EF1-EBBB-D83D-14B8-7CD44ED8FF06}"/>
              </a:ext>
            </a:extLst>
          </p:cNvPr>
          <p:cNvSpPr>
            <a:spLocks noGrp="1"/>
          </p:cNvSpPr>
          <p:nvPr>
            <p:ph type="sldNum" sz="quarter" idx="12"/>
          </p:nvPr>
        </p:nvSpPr>
        <p:spPr/>
        <p:txBody>
          <a:bodyPr/>
          <a:lstStyle>
            <a:lvl1pPr>
              <a:defRPr smtClean="0"/>
            </a:lvl1pPr>
          </a:lstStyle>
          <a:p>
            <a:pPr>
              <a:defRPr/>
            </a:pPr>
            <a:fld id="{C7E236E8-3099-4DE8-B2FE-C39322DB3FD3}" type="slidenum">
              <a:rPr lang="ar-EG" altLang="ar-SA"/>
              <a:pPr>
                <a:defRPr/>
              </a:pPr>
              <a:t>‹#›</a:t>
            </a:fld>
            <a:endParaRPr lang="ar-EG" altLang="ar-SA"/>
          </a:p>
        </p:txBody>
      </p:sp>
    </p:spTree>
    <p:extLst>
      <p:ext uri="{BB962C8B-B14F-4D97-AF65-F5344CB8AC3E}">
        <p14:creationId xmlns:p14="http://schemas.microsoft.com/office/powerpoint/2010/main" val="2275477462"/>
      </p:ext>
    </p:extLst>
  </p:cSld>
  <p:clrMapOvr>
    <a:masterClrMapping/>
  </p:clrMapOvr>
  <p:transition>
    <p:pull dir="lu"/>
    <p:sndAc>
      <p:stSnd>
        <p:snd r:embed="rId1" name="cp_empty.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cs typeface="Times New Roman"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7" name="Date Placeholder 3">
            <a:extLst>
              <a:ext uri="{FF2B5EF4-FFF2-40B4-BE49-F238E27FC236}">
                <a16:creationId xmlns:a16="http://schemas.microsoft.com/office/drawing/2014/main" id="{DFA77ACF-D4B7-42F3-80ED-5694CF295325}"/>
              </a:ext>
            </a:extLst>
          </p:cNvPr>
          <p:cNvSpPr>
            <a:spLocks noGrp="1"/>
          </p:cNvSpPr>
          <p:nvPr>
            <p:ph type="dt" sz="half" idx="10"/>
          </p:nvPr>
        </p:nvSpPr>
        <p:spPr/>
        <p:txBody>
          <a:bodyPr/>
          <a:lstStyle>
            <a:lvl1pPr>
              <a:defRPr/>
            </a:lvl1pPr>
          </a:lstStyle>
          <a:p>
            <a:pPr>
              <a:defRPr/>
            </a:pPr>
            <a:fld id="{97067A06-26C7-40A6-A8C6-9FC0E7939589}" type="datetimeFigureOut">
              <a:rPr lang="ar-EG"/>
              <a:pPr>
                <a:defRPr/>
              </a:pPr>
              <a:t>9‏/10‏/1447</a:t>
            </a:fld>
            <a:endParaRPr lang="ar-EG" dirty="0"/>
          </a:p>
        </p:txBody>
      </p:sp>
      <p:sp>
        <p:nvSpPr>
          <p:cNvPr id="8" name="Footer Placeholder 4">
            <a:extLst>
              <a:ext uri="{FF2B5EF4-FFF2-40B4-BE49-F238E27FC236}">
                <a16:creationId xmlns:a16="http://schemas.microsoft.com/office/drawing/2014/main" id="{8EE9ED61-51ED-592E-E9C8-7C8FD616A3F8}"/>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7DBC54B8-AA40-2B51-7981-4F2DE6AEAA0C}"/>
              </a:ext>
            </a:extLst>
          </p:cNvPr>
          <p:cNvSpPr>
            <a:spLocks noGrp="1"/>
          </p:cNvSpPr>
          <p:nvPr>
            <p:ph type="sldNum" sz="quarter" idx="12"/>
          </p:nvPr>
        </p:nvSpPr>
        <p:spPr/>
        <p:txBody>
          <a:bodyPr/>
          <a:lstStyle>
            <a:lvl1pPr>
              <a:defRPr smtClean="0"/>
            </a:lvl1pPr>
          </a:lstStyle>
          <a:p>
            <a:pPr>
              <a:defRPr/>
            </a:pPr>
            <a:fld id="{F90F5C65-8124-4A6B-B463-E8444521D539}" type="slidenum">
              <a:rPr lang="ar-EG" altLang="ar-SA"/>
              <a:pPr>
                <a:defRPr/>
              </a:pPr>
              <a:t>‹#›</a:t>
            </a:fld>
            <a:endParaRPr lang="ar-EG" altLang="ar-SA"/>
          </a:p>
        </p:txBody>
      </p:sp>
    </p:spTree>
    <p:extLst>
      <p:ext uri="{BB962C8B-B14F-4D97-AF65-F5344CB8AC3E}">
        <p14:creationId xmlns:p14="http://schemas.microsoft.com/office/powerpoint/2010/main" val="324429778"/>
      </p:ext>
    </p:extLst>
  </p:cSld>
  <p:clrMapOvr>
    <a:masterClrMapping/>
  </p:clrMapOvr>
  <p:transition>
    <p:pull dir="lu"/>
    <p:sndAc>
      <p:stSnd>
        <p:snd r:embed="rId1" name="cp_empty.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a:extLst>
              <a:ext uri="{FF2B5EF4-FFF2-40B4-BE49-F238E27FC236}">
                <a16:creationId xmlns:a16="http://schemas.microsoft.com/office/drawing/2014/main" id="{2E1E06A3-DEC5-9097-8ED8-2A35BE3FAAA6}"/>
              </a:ext>
            </a:extLst>
          </p:cNvPr>
          <p:cNvSpPr>
            <a:spLocks noGrp="1"/>
          </p:cNvSpPr>
          <p:nvPr>
            <p:ph type="dt" sz="half" idx="10"/>
          </p:nvPr>
        </p:nvSpPr>
        <p:spPr/>
        <p:txBody>
          <a:bodyPr/>
          <a:lstStyle>
            <a:lvl1pPr>
              <a:defRPr/>
            </a:lvl1pPr>
          </a:lstStyle>
          <a:p>
            <a:pPr>
              <a:defRPr/>
            </a:pPr>
            <a:fld id="{8FE4917C-667E-4E2F-954D-74AA61FE00D0}" type="datetimeFigureOut">
              <a:rPr lang="ar-EG"/>
              <a:pPr>
                <a:defRPr/>
              </a:pPr>
              <a:t>9‏/10‏/1447</a:t>
            </a:fld>
            <a:endParaRPr lang="ar-EG" dirty="0"/>
          </a:p>
        </p:txBody>
      </p:sp>
      <p:sp>
        <p:nvSpPr>
          <p:cNvPr id="4" name="Footer Placeholder 4">
            <a:extLst>
              <a:ext uri="{FF2B5EF4-FFF2-40B4-BE49-F238E27FC236}">
                <a16:creationId xmlns:a16="http://schemas.microsoft.com/office/drawing/2014/main" id="{16E3BA38-773B-5A89-7458-6426D485C1DC}"/>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4B76BADD-931D-15CB-3960-5CAFADD1E3C5}"/>
              </a:ext>
            </a:extLst>
          </p:cNvPr>
          <p:cNvSpPr>
            <a:spLocks noGrp="1"/>
          </p:cNvSpPr>
          <p:nvPr>
            <p:ph type="sldNum" sz="quarter" idx="12"/>
          </p:nvPr>
        </p:nvSpPr>
        <p:spPr/>
        <p:txBody>
          <a:bodyPr/>
          <a:lstStyle>
            <a:lvl1pPr>
              <a:defRPr smtClean="0"/>
            </a:lvl1pPr>
          </a:lstStyle>
          <a:p>
            <a:pPr>
              <a:defRPr/>
            </a:pPr>
            <a:fld id="{5A397C4F-79A2-4B7F-A9BC-9173BE956C10}" type="slidenum">
              <a:rPr lang="ar-EG" altLang="ar-SA"/>
              <a:pPr>
                <a:defRPr/>
              </a:pPr>
              <a:t>‹#›</a:t>
            </a:fld>
            <a:endParaRPr lang="ar-EG" altLang="ar-SA"/>
          </a:p>
        </p:txBody>
      </p:sp>
    </p:spTree>
    <p:extLst>
      <p:ext uri="{BB962C8B-B14F-4D97-AF65-F5344CB8AC3E}">
        <p14:creationId xmlns:p14="http://schemas.microsoft.com/office/powerpoint/2010/main" val="3843975230"/>
      </p:ext>
    </p:extLst>
  </p:cSld>
  <p:clrMapOvr>
    <a:masterClrMapping/>
  </p:clrMapOvr>
  <p:transition>
    <p:pull dir="lu"/>
    <p:sndAc>
      <p:stSnd>
        <p:snd r:embed="rId1" name="cp_empty.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E66F31-AD99-3843-2A08-733FE92AF00E}"/>
              </a:ext>
            </a:extLst>
          </p:cNvPr>
          <p:cNvSpPr>
            <a:spLocks noGrp="1"/>
          </p:cNvSpPr>
          <p:nvPr>
            <p:ph type="dt" sz="half" idx="10"/>
          </p:nvPr>
        </p:nvSpPr>
        <p:spPr/>
        <p:txBody>
          <a:bodyPr/>
          <a:lstStyle>
            <a:lvl1pPr>
              <a:defRPr/>
            </a:lvl1pPr>
          </a:lstStyle>
          <a:p>
            <a:pPr>
              <a:defRPr/>
            </a:pPr>
            <a:fld id="{05540799-B4FF-4208-9A77-D93F1F513DBE}" type="datetimeFigureOut">
              <a:rPr lang="ar-EG"/>
              <a:pPr>
                <a:defRPr/>
              </a:pPr>
              <a:t>9‏/10‏/1447</a:t>
            </a:fld>
            <a:endParaRPr lang="ar-EG" dirty="0"/>
          </a:p>
        </p:txBody>
      </p:sp>
      <p:sp>
        <p:nvSpPr>
          <p:cNvPr id="3" name="Footer Placeholder 4">
            <a:extLst>
              <a:ext uri="{FF2B5EF4-FFF2-40B4-BE49-F238E27FC236}">
                <a16:creationId xmlns:a16="http://schemas.microsoft.com/office/drawing/2014/main" id="{EA3C6E98-E42C-0793-DF3B-FDCEEA3254EB}"/>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18ED2635-E1CE-A61D-5647-67902F76A437}"/>
              </a:ext>
            </a:extLst>
          </p:cNvPr>
          <p:cNvSpPr>
            <a:spLocks noGrp="1"/>
          </p:cNvSpPr>
          <p:nvPr>
            <p:ph type="sldNum" sz="quarter" idx="12"/>
          </p:nvPr>
        </p:nvSpPr>
        <p:spPr/>
        <p:txBody>
          <a:bodyPr/>
          <a:lstStyle>
            <a:lvl1pPr>
              <a:defRPr smtClean="0"/>
            </a:lvl1pPr>
          </a:lstStyle>
          <a:p>
            <a:pPr>
              <a:defRPr/>
            </a:pPr>
            <a:fld id="{3EAE28B2-9495-4C3A-81EC-52212FACF457}" type="slidenum">
              <a:rPr lang="ar-EG" altLang="ar-SA"/>
              <a:pPr>
                <a:defRPr/>
              </a:pPr>
              <a:t>‹#›</a:t>
            </a:fld>
            <a:endParaRPr lang="ar-EG" altLang="ar-SA"/>
          </a:p>
        </p:txBody>
      </p:sp>
    </p:spTree>
    <p:extLst>
      <p:ext uri="{BB962C8B-B14F-4D97-AF65-F5344CB8AC3E}">
        <p14:creationId xmlns:p14="http://schemas.microsoft.com/office/powerpoint/2010/main" val="2516015947"/>
      </p:ext>
    </p:extLst>
  </p:cSld>
  <p:clrMapOvr>
    <a:masterClrMapping/>
  </p:clrMapOvr>
  <p:transition>
    <p:pull dir="lu"/>
    <p:sndAc>
      <p:stSnd>
        <p:snd r:embed="rId1" name="cp_empty.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cs typeface="Times New Roman"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1AFA55-7B09-327F-3F23-FBB41471D50C}"/>
              </a:ext>
            </a:extLst>
          </p:cNvPr>
          <p:cNvSpPr>
            <a:spLocks noGrp="1"/>
          </p:cNvSpPr>
          <p:nvPr>
            <p:ph type="dt" sz="half" idx="10"/>
          </p:nvPr>
        </p:nvSpPr>
        <p:spPr/>
        <p:txBody>
          <a:bodyPr/>
          <a:lstStyle>
            <a:lvl1pPr>
              <a:defRPr/>
            </a:lvl1pPr>
          </a:lstStyle>
          <a:p>
            <a:pPr>
              <a:defRPr/>
            </a:pPr>
            <a:fld id="{EEFB5650-3747-42C9-89FC-49BF09252E6C}"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EA529532-8A06-D109-603D-C7CDC26DE25C}"/>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0526F576-3083-B2DE-6A37-631A4D3327A4}"/>
              </a:ext>
            </a:extLst>
          </p:cNvPr>
          <p:cNvSpPr>
            <a:spLocks noGrp="1"/>
          </p:cNvSpPr>
          <p:nvPr>
            <p:ph type="sldNum" sz="quarter" idx="12"/>
          </p:nvPr>
        </p:nvSpPr>
        <p:spPr/>
        <p:txBody>
          <a:bodyPr/>
          <a:lstStyle>
            <a:lvl1pPr>
              <a:defRPr smtClean="0"/>
            </a:lvl1pPr>
          </a:lstStyle>
          <a:p>
            <a:pPr>
              <a:defRPr/>
            </a:pPr>
            <a:fld id="{490F797E-8DB2-43F7-9E44-81B3B2C4EB02}" type="slidenum">
              <a:rPr lang="ar-EG" altLang="ar-SA"/>
              <a:pPr>
                <a:defRPr/>
              </a:pPr>
              <a:t>‹#›</a:t>
            </a:fld>
            <a:endParaRPr lang="ar-EG" altLang="ar-SA"/>
          </a:p>
        </p:txBody>
      </p:sp>
    </p:spTree>
    <p:extLst>
      <p:ext uri="{BB962C8B-B14F-4D97-AF65-F5344CB8AC3E}">
        <p14:creationId xmlns:p14="http://schemas.microsoft.com/office/powerpoint/2010/main" val="2433446041"/>
      </p:ext>
    </p:extLst>
  </p:cSld>
  <p:clrMapOvr>
    <a:masterClrMapping/>
  </p:clrMapOvr>
  <p:transition>
    <p:pull dir="lu"/>
    <p:sndAc>
      <p:stSnd>
        <p:snd r:embed="rId1" name="cp_empty.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7A8177E-97CB-E854-5961-0E3E859BC191}"/>
              </a:ext>
            </a:extLst>
          </p:cNvPr>
          <p:cNvSpPr>
            <a:spLocks noGrp="1"/>
          </p:cNvSpPr>
          <p:nvPr>
            <p:ph type="dt" sz="half" idx="10"/>
          </p:nvPr>
        </p:nvSpPr>
        <p:spPr/>
        <p:txBody>
          <a:bodyPr/>
          <a:lstStyle>
            <a:lvl1pPr>
              <a:defRPr/>
            </a:lvl1pPr>
          </a:lstStyle>
          <a:p>
            <a:pPr>
              <a:defRPr/>
            </a:pPr>
            <a:fld id="{0DF127A7-B166-476A-93B5-023EB3921FE8}" type="datetimeFigureOut">
              <a:rPr lang="ar-SA"/>
              <a:pPr>
                <a:defRPr/>
              </a:pPr>
              <a:t>9 شوال، 1447</a:t>
            </a:fld>
            <a:endParaRPr lang="ar-SA"/>
          </a:p>
        </p:txBody>
      </p:sp>
      <p:sp>
        <p:nvSpPr>
          <p:cNvPr id="5" name="عنصر نائب للتذييل 4">
            <a:extLst>
              <a:ext uri="{FF2B5EF4-FFF2-40B4-BE49-F238E27FC236}">
                <a16:creationId xmlns:a16="http://schemas.microsoft.com/office/drawing/2014/main" id="{87F91F65-7F76-193A-DF64-71819119240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F7273E19-200C-EB97-D652-767B7CDD9A2F}"/>
              </a:ext>
            </a:extLst>
          </p:cNvPr>
          <p:cNvSpPr>
            <a:spLocks noGrp="1"/>
          </p:cNvSpPr>
          <p:nvPr>
            <p:ph type="sldNum" sz="quarter" idx="12"/>
          </p:nvPr>
        </p:nvSpPr>
        <p:spPr/>
        <p:txBody>
          <a:bodyPr/>
          <a:lstStyle>
            <a:lvl1pPr>
              <a:defRPr/>
            </a:lvl1pPr>
          </a:lstStyle>
          <a:p>
            <a:pPr>
              <a:defRPr/>
            </a:pPr>
            <a:fld id="{BB3B4CCF-0597-4A10-9F1F-80CB672C08A3}" type="slidenum">
              <a:rPr lang="ar-SA" altLang="ar-EG"/>
              <a:pPr>
                <a:defRPr/>
              </a:pPr>
              <a:t>‹#›</a:t>
            </a:fld>
            <a:endParaRPr lang="ar-SA" altLang="ar-EG"/>
          </a:p>
        </p:txBody>
      </p:sp>
    </p:spTree>
    <p:extLst>
      <p:ext uri="{BB962C8B-B14F-4D97-AF65-F5344CB8AC3E}">
        <p14:creationId xmlns:p14="http://schemas.microsoft.com/office/powerpoint/2010/main" val="4019069081"/>
      </p:ext>
    </p:extLst>
  </p:cSld>
  <p:clrMapOvr>
    <a:masterClrMapping/>
  </p:clrMapOvr>
  <p:transition spd="med">
    <p:comb/>
    <p:sndAc>
      <p:stSnd>
        <p:snd r:embed="rId1" name="newemail.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CA8CF4-9EC7-A17F-1C99-F7A873C172C2}"/>
              </a:ext>
            </a:extLst>
          </p:cNvPr>
          <p:cNvSpPr>
            <a:spLocks noGrp="1"/>
          </p:cNvSpPr>
          <p:nvPr>
            <p:ph type="dt" sz="half" idx="10"/>
          </p:nvPr>
        </p:nvSpPr>
        <p:spPr/>
        <p:txBody>
          <a:bodyPr/>
          <a:lstStyle>
            <a:lvl1pPr>
              <a:defRPr/>
            </a:lvl1pPr>
          </a:lstStyle>
          <a:p>
            <a:pPr>
              <a:defRPr/>
            </a:pPr>
            <a:fld id="{CF22D388-CEBD-4793-BFB6-11B49EB943AE}" type="datetimeFigureOut">
              <a:rPr lang="ar-EG"/>
              <a:pPr>
                <a:defRPr/>
              </a:pPr>
              <a:t>9‏/10‏/1447</a:t>
            </a:fld>
            <a:endParaRPr lang="ar-EG" dirty="0"/>
          </a:p>
        </p:txBody>
      </p:sp>
      <p:sp>
        <p:nvSpPr>
          <p:cNvPr id="6" name="Footer Placeholder 4">
            <a:extLst>
              <a:ext uri="{FF2B5EF4-FFF2-40B4-BE49-F238E27FC236}">
                <a16:creationId xmlns:a16="http://schemas.microsoft.com/office/drawing/2014/main" id="{1DBBD438-C51E-322D-DA46-1CB241262486}"/>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2935AAB9-65CA-A6CD-6D04-151428D0A57B}"/>
              </a:ext>
            </a:extLst>
          </p:cNvPr>
          <p:cNvSpPr>
            <a:spLocks noGrp="1"/>
          </p:cNvSpPr>
          <p:nvPr>
            <p:ph type="sldNum" sz="quarter" idx="12"/>
          </p:nvPr>
        </p:nvSpPr>
        <p:spPr/>
        <p:txBody>
          <a:bodyPr/>
          <a:lstStyle>
            <a:lvl1pPr>
              <a:defRPr smtClean="0"/>
            </a:lvl1pPr>
          </a:lstStyle>
          <a:p>
            <a:pPr>
              <a:defRPr/>
            </a:pPr>
            <a:fld id="{3305D720-7C5F-49E6-9328-35BE39C7AAA6}" type="slidenum">
              <a:rPr lang="ar-EG" altLang="ar-SA"/>
              <a:pPr>
                <a:defRPr/>
              </a:pPr>
              <a:t>‹#›</a:t>
            </a:fld>
            <a:endParaRPr lang="ar-EG" altLang="ar-SA"/>
          </a:p>
        </p:txBody>
      </p:sp>
    </p:spTree>
    <p:extLst>
      <p:ext uri="{BB962C8B-B14F-4D97-AF65-F5344CB8AC3E}">
        <p14:creationId xmlns:p14="http://schemas.microsoft.com/office/powerpoint/2010/main" val="1031058078"/>
      </p:ext>
    </p:extLst>
  </p:cSld>
  <p:clrMapOvr>
    <a:masterClrMapping/>
  </p:clrMapOvr>
  <p:transition>
    <p:pull dir="lu"/>
    <p:sndAc>
      <p:stSnd>
        <p:snd r:embed="rId1" name="cp_empty.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41B7D013-C897-A8BD-A8AB-0933C2743FDB}"/>
              </a:ext>
            </a:extLst>
          </p:cNvPr>
          <p:cNvSpPr>
            <a:spLocks noGrp="1"/>
          </p:cNvSpPr>
          <p:nvPr>
            <p:ph type="dt" sz="half" idx="10"/>
          </p:nvPr>
        </p:nvSpPr>
        <p:spPr/>
        <p:txBody>
          <a:bodyPr/>
          <a:lstStyle>
            <a:lvl1pPr>
              <a:defRPr/>
            </a:lvl1pPr>
          </a:lstStyle>
          <a:p>
            <a:pPr>
              <a:defRPr/>
            </a:pPr>
            <a:fld id="{2AF19A96-6887-4D97-83BD-DA6E4448D195}"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F45C4515-47F7-5CFE-6346-9D6BC4D5C19A}"/>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5B344346-1B1A-5093-2002-154A31C2ED90}"/>
              </a:ext>
            </a:extLst>
          </p:cNvPr>
          <p:cNvSpPr>
            <a:spLocks noGrp="1"/>
          </p:cNvSpPr>
          <p:nvPr>
            <p:ph type="sldNum" sz="quarter" idx="12"/>
          </p:nvPr>
        </p:nvSpPr>
        <p:spPr/>
        <p:txBody>
          <a:bodyPr/>
          <a:lstStyle>
            <a:lvl1pPr>
              <a:defRPr smtClean="0"/>
            </a:lvl1pPr>
          </a:lstStyle>
          <a:p>
            <a:pPr>
              <a:defRPr/>
            </a:pPr>
            <a:fld id="{D81879A0-2FC7-48E3-8208-1D2ECFD4B9A9}" type="slidenum">
              <a:rPr lang="ar-EG" altLang="ar-SA"/>
              <a:pPr>
                <a:defRPr/>
              </a:pPr>
              <a:t>‹#›</a:t>
            </a:fld>
            <a:endParaRPr lang="ar-EG" altLang="ar-SA"/>
          </a:p>
        </p:txBody>
      </p:sp>
    </p:spTree>
    <p:extLst>
      <p:ext uri="{BB962C8B-B14F-4D97-AF65-F5344CB8AC3E}">
        <p14:creationId xmlns:p14="http://schemas.microsoft.com/office/powerpoint/2010/main" val="2377457501"/>
      </p:ext>
    </p:extLst>
  </p:cSld>
  <p:clrMapOvr>
    <a:masterClrMapping/>
  </p:clrMapOvr>
  <p:transition>
    <p:pull dir="lu"/>
    <p:sndAc>
      <p:stSnd>
        <p:snd r:embed="rId1" name="cp_empty.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lvl5pPr>
              <a:defRPr>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Date Placeholder 3">
            <a:extLst>
              <a:ext uri="{FF2B5EF4-FFF2-40B4-BE49-F238E27FC236}">
                <a16:creationId xmlns:a16="http://schemas.microsoft.com/office/drawing/2014/main" id="{55FBB13D-267C-0B8A-218F-3DBAFA95289B}"/>
              </a:ext>
            </a:extLst>
          </p:cNvPr>
          <p:cNvSpPr>
            <a:spLocks noGrp="1"/>
          </p:cNvSpPr>
          <p:nvPr>
            <p:ph type="dt" sz="half" idx="10"/>
          </p:nvPr>
        </p:nvSpPr>
        <p:spPr/>
        <p:txBody>
          <a:bodyPr/>
          <a:lstStyle>
            <a:lvl1pPr>
              <a:defRPr/>
            </a:lvl1pPr>
          </a:lstStyle>
          <a:p>
            <a:pPr>
              <a:defRPr/>
            </a:pPr>
            <a:fld id="{0B33A4A4-EC7E-406B-8705-3475D8083587}"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E702BA28-25AA-559F-8CC6-3D4B6BB507DF}"/>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C32B79F5-4A1D-748C-0278-BAAD1AFE2DAB}"/>
              </a:ext>
            </a:extLst>
          </p:cNvPr>
          <p:cNvSpPr>
            <a:spLocks noGrp="1"/>
          </p:cNvSpPr>
          <p:nvPr>
            <p:ph type="sldNum" sz="quarter" idx="12"/>
          </p:nvPr>
        </p:nvSpPr>
        <p:spPr/>
        <p:txBody>
          <a:bodyPr/>
          <a:lstStyle>
            <a:lvl1pPr>
              <a:defRPr smtClean="0"/>
            </a:lvl1pPr>
          </a:lstStyle>
          <a:p>
            <a:pPr>
              <a:defRPr/>
            </a:pPr>
            <a:fld id="{F2D3C5B7-603C-4AFA-8FA7-9BEF28E36168}" type="slidenum">
              <a:rPr lang="ar-EG" altLang="ar-SA"/>
              <a:pPr>
                <a:defRPr/>
              </a:pPr>
              <a:t>‹#›</a:t>
            </a:fld>
            <a:endParaRPr lang="ar-EG" altLang="ar-SA"/>
          </a:p>
        </p:txBody>
      </p:sp>
    </p:spTree>
    <p:extLst>
      <p:ext uri="{BB962C8B-B14F-4D97-AF65-F5344CB8AC3E}">
        <p14:creationId xmlns:p14="http://schemas.microsoft.com/office/powerpoint/2010/main" val="3623612896"/>
      </p:ext>
    </p:extLst>
  </p:cSld>
  <p:clrMapOvr>
    <a:masterClrMapping/>
  </p:clrMapOvr>
  <p:transition>
    <p:pull dir="lu"/>
    <p:sndAc>
      <p:stSnd>
        <p:snd r:embed="rId1" name="cp_empty.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416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8758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4580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2934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2339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4963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008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79381F2B-8513-AA30-9276-F5CE624E6FA0}"/>
              </a:ext>
            </a:extLst>
          </p:cNvPr>
          <p:cNvSpPr>
            <a:spLocks noGrp="1"/>
          </p:cNvSpPr>
          <p:nvPr>
            <p:ph type="dt" sz="half" idx="10"/>
          </p:nvPr>
        </p:nvSpPr>
        <p:spPr/>
        <p:txBody>
          <a:bodyPr/>
          <a:lstStyle>
            <a:lvl1pPr>
              <a:defRPr/>
            </a:lvl1pPr>
          </a:lstStyle>
          <a:p>
            <a:pPr>
              <a:defRPr/>
            </a:pPr>
            <a:fld id="{4B82BA9A-1AC5-477B-942F-6762A944A0F8}" type="datetimeFigureOut">
              <a:rPr lang="ar-SA"/>
              <a:pPr>
                <a:defRPr/>
              </a:pPr>
              <a:t>9 شوال، 1447</a:t>
            </a:fld>
            <a:endParaRPr lang="ar-SA"/>
          </a:p>
        </p:txBody>
      </p:sp>
      <p:sp>
        <p:nvSpPr>
          <p:cNvPr id="5" name="عنصر نائب للتذييل 4">
            <a:extLst>
              <a:ext uri="{FF2B5EF4-FFF2-40B4-BE49-F238E27FC236}">
                <a16:creationId xmlns:a16="http://schemas.microsoft.com/office/drawing/2014/main" id="{7B3D8A46-85EB-C330-92F7-5F631C73EBC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B88A0BA-C428-DE7E-0FDA-345BB9C9A30E}"/>
              </a:ext>
            </a:extLst>
          </p:cNvPr>
          <p:cNvSpPr>
            <a:spLocks noGrp="1"/>
          </p:cNvSpPr>
          <p:nvPr>
            <p:ph type="sldNum" sz="quarter" idx="12"/>
          </p:nvPr>
        </p:nvSpPr>
        <p:spPr/>
        <p:txBody>
          <a:bodyPr/>
          <a:lstStyle>
            <a:lvl1pPr>
              <a:defRPr/>
            </a:lvl1pPr>
          </a:lstStyle>
          <a:p>
            <a:pPr>
              <a:defRPr/>
            </a:pPr>
            <a:fld id="{E84C3090-1988-42AD-B2A0-26EE433EEDD4}" type="slidenum">
              <a:rPr lang="ar-SA" altLang="ar-EG"/>
              <a:pPr>
                <a:defRPr/>
              </a:pPr>
              <a:t>‹#›</a:t>
            </a:fld>
            <a:endParaRPr lang="ar-SA" altLang="ar-EG"/>
          </a:p>
        </p:txBody>
      </p:sp>
    </p:spTree>
    <p:extLst>
      <p:ext uri="{BB962C8B-B14F-4D97-AF65-F5344CB8AC3E}">
        <p14:creationId xmlns:p14="http://schemas.microsoft.com/office/powerpoint/2010/main" val="3141560799"/>
      </p:ext>
    </p:extLst>
  </p:cSld>
  <p:clrMapOvr>
    <a:masterClrMapping/>
  </p:clrMapOvr>
  <p:transition spd="med">
    <p:comb/>
    <p:sndAc>
      <p:stSnd>
        <p:snd r:embed="rId1" name="newemail.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463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724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911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289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F2F0A7DC-2C93-2778-80E7-CE7817D4C52A}"/>
              </a:ext>
            </a:extLst>
          </p:cNvPr>
          <p:cNvSpPr>
            <a:spLocks noGrp="1"/>
          </p:cNvSpPr>
          <p:nvPr>
            <p:ph type="dt" sz="half" idx="10"/>
          </p:nvPr>
        </p:nvSpPr>
        <p:spPr/>
        <p:txBody>
          <a:bodyPr/>
          <a:lstStyle>
            <a:lvl1pPr>
              <a:defRPr/>
            </a:lvl1pPr>
          </a:lstStyle>
          <a:p>
            <a:pPr>
              <a:defRPr/>
            </a:pPr>
            <a:fld id="{4EF05820-665B-4BB1-A700-3B0D563CEA35}" type="datetimeFigureOut">
              <a:rPr lang="ar-SA"/>
              <a:pPr>
                <a:defRPr/>
              </a:pPr>
              <a:t>9 شوال، 1447</a:t>
            </a:fld>
            <a:endParaRPr lang="ar-SA"/>
          </a:p>
        </p:txBody>
      </p:sp>
      <p:sp>
        <p:nvSpPr>
          <p:cNvPr id="6" name="عنصر نائب للتذييل 4">
            <a:extLst>
              <a:ext uri="{FF2B5EF4-FFF2-40B4-BE49-F238E27FC236}">
                <a16:creationId xmlns:a16="http://schemas.microsoft.com/office/drawing/2014/main" id="{B1892042-35B2-96D9-48FA-86D3AF7093CA}"/>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2C1AAE6A-3952-D028-18AD-CC8610C021E6}"/>
              </a:ext>
            </a:extLst>
          </p:cNvPr>
          <p:cNvSpPr>
            <a:spLocks noGrp="1"/>
          </p:cNvSpPr>
          <p:nvPr>
            <p:ph type="sldNum" sz="quarter" idx="12"/>
          </p:nvPr>
        </p:nvSpPr>
        <p:spPr/>
        <p:txBody>
          <a:bodyPr/>
          <a:lstStyle>
            <a:lvl1pPr>
              <a:defRPr/>
            </a:lvl1pPr>
          </a:lstStyle>
          <a:p>
            <a:pPr>
              <a:defRPr/>
            </a:pPr>
            <a:fld id="{673A1C22-9BEA-46BC-8FA7-E25C3DAAB935}" type="slidenum">
              <a:rPr lang="ar-SA" altLang="ar-EG"/>
              <a:pPr>
                <a:defRPr/>
              </a:pPr>
              <a:t>‹#›</a:t>
            </a:fld>
            <a:endParaRPr lang="ar-SA" altLang="ar-EG"/>
          </a:p>
        </p:txBody>
      </p:sp>
    </p:spTree>
    <p:extLst>
      <p:ext uri="{BB962C8B-B14F-4D97-AF65-F5344CB8AC3E}">
        <p14:creationId xmlns:p14="http://schemas.microsoft.com/office/powerpoint/2010/main" val="1432759347"/>
      </p:ext>
    </p:extLst>
  </p:cSld>
  <p:clrMapOvr>
    <a:masterClrMapping/>
  </p:clrMapOvr>
  <p:transition spd="med">
    <p:comb/>
    <p:sndAc>
      <p:stSnd>
        <p:snd r:embed="rId1" name="newemail.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8FDBA526-E947-69AC-8983-07411A0950EF}"/>
              </a:ext>
            </a:extLst>
          </p:cNvPr>
          <p:cNvSpPr>
            <a:spLocks noGrp="1"/>
          </p:cNvSpPr>
          <p:nvPr>
            <p:ph type="dt" sz="half" idx="10"/>
          </p:nvPr>
        </p:nvSpPr>
        <p:spPr/>
        <p:txBody>
          <a:bodyPr/>
          <a:lstStyle>
            <a:lvl1pPr>
              <a:defRPr/>
            </a:lvl1pPr>
          </a:lstStyle>
          <a:p>
            <a:pPr>
              <a:defRPr/>
            </a:pPr>
            <a:fld id="{6904B49E-91E8-47CB-A9A1-DC4B16D6D7A8}" type="datetimeFigureOut">
              <a:rPr lang="ar-SA"/>
              <a:pPr>
                <a:defRPr/>
              </a:pPr>
              <a:t>9 شوال، 1447</a:t>
            </a:fld>
            <a:endParaRPr lang="ar-SA"/>
          </a:p>
        </p:txBody>
      </p:sp>
      <p:sp>
        <p:nvSpPr>
          <p:cNvPr id="8" name="عنصر نائب للتذييل 4">
            <a:extLst>
              <a:ext uri="{FF2B5EF4-FFF2-40B4-BE49-F238E27FC236}">
                <a16:creationId xmlns:a16="http://schemas.microsoft.com/office/drawing/2014/main" id="{0D592156-A61D-6FA8-DBB2-4876901F00C7}"/>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ABCF4AE6-411B-6BA0-A76C-68B3FEB3D0D7}"/>
              </a:ext>
            </a:extLst>
          </p:cNvPr>
          <p:cNvSpPr>
            <a:spLocks noGrp="1"/>
          </p:cNvSpPr>
          <p:nvPr>
            <p:ph type="sldNum" sz="quarter" idx="12"/>
          </p:nvPr>
        </p:nvSpPr>
        <p:spPr/>
        <p:txBody>
          <a:bodyPr/>
          <a:lstStyle>
            <a:lvl1pPr>
              <a:defRPr/>
            </a:lvl1pPr>
          </a:lstStyle>
          <a:p>
            <a:pPr>
              <a:defRPr/>
            </a:pPr>
            <a:fld id="{AC1483F7-7265-4B7F-BCF9-103B44835ABC}" type="slidenum">
              <a:rPr lang="ar-SA" altLang="ar-EG"/>
              <a:pPr>
                <a:defRPr/>
              </a:pPr>
              <a:t>‹#›</a:t>
            </a:fld>
            <a:endParaRPr lang="ar-SA" altLang="ar-EG"/>
          </a:p>
        </p:txBody>
      </p:sp>
    </p:spTree>
    <p:extLst>
      <p:ext uri="{BB962C8B-B14F-4D97-AF65-F5344CB8AC3E}">
        <p14:creationId xmlns:p14="http://schemas.microsoft.com/office/powerpoint/2010/main" val="1523075257"/>
      </p:ext>
    </p:extLst>
  </p:cSld>
  <p:clrMapOvr>
    <a:masterClrMapping/>
  </p:clrMapOvr>
  <p:transition spd="med">
    <p:comb/>
    <p:sndAc>
      <p:stSnd>
        <p:snd r:embed="rId1" name="newemail.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a:extLst>
              <a:ext uri="{FF2B5EF4-FFF2-40B4-BE49-F238E27FC236}">
                <a16:creationId xmlns:a16="http://schemas.microsoft.com/office/drawing/2014/main" id="{7AFA9451-C0D7-B7E4-CAD7-114C706FB160}"/>
              </a:ext>
            </a:extLst>
          </p:cNvPr>
          <p:cNvSpPr>
            <a:spLocks noGrp="1"/>
          </p:cNvSpPr>
          <p:nvPr>
            <p:ph type="dt" sz="half" idx="10"/>
          </p:nvPr>
        </p:nvSpPr>
        <p:spPr/>
        <p:txBody>
          <a:bodyPr/>
          <a:lstStyle>
            <a:lvl1pPr>
              <a:defRPr/>
            </a:lvl1pPr>
          </a:lstStyle>
          <a:p>
            <a:pPr>
              <a:defRPr/>
            </a:pPr>
            <a:fld id="{7BACB2B0-16AC-4BDB-BE39-8F47A25E0536}" type="datetimeFigureOut">
              <a:rPr lang="ar-SA"/>
              <a:pPr>
                <a:defRPr/>
              </a:pPr>
              <a:t>9 شوال، 1447</a:t>
            </a:fld>
            <a:endParaRPr lang="ar-SA"/>
          </a:p>
        </p:txBody>
      </p:sp>
      <p:sp>
        <p:nvSpPr>
          <p:cNvPr id="4" name="عنصر نائب للتذييل 4">
            <a:extLst>
              <a:ext uri="{FF2B5EF4-FFF2-40B4-BE49-F238E27FC236}">
                <a16:creationId xmlns:a16="http://schemas.microsoft.com/office/drawing/2014/main" id="{09C973F0-4E0A-E381-524D-52916D233646}"/>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4F473595-D8DC-147C-58AF-5DB906D91AF8}"/>
              </a:ext>
            </a:extLst>
          </p:cNvPr>
          <p:cNvSpPr>
            <a:spLocks noGrp="1"/>
          </p:cNvSpPr>
          <p:nvPr>
            <p:ph type="sldNum" sz="quarter" idx="12"/>
          </p:nvPr>
        </p:nvSpPr>
        <p:spPr/>
        <p:txBody>
          <a:bodyPr/>
          <a:lstStyle>
            <a:lvl1pPr>
              <a:defRPr/>
            </a:lvl1pPr>
          </a:lstStyle>
          <a:p>
            <a:pPr>
              <a:defRPr/>
            </a:pPr>
            <a:fld id="{6C06EE95-4FC0-43DA-8C4C-009CFDBEB102}" type="slidenum">
              <a:rPr lang="ar-SA" altLang="ar-EG"/>
              <a:pPr>
                <a:defRPr/>
              </a:pPr>
              <a:t>‹#›</a:t>
            </a:fld>
            <a:endParaRPr lang="ar-SA" altLang="ar-EG"/>
          </a:p>
        </p:txBody>
      </p:sp>
    </p:spTree>
    <p:extLst>
      <p:ext uri="{BB962C8B-B14F-4D97-AF65-F5344CB8AC3E}">
        <p14:creationId xmlns:p14="http://schemas.microsoft.com/office/powerpoint/2010/main" val="492812368"/>
      </p:ext>
    </p:extLst>
  </p:cSld>
  <p:clrMapOvr>
    <a:masterClrMapping/>
  </p:clrMapOvr>
  <p:transition spd="med">
    <p:comb/>
    <p:sndAc>
      <p:stSnd>
        <p:snd r:embed="rId1" name="newemail.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48F2564A-36E6-0F81-6D1A-420C852BC05F}"/>
              </a:ext>
            </a:extLst>
          </p:cNvPr>
          <p:cNvSpPr>
            <a:spLocks noGrp="1"/>
          </p:cNvSpPr>
          <p:nvPr>
            <p:ph type="dt" sz="half" idx="10"/>
          </p:nvPr>
        </p:nvSpPr>
        <p:spPr/>
        <p:txBody>
          <a:bodyPr/>
          <a:lstStyle>
            <a:lvl1pPr>
              <a:defRPr/>
            </a:lvl1pPr>
          </a:lstStyle>
          <a:p>
            <a:pPr>
              <a:defRPr/>
            </a:pPr>
            <a:fld id="{6F4B3B43-6D5C-48C7-8647-B647C8745476}" type="datetimeFigureOut">
              <a:rPr lang="ar-SA"/>
              <a:pPr>
                <a:defRPr/>
              </a:pPr>
              <a:t>9 شوال، 1447</a:t>
            </a:fld>
            <a:endParaRPr lang="ar-SA"/>
          </a:p>
        </p:txBody>
      </p:sp>
      <p:sp>
        <p:nvSpPr>
          <p:cNvPr id="3" name="عنصر نائب للتذييل 4">
            <a:extLst>
              <a:ext uri="{FF2B5EF4-FFF2-40B4-BE49-F238E27FC236}">
                <a16:creationId xmlns:a16="http://schemas.microsoft.com/office/drawing/2014/main" id="{B636C3E0-8ACA-A8E8-9DB6-67A9EC844CE9}"/>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219737D6-1506-9DE6-CD2B-C71DE7E322E6}"/>
              </a:ext>
            </a:extLst>
          </p:cNvPr>
          <p:cNvSpPr>
            <a:spLocks noGrp="1"/>
          </p:cNvSpPr>
          <p:nvPr>
            <p:ph type="sldNum" sz="quarter" idx="12"/>
          </p:nvPr>
        </p:nvSpPr>
        <p:spPr/>
        <p:txBody>
          <a:bodyPr/>
          <a:lstStyle>
            <a:lvl1pPr>
              <a:defRPr/>
            </a:lvl1pPr>
          </a:lstStyle>
          <a:p>
            <a:pPr>
              <a:defRPr/>
            </a:pPr>
            <a:fld id="{9DD20CBF-2FBA-47A0-933D-179186B0DD6C}" type="slidenum">
              <a:rPr lang="ar-SA" altLang="ar-EG"/>
              <a:pPr>
                <a:defRPr/>
              </a:pPr>
              <a:t>‹#›</a:t>
            </a:fld>
            <a:endParaRPr lang="ar-SA" altLang="ar-EG"/>
          </a:p>
        </p:txBody>
      </p:sp>
    </p:spTree>
    <p:extLst>
      <p:ext uri="{BB962C8B-B14F-4D97-AF65-F5344CB8AC3E}">
        <p14:creationId xmlns:p14="http://schemas.microsoft.com/office/powerpoint/2010/main" val="1693507670"/>
      </p:ext>
    </p:extLst>
  </p:cSld>
  <p:clrMapOvr>
    <a:masterClrMapping/>
  </p:clrMapOvr>
  <p:transition spd="med">
    <p:comb/>
    <p:sndAc>
      <p:stSnd>
        <p:snd r:embed="rId1" name="newemail.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CE53BB7C-CF57-1F31-82C3-B3B26507E3C3}"/>
              </a:ext>
            </a:extLst>
          </p:cNvPr>
          <p:cNvSpPr>
            <a:spLocks noGrp="1"/>
          </p:cNvSpPr>
          <p:nvPr>
            <p:ph type="dt" sz="half" idx="10"/>
          </p:nvPr>
        </p:nvSpPr>
        <p:spPr/>
        <p:txBody>
          <a:bodyPr/>
          <a:lstStyle>
            <a:lvl1pPr>
              <a:defRPr/>
            </a:lvl1pPr>
          </a:lstStyle>
          <a:p>
            <a:pPr>
              <a:defRPr/>
            </a:pPr>
            <a:fld id="{967DB5FA-A21E-4179-A491-7869CD7CA72B}" type="datetimeFigureOut">
              <a:rPr lang="ar-SA"/>
              <a:pPr>
                <a:defRPr/>
              </a:pPr>
              <a:t>9 شوال، 1447</a:t>
            </a:fld>
            <a:endParaRPr lang="ar-SA"/>
          </a:p>
        </p:txBody>
      </p:sp>
      <p:sp>
        <p:nvSpPr>
          <p:cNvPr id="6" name="عنصر نائب للتذييل 4">
            <a:extLst>
              <a:ext uri="{FF2B5EF4-FFF2-40B4-BE49-F238E27FC236}">
                <a16:creationId xmlns:a16="http://schemas.microsoft.com/office/drawing/2014/main" id="{7457BAF3-AF61-731B-5DE6-3FB0E18BA041}"/>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641C7204-3B71-75ED-0599-F1B17B48F99F}"/>
              </a:ext>
            </a:extLst>
          </p:cNvPr>
          <p:cNvSpPr>
            <a:spLocks noGrp="1"/>
          </p:cNvSpPr>
          <p:nvPr>
            <p:ph type="sldNum" sz="quarter" idx="12"/>
          </p:nvPr>
        </p:nvSpPr>
        <p:spPr/>
        <p:txBody>
          <a:bodyPr/>
          <a:lstStyle>
            <a:lvl1pPr>
              <a:defRPr/>
            </a:lvl1pPr>
          </a:lstStyle>
          <a:p>
            <a:pPr>
              <a:defRPr/>
            </a:pPr>
            <a:fld id="{27DBDEE0-2346-4C0D-90F4-03BD6BBEFCFE}" type="slidenum">
              <a:rPr lang="ar-SA" altLang="ar-EG"/>
              <a:pPr>
                <a:defRPr/>
              </a:pPr>
              <a:t>‹#›</a:t>
            </a:fld>
            <a:endParaRPr lang="ar-SA" altLang="ar-EG"/>
          </a:p>
        </p:txBody>
      </p:sp>
    </p:spTree>
    <p:extLst>
      <p:ext uri="{BB962C8B-B14F-4D97-AF65-F5344CB8AC3E}">
        <p14:creationId xmlns:p14="http://schemas.microsoft.com/office/powerpoint/2010/main" val="2483441580"/>
      </p:ext>
    </p:extLst>
  </p:cSld>
  <p:clrMapOvr>
    <a:masterClrMapping/>
  </p:clrMapOvr>
  <p:transition spd="med">
    <p:comb/>
    <p:sndAc>
      <p:stSnd>
        <p:snd r:embed="rId1" name="newemail.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E68737A6-30FB-3A6A-F9FF-72907342DC87}"/>
              </a:ext>
            </a:extLst>
          </p:cNvPr>
          <p:cNvSpPr>
            <a:spLocks noGrp="1"/>
          </p:cNvSpPr>
          <p:nvPr>
            <p:ph type="dt" sz="half" idx="10"/>
          </p:nvPr>
        </p:nvSpPr>
        <p:spPr/>
        <p:txBody>
          <a:bodyPr/>
          <a:lstStyle>
            <a:lvl1pPr>
              <a:defRPr/>
            </a:lvl1pPr>
          </a:lstStyle>
          <a:p>
            <a:pPr>
              <a:defRPr/>
            </a:pPr>
            <a:fld id="{0BF99B04-6AFC-45FB-A51C-2CA2290986F6}" type="datetimeFigureOut">
              <a:rPr lang="ar-SA"/>
              <a:pPr>
                <a:defRPr/>
              </a:pPr>
              <a:t>9 شوال، 1447</a:t>
            </a:fld>
            <a:endParaRPr lang="ar-SA"/>
          </a:p>
        </p:txBody>
      </p:sp>
      <p:sp>
        <p:nvSpPr>
          <p:cNvPr id="6" name="عنصر نائب للتذييل 4">
            <a:extLst>
              <a:ext uri="{FF2B5EF4-FFF2-40B4-BE49-F238E27FC236}">
                <a16:creationId xmlns:a16="http://schemas.microsoft.com/office/drawing/2014/main" id="{33FE90B9-D6BE-04D2-9462-4F562759AFD1}"/>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1AD5DB1B-FB00-32D2-3D8A-E32EADEC3C95}"/>
              </a:ext>
            </a:extLst>
          </p:cNvPr>
          <p:cNvSpPr>
            <a:spLocks noGrp="1"/>
          </p:cNvSpPr>
          <p:nvPr>
            <p:ph type="sldNum" sz="quarter" idx="12"/>
          </p:nvPr>
        </p:nvSpPr>
        <p:spPr/>
        <p:txBody>
          <a:bodyPr/>
          <a:lstStyle>
            <a:lvl1pPr>
              <a:defRPr/>
            </a:lvl1pPr>
          </a:lstStyle>
          <a:p>
            <a:pPr>
              <a:defRPr/>
            </a:pPr>
            <a:fld id="{3939472A-C5DB-4295-8949-3DF112FA614F}" type="slidenum">
              <a:rPr lang="ar-SA" altLang="ar-EG"/>
              <a:pPr>
                <a:defRPr/>
              </a:pPr>
              <a:t>‹#›</a:t>
            </a:fld>
            <a:endParaRPr lang="ar-SA" altLang="ar-EG"/>
          </a:p>
        </p:txBody>
      </p:sp>
    </p:spTree>
    <p:extLst>
      <p:ext uri="{BB962C8B-B14F-4D97-AF65-F5344CB8AC3E}">
        <p14:creationId xmlns:p14="http://schemas.microsoft.com/office/powerpoint/2010/main" val="3615045637"/>
      </p:ext>
    </p:extLst>
  </p:cSld>
  <p:clrMapOvr>
    <a:masterClrMapping/>
  </p:clrMapOvr>
  <p:transition spd="med">
    <p:comb/>
    <p:sndAc>
      <p:stSnd>
        <p:snd r:embed="rId1" name="newemail.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عنصر نائب للعنوان 1">
            <a:extLst>
              <a:ext uri="{FF2B5EF4-FFF2-40B4-BE49-F238E27FC236}">
                <a16:creationId xmlns:a16="http://schemas.microsoft.com/office/drawing/2014/main" id="{7FA08B00-2C65-D147-B809-0C160DFA72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EG"/>
              <a:t>انقر لتحرير نمط العنوان الرئيسي</a:t>
            </a:r>
          </a:p>
        </p:txBody>
      </p:sp>
      <p:sp>
        <p:nvSpPr>
          <p:cNvPr id="1027" name="عنصر نائب للنص 2">
            <a:extLst>
              <a:ext uri="{FF2B5EF4-FFF2-40B4-BE49-F238E27FC236}">
                <a16:creationId xmlns:a16="http://schemas.microsoft.com/office/drawing/2014/main" id="{A961AA1F-AFEA-DA89-BDA8-04DF3CD509E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EG"/>
              <a:t>انقر لتحرير أنماط النص الرئيسي</a:t>
            </a:r>
          </a:p>
          <a:p>
            <a:pPr lvl="1"/>
            <a:r>
              <a:rPr lang="ar-SA" altLang="ar-EG"/>
              <a:t>المستوى الثاني</a:t>
            </a:r>
          </a:p>
          <a:p>
            <a:pPr lvl="2"/>
            <a:r>
              <a:rPr lang="ar-SA" altLang="ar-EG"/>
              <a:t>المستوى الثالث</a:t>
            </a:r>
          </a:p>
          <a:p>
            <a:pPr lvl="3"/>
            <a:r>
              <a:rPr lang="ar-SA" altLang="ar-EG"/>
              <a:t>المستوى الرابع</a:t>
            </a:r>
          </a:p>
          <a:p>
            <a:pPr lvl="4"/>
            <a:r>
              <a:rPr lang="ar-SA" altLang="ar-EG"/>
              <a:t>المستوى الخامس</a:t>
            </a:r>
          </a:p>
        </p:txBody>
      </p:sp>
      <p:sp>
        <p:nvSpPr>
          <p:cNvPr id="4" name="عنصر نائب للتاريخ 3">
            <a:extLst>
              <a:ext uri="{FF2B5EF4-FFF2-40B4-BE49-F238E27FC236}">
                <a16:creationId xmlns:a16="http://schemas.microsoft.com/office/drawing/2014/main" id="{E79414BB-5505-C541-9341-FF0932D04BE8}"/>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D4B35421-E207-4E77-A504-527A0F3A775E}" type="datetimeFigureOut">
              <a:rPr lang="ar-SA"/>
              <a:pPr>
                <a:defRPr/>
              </a:pPr>
              <a:t>9 شوال، 1447</a:t>
            </a:fld>
            <a:endParaRPr lang="ar-SA"/>
          </a:p>
        </p:txBody>
      </p:sp>
      <p:sp>
        <p:nvSpPr>
          <p:cNvPr id="5" name="عنصر نائب للتذييل 4">
            <a:extLst>
              <a:ext uri="{FF2B5EF4-FFF2-40B4-BE49-F238E27FC236}">
                <a16:creationId xmlns:a16="http://schemas.microsoft.com/office/drawing/2014/main" id="{185A4D00-8C3C-3EF6-5FC1-75546F50458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a:extLst>
              <a:ext uri="{FF2B5EF4-FFF2-40B4-BE49-F238E27FC236}">
                <a16:creationId xmlns:a16="http://schemas.microsoft.com/office/drawing/2014/main" id="{11D7664B-011B-51A7-8E6F-880A434CDAE0}"/>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latin typeface="Calibri" panose="020F0502020204030204" pitchFamily="34" charset="0"/>
              </a:defRPr>
            </a:lvl1pPr>
          </a:lstStyle>
          <a:p>
            <a:pPr>
              <a:defRPr/>
            </a:pPr>
            <a:fld id="{705F625A-D6FA-42EC-BF78-2C15F8DA0CD5}" type="slidenum">
              <a:rPr lang="ar-SA" altLang="ar-EG"/>
              <a:pPr>
                <a:defRPr/>
              </a:pPr>
              <a:t>‹#›</a:t>
            </a:fld>
            <a:endParaRPr lang="ar-SA" altLang="ar-EG"/>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spd="med">
    <p:comb/>
    <p:sndAc>
      <p:stSnd>
        <p:snd r:embed="rId13" name="newemail.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A9878117-6BB6-EC2D-3BBF-1901F1D0203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4099" name="Text Placeholder 2">
            <a:extLst>
              <a:ext uri="{FF2B5EF4-FFF2-40B4-BE49-F238E27FC236}">
                <a16:creationId xmlns:a16="http://schemas.microsoft.com/office/drawing/2014/main" id="{CD5B0F73-95A5-3961-C69F-000AF9485BF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4" name="Date Placeholder 3">
            <a:extLst>
              <a:ext uri="{FF2B5EF4-FFF2-40B4-BE49-F238E27FC236}">
                <a16:creationId xmlns:a16="http://schemas.microsoft.com/office/drawing/2014/main" id="{B2EAA367-78B3-FEC1-2446-CE50E9721E8C}"/>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fld id="{1A5CECD2-3110-40EB-A0E5-26D5532A7F65}" type="datetimeFigureOut">
              <a:rPr lang="ar-EG"/>
              <a:pPr>
                <a:defRPr/>
              </a:pPr>
              <a:t>9‏/10‏/1447</a:t>
            </a:fld>
            <a:endParaRPr lang="ar-EG" dirty="0"/>
          </a:p>
        </p:txBody>
      </p:sp>
      <p:sp>
        <p:nvSpPr>
          <p:cNvPr id="5" name="Footer Placeholder 4">
            <a:extLst>
              <a:ext uri="{FF2B5EF4-FFF2-40B4-BE49-F238E27FC236}">
                <a16:creationId xmlns:a16="http://schemas.microsoft.com/office/drawing/2014/main" id="{F1419BE6-E314-18EE-8556-D5A0E8D587D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Times New Roman" pitchFamily="18" charset="0"/>
              </a:defRPr>
            </a:lvl1pPr>
          </a:lstStyle>
          <a:p>
            <a:pPr>
              <a:defRPr/>
            </a:pPr>
            <a:endParaRPr lang="ar-EG"/>
          </a:p>
        </p:txBody>
      </p:sp>
      <p:sp>
        <p:nvSpPr>
          <p:cNvPr id="6" name="Slide Number Placeholder 5">
            <a:extLst>
              <a:ext uri="{FF2B5EF4-FFF2-40B4-BE49-F238E27FC236}">
                <a16:creationId xmlns:a16="http://schemas.microsoft.com/office/drawing/2014/main" id="{68F53AF1-A495-A6E5-C772-E6E01DA60039}"/>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latin typeface="Calibri" panose="020F0502020204030204" pitchFamily="34" charset="0"/>
                <a:cs typeface="Times New Roman" panose="02020603050405020304" pitchFamily="18" charset="0"/>
              </a:defRPr>
            </a:lvl1pPr>
          </a:lstStyle>
          <a:p>
            <a:pPr>
              <a:defRPr/>
            </a:pPr>
            <a:fld id="{DD8AE29D-58D4-4428-9B03-D8E96EA9C8F5}" type="slidenum">
              <a:rPr lang="ar-EG" altLang="ar-SA"/>
              <a:pPr>
                <a:defRPr/>
              </a:pPr>
              <a:t>‹#›</a:t>
            </a:fld>
            <a:endParaRPr lang="ar-EG" altLang="ar-SA"/>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p:pull dir="lu"/>
    <p:sndAc>
      <p:stSnd>
        <p:snd r:embed="rId13" name="newemail.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3/27/26</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713173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9.wav"/></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5.svg"/><Relationship Id="rId2" Type="http://schemas.openxmlformats.org/officeDocument/2006/relationships/image" Target="../media/image2.svg"/><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sv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audio" Target="../media/audio11.wav"/><Relationship Id="rId4" Type="http://schemas.openxmlformats.org/officeDocument/2006/relationships/audio" Target="../media/audio10.wav"/></Relationships>
</file>

<file path=ppt/slides/_rels/slide2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9.wav"/></Relationships>
</file>

<file path=ppt/slides/_rels/slide2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audio" Target="../media/audio6.wav"/></Relationships>
</file>

<file path=ppt/slides/_rels/slide3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audio" Target="../media/audio10.wav"/></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9.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5.wav"/><Relationship Id="rId4" Type="http://schemas.openxmlformats.org/officeDocument/2006/relationships/audio" Target="../media/audio14.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3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30.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3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4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4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svg"/><Relationship Id="rId18" Type="http://schemas.openxmlformats.org/officeDocument/2006/relationships/image" Target="../media/image39.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3.svg"/><Relationship Id="rId17" Type="http://schemas.openxmlformats.org/officeDocument/2006/relationships/image" Target="../media/image38.svg"/><Relationship Id="rId2" Type="http://schemas.openxmlformats.org/officeDocument/2006/relationships/audio" Target="../media/audio2.wav"/><Relationship Id="rId16" Type="http://schemas.openxmlformats.org/officeDocument/2006/relationships/image" Target="../media/image37.svg"/><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36.svg"/><Relationship Id="rId10" Type="http://schemas.openxmlformats.org/officeDocument/2006/relationships/image" Target="../media/image23.svg"/><Relationship Id="rId19" Type="http://schemas.openxmlformats.org/officeDocument/2006/relationships/image" Target="../media/image40.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35.svg"/></Relationships>
</file>

<file path=ppt/slides/_rels/slide5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5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audio" Target="../media/audio14.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audio" Target="../media/audio14.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audio" Target="../media/audio14.wav"/></Relationships>
</file>

<file path=ppt/slides/_rels/slide5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audio" Target="../media/audio14.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audio" Target="../media/audio14.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audio" Target="../media/audio14.wav"/></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42.svg"/><Relationship Id="rId2" Type="http://schemas.openxmlformats.org/officeDocument/2006/relationships/image" Target="../media/image16.svg"/><Relationship Id="rId1" Type="http://schemas.openxmlformats.org/officeDocument/2006/relationships/slideLayout" Target="../slideLayouts/slideLayout29.xml"/><Relationship Id="rId6" Type="http://schemas.openxmlformats.org/officeDocument/2006/relationships/image" Target="../media/image20.svg"/><Relationship Id="rId11" Type="http://schemas.openxmlformats.org/officeDocument/2006/relationships/image" Target="../media/image41.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6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41.svg"/><Relationship Id="rId2" Type="http://schemas.openxmlformats.org/officeDocument/2006/relationships/audio" Target="../media/audio2.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 Id="rId14" Type="http://schemas.openxmlformats.org/officeDocument/2006/relationships/image" Target="../media/image42.svg"/></Relationships>
</file>

<file path=ppt/slides/_rels/slide6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audio" Target="../media/audio18.wav"/><Relationship Id="rId4" Type="http://schemas.openxmlformats.org/officeDocument/2006/relationships/audio" Target="../media/audio14.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audio" Target="../media/audio18.wav"/><Relationship Id="rId4" Type="http://schemas.openxmlformats.org/officeDocument/2006/relationships/audio" Target="../media/audio14.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audio" Target="../media/audio18.wav"/><Relationship Id="rId4" Type="http://schemas.openxmlformats.org/officeDocument/2006/relationships/audio" Target="../media/audio14.wav"/></Relationships>
</file>

<file path=ppt/slides/_rels/slide6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44.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3.svg"/><Relationship Id="rId2" Type="http://schemas.openxmlformats.org/officeDocument/2006/relationships/audio" Target="../media/audio4.wav"/><Relationship Id="rId1" Type="http://schemas.openxmlformats.org/officeDocument/2006/relationships/slideLayout" Target="../slideLayouts/slideLayout29.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144013"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59" name="Freeform 59"/>
          <p:cNvSpPr/>
          <p:nvPr/>
        </p:nvSpPr>
        <p:spPr>
          <a:xfrm rot="9408861">
            <a:off x="774653" y="-3685967"/>
            <a:ext cx="9765048" cy="9321183"/>
          </a:xfrm>
          <a:custGeom>
            <a:avLst/>
            <a:gdLst/>
            <a:ahLst/>
            <a:cxnLst/>
            <a:rect l="l" t="t" r="r" b="b"/>
            <a:pathLst>
              <a:path w="19530096" h="18642365">
                <a:moveTo>
                  <a:pt x="0" y="0"/>
                </a:moveTo>
                <a:lnTo>
                  <a:pt x="19530096" y="0"/>
                </a:lnTo>
                <a:lnTo>
                  <a:pt x="19530096" y="18642364"/>
                </a:lnTo>
                <a:lnTo>
                  <a:pt x="0" y="1864236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1343918">
            <a:off x="947578" y="2939609"/>
            <a:ext cx="1409632" cy="2057400"/>
          </a:xfrm>
          <a:custGeom>
            <a:avLst/>
            <a:gdLst/>
            <a:ahLst/>
            <a:cxnLst/>
            <a:rect l="l" t="t" r="r" b="b"/>
            <a:pathLst>
              <a:path w="2819264" h="4114800">
                <a:moveTo>
                  <a:pt x="0" y="0"/>
                </a:moveTo>
                <a:lnTo>
                  <a:pt x="2819264" y="0"/>
                </a:lnTo>
                <a:lnTo>
                  <a:pt x="2819264" y="4114800"/>
                </a:lnTo>
                <a:lnTo>
                  <a:pt x="0" y="411480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1" name="Freeform 61"/>
          <p:cNvSpPr/>
          <p:nvPr/>
        </p:nvSpPr>
        <p:spPr>
          <a:xfrm rot="447030">
            <a:off x="2206977" y="4228805"/>
            <a:ext cx="1028700" cy="10287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7" name="Rectangle 4">
            <a:extLst>
              <a:ext uri="{FF2B5EF4-FFF2-40B4-BE49-F238E27FC236}">
                <a16:creationId xmlns:a16="http://schemas.microsoft.com/office/drawing/2014/main" id="{3F9AE51F-A052-D8F3-4815-B5F12ECC1DFD}"/>
              </a:ext>
            </a:extLst>
          </p:cNvPr>
          <p:cNvSpPr/>
          <p:nvPr/>
        </p:nvSpPr>
        <p:spPr bwMode="auto">
          <a:xfrm>
            <a:off x="3465660" y="580735"/>
            <a:ext cx="5312673" cy="156966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solidFill>
                    <a:sysClr val="windowText" lastClr="000000"/>
                  </a:solidFill>
                </a:ln>
                <a:solidFill>
                  <a:srgbClr val="0070C0"/>
                </a:solidFill>
                <a:effectLst/>
                <a:uLnTx/>
                <a:uFillTx/>
                <a:latin typeface="Calibri"/>
                <a:ea typeface="+mn-ea"/>
                <a:cs typeface="Times New Roman" panose="02020603050405020304" pitchFamily="18" charset="0"/>
              </a:rPr>
              <a:t>الفصل الثامن</a:t>
            </a:r>
          </a:p>
        </p:txBody>
      </p:sp>
      <p:sp>
        <p:nvSpPr>
          <p:cNvPr id="68" name="TextBox 7">
            <a:extLst>
              <a:ext uri="{FF2B5EF4-FFF2-40B4-BE49-F238E27FC236}">
                <a16:creationId xmlns:a16="http://schemas.microsoft.com/office/drawing/2014/main" id="{36049954-A5AC-05B7-1A5D-543D422B8781}"/>
              </a:ext>
            </a:extLst>
          </p:cNvPr>
          <p:cNvSpPr txBox="1"/>
          <p:nvPr/>
        </p:nvSpPr>
        <p:spPr bwMode="auto">
          <a:xfrm>
            <a:off x="3313684" y="2391018"/>
            <a:ext cx="5616624" cy="132343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الدوال التربيعية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barn(inVertical)">
                                      <p:cBhvr>
                                        <p:cTn id="1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52089" y="1315131"/>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790081" y="1662062"/>
            <a:ext cx="1319592" cy="707886"/>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000" b="1" cap="small" dirty="0">
                <a:solidFill>
                  <a:prstClr val="black"/>
                </a:solidFill>
                <a:latin typeface="Calibri"/>
              </a:rPr>
              <a:t>مثال 1</a:t>
            </a: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640663" y="3515087"/>
            <a:ext cx="7516812" cy="830997"/>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cap="small" dirty="0">
                <a:solidFill>
                  <a:prstClr val="black"/>
                </a:solidFill>
              </a:rPr>
              <a:t>استعمال القانون العام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2A243526-824B-9ABB-9368-C9F08D566D59}"/>
              </a:ext>
            </a:extLst>
          </p:cNvPr>
          <p:cNvSpPr/>
          <p:nvPr/>
        </p:nvSpPr>
        <p:spPr>
          <a:xfrm>
            <a:off x="971550" y="2647449"/>
            <a:ext cx="7200900" cy="1128712"/>
          </a:xfrm>
          <a:prstGeom prst="snipRound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3200" b="1" cap="small" dirty="0"/>
              <a:t>حل المعادلة: 3س</a:t>
            </a:r>
            <a:r>
              <a:rPr lang="ar-EG" sz="3200" b="1" baseline="30000" dirty="0"/>
              <a:t>2</a:t>
            </a:r>
            <a:r>
              <a:rPr lang="ar-EG" sz="3200" b="1" cap="small" dirty="0"/>
              <a:t> + 5س = 12 </a:t>
            </a:r>
          </a:p>
          <a:p>
            <a:pPr algn="ctr" rtl="1" eaLnBrk="1" hangingPunct="1">
              <a:defRPr/>
            </a:pPr>
            <a:r>
              <a:rPr lang="ar-EG" sz="3200" b="1" cap="small" dirty="0"/>
              <a:t>باستعمال القانون </a:t>
            </a:r>
            <a:r>
              <a:rPr lang="ar-EG" sz="3200" b="1" cap="small" dirty="0" err="1"/>
              <a:t>العام.</a:t>
            </a:r>
            <a:r>
              <a:rPr lang="ar-EG" sz="3200" b="1" cap="small" dirty="0"/>
              <a:t> </a:t>
            </a:r>
            <a:endParaRPr lang="en-US" sz="3200" dirty="0"/>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a:extLst>
              <a:ext uri="{FF2B5EF4-FFF2-40B4-BE49-F238E27FC236}">
                <a16:creationId xmlns:a16="http://schemas.microsoft.com/office/drawing/2014/main" id="{26899E07-1421-A56F-FB7E-2DD08F39C366}"/>
              </a:ext>
            </a:extLst>
          </p:cNvPr>
          <p:cNvSpPr>
            <a:spLocks noChangeArrowheads="1"/>
          </p:cNvSpPr>
          <p:nvPr/>
        </p:nvSpPr>
        <p:spPr bwMode="auto">
          <a:xfrm>
            <a:off x="792163" y="1716088"/>
            <a:ext cx="7559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tabLst>
                <a:tab pos="6035675" algn="l"/>
              </a:tabLst>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tabLst>
                <a:tab pos="6035675" algn="l"/>
              </a:tabLst>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tabLst>
                <a:tab pos="6035675" algn="l"/>
              </a:tabLst>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9pPr>
          </a:lstStyle>
          <a:p>
            <a:pPr>
              <a:lnSpc>
                <a:spcPct val="200000"/>
              </a:lnSpc>
              <a:spcBef>
                <a:spcPct val="0"/>
              </a:spcBef>
              <a:buFontTx/>
              <a:buNone/>
            </a:pPr>
            <a:r>
              <a:rPr lang="ar-EG" altLang="ar-EG" b="1">
                <a:solidFill>
                  <a:srgbClr val="C00000"/>
                </a:solidFill>
                <a:latin typeface="Arial" panose="020B0604020202020204" pitchFamily="34" charset="0"/>
                <a:cs typeface="Times New Roman" panose="02020603050405020304" pitchFamily="18" charset="0"/>
              </a:rPr>
              <a:t>الخطوة 1: </a:t>
            </a:r>
            <a:r>
              <a:rPr lang="ar-EG" altLang="ar-EG" b="1">
                <a:latin typeface="Arial" panose="020B0604020202020204" pitchFamily="34" charset="0"/>
                <a:cs typeface="Times New Roman" panose="02020603050405020304" pitchFamily="18" charset="0"/>
              </a:rPr>
              <a:t>أعد كتابة المعادلة بالصورة القياسية.</a:t>
            </a:r>
            <a:endParaRPr lang="en-US" altLang="ar-EG" sz="1200">
              <a:latin typeface="Arial" panose="020B0604020202020204" pitchFamily="34" charset="0"/>
            </a:endParaRPr>
          </a:p>
          <a:p>
            <a:pPr>
              <a:lnSpc>
                <a:spcPct val="200000"/>
              </a:lnSpc>
              <a:spcBef>
                <a:spcPct val="0"/>
              </a:spcBef>
              <a:buFontTx/>
              <a:buNone/>
            </a:pPr>
            <a:r>
              <a:rPr lang="ar-EG" altLang="ar-EG" b="1">
                <a:latin typeface="Arial" panose="020B0604020202020204" pitchFamily="34" charset="0"/>
                <a:cs typeface="Times New Roman" panose="02020603050405020304" pitchFamily="18" charset="0"/>
              </a:rPr>
              <a:t>3س</a:t>
            </a:r>
            <a:r>
              <a:rPr lang="ar-EG" altLang="ar-EG" b="1" baseline="30000">
                <a:latin typeface="Arial" panose="020B0604020202020204" pitchFamily="34" charset="0"/>
                <a:cs typeface="Times New Roman" panose="02020603050405020304" pitchFamily="18" charset="0"/>
              </a:rPr>
              <a:t>2</a:t>
            </a:r>
            <a:r>
              <a:rPr lang="ar-EG" altLang="ar-EG" b="1">
                <a:latin typeface="Arial" panose="020B0604020202020204" pitchFamily="34" charset="0"/>
                <a:cs typeface="Times New Roman" panose="02020603050405020304" pitchFamily="18" charset="0"/>
              </a:rPr>
              <a:t> + 5س = 12                     </a:t>
            </a:r>
            <a:r>
              <a:rPr lang="ar-EG" altLang="ar-EG" b="1">
                <a:solidFill>
                  <a:srgbClr val="002060"/>
                </a:solidFill>
                <a:latin typeface="Arial" panose="020B0604020202020204" pitchFamily="34" charset="0"/>
                <a:cs typeface="Times New Roman" panose="02020603050405020304" pitchFamily="18" charset="0"/>
              </a:rPr>
              <a:t>المعادلة الأصلية</a:t>
            </a:r>
            <a:endParaRPr lang="en-US" altLang="ar-EG" sz="1200">
              <a:solidFill>
                <a:srgbClr val="002060"/>
              </a:solidFill>
              <a:latin typeface="Arial" panose="020B0604020202020204" pitchFamily="34" charset="0"/>
            </a:endParaRPr>
          </a:p>
          <a:p>
            <a:pPr>
              <a:lnSpc>
                <a:spcPct val="200000"/>
              </a:lnSpc>
              <a:spcBef>
                <a:spcPct val="0"/>
              </a:spcBef>
              <a:buFontTx/>
              <a:buNone/>
            </a:pPr>
            <a:r>
              <a:rPr lang="ar-EG" altLang="ar-EG" b="1">
                <a:latin typeface="Arial" panose="020B0604020202020204" pitchFamily="34" charset="0"/>
                <a:cs typeface="Times New Roman" panose="02020603050405020304" pitchFamily="18" charset="0"/>
              </a:rPr>
              <a:t>3س</a:t>
            </a:r>
            <a:r>
              <a:rPr lang="ar-EG" altLang="ar-EG" b="1" baseline="30000">
                <a:latin typeface="Arial" panose="020B0604020202020204" pitchFamily="34" charset="0"/>
                <a:cs typeface="Times New Roman" panose="02020603050405020304" pitchFamily="18" charset="0"/>
              </a:rPr>
              <a:t>2</a:t>
            </a:r>
            <a:r>
              <a:rPr lang="ar-EG" altLang="ar-EG" b="1">
                <a:latin typeface="Arial" panose="020B0604020202020204" pitchFamily="34" charset="0"/>
                <a:cs typeface="Times New Roman" panose="02020603050405020304" pitchFamily="18" charset="0"/>
              </a:rPr>
              <a:t> + 5س – 12 = 0        </a:t>
            </a:r>
            <a:r>
              <a:rPr lang="ar-EG" altLang="ar-EG" b="1">
                <a:solidFill>
                  <a:srgbClr val="002060"/>
                </a:solidFill>
                <a:latin typeface="Arial" panose="020B0604020202020204" pitchFamily="34" charset="0"/>
                <a:cs typeface="Times New Roman" panose="02020603050405020304" pitchFamily="18" charset="0"/>
              </a:rPr>
              <a:t>اطرح 12 من كلا الطرفين</a:t>
            </a:r>
            <a:endParaRPr lang="ar-EG" altLang="ar-EG" sz="3600">
              <a:solidFill>
                <a:srgbClr val="002060"/>
              </a:solidFill>
              <a:latin typeface="Arial" panose="020B0604020202020204" pitchFamily="34" charset="0"/>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animEffect transition="in" filter="box(in)">
                                      <p:cBhvr>
                                        <p:cTn id="7" dur="500"/>
                                        <p:tgtEl>
                                          <p:spTgt spid="102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0249">
                                            <p:txEl>
                                              <p:pRg st="1" end="1"/>
                                            </p:txEl>
                                          </p:spTgt>
                                        </p:tgtEl>
                                        <p:attrNameLst>
                                          <p:attrName>style.visibility</p:attrName>
                                        </p:attrNameLst>
                                      </p:cBhvr>
                                      <p:to>
                                        <p:strVal val="visible"/>
                                      </p:to>
                                    </p:set>
                                    <p:animEffect transition="in" filter="box(in)">
                                      <p:cBhvr>
                                        <p:cTn id="11" dur="500"/>
                                        <p:tgtEl>
                                          <p:spTgt spid="10249">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hammer.wav"/>
                                        </p:tgtEl>
                                      </p:cMediaNode>
                                    </p:audio>
                                  </p:sub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0249">
                                            <p:txEl>
                                              <p:pRg st="2" end="2"/>
                                            </p:txEl>
                                          </p:spTgt>
                                        </p:tgtEl>
                                        <p:attrNameLst>
                                          <p:attrName>style.visibility</p:attrName>
                                        </p:attrNameLst>
                                      </p:cBhvr>
                                      <p:to>
                                        <p:strVal val="visible"/>
                                      </p:to>
                                    </p:set>
                                    <p:animEffect transition="in" filter="box(in)">
                                      <p:cBhvr>
                                        <p:cTn id="15" dur="500"/>
                                        <p:tgtEl>
                                          <p:spTgt spid="1024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a:extLst>
              <a:ext uri="{FF2B5EF4-FFF2-40B4-BE49-F238E27FC236}">
                <a16:creationId xmlns:a16="http://schemas.microsoft.com/office/drawing/2014/main" id="{7422EE32-0815-D4BF-CD25-4B2241156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736725"/>
            <a:ext cx="78009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a:extLst>
              <a:ext uri="{FF2B5EF4-FFF2-40B4-BE49-F238E27FC236}">
                <a16:creationId xmlns:a16="http://schemas.microsoft.com/office/drawing/2014/main" id="{B1862ECC-7A21-0D20-EAAE-C071B5149E5E}"/>
              </a:ext>
            </a:extLst>
          </p:cNvPr>
          <p:cNvSpPr>
            <a:spLocks noChangeArrowheads="1"/>
          </p:cNvSpPr>
          <p:nvPr/>
        </p:nvSpPr>
        <p:spPr bwMode="auto">
          <a:xfrm>
            <a:off x="2484438" y="755650"/>
            <a:ext cx="4040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tabLst>
                <a:tab pos="6035675" algn="l"/>
              </a:tabLst>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tabLst>
                <a:tab pos="6035675" algn="l"/>
              </a:tabLst>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tabLst>
                <a:tab pos="6035675" algn="l"/>
              </a:tabLst>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ar-EG" altLang="ar-EG" b="1">
                <a:solidFill>
                  <a:srgbClr val="C00000"/>
                </a:solidFill>
                <a:latin typeface="Arial" panose="020B0604020202020204" pitchFamily="34" charset="0"/>
                <a:cs typeface="Times New Roman" panose="02020603050405020304" pitchFamily="18" charset="0"/>
              </a:rPr>
              <a:t>الخطوة2: </a:t>
            </a:r>
            <a:r>
              <a:rPr lang="ar-EG" altLang="ar-EG" b="1">
                <a:solidFill>
                  <a:srgbClr val="002060"/>
                </a:solidFill>
                <a:latin typeface="Arial" panose="020B0604020202020204" pitchFamily="34" charset="0"/>
                <a:cs typeface="Times New Roman" panose="02020603050405020304" pitchFamily="18" charset="0"/>
              </a:rPr>
              <a:t>طبق القانون العام </a:t>
            </a:r>
            <a:endParaRPr lang="ar-EG" altLang="ar-EG" sz="3600">
              <a:solidFill>
                <a:srgbClr val="002060"/>
              </a:solidFill>
              <a:latin typeface="Arial" panose="020B0604020202020204" pitchFamily="34" charset="0"/>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animEffect transition="in" filter="box(in)">
                                      <p:cBhvr>
                                        <p:cTn id="7" dur="500"/>
                                        <p:tgtEl>
                                          <p:spTgt spid="102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0179"/>
                                        </p:tgtEl>
                                        <p:attrNameLst>
                                          <p:attrName>style.visibility</p:attrName>
                                        </p:attrNameLst>
                                      </p:cBhvr>
                                      <p:to>
                                        <p:strVal val="visible"/>
                                      </p:to>
                                    </p:set>
                                    <p:animEffect transition="in" filter="box(in)">
                                      <p:cBhvr>
                                        <p:cTn id="11" dur="500"/>
                                        <p:tgtEl>
                                          <p:spTgt spid="50179"/>
                                        </p:tgtEl>
                                      </p:cBhvr>
                                    </p:animEffect>
                                  </p:childTnLst>
                                  <p:subTnLst>
                                    <p:audio>
                                      <p:cMediaNode>
                                        <p:cTn display="0" masterRel="sameClick">
                                          <p:stCondLst>
                                            <p:cond evt="begin" delay="0">
                                              <p:tn val="9"/>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a:extLst>
              <a:ext uri="{FF2B5EF4-FFF2-40B4-BE49-F238E27FC236}">
                <a16:creationId xmlns:a16="http://schemas.microsoft.com/office/drawing/2014/main" id="{9C9E199F-8291-E17A-9531-8634C1A5DD6D}"/>
              </a:ext>
            </a:extLst>
          </p:cNvPr>
          <p:cNvSpPr>
            <a:spLocks noChangeArrowheads="1"/>
          </p:cNvSpPr>
          <p:nvPr/>
        </p:nvSpPr>
        <p:spPr bwMode="auto">
          <a:xfrm>
            <a:off x="2226771" y="2276872"/>
            <a:ext cx="4469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tabLst>
                <a:tab pos="6035675" algn="l"/>
              </a:tabLst>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tabLst>
                <a:tab pos="6035675" algn="l"/>
              </a:tabLst>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tabLst>
                <a:tab pos="6035675" algn="l"/>
              </a:tabLst>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ar-EG" altLang="ar-EG" sz="3600" b="1" dirty="0">
                <a:solidFill>
                  <a:srgbClr val="C00000"/>
                </a:solidFill>
                <a:latin typeface="Arial" panose="020B0604020202020204" pitchFamily="34" charset="0"/>
                <a:cs typeface="Times New Roman" panose="02020603050405020304" pitchFamily="18" charset="0"/>
              </a:rPr>
              <a:t>الخطوة2: </a:t>
            </a:r>
            <a:r>
              <a:rPr lang="ar-EG" altLang="ar-EG" sz="3600" b="1" dirty="0">
                <a:solidFill>
                  <a:srgbClr val="002060"/>
                </a:solidFill>
                <a:latin typeface="Arial" panose="020B0604020202020204" pitchFamily="34" charset="0"/>
                <a:cs typeface="Times New Roman" panose="02020603050405020304" pitchFamily="18" charset="0"/>
              </a:rPr>
              <a:t>طبق القانون العام </a:t>
            </a:r>
            <a:endParaRPr lang="ar-EG" altLang="ar-EG" sz="4000" dirty="0">
              <a:solidFill>
                <a:srgbClr val="002060"/>
              </a:solidFill>
              <a:latin typeface="Arial" panose="020B0604020202020204" pitchFamily="34" charset="0"/>
            </a:endParaRPr>
          </a:p>
        </p:txBody>
      </p:sp>
      <p:pic>
        <p:nvPicPr>
          <p:cNvPr id="51202" name="Picture 2">
            <a:extLst>
              <a:ext uri="{FF2B5EF4-FFF2-40B4-BE49-F238E27FC236}">
                <a16:creationId xmlns:a16="http://schemas.microsoft.com/office/drawing/2014/main" id="{425B38D2-2D70-97A1-1C3C-C05C67884D0B}"/>
              </a:ext>
            </a:extLst>
          </p:cNvPr>
          <p:cNvPicPr>
            <a:picLocks noChangeAspect="1" noChangeArrowheads="1"/>
          </p:cNvPicPr>
          <p:nvPr/>
        </p:nvPicPr>
        <p:blipFill>
          <a:blip r:embed="rId4" cstate="print"/>
          <a:srcRect/>
          <a:stretch>
            <a:fillRect/>
          </a:stretch>
        </p:blipFill>
        <p:spPr bwMode="auto">
          <a:xfrm>
            <a:off x="2195736" y="3645024"/>
            <a:ext cx="4680520" cy="1139750"/>
          </a:xfrm>
          <a:prstGeom prst="trapezoid">
            <a:avLst>
              <a:gd name="adj" fmla="val 9957"/>
            </a:avLst>
          </a:prstGeom>
          <a:noFill/>
          <a:ln w="9525">
            <a:solidFill>
              <a:srgbClr val="002060"/>
            </a:solidFill>
            <a:miter lim="800000"/>
            <a:headEnd/>
            <a:tailEnd/>
          </a:ln>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2200137" y="2966473"/>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2546323" y="3206585"/>
            <a:ext cx="3616696"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5400" b="1" cap="small" dirty="0">
                <a:solidFill>
                  <a:prstClr val="black"/>
                </a:solidFill>
                <a:latin typeface="Calibri"/>
              </a:rPr>
              <a:t>تحقق من فهمك</a:t>
            </a:r>
          </a:p>
        </p:txBody>
      </p:sp>
    </p:spTree>
    <p:extLst>
      <p:ext uri="{BB962C8B-B14F-4D97-AF65-F5344CB8AC3E}">
        <p14:creationId xmlns:p14="http://schemas.microsoft.com/office/powerpoint/2010/main" val="376523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88BDA50-E473-E9BF-CCC9-9A11716CBBC1}"/>
              </a:ext>
            </a:extLst>
          </p:cNvPr>
          <p:cNvSpPr txBox="1">
            <a:spLocks noChangeArrowheads="1"/>
          </p:cNvSpPr>
          <p:nvPr/>
        </p:nvSpPr>
        <p:spPr bwMode="auto">
          <a:xfrm>
            <a:off x="1129506" y="515143"/>
            <a:ext cx="6884988" cy="646113"/>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r" rtl="1" eaLnBrk="1" hangingPunct="1">
              <a:defRPr/>
            </a:pPr>
            <a:r>
              <a:rPr lang="ar-EG" sz="3600" b="1" cap="small" dirty="0"/>
              <a:t>1أ) 2س</a:t>
            </a:r>
            <a:r>
              <a:rPr lang="ar-EG" sz="3600" b="1" baseline="30000" dirty="0"/>
              <a:t>2</a:t>
            </a:r>
            <a:r>
              <a:rPr lang="ar-EG" sz="3600" b="1" cap="small" dirty="0"/>
              <a:t> + 9س = 18</a:t>
            </a:r>
            <a:endParaRPr lang="ar-EG" sz="3200" b="1" dirty="0">
              <a:solidFill>
                <a:srgbClr val="7030A0"/>
              </a:solidFill>
              <a:latin typeface="Calibri" pitchFamily="34" charset="0"/>
            </a:endParaRPr>
          </a:p>
        </p:txBody>
      </p:sp>
      <p:sp>
        <p:nvSpPr>
          <p:cNvPr id="46085" name="Rectangle 3">
            <a:extLst>
              <a:ext uri="{FF2B5EF4-FFF2-40B4-BE49-F238E27FC236}">
                <a16:creationId xmlns:a16="http://schemas.microsoft.com/office/drawing/2014/main" id="{D660C0AB-AA21-826D-3F94-DE6FDA69302C}"/>
              </a:ext>
            </a:extLst>
          </p:cNvPr>
          <p:cNvSpPr>
            <a:spLocks noChangeArrowheads="1"/>
          </p:cNvSpPr>
          <p:nvPr/>
        </p:nvSpPr>
        <p:spPr bwMode="auto">
          <a:xfrm>
            <a:off x="45720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EG" altLang="ar-EG" sz="1800">
              <a:latin typeface="Arial" panose="020B0604020202020204" pitchFamily="34" charset="0"/>
            </a:endParaRPr>
          </a:p>
        </p:txBody>
      </p:sp>
      <p:pic>
        <p:nvPicPr>
          <p:cNvPr id="5" name="صورة 4">
            <a:extLst>
              <a:ext uri="{FF2B5EF4-FFF2-40B4-BE49-F238E27FC236}">
                <a16:creationId xmlns:a16="http://schemas.microsoft.com/office/drawing/2014/main" id="{005CBC55-C41C-406B-BD0F-47476A748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484313"/>
            <a:ext cx="3497262"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ربع نص 19">
            <a:extLst>
              <a:ext uri="{FF2B5EF4-FFF2-40B4-BE49-F238E27FC236}">
                <a16:creationId xmlns:a16="http://schemas.microsoft.com/office/drawing/2014/main" id="{7C1DF9E0-EA5F-39DB-6C4C-74103BEBBFDA}"/>
              </a:ext>
            </a:extLst>
          </p:cNvPr>
          <p:cNvSpPr txBox="1">
            <a:spLocks noChangeArrowheads="1"/>
          </p:cNvSpPr>
          <p:nvPr/>
        </p:nvSpPr>
        <p:spPr bwMode="auto">
          <a:xfrm>
            <a:off x="1129506" y="658019"/>
            <a:ext cx="6884988" cy="646112"/>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a:spAutoFit/>
          </a:bodyPr>
          <a:lstStyle>
            <a:defPPr>
              <a:defRPr lang="ar-SA"/>
            </a:defPPr>
            <a:lvl1pPr algn="r" rtl="1">
              <a:defRPr sz="3600" b="1" cap="small"/>
            </a:lvl1pPr>
          </a:lstStyle>
          <a:p>
            <a:pPr eaLnBrk="1" hangingPunct="1">
              <a:defRPr/>
            </a:pPr>
            <a:r>
              <a:rPr lang="ar-EG" dirty="0"/>
              <a:t>1ب) 4س2 – 24س + 35 = 0 </a:t>
            </a:r>
          </a:p>
        </p:txBody>
      </p:sp>
      <p:pic>
        <p:nvPicPr>
          <p:cNvPr id="5" name="صورة 4">
            <a:extLst>
              <a:ext uri="{FF2B5EF4-FFF2-40B4-BE49-F238E27FC236}">
                <a16:creationId xmlns:a16="http://schemas.microsoft.com/office/drawing/2014/main" id="{618EB472-805F-CF92-63C0-39736BB9F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628775"/>
            <a:ext cx="3719512"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87ABEE1F-AEFC-1010-B4F3-2BEE48F56D63}"/>
              </a:ext>
            </a:extLst>
          </p:cNvPr>
          <p:cNvSpPr/>
          <p:nvPr/>
        </p:nvSpPr>
        <p:spPr>
          <a:xfrm>
            <a:off x="684213" y="2103438"/>
            <a:ext cx="7705725" cy="2584450"/>
          </a:xfrm>
          <a:prstGeom prst="rect">
            <a:avLst/>
          </a:prstGeom>
          <a:noFill/>
          <a:ln>
            <a:no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lgn="ctr" rtl="1" eaLnBrk="1" hangingPunct="1">
              <a:defRPr/>
            </a:pPr>
            <a:r>
              <a:rPr lang="ar-EG" sz="5400" b="1" cap="small" dirty="0"/>
              <a:t>عند تطبيقك القانون العام لحل المعادلات </a:t>
            </a:r>
            <a:r>
              <a:rPr lang="ar-EG" sz="5400" b="1" cap="small" dirty="0" err="1"/>
              <a:t>التربيعية</a:t>
            </a:r>
            <a:r>
              <a:rPr lang="ar-EG" sz="5400" b="1" cap="small" dirty="0"/>
              <a:t> قد تحتاج إلى تقريب بعض حلولها.</a:t>
            </a:r>
            <a:endParaRPr lang="en-US" sz="5400" dirty="0"/>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8590449F-E93F-6E9D-B6BA-FB61A5EDC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794" t="23283" r="8363" b="20343"/>
          <a:stretch>
            <a:fillRect/>
          </a:stretch>
        </p:blipFill>
        <p:spPr bwMode="auto">
          <a:xfrm>
            <a:off x="3059113" y="260350"/>
            <a:ext cx="3960812" cy="632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1000"/>
                                        <p:tgtEl>
                                          <p:spTgt spid="46083"/>
                                        </p:tgtEl>
                                      </p:cBhvr>
                                    </p:animEffect>
                                    <p:anim calcmode="lin" valueType="num">
                                      <p:cBhvr>
                                        <p:cTn id="8" dur="1000" fill="hold"/>
                                        <p:tgtEl>
                                          <p:spTgt spid="46083"/>
                                        </p:tgtEl>
                                        <p:attrNameLst>
                                          <p:attrName>ppt_x</p:attrName>
                                        </p:attrNameLst>
                                      </p:cBhvr>
                                      <p:tavLst>
                                        <p:tav tm="0">
                                          <p:val>
                                            <p:strVal val="#ppt_x"/>
                                          </p:val>
                                        </p:tav>
                                        <p:tav tm="100000">
                                          <p:val>
                                            <p:strVal val="#ppt_x"/>
                                          </p:val>
                                        </p:tav>
                                      </p:tavLst>
                                    </p:anim>
                                    <p:anim calcmode="lin" valueType="num">
                                      <p:cBhvr>
                                        <p:cTn id="9" dur="1000" fill="hold"/>
                                        <p:tgtEl>
                                          <p:spTgt spid="46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9EBC"/>
        </a:solidFill>
        <a:effectLst/>
      </p:bgPr>
    </p:bg>
    <p:spTree>
      <p:nvGrpSpPr>
        <p:cNvPr id="1" name=""/>
        <p:cNvGrpSpPr/>
        <p:nvPr/>
      </p:nvGrpSpPr>
      <p:grpSpPr>
        <a:xfrm>
          <a:off x="0" y="0"/>
          <a:ext cx="0" cy="0"/>
          <a:chOff x="0" y="0"/>
          <a:chExt cx="0" cy="0"/>
        </a:xfrm>
      </p:grpSpPr>
      <p:grpSp>
        <p:nvGrpSpPr>
          <p:cNvPr id="2" name="Group 2"/>
          <p:cNvGrpSpPr/>
          <p:nvPr/>
        </p:nvGrpSpPr>
        <p:grpSpPr>
          <a:xfrm>
            <a:off x="-394765" y="489175"/>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7" name="Group 67"/>
          <p:cNvGrpSpPr/>
          <p:nvPr/>
        </p:nvGrpSpPr>
        <p:grpSpPr>
          <a:xfrm>
            <a:off x="839546" y="2032759"/>
            <a:ext cx="5123005" cy="2663548"/>
            <a:chOff x="0" y="0"/>
            <a:chExt cx="1978702" cy="635605"/>
          </a:xfrm>
        </p:grpSpPr>
        <p:sp>
          <p:nvSpPr>
            <p:cNvPr id="68" name="Freeform 68"/>
            <p:cNvSpPr/>
            <p:nvPr/>
          </p:nvSpPr>
          <p:spPr>
            <a:xfrm>
              <a:off x="9779" y="6223"/>
              <a:ext cx="1963970" cy="620238"/>
            </a:xfrm>
            <a:custGeom>
              <a:avLst/>
              <a:gdLst/>
              <a:ahLst/>
              <a:cxnLst/>
              <a:rect l="l" t="t" r="r" b="b"/>
              <a:pathLst>
                <a:path w="1963970" h="620238">
                  <a:moveTo>
                    <a:pt x="1963462" y="479014"/>
                  </a:moveTo>
                  <a:lnTo>
                    <a:pt x="1963462" y="455519"/>
                  </a:lnTo>
                  <a:cubicBezTo>
                    <a:pt x="1963462" y="455138"/>
                    <a:pt x="1963462" y="454757"/>
                    <a:pt x="1963462" y="454376"/>
                  </a:cubicBezTo>
                  <a:cubicBezTo>
                    <a:pt x="1963462" y="454503"/>
                    <a:pt x="1963462" y="454757"/>
                    <a:pt x="1963462" y="454884"/>
                  </a:cubicBezTo>
                  <a:lnTo>
                    <a:pt x="1963208" y="212861"/>
                  </a:lnTo>
                  <a:lnTo>
                    <a:pt x="1963208" y="212224"/>
                  </a:lnTo>
                  <a:cubicBezTo>
                    <a:pt x="1963208" y="211715"/>
                    <a:pt x="1963208" y="211205"/>
                    <a:pt x="1963208" y="210823"/>
                  </a:cubicBezTo>
                  <a:lnTo>
                    <a:pt x="1963208" y="163195"/>
                  </a:lnTo>
                  <a:cubicBezTo>
                    <a:pt x="1963335" y="164084"/>
                    <a:pt x="1963462" y="165608"/>
                    <a:pt x="1963589" y="167259"/>
                  </a:cubicBezTo>
                  <a:cubicBezTo>
                    <a:pt x="1962954" y="151384"/>
                    <a:pt x="1963716" y="134112"/>
                    <a:pt x="1963208" y="125349"/>
                  </a:cubicBezTo>
                  <a:lnTo>
                    <a:pt x="1962827" y="126238"/>
                  </a:lnTo>
                  <a:cubicBezTo>
                    <a:pt x="1962700" y="120777"/>
                    <a:pt x="1962573" y="115824"/>
                    <a:pt x="1962700" y="110998"/>
                  </a:cubicBezTo>
                  <a:cubicBezTo>
                    <a:pt x="1962573" y="105283"/>
                    <a:pt x="1962700" y="98552"/>
                    <a:pt x="1961811" y="92456"/>
                  </a:cubicBezTo>
                  <a:cubicBezTo>
                    <a:pt x="1960160" y="80010"/>
                    <a:pt x="1956858" y="66929"/>
                    <a:pt x="1947714" y="52451"/>
                  </a:cubicBezTo>
                  <a:lnTo>
                    <a:pt x="1947714" y="52705"/>
                  </a:lnTo>
                  <a:cubicBezTo>
                    <a:pt x="1940221" y="40894"/>
                    <a:pt x="1930061" y="28448"/>
                    <a:pt x="1920409" y="20828"/>
                  </a:cubicBezTo>
                  <a:cubicBezTo>
                    <a:pt x="1906312" y="11176"/>
                    <a:pt x="1918758" y="20828"/>
                    <a:pt x="1906693" y="13589"/>
                  </a:cubicBezTo>
                  <a:cubicBezTo>
                    <a:pt x="1905804" y="12827"/>
                    <a:pt x="1904153" y="12446"/>
                    <a:pt x="1902248" y="12319"/>
                  </a:cubicBezTo>
                  <a:cubicBezTo>
                    <a:pt x="1895644" y="9017"/>
                    <a:pt x="1894628" y="8890"/>
                    <a:pt x="1893485" y="8636"/>
                  </a:cubicBezTo>
                  <a:cubicBezTo>
                    <a:pt x="1892342" y="8509"/>
                    <a:pt x="1891326" y="8001"/>
                    <a:pt x="1883960" y="5588"/>
                  </a:cubicBezTo>
                  <a:cubicBezTo>
                    <a:pt x="1883198" y="5334"/>
                    <a:pt x="1882309" y="5080"/>
                    <a:pt x="1881420" y="4699"/>
                  </a:cubicBezTo>
                  <a:lnTo>
                    <a:pt x="1880023" y="3429"/>
                  </a:lnTo>
                  <a:cubicBezTo>
                    <a:pt x="1877483" y="2667"/>
                    <a:pt x="1873038" y="2921"/>
                    <a:pt x="1868593" y="3302"/>
                  </a:cubicBezTo>
                  <a:cubicBezTo>
                    <a:pt x="1866815" y="3048"/>
                    <a:pt x="1865164" y="2540"/>
                    <a:pt x="1863259" y="2413"/>
                  </a:cubicBezTo>
                  <a:cubicBezTo>
                    <a:pt x="1858941" y="2159"/>
                    <a:pt x="1853607" y="1778"/>
                    <a:pt x="1849797" y="1778"/>
                  </a:cubicBezTo>
                  <a:cubicBezTo>
                    <a:pt x="1845860" y="1778"/>
                    <a:pt x="1841923" y="1778"/>
                    <a:pt x="1837986" y="1778"/>
                  </a:cubicBezTo>
                  <a:cubicBezTo>
                    <a:pt x="1829985" y="1778"/>
                    <a:pt x="1821730" y="1778"/>
                    <a:pt x="1813221" y="1778"/>
                  </a:cubicBezTo>
                  <a:cubicBezTo>
                    <a:pt x="1796076" y="1778"/>
                    <a:pt x="1778042" y="1905"/>
                    <a:pt x="1722604" y="1905"/>
                  </a:cubicBezTo>
                  <a:lnTo>
                    <a:pt x="1725356" y="1651"/>
                  </a:lnTo>
                  <a:lnTo>
                    <a:pt x="1548296" y="1905"/>
                  </a:lnTo>
                  <a:cubicBezTo>
                    <a:pt x="1475820" y="1905"/>
                    <a:pt x="1402427" y="1905"/>
                    <a:pt x="1329034" y="2032"/>
                  </a:cubicBezTo>
                  <a:cubicBezTo>
                    <a:pt x="1286833" y="2032"/>
                    <a:pt x="1241880" y="2286"/>
                    <a:pt x="1196009" y="2540"/>
                  </a:cubicBezTo>
                  <a:lnTo>
                    <a:pt x="835466" y="3048"/>
                  </a:lnTo>
                  <a:cubicBezTo>
                    <a:pt x="729964" y="2032"/>
                    <a:pt x="624461" y="2540"/>
                    <a:pt x="520793" y="4572"/>
                  </a:cubicBezTo>
                  <a:lnTo>
                    <a:pt x="490519" y="5334"/>
                  </a:lnTo>
                  <a:cubicBezTo>
                    <a:pt x="318963" y="5080"/>
                    <a:pt x="217130" y="4318"/>
                    <a:pt x="193294" y="3937"/>
                  </a:cubicBezTo>
                  <a:lnTo>
                    <a:pt x="193675" y="4318"/>
                  </a:lnTo>
                  <a:cubicBezTo>
                    <a:pt x="184785" y="4191"/>
                    <a:pt x="162687" y="3429"/>
                    <a:pt x="161925" y="2159"/>
                  </a:cubicBezTo>
                  <a:cubicBezTo>
                    <a:pt x="161798" y="2032"/>
                    <a:pt x="161925" y="1905"/>
                    <a:pt x="161671" y="1905"/>
                  </a:cubicBezTo>
                  <a:cubicBezTo>
                    <a:pt x="159639" y="1905"/>
                    <a:pt x="157734" y="2032"/>
                    <a:pt x="156083" y="2032"/>
                  </a:cubicBezTo>
                  <a:cubicBezTo>
                    <a:pt x="156083" y="2032"/>
                    <a:pt x="101473" y="0"/>
                    <a:pt x="91567" y="3937"/>
                  </a:cubicBezTo>
                  <a:cubicBezTo>
                    <a:pt x="83947" y="4953"/>
                    <a:pt x="75692" y="6858"/>
                    <a:pt x="67183" y="10541"/>
                  </a:cubicBezTo>
                  <a:cubicBezTo>
                    <a:pt x="44323" y="19558"/>
                    <a:pt x="20828" y="40005"/>
                    <a:pt x="9525" y="67183"/>
                  </a:cubicBezTo>
                  <a:cubicBezTo>
                    <a:pt x="3683" y="80518"/>
                    <a:pt x="889" y="95123"/>
                    <a:pt x="889" y="108839"/>
                  </a:cubicBezTo>
                  <a:cubicBezTo>
                    <a:pt x="889" y="111506"/>
                    <a:pt x="889" y="114046"/>
                    <a:pt x="889" y="116713"/>
                  </a:cubicBezTo>
                  <a:lnTo>
                    <a:pt x="889" y="161163"/>
                  </a:lnTo>
                  <a:cubicBezTo>
                    <a:pt x="889" y="171450"/>
                    <a:pt x="889" y="179451"/>
                    <a:pt x="889" y="184023"/>
                  </a:cubicBezTo>
                  <a:lnTo>
                    <a:pt x="889" y="183515"/>
                  </a:lnTo>
                  <a:lnTo>
                    <a:pt x="889" y="201930"/>
                  </a:lnTo>
                  <a:cubicBezTo>
                    <a:pt x="762" y="224323"/>
                    <a:pt x="1016" y="248903"/>
                    <a:pt x="0" y="269789"/>
                  </a:cubicBezTo>
                  <a:cubicBezTo>
                    <a:pt x="0" y="278831"/>
                    <a:pt x="127" y="293222"/>
                    <a:pt x="254" y="310925"/>
                  </a:cubicBezTo>
                  <a:cubicBezTo>
                    <a:pt x="127" y="328627"/>
                    <a:pt x="0" y="343018"/>
                    <a:pt x="0" y="352061"/>
                  </a:cubicBezTo>
                  <a:cubicBezTo>
                    <a:pt x="1016" y="372692"/>
                    <a:pt x="762" y="396890"/>
                    <a:pt x="889" y="419177"/>
                  </a:cubicBezTo>
                  <a:lnTo>
                    <a:pt x="889" y="438374"/>
                  </a:lnTo>
                  <a:lnTo>
                    <a:pt x="889" y="437993"/>
                  </a:lnTo>
                  <a:cubicBezTo>
                    <a:pt x="889" y="441803"/>
                    <a:pt x="889" y="448153"/>
                    <a:pt x="889" y="456154"/>
                  </a:cubicBezTo>
                  <a:lnTo>
                    <a:pt x="889" y="513177"/>
                  </a:lnTo>
                  <a:cubicBezTo>
                    <a:pt x="889" y="526893"/>
                    <a:pt x="3683" y="541498"/>
                    <a:pt x="9525" y="554833"/>
                  </a:cubicBezTo>
                  <a:cubicBezTo>
                    <a:pt x="20828" y="581884"/>
                    <a:pt x="44450" y="602458"/>
                    <a:pt x="67183" y="611475"/>
                  </a:cubicBezTo>
                  <a:cubicBezTo>
                    <a:pt x="78486" y="616301"/>
                    <a:pt x="89662" y="618079"/>
                    <a:pt x="98806" y="618968"/>
                  </a:cubicBezTo>
                  <a:cubicBezTo>
                    <a:pt x="104267" y="619349"/>
                    <a:pt x="108331" y="619349"/>
                    <a:pt x="111633" y="619349"/>
                  </a:cubicBezTo>
                  <a:cubicBezTo>
                    <a:pt x="110871" y="619476"/>
                    <a:pt x="109982" y="619603"/>
                    <a:pt x="108966" y="619603"/>
                  </a:cubicBezTo>
                  <a:cubicBezTo>
                    <a:pt x="111252" y="619476"/>
                    <a:pt x="112776" y="619349"/>
                    <a:pt x="113538" y="619222"/>
                  </a:cubicBezTo>
                  <a:cubicBezTo>
                    <a:pt x="115316" y="619222"/>
                    <a:pt x="116840" y="619222"/>
                    <a:pt x="118237" y="619222"/>
                  </a:cubicBezTo>
                  <a:lnTo>
                    <a:pt x="114300" y="619095"/>
                  </a:lnTo>
                  <a:cubicBezTo>
                    <a:pt x="142748" y="618333"/>
                    <a:pt x="139065" y="619730"/>
                    <a:pt x="161925" y="620238"/>
                  </a:cubicBezTo>
                  <a:cubicBezTo>
                    <a:pt x="161544" y="619984"/>
                    <a:pt x="161798" y="619857"/>
                    <a:pt x="162433" y="619603"/>
                  </a:cubicBezTo>
                  <a:lnTo>
                    <a:pt x="161925" y="620238"/>
                  </a:lnTo>
                  <a:lnTo>
                    <a:pt x="1830747" y="620238"/>
                  </a:lnTo>
                  <a:cubicBezTo>
                    <a:pt x="1833160" y="620238"/>
                    <a:pt x="1835573" y="620238"/>
                    <a:pt x="1837986" y="620238"/>
                  </a:cubicBezTo>
                  <a:cubicBezTo>
                    <a:pt x="1842050" y="620238"/>
                    <a:pt x="1845987" y="620238"/>
                    <a:pt x="1849797" y="620238"/>
                  </a:cubicBezTo>
                  <a:cubicBezTo>
                    <a:pt x="1853607" y="620238"/>
                    <a:pt x="1858941" y="619984"/>
                    <a:pt x="1863259" y="619603"/>
                  </a:cubicBezTo>
                  <a:cubicBezTo>
                    <a:pt x="1865037" y="619349"/>
                    <a:pt x="1866815" y="618968"/>
                    <a:pt x="1868593" y="618714"/>
                  </a:cubicBezTo>
                  <a:cubicBezTo>
                    <a:pt x="1873038" y="619095"/>
                    <a:pt x="1877483" y="619349"/>
                    <a:pt x="1879896" y="618587"/>
                  </a:cubicBezTo>
                  <a:lnTo>
                    <a:pt x="1881039" y="617063"/>
                  </a:lnTo>
                  <a:cubicBezTo>
                    <a:pt x="1881039" y="617063"/>
                    <a:pt x="1898184" y="614523"/>
                    <a:pt x="1912916" y="605633"/>
                  </a:cubicBezTo>
                  <a:cubicBezTo>
                    <a:pt x="1913551" y="605379"/>
                    <a:pt x="1915075" y="604490"/>
                    <a:pt x="1920155" y="601061"/>
                  </a:cubicBezTo>
                  <a:cubicBezTo>
                    <a:pt x="1929807" y="593441"/>
                    <a:pt x="1939967" y="580995"/>
                    <a:pt x="1947460" y="569184"/>
                  </a:cubicBezTo>
                  <a:lnTo>
                    <a:pt x="1947460" y="569438"/>
                  </a:lnTo>
                  <a:cubicBezTo>
                    <a:pt x="1954445" y="558389"/>
                    <a:pt x="1957874" y="548229"/>
                    <a:pt x="1959906" y="538450"/>
                  </a:cubicBezTo>
                  <a:cubicBezTo>
                    <a:pt x="1959906" y="538450"/>
                    <a:pt x="1959906" y="538450"/>
                    <a:pt x="1960033" y="538323"/>
                  </a:cubicBezTo>
                  <a:cubicBezTo>
                    <a:pt x="1960668" y="536672"/>
                    <a:pt x="1961684" y="528798"/>
                    <a:pt x="1961684" y="528798"/>
                  </a:cubicBezTo>
                  <a:cubicBezTo>
                    <a:pt x="1962319" y="523591"/>
                    <a:pt x="1963970" y="508605"/>
                    <a:pt x="1963462" y="479014"/>
                  </a:cubicBezTo>
                  <a:close/>
                </a:path>
              </a:pathLst>
            </a:custGeom>
            <a:solidFill>
              <a:srgbClr val="FDD336"/>
            </a:solidFill>
          </p:spPr>
          <p:txBody>
            <a:bodyPr/>
            <a:lstStyle/>
            <a:p>
              <a:endParaRPr lang="ar-SA"/>
            </a:p>
          </p:txBody>
        </p:sp>
      </p:grpSp>
      <p:grpSp>
        <p:nvGrpSpPr>
          <p:cNvPr id="70" name="Group 70"/>
          <p:cNvGrpSpPr/>
          <p:nvPr/>
        </p:nvGrpSpPr>
        <p:grpSpPr>
          <a:xfrm>
            <a:off x="6471646" y="1586296"/>
            <a:ext cx="1064972" cy="1095215"/>
            <a:chOff x="0" y="0"/>
            <a:chExt cx="2839924" cy="2920572"/>
          </a:xfrm>
        </p:grpSpPr>
        <p:sp>
          <p:nvSpPr>
            <p:cNvPr id="71" name="Freeform 7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2" name="Group 72"/>
            <p:cNvGrpSpPr/>
            <p:nvPr/>
          </p:nvGrpSpPr>
          <p:grpSpPr>
            <a:xfrm>
              <a:off x="0" y="2485022"/>
              <a:ext cx="2839924" cy="435550"/>
              <a:chOff x="0" y="0"/>
              <a:chExt cx="560973" cy="86035"/>
            </a:xfrm>
          </p:grpSpPr>
          <p:sp>
            <p:nvSpPr>
              <p:cNvPr id="73" name="Freeform 7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4" name="TextBox 7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75" name="Group 75"/>
          <p:cNvGrpSpPr/>
          <p:nvPr/>
        </p:nvGrpSpPr>
        <p:grpSpPr>
          <a:xfrm>
            <a:off x="6471646" y="2870059"/>
            <a:ext cx="1064972" cy="1095215"/>
            <a:chOff x="0" y="0"/>
            <a:chExt cx="2839924" cy="2920572"/>
          </a:xfrm>
        </p:grpSpPr>
        <p:sp>
          <p:nvSpPr>
            <p:cNvPr id="76" name="Freeform 76"/>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77" name="Group 77"/>
            <p:cNvGrpSpPr/>
            <p:nvPr/>
          </p:nvGrpSpPr>
          <p:grpSpPr>
            <a:xfrm>
              <a:off x="0" y="2485022"/>
              <a:ext cx="2839924" cy="435550"/>
              <a:chOff x="0" y="0"/>
              <a:chExt cx="560973" cy="86035"/>
            </a:xfrm>
          </p:grpSpPr>
          <p:sp>
            <p:nvSpPr>
              <p:cNvPr id="78" name="Freeform 78"/>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79" name="TextBox 79"/>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grpSp>
        <p:nvGrpSpPr>
          <p:cNvPr id="80" name="Group 80"/>
          <p:cNvGrpSpPr/>
          <p:nvPr/>
        </p:nvGrpSpPr>
        <p:grpSpPr>
          <a:xfrm>
            <a:off x="6471646" y="4153822"/>
            <a:ext cx="1064972" cy="1095215"/>
            <a:chOff x="0" y="0"/>
            <a:chExt cx="2839924" cy="2920572"/>
          </a:xfrm>
        </p:grpSpPr>
        <p:sp>
          <p:nvSpPr>
            <p:cNvPr id="81" name="Freeform 81"/>
            <p:cNvSpPr/>
            <p:nvPr/>
          </p:nvSpPr>
          <p:spPr>
            <a:xfrm rot="5400000">
              <a:off x="109610" y="192257"/>
              <a:ext cx="2620705" cy="2236191"/>
            </a:xfrm>
            <a:custGeom>
              <a:avLst/>
              <a:gdLst/>
              <a:ahLst/>
              <a:cxnLst/>
              <a:rect l="l" t="t" r="r" b="b"/>
              <a:pathLst>
                <a:path w="2620705" h="2236191">
                  <a:moveTo>
                    <a:pt x="0" y="0"/>
                  </a:moveTo>
                  <a:lnTo>
                    <a:pt x="2620704" y="0"/>
                  </a:lnTo>
                  <a:lnTo>
                    <a:pt x="2620704" y="2236191"/>
                  </a:lnTo>
                  <a:lnTo>
                    <a:pt x="0" y="2236191"/>
                  </a:lnTo>
                  <a:lnTo>
                    <a:pt x="0" y="0"/>
                  </a:lnTo>
                  <a:close/>
                </a:path>
              </a:pathLst>
            </a:custGeom>
            <a:blipFill>
              <a:blip>
                <a:extLst>
                  <a:ext uri="{96DAC541-7B7A-43D3-8B79-37D633B846F1}">
                    <asvg:svgBlip xmlns:asvg="http://schemas.microsoft.com/office/drawing/2016/SVG/main" r:embed="rId12"/>
                  </a:ext>
                </a:extLst>
              </a:blip>
              <a:stretch>
                <a:fillRect r="-13632"/>
              </a:stretch>
            </a:blipFill>
          </p:spPr>
          <p:txBody>
            <a:bodyPr/>
            <a:lstStyle/>
            <a:p>
              <a:endParaRPr lang="ar-SA"/>
            </a:p>
          </p:txBody>
        </p:sp>
        <p:grpSp>
          <p:nvGrpSpPr>
            <p:cNvPr id="82" name="Group 82"/>
            <p:cNvGrpSpPr/>
            <p:nvPr/>
          </p:nvGrpSpPr>
          <p:grpSpPr>
            <a:xfrm>
              <a:off x="0" y="2485022"/>
              <a:ext cx="2839924" cy="435550"/>
              <a:chOff x="0" y="0"/>
              <a:chExt cx="560973" cy="86035"/>
            </a:xfrm>
          </p:grpSpPr>
          <p:sp>
            <p:nvSpPr>
              <p:cNvPr id="83" name="Freeform 83"/>
              <p:cNvSpPr/>
              <p:nvPr/>
            </p:nvSpPr>
            <p:spPr>
              <a:xfrm>
                <a:off x="0" y="0"/>
                <a:ext cx="560973" cy="86035"/>
              </a:xfrm>
              <a:custGeom>
                <a:avLst/>
                <a:gdLst/>
                <a:ahLst/>
                <a:cxnLst/>
                <a:rect l="l" t="t" r="r" b="b"/>
                <a:pathLst>
                  <a:path w="560973" h="86035">
                    <a:moveTo>
                      <a:pt x="18174" y="0"/>
                    </a:moveTo>
                    <a:lnTo>
                      <a:pt x="542799" y="0"/>
                    </a:lnTo>
                    <a:cubicBezTo>
                      <a:pt x="552836" y="0"/>
                      <a:pt x="560973" y="8137"/>
                      <a:pt x="560973" y="18174"/>
                    </a:cubicBezTo>
                    <a:lnTo>
                      <a:pt x="560973" y="67861"/>
                    </a:lnTo>
                    <a:cubicBezTo>
                      <a:pt x="560973" y="77898"/>
                      <a:pt x="552836" y="86035"/>
                      <a:pt x="542799" y="86035"/>
                    </a:cubicBezTo>
                    <a:lnTo>
                      <a:pt x="18174" y="86035"/>
                    </a:lnTo>
                    <a:cubicBezTo>
                      <a:pt x="8137" y="86035"/>
                      <a:pt x="0" y="77898"/>
                      <a:pt x="0" y="67861"/>
                    </a:cubicBezTo>
                    <a:lnTo>
                      <a:pt x="0" y="18174"/>
                    </a:lnTo>
                    <a:cubicBezTo>
                      <a:pt x="0" y="8137"/>
                      <a:pt x="8137" y="0"/>
                      <a:pt x="18174" y="0"/>
                    </a:cubicBezTo>
                    <a:close/>
                  </a:path>
                </a:pathLst>
              </a:custGeom>
              <a:solidFill>
                <a:srgbClr val="B25C2C"/>
              </a:solidFill>
            </p:spPr>
            <p:txBody>
              <a:bodyPr/>
              <a:lstStyle/>
              <a:p>
                <a:endParaRPr lang="ar-SA"/>
              </a:p>
            </p:txBody>
          </p:sp>
          <p:sp>
            <p:nvSpPr>
              <p:cNvPr id="84" name="TextBox 84"/>
              <p:cNvSpPr txBox="1"/>
              <p:nvPr/>
            </p:nvSpPr>
            <p:spPr>
              <a:xfrm>
                <a:off x="0" y="-19050"/>
                <a:ext cx="560973" cy="105085"/>
              </a:xfrm>
              <a:prstGeom prst="rect">
                <a:avLst/>
              </a:prstGeom>
            </p:spPr>
            <p:txBody>
              <a:bodyPr lIns="25400" tIns="25400" rIns="25400" bIns="25400" rtlCol="0" anchor="ctr"/>
              <a:lstStyle/>
              <a:p>
                <a:pPr marL="0" marR="0" lvl="0" indent="0" algn="ctr" defTabSz="457200" rtl="0" eaLnBrk="1" fontAlgn="auto" latinLnBrk="0" hangingPunct="1">
                  <a:lnSpc>
                    <a:spcPts val="103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sp>
        <p:nvSpPr>
          <p:cNvPr id="65" name="TextBox 3">
            <a:extLst>
              <a:ext uri="{FF2B5EF4-FFF2-40B4-BE49-F238E27FC236}">
                <a16:creationId xmlns:a16="http://schemas.microsoft.com/office/drawing/2014/main" id="{4C7E118A-E6CE-28AD-5F07-5600B5220407}"/>
              </a:ext>
            </a:extLst>
          </p:cNvPr>
          <p:cNvSpPr txBox="1"/>
          <p:nvPr/>
        </p:nvSpPr>
        <p:spPr bwMode="auto">
          <a:xfrm>
            <a:off x="3737318" y="2826635"/>
            <a:ext cx="2166420" cy="830997"/>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8-4</a:t>
            </a:r>
          </a:p>
        </p:txBody>
      </p:sp>
      <p:sp>
        <p:nvSpPr>
          <p:cNvPr id="85" name="TextBox 3">
            <a:extLst>
              <a:ext uri="{FF2B5EF4-FFF2-40B4-BE49-F238E27FC236}">
                <a16:creationId xmlns:a16="http://schemas.microsoft.com/office/drawing/2014/main" id="{5E6AA6ED-150D-4330-96B3-AD50DEF45E20}"/>
              </a:ext>
            </a:extLst>
          </p:cNvPr>
          <p:cNvSpPr txBox="1"/>
          <p:nvPr/>
        </p:nvSpPr>
        <p:spPr bwMode="auto">
          <a:xfrm>
            <a:off x="1154237" y="2478216"/>
            <a:ext cx="2775247" cy="1736646"/>
          </a:xfrm>
          <a:prstGeom prst="flowChartAlternateProcess">
            <a:avLst/>
          </a:prstGeom>
          <a:solidFill>
            <a:srgbClr val="58AB9B"/>
          </a:solidFill>
          <a:ln>
            <a:noFill/>
          </a:ln>
          <a:effectLst/>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3200" b="1" dirty="0">
                <a:solidFill>
                  <a:prstClr val="black"/>
                </a:solidFill>
                <a:cs typeface="Times New Roman" panose="02020603050405020304" pitchFamily="18" charset="0"/>
              </a:rPr>
              <a:t>حل المعادلات التربيعية باستعمال القانون العام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1000"/>
                                        <p:tgtEl>
                                          <p:spTgt spid="85"/>
                                        </p:tgtEl>
                                      </p:cBhvr>
                                    </p:animEffect>
                                    <p:anim calcmode="lin" valueType="num">
                                      <p:cBhvr>
                                        <p:cTn id="14" dur="1000" fill="hold"/>
                                        <p:tgtEl>
                                          <p:spTgt spid="85"/>
                                        </p:tgtEl>
                                        <p:attrNameLst>
                                          <p:attrName>ppt_x</p:attrName>
                                        </p:attrNameLst>
                                      </p:cBhvr>
                                      <p:tavLst>
                                        <p:tav tm="0">
                                          <p:val>
                                            <p:strVal val="#ppt_x"/>
                                          </p:val>
                                        </p:tav>
                                        <p:tav tm="100000">
                                          <p:val>
                                            <p:strVal val="#ppt_x"/>
                                          </p:val>
                                        </p:tav>
                                      </p:tavLst>
                                    </p:anim>
                                    <p:anim calcmode="lin" valueType="num">
                                      <p:cBhvr>
                                        <p:cTn id="1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52089" y="1315131"/>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790081" y="1662062"/>
            <a:ext cx="1319592" cy="707886"/>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2</a:t>
            </a: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640663" y="3515087"/>
            <a:ext cx="7516812" cy="830997"/>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cap="small" dirty="0">
                <a:solidFill>
                  <a:prstClr val="black"/>
                </a:solidFill>
              </a:rPr>
              <a:t>استعمال القانون العام</a:t>
            </a:r>
          </a:p>
        </p:txBody>
      </p:sp>
    </p:spTree>
    <p:extLst>
      <p:ext uri="{BB962C8B-B14F-4D97-AF65-F5344CB8AC3E}">
        <p14:creationId xmlns:p14="http://schemas.microsoft.com/office/powerpoint/2010/main" val="3021307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D81DA77E-58F9-256F-6729-624A1013F5D1}"/>
              </a:ext>
            </a:extLst>
          </p:cNvPr>
          <p:cNvSpPr/>
          <p:nvPr/>
        </p:nvSpPr>
        <p:spPr>
          <a:xfrm>
            <a:off x="971550" y="2276872"/>
            <a:ext cx="7200900" cy="1644650"/>
          </a:xfrm>
          <a:prstGeom prst="snipRound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3200" b="1" cap="small" dirty="0"/>
              <a:t>حل المعادلة 10س</a:t>
            </a:r>
            <a:r>
              <a:rPr lang="ar-EG" sz="3200" b="1" baseline="30000" dirty="0"/>
              <a:t>2</a:t>
            </a:r>
            <a:r>
              <a:rPr lang="ar-EG" sz="3200" b="1" cap="small" dirty="0"/>
              <a:t> – 5س = 25 باستعمال القانون العام، مقربًا الحل إلى أقرب جزء من عشرة إذا كان ذلك ضروريًا:</a:t>
            </a:r>
            <a:endParaRPr lang="en-US" sz="3200" dirty="0"/>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a:extLst>
              <a:ext uri="{FF2B5EF4-FFF2-40B4-BE49-F238E27FC236}">
                <a16:creationId xmlns:a16="http://schemas.microsoft.com/office/drawing/2014/main" id="{5224E419-982C-9491-1E6E-C81FB7A9CAD5}"/>
              </a:ext>
            </a:extLst>
          </p:cNvPr>
          <p:cNvSpPr>
            <a:spLocks noChangeArrowheads="1"/>
          </p:cNvSpPr>
          <p:nvPr/>
        </p:nvSpPr>
        <p:spPr bwMode="auto">
          <a:xfrm>
            <a:off x="611188" y="1758950"/>
            <a:ext cx="799147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tabLst>
                <a:tab pos="6035675" algn="l"/>
              </a:tabLst>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tabLst>
                <a:tab pos="6035675" algn="l"/>
              </a:tabLst>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tabLst>
                <a:tab pos="6035675" algn="l"/>
              </a:tabLst>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9pPr>
          </a:lstStyle>
          <a:p>
            <a:pPr>
              <a:lnSpc>
                <a:spcPct val="200000"/>
              </a:lnSpc>
              <a:spcBef>
                <a:spcPct val="0"/>
              </a:spcBef>
              <a:buFontTx/>
              <a:buNone/>
            </a:pPr>
            <a:r>
              <a:rPr lang="ar-EG" altLang="ar-EG" b="1">
                <a:solidFill>
                  <a:srgbClr val="C00000"/>
                </a:solidFill>
                <a:latin typeface="Arial" panose="020B0604020202020204" pitchFamily="34" charset="0"/>
                <a:cs typeface="Times New Roman" panose="02020603050405020304" pitchFamily="18" charset="0"/>
              </a:rPr>
              <a:t>الخطوة 1: </a:t>
            </a:r>
            <a:r>
              <a:rPr lang="ar-EG" altLang="ar-EG" b="1">
                <a:latin typeface="Arial" panose="020B0604020202020204" pitchFamily="34" charset="0"/>
                <a:cs typeface="Times New Roman" panose="02020603050405020304" pitchFamily="18" charset="0"/>
              </a:rPr>
              <a:t>أعد كتابة المعادلة بالصورة القياسية.</a:t>
            </a:r>
            <a:endParaRPr lang="en-US" altLang="ar-EG" sz="1200">
              <a:latin typeface="Arial" panose="020B0604020202020204" pitchFamily="34" charset="0"/>
            </a:endParaRPr>
          </a:p>
          <a:p>
            <a:pPr eaLnBrk="1" hangingPunct="1">
              <a:lnSpc>
                <a:spcPct val="200000"/>
              </a:lnSpc>
              <a:spcBef>
                <a:spcPct val="0"/>
              </a:spcBef>
              <a:buFontTx/>
              <a:buNone/>
            </a:pPr>
            <a:r>
              <a:rPr lang="ar-EG" altLang="ar-EG" b="1">
                <a:latin typeface="Arial" panose="020B0604020202020204" pitchFamily="34" charset="0"/>
              </a:rPr>
              <a:t>10س</a:t>
            </a:r>
            <a:r>
              <a:rPr lang="ar-EG" altLang="ar-EG" b="1" baseline="30000">
                <a:latin typeface="Arial" panose="020B0604020202020204" pitchFamily="34" charset="0"/>
              </a:rPr>
              <a:t>2</a:t>
            </a:r>
            <a:r>
              <a:rPr lang="ar-EG" altLang="ar-EG" b="1">
                <a:latin typeface="Arial" panose="020B0604020202020204" pitchFamily="34" charset="0"/>
              </a:rPr>
              <a:t> – 5س = 25                     </a:t>
            </a:r>
            <a:r>
              <a:rPr lang="ar-EG" altLang="ar-EG" b="1">
                <a:solidFill>
                  <a:srgbClr val="002060"/>
                </a:solidFill>
                <a:latin typeface="Arial" panose="020B0604020202020204" pitchFamily="34" charset="0"/>
              </a:rPr>
              <a:t>المعادلة الأصلية</a:t>
            </a:r>
            <a:endParaRPr lang="en-US" altLang="ar-EG">
              <a:solidFill>
                <a:srgbClr val="002060"/>
              </a:solidFill>
              <a:latin typeface="Arial" panose="020B0604020202020204" pitchFamily="34" charset="0"/>
            </a:endParaRPr>
          </a:p>
          <a:p>
            <a:pPr eaLnBrk="1" hangingPunct="1">
              <a:lnSpc>
                <a:spcPct val="200000"/>
              </a:lnSpc>
              <a:spcBef>
                <a:spcPct val="0"/>
              </a:spcBef>
              <a:buFontTx/>
              <a:buNone/>
            </a:pPr>
            <a:r>
              <a:rPr lang="ar-EG" altLang="ar-EG" b="1">
                <a:latin typeface="Arial" panose="020B0604020202020204" pitchFamily="34" charset="0"/>
              </a:rPr>
              <a:t>10س</a:t>
            </a:r>
            <a:r>
              <a:rPr lang="ar-EG" altLang="ar-EG" b="1" baseline="30000">
                <a:latin typeface="Arial" panose="020B0604020202020204" pitchFamily="34" charset="0"/>
              </a:rPr>
              <a:t>2</a:t>
            </a:r>
            <a:r>
              <a:rPr lang="ar-EG" altLang="ar-EG" b="1">
                <a:latin typeface="Arial" panose="020B0604020202020204" pitchFamily="34" charset="0"/>
              </a:rPr>
              <a:t> – 5س – 25 = 0      </a:t>
            </a:r>
            <a:r>
              <a:rPr lang="ar-EG" altLang="ar-EG" b="1">
                <a:solidFill>
                  <a:srgbClr val="002060"/>
                </a:solidFill>
                <a:latin typeface="Arial" panose="020B0604020202020204" pitchFamily="34" charset="0"/>
              </a:rPr>
              <a:t>اطرح 25 من كلا الطرفين</a:t>
            </a:r>
            <a:endParaRPr lang="en-US" altLang="ar-EG" b="1">
              <a:solidFill>
                <a:srgbClr val="002060"/>
              </a:solidFill>
              <a:latin typeface="Arial" panose="020B0604020202020204" pitchFamily="34" charset="0"/>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C2FF7C93-9EFE-80C1-91F4-8554B9D59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484313"/>
            <a:ext cx="7272337"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a:extLst>
              <a:ext uri="{FF2B5EF4-FFF2-40B4-BE49-F238E27FC236}">
                <a16:creationId xmlns:a16="http://schemas.microsoft.com/office/drawing/2014/main" id="{06672C9C-BDE5-3519-66C0-DA28E6439279}"/>
              </a:ext>
            </a:extLst>
          </p:cNvPr>
          <p:cNvSpPr>
            <a:spLocks noChangeArrowheads="1"/>
          </p:cNvSpPr>
          <p:nvPr/>
        </p:nvSpPr>
        <p:spPr bwMode="auto">
          <a:xfrm>
            <a:off x="2484438" y="755650"/>
            <a:ext cx="4040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tabLst>
                <a:tab pos="6035675" algn="l"/>
              </a:tabLst>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tabLst>
                <a:tab pos="6035675" algn="l"/>
              </a:tabLst>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tabLst>
                <a:tab pos="6035675" algn="l"/>
              </a:tabLst>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6035675" algn="l"/>
              </a:tabLst>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ar-EG" altLang="ar-EG" b="1">
                <a:solidFill>
                  <a:srgbClr val="C00000"/>
                </a:solidFill>
                <a:latin typeface="Arial" panose="020B0604020202020204" pitchFamily="34" charset="0"/>
                <a:cs typeface="Times New Roman" panose="02020603050405020304" pitchFamily="18" charset="0"/>
              </a:rPr>
              <a:t>الخطوة2: </a:t>
            </a:r>
            <a:r>
              <a:rPr lang="ar-EG" altLang="ar-EG" b="1">
                <a:solidFill>
                  <a:srgbClr val="002060"/>
                </a:solidFill>
                <a:latin typeface="Arial" panose="020B0604020202020204" pitchFamily="34" charset="0"/>
                <a:cs typeface="Times New Roman" panose="02020603050405020304" pitchFamily="18" charset="0"/>
              </a:rPr>
              <a:t>طبق القانون العام </a:t>
            </a:r>
            <a:endParaRPr lang="ar-EG" altLang="ar-EG" sz="3600">
              <a:solidFill>
                <a:srgbClr val="002060"/>
              </a:solidFill>
              <a:latin typeface="Arial" panose="020B0604020202020204" pitchFamily="34" charset="0"/>
            </a:endParaRPr>
          </a:p>
        </p:txBody>
      </p:sp>
      <p:sp>
        <p:nvSpPr>
          <p:cNvPr id="9" name="Rectangle 1">
            <a:extLst>
              <a:ext uri="{FF2B5EF4-FFF2-40B4-BE49-F238E27FC236}">
                <a16:creationId xmlns:a16="http://schemas.microsoft.com/office/drawing/2014/main" id="{CCFCAB00-7611-458F-2684-D459EECE1CC7}"/>
              </a:ext>
            </a:extLst>
          </p:cNvPr>
          <p:cNvSpPr>
            <a:spLocks noChangeArrowheads="1"/>
          </p:cNvSpPr>
          <p:nvPr/>
        </p:nvSpPr>
        <p:spPr bwMode="auto">
          <a:xfrm>
            <a:off x="2700338" y="5694363"/>
            <a:ext cx="4322762" cy="584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ctr" rtl="1">
              <a:tabLst>
                <a:tab pos="6035675" algn="l"/>
              </a:tabLst>
              <a:defRPr/>
            </a:pPr>
            <a:r>
              <a:rPr lang="ar-EG" sz="3200" b="1" dirty="0">
                <a:solidFill>
                  <a:schemeClr val="tx1"/>
                </a:solidFill>
                <a:latin typeface="Arial" pitchFamily="34" charset="0"/>
                <a:cs typeface="Times New Roman" pitchFamily="18" charset="0"/>
              </a:rPr>
              <a:t>الحلان هما -</a:t>
            </a:r>
            <a:r>
              <a:rPr lang="ar-SA" sz="3200" b="1" dirty="0">
                <a:solidFill>
                  <a:schemeClr val="tx1"/>
                </a:solidFill>
                <a:latin typeface="Arial" pitchFamily="34" charset="0"/>
                <a:cs typeface="Times New Roman" pitchFamily="18" charset="0"/>
              </a:rPr>
              <a:t>4</a:t>
            </a:r>
            <a:r>
              <a:rPr lang="en-US" sz="3200" b="1" dirty="0">
                <a:solidFill>
                  <a:schemeClr val="tx1"/>
                </a:solidFill>
                <a:latin typeface="Arial" pitchFamily="34" charset="0"/>
                <a:cs typeface="Times New Roman" pitchFamily="18" charset="0"/>
              </a:rPr>
              <a:t>,</a:t>
            </a:r>
            <a:r>
              <a:rPr lang="ar-SA" sz="3200" b="1" dirty="0">
                <a:solidFill>
                  <a:schemeClr val="tx1"/>
                </a:solidFill>
                <a:latin typeface="Arial" pitchFamily="34" charset="0"/>
                <a:cs typeface="Times New Roman" pitchFamily="18" charset="0"/>
              </a:rPr>
              <a:t>1</a:t>
            </a:r>
            <a:r>
              <a:rPr lang="ar-EG" sz="3200" b="1" dirty="0">
                <a:solidFill>
                  <a:schemeClr val="tx1"/>
                </a:solidFill>
                <a:latin typeface="Arial" pitchFamily="34" charset="0"/>
                <a:cs typeface="Times New Roman" pitchFamily="18" charset="0"/>
              </a:rPr>
              <a:t>  و</a:t>
            </a:r>
            <a:r>
              <a:rPr lang="ar-SA" sz="3200" b="1" dirty="0">
                <a:solidFill>
                  <a:schemeClr val="tx1"/>
                </a:solidFill>
                <a:latin typeface="Arial" pitchFamily="34" charset="0"/>
                <a:cs typeface="Times New Roman" pitchFamily="18" charset="0"/>
              </a:rPr>
              <a:t>9</a:t>
            </a:r>
            <a:r>
              <a:rPr lang="en-US" sz="3200" b="1" dirty="0">
                <a:solidFill>
                  <a:schemeClr val="tx1"/>
                </a:solidFill>
                <a:latin typeface="Arial" pitchFamily="34" charset="0"/>
                <a:cs typeface="Times New Roman" pitchFamily="18" charset="0"/>
              </a:rPr>
              <a:t>,</a:t>
            </a:r>
            <a:r>
              <a:rPr lang="ar-SA" sz="3200" b="1" dirty="0">
                <a:solidFill>
                  <a:schemeClr val="tx1"/>
                </a:solidFill>
                <a:latin typeface="Arial" pitchFamily="34" charset="0"/>
                <a:cs typeface="Times New Roman" pitchFamily="18" charset="0"/>
              </a:rPr>
              <a:t>1</a:t>
            </a:r>
            <a:r>
              <a:rPr lang="ar-EG" sz="3200" b="1" dirty="0">
                <a:solidFill>
                  <a:schemeClr val="tx1"/>
                </a:solidFill>
                <a:latin typeface="Arial" pitchFamily="34" charset="0"/>
                <a:cs typeface="Times New Roman" pitchFamily="18" charset="0"/>
              </a:rPr>
              <a:t> تقريبًا.</a:t>
            </a:r>
            <a:endParaRPr lang="ar-EG" sz="3600" dirty="0">
              <a:solidFill>
                <a:schemeClr val="tx1"/>
              </a:solidFill>
              <a:latin typeface="Arial" pitchFamily="34" charset="0"/>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animEffect transition="in" filter="box(in)">
                                      <p:cBhvr>
                                        <p:cTn id="7" dur="500"/>
                                        <p:tgtEl>
                                          <p:spTgt spid="102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32098"/>
                                        </p:tgtEl>
                                        <p:attrNameLst>
                                          <p:attrName>style.visibility</p:attrName>
                                        </p:attrNameLst>
                                      </p:cBhvr>
                                      <p:to>
                                        <p:strVal val="visible"/>
                                      </p:to>
                                    </p:set>
                                    <p:animEffect transition="in" filter="box(in)">
                                      <p:cBhvr>
                                        <p:cTn id="11" dur="500"/>
                                        <p:tgtEl>
                                          <p:spTgt spid="132098"/>
                                        </p:tgtEl>
                                      </p:cBhvr>
                                    </p:animEffect>
                                  </p:childTnLst>
                                  <p:subTnLst>
                                    <p:audio>
                                      <p:cMediaNode>
                                        <p:cTn display="0" masterRel="sameClick">
                                          <p:stCondLst>
                                            <p:cond evt="begin" delay="0">
                                              <p:tn val="9"/>
                                            </p:cond>
                                          </p:stCondLst>
                                          <p:endCondLst>
                                            <p:cond evt="onStopAudio" delay="0">
                                              <p:tgtEl>
                                                <p:sldTgt/>
                                              </p:tgtEl>
                                            </p:cond>
                                          </p:endCondLst>
                                        </p:cTn>
                                        <p:tgtEl>
                                          <p:sndTgt r:embed="rId4" name="wind.wav"/>
                                        </p:tgtEl>
                                      </p:cMediaNode>
                                    </p:audio>
                                  </p:sub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allAtOnce"/>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1E06D1-8808-F615-9A40-9DF9CCE3F34B}"/>
              </a:ext>
            </a:extLst>
          </p:cNvPr>
          <p:cNvSpPr txBox="1">
            <a:spLocks noChangeArrowheads="1"/>
          </p:cNvSpPr>
          <p:nvPr/>
        </p:nvSpPr>
        <p:spPr bwMode="auto">
          <a:xfrm>
            <a:off x="1129506" y="1259547"/>
            <a:ext cx="6884987" cy="646113"/>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ctr" rtl="1" eaLnBrk="1" hangingPunct="1">
              <a:defRPr/>
            </a:pPr>
            <a:r>
              <a:rPr lang="ar-EG" sz="3600" b="1" cap="small" dirty="0"/>
              <a:t>2) 3س</a:t>
            </a:r>
            <a:r>
              <a:rPr lang="ar-EG" sz="3600" b="1" baseline="30000" dirty="0"/>
              <a:t>2</a:t>
            </a:r>
            <a:r>
              <a:rPr lang="ar-EG" sz="3600" b="1" cap="small" dirty="0"/>
              <a:t> – 2س – 9 = 0 </a:t>
            </a:r>
            <a:endParaRPr lang="en-US" sz="3600" dirty="0"/>
          </a:p>
        </p:txBody>
      </p:sp>
      <p:sp>
        <p:nvSpPr>
          <p:cNvPr id="55301" name="Rectangle 3">
            <a:extLst>
              <a:ext uri="{FF2B5EF4-FFF2-40B4-BE49-F238E27FC236}">
                <a16:creationId xmlns:a16="http://schemas.microsoft.com/office/drawing/2014/main" id="{75D18D2F-53A3-6B19-4C11-D7C1A78FD784}"/>
              </a:ext>
            </a:extLst>
          </p:cNvPr>
          <p:cNvSpPr>
            <a:spLocks noChangeArrowheads="1"/>
          </p:cNvSpPr>
          <p:nvPr/>
        </p:nvSpPr>
        <p:spPr bwMode="auto">
          <a:xfrm>
            <a:off x="45720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EG" altLang="ar-EG" sz="1800">
              <a:latin typeface="Arial" panose="020B0604020202020204" pitchFamily="34" charset="0"/>
            </a:endParaRPr>
          </a:p>
        </p:txBody>
      </p:sp>
      <p:sp>
        <p:nvSpPr>
          <p:cNvPr id="2" name="مربع نص 1">
            <a:extLst>
              <a:ext uri="{FF2B5EF4-FFF2-40B4-BE49-F238E27FC236}">
                <a16:creationId xmlns:a16="http://schemas.microsoft.com/office/drawing/2014/main" id="{9F52D67C-8129-73BA-37ED-551E75C38764}"/>
              </a:ext>
            </a:extLst>
          </p:cNvPr>
          <p:cNvSpPr txBox="1">
            <a:spLocks noChangeArrowheads="1"/>
          </p:cNvSpPr>
          <p:nvPr/>
        </p:nvSpPr>
        <p:spPr bwMode="auto">
          <a:xfrm>
            <a:off x="2339975" y="377825"/>
            <a:ext cx="5016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pPr>
            <a:r>
              <a:rPr lang="ar-EG" altLang="ar-SA" sz="4400" b="1" u="sng">
                <a:solidFill>
                  <a:srgbClr val="800000"/>
                </a:solidFill>
                <a:latin typeface="Arial" panose="020B0604020202020204" pitchFamily="34" charset="0"/>
              </a:rPr>
              <a:t>تحقق من فهمك</a:t>
            </a:r>
            <a:endParaRPr lang="ar-SA" altLang="ar-SA" sz="4400" b="1" u="sng">
              <a:solidFill>
                <a:srgbClr val="800000"/>
              </a:solidFill>
              <a:latin typeface="Arial" panose="020B0604020202020204" pitchFamily="34" charset="0"/>
            </a:endParaRPr>
          </a:p>
        </p:txBody>
      </p:sp>
      <p:pic>
        <p:nvPicPr>
          <p:cNvPr id="6" name="صورة 5">
            <a:extLst>
              <a:ext uri="{FF2B5EF4-FFF2-40B4-BE49-F238E27FC236}">
                <a16:creationId xmlns:a16="http://schemas.microsoft.com/office/drawing/2014/main" id="{8516641D-A399-9A89-A493-46CCF51EE5A8}"/>
              </a:ext>
            </a:extLst>
          </p:cNvPr>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31840" y="1905660"/>
            <a:ext cx="352742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875E682E-995D-56B5-8E22-14222D46E8A4}"/>
              </a:ext>
            </a:extLst>
          </p:cNvPr>
          <p:cNvSpPr/>
          <p:nvPr/>
        </p:nvSpPr>
        <p:spPr>
          <a:xfrm>
            <a:off x="1258888" y="2133600"/>
            <a:ext cx="6842125" cy="21224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rtl="1" eaLnBrk="1" hangingPunct="1">
              <a:defRPr/>
            </a:pPr>
            <a:r>
              <a:rPr lang="ar-EG" sz="4400" b="1" cap="small" dirty="0"/>
              <a:t>يمكنك استعمال طرق مختلفة لحل المعادلات </a:t>
            </a:r>
            <a:r>
              <a:rPr lang="ar-EG" sz="4400" b="1" cap="small" dirty="0" err="1"/>
              <a:t>التربيعية</a:t>
            </a:r>
            <a:r>
              <a:rPr lang="ar-EG" sz="4400" b="1" cap="small" dirty="0"/>
              <a:t>. ولا توجد طريقة هي الأفضل دائمًا لحل أي مسألة.</a:t>
            </a:r>
            <a:endParaRPr lang="en-US" sz="4400" dirty="0"/>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52089" y="1315131"/>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790081" y="1662062"/>
            <a:ext cx="1319592" cy="707886"/>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3</a:t>
            </a: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640663" y="3145756"/>
            <a:ext cx="7516812" cy="1569660"/>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cap="small" dirty="0">
                <a:solidFill>
                  <a:prstClr val="black"/>
                </a:solidFill>
              </a:rPr>
              <a:t>حل المعادلات التربيعية باستعمال طرق مختلفة</a:t>
            </a:r>
          </a:p>
        </p:txBody>
      </p:sp>
    </p:spTree>
    <p:extLst>
      <p:ext uri="{BB962C8B-B14F-4D97-AF65-F5344CB8AC3E}">
        <p14:creationId xmlns:p14="http://schemas.microsoft.com/office/powerpoint/2010/main" val="2824418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25DC0693-8C28-CF5F-3C98-C0B87664057E}"/>
              </a:ext>
            </a:extLst>
          </p:cNvPr>
          <p:cNvSpPr/>
          <p:nvPr/>
        </p:nvSpPr>
        <p:spPr>
          <a:xfrm>
            <a:off x="971550" y="2492896"/>
            <a:ext cx="7200900" cy="741362"/>
          </a:xfrm>
          <a:prstGeom prst="snipRound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4000" b="1" cap="small" dirty="0"/>
              <a:t>حل المعادلة: س</a:t>
            </a:r>
            <a:r>
              <a:rPr lang="ar-EG" sz="4000" b="1" baseline="30000" dirty="0"/>
              <a:t>2</a:t>
            </a:r>
            <a:r>
              <a:rPr lang="ar-EG" sz="4000" b="1" cap="small" dirty="0"/>
              <a:t> – 4س = 12.</a:t>
            </a:r>
            <a:endParaRPr lang="en-US" sz="4000" dirty="0"/>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a:extLst>
              <a:ext uri="{FF2B5EF4-FFF2-40B4-BE49-F238E27FC236}">
                <a16:creationId xmlns:a16="http://schemas.microsoft.com/office/drawing/2014/main" id="{75EE23F3-2311-55DC-E552-DF21CEB9270D}"/>
              </a:ext>
            </a:extLst>
          </p:cNvPr>
          <p:cNvSpPr>
            <a:spLocks noChangeArrowheads="1"/>
          </p:cNvSpPr>
          <p:nvPr/>
        </p:nvSpPr>
        <p:spPr bwMode="auto">
          <a:xfrm>
            <a:off x="755650" y="395883"/>
            <a:ext cx="7758113" cy="6002734"/>
          </a:xfrm>
          <a:prstGeom prst="rect">
            <a:avLst/>
          </a:prstGeom>
          <a:noFill/>
          <a:ln w="9525">
            <a:noFill/>
            <a:miter lim="800000"/>
            <a:headEnd/>
            <a:tailEnd/>
          </a:ln>
          <a:effectLst/>
        </p:spPr>
        <p:txBody>
          <a:bodyPr anchor="ctr">
            <a:spAutoFit/>
          </a:bodyPr>
          <a:lstStyle/>
          <a:p>
            <a:pPr algn="r" rtl="1" eaLnBrk="1" hangingPunct="1">
              <a:lnSpc>
                <a:spcPct val="150000"/>
              </a:lnSpc>
              <a:defRPr/>
            </a:pPr>
            <a:r>
              <a:rPr lang="ar-EG" sz="3600" b="1" cap="small" dirty="0">
                <a:solidFill>
                  <a:srgbClr val="C00000"/>
                </a:solidFill>
              </a:rPr>
              <a:t>الطريقة 1: </a:t>
            </a:r>
            <a:r>
              <a:rPr lang="ar-EG" sz="3200" b="1" cap="small" dirty="0"/>
              <a:t>التمثيل البياني</a:t>
            </a:r>
            <a:endParaRPr lang="en-US" sz="3200" dirty="0"/>
          </a:p>
          <a:p>
            <a:pPr algn="r" rtl="1" eaLnBrk="1" hangingPunct="1">
              <a:lnSpc>
                <a:spcPct val="150000"/>
              </a:lnSpc>
              <a:defRPr/>
            </a:pPr>
            <a:r>
              <a:rPr lang="ar-EG" sz="3200" b="1" cap="small" dirty="0"/>
              <a:t>أعد كتابة المعادلة بالصورة القياسية.</a:t>
            </a:r>
            <a:endParaRPr lang="en-US" sz="3200" dirty="0"/>
          </a:p>
          <a:p>
            <a:pPr algn="r" rtl="1" eaLnBrk="1" hangingPunct="1">
              <a:lnSpc>
                <a:spcPct val="150000"/>
              </a:lnSpc>
              <a:defRPr/>
            </a:pPr>
            <a:r>
              <a:rPr lang="ar-EG" sz="3200" b="1" cap="small" dirty="0"/>
              <a:t>س</a:t>
            </a:r>
            <a:r>
              <a:rPr lang="ar-EG" sz="3200" b="1" baseline="30000" dirty="0"/>
              <a:t>2</a:t>
            </a:r>
            <a:r>
              <a:rPr lang="ar-EG" sz="3200" b="1" cap="small" dirty="0"/>
              <a:t> – 4س = 12                  </a:t>
            </a:r>
            <a:r>
              <a:rPr lang="ar-EG" sz="3200" b="1" cap="small" dirty="0">
                <a:solidFill>
                  <a:srgbClr val="800000"/>
                </a:solidFill>
              </a:rPr>
              <a:t>المعادلة الأصلية</a:t>
            </a:r>
            <a:endParaRPr lang="en-US" sz="3200" dirty="0">
              <a:solidFill>
                <a:srgbClr val="800000"/>
              </a:solidFill>
            </a:endParaRPr>
          </a:p>
          <a:p>
            <a:pPr algn="r" rtl="1" eaLnBrk="1" hangingPunct="1">
              <a:lnSpc>
                <a:spcPct val="150000"/>
              </a:lnSpc>
              <a:defRPr/>
            </a:pPr>
            <a:r>
              <a:rPr lang="ar-EG" sz="3200" b="1" cap="small" dirty="0"/>
              <a:t>س</a:t>
            </a:r>
            <a:r>
              <a:rPr lang="ar-EG" sz="3200" b="1" baseline="30000" dirty="0"/>
              <a:t>2</a:t>
            </a:r>
            <a:r>
              <a:rPr lang="ar-EG" sz="3200" b="1" cap="small" dirty="0"/>
              <a:t> – 4س – 12 = 0         </a:t>
            </a:r>
            <a:r>
              <a:rPr lang="ar-EG" sz="3200" b="1" cap="small" dirty="0">
                <a:solidFill>
                  <a:srgbClr val="800000"/>
                </a:solidFill>
              </a:rPr>
              <a:t>اطرح 12 من كلا الطرفين</a:t>
            </a:r>
            <a:endParaRPr lang="en-US" sz="3200" dirty="0">
              <a:solidFill>
                <a:srgbClr val="800000"/>
              </a:solidFill>
            </a:endParaRPr>
          </a:p>
          <a:p>
            <a:pPr algn="r" rtl="1" eaLnBrk="1" hangingPunct="1">
              <a:lnSpc>
                <a:spcPct val="150000"/>
              </a:lnSpc>
              <a:defRPr/>
            </a:pPr>
            <a:r>
              <a:rPr lang="ar-EG" sz="3200" b="1" cap="small" dirty="0"/>
              <a:t>مثل الدالة المرتبطة د (س) = س</a:t>
            </a:r>
            <a:r>
              <a:rPr lang="ar-EG" sz="3200" b="1" baseline="30000" dirty="0"/>
              <a:t>2</a:t>
            </a:r>
            <a:r>
              <a:rPr lang="ar-EG" sz="3200" b="1" cap="small" dirty="0"/>
              <a:t> – 4س – 12 بيانيًا، وحدد المقطعين السينيين على التمثيل.</a:t>
            </a:r>
            <a:endParaRPr lang="en-US" sz="3200" dirty="0"/>
          </a:p>
          <a:p>
            <a:pPr algn="r" rtl="1" eaLnBrk="1" hangingPunct="1">
              <a:lnSpc>
                <a:spcPct val="150000"/>
              </a:lnSpc>
              <a:defRPr/>
            </a:pPr>
            <a:r>
              <a:rPr lang="ar-EG" sz="3200" b="1" cap="small" dirty="0"/>
              <a:t>الحلان هما </a:t>
            </a:r>
            <a:r>
              <a:rPr lang="ar-EG" sz="3200" b="1" cap="small" dirty="0">
                <a:solidFill>
                  <a:srgbClr val="C00000"/>
                </a:solidFill>
              </a:rPr>
              <a:t>-2، 6</a:t>
            </a:r>
            <a:r>
              <a:rPr lang="ar-EG" sz="3200" b="1" cap="small" dirty="0"/>
              <a:t>.</a:t>
            </a:r>
            <a:endParaRPr lang="en-US" sz="3200" dirty="0"/>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fade">
                                      <p:cBhvr>
                                        <p:cTn id="7" dur="1000"/>
                                        <p:tgtEl>
                                          <p:spTgt spid="10249"/>
                                        </p:tgtEl>
                                      </p:cBhvr>
                                    </p:animEffect>
                                    <p:anim calcmode="lin" valueType="num">
                                      <p:cBhvr>
                                        <p:cTn id="8" dur="1000" fill="hold"/>
                                        <p:tgtEl>
                                          <p:spTgt spid="10249"/>
                                        </p:tgtEl>
                                        <p:attrNameLst>
                                          <p:attrName>ppt_x</p:attrName>
                                        </p:attrNameLst>
                                      </p:cBhvr>
                                      <p:tavLst>
                                        <p:tav tm="0">
                                          <p:val>
                                            <p:strVal val="#ppt_x"/>
                                          </p:val>
                                        </p:tav>
                                        <p:tav tm="100000">
                                          <p:val>
                                            <p:strVal val="#ppt_x"/>
                                          </p:val>
                                        </p:tav>
                                      </p:tavLst>
                                    </p:anim>
                                    <p:anim calcmode="lin" valueType="num">
                                      <p:cBhvr>
                                        <p:cTn id="9"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a:extLst>
              <a:ext uri="{FF2B5EF4-FFF2-40B4-BE49-F238E27FC236}">
                <a16:creationId xmlns:a16="http://schemas.microsoft.com/office/drawing/2014/main" id="{806A12EE-E7E6-ADDB-E720-5A26BD2D3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25538"/>
            <a:ext cx="469582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box(in)">
                                      <p:cBhvr>
                                        <p:cTn id="7" dur="500"/>
                                        <p:tgtEl>
                                          <p:spTgt spid="14643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5793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25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25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25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25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25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25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25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25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rot="-4689036">
            <a:off x="1742902" y="-919853"/>
            <a:ext cx="8971876" cy="8531438"/>
          </a:xfrm>
          <a:custGeom>
            <a:avLst/>
            <a:gdLst/>
            <a:ahLst/>
            <a:cxnLst/>
            <a:rect l="l" t="t" r="r" b="b"/>
            <a:pathLst>
              <a:path w="17943751" h="17062876">
                <a:moveTo>
                  <a:pt x="0" y="0"/>
                </a:moveTo>
                <a:lnTo>
                  <a:pt x="17943751" y="0"/>
                </a:lnTo>
                <a:lnTo>
                  <a:pt x="17943751" y="17062877"/>
                </a:lnTo>
                <a:lnTo>
                  <a:pt x="0" y="17062877"/>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2" name="Freeform 62"/>
          <p:cNvSpPr/>
          <p:nvPr/>
        </p:nvSpPr>
        <p:spPr>
          <a:xfrm rot="717164">
            <a:off x="1548429" y="2332598"/>
            <a:ext cx="2322687" cy="1374522"/>
          </a:xfrm>
          <a:custGeom>
            <a:avLst/>
            <a:gdLst/>
            <a:ahLst/>
            <a:cxnLst/>
            <a:rect l="l" t="t" r="r" b="b"/>
            <a:pathLst>
              <a:path w="4645374" h="2749044">
                <a:moveTo>
                  <a:pt x="0" y="0"/>
                </a:moveTo>
                <a:lnTo>
                  <a:pt x="4645375" y="0"/>
                </a:lnTo>
                <a:lnTo>
                  <a:pt x="4645375" y="2749044"/>
                </a:lnTo>
                <a:lnTo>
                  <a:pt x="0" y="2749044"/>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3024561">
            <a:off x="1976455" y="4692054"/>
            <a:ext cx="1672452" cy="1131997"/>
          </a:xfrm>
          <a:custGeom>
            <a:avLst/>
            <a:gdLst/>
            <a:ahLst/>
            <a:cxnLst/>
            <a:rect l="l" t="t" r="r" b="b"/>
            <a:pathLst>
              <a:path w="3344904" h="2263994">
                <a:moveTo>
                  <a:pt x="0" y="0"/>
                </a:moveTo>
                <a:lnTo>
                  <a:pt x="3344904" y="0"/>
                </a:lnTo>
                <a:lnTo>
                  <a:pt x="3344904" y="2263994"/>
                </a:lnTo>
                <a:lnTo>
                  <a:pt x="0" y="226399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4" name="Freeform 64"/>
          <p:cNvSpPr/>
          <p:nvPr/>
        </p:nvSpPr>
        <p:spPr>
          <a:xfrm rot="-424569">
            <a:off x="3522372" y="2079377"/>
            <a:ext cx="1050417" cy="1532439"/>
          </a:xfrm>
          <a:custGeom>
            <a:avLst/>
            <a:gdLst/>
            <a:ahLst/>
            <a:cxnLst/>
            <a:rect l="l" t="t" r="r" b="b"/>
            <a:pathLst>
              <a:path w="2100834" h="3064877">
                <a:moveTo>
                  <a:pt x="0" y="0"/>
                </a:moveTo>
                <a:lnTo>
                  <a:pt x="2100834" y="0"/>
                </a:lnTo>
                <a:lnTo>
                  <a:pt x="2100834" y="3064877"/>
                </a:lnTo>
                <a:lnTo>
                  <a:pt x="0" y="3064877"/>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5" name="Freeform 65"/>
          <p:cNvSpPr/>
          <p:nvPr/>
        </p:nvSpPr>
        <p:spPr>
          <a:xfrm rot="4254632">
            <a:off x="694673" y="3060425"/>
            <a:ext cx="1761883" cy="2057400"/>
          </a:xfrm>
          <a:custGeom>
            <a:avLst/>
            <a:gdLst/>
            <a:ahLst/>
            <a:cxnLst/>
            <a:rect l="l" t="t" r="r" b="b"/>
            <a:pathLst>
              <a:path w="3523765" h="4114800">
                <a:moveTo>
                  <a:pt x="0" y="0"/>
                </a:moveTo>
                <a:lnTo>
                  <a:pt x="3523765" y="0"/>
                </a:lnTo>
                <a:lnTo>
                  <a:pt x="3523765" y="4114800"/>
                </a:lnTo>
                <a:lnTo>
                  <a:pt x="0" y="4114800"/>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7" name="Freeform 67"/>
          <p:cNvSpPr/>
          <p:nvPr/>
        </p:nvSpPr>
        <p:spPr>
          <a:xfrm rot="-3781401">
            <a:off x="3281124" y="3713556"/>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8" name="Rectangle 4">
            <a:extLst>
              <a:ext uri="{FF2B5EF4-FFF2-40B4-BE49-F238E27FC236}">
                <a16:creationId xmlns:a16="http://schemas.microsoft.com/office/drawing/2014/main" id="{B239284B-08D9-4AC3-8029-ACFD6A163A9B}"/>
              </a:ext>
            </a:extLst>
          </p:cNvPr>
          <p:cNvSpPr/>
          <p:nvPr/>
        </p:nvSpPr>
        <p:spPr bwMode="auto">
          <a:xfrm>
            <a:off x="5754759" y="442611"/>
            <a:ext cx="2467343"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solidFill>
                    <a:sysClr val="windowText" lastClr="000000"/>
                  </a:solidFill>
                </a:ln>
                <a:solidFill>
                  <a:srgbClr val="9BBB59">
                    <a:lumMod val="50000"/>
                  </a:srgbClr>
                </a:solidFill>
                <a:effectLst/>
                <a:uLnTx/>
                <a:uFillTx/>
                <a:latin typeface="Calibri"/>
                <a:ea typeface="+mn-ea"/>
                <a:cs typeface="Times New Roman" panose="02020603050405020304" pitchFamily="18" charset="0"/>
              </a:rPr>
              <a:t>فيما سبق</a:t>
            </a:r>
          </a:p>
        </p:txBody>
      </p:sp>
      <p:sp>
        <p:nvSpPr>
          <p:cNvPr id="69" name="TextBox 7">
            <a:extLst>
              <a:ext uri="{FF2B5EF4-FFF2-40B4-BE49-F238E27FC236}">
                <a16:creationId xmlns:a16="http://schemas.microsoft.com/office/drawing/2014/main" id="{22307881-955A-473A-A634-E4C91798D175}"/>
              </a:ext>
            </a:extLst>
          </p:cNvPr>
          <p:cNvSpPr txBox="1"/>
          <p:nvPr/>
        </p:nvSpPr>
        <p:spPr bwMode="auto">
          <a:xfrm>
            <a:off x="4549956" y="2272025"/>
            <a:ext cx="4274530" cy="144655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400" b="1" dirty="0">
                <a:solidFill>
                  <a:srgbClr val="F79646">
                    <a:lumMod val="75000"/>
                  </a:srgbClr>
                </a:solidFill>
                <a:cs typeface="Times New Roman" panose="02020603050405020304" pitchFamily="18" charset="0"/>
              </a:rPr>
              <a:t>درست حل معادلات تربيعية بإكمال المربع.</a:t>
            </a:r>
          </a:p>
        </p:txBody>
      </p:sp>
    </p:spTree>
    <p:extLst>
      <p:ext uri="{BB962C8B-B14F-4D97-AF65-F5344CB8AC3E}">
        <p14:creationId xmlns:p14="http://schemas.microsoft.com/office/powerpoint/2010/main" val="1872568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barn(inVertical)">
                                      <p:cBhvr>
                                        <p:cTn id="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a:extLst>
              <a:ext uri="{FF2B5EF4-FFF2-40B4-BE49-F238E27FC236}">
                <a16:creationId xmlns:a16="http://schemas.microsoft.com/office/drawing/2014/main" id="{BC0EB422-E926-1187-22C1-D08899D4EBA5}"/>
              </a:ext>
            </a:extLst>
          </p:cNvPr>
          <p:cNvSpPr>
            <a:spLocks noChangeArrowheads="1"/>
          </p:cNvSpPr>
          <p:nvPr/>
        </p:nvSpPr>
        <p:spPr bwMode="auto">
          <a:xfrm>
            <a:off x="684213" y="760413"/>
            <a:ext cx="7775575" cy="4618037"/>
          </a:xfrm>
          <a:prstGeom prst="rect">
            <a:avLst/>
          </a:prstGeom>
          <a:noFill/>
          <a:ln w="9525">
            <a:noFill/>
            <a:miter lim="800000"/>
            <a:headEnd/>
            <a:tailEnd/>
          </a:ln>
          <a:effectLst/>
        </p:spPr>
        <p:txBody>
          <a:bodyPr anchor="ctr">
            <a:spAutoFit/>
          </a:bodyPr>
          <a:lstStyle/>
          <a:p>
            <a:pPr algn="r" rtl="1" eaLnBrk="1" hangingPunct="1">
              <a:lnSpc>
                <a:spcPct val="150000"/>
              </a:lnSpc>
              <a:defRPr/>
            </a:pPr>
            <a:r>
              <a:rPr lang="ar-EG" sz="3600" b="1" cap="small" dirty="0">
                <a:solidFill>
                  <a:srgbClr val="C00000"/>
                </a:solidFill>
              </a:rPr>
              <a:t>الطريقة 2: </a:t>
            </a:r>
            <a:r>
              <a:rPr lang="ar-EG" sz="3200" b="1" cap="small" dirty="0"/>
              <a:t>التحليل إلى عوامل</a:t>
            </a:r>
            <a:endParaRPr lang="en-US" sz="3200" dirty="0"/>
          </a:p>
          <a:p>
            <a:pPr algn="r" rtl="1" eaLnBrk="1" hangingPunct="1">
              <a:lnSpc>
                <a:spcPct val="150000"/>
              </a:lnSpc>
              <a:defRPr/>
            </a:pPr>
            <a:r>
              <a:rPr lang="ar-EG" sz="3200" b="1" cap="small" dirty="0"/>
              <a:t>س</a:t>
            </a:r>
            <a:r>
              <a:rPr lang="ar-EG" sz="3200" b="1" baseline="30000" dirty="0"/>
              <a:t>2</a:t>
            </a:r>
            <a:r>
              <a:rPr lang="ar-EG" sz="3200" b="1" cap="small" dirty="0"/>
              <a:t> – 4س = 12                    </a:t>
            </a:r>
            <a:r>
              <a:rPr lang="ar-EG" sz="3200" b="1" cap="small" dirty="0">
                <a:solidFill>
                  <a:srgbClr val="FF0000"/>
                </a:solidFill>
              </a:rPr>
              <a:t>المعادلة الأصلية</a:t>
            </a:r>
            <a:endParaRPr lang="en-US" sz="3200" dirty="0">
              <a:solidFill>
                <a:srgbClr val="FF0000"/>
              </a:solidFill>
            </a:endParaRPr>
          </a:p>
          <a:p>
            <a:pPr algn="r" rtl="1" eaLnBrk="1" hangingPunct="1">
              <a:lnSpc>
                <a:spcPct val="150000"/>
              </a:lnSpc>
              <a:defRPr/>
            </a:pPr>
            <a:r>
              <a:rPr lang="ar-EG" sz="3200" b="1" cap="small" dirty="0"/>
              <a:t>س</a:t>
            </a:r>
            <a:r>
              <a:rPr lang="ar-EG" sz="3200" b="1" baseline="30000" dirty="0"/>
              <a:t>2</a:t>
            </a:r>
            <a:r>
              <a:rPr lang="ar-EG" sz="3200" b="1" cap="small" dirty="0"/>
              <a:t> – 4س – 12 = 0         </a:t>
            </a:r>
            <a:r>
              <a:rPr lang="ar-EG" sz="3200" b="1" cap="small" dirty="0">
                <a:solidFill>
                  <a:srgbClr val="FF0000"/>
                </a:solidFill>
              </a:rPr>
              <a:t>اطرح 12 من كلا الطرفين</a:t>
            </a:r>
            <a:endParaRPr lang="en-US" sz="3200" b="1" cap="small" dirty="0">
              <a:solidFill>
                <a:srgbClr val="FF0000"/>
              </a:solidFill>
            </a:endParaRPr>
          </a:p>
          <a:p>
            <a:pPr algn="r" rtl="1" eaLnBrk="1" hangingPunct="1">
              <a:lnSpc>
                <a:spcPct val="150000"/>
              </a:lnSpc>
              <a:defRPr/>
            </a:pPr>
            <a:r>
              <a:rPr lang="ar-EG" sz="3200" b="1" cap="small" dirty="0"/>
              <a:t>(س – 6) (س + 2) = 0                    </a:t>
            </a:r>
            <a:r>
              <a:rPr lang="ar-EG" sz="3200" b="1" cap="small" dirty="0">
                <a:solidFill>
                  <a:srgbClr val="FF0000"/>
                </a:solidFill>
              </a:rPr>
              <a:t>حلل</a:t>
            </a:r>
            <a:endParaRPr lang="en-US" sz="3200" b="1" cap="small" dirty="0">
              <a:solidFill>
                <a:srgbClr val="FF0000"/>
              </a:solidFill>
            </a:endParaRPr>
          </a:p>
          <a:p>
            <a:pPr algn="r" rtl="1" eaLnBrk="1" hangingPunct="1">
              <a:lnSpc>
                <a:spcPct val="150000"/>
              </a:lnSpc>
              <a:defRPr/>
            </a:pPr>
            <a:r>
              <a:rPr lang="ar-EG" sz="3200" b="1" cap="small" dirty="0"/>
              <a:t>س – 6 = 0   أو   س + 2 = </a:t>
            </a:r>
            <a:r>
              <a:rPr lang="ar-EG" sz="3200" b="1" cap="small" dirty="0">
                <a:solidFill>
                  <a:schemeClr val="tx1">
                    <a:lumMod val="95000"/>
                    <a:lumOff val="5000"/>
                  </a:schemeClr>
                </a:solidFill>
              </a:rPr>
              <a:t>0</a:t>
            </a:r>
            <a:r>
              <a:rPr lang="ar-EG" sz="3200" b="1" cap="small" dirty="0">
                <a:solidFill>
                  <a:srgbClr val="FF0000"/>
                </a:solidFill>
              </a:rPr>
              <a:t>      </a:t>
            </a:r>
            <a:r>
              <a:rPr lang="ar-EG" sz="2400" b="1" cap="small" dirty="0">
                <a:solidFill>
                  <a:srgbClr val="FF0000"/>
                </a:solidFill>
              </a:rPr>
              <a:t>خاصية الضرب الصفري</a:t>
            </a:r>
            <a:endParaRPr lang="en-US" sz="2400" b="1" cap="small" dirty="0">
              <a:solidFill>
                <a:srgbClr val="FF0000"/>
              </a:solidFill>
            </a:endParaRPr>
          </a:p>
          <a:p>
            <a:pPr algn="r" rtl="1" eaLnBrk="1" hangingPunct="1">
              <a:lnSpc>
                <a:spcPct val="150000"/>
              </a:lnSpc>
              <a:defRPr/>
            </a:pPr>
            <a:r>
              <a:rPr lang="ar-EG" sz="3200" b="1" cap="small" dirty="0"/>
              <a:t>س = </a:t>
            </a:r>
            <a:r>
              <a:rPr lang="ar-EG" sz="3200" b="1" cap="small" dirty="0">
                <a:solidFill>
                  <a:srgbClr val="C00000"/>
                </a:solidFill>
              </a:rPr>
              <a:t>6</a:t>
            </a:r>
            <a:r>
              <a:rPr lang="ar-EG" sz="3200" b="1" cap="small" dirty="0"/>
              <a:t>                س = </a:t>
            </a:r>
            <a:r>
              <a:rPr lang="ar-EG" sz="3200" b="1" cap="small" dirty="0">
                <a:solidFill>
                  <a:srgbClr val="C00000"/>
                </a:solidFill>
              </a:rPr>
              <a:t>-2</a:t>
            </a:r>
            <a:r>
              <a:rPr lang="ar-EG" sz="3200" b="1" cap="small" dirty="0"/>
              <a:t>           </a:t>
            </a:r>
            <a:r>
              <a:rPr lang="ar-EG" sz="3200" b="1" cap="small" dirty="0">
                <a:solidFill>
                  <a:srgbClr val="FF0000"/>
                </a:solidFill>
              </a:rPr>
              <a:t>إيجاد قيم س</a:t>
            </a:r>
            <a:endParaRPr lang="en-US" sz="3200" dirty="0">
              <a:solidFill>
                <a:srgbClr val="FF0000"/>
              </a:solidFill>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animEffect transition="in" filter="box(in)">
                                      <p:cBhvr>
                                        <p:cTn id="7" dur="500"/>
                                        <p:tgtEl>
                                          <p:spTgt spid="1024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0249">
                                            <p:txEl>
                                              <p:pRg st="1" end="1"/>
                                            </p:txEl>
                                          </p:spTgt>
                                        </p:tgtEl>
                                        <p:attrNameLst>
                                          <p:attrName>style.visibility</p:attrName>
                                        </p:attrNameLst>
                                      </p:cBhvr>
                                      <p:to>
                                        <p:strVal val="visible"/>
                                      </p:to>
                                    </p:set>
                                    <p:animEffect transition="in" filter="box(in)">
                                      <p:cBhvr>
                                        <p:cTn id="11" dur="500"/>
                                        <p:tgtEl>
                                          <p:spTgt spid="10249">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type.wav"/>
                                        </p:tgtEl>
                                      </p:cMediaNode>
                                    </p:audio>
                                  </p:sub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0249">
                                            <p:txEl>
                                              <p:pRg st="2" end="2"/>
                                            </p:txEl>
                                          </p:spTgt>
                                        </p:tgtEl>
                                        <p:attrNameLst>
                                          <p:attrName>style.visibility</p:attrName>
                                        </p:attrNameLst>
                                      </p:cBhvr>
                                      <p:to>
                                        <p:strVal val="visible"/>
                                      </p:to>
                                    </p:set>
                                    <p:animEffect transition="in" filter="box(in)">
                                      <p:cBhvr>
                                        <p:cTn id="15" dur="500"/>
                                        <p:tgtEl>
                                          <p:spTgt spid="1024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0249">
                                            <p:txEl>
                                              <p:pRg st="3" end="3"/>
                                            </p:txEl>
                                          </p:spTgt>
                                        </p:tgtEl>
                                        <p:attrNameLst>
                                          <p:attrName>style.visibility</p:attrName>
                                        </p:attrNameLst>
                                      </p:cBhvr>
                                      <p:to>
                                        <p:strVal val="visible"/>
                                      </p:to>
                                    </p:set>
                                    <p:animEffect transition="in" filter="box(in)">
                                      <p:cBhvr>
                                        <p:cTn id="19" dur="500"/>
                                        <p:tgtEl>
                                          <p:spTgt spid="10249">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av"/>
                                        </p:tgtEl>
                                      </p:cMediaNode>
                                    </p:audio>
                                  </p:sub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10249">
                                            <p:txEl>
                                              <p:pRg st="4" end="4"/>
                                            </p:txEl>
                                          </p:spTgt>
                                        </p:tgtEl>
                                        <p:attrNameLst>
                                          <p:attrName>style.visibility</p:attrName>
                                        </p:attrNameLst>
                                      </p:cBhvr>
                                      <p:to>
                                        <p:strVal val="visible"/>
                                      </p:to>
                                    </p:set>
                                    <p:animEffect transition="in" filter="box(in)">
                                      <p:cBhvr>
                                        <p:cTn id="23" dur="500"/>
                                        <p:tgtEl>
                                          <p:spTgt spid="1024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type.wav"/>
                                        </p:tgtEl>
                                      </p:cMediaNode>
                                    </p:audio>
                                  </p:sub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10249">
                                            <p:txEl>
                                              <p:pRg st="5" end="5"/>
                                            </p:txEl>
                                          </p:spTgt>
                                        </p:tgtEl>
                                        <p:attrNameLst>
                                          <p:attrName>style.visibility</p:attrName>
                                        </p:attrNameLst>
                                      </p:cBhvr>
                                      <p:to>
                                        <p:strVal val="visible"/>
                                      </p:to>
                                    </p:set>
                                    <p:animEffect transition="in" filter="box(in)">
                                      <p:cBhvr>
                                        <p:cTn id="27" dur="500"/>
                                        <p:tgtEl>
                                          <p:spTgt spid="10249">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a:extLst>
              <a:ext uri="{FF2B5EF4-FFF2-40B4-BE49-F238E27FC236}">
                <a16:creationId xmlns:a16="http://schemas.microsoft.com/office/drawing/2014/main" id="{7D32DA91-F88B-EDFA-863C-E39143A46869}"/>
              </a:ext>
            </a:extLst>
          </p:cNvPr>
          <p:cNvSpPr>
            <a:spLocks noRot="1" noChangeAspect="1" noMove="1" noResize="1" noEditPoints="1" noAdjustHandles="1" noChangeArrowheads="1" noChangeShapeType="1" noTextEdit="1"/>
          </p:cNvSpPr>
          <p:nvPr/>
        </p:nvSpPr>
        <p:spPr bwMode="auto">
          <a:xfrm>
            <a:off x="684213" y="1418351"/>
            <a:ext cx="7777162" cy="4678525"/>
          </a:xfrm>
          <a:prstGeom prst="rect">
            <a:avLst/>
          </a:prstGeom>
          <a:blipFill>
            <a:blip r:embed="rId5"/>
            <a:stretch>
              <a:fillRect l="-2656" t="-649" r="-1484" b="-2594"/>
            </a:stretch>
          </a:blipFill>
          <a:ln>
            <a:headEnd/>
            <a:tailEnd/>
          </a:ln>
        </p:spPr>
        <p:txBody>
          <a:bodyPr/>
          <a:lstStyle/>
          <a:p>
            <a:r>
              <a:rPr lang="ar-EG">
                <a:noFill/>
              </a:rPr>
              <a:t> </a:t>
            </a:r>
          </a:p>
        </p:txBody>
      </p:sp>
      <p:sp>
        <p:nvSpPr>
          <p:cNvPr id="6" name="مستطيل 5">
            <a:extLst>
              <a:ext uri="{FF2B5EF4-FFF2-40B4-BE49-F238E27FC236}">
                <a16:creationId xmlns:a16="http://schemas.microsoft.com/office/drawing/2014/main" id="{039B7860-3891-60FF-508B-4FFA9C0060F0}"/>
              </a:ext>
            </a:extLst>
          </p:cNvPr>
          <p:cNvSpPr/>
          <p:nvPr/>
        </p:nvSpPr>
        <p:spPr>
          <a:xfrm>
            <a:off x="4500563" y="549275"/>
            <a:ext cx="3819525" cy="647700"/>
          </a:xfrm>
          <a:prstGeom prst="rect">
            <a:avLst/>
          </a:prstGeom>
        </p:spPr>
        <p:txBody>
          <a:bodyPr wrap="none">
            <a:spAutoFit/>
          </a:bodyPr>
          <a:lstStyle/>
          <a:p>
            <a:pPr algn="r" rtl="1" eaLnBrk="1" hangingPunct="1">
              <a:defRPr/>
            </a:pPr>
            <a:r>
              <a:rPr lang="ar-EG" sz="3600" b="1" cap="small" dirty="0">
                <a:solidFill>
                  <a:srgbClr val="C00000"/>
                </a:solidFill>
              </a:rPr>
              <a:t>الطريقة 3: إكمال المربع</a:t>
            </a:r>
            <a:endParaRPr lang="en-US" sz="3600" b="1" dirty="0">
              <a:solidFill>
                <a:srgbClr val="C00000"/>
              </a:solidFill>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4" presetClass="entr" presetSubtype="16" fill="hold" nodeType="withEffect">
                                  <p:stCondLst>
                                    <p:cond delay="0"/>
                                  </p:stCondLst>
                                  <p:childTnLst>
                                    <p:set>
                                      <p:cBhvr>
                                        <p:cTn id="9" dur="1" fill="hold">
                                          <p:stCondLst>
                                            <p:cond delay="0"/>
                                          </p:stCondLst>
                                        </p:cTn>
                                        <p:tgtEl>
                                          <p:spTgt spid="10249">
                                            <p:bg/>
                                          </p:spTgt>
                                        </p:tgtEl>
                                        <p:attrNameLst>
                                          <p:attrName>style.visibility</p:attrName>
                                        </p:attrNameLst>
                                      </p:cBhvr>
                                      <p:to>
                                        <p:strVal val="visible"/>
                                      </p:to>
                                    </p:set>
                                    <p:animEffect transition="in" filter="box(in)">
                                      <p:cBhvr>
                                        <p:cTn id="10" dur="500"/>
                                        <p:tgtEl>
                                          <p:spTgt spid="10249">
                                            <p:bg/>
                                          </p:spTgt>
                                        </p:tgtEl>
                                      </p:cBhvr>
                                    </p:animEffect>
                                  </p:childTnLst>
                                  <p:subTnLst>
                                    <p:audio>
                                      <p:cMediaNode>
                                        <p:cTn display="0" masterRel="sameClick">
                                          <p:stCondLst>
                                            <p:cond evt="begin" delay="0">
                                              <p:tn val="8"/>
                                            </p:cond>
                                          </p:stCondLst>
                                          <p:endCondLst>
                                            <p:cond evt="onStopAudio" delay="0">
                                              <p:tgtEl>
                                                <p:sldTgt/>
                                              </p:tgtEl>
                                            </p:cond>
                                          </p:endCondLst>
                                        </p:cTn>
                                        <p:tgtEl>
                                          <p:sndTgt r:embed="rId4" name="hammer.wav"/>
                                        </p:tgtEl>
                                      </p:cMediaNode>
                                    </p:audio>
                                  </p:subTnLst>
                                </p:cTn>
                              </p:par>
                              <p:par>
                                <p:cTn id="11" presetID="4" presetClass="entr" presetSubtype="16" fill="hold" nodeType="withEffect">
                                  <p:stCondLst>
                                    <p:cond delay="0"/>
                                  </p:stCondLst>
                                  <p:childTnLst>
                                    <p:set>
                                      <p:cBhvr>
                                        <p:cTn id="12" dur="1" fill="hold">
                                          <p:stCondLst>
                                            <p:cond delay="0"/>
                                          </p:stCondLst>
                                        </p:cTn>
                                        <p:tgtEl>
                                          <p:spTgt spid="10249">
                                            <p:txEl>
                                              <p:pRg st="0" end="0"/>
                                            </p:txEl>
                                          </p:spTgt>
                                        </p:tgtEl>
                                        <p:attrNameLst>
                                          <p:attrName>style.visibility</p:attrName>
                                        </p:attrNameLst>
                                      </p:cBhvr>
                                      <p:to>
                                        <p:strVal val="visible"/>
                                      </p:to>
                                    </p:set>
                                    <p:animEffect transition="in" filter="box(in)">
                                      <p:cBhvr>
                                        <p:cTn id="13" dur="500"/>
                                        <p:tgtEl>
                                          <p:spTgt spid="1024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hammer.wav"/>
                                        </p:tgtEl>
                                      </p:cMediaNode>
                                    </p:audio>
                                  </p:subTnLst>
                                </p:cTn>
                              </p:par>
                              <p:par>
                                <p:cTn id="14" presetID="4" presetClass="entr" presetSubtype="16" fill="hold" nodeType="withEffect">
                                  <p:stCondLst>
                                    <p:cond delay="0"/>
                                  </p:stCondLst>
                                  <p:childTnLst>
                                    <p:set>
                                      <p:cBhvr>
                                        <p:cTn id="15" dur="1" fill="hold">
                                          <p:stCondLst>
                                            <p:cond delay="0"/>
                                          </p:stCondLst>
                                        </p:cTn>
                                        <p:tgtEl>
                                          <p:spTgt spid="10249">
                                            <p:txEl>
                                              <p:pRg st="1" end="1"/>
                                            </p:txEl>
                                          </p:spTgt>
                                        </p:tgtEl>
                                        <p:attrNameLst>
                                          <p:attrName>style.visibility</p:attrName>
                                        </p:attrNameLst>
                                      </p:cBhvr>
                                      <p:to>
                                        <p:strVal val="visible"/>
                                      </p:to>
                                    </p:set>
                                    <p:animEffect transition="in" filter="box(in)">
                                      <p:cBhvr>
                                        <p:cTn id="16" dur="500"/>
                                        <p:tgtEl>
                                          <p:spTgt spid="10249">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hammer.wav"/>
                                        </p:tgtEl>
                                      </p:cMediaNode>
                                    </p:audio>
                                  </p:subTnLst>
                                </p:cTn>
                              </p:par>
                              <p:par>
                                <p:cTn id="17" presetID="4" presetClass="entr" presetSubtype="16" fill="hold" nodeType="withEffect">
                                  <p:stCondLst>
                                    <p:cond delay="0"/>
                                  </p:stCondLst>
                                  <p:childTnLst>
                                    <p:set>
                                      <p:cBhvr>
                                        <p:cTn id="18" dur="1" fill="hold">
                                          <p:stCondLst>
                                            <p:cond delay="0"/>
                                          </p:stCondLst>
                                        </p:cTn>
                                        <p:tgtEl>
                                          <p:spTgt spid="10249">
                                            <p:txEl>
                                              <p:pRg st="2" end="2"/>
                                            </p:txEl>
                                          </p:spTgt>
                                        </p:tgtEl>
                                        <p:attrNameLst>
                                          <p:attrName>style.visibility</p:attrName>
                                        </p:attrNameLst>
                                      </p:cBhvr>
                                      <p:to>
                                        <p:strVal val="visible"/>
                                      </p:to>
                                    </p:set>
                                    <p:animEffect transition="in" filter="box(in)">
                                      <p:cBhvr>
                                        <p:cTn id="19" dur="500"/>
                                        <p:tgtEl>
                                          <p:spTgt spid="10249">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hammer.wav"/>
                                        </p:tgtEl>
                                      </p:cMediaNode>
                                    </p:audio>
                                  </p:subTnLst>
                                </p:cTn>
                              </p:par>
                              <p:par>
                                <p:cTn id="20" presetID="4" presetClass="entr" presetSubtype="16" fill="hold" nodeType="withEffect">
                                  <p:stCondLst>
                                    <p:cond delay="0"/>
                                  </p:stCondLst>
                                  <p:childTnLst>
                                    <p:set>
                                      <p:cBhvr>
                                        <p:cTn id="21" dur="1" fill="hold">
                                          <p:stCondLst>
                                            <p:cond delay="0"/>
                                          </p:stCondLst>
                                        </p:cTn>
                                        <p:tgtEl>
                                          <p:spTgt spid="10249">
                                            <p:txEl>
                                              <p:pRg st="3" end="3"/>
                                            </p:txEl>
                                          </p:spTgt>
                                        </p:tgtEl>
                                        <p:attrNameLst>
                                          <p:attrName>style.visibility</p:attrName>
                                        </p:attrNameLst>
                                      </p:cBhvr>
                                      <p:to>
                                        <p:strVal val="visible"/>
                                      </p:to>
                                    </p:set>
                                    <p:animEffect transition="in" filter="box(in)">
                                      <p:cBhvr>
                                        <p:cTn id="22" dur="500"/>
                                        <p:tgtEl>
                                          <p:spTgt spid="1024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hammer.wav"/>
                                        </p:tgtEl>
                                      </p:cMediaNode>
                                    </p:audio>
                                  </p:subTnLst>
                                </p:cTn>
                              </p:par>
                              <p:par>
                                <p:cTn id="23" presetID="4" presetClass="entr" presetSubtype="16" fill="hold" nodeType="withEffect">
                                  <p:stCondLst>
                                    <p:cond delay="0"/>
                                  </p:stCondLst>
                                  <p:childTnLst>
                                    <p:set>
                                      <p:cBhvr>
                                        <p:cTn id="24" dur="1" fill="hold">
                                          <p:stCondLst>
                                            <p:cond delay="0"/>
                                          </p:stCondLst>
                                        </p:cTn>
                                        <p:tgtEl>
                                          <p:spTgt spid="10249">
                                            <p:txEl>
                                              <p:pRg st="4" end="4"/>
                                            </p:txEl>
                                          </p:spTgt>
                                        </p:tgtEl>
                                        <p:attrNameLst>
                                          <p:attrName>style.visibility</p:attrName>
                                        </p:attrNameLst>
                                      </p:cBhvr>
                                      <p:to>
                                        <p:strVal val="visible"/>
                                      </p:to>
                                    </p:set>
                                    <p:animEffect transition="in" filter="box(in)">
                                      <p:cBhvr>
                                        <p:cTn id="25" dur="500"/>
                                        <p:tgtEl>
                                          <p:spTgt spid="1024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hammer.wav"/>
                                        </p:tgtEl>
                                      </p:cMediaNode>
                                    </p:audio>
                                  </p:subTnLst>
                                </p:cTn>
                              </p:par>
                              <p:par>
                                <p:cTn id="26" presetID="4" presetClass="entr" presetSubtype="16" fill="hold" nodeType="withEffect">
                                  <p:stCondLst>
                                    <p:cond delay="0"/>
                                  </p:stCondLst>
                                  <p:childTnLst>
                                    <p:set>
                                      <p:cBhvr>
                                        <p:cTn id="27" dur="1" fill="hold">
                                          <p:stCondLst>
                                            <p:cond delay="0"/>
                                          </p:stCondLst>
                                        </p:cTn>
                                        <p:tgtEl>
                                          <p:spTgt spid="10249">
                                            <p:txEl>
                                              <p:pRg st="5" end="5"/>
                                            </p:txEl>
                                          </p:spTgt>
                                        </p:tgtEl>
                                        <p:attrNameLst>
                                          <p:attrName>style.visibility</p:attrName>
                                        </p:attrNameLst>
                                      </p:cBhvr>
                                      <p:to>
                                        <p:strVal val="visible"/>
                                      </p:to>
                                    </p:set>
                                    <p:animEffect transition="in" filter="box(in)">
                                      <p:cBhvr>
                                        <p:cTn id="28" dur="500"/>
                                        <p:tgtEl>
                                          <p:spTgt spid="10249">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hammer.wav"/>
                                        </p:tgtEl>
                                      </p:cMediaNode>
                                    </p:audio>
                                  </p:subTnLst>
                                </p:cTn>
                              </p:par>
                              <p:par>
                                <p:cTn id="29" presetID="4" presetClass="entr" presetSubtype="16" fill="hold" nodeType="withEffect">
                                  <p:stCondLst>
                                    <p:cond delay="0"/>
                                  </p:stCondLst>
                                  <p:childTnLst>
                                    <p:set>
                                      <p:cBhvr>
                                        <p:cTn id="30" dur="1" fill="hold">
                                          <p:stCondLst>
                                            <p:cond delay="0"/>
                                          </p:stCondLst>
                                        </p:cTn>
                                        <p:tgtEl>
                                          <p:spTgt spid="10249">
                                            <p:txEl>
                                              <p:pRg st="6" end="6"/>
                                            </p:txEl>
                                          </p:spTgt>
                                        </p:tgtEl>
                                        <p:attrNameLst>
                                          <p:attrName>style.visibility</p:attrName>
                                        </p:attrNameLst>
                                      </p:cBhvr>
                                      <p:to>
                                        <p:strVal val="visible"/>
                                      </p:to>
                                    </p:set>
                                    <p:animEffect transition="in" filter="box(in)">
                                      <p:cBhvr>
                                        <p:cTn id="31" dur="500"/>
                                        <p:tgtEl>
                                          <p:spTgt spid="10249">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hammer.wav"/>
                                        </p:tgtEl>
                                      </p:cMediaNode>
                                    </p:audio>
                                  </p:subTnLst>
                                </p:cTn>
                              </p:par>
                              <p:par>
                                <p:cTn id="32" presetID="4" presetClass="entr" presetSubtype="16" fill="hold" nodeType="withEffect">
                                  <p:stCondLst>
                                    <p:cond delay="0"/>
                                  </p:stCondLst>
                                  <p:childTnLst>
                                    <p:set>
                                      <p:cBhvr>
                                        <p:cTn id="33" dur="1" fill="hold">
                                          <p:stCondLst>
                                            <p:cond delay="0"/>
                                          </p:stCondLst>
                                        </p:cTn>
                                        <p:tgtEl>
                                          <p:spTgt spid="10249">
                                            <p:txEl>
                                              <p:pRg st="7" end="7"/>
                                            </p:txEl>
                                          </p:spTgt>
                                        </p:tgtEl>
                                        <p:attrNameLst>
                                          <p:attrName>style.visibility</p:attrName>
                                        </p:attrNameLst>
                                      </p:cBhvr>
                                      <p:to>
                                        <p:strVal val="visible"/>
                                      </p:to>
                                    </p:set>
                                    <p:animEffect transition="in" filter="box(in)">
                                      <p:cBhvr>
                                        <p:cTn id="34" dur="500"/>
                                        <p:tgtEl>
                                          <p:spTgt spid="10249">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5" presetID="4" presetClass="entr" presetSubtype="16" fill="hold" nodeType="withEffect">
                                  <p:stCondLst>
                                    <p:cond delay="0"/>
                                  </p:stCondLst>
                                  <p:childTnLst>
                                    <p:set>
                                      <p:cBhvr>
                                        <p:cTn id="36" dur="1" fill="hold">
                                          <p:stCondLst>
                                            <p:cond delay="0"/>
                                          </p:stCondLst>
                                        </p:cTn>
                                        <p:tgtEl>
                                          <p:spTgt spid="10249">
                                            <p:txEl>
                                              <p:pRg st="8" end="8"/>
                                            </p:txEl>
                                          </p:spTgt>
                                        </p:tgtEl>
                                        <p:attrNameLst>
                                          <p:attrName>style.visibility</p:attrName>
                                        </p:attrNameLst>
                                      </p:cBhvr>
                                      <p:to>
                                        <p:strVal val="visible"/>
                                      </p:to>
                                    </p:set>
                                    <p:animEffect transition="in" filter="box(in)">
                                      <p:cBhvr>
                                        <p:cTn id="37" dur="500"/>
                                        <p:tgtEl>
                                          <p:spTgt spid="10249">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build="allAtOnce"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71D7E8F3-9163-424C-1FC3-895BBA5684CB}"/>
              </a:ext>
            </a:extLst>
          </p:cNvPr>
          <p:cNvSpPr/>
          <p:nvPr/>
        </p:nvSpPr>
        <p:spPr>
          <a:xfrm>
            <a:off x="1547813" y="404813"/>
            <a:ext cx="6624637" cy="1568450"/>
          </a:xfrm>
          <a:prstGeom prst="rect">
            <a:avLst/>
          </a:prstGeom>
        </p:spPr>
        <p:txBody>
          <a:bodyPr>
            <a:spAutoFit/>
          </a:bodyPr>
          <a:lstStyle/>
          <a:p>
            <a:pPr algn="ctr" rtl="1" eaLnBrk="1" hangingPunct="1">
              <a:defRPr/>
            </a:pPr>
            <a:r>
              <a:rPr lang="ar-EG" sz="3200" b="1" cap="small" dirty="0">
                <a:solidFill>
                  <a:srgbClr val="C00000"/>
                </a:solidFill>
              </a:rPr>
              <a:t>الطريقة 4: </a:t>
            </a:r>
            <a:r>
              <a:rPr lang="ar-EG" sz="3200" b="1" cap="small" dirty="0"/>
              <a:t>القانون العام</a:t>
            </a:r>
          </a:p>
          <a:p>
            <a:pPr algn="ctr" rtl="1" eaLnBrk="1" hangingPunct="1">
              <a:defRPr/>
            </a:pPr>
            <a:r>
              <a:rPr lang="ar-EG" sz="3200" b="1" cap="small" dirty="0"/>
              <a:t>من الطريقة الأولى، الصورة القياسية للمعادلة </a:t>
            </a:r>
          </a:p>
          <a:p>
            <a:pPr algn="ctr" rtl="1" eaLnBrk="1" hangingPunct="1">
              <a:defRPr/>
            </a:pPr>
            <a:r>
              <a:rPr lang="ar-EG" sz="3200" b="1" cap="small" dirty="0"/>
              <a:t>هي: س</a:t>
            </a:r>
            <a:r>
              <a:rPr lang="ar-EG" sz="3200" b="1" baseline="30000" dirty="0"/>
              <a:t>2</a:t>
            </a:r>
            <a:r>
              <a:rPr lang="ar-EG" sz="3200" b="1" cap="small" dirty="0"/>
              <a:t> – 4س – 12 = 0</a:t>
            </a:r>
            <a:endParaRPr lang="en-US" sz="3200" b="1" dirty="0"/>
          </a:p>
        </p:txBody>
      </p:sp>
      <p:pic>
        <p:nvPicPr>
          <p:cNvPr id="148482" name="Picture 2">
            <a:extLst>
              <a:ext uri="{FF2B5EF4-FFF2-40B4-BE49-F238E27FC236}">
                <a16:creationId xmlns:a16="http://schemas.microsoft.com/office/drawing/2014/main" id="{A5D0D6B5-57FA-A3EA-2437-2891CA92F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44675"/>
            <a:ext cx="7867650"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48482"/>
                                        </p:tgtEl>
                                        <p:attrNameLst>
                                          <p:attrName>style.visibility</p:attrName>
                                        </p:attrNameLst>
                                      </p:cBhvr>
                                      <p:to>
                                        <p:strVal val="visible"/>
                                      </p:to>
                                    </p:set>
                                    <p:animEffect transition="in" filter="box(in)">
                                      <p:cBhvr>
                                        <p:cTn id="11" dur="500"/>
                                        <p:tgtEl>
                                          <p:spTgt spid="148482"/>
                                        </p:tgtEl>
                                      </p:cBhvr>
                                    </p:animEffect>
                                  </p:childTnLst>
                                  <p:subTnLst>
                                    <p:audio>
                                      <p:cMediaNode>
                                        <p:cTn display="0" masterRel="sameClick">
                                          <p:stCondLst>
                                            <p:cond evt="begin" delay="0">
                                              <p:tn val="9"/>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a:extLst>
              <a:ext uri="{FF2B5EF4-FFF2-40B4-BE49-F238E27FC236}">
                <a16:creationId xmlns:a16="http://schemas.microsoft.com/office/drawing/2014/main" id="{47F487B2-AD33-FF8E-F092-A01540419F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75240" t="44363" r="5608" b="19608"/>
          <a:stretch>
            <a:fillRect/>
          </a:stretch>
        </p:blipFill>
        <p:spPr bwMode="auto">
          <a:xfrm>
            <a:off x="2411760" y="1209179"/>
            <a:ext cx="4197738" cy="443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randombar(horizontal)">
                                      <p:cBhvr>
                                        <p:cTn id="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2200137" y="2966473"/>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2546323" y="3206585"/>
            <a:ext cx="3616696"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تحقق من فهمك</a:t>
            </a:r>
          </a:p>
        </p:txBody>
      </p:sp>
    </p:spTree>
    <p:extLst>
      <p:ext uri="{BB962C8B-B14F-4D97-AF65-F5344CB8AC3E}">
        <p14:creationId xmlns:p14="http://schemas.microsoft.com/office/powerpoint/2010/main" val="4176074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A46DB9E-BEDD-B971-803D-E5EA16C02EE2}"/>
              </a:ext>
            </a:extLst>
          </p:cNvPr>
          <p:cNvSpPr txBox="1">
            <a:spLocks noChangeArrowheads="1"/>
          </p:cNvSpPr>
          <p:nvPr/>
        </p:nvSpPr>
        <p:spPr bwMode="auto">
          <a:xfrm>
            <a:off x="1187450" y="716553"/>
            <a:ext cx="6884988" cy="647700"/>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r" rtl="1" eaLnBrk="1" hangingPunct="1">
              <a:defRPr/>
            </a:pPr>
            <a:r>
              <a:rPr lang="ar-EG" sz="3600" b="1" cap="small" dirty="0"/>
              <a:t>3أ) 2س</a:t>
            </a:r>
            <a:r>
              <a:rPr lang="ar-EG" sz="3600" b="1" baseline="30000" dirty="0"/>
              <a:t>2</a:t>
            </a:r>
            <a:r>
              <a:rPr lang="ar-EG" sz="3600" b="1" cap="small" dirty="0"/>
              <a:t> – 17س + 8 = 0</a:t>
            </a:r>
            <a:endParaRPr lang="en-US" sz="3600" dirty="0"/>
          </a:p>
        </p:txBody>
      </p:sp>
      <p:sp>
        <p:nvSpPr>
          <p:cNvPr id="67589" name="Rectangle 3">
            <a:extLst>
              <a:ext uri="{FF2B5EF4-FFF2-40B4-BE49-F238E27FC236}">
                <a16:creationId xmlns:a16="http://schemas.microsoft.com/office/drawing/2014/main" id="{2F2F5F8D-48BB-34F9-3848-43C909AC6F91}"/>
              </a:ext>
            </a:extLst>
          </p:cNvPr>
          <p:cNvSpPr>
            <a:spLocks noChangeArrowheads="1"/>
          </p:cNvSpPr>
          <p:nvPr/>
        </p:nvSpPr>
        <p:spPr bwMode="auto">
          <a:xfrm>
            <a:off x="45720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EG" altLang="ar-EG" sz="1800">
              <a:latin typeface="Arial" panose="020B0604020202020204" pitchFamily="34" charset="0"/>
            </a:endParaRPr>
          </a:p>
        </p:txBody>
      </p:sp>
      <p:pic>
        <p:nvPicPr>
          <p:cNvPr id="6" name="صورة 5">
            <a:extLst>
              <a:ext uri="{FF2B5EF4-FFF2-40B4-BE49-F238E27FC236}">
                <a16:creationId xmlns:a16="http://schemas.microsoft.com/office/drawing/2014/main" id="{07ADB6B2-385A-5E1E-BFE8-29086671D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844675"/>
            <a:ext cx="4078287"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E0EF63E0-2C9B-E996-34F3-F569FF9BE70C}"/>
              </a:ext>
            </a:extLst>
          </p:cNvPr>
          <p:cNvSpPr>
            <a:spLocks noChangeArrowheads="1"/>
          </p:cNvSpPr>
          <p:nvPr/>
        </p:nvSpPr>
        <p:spPr bwMode="auto">
          <a:xfrm>
            <a:off x="45720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EG" altLang="ar-EG" sz="1800">
              <a:latin typeface="Arial" panose="020B0604020202020204" pitchFamily="34" charset="0"/>
            </a:endParaRPr>
          </a:p>
        </p:txBody>
      </p:sp>
      <p:sp>
        <p:nvSpPr>
          <p:cNvPr id="15" name="مربع نص 14">
            <a:extLst>
              <a:ext uri="{FF2B5EF4-FFF2-40B4-BE49-F238E27FC236}">
                <a16:creationId xmlns:a16="http://schemas.microsoft.com/office/drawing/2014/main" id="{A06FBA7E-51F8-F127-C282-A0715ACBBF18}"/>
              </a:ext>
            </a:extLst>
          </p:cNvPr>
          <p:cNvSpPr txBox="1">
            <a:spLocks noChangeArrowheads="1"/>
          </p:cNvSpPr>
          <p:nvPr/>
        </p:nvSpPr>
        <p:spPr bwMode="auto">
          <a:xfrm>
            <a:off x="1129506" y="585211"/>
            <a:ext cx="6884988" cy="646112"/>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defPPr>
              <a:defRPr lang="ar-SA"/>
            </a:defPPr>
            <a:lvl1pPr algn="r" rtl="1">
              <a:defRPr sz="3600" b="1" cap="small"/>
            </a:lvl1pPr>
          </a:lstStyle>
          <a:p>
            <a:pPr eaLnBrk="1" hangingPunct="1">
              <a:defRPr/>
            </a:pPr>
            <a:r>
              <a:rPr lang="ar-EG" dirty="0"/>
              <a:t>3ب) 4س</a:t>
            </a:r>
            <a:r>
              <a:rPr lang="ar-EG" baseline="30000" dirty="0"/>
              <a:t>2</a:t>
            </a:r>
            <a:r>
              <a:rPr lang="ar-EG" dirty="0"/>
              <a:t> – 4س – 11 = 0 </a:t>
            </a:r>
            <a:endParaRPr lang="en-US" dirty="0"/>
          </a:p>
        </p:txBody>
      </p:sp>
      <p:pic>
        <p:nvPicPr>
          <p:cNvPr id="2" name="صورة 1">
            <a:extLst>
              <a:ext uri="{FF2B5EF4-FFF2-40B4-BE49-F238E27FC236}">
                <a16:creationId xmlns:a16="http://schemas.microsoft.com/office/drawing/2014/main" id="{43053041-C014-3E58-D0F7-D36A18666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773238"/>
            <a:ext cx="4078287"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888BF72-E2E5-BA4C-05C1-6330881C7A93}"/>
              </a:ext>
            </a:extLst>
          </p:cNvPr>
          <p:cNvSpPr/>
          <p:nvPr/>
        </p:nvSpPr>
        <p:spPr>
          <a:xfrm>
            <a:off x="1258888" y="2133600"/>
            <a:ext cx="6842125" cy="14462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rtl="1" eaLnBrk="1" hangingPunct="1">
              <a:defRPr/>
            </a:pPr>
            <a:r>
              <a:rPr lang="ar-EG" sz="4400" b="1" cap="small" dirty="0"/>
              <a:t>ويمكنك تلخيص طرق حل المعادلات </a:t>
            </a:r>
            <a:r>
              <a:rPr lang="ar-EG" sz="4400" b="1" cap="small" dirty="0" err="1"/>
              <a:t>التربيعية</a:t>
            </a:r>
            <a:r>
              <a:rPr lang="ar-EG" sz="4400" b="1" cap="small" dirty="0"/>
              <a:t> في ملخص المفهوم الآتي:</a:t>
            </a:r>
            <a:endParaRPr lang="en-US" sz="4400" dirty="0"/>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6E06845-1EBE-8500-960A-92C4AB64F992}"/>
              </a:ext>
            </a:extLst>
          </p:cNvPr>
          <p:cNvSpPr txBox="1"/>
          <p:nvPr/>
        </p:nvSpPr>
        <p:spPr bwMode="auto">
          <a:xfrm>
            <a:off x="684213" y="473076"/>
            <a:ext cx="7848600" cy="76835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p>
            <a:pPr algn="ctr" rtl="1" eaLnBrk="1" hangingPunct="1">
              <a:defRPr/>
            </a:pPr>
            <a:r>
              <a:rPr lang="ar-EG" sz="4400" b="1" cap="small" dirty="0"/>
              <a:t>ملخص المفهوم: </a:t>
            </a:r>
            <a:r>
              <a:rPr lang="ar-EG" sz="4400" b="1" cap="small" dirty="0">
                <a:solidFill>
                  <a:srgbClr val="800000"/>
                </a:solidFill>
              </a:rPr>
              <a:t>حل المعادلات </a:t>
            </a:r>
            <a:r>
              <a:rPr lang="ar-EG" sz="4400" b="1" cap="small" dirty="0" err="1">
                <a:solidFill>
                  <a:srgbClr val="800000"/>
                </a:solidFill>
              </a:rPr>
              <a:t>التربيعية</a:t>
            </a:r>
            <a:r>
              <a:rPr lang="ar-EG" sz="4400" b="1" cap="small" dirty="0">
                <a:solidFill>
                  <a:srgbClr val="800000"/>
                </a:solidFill>
              </a:rPr>
              <a:t> </a:t>
            </a:r>
            <a:endParaRPr lang="en-US" sz="4400" dirty="0">
              <a:solidFill>
                <a:srgbClr val="800000"/>
              </a:solidFill>
            </a:endParaRPr>
          </a:p>
        </p:txBody>
      </p:sp>
      <p:graphicFrame>
        <p:nvGraphicFramePr>
          <p:cNvPr id="5" name="جدول 4">
            <a:extLst>
              <a:ext uri="{FF2B5EF4-FFF2-40B4-BE49-F238E27FC236}">
                <a16:creationId xmlns:a16="http://schemas.microsoft.com/office/drawing/2014/main" id="{A7367343-3B4B-D0FA-9412-C5FBA54B6637}"/>
              </a:ext>
            </a:extLst>
          </p:cNvPr>
          <p:cNvGraphicFramePr>
            <a:graphicFrameLocks noGrp="1"/>
          </p:cNvGraphicFramePr>
          <p:nvPr/>
        </p:nvGraphicFramePr>
        <p:xfrm>
          <a:off x="684213" y="1693863"/>
          <a:ext cx="7888287" cy="4206875"/>
        </p:xfrm>
        <a:graphic>
          <a:graphicData uri="http://schemas.openxmlformats.org/drawingml/2006/table">
            <a:tbl>
              <a:tblPr rtl="1"/>
              <a:tblGrid>
                <a:gridCol w="2036104">
                  <a:extLst>
                    <a:ext uri="{9D8B030D-6E8A-4147-A177-3AD203B41FA5}">
                      <a16:colId xmlns:a16="http://schemas.microsoft.com/office/drawing/2014/main" val="20000"/>
                    </a:ext>
                  </a:extLst>
                </a:gridCol>
                <a:gridCol w="5852183">
                  <a:extLst>
                    <a:ext uri="{9D8B030D-6E8A-4147-A177-3AD203B41FA5}">
                      <a16:colId xmlns:a16="http://schemas.microsoft.com/office/drawing/2014/main" val="20001"/>
                    </a:ext>
                  </a:extLst>
                </a:gridCol>
              </a:tblGrid>
              <a:tr h="85356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9145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5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23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مربع نص 3">
            <a:extLst>
              <a:ext uri="{FF2B5EF4-FFF2-40B4-BE49-F238E27FC236}">
                <a16:creationId xmlns:a16="http://schemas.microsoft.com/office/drawing/2014/main" id="{0FA45C08-2044-546E-17B6-C82F55249CE9}"/>
              </a:ext>
            </a:extLst>
          </p:cNvPr>
          <p:cNvSpPr txBox="1">
            <a:spLocks noChangeArrowheads="1"/>
          </p:cNvSpPr>
          <p:nvPr/>
        </p:nvSpPr>
        <p:spPr bwMode="auto">
          <a:xfrm>
            <a:off x="6786563" y="1643063"/>
            <a:ext cx="178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b="1">
                <a:solidFill>
                  <a:schemeClr val="bg1"/>
                </a:solidFill>
                <a:latin typeface="Times New Roman" panose="02020603050405020304" pitchFamily="18" charset="0"/>
                <a:cs typeface="Times New Roman" panose="02020603050405020304" pitchFamily="18" charset="0"/>
              </a:rPr>
              <a:t>الطريقة</a:t>
            </a:r>
            <a:endParaRPr lang="ar-EG" altLang="ar-EG" sz="3600">
              <a:latin typeface="Arial" panose="020B0604020202020204" pitchFamily="34" charset="0"/>
            </a:endParaRPr>
          </a:p>
        </p:txBody>
      </p:sp>
      <p:sp>
        <p:nvSpPr>
          <p:cNvPr id="6" name="مربع نص 5">
            <a:extLst>
              <a:ext uri="{FF2B5EF4-FFF2-40B4-BE49-F238E27FC236}">
                <a16:creationId xmlns:a16="http://schemas.microsoft.com/office/drawing/2014/main" id="{72B967D5-A230-CADD-D766-13C6F141EED4}"/>
              </a:ext>
            </a:extLst>
          </p:cNvPr>
          <p:cNvSpPr txBox="1">
            <a:spLocks noChangeArrowheads="1"/>
          </p:cNvSpPr>
          <p:nvPr/>
        </p:nvSpPr>
        <p:spPr bwMode="auto">
          <a:xfrm>
            <a:off x="1857375" y="1714500"/>
            <a:ext cx="4500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b="1">
                <a:solidFill>
                  <a:schemeClr val="bg1"/>
                </a:solidFill>
                <a:latin typeface="Times New Roman" panose="02020603050405020304" pitchFamily="18" charset="0"/>
                <a:cs typeface="Times New Roman" panose="02020603050405020304" pitchFamily="18" charset="0"/>
              </a:rPr>
              <a:t>متى يُفضل استعمالها؟ </a:t>
            </a:r>
            <a:endParaRPr lang="en-US" altLang="ar-EG" sz="2800">
              <a:solidFill>
                <a:schemeClr val="bg1"/>
              </a:solidFill>
              <a:latin typeface="Times New Roman" panose="02020603050405020304" pitchFamily="18" charset="0"/>
              <a:cs typeface="Times New Roman" panose="02020603050405020304" pitchFamily="18" charset="0"/>
            </a:endParaRPr>
          </a:p>
        </p:txBody>
      </p:sp>
      <p:sp>
        <p:nvSpPr>
          <p:cNvPr id="7" name="مربع نص 6">
            <a:extLst>
              <a:ext uri="{FF2B5EF4-FFF2-40B4-BE49-F238E27FC236}">
                <a16:creationId xmlns:a16="http://schemas.microsoft.com/office/drawing/2014/main" id="{77DFFA27-F9BA-12B1-20AF-53F74315BFDC}"/>
              </a:ext>
            </a:extLst>
          </p:cNvPr>
          <p:cNvSpPr txBox="1">
            <a:spLocks noChangeArrowheads="1"/>
          </p:cNvSpPr>
          <p:nvPr/>
        </p:nvSpPr>
        <p:spPr bwMode="auto">
          <a:xfrm>
            <a:off x="6429375" y="249555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a:solidFill>
                  <a:schemeClr val="bg1"/>
                </a:solidFill>
                <a:latin typeface="Times New Roman" panose="02020603050405020304" pitchFamily="18" charset="0"/>
                <a:cs typeface="Times New Roman" panose="02020603050405020304" pitchFamily="18" charset="0"/>
              </a:rPr>
              <a:t>التحليل إلى عوامل</a:t>
            </a:r>
            <a:endParaRPr lang="en-US" altLang="ar-EG" sz="2400">
              <a:solidFill>
                <a:schemeClr val="bg1"/>
              </a:solidFill>
              <a:latin typeface="Times New Roman" panose="02020603050405020304" pitchFamily="18" charset="0"/>
              <a:cs typeface="Times New Roman" panose="02020603050405020304" pitchFamily="18" charset="0"/>
            </a:endParaRPr>
          </a:p>
        </p:txBody>
      </p:sp>
      <p:sp>
        <p:nvSpPr>
          <p:cNvPr id="8" name="مربع نص 7">
            <a:extLst>
              <a:ext uri="{FF2B5EF4-FFF2-40B4-BE49-F238E27FC236}">
                <a16:creationId xmlns:a16="http://schemas.microsoft.com/office/drawing/2014/main" id="{520C680A-D96D-CB52-DE6D-3B4D151BA218}"/>
              </a:ext>
            </a:extLst>
          </p:cNvPr>
          <p:cNvSpPr txBox="1">
            <a:spLocks noChangeArrowheads="1"/>
          </p:cNvSpPr>
          <p:nvPr/>
        </p:nvSpPr>
        <p:spPr bwMode="auto">
          <a:xfrm>
            <a:off x="6429375" y="3571875"/>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a:solidFill>
                  <a:schemeClr val="bg1"/>
                </a:solidFill>
                <a:latin typeface="Times New Roman" panose="02020603050405020304" pitchFamily="18" charset="0"/>
                <a:cs typeface="Times New Roman" panose="02020603050405020304" pitchFamily="18" charset="0"/>
              </a:rPr>
              <a:t>التمثيل البياني </a:t>
            </a:r>
            <a:endParaRPr lang="en-US" altLang="ar-EG" sz="2800">
              <a:solidFill>
                <a:schemeClr val="bg1"/>
              </a:solidFill>
              <a:latin typeface="Times New Roman" panose="02020603050405020304" pitchFamily="18" charset="0"/>
              <a:cs typeface="Times New Roman" panose="02020603050405020304" pitchFamily="18" charset="0"/>
            </a:endParaRPr>
          </a:p>
        </p:txBody>
      </p:sp>
      <p:sp>
        <p:nvSpPr>
          <p:cNvPr id="9" name="مربع نص 8">
            <a:extLst>
              <a:ext uri="{FF2B5EF4-FFF2-40B4-BE49-F238E27FC236}">
                <a16:creationId xmlns:a16="http://schemas.microsoft.com/office/drawing/2014/main" id="{F5C0AD2D-DCF9-7133-9B9C-67EBFA1BB74F}"/>
              </a:ext>
            </a:extLst>
          </p:cNvPr>
          <p:cNvSpPr txBox="1">
            <a:spLocks noChangeArrowheads="1"/>
          </p:cNvSpPr>
          <p:nvPr/>
        </p:nvSpPr>
        <p:spPr bwMode="auto">
          <a:xfrm>
            <a:off x="6286500" y="4508500"/>
            <a:ext cx="2428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a:solidFill>
                  <a:schemeClr val="bg1"/>
                </a:solidFill>
                <a:latin typeface="Times New Roman" panose="02020603050405020304" pitchFamily="18" charset="0"/>
                <a:cs typeface="Times New Roman" panose="02020603050405020304" pitchFamily="18" charset="0"/>
              </a:rPr>
              <a:t>استعمال الجذور التربيعية </a:t>
            </a:r>
            <a:endParaRPr lang="en-US" altLang="ar-EG" sz="2400">
              <a:solidFill>
                <a:schemeClr val="bg1"/>
              </a:solidFill>
              <a:latin typeface="Times New Roman" panose="02020603050405020304" pitchFamily="18" charset="0"/>
              <a:cs typeface="Times New Roman" panose="02020603050405020304" pitchFamily="18" charset="0"/>
            </a:endParaRPr>
          </a:p>
        </p:txBody>
      </p:sp>
      <p:sp>
        <p:nvSpPr>
          <p:cNvPr id="10" name="مربع نص 9">
            <a:extLst>
              <a:ext uri="{FF2B5EF4-FFF2-40B4-BE49-F238E27FC236}">
                <a16:creationId xmlns:a16="http://schemas.microsoft.com/office/drawing/2014/main" id="{D3EB8837-A188-82F4-02D0-B343A691D004}"/>
              </a:ext>
            </a:extLst>
          </p:cNvPr>
          <p:cNvSpPr txBox="1">
            <a:spLocks noChangeArrowheads="1"/>
          </p:cNvSpPr>
          <p:nvPr/>
        </p:nvSpPr>
        <p:spPr bwMode="auto">
          <a:xfrm>
            <a:off x="611188" y="2598738"/>
            <a:ext cx="6010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2400" b="1" dirty="0">
                <a:latin typeface="Times New Roman" panose="02020603050405020304" pitchFamily="18" charset="0"/>
                <a:cs typeface="Times New Roman" panose="02020603050405020304" pitchFamily="18" charset="0"/>
              </a:rPr>
              <a:t>تستعمل إذا كان الحد الثابت صفرًا، أو إذا كان من السهل تحديد العوامل فليست جميع المعادلات قابلة للتحليل.</a:t>
            </a:r>
            <a:endParaRPr lang="en-US" altLang="ar-EG" sz="1800" b="1" dirty="0">
              <a:latin typeface="Times New Roman" panose="02020603050405020304" pitchFamily="18" charset="0"/>
              <a:cs typeface="Times New Roman" panose="02020603050405020304" pitchFamily="18" charset="0"/>
            </a:endParaRPr>
          </a:p>
        </p:txBody>
      </p:sp>
      <p:sp>
        <p:nvSpPr>
          <p:cNvPr id="11" name="مربع نص 10">
            <a:extLst>
              <a:ext uri="{FF2B5EF4-FFF2-40B4-BE49-F238E27FC236}">
                <a16:creationId xmlns:a16="http://schemas.microsoft.com/office/drawing/2014/main" id="{1CC9E0FD-6A7C-885D-2625-C1DB6A30ABA4}"/>
              </a:ext>
            </a:extLst>
          </p:cNvPr>
          <p:cNvSpPr txBox="1">
            <a:spLocks noChangeArrowheads="1"/>
          </p:cNvSpPr>
          <p:nvPr/>
        </p:nvSpPr>
        <p:spPr bwMode="auto">
          <a:xfrm>
            <a:off x="571500" y="3643313"/>
            <a:ext cx="601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dirty="0">
                <a:latin typeface="Times New Roman" panose="02020603050405020304" pitchFamily="18" charset="0"/>
                <a:cs typeface="Times New Roman" panose="02020603050405020304" pitchFamily="18" charset="0"/>
              </a:rPr>
              <a:t>تستعمل عندما يكون الحل التقريبي مقبولًا.</a:t>
            </a:r>
            <a:endParaRPr lang="en-US" altLang="ar-EG" dirty="0">
              <a:latin typeface="Times New Roman" panose="02020603050405020304" pitchFamily="18" charset="0"/>
              <a:cs typeface="Times New Roman" panose="02020603050405020304" pitchFamily="18" charset="0"/>
            </a:endParaRPr>
          </a:p>
        </p:txBody>
      </p:sp>
      <p:sp>
        <p:nvSpPr>
          <p:cNvPr id="12" name="مربع نص 11">
            <a:extLst>
              <a:ext uri="{FF2B5EF4-FFF2-40B4-BE49-F238E27FC236}">
                <a16:creationId xmlns:a16="http://schemas.microsoft.com/office/drawing/2014/main" id="{D47FC337-3AA7-C7AA-A2FF-47DAFB763C6E}"/>
              </a:ext>
            </a:extLst>
          </p:cNvPr>
          <p:cNvSpPr txBox="1">
            <a:spLocks noChangeArrowheads="1"/>
          </p:cNvSpPr>
          <p:nvPr/>
        </p:nvSpPr>
        <p:spPr bwMode="auto">
          <a:xfrm>
            <a:off x="642938" y="4357688"/>
            <a:ext cx="6010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2800">
                <a:latin typeface="Times New Roman" panose="02020603050405020304" pitchFamily="18" charset="0"/>
                <a:cs typeface="Times New Roman" panose="02020603050405020304" pitchFamily="18" charset="0"/>
              </a:rPr>
              <a:t>تستعمل إذا كانت المعادلة مكتوبة على الصورة</a:t>
            </a:r>
          </a:p>
          <a:p>
            <a:pPr algn="ctr" eaLnBrk="1" hangingPunct="1">
              <a:spcBef>
                <a:spcPct val="0"/>
              </a:spcBef>
              <a:buFontTx/>
              <a:buNone/>
            </a:pPr>
            <a:r>
              <a:rPr lang="ar-EG" altLang="ar-EG" sz="2800">
                <a:latin typeface="Times New Roman" panose="02020603050405020304" pitchFamily="18" charset="0"/>
                <a:cs typeface="Times New Roman" panose="02020603050405020304" pitchFamily="18" charset="0"/>
              </a:rPr>
              <a:t> س</a:t>
            </a:r>
            <a:r>
              <a:rPr lang="ar-EG" altLang="ar-EG" sz="2800" baseline="30000">
                <a:latin typeface="Times New Roman" panose="02020603050405020304" pitchFamily="18" charset="0"/>
                <a:cs typeface="Times New Roman" panose="02020603050405020304" pitchFamily="18" charset="0"/>
              </a:rPr>
              <a:t>2</a:t>
            </a:r>
            <a:r>
              <a:rPr lang="ar-EG" altLang="ar-EG" sz="2800">
                <a:latin typeface="Times New Roman" panose="02020603050405020304" pitchFamily="18" charset="0"/>
                <a:cs typeface="Times New Roman" panose="02020603050405020304" pitchFamily="18" charset="0"/>
              </a:rPr>
              <a:t> = ن، أي تستعمل إذا كانت المعادلة لا تحتوي على الحد س فقط.</a:t>
            </a:r>
            <a:endParaRPr lang="en-US" altLang="ar-EG" sz="2000">
              <a:latin typeface="Times New Roman" panose="02020603050405020304" pitchFamily="18" charset="0"/>
              <a:cs typeface="Times New Roman" panose="02020603050405020304" pitchFamily="18" charset="0"/>
            </a:endParaRPr>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5" name="click.wav"/>
                                        </p:tgtEl>
                                      </p:cMediaNode>
                                    </p:audio>
                                  </p:sub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5" name="click.wav"/>
                                        </p:tgtEl>
                                      </p:cMediaNode>
                                    </p:audio>
                                  </p:sub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par>
                          <p:cTn id="23" fill="hold" nodeType="afterGroup">
                            <p:stCondLst>
                              <p:cond delay="2000"/>
                            </p:stCondLst>
                            <p:childTnLst>
                              <p:par>
                                <p:cTn id="24" presetID="39" presetClass="entr" presetSubtype="0" accel="10000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push.wav"/>
                                        </p:tgtEl>
                                      </p:cMediaNode>
                                    </p:audio>
                                  </p:subTnLst>
                                </p:cTn>
                              </p:par>
                            </p:childTnLst>
                          </p:cTn>
                        </p:par>
                        <p:par>
                          <p:cTn id="30" fill="hold" nodeType="afterGroup">
                            <p:stCondLst>
                              <p:cond delay="2500"/>
                            </p:stCondLst>
                            <p:childTnLst>
                              <p:par>
                                <p:cTn id="31" presetID="39" presetClass="entr" presetSubtype="0" accel="10000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push.wav"/>
                                        </p:tgtEl>
                                      </p:cMediaNode>
                                    </p:audio>
                                  </p:subTnLst>
                                </p:cTn>
                              </p:par>
                            </p:childTnLst>
                          </p:cTn>
                        </p:par>
                        <p:par>
                          <p:cTn id="37" fill="hold" nodeType="afterGroup">
                            <p:stCondLst>
                              <p:cond delay="3000"/>
                            </p:stCondLst>
                            <p:childTnLst>
                              <p:par>
                                <p:cTn id="38" presetID="39" presetClass="entr" presetSubtype="0" ac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push.wav"/>
                                        </p:tgtEl>
                                      </p:cMediaNode>
                                    </p:audio>
                                  </p:subTnLst>
                                </p:cTn>
                              </p:par>
                            </p:childTnLst>
                          </p:cTn>
                        </p:par>
                        <p:par>
                          <p:cTn id="44" fill="hold" nodeType="afterGroup">
                            <p:stCondLst>
                              <p:cond delay="3500"/>
                            </p:stCondLst>
                            <p:childTnLst>
                              <p:par>
                                <p:cTn id="45" presetID="39" presetClass="entr" presetSubtype="0" accel="10000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par>
                          <p:cTn id="51" fill="hold" nodeType="afterGroup">
                            <p:stCondLst>
                              <p:cond delay="4000"/>
                            </p:stCondLst>
                            <p:childTnLst>
                              <p:par>
                                <p:cTn id="52" presetID="39" presetClass="entr" presetSubtype="0" accel="10000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push.wav"/>
                                        </p:tgtEl>
                                      </p:cMediaNode>
                                    </p:audio>
                                  </p:subTnLst>
                                </p:cTn>
                              </p:par>
                            </p:childTnLst>
                          </p:cTn>
                        </p:par>
                        <p:par>
                          <p:cTn id="58" fill="hold" nodeType="afterGroup">
                            <p:stCondLst>
                              <p:cond delay="4500"/>
                            </p:stCondLst>
                            <p:childTnLst>
                              <p:par>
                                <p:cTn id="59" presetID="39" presetClass="entr" presetSubtype="0" accel="10000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DDD3A35-2AE1-40DB-A14E-9C179292C5D2}"/>
              </a:ext>
            </a:extLst>
          </p:cNvPr>
          <p:cNvSpPr txBox="1"/>
          <p:nvPr/>
        </p:nvSpPr>
        <p:spPr bwMode="auto">
          <a:xfrm>
            <a:off x="719894" y="578645"/>
            <a:ext cx="7704211" cy="76835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1">
            <a:spAutoFit/>
          </a:bodyPr>
          <a:lstStyle>
            <a:defPPr>
              <a:defRPr lang="ar-SA"/>
            </a:defPPr>
            <a:lvl1pPr algn="ctr" rtl="1">
              <a:defRPr sz="4400" b="1" cap="small"/>
            </a:lvl1pPr>
          </a:lstStyle>
          <a:p>
            <a:pPr eaLnBrk="1" hangingPunct="1">
              <a:defRPr/>
            </a:pPr>
            <a:r>
              <a:rPr lang="ar-EG" dirty="0"/>
              <a:t>ملخص المفهوم: حل المعادلات التربيعية </a:t>
            </a:r>
            <a:endParaRPr lang="en-US" dirty="0"/>
          </a:p>
        </p:txBody>
      </p:sp>
      <p:graphicFrame>
        <p:nvGraphicFramePr>
          <p:cNvPr id="5" name="جدول 4">
            <a:extLst>
              <a:ext uri="{FF2B5EF4-FFF2-40B4-BE49-F238E27FC236}">
                <a16:creationId xmlns:a16="http://schemas.microsoft.com/office/drawing/2014/main" id="{FC063BE7-4D41-2DDD-4EEC-D56DFCAFA384}"/>
              </a:ext>
            </a:extLst>
          </p:cNvPr>
          <p:cNvGraphicFramePr>
            <a:graphicFrameLocks noGrp="1"/>
          </p:cNvGraphicFramePr>
          <p:nvPr/>
        </p:nvGraphicFramePr>
        <p:xfrm>
          <a:off x="468313" y="1693863"/>
          <a:ext cx="8207375" cy="3497262"/>
        </p:xfrm>
        <a:graphic>
          <a:graphicData uri="http://schemas.openxmlformats.org/drawingml/2006/table">
            <a:tbl>
              <a:tblPr rtl="1"/>
              <a:tblGrid>
                <a:gridCol w="2152650">
                  <a:extLst>
                    <a:ext uri="{9D8B030D-6E8A-4147-A177-3AD203B41FA5}">
                      <a16:colId xmlns:a16="http://schemas.microsoft.com/office/drawing/2014/main" val="20000"/>
                    </a:ext>
                  </a:extLst>
                </a:gridCol>
                <a:gridCol w="6054725">
                  <a:extLst>
                    <a:ext uri="{9D8B030D-6E8A-4147-A177-3AD203B41FA5}">
                      <a16:colId xmlns:a16="http://schemas.microsoft.com/office/drawing/2014/main" val="20001"/>
                    </a:ext>
                  </a:extLst>
                </a:gridCol>
              </a:tblGrid>
              <a:tr h="8534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8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32191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2191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20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3747" name="مربع نص 3">
            <a:extLst>
              <a:ext uri="{FF2B5EF4-FFF2-40B4-BE49-F238E27FC236}">
                <a16:creationId xmlns:a16="http://schemas.microsoft.com/office/drawing/2014/main" id="{2C487CBD-8C74-B94E-3590-A88FEF6A01E4}"/>
              </a:ext>
            </a:extLst>
          </p:cNvPr>
          <p:cNvSpPr txBox="1">
            <a:spLocks noChangeArrowheads="1"/>
          </p:cNvSpPr>
          <p:nvPr/>
        </p:nvSpPr>
        <p:spPr bwMode="auto">
          <a:xfrm>
            <a:off x="6786563" y="1643063"/>
            <a:ext cx="1785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b="1">
                <a:solidFill>
                  <a:schemeClr val="bg1"/>
                </a:solidFill>
                <a:latin typeface="Times New Roman" panose="02020603050405020304" pitchFamily="18" charset="0"/>
                <a:cs typeface="Times New Roman" panose="02020603050405020304" pitchFamily="18" charset="0"/>
              </a:rPr>
              <a:t>الطريقة</a:t>
            </a:r>
            <a:endParaRPr lang="ar-EG" altLang="ar-EG" sz="3600">
              <a:latin typeface="Arial" panose="020B0604020202020204" pitchFamily="34" charset="0"/>
            </a:endParaRPr>
          </a:p>
        </p:txBody>
      </p:sp>
      <p:sp>
        <p:nvSpPr>
          <p:cNvPr id="73748" name="مربع نص 5">
            <a:extLst>
              <a:ext uri="{FF2B5EF4-FFF2-40B4-BE49-F238E27FC236}">
                <a16:creationId xmlns:a16="http://schemas.microsoft.com/office/drawing/2014/main" id="{4DC6F1D0-08B2-C152-65FE-3535A6BBA879}"/>
              </a:ext>
            </a:extLst>
          </p:cNvPr>
          <p:cNvSpPr txBox="1">
            <a:spLocks noChangeArrowheads="1"/>
          </p:cNvSpPr>
          <p:nvPr/>
        </p:nvSpPr>
        <p:spPr bwMode="auto">
          <a:xfrm>
            <a:off x="1857375" y="1714500"/>
            <a:ext cx="4500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b="1">
                <a:solidFill>
                  <a:schemeClr val="bg1"/>
                </a:solidFill>
                <a:latin typeface="Times New Roman" panose="02020603050405020304" pitchFamily="18" charset="0"/>
                <a:cs typeface="Times New Roman" panose="02020603050405020304" pitchFamily="18" charset="0"/>
              </a:rPr>
              <a:t>متى يفضل استعمالها؟ </a:t>
            </a:r>
            <a:endParaRPr lang="en-US" altLang="ar-EG" sz="2800">
              <a:solidFill>
                <a:schemeClr val="bg1"/>
              </a:solidFill>
              <a:latin typeface="Times New Roman" panose="02020603050405020304" pitchFamily="18" charset="0"/>
              <a:cs typeface="Times New Roman" panose="02020603050405020304" pitchFamily="18" charset="0"/>
            </a:endParaRPr>
          </a:p>
        </p:txBody>
      </p:sp>
      <p:sp>
        <p:nvSpPr>
          <p:cNvPr id="7" name="مربع نص 6">
            <a:extLst>
              <a:ext uri="{FF2B5EF4-FFF2-40B4-BE49-F238E27FC236}">
                <a16:creationId xmlns:a16="http://schemas.microsoft.com/office/drawing/2014/main" id="{1778973E-DBD6-262B-A69C-B26D8A054B0D}"/>
              </a:ext>
            </a:extLst>
          </p:cNvPr>
          <p:cNvSpPr txBox="1">
            <a:spLocks noChangeArrowheads="1"/>
          </p:cNvSpPr>
          <p:nvPr/>
        </p:nvSpPr>
        <p:spPr bwMode="auto">
          <a:xfrm>
            <a:off x="6429375" y="28575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a:solidFill>
                  <a:schemeClr val="bg1"/>
                </a:solidFill>
                <a:latin typeface="Times New Roman" panose="02020603050405020304" pitchFamily="18" charset="0"/>
                <a:cs typeface="Times New Roman" panose="02020603050405020304" pitchFamily="18" charset="0"/>
              </a:rPr>
              <a:t>إكمال المربع</a:t>
            </a:r>
            <a:endParaRPr lang="en-US" altLang="ar-EG" sz="2400">
              <a:solidFill>
                <a:schemeClr val="bg1"/>
              </a:solidFill>
              <a:latin typeface="Times New Roman" panose="02020603050405020304" pitchFamily="18" charset="0"/>
              <a:cs typeface="Times New Roman" panose="02020603050405020304" pitchFamily="18" charset="0"/>
            </a:endParaRPr>
          </a:p>
        </p:txBody>
      </p:sp>
      <p:sp>
        <p:nvSpPr>
          <p:cNvPr id="8" name="مربع نص 7">
            <a:extLst>
              <a:ext uri="{FF2B5EF4-FFF2-40B4-BE49-F238E27FC236}">
                <a16:creationId xmlns:a16="http://schemas.microsoft.com/office/drawing/2014/main" id="{5F0721EB-FCA7-135C-138E-FA04761206E1}"/>
              </a:ext>
            </a:extLst>
          </p:cNvPr>
          <p:cNvSpPr txBox="1">
            <a:spLocks noChangeArrowheads="1"/>
          </p:cNvSpPr>
          <p:nvPr/>
        </p:nvSpPr>
        <p:spPr bwMode="auto">
          <a:xfrm>
            <a:off x="6429375" y="4214813"/>
            <a:ext cx="242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3600">
                <a:solidFill>
                  <a:schemeClr val="bg1"/>
                </a:solidFill>
                <a:latin typeface="Times New Roman" panose="02020603050405020304" pitchFamily="18" charset="0"/>
                <a:cs typeface="Times New Roman" panose="02020603050405020304" pitchFamily="18" charset="0"/>
              </a:rPr>
              <a:t>القانون العام</a:t>
            </a:r>
            <a:endParaRPr lang="en-US" altLang="ar-EG" sz="2800">
              <a:solidFill>
                <a:schemeClr val="bg1"/>
              </a:solidFill>
              <a:latin typeface="Times New Roman" panose="02020603050405020304" pitchFamily="18" charset="0"/>
              <a:cs typeface="Times New Roman" panose="02020603050405020304" pitchFamily="18" charset="0"/>
            </a:endParaRPr>
          </a:p>
        </p:txBody>
      </p:sp>
      <p:sp>
        <p:nvSpPr>
          <p:cNvPr id="10" name="مربع نص 9">
            <a:extLst>
              <a:ext uri="{FF2B5EF4-FFF2-40B4-BE49-F238E27FC236}">
                <a16:creationId xmlns:a16="http://schemas.microsoft.com/office/drawing/2014/main" id="{CCCABA53-CC1C-20E3-0F68-8E3AC234CFD0}"/>
              </a:ext>
            </a:extLst>
          </p:cNvPr>
          <p:cNvSpPr txBox="1">
            <a:spLocks noChangeArrowheads="1"/>
          </p:cNvSpPr>
          <p:nvPr/>
        </p:nvSpPr>
        <p:spPr bwMode="auto">
          <a:xfrm>
            <a:off x="500063" y="2500313"/>
            <a:ext cx="6010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sz="2800" dirty="0">
                <a:latin typeface="Times New Roman" panose="02020603050405020304" pitchFamily="18" charset="0"/>
                <a:cs typeface="Times New Roman" panose="02020603050405020304" pitchFamily="18" charset="0"/>
              </a:rPr>
              <a:t>يمكن استعمالها لأية معادلة على الصورة:</a:t>
            </a:r>
          </a:p>
          <a:p>
            <a:pPr algn="ctr" eaLnBrk="1" hangingPunct="1">
              <a:spcBef>
                <a:spcPct val="0"/>
              </a:spcBef>
              <a:buFontTx/>
              <a:buNone/>
            </a:pPr>
            <a:r>
              <a:rPr lang="ar-EG" altLang="ar-EG" sz="2800" dirty="0">
                <a:latin typeface="Times New Roman" panose="02020603050405020304" pitchFamily="18" charset="0"/>
                <a:cs typeface="Times New Roman" panose="02020603050405020304" pitchFamily="18" charset="0"/>
              </a:rPr>
              <a:t> أس</a:t>
            </a:r>
            <a:r>
              <a:rPr lang="ar-EG" altLang="ar-EG" sz="2800" baseline="30000" dirty="0">
                <a:latin typeface="Times New Roman" panose="02020603050405020304" pitchFamily="18" charset="0"/>
                <a:cs typeface="Times New Roman" panose="02020603050405020304" pitchFamily="18" charset="0"/>
              </a:rPr>
              <a:t>2</a:t>
            </a:r>
            <a:r>
              <a:rPr lang="ar-EG" altLang="ar-EG" sz="2800" dirty="0">
                <a:latin typeface="Times New Roman" panose="02020603050405020304" pitchFamily="18" charset="0"/>
                <a:cs typeface="Times New Roman" panose="02020603050405020304" pitchFamily="18" charset="0"/>
              </a:rPr>
              <a:t> + ب س + جـ = 0، إلا أنه من الأسهل استعمالها إذا كان ب عددًا زوجيًا و أ = 1.</a:t>
            </a:r>
            <a:endParaRPr lang="en-US" altLang="ar-EG" sz="2800" dirty="0">
              <a:latin typeface="Times New Roman" panose="02020603050405020304" pitchFamily="18" charset="0"/>
              <a:cs typeface="Times New Roman" panose="02020603050405020304" pitchFamily="18" charset="0"/>
            </a:endParaRPr>
          </a:p>
        </p:txBody>
      </p:sp>
      <p:sp>
        <p:nvSpPr>
          <p:cNvPr id="11" name="مربع نص 10">
            <a:extLst>
              <a:ext uri="{FF2B5EF4-FFF2-40B4-BE49-F238E27FC236}">
                <a16:creationId xmlns:a16="http://schemas.microsoft.com/office/drawing/2014/main" id="{14BB7A38-DD79-956E-FB85-F1D624835BBF}"/>
              </a:ext>
            </a:extLst>
          </p:cNvPr>
          <p:cNvSpPr txBox="1">
            <a:spLocks noChangeArrowheads="1"/>
          </p:cNvSpPr>
          <p:nvPr/>
        </p:nvSpPr>
        <p:spPr bwMode="auto">
          <a:xfrm>
            <a:off x="500063" y="3857625"/>
            <a:ext cx="6010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ar-EG" altLang="ar-EG">
                <a:latin typeface="Times New Roman" panose="02020603050405020304" pitchFamily="18" charset="0"/>
                <a:cs typeface="Times New Roman" panose="02020603050405020304" pitchFamily="18" charset="0"/>
              </a:rPr>
              <a:t>يمكن استعمالها لأية معادلة على الصورة: أس</a:t>
            </a:r>
            <a:r>
              <a:rPr lang="ar-EG" altLang="ar-EG" baseline="30000">
                <a:latin typeface="Times New Roman" panose="02020603050405020304" pitchFamily="18" charset="0"/>
                <a:cs typeface="Times New Roman" panose="02020603050405020304" pitchFamily="18" charset="0"/>
              </a:rPr>
              <a:t>2</a:t>
            </a:r>
            <a:r>
              <a:rPr lang="ar-EG" altLang="ar-EG">
                <a:latin typeface="Times New Roman" panose="02020603050405020304" pitchFamily="18" charset="0"/>
                <a:cs typeface="Times New Roman" panose="02020603050405020304" pitchFamily="18" charset="0"/>
              </a:rPr>
              <a:t> + ب س + جـ = 0</a:t>
            </a:r>
            <a:endParaRPr lang="en-US" altLang="ar-EG" sz="2400">
              <a:latin typeface="Times New Roman" panose="02020603050405020304" pitchFamily="18" charset="0"/>
              <a:cs typeface="Times New Roman" panose="02020603050405020304" pitchFamily="18" charset="0"/>
            </a:endParaRPr>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push.wav"/>
                                        </p:tgtEl>
                                      </p:cMediaNode>
                                    </p:audio>
                                  </p:subTnLst>
                                </p:cTn>
                              </p:par>
                            </p:childTnLst>
                          </p:cTn>
                        </p:par>
                        <p:par>
                          <p:cTn id="11" fill="hold" nodeType="afterGroup">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push.wav"/>
                                        </p:tgtEl>
                                      </p:cMediaNode>
                                    </p:audio>
                                  </p:subTnLst>
                                </p:cTn>
                              </p:par>
                            </p:childTnLst>
                          </p:cTn>
                        </p:par>
                        <p:par>
                          <p:cTn id="18" fill="hold" nodeType="afterGroup">
                            <p:stCondLst>
                              <p:cond delay="1000"/>
                            </p:stCondLst>
                            <p:childTnLst>
                              <p:par>
                                <p:cTn id="19" presetID="39" presetClass="entr" presetSubtype="0" ac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push.wav"/>
                                        </p:tgtEl>
                                      </p:cMediaNode>
                                    </p:audio>
                                  </p:subTnLst>
                                </p:cTn>
                              </p:par>
                            </p:childTnLst>
                          </p:cTn>
                        </p:par>
                        <p:par>
                          <p:cTn id="25" fill="hold" nodeType="afterGroup">
                            <p:stCondLst>
                              <p:cond delay="1500"/>
                            </p:stCondLst>
                            <p:childTnLst>
                              <p:par>
                                <p:cTn id="26" presetID="39" presetClass="entr" presetSubtype="0" ac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143767"/>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sp>
        <p:nvSpPr>
          <p:cNvPr id="61" name="Freeform 61"/>
          <p:cNvSpPr/>
          <p:nvPr/>
        </p:nvSpPr>
        <p:spPr>
          <a:xfrm>
            <a:off x="731618" y="0"/>
            <a:ext cx="7644349" cy="6858000"/>
          </a:xfrm>
          <a:custGeom>
            <a:avLst/>
            <a:gdLst/>
            <a:ahLst/>
            <a:cxnLst/>
            <a:rect l="l" t="t" r="r" b="b"/>
            <a:pathLst>
              <a:path w="14547873" h="10564088">
                <a:moveTo>
                  <a:pt x="0" y="0"/>
                </a:moveTo>
                <a:lnTo>
                  <a:pt x="14547873" y="0"/>
                </a:lnTo>
                <a:lnTo>
                  <a:pt x="14547873" y="10564088"/>
                </a:lnTo>
                <a:lnTo>
                  <a:pt x="0" y="10564088"/>
                </a:lnTo>
                <a:lnTo>
                  <a:pt x="0" y="0"/>
                </a:lnTo>
                <a:close/>
              </a:path>
            </a:pathLst>
          </a:custGeom>
          <a:blipFill>
            <a:blip>
              <a:extLst>
                <a:ext uri="{96DAC541-7B7A-43D3-8B79-37D633B846F1}">
                  <asvg:svgBlip xmlns:asvg="http://schemas.microsoft.com/office/drawing/2016/SVG/main" r:embed="rId11"/>
                </a:ext>
              </a:extLst>
            </a:blip>
            <a:stretch>
              <a:fillRect l="-875" t="-35043" r="-2284" b="-18821"/>
            </a:stretch>
          </a:blipFill>
        </p:spPr>
        <p:txBody>
          <a:bodyPr/>
          <a:lstStyle/>
          <a:p>
            <a:endParaRPr lang="ar-SA"/>
          </a:p>
        </p:txBody>
      </p:sp>
      <p:sp>
        <p:nvSpPr>
          <p:cNvPr id="64" name="Freeform 64"/>
          <p:cNvSpPr/>
          <p:nvPr/>
        </p:nvSpPr>
        <p:spPr>
          <a:xfrm rot="-3781401">
            <a:off x="512013" y="3886037"/>
            <a:ext cx="1317370" cy="1317370"/>
          </a:xfrm>
          <a:custGeom>
            <a:avLst/>
            <a:gdLst/>
            <a:ahLst/>
            <a:cxnLst/>
            <a:rect l="l" t="t" r="r" b="b"/>
            <a:pathLst>
              <a:path w="2634739" h="2634739">
                <a:moveTo>
                  <a:pt x="0" y="0"/>
                </a:moveTo>
                <a:lnTo>
                  <a:pt x="2634739" y="0"/>
                </a:lnTo>
                <a:lnTo>
                  <a:pt x="2634739" y="2634740"/>
                </a:lnTo>
                <a:lnTo>
                  <a:pt x="0" y="2634740"/>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5" name="Freeform 65"/>
          <p:cNvSpPr/>
          <p:nvPr/>
        </p:nvSpPr>
        <p:spPr>
          <a:xfrm rot="2444414">
            <a:off x="7186662" y="1614968"/>
            <a:ext cx="1323778" cy="856846"/>
          </a:xfrm>
          <a:custGeom>
            <a:avLst/>
            <a:gdLst/>
            <a:ahLst/>
            <a:cxnLst/>
            <a:rect l="l" t="t" r="r" b="b"/>
            <a:pathLst>
              <a:path w="2647556" h="1713691">
                <a:moveTo>
                  <a:pt x="0" y="0"/>
                </a:moveTo>
                <a:lnTo>
                  <a:pt x="2647556" y="0"/>
                </a:lnTo>
                <a:lnTo>
                  <a:pt x="2647556" y="1713691"/>
                </a:lnTo>
                <a:lnTo>
                  <a:pt x="0" y="1713691"/>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6" name="Rectangle 4">
            <a:extLst>
              <a:ext uri="{FF2B5EF4-FFF2-40B4-BE49-F238E27FC236}">
                <a16:creationId xmlns:a16="http://schemas.microsoft.com/office/drawing/2014/main" id="{04C5A219-C50B-4F24-8E32-A0D5D7CBA105}"/>
              </a:ext>
            </a:extLst>
          </p:cNvPr>
          <p:cNvSpPr/>
          <p:nvPr/>
        </p:nvSpPr>
        <p:spPr bwMode="auto">
          <a:xfrm>
            <a:off x="3731412" y="565204"/>
            <a:ext cx="1532792"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solidFill>
                    <a:sysClr val="windowText" lastClr="000000"/>
                  </a:solidFill>
                </a:ln>
                <a:solidFill>
                  <a:srgbClr val="F79646">
                    <a:lumMod val="75000"/>
                  </a:srgbClr>
                </a:solidFill>
                <a:effectLst/>
                <a:uLnTx/>
                <a:uFillTx/>
                <a:latin typeface="Calibri"/>
                <a:ea typeface="+mn-ea"/>
                <a:cs typeface="Times New Roman" panose="02020603050405020304" pitchFamily="18" charset="0"/>
              </a:rPr>
              <a:t>والآن</a:t>
            </a:r>
          </a:p>
        </p:txBody>
      </p:sp>
      <p:sp>
        <p:nvSpPr>
          <p:cNvPr id="67" name="TextBox 7">
            <a:extLst>
              <a:ext uri="{FF2B5EF4-FFF2-40B4-BE49-F238E27FC236}">
                <a16:creationId xmlns:a16="http://schemas.microsoft.com/office/drawing/2014/main" id="{B6EA8CB3-CF5B-4ACA-B3CA-3D72FF36DA1E}"/>
              </a:ext>
            </a:extLst>
          </p:cNvPr>
          <p:cNvSpPr txBox="1"/>
          <p:nvPr/>
        </p:nvSpPr>
        <p:spPr bwMode="auto">
          <a:xfrm>
            <a:off x="2400017" y="2328058"/>
            <a:ext cx="4755356" cy="3316742"/>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rtlCol="1">
            <a:spAutoFit/>
          </a:bodyPr>
          <a:lstStyle/>
          <a:p>
            <a:pPr marL="571500" marR="0" lvl="0" indent="-5715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EG" sz="3600" b="1" dirty="0">
                <a:solidFill>
                  <a:prstClr val="black"/>
                </a:solidFill>
                <a:cs typeface="Times New Roman" panose="02020603050405020304" pitchFamily="18" charset="0"/>
              </a:rPr>
              <a:t>أحل معادلات تربيعية باستعمال القانون العام.</a:t>
            </a:r>
          </a:p>
          <a:p>
            <a:pPr marL="571500" marR="0" lvl="0" indent="-5715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ar-EG" sz="3600" b="1" dirty="0">
                <a:solidFill>
                  <a:prstClr val="black"/>
                </a:solidFill>
                <a:cs typeface="Times New Roman" panose="02020603050405020304" pitchFamily="18" charset="0"/>
              </a:rPr>
              <a:t>أستعمل المميز لتحديد عدد حلول معادلة تربيعية.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FE00741-788E-03FD-DB42-D3B5CAC5ABDD}"/>
              </a:ext>
            </a:extLst>
          </p:cNvPr>
          <p:cNvSpPr txBox="1">
            <a:spLocks noChangeArrowheads="1"/>
          </p:cNvSpPr>
          <p:nvPr/>
        </p:nvSpPr>
        <p:spPr bwMode="auto">
          <a:xfrm>
            <a:off x="1043608" y="1556792"/>
            <a:ext cx="7272808" cy="3170099"/>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spAutoFit/>
          </a:bodyPr>
          <a:lstStyle/>
          <a:p>
            <a:pPr algn="ctr" rtl="1" eaLnBrk="1" hangingPunct="1">
              <a:defRPr/>
            </a:pPr>
            <a:r>
              <a:rPr lang="ar-EG" sz="4000" b="1" cap="small" dirty="0">
                <a:solidFill>
                  <a:srgbClr val="C00000"/>
                </a:solidFill>
              </a:rPr>
              <a:t>المميز:</a:t>
            </a:r>
          </a:p>
          <a:p>
            <a:pPr algn="ctr" rtl="1" eaLnBrk="1" hangingPunct="1">
              <a:defRPr/>
            </a:pPr>
            <a:r>
              <a:rPr lang="ar-EG" sz="4000" b="1" cap="small" dirty="0"/>
              <a:t> في القانون العام، تُسمى العبارة التي تحت الجذر (ب</a:t>
            </a:r>
            <a:r>
              <a:rPr lang="ar-EG" sz="4000" b="1" baseline="30000" dirty="0"/>
              <a:t>2</a:t>
            </a:r>
            <a:r>
              <a:rPr lang="ar-EG" sz="4000" b="1" cap="small" dirty="0"/>
              <a:t> – 4أ جـ) </a:t>
            </a:r>
            <a:r>
              <a:rPr lang="ar-EG" sz="4000" b="1" cap="small" dirty="0">
                <a:solidFill>
                  <a:srgbClr val="800000"/>
                </a:solidFill>
              </a:rPr>
              <a:t>المميز</a:t>
            </a:r>
            <a:r>
              <a:rPr lang="ar-EG" sz="4000" b="1" cap="small" dirty="0"/>
              <a:t>، ويمكنك استعماله لتحديد عدد الحلول الحقيقية للمعادلة </a:t>
            </a:r>
            <a:r>
              <a:rPr lang="ar-EG" sz="4000" b="1" cap="small" dirty="0" err="1"/>
              <a:t>التربيعية.</a:t>
            </a:r>
            <a:endParaRPr lang="en-US" sz="4000" dirty="0"/>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85" decel="100000"/>
                                        <p:tgtEl>
                                          <p:spTgt spid="3"/>
                                        </p:tgtEl>
                                      </p:cBhvr>
                                    </p:animEffect>
                                    <p:animScale>
                                      <p:cBhvr>
                                        <p:cTn id="8" dur="385" decel="100000"/>
                                        <p:tgtEl>
                                          <p:spTgt spid="3"/>
                                        </p:tgtEl>
                                      </p:cBhvr>
                                      <p:from x="10000" y="10000"/>
                                      <p:to x="200000" y="450000"/>
                                    </p:animScale>
                                    <p:animScale>
                                      <p:cBhvr>
                                        <p:cTn id="9" dur="615" accel="100000" fill="hold">
                                          <p:stCondLst>
                                            <p:cond delay="385"/>
                                          </p:stCondLst>
                                        </p:cTn>
                                        <p:tgtEl>
                                          <p:spTgt spid="3"/>
                                        </p:tgtEl>
                                      </p:cBhvr>
                                      <p:from x="200000" y="450000"/>
                                      <p:to x="100000" y="100000"/>
                                    </p:animScale>
                                    <p:set>
                                      <p:cBhvr>
                                        <p:cTn id="10" dur="385" fill="hold"/>
                                        <p:tgtEl>
                                          <p:spTgt spid="3"/>
                                        </p:tgtEl>
                                        <p:attrNameLst>
                                          <p:attrName>ppt_x</p:attrName>
                                        </p:attrNameLst>
                                      </p:cBhvr>
                                      <p:to>
                                        <p:strVal val="(0.5)"/>
                                      </p:to>
                                    </p:set>
                                    <p:anim from="(0.5)" to="(#ppt_x)" calcmode="lin" valueType="num">
                                      <p:cBhvr>
                                        <p:cTn id="11" dur="615" accel="100000" fill="hold">
                                          <p:stCondLst>
                                            <p:cond delay="385"/>
                                          </p:stCondLst>
                                        </p:cTn>
                                        <p:tgtEl>
                                          <p:spTgt spid="3"/>
                                        </p:tgtEl>
                                        <p:attrNameLst>
                                          <p:attrName>ppt_x</p:attrName>
                                        </p:attrNameLst>
                                      </p:cBhvr>
                                    </p:anim>
                                    <p:set>
                                      <p:cBhvr>
                                        <p:cTn id="12" dur="385" fill="hold"/>
                                        <p:tgtEl>
                                          <p:spTgt spid="3"/>
                                        </p:tgtEl>
                                        <p:attrNameLst>
                                          <p:attrName>ppt_y</p:attrName>
                                        </p:attrNameLst>
                                      </p:cBhvr>
                                      <p:to>
                                        <p:strVal val="(#ppt_y+0.4)"/>
                                      </p:to>
                                    </p:set>
                                    <p:anim from="(#ppt_y+0.4)" to="(#ppt_y)" calcmode="lin" valueType="num">
                                      <p:cBhvr>
                                        <p:cTn id="13" dur="615" accel="100000" fill="hold">
                                          <p:stCondLst>
                                            <p:cond delay="385"/>
                                          </p:stCondLst>
                                        </p:cTn>
                                        <p:tgtEl>
                                          <p:spTgt spid="3"/>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sparrowa_ne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a:extLst>
              <a:ext uri="{FF2B5EF4-FFF2-40B4-BE49-F238E27FC236}">
                <a16:creationId xmlns:a16="http://schemas.microsoft.com/office/drawing/2014/main" id="{284D1069-99C1-EA87-1D5D-35A4F43B0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13971" r="24760" b="12254"/>
          <a:stretch>
            <a:fillRect/>
          </a:stretch>
        </p:blipFill>
        <p:spPr bwMode="auto">
          <a:xfrm>
            <a:off x="679450" y="476250"/>
            <a:ext cx="7747000" cy="525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1000"/>
                                        <p:tgtEl>
                                          <p:spTgt spid="74755"/>
                                        </p:tgtEl>
                                      </p:cBhvr>
                                    </p:animEffect>
                                    <p:anim calcmode="lin" valueType="num">
                                      <p:cBhvr>
                                        <p:cTn id="8" dur="1000" fill="hold"/>
                                        <p:tgtEl>
                                          <p:spTgt spid="74755"/>
                                        </p:tgtEl>
                                        <p:attrNameLst>
                                          <p:attrName>ppt_x</p:attrName>
                                        </p:attrNameLst>
                                      </p:cBhvr>
                                      <p:tavLst>
                                        <p:tav tm="0">
                                          <p:val>
                                            <p:strVal val="#ppt_x"/>
                                          </p:val>
                                        </p:tav>
                                        <p:tav tm="100000">
                                          <p:val>
                                            <p:strVal val="#ppt_x"/>
                                          </p:val>
                                        </p:tav>
                                      </p:tavLst>
                                    </p:anim>
                                    <p:anim calcmode="lin" valueType="num">
                                      <p:cBhvr>
                                        <p:cTn id="9" dur="1000" fill="hold"/>
                                        <p:tgtEl>
                                          <p:spTgt spid="747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a:extLst>
              <a:ext uri="{FF2B5EF4-FFF2-40B4-BE49-F238E27FC236}">
                <a16:creationId xmlns:a16="http://schemas.microsoft.com/office/drawing/2014/main" id="{C056EA6A-BE3A-FCCF-D3AF-B401C8FAC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582" t="31128" r="3127" b="25735"/>
          <a:stretch>
            <a:fillRect/>
          </a:stretch>
        </p:blipFill>
        <p:spPr bwMode="auto">
          <a:xfrm>
            <a:off x="2627313" y="620713"/>
            <a:ext cx="4392612" cy="552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52089" y="1315131"/>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790081" y="1662062"/>
            <a:ext cx="1319592" cy="707886"/>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مثال 4</a:t>
            </a: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640663" y="3422755"/>
            <a:ext cx="7516812" cy="1015663"/>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cap="small" dirty="0">
                <a:solidFill>
                  <a:prstClr val="black"/>
                </a:solidFill>
              </a:rPr>
              <a:t>استعمال المميز</a:t>
            </a:r>
          </a:p>
        </p:txBody>
      </p:sp>
    </p:spTree>
    <p:extLst>
      <p:ext uri="{BB962C8B-B14F-4D97-AF65-F5344CB8AC3E}">
        <p14:creationId xmlns:p14="http://schemas.microsoft.com/office/powerpoint/2010/main" val="3234492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C040D2AB-8B97-4EB7-1F21-F53AD8385058}"/>
              </a:ext>
            </a:extLst>
          </p:cNvPr>
          <p:cNvSpPr/>
          <p:nvPr/>
        </p:nvSpPr>
        <p:spPr>
          <a:xfrm>
            <a:off x="984326" y="2117080"/>
            <a:ext cx="7200900" cy="2032000"/>
          </a:xfrm>
          <a:prstGeom prst="snipRound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4000" b="1" cap="small" dirty="0"/>
              <a:t>أوجد قيمة المميز للمعادلة:</a:t>
            </a:r>
          </a:p>
          <a:p>
            <a:pPr algn="ctr" rtl="1" eaLnBrk="1" hangingPunct="1">
              <a:defRPr/>
            </a:pPr>
            <a:r>
              <a:rPr lang="ar-EG" sz="4000" b="1" cap="small" dirty="0"/>
              <a:t> 4س</a:t>
            </a:r>
            <a:r>
              <a:rPr lang="ar-EG" sz="4000" b="1" baseline="30000" dirty="0"/>
              <a:t>2</a:t>
            </a:r>
            <a:r>
              <a:rPr lang="ar-EG" sz="4000" b="1" cap="small" dirty="0"/>
              <a:t> – 5س = -3، ثم حدد عدد حلولها </a:t>
            </a:r>
            <a:r>
              <a:rPr lang="ar-EG" sz="4000" b="1" cap="small" dirty="0" err="1"/>
              <a:t>الحقيقية.</a:t>
            </a:r>
            <a:endParaRPr lang="en-US" sz="4000" dirty="0"/>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a:extLst>
              <a:ext uri="{FF2B5EF4-FFF2-40B4-BE49-F238E27FC236}">
                <a16:creationId xmlns:a16="http://schemas.microsoft.com/office/drawing/2014/main" id="{03FD5C87-B945-8F25-69BD-437AC6302FA4}"/>
              </a:ext>
            </a:extLst>
          </p:cNvPr>
          <p:cNvSpPr>
            <a:spLocks noChangeArrowheads="1"/>
          </p:cNvSpPr>
          <p:nvPr/>
        </p:nvSpPr>
        <p:spPr bwMode="auto">
          <a:xfrm>
            <a:off x="468313" y="1773238"/>
            <a:ext cx="8002587" cy="3970337"/>
          </a:xfrm>
          <a:prstGeom prst="rect">
            <a:avLst/>
          </a:prstGeom>
          <a:noFill/>
          <a:ln w="9525">
            <a:noFill/>
            <a:miter lim="800000"/>
            <a:headEnd/>
            <a:tailEnd/>
          </a:ln>
          <a:effectLst/>
        </p:spPr>
        <p:txBody>
          <a:bodyPr anchor="ctr">
            <a:spAutoFit/>
          </a:bodyPr>
          <a:lstStyle/>
          <a:p>
            <a:pPr algn="r" rtl="1" eaLnBrk="1" hangingPunct="1">
              <a:defRPr/>
            </a:pPr>
            <a:r>
              <a:rPr lang="ar-EG" sz="3600" b="1" cap="small" dirty="0">
                <a:solidFill>
                  <a:srgbClr val="C00000"/>
                </a:solidFill>
              </a:rPr>
              <a:t>الخطوة 1: </a:t>
            </a:r>
            <a:r>
              <a:rPr lang="ar-EG" sz="3600" b="1" cap="small" dirty="0"/>
              <a:t>أعد كتابة المعادلة بالصورة القياسية: 4س</a:t>
            </a:r>
            <a:r>
              <a:rPr lang="ar-EG" sz="3600" b="1" baseline="30000" dirty="0"/>
              <a:t>2</a:t>
            </a:r>
            <a:r>
              <a:rPr lang="ar-EG" sz="3600" b="1" cap="small" dirty="0"/>
              <a:t> – 5س = -3  ← 4س</a:t>
            </a:r>
            <a:r>
              <a:rPr lang="ar-EG" sz="3600" b="1" baseline="30000" dirty="0"/>
              <a:t>2</a:t>
            </a:r>
            <a:r>
              <a:rPr lang="ar-EG" sz="3600" b="1" cap="small" dirty="0"/>
              <a:t> – 5س + 3 = 0 </a:t>
            </a:r>
            <a:endParaRPr lang="en-US" sz="3600" dirty="0"/>
          </a:p>
          <a:p>
            <a:pPr algn="r" rtl="1" eaLnBrk="1" hangingPunct="1">
              <a:defRPr/>
            </a:pPr>
            <a:r>
              <a:rPr lang="ar-EG" sz="3600" b="1" cap="small" dirty="0">
                <a:solidFill>
                  <a:srgbClr val="C00000"/>
                </a:solidFill>
              </a:rPr>
              <a:t>الخطوة 2: </a:t>
            </a:r>
            <a:r>
              <a:rPr lang="ar-EG" sz="3600" b="1" cap="small" dirty="0"/>
              <a:t>أوجد المميز.</a:t>
            </a:r>
            <a:endParaRPr lang="en-US" sz="3600" dirty="0"/>
          </a:p>
          <a:p>
            <a:pPr algn="r" rtl="1" eaLnBrk="1" hangingPunct="1">
              <a:defRPr/>
            </a:pPr>
            <a:r>
              <a:rPr lang="ar-EG" sz="3600" b="1" cap="small" dirty="0">
                <a:solidFill>
                  <a:srgbClr val="002060"/>
                </a:solidFill>
              </a:rPr>
              <a:t>ب</a:t>
            </a:r>
            <a:r>
              <a:rPr lang="ar-EG" sz="3600" b="1" baseline="30000" dirty="0"/>
              <a:t>2</a:t>
            </a:r>
            <a:r>
              <a:rPr lang="ar-EG" sz="3600" b="1" cap="small" dirty="0"/>
              <a:t> – 4</a:t>
            </a:r>
            <a:r>
              <a:rPr lang="ar-EG" sz="3600" b="1" cap="small" dirty="0">
                <a:solidFill>
                  <a:srgbClr val="C00000"/>
                </a:solidFill>
              </a:rPr>
              <a:t>أ</a:t>
            </a:r>
            <a:r>
              <a:rPr lang="ar-EG" sz="3600" b="1" cap="small" dirty="0"/>
              <a:t> جـ= </a:t>
            </a:r>
            <a:r>
              <a:rPr lang="ar-EG" sz="3600" b="1" cap="small" dirty="0">
                <a:solidFill>
                  <a:srgbClr val="002060"/>
                </a:solidFill>
              </a:rPr>
              <a:t>(-5) </a:t>
            </a:r>
            <a:r>
              <a:rPr lang="ar-EG" sz="3600" b="1" baseline="30000" dirty="0"/>
              <a:t>2</a:t>
            </a:r>
            <a:r>
              <a:rPr lang="ar-EG" sz="3600" b="1" cap="small" dirty="0"/>
              <a:t> – 4 </a:t>
            </a:r>
            <a:r>
              <a:rPr lang="ar-EG" sz="3600" b="1" cap="small" dirty="0">
                <a:solidFill>
                  <a:srgbClr val="C00000"/>
                </a:solidFill>
              </a:rPr>
              <a:t>(4) </a:t>
            </a:r>
            <a:r>
              <a:rPr lang="ar-EG" sz="3600" b="1" cap="small" dirty="0">
                <a:solidFill>
                  <a:srgbClr val="00B050"/>
                </a:solidFill>
              </a:rPr>
              <a:t>(3)</a:t>
            </a:r>
          </a:p>
          <a:p>
            <a:pPr algn="ctr" rtl="1" eaLnBrk="1" hangingPunct="1">
              <a:defRPr/>
            </a:pPr>
            <a:r>
              <a:rPr lang="ar-EG" sz="3600" b="1" cap="small" dirty="0"/>
              <a:t>                              </a:t>
            </a:r>
            <a:r>
              <a:rPr lang="ar-EG" sz="3600" b="1" cap="small" dirty="0">
                <a:solidFill>
                  <a:srgbClr val="002060"/>
                </a:solidFill>
              </a:rPr>
              <a:t>أ = 4، ب = -5، جـ = 3</a:t>
            </a:r>
            <a:endParaRPr lang="en-US" sz="3600" b="1" cap="small" dirty="0">
              <a:solidFill>
                <a:srgbClr val="002060"/>
              </a:solidFill>
            </a:endParaRPr>
          </a:p>
          <a:p>
            <a:pPr algn="r" rtl="1" eaLnBrk="1" hangingPunct="1">
              <a:defRPr/>
            </a:pPr>
            <a:r>
              <a:rPr lang="ar-EG" sz="3600" b="1" cap="small" dirty="0"/>
              <a:t>= -23                                   </a:t>
            </a:r>
            <a:r>
              <a:rPr lang="ar-EG" sz="3600" b="1" cap="small" dirty="0">
                <a:solidFill>
                  <a:srgbClr val="002060"/>
                </a:solidFill>
              </a:rPr>
              <a:t>بسط</a:t>
            </a:r>
            <a:endParaRPr lang="en-US" sz="3600" b="1" cap="small" dirty="0">
              <a:solidFill>
                <a:srgbClr val="002060"/>
              </a:solidFill>
            </a:endParaRPr>
          </a:p>
          <a:p>
            <a:pPr algn="r" eaLnBrk="1" hangingPunct="1">
              <a:defRPr/>
            </a:pPr>
            <a:r>
              <a:rPr lang="ar-EG" sz="3600" b="1" cap="small" dirty="0"/>
              <a:t>بما أن المميز سالب فالمعادلة ليس لها حلول </a:t>
            </a:r>
            <a:r>
              <a:rPr lang="ar-EG" sz="3600" b="1" cap="small" dirty="0" err="1"/>
              <a:t>حقيقية</a:t>
            </a:r>
            <a:endParaRPr lang="en-US" sz="3200" dirty="0"/>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fade">
                                      <p:cBhvr>
                                        <p:cTn id="7" dur="1000"/>
                                        <p:tgtEl>
                                          <p:spTgt spid="10249"/>
                                        </p:tgtEl>
                                      </p:cBhvr>
                                    </p:animEffect>
                                    <p:anim calcmode="lin" valueType="num">
                                      <p:cBhvr>
                                        <p:cTn id="8" dur="1000" fill="hold"/>
                                        <p:tgtEl>
                                          <p:spTgt spid="10249"/>
                                        </p:tgtEl>
                                        <p:attrNameLst>
                                          <p:attrName>ppt_x</p:attrName>
                                        </p:attrNameLst>
                                      </p:cBhvr>
                                      <p:tavLst>
                                        <p:tav tm="0">
                                          <p:val>
                                            <p:strVal val="#ppt_x"/>
                                          </p:val>
                                        </p:tav>
                                        <p:tav tm="100000">
                                          <p:val>
                                            <p:strVal val="#ppt_x"/>
                                          </p:val>
                                        </p:tav>
                                      </p:tavLst>
                                    </p:anim>
                                    <p:anim calcmode="lin" valueType="num">
                                      <p:cBhvr>
                                        <p:cTn id="9"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2200137" y="2966473"/>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2546323" y="3206585"/>
            <a:ext cx="3616696"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تحقق من فهمك</a:t>
            </a:r>
          </a:p>
        </p:txBody>
      </p:sp>
    </p:spTree>
    <p:extLst>
      <p:ext uri="{BB962C8B-B14F-4D97-AF65-F5344CB8AC3E}">
        <p14:creationId xmlns:p14="http://schemas.microsoft.com/office/powerpoint/2010/main" val="2258129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7C5C4A8-B676-F21D-558C-59CAF77CC31B}"/>
              </a:ext>
            </a:extLst>
          </p:cNvPr>
          <p:cNvSpPr txBox="1">
            <a:spLocks noChangeArrowheads="1"/>
          </p:cNvSpPr>
          <p:nvPr/>
        </p:nvSpPr>
        <p:spPr bwMode="auto">
          <a:xfrm>
            <a:off x="1079874" y="620688"/>
            <a:ext cx="6884988" cy="647700"/>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p>
            <a:pPr algn="r" rtl="1" eaLnBrk="1" hangingPunct="1">
              <a:defRPr/>
            </a:pPr>
            <a:r>
              <a:rPr lang="ar-EG" sz="3600" b="1" cap="small" dirty="0"/>
              <a:t>4أ) 2س</a:t>
            </a:r>
            <a:r>
              <a:rPr lang="ar-EG" sz="3600" b="1" baseline="30000" dirty="0"/>
              <a:t>2</a:t>
            </a:r>
            <a:r>
              <a:rPr lang="ar-EG" sz="3600" b="1" cap="small" dirty="0"/>
              <a:t> + 11س + 15 = 0</a:t>
            </a:r>
            <a:endParaRPr lang="en-US" sz="3600" dirty="0"/>
          </a:p>
        </p:txBody>
      </p:sp>
      <p:sp>
        <p:nvSpPr>
          <p:cNvPr id="86021" name="Rectangle 3">
            <a:extLst>
              <a:ext uri="{FF2B5EF4-FFF2-40B4-BE49-F238E27FC236}">
                <a16:creationId xmlns:a16="http://schemas.microsoft.com/office/drawing/2014/main" id="{CCB015AB-AE0D-5562-AD55-F6E6286D6A0E}"/>
              </a:ext>
            </a:extLst>
          </p:cNvPr>
          <p:cNvSpPr>
            <a:spLocks noChangeArrowheads="1"/>
          </p:cNvSpPr>
          <p:nvPr/>
        </p:nvSpPr>
        <p:spPr bwMode="auto">
          <a:xfrm>
            <a:off x="45720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EG" altLang="ar-EG" sz="1800">
              <a:latin typeface="Arial" panose="020B0604020202020204" pitchFamily="34" charset="0"/>
            </a:endParaRPr>
          </a:p>
        </p:txBody>
      </p:sp>
      <p:sp>
        <p:nvSpPr>
          <p:cNvPr id="5" name="Rectangle 9">
            <a:extLst>
              <a:ext uri="{FF2B5EF4-FFF2-40B4-BE49-F238E27FC236}">
                <a16:creationId xmlns:a16="http://schemas.microsoft.com/office/drawing/2014/main" id="{886BC7C6-4431-8764-E867-992D5AF5E965}"/>
              </a:ext>
            </a:extLst>
          </p:cNvPr>
          <p:cNvSpPr>
            <a:spLocks noChangeArrowheads="1"/>
          </p:cNvSpPr>
          <p:nvPr/>
        </p:nvSpPr>
        <p:spPr bwMode="auto">
          <a:xfrm>
            <a:off x="430213" y="3068638"/>
            <a:ext cx="8002587" cy="1754187"/>
          </a:xfrm>
          <a:prstGeom prst="rect">
            <a:avLst/>
          </a:prstGeom>
          <a:noFill/>
          <a:ln w="9525">
            <a:noFill/>
            <a:miter lim="800000"/>
            <a:headEnd/>
            <a:tailEnd/>
          </a:ln>
          <a:effectLst/>
        </p:spPr>
        <p:txBody>
          <a:bodyPr anchor="ctr">
            <a:spAutoFit/>
          </a:bodyPr>
          <a:lstStyle/>
          <a:p>
            <a:pPr algn="r" rtl="1" eaLnBrk="1" hangingPunct="1">
              <a:defRPr/>
            </a:pPr>
            <a:r>
              <a:rPr lang="ar-EG" sz="3600" b="1" cap="small" dirty="0">
                <a:solidFill>
                  <a:srgbClr val="0000FF"/>
                </a:solidFill>
              </a:rPr>
              <a:t>ب</a:t>
            </a:r>
            <a:r>
              <a:rPr lang="ar-EG" sz="3600" b="1" cap="small" baseline="30000" dirty="0">
                <a:solidFill>
                  <a:srgbClr val="0000FF"/>
                </a:solidFill>
              </a:rPr>
              <a:t>2</a:t>
            </a:r>
            <a:r>
              <a:rPr lang="ar-EG" sz="3600" b="1" cap="small" dirty="0">
                <a:solidFill>
                  <a:srgbClr val="0000FF"/>
                </a:solidFill>
              </a:rPr>
              <a:t> – 4 أجـ = (11)</a:t>
            </a:r>
            <a:r>
              <a:rPr lang="ar-EG" sz="3600" b="1" cap="small" baseline="30000" dirty="0">
                <a:solidFill>
                  <a:srgbClr val="0000FF"/>
                </a:solidFill>
              </a:rPr>
              <a:t>2</a:t>
            </a:r>
            <a:r>
              <a:rPr lang="ar-EG" sz="3600" b="1" cap="small" dirty="0">
                <a:solidFill>
                  <a:srgbClr val="0000FF"/>
                </a:solidFill>
              </a:rPr>
              <a:t> – 4×2×15</a:t>
            </a:r>
          </a:p>
          <a:p>
            <a:pPr algn="r" rtl="1" eaLnBrk="1" hangingPunct="1">
              <a:defRPr/>
            </a:pPr>
            <a:r>
              <a:rPr lang="ar-EG" sz="3600" b="1" cap="small" dirty="0">
                <a:solidFill>
                  <a:srgbClr val="0000FF"/>
                </a:solidFill>
              </a:rPr>
              <a:t>               = 1</a:t>
            </a:r>
          </a:p>
          <a:p>
            <a:pPr algn="r" rtl="1" eaLnBrk="1" hangingPunct="1">
              <a:defRPr/>
            </a:pPr>
            <a:r>
              <a:rPr lang="ar-EG" sz="3600" b="1" cap="small" dirty="0">
                <a:solidFill>
                  <a:srgbClr val="0000FF"/>
                </a:solidFill>
              </a:rPr>
              <a:t>بما أن المميز موجب إذن يوجد حلان حقيقيان</a:t>
            </a:r>
            <a:endParaRPr lang="en-US" sz="3200" dirty="0">
              <a:solidFill>
                <a:srgbClr val="0000FF"/>
              </a:solidFill>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B38FB735-09CA-41D7-6B5C-F246B4919181}"/>
              </a:ext>
            </a:extLst>
          </p:cNvPr>
          <p:cNvSpPr>
            <a:spLocks noChangeArrowheads="1"/>
          </p:cNvSpPr>
          <p:nvPr/>
        </p:nvSpPr>
        <p:spPr bwMode="auto">
          <a:xfrm>
            <a:off x="457200" y="838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a:spcBef>
                <a:spcPct val="0"/>
              </a:spcBef>
              <a:buFontTx/>
              <a:buNone/>
            </a:pPr>
            <a:endParaRPr lang="ar-EG" altLang="ar-EG" sz="1800">
              <a:latin typeface="Arial" panose="020B0604020202020204" pitchFamily="34" charset="0"/>
            </a:endParaRPr>
          </a:p>
        </p:txBody>
      </p:sp>
      <p:sp>
        <p:nvSpPr>
          <p:cNvPr id="15" name="مربع نص 14">
            <a:extLst>
              <a:ext uri="{FF2B5EF4-FFF2-40B4-BE49-F238E27FC236}">
                <a16:creationId xmlns:a16="http://schemas.microsoft.com/office/drawing/2014/main" id="{1F0E9103-80BC-1B06-9105-D6A6F3AEDF2A}"/>
              </a:ext>
            </a:extLst>
          </p:cNvPr>
          <p:cNvSpPr txBox="1">
            <a:spLocks noChangeArrowheads="1"/>
          </p:cNvSpPr>
          <p:nvPr/>
        </p:nvSpPr>
        <p:spPr bwMode="auto">
          <a:xfrm>
            <a:off x="1129506" y="809999"/>
            <a:ext cx="6884988" cy="646112"/>
          </a:xfrm>
          <a:prstGeom prst="rect">
            <a:avLst/>
          </a:prstGeom>
          <a:solidFill>
            <a:schemeClr val="accent2">
              <a:lumMod val="20000"/>
              <a:lumOff val="80000"/>
            </a:schemeClr>
          </a:solid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a:spAutoFit/>
          </a:bodyPr>
          <a:lstStyle>
            <a:defPPr>
              <a:defRPr lang="ar-SA"/>
            </a:defPPr>
            <a:lvl1pPr algn="r" rtl="1">
              <a:defRPr sz="3600" b="1" cap="small"/>
            </a:lvl1pPr>
          </a:lstStyle>
          <a:p>
            <a:pPr eaLnBrk="1" hangingPunct="1">
              <a:defRPr/>
            </a:pPr>
            <a:r>
              <a:rPr lang="ar-EG" dirty="0"/>
              <a:t>4ب) 9س</a:t>
            </a:r>
            <a:r>
              <a:rPr lang="ar-EG" baseline="30000" dirty="0"/>
              <a:t>2</a:t>
            </a:r>
            <a:r>
              <a:rPr lang="ar-EG" dirty="0"/>
              <a:t> – 30س + 25 =0</a:t>
            </a:r>
            <a:endParaRPr lang="en-US" dirty="0"/>
          </a:p>
        </p:txBody>
      </p:sp>
      <p:sp>
        <p:nvSpPr>
          <p:cNvPr id="2" name="Rectangle 9">
            <a:extLst>
              <a:ext uri="{FF2B5EF4-FFF2-40B4-BE49-F238E27FC236}">
                <a16:creationId xmlns:a16="http://schemas.microsoft.com/office/drawing/2014/main" id="{3FB0D3DF-3C61-5600-09D0-065E409DFAD2}"/>
              </a:ext>
            </a:extLst>
          </p:cNvPr>
          <p:cNvSpPr>
            <a:spLocks noChangeArrowheads="1"/>
          </p:cNvSpPr>
          <p:nvPr/>
        </p:nvSpPr>
        <p:spPr bwMode="auto">
          <a:xfrm>
            <a:off x="430213" y="3068638"/>
            <a:ext cx="8002587" cy="1754187"/>
          </a:xfrm>
          <a:prstGeom prst="rect">
            <a:avLst/>
          </a:prstGeom>
          <a:noFill/>
          <a:ln w="9525">
            <a:noFill/>
            <a:miter lim="800000"/>
            <a:headEnd/>
            <a:tailEnd/>
          </a:ln>
          <a:effectLst/>
        </p:spPr>
        <p:txBody>
          <a:bodyPr anchor="ctr">
            <a:spAutoFit/>
          </a:bodyPr>
          <a:lstStyle/>
          <a:p>
            <a:pPr algn="r" rtl="1" eaLnBrk="1" hangingPunct="1">
              <a:defRPr/>
            </a:pPr>
            <a:r>
              <a:rPr lang="ar-EG" sz="3600" b="1" cap="small" dirty="0">
                <a:solidFill>
                  <a:srgbClr val="0000FF"/>
                </a:solidFill>
              </a:rPr>
              <a:t>ب</a:t>
            </a:r>
            <a:r>
              <a:rPr lang="ar-EG" sz="3600" b="1" cap="small" baseline="30000" dirty="0">
                <a:solidFill>
                  <a:srgbClr val="0000FF"/>
                </a:solidFill>
              </a:rPr>
              <a:t>2</a:t>
            </a:r>
            <a:r>
              <a:rPr lang="ar-EG" sz="3600" b="1" cap="small" dirty="0">
                <a:solidFill>
                  <a:srgbClr val="0000FF"/>
                </a:solidFill>
              </a:rPr>
              <a:t> – 4 أجـ = (-30)</a:t>
            </a:r>
            <a:r>
              <a:rPr lang="ar-EG" sz="3600" b="1" cap="small" baseline="30000" dirty="0">
                <a:solidFill>
                  <a:srgbClr val="0000FF"/>
                </a:solidFill>
              </a:rPr>
              <a:t>2</a:t>
            </a:r>
            <a:r>
              <a:rPr lang="ar-EG" sz="3600" b="1" cap="small" dirty="0">
                <a:solidFill>
                  <a:srgbClr val="0000FF"/>
                </a:solidFill>
              </a:rPr>
              <a:t> – 4×9×25</a:t>
            </a:r>
          </a:p>
          <a:p>
            <a:pPr algn="r" rtl="1" eaLnBrk="1" hangingPunct="1">
              <a:defRPr/>
            </a:pPr>
            <a:r>
              <a:rPr lang="ar-EG" sz="3600" b="1" cap="small" dirty="0">
                <a:solidFill>
                  <a:srgbClr val="0000FF"/>
                </a:solidFill>
              </a:rPr>
              <a:t>               = 0</a:t>
            </a:r>
          </a:p>
          <a:p>
            <a:pPr algn="r" rtl="1" eaLnBrk="1" hangingPunct="1">
              <a:defRPr/>
            </a:pPr>
            <a:r>
              <a:rPr lang="ar-EG" sz="3600" b="1" cap="small" dirty="0">
                <a:solidFill>
                  <a:srgbClr val="0000FF"/>
                </a:solidFill>
              </a:rPr>
              <a:t>بما أن المميز يساوي صفر إذن حل حقيقي واحد</a:t>
            </a:r>
            <a:endParaRPr lang="en-US" sz="3200" dirty="0">
              <a:solidFill>
                <a:srgbClr val="0000FF"/>
              </a:solidFill>
            </a:endParaRP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2200137" y="2966473"/>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2546323" y="3206585"/>
            <a:ext cx="3616696" cy="923330"/>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تحقق من فهمك</a:t>
            </a:r>
          </a:p>
        </p:txBody>
      </p:sp>
    </p:spTree>
    <p:extLst>
      <p:ext uri="{BB962C8B-B14F-4D97-AF65-F5344CB8AC3E}">
        <p14:creationId xmlns:p14="http://schemas.microsoft.com/office/powerpoint/2010/main" val="3436615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336"/>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815528">
            <a:off x="-2331032" y="-2817996"/>
            <a:ext cx="9765048" cy="9321183"/>
          </a:xfrm>
          <a:custGeom>
            <a:avLst/>
            <a:gdLst/>
            <a:ahLst/>
            <a:cxnLst/>
            <a:rect l="l" t="t" r="r" b="b"/>
            <a:pathLst>
              <a:path w="19530096" h="18642365">
                <a:moveTo>
                  <a:pt x="0" y="0"/>
                </a:moveTo>
                <a:lnTo>
                  <a:pt x="19530096" y="0"/>
                </a:lnTo>
                <a:lnTo>
                  <a:pt x="19530096" y="18642365"/>
                </a:lnTo>
                <a:lnTo>
                  <a:pt x="0" y="1864236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2" name="Freeform 62"/>
          <p:cNvSpPr/>
          <p:nvPr/>
        </p:nvSpPr>
        <p:spPr>
          <a:xfrm rot="-905540" flipH="1">
            <a:off x="6825294" y="1141904"/>
            <a:ext cx="1374105" cy="2769681"/>
          </a:xfrm>
          <a:custGeom>
            <a:avLst/>
            <a:gdLst/>
            <a:ahLst/>
            <a:cxnLst/>
            <a:rect l="l" t="t" r="r" b="b"/>
            <a:pathLst>
              <a:path w="2748210" h="5539361">
                <a:moveTo>
                  <a:pt x="2748210" y="0"/>
                </a:moveTo>
                <a:lnTo>
                  <a:pt x="0" y="0"/>
                </a:lnTo>
                <a:lnTo>
                  <a:pt x="0" y="5539361"/>
                </a:lnTo>
                <a:lnTo>
                  <a:pt x="2748210" y="5539361"/>
                </a:lnTo>
                <a:lnTo>
                  <a:pt x="274821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5" name="Freeform 65"/>
          <p:cNvSpPr/>
          <p:nvPr/>
        </p:nvSpPr>
        <p:spPr>
          <a:xfrm rot="5473587">
            <a:off x="5384424" y="4330061"/>
            <a:ext cx="254907" cy="1685336"/>
          </a:xfrm>
          <a:custGeom>
            <a:avLst/>
            <a:gdLst/>
            <a:ahLst/>
            <a:cxnLst/>
            <a:rect l="l" t="t" r="r" b="b"/>
            <a:pathLst>
              <a:path w="509814" h="3370672">
                <a:moveTo>
                  <a:pt x="0" y="0"/>
                </a:moveTo>
                <a:lnTo>
                  <a:pt x="509814" y="0"/>
                </a:lnTo>
                <a:lnTo>
                  <a:pt x="509814" y="3370672"/>
                </a:lnTo>
                <a:lnTo>
                  <a:pt x="0" y="3370672"/>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ar-SA"/>
          </a:p>
        </p:txBody>
      </p:sp>
      <p:sp>
        <p:nvSpPr>
          <p:cNvPr id="66" name="Freeform 66"/>
          <p:cNvSpPr/>
          <p:nvPr/>
        </p:nvSpPr>
        <p:spPr>
          <a:xfrm rot="-565416">
            <a:off x="6357487" y="1923637"/>
            <a:ext cx="254907" cy="1685336"/>
          </a:xfrm>
          <a:custGeom>
            <a:avLst/>
            <a:gdLst/>
            <a:ahLst/>
            <a:cxnLst/>
            <a:rect l="l" t="t" r="r" b="b"/>
            <a:pathLst>
              <a:path w="509814" h="3370672">
                <a:moveTo>
                  <a:pt x="0" y="0"/>
                </a:moveTo>
                <a:lnTo>
                  <a:pt x="509815" y="0"/>
                </a:lnTo>
                <a:lnTo>
                  <a:pt x="509815" y="3370672"/>
                </a:lnTo>
                <a:lnTo>
                  <a:pt x="0" y="3370672"/>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ar-SA"/>
          </a:p>
        </p:txBody>
      </p:sp>
      <p:sp>
        <p:nvSpPr>
          <p:cNvPr id="67" name="Freeform 67"/>
          <p:cNvSpPr/>
          <p:nvPr/>
        </p:nvSpPr>
        <p:spPr>
          <a:xfrm rot="3364667">
            <a:off x="5084084" y="3677288"/>
            <a:ext cx="1276408" cy="1276408"/>
          </a:xfrm>
          <a:custGeom>
            <a:avLst/>
            <a:gdLst/>
            <a:ahLst/>
            <a:cxnLst/>
            <a:rect l="l" t="t" r="r" b="b"/>
            <a:pathLst>
              <a:path w="2552815" h="2552815">
                <a:moveTo>
                  <a:pt x="0" y="0"/>
                </a:moveTo>
                <a:lnTo>
                  <a:pt x="2552815" y="0"/>
                </a:lnTo>
                <a:lnTo>
                  <a:pt x="2552815" y="2552815"/>
                </a:lnTo>
                <a:lnTo>
                  <a:pt x="0" y="2552815"/>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ar-SA"/>
          </a:p>
        </p:txBody>
      </p:sp>
      <p:sp>
        <p:nvSpPr>
          <p:cNvPr id="68" name="Freeform 68"/>
          <p:cNvSpPr/>
          <p:nvPr/>
        </p:nvSpPr>
        <p:spPr>
          <a:xfrm rot="9572912">
            <a:off x="5834246" y="3055844"/>
            <a:ext cx="1828800" cy="970738"/>
          </a:xfrm>
          <a:custGeom>
            <a:avLst/>
            <a:gdLst/>
            <a:ahLst/>
            <a:cxnLst/>
            <a:rect l="l" t="t" r="r" b="b"/>
            <a:pathLst>
              <a:path w="3657600" h="1941475">
                <a:moveTo>
                  <a:pt x="0" y="0"/>
                </a:moveTo>
                <a:lnTo>
                  <a:pt x="3657600" y="0"/>
                </a:lnTo>
                <a:lnTo>
                  <a:pt x="3657600" y="1941475"/>
                </a:lnTo>
                <a:lnTo>
                  <a:pt x="0" y="194147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ar-SA"/>
          </a:p>
        </p:txBody>
      </p:sp>
      <p:sp>
        <p:nvSpPr>
          <p:cNvPr id="69" name="Freeform 82">
            <a:extLst>
              <a:ext uri="{FF2B5EF4-FFF2-40B4-BE49-F238E27FC236}">
                <a16:creationId xmlns:a16="http://schemas.microsoft.com/office/drawing/2014/main" id="{2C374660-B72D-FD73-C943-9201A5578490}"/>
              </a:ext>
            </a:extLst>
          </p:cNvPr>
          <p:cNvSpPr/>
          <p:nvPr/>
        </p:nvSpPr>
        <p:spPr>
          <a:xfrm>
            <a:off x="3113297" y="176211"/>
            <a:ext cx="3424929" cy="1428271"/>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ar-SA"/>
          </a:p>
        </p:txBody>
      </p:sp>
      <p:sp>
        <p:nvSpPr>
          <p:cNvPr id="72" name="Rectangle 4">
            <a:extLst>
              <a:ext uri="{FF2B5EF4-FFF2-40B4-BE49-F238E27FC236}">
                <a16:creationId xmlns:a16="http://schemas.microsoft.com/office/drawing/2014/main" id="{03D932E2-BBEC-4F5B-85FD-4160051E698F}"/>
              </a:ext>
            </a:extLst>
          </p:cNvPr>
          <p:cNvSpPr/>
          <p:nvPr/>
        </p:nvSpPr>
        <p:spPr bwMode="auto">
          <a:xfrm>
            <a:off x="3650360" y="334342"/>
            <a:ext cx="2366353"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solidFill>
                    <a:sysClr val="windowText" lastClr="000000"/>
                  </a:solidFill>
                </a:ln>
                <a:solidFill>
                  <a:srgbClr val="F79646">
                    <a:lumMod val="75000"/>
                  </a:srgbClr>
                </a:solidFill>
                <a:effectLst/>
                <a:uLnTx/>
                <a:uFillTx/>
                <a:latin typeface="Calibri"/>
                <a:ea typeface="+mn-ea"/>
                <a:cs typeface="Times New Roman" panose="02020603050405020304" pitchFamily="18" charset="0"/>
              </a:rPr>
              <a:t>المفردات</a:t>
            </a:r>
          </a:p>
        </p:txBody>
      </p:sp>
      <p:sp>
        <p:nvSpPr>
          <p:cNvPr id="73" name="Freeform 82">
            <a:extLst>
              <a:ext uri="{FF2B5EF4-FFF2-40B4-BE49-F238E27FC236}">
                <a16:creationId xmlns:a16="http://schemas.microsoft.com/office/drawing/2014/main" id="{2D1C02F7-652C-41A6-93FF-DDF1FD243FC7}"/>
              </a:ext>
            </a:extLst>
          </p:cNvPr>
          <p:cNvSpPr/>
          <p:nvPr/>
        </p:nvSpPr>
        <p:spPr>
          <a:xfrm>
            <a:off x="-821801" y="2067304"/>
            <a:ext cx="6125351" cy="2766865"/>
          </a:xfrm>
          <a:custGeom>
            <a:avLst/>
            <a:gdLst/>
            <a:ahLst/>
            <a:cxnLst/>
            <a:rect l="l" t="t" r="r" b="b"/>
            <a:pathLst>
              <a:path w="1230934" h="514754">
                <a:moveTo>
                  <a:pt x="0" y="0"/>
                </a:moveTo>
                <a:lnTo>
                  <a:pt x="1230934" y="0"/>
                </a:lnTo>
                <a:lnTo>
                  <a:pt x="1230934" y="514754"/>
                </a:lnTo>
                <a:lnTo>
                  <a:pt x="0" y="514754"/>
                </a:lnTo>
                <a:lnTo>
                  <a:pt x="0" y="0"/>
                </a:lnTo>
                <a:close/>
              </a:path>
            </a:pathLst>
          </a:custGeom>
          <a:blipFill>
            <a:blip>
              <a:extLst>
                <a:ext uri="{96DAC541-7B7A-43D3-8B79-37D633B846F1}">
                  <asvg:svgBlip xmlns:asvg="http://schemas.microsoft.com/office/drawing/2016/SVG/main" r:embed="rId19"/>
                </a:ext>
              </a:extLst>
            </a:blip>
            <a:stretch>
              <a:fillRect/>
            </a:stretch>
          </a:blipFill>
        </p:spPr>
        <p:txBody>
          <a:bodyPr/>
          <a:lstStyle/>
          <a:p>
            <a:endParaRPr lang="ar-SA"/>
          </a:p>
        </p:txBody>
      </p:sp>
      <p:sp>
        <p:nvSpPr>
          <p:cNvPr id="71" name="TextBox 187">
            <a:extLst>
              <a:ext uri="{FF2B5EF4-FFF2-40B4-BE49-F238E27FC236}">
                <a16:creationId xmlns:a16="http://schemas.microsoft.com/office/drawing/2014/main" id="{1E8D340B-9559-4EB7-8AB2-EE21D9DA2832}"/>
              </a:ext>
            </a:extLst>
          </p:cNvPr>
          <p:cNvSpPr txBox="1"/>
          <p:nvPr/>
        </p:nvSpPr>
        <p:spPr>
          <a:xfrm>
            <a:off x="-602823" y="2339162"/>
            <a:ext cx="5184775" cy="2308324"/>
          </a:xfrm>
          <a:prstGeom prst="rect">
            <a:avLst/>
          </a:prstGeom>
          <a:noFill/>
        </p:spPr>
        <p:txBody>
          <a:bodyPr rtlCol="1">
            <a:spAutoFit/>
          </a:bodyPr>
          <a:lstStyle/>
          <a:p>
            <a:pPr marL="857250" marR="0" lvl="0" indent="-8572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7200" b="1" cap="small" dirty="0">
                <a:solidFill>
                  <a:prstClr val="black"/>
                </a:solidFill>
                <a:latin typeface="Calibri"/>
              </a:rPr>
              <a:t>القانون العام</a:t>
            </a:r>
          </a:p>
          <a:p>
            <a:pPr marL="857250" marR="0" lvl="0" indent="-8572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7200" b="1" cap="small" dirty="0">
                <a:solidFill>
                  <a:prstClr val="black"/>
                </a:solidFill>
                <a:latin typeface="Calibri"/>
              </a:rPr>
              <a:t>المميز</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subTnLst>
                                    <p:audio>
                                      <p:cMediaNode>
                                        <p:cTn display="0" masterRel="sameClick">
                                          <p:stCondLst>
                                            <p:cond evt="begin" delay="0">
                                              <p:tn val="5"/>
                                            </p:cond>
                                          </p:stCondLst>
                                          <p:endCondLst>
                                            <p:cond evt="onStopAudio" delay="0">
                                              <p:tgtEl>
                                                <p:sldTgt/>
                                              </p:tgtEl>
                                            </p:cond>
                                          </p:endCondLst>
                                        </p:cTn>
                                        <p:tgtEl>
                                          <p:sndTgt r:embed="rId2" name="cp_empty.wav"/>
                                        </p:tgtEl>
                                      </p:cMediaNode>
                                    </p:audio>
                                  </p:sub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inVertical)">
                                      <p:cBhvr>
                                        <p:cTn id="1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80572" y="1483260"/>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891873" y="1662062"/>
            <a:ext cx="1116011"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cap="small" dirty="0">
                <a:solidFill>
                  <a:prstClr val="black"/>
                </a:solidFill>
                <a:latin typeface="Calibri"/>
              </a:rPr>
              <a:t>تأكد</a:t>
            </a: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640663" y="3422755"/>
            <a:ext cx="7516812" cy="1015663"/>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cap="small" dirty="0">
                <a:solidFill>
                  <a:prstClr val="black"/>
                </a:solidFill>
              </a:rPr>
              <a:t>المثالان 1، 2</a:t>
            </a:r>
          </a:p>
        </p:txBody>
      </p:sp>
    </p:spTree>
    <p:extLst>
      <p:ext uri="{BB962C8B-B14F-4D97-AF65-F5344CB8AC3E}">
        <p14:creationId xmlns:p14="http://schemas.microsoft.com/office/powerpoint/2010/main" val="287466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3473F2BF-186A-BB50-FFD2-6AC95788C5B9}"/>
              </a:ext>
            </a:extLst>
          </p:cNvPr>
          <p:cNvSpPr/>
          <p:nvPr/>
        </p:nvSpPr>
        <p:spPr>
          <a:xfrm>
            <a:off x="971550" y="2132856"/>
            <a:ext cx="7200900" cy="2032000"/>
          </a:xfrm>
          <a:prstGeom prst="snipRound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4000" b="1" cap="small" dirty="0">
                <a:solidFill>
                  <a:prstClr val="black"/>
                </a:solidFill>
              </a:rPr>
              <a:t>حُل كل معادلة فيما يأتي باستعمال القانون العام مقربًا الحل إلى أقرب جزء من عشرة إذا كان ذلك ضروريًا:</a:t>
            </a: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E30B7BB5-20D4-2386-E6D8-072C978383DC}"/>
              </a:ext>
            </a:extLst>
          </p:cNvPr>
          <p:cNvSpPr txBox="1"/>
          <p:nvPr/>
        </p:nvSpPr>
        <p:spPr>
          <a:xfrm>
            <a:off x="3779838" y="860425"/>
            <a:ext cx="4610100"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cap="small" dirty="0"/>
              <a:t>1) س</a:t>
            </a:r>
            <a:r>
              <a:rPr lang="ar-EG" sz="3600" b="1" baseline="30000" dirty="0"/>
              <a:t>2</a:t>
            </a:r>
            <a:r>
              <a:rPr lang="ar-EG" sz="3600" b="1" cap="small" dirty="0"/>
              <a:t> – 2س – 15 = 0</a:t>
            </a:r>
            <a:endParaRPr lang="ar-SA" sz="2800" b="1" baseline="-25000" dirty="0">
              <a:solidFill>
                <a:srgbClr val="CC0066"/>
              </a:solidFill>
            </a:endParaRPr>
          </a:p>
        </p:txBody>
      </p:sp>
      <p:sp>
        <p:nvSpPr>
          <p:cNvPr id="90115" name="Rectangle 2">
            <a:extLst>
              <a:ext uri="{FF2B5EF4-FFF2-40B4-BE49-F238E27FC236}">
                <a16:creationId xmlns:a16="http://schemas.microsoft.com/office/drawing/2014/main" id="{279AA515-804A-3FED-2474-C0F28A62F36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0116" name="Rectangle 2">
            <a:extLst>
              <a:ext uri="{FF2B5EF4-FFF2-40B4-BE49-F238E27FC236}">
                <a16:creationId xmlns:a16="http://schemas.microsoft.com/office/drawing/2014/main" id="{547840B4-9C14-3DF9-1062-B3C9A41B979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0117" name="Rectangle 2">
            <a:extLst>
              <a:ext uri="{FF2B5EF4-FFF2-40B4-BE49-F238E27FC236}">
                <a16:creationId xmlns:a16="http://schemas.microsoft.com/office/drawing/2014/main" id="{E42F1ED5-120F-BC41-CB16-521E4097C5D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pic>
        <p:nvPicPr>
          <p:cNvPr id="3" name="صورة 2">
            <a:extLst>
              <a:ext uri="{FF2B5EF4-FFF2-40B4-BE49-F238E27FC236}">
                <a16:creationId xmlns:a16="http://schemas.microsoft.com/office/drawing/2014/main" id="{8DE5E841-16F5-9945-CB39-4AB270B1B0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363" y="1989138"/>
            <a:ext cx="376713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A26B7C0A-B21C-ED08-6143-243DE93A3AAD}"/>
              </a:ext>
            </a:extLst>
          </p:cNvPr>
          <p:cNvSpPr txBox="1"/>
          <p:nvPr/>
        </p:nvSpPr>
        <p:spPr>
          <a:xfrm>
            <a:off x="3491880" y="852214"/>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cap="small" dirty="0"/>
              <a:t>2) س</a:t>
            </a:r>
            <a:r>
              <a:rPr lang="ar-EG" sz="3600" b="1" baseline="30000" dirty="0"/>
              <a:t>2</a:t>
            </a:r>
            <a:r>
              <a:rPr lang="ar-EG" sz="3600" b="1" cap="small" dirty="0"/>
              <a:t> – 8س = -10</a:t>
            </a:r>
            <a:endParaRPr lang="ar-SA" sz="2800" b="1" baseline="-25000" dirty="0">
              <a:solidFill>
                <a:srgbClr val="CC0066"/>
              </a:solidFill>
            </a:endParaRPr>
          </a:p>
        </p:txBody>
      </p:sp>
      <p:sp>
        <p:nvSpPr>
          <p:cNvPr id="92165" name="Rectangle 2">
            <a:extLst>
              <a:ext uri="{FF2B5EF4-FFF2-40B4-BE49-F238E27FC236}">
                <a16:creationId xmlns:a16="http://schemas.microsoft.com/office/drawing/2014/main" id="{2718CCFA-8936-E4EB-6901-95AED51B5AE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2166" name="Rectangle 2">
            <a:extLst>
              <a:ext uri="{FF2B5EF4-FFF2-40B4-BE49-F238E27FC236}">
                <a16:creationId xmlns:a16="http://schemas.microsoft.com/office/drawing/2014/main" id="{DABFBF67-2EDE-003B-AAAE-2626B305D2E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2167" name="Rectangle 2">
            <a:extLst>
              <a:ext uri="{FF2B5EF4-FFF2-40B4-BE49-F238E27FC236}">
                <a16:creationId xmlns:a16="http://schemas.microsoft.com/office/drawing/2014/main" id="{5206F306-9EA2-0AC2-D54D-AFA581691DC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pic>
        <p:nvPicPr>
          <p:cNvPr id="3" name="صورة 2">
            <a:extLst>
              <a:ext uri="{FF2B5EF4-FFF2-40B4-BE49-F238E27FC236}">
                <a16:creationId xmlns:a16="http://schemas.microsoft.com/office/drawing/2014/main" id="{C1258E7C-1A67-8D7F-069B-FA96A8008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947863"/>
            <a:ext cx="371951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8C01DBAD-CEE8-387A-85CA-9C3191DA7E03}"/>
              </a:ext>
            </a:extLst>
          </p:cNvPr>
          <p:cNvSpPr txBox="1"/>
          <p:nvPr/>
        </p:nvSpPr>
        <p:spPr>
          <a:xfrm>
            <a:off x="3635896" y="764704"/>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hangingPunct="1">
              <a:defRPr/>
            </a:pPr>
            <a:r>
              <a:rPr lang="ar-EG" sz="3600" b="1" cap="small" dirty="0"/>
              <a:t>3) 5س</a:t>
            </a:r>
            <a:r>
              <a:rPr lang="ar-EG" sz="3600" b="1" baseline="30000" dirty="0"/>
              <a:t>2</a:t>
            </a:r>
            <a:r>
              <a:rPr lang="ar-EG" sz="3600" b="1" cap="small" dirty="0"/>
              <a:t> + 5 = -13س</a:t>
            </a:r>
            <a:endParaRPr lang="en-US" sz="3600" dirty="0"/>
          </a:p>
        </p:txBody>
      </p:sp>
      <p:sp>
        <p:nvSpPr>
          <p:cNvPr id="94213" name="Rectangle 2">
            <a:extLst>
              <a:ext uri="{FF2B5EF4-FFF2-40B4-BE49-F238E27FC236}">
                <a16:creationId xmlns:a16="http://schemas.microsoft.com/office/drawing/2014/main" id="{5959A947-213B-2772-967C-C523D114F4E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4214" name="Rectangle 2">
            <a:extLst>
              <a:ext uri="{FF2B5EF4-FFF2-40B4-BE49-F238E27FC236}">
                <a16:creationId xmlns:a16="http://schemas.microsoft.com/office/drawing/2014/main" id="{B688CD87-1000-D785-BB95-B19DCAB3B84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4215" name="Rectangle 2">
            <a:extLst>
              <a:ext uri="{FF2B5EF4-FFF2-40B4-BE49-F238E27FC236}">
                <a16:creationId xmlns:a16="http://schemas.microsoft.com/office/drawing/2014/main" id="{2D3B6B98-3DAA-AFF4-A106-3A9249631AC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pic>
        <p:nvPicPr>
          <p:cNvPr id="3" name="صورة 2">
            <a:extLst>
              <a:ext uri="{FF2B5EF4-FFF2-40B4-BE49-F238E27FC236}">
                <a16:creationId xmlns:a16="http://schemas.microsoft.com/office/drawing/2014/main" id="{289B013A-CB76-15FC-80BB-C4DCAD5A0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050" y="1844675"/>
            <a:ext cx="40433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E9709-0033-0509-5C71-7C577244AA33}"/>
              </a:ext>
            </a:extLst>
          </p:cNvPr>
          <p:cNvSpPr txBox="1"/>
          <p:nvPr/>
        </p:nvSpPr>
        <p:spPr bwMode="auto">
          <a:xfrm>
            <a:off x="1677621" y="2996952"/>
            <a:ext cx="2911824" cy="1168539"/>
          </a:xfrm>
          <a:prstGeom prst="flowChartMagneticTape">
            <a:avLst/>
          </a:prstGeom>
          <a:solidFill>
            <a:schemeClr val="accent1">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algn="ctr" rtl="1" eaLnBrk="1" fontAlgn="auto" hangingPunct="1">
              <a:spcBef>
                <a:spcPts val="0"/>
              </a:spcBef>
              <a:spcAft>
                <a:spcPts val="0"/>
              </a:spcAft>
              <a:defRPr/>
            </a:pPr>
            <a:r>
              <a:rPr lang="ar-EG" sz="4800" b="1" dirty="0">
                <a:solidFill>
                  <a:prstClr val="black"/>
                </a:solidFill>
                <a:cs typeface="Times New Roman" panose="02020603050405020304" pitchFamily="18" charset="0"/>
              </a:rPr>
              <a:t>تأكد</a:t>
            </a:r>
          </a:p>
        </p:txBody>
      </p:sp>
      <p:sp>
        <p:nvSpPr>
          <p:cNvPr id="3" name="Rectangle 1">
            <a:extLst>
              <a:ext uri="{FF2B5EF4-FFF2-40B4-BE49-F238E27FC236}">
                <a16:creationId xmlns:a16="http://schemas.microsoft.com/office/drawing/2014/main" id="{A297C11A-D683-B6DE-079B-84E402BE961E}"/>
              </a:ext>
            </a:extLst>
          </p:cNvPr>
          <p:cNvSpPr>
            <a:spLocks noChangeArrowheads="1"/>
          </p:cNvSpPr>
          <p:nvPr/>
        </p:nvSpPr>
        <p:spPr bwMode="auto">
          <a:xfrm>
            <a:off x="683568" y="4392084"/>
            <a:ext cx="5400675" cy="646331"/>
          </a:xfrm>
          <a:prstGeom prst="rect">
            <a:avLst/>
          </a:prstGeom>
          <a:ln>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algn="ctr" rtl="1" eaLnBrk="1" fontAlgn="auto" hangingPunct="1">
              <a:spcBef>
                <a:spcPts val="0"/>
              </a:spcBef>
              <a:spcAft>
                <a:spcPts val="0"/>
              </a:spcAft>
              <a:defRPr/>
            </a:pPr>
            <a:r>
              <a:rPr lang="ar-SA" sz="3600" b="1" cap="small" dirty="0">
                <a:solidFill>
                  <a:srgbClr val="FF0066"/>
                </a:solidFill>
              </a:rPr>
              <a:t>مثال 3</a:t>
            </a:r>
          </a:p>
        </p:txBody>
      </p:sp>
    </p:spTree>
  </p:cSld>
  <p:clrMapOvr>
    <a:masterClrMapping/>
  </p:clrMapOvr>
  <p:transition>
    <p:pull dir="lu"/>
    <p:sndAc>
      <p:stSnd>
        <p:snd r:embed="rId2" name="cp_empty.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SOUND2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4BE9E096-D2D6-865A-C9F9-752FEAC95AF5}"/>
              </a:ext>
            </a:extLst>
          </p:cNvPr>
          <p:cNvSpPr/>
          <p:nvPr/>
        </p:nvSpPr>
        <p:spPr>
          <a:xfrm>
            <a:off x="971550" y="2669834"/>
            <a:ext cx="7200900" cy="1387435"/>
          </a:xfrm>
          <a:prstGeom prst="snipRound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4000" b="1" cap="small" dirty="0">
                <a:solidFill>
                  <a:prstClr val="black"/>
                </a:solidFill>
              </a:rPr>
              <a:t>حُل كل معادلة فيما يأتي، واذكر الطريقة التي استعملتها:</a:t>
            </a: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AC900668-A8EC-BCA8-8D47-07DD020BC032}"/>
              </a:ext>
            </a:extLst>
          </p:cNvPr>
          <p:cNvSpPr txBox="1"/>
          <p:nvPr/>
        </p:nvSpPr>
        <p:spPr>
          <a:xfrm>
            <a:off x="3635896" y="789152"/>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cap="small" dirty="0"/>
              <a:t>4) 2س</a:t>
            </a:r>
            <a:r>
              <a:rPr lang="ar-EG" sz="3600" b="1" baseline="30000" dirty="0"/>
              <a:t>2</a:t>
            </a:r>
            <a:r>
              <a:rPr lang="ar-EG" sz="3600" b="1" cap="small" dirty="0"/>
              <a:t> + 11س – 6 = 0 </a:t>
            </a:r>
            <a:endParaRPr lang="ar-SA" sz="2800" b="1" baseline="-25000" dirty="0">
              <a:solidFill>
                <a:srgbClr val="CC0066"/>
              </a:solidFill>
            </a:endParaRPr>
          </a:p>
        </p:txBody>
      </p:sp>
      <p:sp>
        <p:nvSpPr>
          <p:cNvPr id="98309" name="Rectangle 2">
            <a:extLst>
              <a:ext uri="{FF2B5EF4-FFF2-40B4-BE49-F238E27FC236}">
                <a16:creationId xmlns:a16="http://schemas.microsoft.com/office/drawing/2014/main" id="{BA4EA450-A223-AF68-8975-34FE19BCD29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8310" name="Rectangle 2">
            <a:extLst>
              <a:ext uri="{FF2B5EF4-FFF2-40B4-BE49-F238E27FC236}">
                <a16:creationId xmlns:a16="http://schemas.microsoft.com/office/drawing/2014/main" id="{DDC16B6B-4EBD-CA18-CAEA-03E827E6B47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98311" name="Rectangle 2">
            <a:extLst>
              <a:ext uri="{FF2B5EF4-FFF2-40B4-BE49-F238E27FC236}">
                <a16:creationId xmlns:a16="http://schemas.microsoft.com/office/drawing/2014/main" id="{0DD84BB9-7A15-6984-32D4-297B8F57817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pic>
        <p:nvPicPr>
          <p:cNvPr id="3" name="صورة 2">
            <a:extLst>
              <a:ext uri="{FF2B5EF4-FFF2-40B4-BE49-F238E27FC236}">
                <a16:creationId xmlns:a16="http://schemas.microsoft.com/office/drawing/2014/main" id="{7B12C1A5-6968-46A1-973E-CD473223E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388" y="1709738"/>
            <a:ext cx="29622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18465ACF-C3A6-2EC4-EC3C-FF04154D7537}"/>
              </a:ext>
            </a:extLst>
          </p:cNvPr>
          <p:cNvSpPr txBox="1"/>
          <p:nvPr/>
        </p:nvSpPr>
        <p:spPr>
          <a:xfrm>
            <a:off x="3635896" y="980728"/>
            <a:ext cx="4608513" cy="647700"/>
          </a:xfrm>
          <a:prstGeom prst="rect">
            <a:avLst/>
          </a:prstGeom>
          <a:solidFill>
            <a:schemeClr val="accent2">
              <a:lumMod val="20000"/>
              <a:lumOff val="80000"/>
            </a:schemeClr>
          </a:soli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cap="small" dirty="0"/>
              <a:t>5) 2س</a:t>
            </a:r>
            <a:r>
              <a:rPr lang="ar-EG" sz="3600" b="1" baseline="30000" dirty="0"/>
              <a:t>2</a:t>
            </a:r>
            <a:r>
              <a:rPr lang="ar-EG" sz="3600" b="1" cap="small" dirty="0"/>
              <a:t> – 3س – 6 = 0 </a:t>
            </a:r>
            <a:endParaRPr lang="ar-SA" sz="2800" b="1" baseline="-25000" dirty="0">
              <a:solidFill>
                <a:srgbClr val="CC0066"/>
              </a:solidFill>
            </a:endParaRPr>
          </a:p>
        </p:txBody>
      </p:sp>
      <p:sp>
        <p:nvSpPr>
          <p:cNvPr id="100357" name="Rectangle 2">
            <a:extLst>
              <a:ext uri="{FF2B5EF4-FFF2-40B4-BE49-F238E27FC236}">
                <a16:creationId xmlns:a16="http://schemas.microsoft.com/office/drawing/2014/main" id="{0F653F3A-3B9D-5138-FED3-28D7C5E989F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0358" name="Rectangle 2">
            <a:extLst>
              <a:ext uri="{FF2B5EF4-FFF2-40B4-BE49-F238E27FC236}">
                <a16:creationId xmlns:a16="http://schemas.microsoft.com/office/drawing/2014/main" id="{ED432F3B-7CA4-6D7E-BB7F-55FFD262D2C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0359" name="Rectangle 2">
            <a:extLst>
              <a:ext uri="{FF2B5EF4-FFF2-40B4-BE49-F238E27FC236}">
                <a16:creationId xmlns:a16="http://schemas.microsoft.com/office/drawing/2014/main" id="{0EA3CF8A-FFA5-8393-EA1C-7574F09C6BD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pic>
        <p:nvPicPr>
          <p:cNvPr id="3" name="صورة 2">
            <a:extLst>
              <a:ext uri="{FF2B5EF4-FFF2-40B4-BE49-F238E27FC236}">
                <a16:creationId xmlns:a16="http://schemas.microsoft.com/office/drawing/2014/main" id="{E30B9914-8D6F-9DBE-36CF-63302299F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1966913"/>
            <a:ext cx="38242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F4BED027-7321-6A36-C763-ABF9A7753539}"/>
              </a:ext>
            </a:extLst>
          </p:cNvPr>
          <p:cNvSpPr txBox="1"/>
          <p:nvPr/>
        </p:nvSpPr>
        <p:spPr>
          <a:xfrm>
            <a:off x="3779912" y="860425"/>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hangingPunct="1">
              <a:defRPr/>
            </a:pPr>
            <a:r>
              <a:rPr lang="ar-EG" sz="3600" b="1" cap="small" dirty="0"/>
              <a:t>6) 9س</a:t>
            </a:r>
            <a:r>
              <a:rPr lang="ar-EG" sz="3600" b="1" baseline="30000" dirty="0"/>
              <a:t>2</a:t>
            </a:r>
            <a:r>
              <a:rPr lang="ar-EG" sz="3600" b="1" cap="small" dirty="0"/>
              <a:t> = 25 </a:t>
            </a:r>
            <a:endParaRPr lang="en-US" sz="3600" dirty="0"/>
          </a:p>
        </p:txBody>
      </p:sp>
      <p:sp>
        <p:nvSpPr>
          <p:cNvPr id="102405" name="Rectangle 2">
            <a:extLst>
              <a:ext uri="{FF2B5EF4-FFF2-40B4-BE49-F238E27FC236}">
                <a16:creationId xmlns:a16="http://schemas.microsoft.com/office/drawing/2014/main" id="{8EAD1A58-7860-7D9E-4B7D-9BCE026B8E2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2406" name="Rectangle 2">
            <a:extLst>
              <a:ext uri="{FF2B5EF4-FFF2-40B4-BE49-F238E27FC236}">
                <a16:creationId xmlns:a16="http://schemas.microsoft.com/office/drawing/2014/main" id="{0A4017E9-C9D3-4A51-91CE-743A3E5BBC1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2407" name="Rectangle 2">
            <a:extLst>
              <a:ext uri="{FF2B5EF4-FFF2-40B4-BE49-F238E27FC236}">
                <a16:creationId xmlns:a16="http://schemas.microsoft.com/office/drawing/2014/main" id="{ADCF89A5-9ADF-29B6-425E-D911A37DD16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pic>
        <p:nvPicPr>
          <p:cNvPr id="3" name="صورة 2">
            <a:extLst>
              <a:ext uri="{FF2B5EF4-FFF2-40B4-BE49-F238E27FC236}">
                <a16:creationId xmlns:a16="http://schemas.microsoft.com/office/drawing/2014/main" id="{F6CDAE80-AF95-5274-5050-0B15952CB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675" y="1914525"/>
            <a:ext cx="33797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2"/>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102" name="Freeform 102"/>
          <p:cNvSpPr/>
          <p:nvPr/>
        </p:nvSpPr>
        <p:spPr>
          <a:xfrm>
            <a:off x="2627370" y="2403687"/>
            <a:ext cx="3923136" cy="213044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2"/>
                </a:ext>
              </a:extLst>
            </a:blip>
            <a:stretch>
              <a:fillRect t="-134" b="-134"/>
            </a:stretch>
          </a:blipFill>
        </p:spPr>
        <p:txBody>
          <a:bodyPr/>
          <a:lstStyle/>
          <a:p>
            <a:endParaRPr lang="ar-SA"/>
          </a:p>
        </p:txBody>
      </p:sp>
      <p:sp>
        <p:nvSpPr>
          <p:cNvPr id="109" name="TextBox 3">
            <a:extLst>
              <a:ext uri="{FF2B5EF4-FFF2-40B4-BE49-F238E27FC236}">
                <a16:creationId xmlns:a16="http://schemas.microsoft.com/office/drawing/2014/main" id="{AE1E36A1-FF61-4A73-8BB3-BDE7E9AFDE17}"/>
              </a:ext>
            </a:extLst>
          </p:cNvPr>
          <p:cNvSpPr txBox="1"/>
          <p:nvPr/>
        </p:nvSpPr>
        <p:spPr bwMode="auto">
          <a:xfrm>
            <a:off x="2809221" y="2708004"/>
            <a:ext cx="3703912" cy="1686639"/>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EEECE1"/>
                </a:solidFill>
                <a:effectLst/>
                <a:uLnTx/>
                <a:uFillTx/>
                <a:latin typeface="Calibri"/>
                <a:ea typeface="+mn-ea"/>
                <a:cs typeface="Times New Roman" panose="02020603050405020304" pitchFamily="18" charset="0"/>
              </a:rPr>
              <a:t>لماذا؟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8AB9B"/>
        </a:solidFill>
        <a:effectLst/>
      </p:bgPr>
    </p:bg>
    <p:spTree>
      <p:nvGrpSpPr>
        <p:cNvPr id="1" name=""/>
        <p:cNvGrpSpPr/>
        <p:nvPr/>
      </p:nvGrpSpPr>
      <p:grpSpPr>
        <a:xfrm>
          <a:off x="0" y="0"/>
          <a:ext cx="0" cy="0"/>
          <a:chOff x="0" y="0"/>
          <a:chExt cx="0" cy="0"/>
        </a:xfrm>
      </p:grpSpPr>
      <p:grpSp>
        <p:nvGrpSpPr>
          <p:cNvPr id="2" name="Group 2"/>
          <p:cNvGrpSpPr/>
          <p:nvPr/>
        </p:nvGrpSpPr>
        <p:grpSpPr>
          <a:xfrm>
            <a:off x="-259552" y="500508"/>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1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1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1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1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1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1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1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1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1000"/>
                <a:extLst>
                  <a:ext uri="{96DAC541-7B7A-43D3-8B79-37D633B846F1}">
                    <asvg:svgBlip xmlns:asvg="http://schemas.microsoft.com/office/drawing/2016/SVG/main" r:embed="rId11"/>
                  </a:ext>
                </a:extLst>
              </a:blip>
              <a:stretch>
                <a:fillRect/>
              </a:stretch>
            </a:blipFill>
          </p:spPr>
          <p:txBody>
            <a:bodyPr/>
            <a:lstStyle/>
            <a:p>
              <a:endParaRPr lang="ar-SA"/>
            </a:p>
          </p:txBody>
        </p:sp>
      </p:grpSp>
      <p:grpSp>
        <p:nvGrpSpPr>
          <p:cNvPr id="61" name="Group 61"/>
          <p:cNvGrpSpPr/>
          <p:nvPr/>
        </p:nvGrpSpPr>
        <p:grpSpPr>
          <a:xfrm rot="-63649">
            <a:off x="383696" y="1119405"/>
            <a:ext cx="8376609" cy="4619191"/>
            <a:chOff x="0" y="0"/>
            <a:chExt cx="22337622" cy="12317841"/>
          </a:xfrm>
        </p:grpSpPr>
        <p:sp>
          <p:nvSpPr>
            <p:cNvPr id="62" name="Freeform 62"/>
            <p:cNvSpPr/>
            <p:nvPr/>
          </p:nvSpPr>
          <p:spPr>
            <a:xfrm>
              <a:off x="0" y="3713493"/>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3" name="Freeform 63"/>
            <p:cNvSpPr/>
            <p:nvPr/>
          </p:nvSpPr>
          <p:spPr>
            <a:xfrm rot="-10800000">
              <a:off x="0" y="2296215"/>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sp>
          <p:nvSpPr>
            <p:cNvPr id="64" name="Freeform 64"/>
            <p:cNvSpPr/>
            <p:nvPr/>
          </p:nvSpPr>
          <p:spPr>
            <a:xfrm rot="-10800000">
              <a:off x="0" y="0"/>
              <a:ext cx="22337622" cy="8604348"/>
            </a:xfrm>
            <a:custGeom>
              <a:avLst/>
              <a:gdLst/>
              <a:ahLst/>
              <a:cxnLst/>
              <a:rect l="l" t="t" r="r" b="b"/>
              <a:pathLst>
                <a:path w="22337622" h="8604348">
                  <a:moveTo>
                    <a:pt x="0" y="0"/>
                  </a:moveTo>
                  <a:lnTo>
                    <a:pt x="22337622" y="0"/>
                  </a:lnTo>
                  <a:lnTo>
                    <a:pt x="22337622" y="8604348"/>
                  </a:lnTo>
                  <a:lnTo>
                    <a:pt x="0" y="8604348"/>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endParaRPr lang="ar-SA"/>
            </a:p>
          </p:txBody>
        </p:sp>
      </p:grpSp>
      <p:sp>
        <p:nvSpPr>
          <p:cNvPr id="100" name="Freeform 100"/>
          <p:cNvSpPr/>
          <p:nvPr/>
        </p:nvSpPr>
        <p:spPr>
          <a:xfrm rot="-3657550" flipH="1">
            <a:off x="1677416" y="2660969"/>
            <a:ext cx="959854" cy="433573"/>
          </a:xfrm>
          <a:custGeom>
            <a:avLst/>
            <a:gdLst/>
            <a:ahLst/>
            <a:cxnLst/>
            <a:rect l="l" t="t" r="r" b="b"/>
            <a:pathLst>
              <a:path w="1919707" h="867145">
                <a:moveTo>
                  <a:pt x="1919707" y="0"/>
                </a:moveTo>
                <a:lnTo>
                  <a:pt x="0" y="0"/>
                </a:lnTo>
                <a:lnTo>
                  <a:pt x="0" y="867145"/>
                </a:lnTo>
                <a:lnTo>
                  <a:pt x="1919707" y="867145"/>
                </a:lnTo>
                <a:lnTo>
                  <a:pt x="1919707"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102" name="Freeform 102"/>
          <p:cNvSpPr/>
          <p:nvPr/>
        </p:nvSpPr>
        <p:spPr>
          <a:xfrm>
            <a:off x="2280572" y="1483260"/>
            <a:ext cx="4333942" cy="1390110"/>
          </a:xfrm>
          <a:custGeom>
            <a:avLst/>
            <a:gdLst/>
            <a:ahLst/>
            <a:cxnLst/>
            <a:rect l="l" t="t" r="r" b="b"/>
            <a:pathLst>
              <a:path w="4754232" h="2137990">
                <a:moveTo>
                  <a:pt x="0" y="0"/>
                </a:moveTo>
                <a:lnTo>
                  <a:pt x="4754232" y="0"/>
                </a:lnTo>
                <a:lnTo>
                  <a:pt x="4754232" y="2137990"/>
                </a:lnTo>
                <a:lnTo>
                  <a:pt x="0" y="2137990"/>
                </a:lnTo>
                <a:lnTo>
                  <a:pt x="0" y="0"/>
                </a:lnTo>
                <a:close/>
              </a:path>
            </a:pathLst>
          </a:custGeom>
          <a:blipFill>
            <a:blip>
              <a:extLst>
                <a:ext uri="{96DAC541-7B7A-43D3-8B79-37D633B846F1}">
                  <asvg:svgBlip xmlns:asvg="http://schemas.microsoft.com/office/drawing/2016/SVG/main" r:embed="rId14"/>
                </a:ext>
              </a:extLst>
            </a:blip>
            <a:stretch>
              <a:fillRect t="-134" b="-134"/>
            </a:stretch>
          </a:blipFill>
        </p:spPr>
        <p:txBody>
          <a:bodyPr/>
          <a:lstStyle/>
          <a:p>
            <a:endParaRPr lang="ar-SA"/>
          </a:p>
        </p:txBody>
      </p:sp>
      <p:sp>
        <p:nvSpPr>
          <p:cNvPr id="109" name="Rectangle 10">
            <a:extLst>
              <a:ext uri="{FF2B5EF4-FFF2-40B4-BE49-F238E27FC236}">
                <a16:creationId xmlns:a16="http://schemas.microsoft.com/office/drawing/2014/main" id="{50D66B4E-F766-4F12-B4D1-3C7253BB6CFB}"/>
              </a:ext>
            </a:extLst>
          </p:cNvPr>
          <p:cNvSpPr/>
          <p:nvPr/>
        </p:nvSpPr>
        <p:spPr>
          <a:xfrm>
            <a:off x="3891873" y="1662062"/>
            <a:ext cx="1116011" cy="1015663"/>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small" spc="0" normalizeH="0" baseline="0" noProof="0" dirty="0">
                <a:ln>
                  <a:noFill/>
                </a:ln>
                <a:solidFill>
                  <a:prstClr val="black"/>
                </a:solidFill>
                <a:effectLst/>
                <a:uLnTx/>
                <a:uFillTx/>
                <a:latin typeface="Calibri"/>
                <a:ea typeface="+mn-ea"/>
                <a:cs typeface="Arial" panose="020B0604020202020204" pitchFamily="34" charset="0"/>
              </a:rPr>
              <a:t>تأكد</a:t>
            </a:r>
          </a:p>
        </p:txBody>
      </p:sp>
      <p:sp>
        <p:nvSpPr>
          <p:cNvPr id="110" name="Rectangle 1">
            <a:extLst>
              <a:ext uri="{FF2B5EF4-FFF2-40B4-BE49-F238E27FC236}">
                <a16:creationId xmlns:a16="http://schemas.microsoft.com/office/drawing/2014/main" id="{CA3C7542-0C74-4B11-B556-46B1D57A2296}"/>
              </a:ext>
            </a:extLst>
          </p:cNvPr>
          <p:cNvSpPr>
            <a:spLocks noChangeArrowheads="1"/>
          </p:cNvSpPr>
          <p:nvPr/>
        </p:nvSpPr>
        <p:spPr bwMode="auto">
          <a:xfrm>
            <a:off x="640663" y="3422755"/>
            <a:ext cx="7516812" cy="1015663"/>
          </a:xfrm>
          <a:prstGeom prst="rect">
            <a:avLst/>
          </a:prstGeom>
          <a:noFill/>
          <a:ln>
            <a:noFill/>
            <a:headEnd/>
            <a:tailEnd/>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6000" b="1" cap="small" dirty="0">
                <a:solidFill>
                  <a:prstClr val="black"/>
                </a:solidFill>
              </a:rPr>
              <a:t>مثال 4</a:t>
            </a:r>
          </a:p>
        </p:txBody>
      </p:sp>
    </p:spTree>
    <p:extLst>
      <p:ext uri="{BB962C8B-B14F-4D97-AF65-F5344CB8AC3E}">
        <p14:creationId xmlns:p14="http://schemas.microsoft.com/office/powerpoint/2010/main" val="76720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slide(fromRight)">
                                      <p:cBhvr>
                                        <p:cTn id="7" dur="500"/>
                                        <p:tgtEl>
                                          <p:spTgt spid="109"/>
                                        </p:tgtEl>
                                      </p:cBhvr>
                                    </p:animEffect>
                                  </p:childTnLst>
                                </p:cTn>
                              </p:par>
                              <p:par>
                                <p:cTn id="8" presetID="5" presetClass="entr" presetSubtype="1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heckerboard(across)">
                                      <p:cBhvr>
                                        <p:cTn id="10" dur="500"/>
                                        <p:tgtEl>
                                          <p:spTgt spid="110"/>
                                        </p:tgtEl>
                                      </p:cBhvr>
                                    </p:animEffect>
                                  </p:childTnLst>
                                  <p:subTnLst>
                                    <p:audio>
                                      <p:cMediaNode>
                                        <p:cTn display="0" masterRel="sameClick">
                                          <p:stCondLst>
                                            <p:cond evt="begin" delay="0">
                                              <p:tn val="8"/>
                                            </p:cond>
                                          </p:stCondLst>
                                          <p:endCondLst>
                                            <p:cond evt="onStopAudio" delay="0">
                                              <p:tgtEl>
                                                <p:sldTgt/>
                                              </p:tgtEl>
                                            </p:cond>
                                          </p:endCondLst>
                                        </p:cTn>
                                        <p:tgtEl>
                                          <p:sndTgt r:embed="rId2" name="cp_emp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F468130A-FC62-6AF0-4321-A3DA9885670C}"/>
              </a:ext>
            </a:extLst>
          </p:cNvPr>
          <p:cNvSpPr/>
          <p:nvPr/>
        </p:nvSpPr>
        <p:spPr>
          <a:xfrm>
            <a:off x="971550" y="2348880"/>
            <a:ext cx="7200900" cy="1387435"/>
          </a:xfrm>
          <a:prstGeom prst="snipRound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4000" b="1" cap="small" dirty="0">
                <a:solidFill>
                  <a:prstClr val="black"/>
                </a:solidFill>
              </a:rPr>
              <a:t>أوجد قيمة المميز لكل معادلة فيما يأتي، ثم حدد عدد حلولها الحقيقية:</a:t>
            </a: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D86953AD-7ECC-D0F0-1E94-F65340102B73}"/>
              </a:ext>
            </a:extLst>
          </p:cNvPr>
          <p:cNvSpPr txBox="1"/>
          <p:nvPr/>
        </p:nvSpPr>
        <p:spPr>
          <a:xfrm>
            <a:off x="3635896" y="899510"/>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fontAlgn="auto" hangingPunct="1">
              <a:spcBef>
                <a:spcPts val="0"/>
              </a:spcBef>
              <a:spcAft>
                <a:spcPts val="0"/>
              </a:spcAft>
              <a:defRPr/>
            </a:pPr>
            <a:r>
              <a:rPr lang="ar-EG" sz="3600" b="1" cap="small" dirty="0"/>
              <a:t>7) س</a:t>
            </a:r>
            <a:r>
              <a:rPr lang="ar-EG" sz="3600" b="1" baseline="30000" dirty="0"/>
              <a:t>2</a:t>
            </a:r>
            <a:r>
              <a:rPr lang="ar-EG" sz="3600" b="1" cap="small" dirty="0"/>
              <a:t> – 9س + 21 =0</a:t>
            </a:r>
            <a:endParaRPr lang="ar-SA" sz="2800" b="1" baseline="-25000" dirty="0">
              <a:solidFill>
                <a:srgbClr val="CC0066"/>
              </a:solidFill>
            </a:endParaRPr>
          </a:p>
        </p:txBody>
      </p:sp>
      <p:sp>
        <p:nvSpPr>
          <p:cNvPr id="10" name="مربع نص 9">
            <a:extLst>
              <a:ext uri="{FF2B5EF4-FFF2-40B4-BE49-F238E27FC236}">
                <a16:creationId xmlns:a16="http://schemas.microsoft.com/office/drawing/2014/main" id="{4B2DEBE3-9AA8-9235-0D06-E1CC5F3854E7}"/>
              </a:ext>
            </a:extLst>
          </p:cNvPr>
          <p:cNvSpPr txBox="1">
            <a:spLocks noChangeArrowheads="1"/>
          </p:cNvSpPr>
          <p:nvPr/>
        </p:nvSpPr>
        <p:spPr bwMode="auto">
          <a:xfrm>
            <a:off x="1008063" y="2390775"/>
            <a:ext cx="7127875" cy="2936875"/>
          </a:xfrm>
          <a:prstGeom prst="rect">
            <a:avLst/>
          </a:prstGeom>
          <a:noFill/>
          <a:ln>
            <a:noFill/>
          </a:ln>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defRPr/>
            </a:pPr>
            <a:r>
              <a:rPr lang="ar-EG" sz="4400" b="1" cap="small" dirty="0">
                <a:solidFill>
                  <a:srgbClr val="0000FF"/>
                </a:solidFill>
              </a:rPr>
              <a:t>ب</a:t>
            </a:r>
            <a:r>
              <a:rPr lang="ar-EG" sz="4400" b="1" cap="small" baseline="30000" dirty="0">
                <a:solidFill>
                  <a:srgbClr val="0000FF"/>
                </a:solidFill>
              </a:rPr>
              <a:t>2</a:t>
            </a:r>
            <a:r>
              <a:rPr lang="ar-EG" sz="4400" b="1" cap="small" dirty="0">
                <a:solidFill>
                  <a:srgbClr val="0000FF"/>
                </a:solidFill>
              </a:rPr>
              <a:t> – 4 أجـ = (-9)</a:t>
            </a:r>
            <a:r>
              <a:rPr lang="ar-EG" sz="4400" b="1" cap="small" baseline="30000" dirty="0">
                <a:solidFill>
                  <a:srgbClr val="0000FF"/>
                </a:solidFill>
              </a:rPr>
              <a:t>2</a:t>
            </a:r>
            <a:r>
              <a:rPr lang="ar-EG" sz="4400" b="1" cap="small" dirty="0">
                <a:solidFill>
                  <a:srgbClr val="0000FF"/>
                </a:solidFill>
              </a:rPr>
              <a:t> – 4×1×21</a:t>
            </a:r>
          </a:p>
          <a:p>
            <a:pPr eaLnBrk="1" hangingPunct="1">
              <a:buFont typeface="Arial" panose="020B0604020202020204" pitchFamily="34" charset="0"/>
              <a:buNone/>
              <a:defRPr/>
            </a:pPr>
            <a:r>
              <a:rPr lang="ar-EG" sz="4400" b="1" cap="small" dirty="0">
                <a:solidFill>
                  <a:srgbClr val="0000FF"/>
                </a:solidFill>
              </a:rPr>
              <a:t>               = -3</a:t>
            </a:r>
            <a:endParaRPr lang="ar-EG" altLang="ar-EG" sz="4400" b="1" dirty="0">
              <a:latin typeface="Arial" panose="020B0604020202020204" pitchFamily="34" charset="0"/>
            </a:endParaRPr>
          </a:p>
          <a:p>
            <a:pPr algn="ctr" eaLnBrk="1" hangingPunct="1">
              <a:spcBef>
                <a:spcPct val="0"/>
              </a:spcBef>
              <a:buFont typeface="Arial" panose="020B0604020202020204" pitchFamily="34" charset="0"/>
              <a:buNone/>
              <a:defRPr/>
            </a:pPr>
            <a:r>
              <a:rPr lang="ar-EG" altLang="ar-EG" sz="4400" b="1" dirty="0">
                <a:latin typeface="Arial" panose="020B0604020202020204" pitchFamily="34" charset="0"/>
              </a:rPr>
              <a:t>-3 ، لا توجد حلول حقيقية لأن قيمة المميز سالبة</a:t>
            </a:r>
            <a:endParaRPr lang="en-US" altLang="ar-EG" sz="4400" b="1" dirty="0">
              <a:latin typeface="Arial" panose="020B0604020202020204" pitchFamily="34" charset="0"/>
            </a:endParaRPr>
          </a:p>
        </p:txBody>
      </p:sp>
      <p:sp>
        <p:nvSpPr>
          <p:cNvPr id="106502" name="Rectangle 2">
            <a:extLst>
              <a:ext uri="{FF2B5EF4-FFF2-40B4-BE49-F238E27FC236}">
                <a16:creationId xmlns:a16="http://schemas.microsoft.com/office/drawing/2014/main" id="{06C1AB6D-D25C-2E3C-5BB2-4345552071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6503" name="Rectangle 2">
            <a:extLst>
              <a:ext uri="{FF2B5EF4-FFF2-40B4-BE49-F238E27FC236}">
                <a16:creationId xmlns:a16="http://schemas.microsoft.com/office/drawing/2014/main" id="{13E4EBAD-74C9-E734-15FC-AD99D0AAD0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6504" name="Rectangle 2">
            <a:extLst>
              <a:ext uri="{FF2B5EF4-FFF2-40B4-BE49-F238E27FC236}">
                <a16:creationId xmlns:a16="http://schemas.microsoft.com/office/drawing/2014/main" id="{5EBA3CBB-04FF-2EFC-3A48-EFCA079D5BE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92" decel="100000"/>
                                        <p:tgtEl>
                                          <p:spTgt spid="10"/>
                                        </p:tgtEl>
                                      </p:cBhvr>
                                    </p:animEffect>
                                    <p:animScale>
                                      <p:cBhvr>
                                        <p:cTn id="13" dur="192" decel="100000"/>
                                        <p:tgtEl>
                                          <p:spTgt spid="10"/>
                                        </p:tgtEl>
                                      </p:cBhvr>
                                      <p:from x="10000" y="10000"/>
                                      <p:to x="200000" y="450000"/>
                                    </p:animScale>
                                    <p:animScale>
                                      <p:cBhvr>
                                        <p:cTn id="14" dur="308" accel="100000" fill="hold">
                                          <p:stCondLst>
                                            <p:cond delay="192"/>
                                          </p:stCondLst>
                                        </p:cTn>
                                        <p:tgtEl>
                                          <p:spTgt spid="10"/>
                                        </p:tgtEl>
                                      </p:cBhvr>
                                      <p:from x="200000" y="450000"/>
                                      <p:to x="100000" y="100000"/>
                                    </p:animScale>
                                    <p:set>
                                      <p:cBhvr>
                                        <p:cTn id="15" dur="192" fill="hold"/>
                                        <p:tgtEl>
                                          <p:spTgt spid="10"/>
                                        </p:tgtEl>
                                        <p:attrNameLst>
                                          <p:attrName>ppt_x</p:attrName>
                                        </p:attrNameLst>
                                      </p:cBhvr>
                                      <p:to>
                                        <p:strVal val="(0.5)"/>
                                      </p:to>
                                    </p:set>
                                    <p:anim from="(0.5)" to="(#ppt_x)" calcmode="lin" valueType="num">
                                      <p:cBhvr>
                                        <p:cTn id="16" dur="308" accel="100000" fill="hold">
                                          <p:stCondLst>
                                            <p:cond delay="192"/>
                                          </p:stCondLst>
                                        </p:cTn>
                                        <p:tgtEl>
                                          <p:spTgt spid="10"/>
                                        </p:tgtEl>
                                        <p:attrNameLst>
                                          <p:attrName>ppt_x</p:attrName>
                                        </p:attrNameLst>
                                      </p:cBhvr>
                                    </p:anim>
                                    <p:set>
                                      <p:cBhvr>
                                        <p:cTn id="17" dur="192" fill="hold"/>
                                        <p:tgtEl>
                                          <p:spTgt spid="10"/>
                                        </p:tgtEl>
                                        <p:attrNameLst>
                                          <p:attrName>ppt_y</p:attrName>
                                        </p:attrNameLst>
                                      </p:cBhvr>
                                      <p:to>
                                        <p:strVal val="(#ppt_y+0.4)"/>
                                      </p:to>
                                    </p:set>
                                    <p:anim from="(#ppt_y+0.4)" to="(#ppt_y)" calcmode="lin" valueType="num">
                                      <p:cBhvr>
                                        <p:cTn id="18" dur="308" accel="100000" fill="hold">
                                          <p:stCondLst>
                                            <p:cond delay="192"/>
                                          </p:stCondLst>
                                        </p:cTn>
                                        <p:tgtEl>
                                          <p:spTgt spid="10"/>
                                        </p:tgtEl>
                                        <p:attrNameLst>
                                          <p:attrName>ppt_y</p:attrName>
                                        </p:attrNameLst>
                                      </p:cBhvr>
                                    </p:anim>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7E80F2AA-8729-7A4B-D35F-8907F1837D94}"/>
              </a:ext>
            </a:extLst>
          </p:cNvPr>
          <p:cNvSpPr txBox="1"/>
          <p:nvPr/>
        </p:nvSpPr>
        <p:spPr>
          <a:xfrm>
            <a:off x="3707904" y="980728"/>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r" rtl="1" eaLnBrk="1" hangingPunct="1">
              <a:defRPr/>
            </a:pPr>
            <a:r>
              <a:rPr lang="ar-EG" sz="3600" b="1" cap="small" dirty="0"/>
              <a:t> 8) 9س</a:t>
            </a:r>
            <a:r>
              <a:rPr lang="ar-EG" sz="3600" b="1" baseline="30000" dirty="0"/>
              <a:t>2</a:t>
            </a:r>
            <a:r>
              <a:rPr lang="ar-EG" sz="3600" b="1" cap="small" dirty="0"/>
              <a:t> + 24س = -16</a:t>
            </a:r>
            <a:endParaRPr lang="en-US" sz="3600" dirty="0"/>
          </a:p>
        </p:txBody>
      </p:sp>
      <p:sp>
        <p:nvSpPr>
          <p:cNvPr id="10" name="مربع نص 9">
            <a:extLst>
              <a:ext uri="{FF2B5EF4-FFF2-40B4-BE49-F238E27FC236}">
                <a16:creationId xmlns:a16="http://schemas.microsoft.com/office/drawing/2014/main" id="{E6BE4ED0-6F9A-2198-4E9C-5BB9B6CC50D8}"/>
              </a:ext>
            </a:extLst>
          </p:cNvPr>
          <p:cNvSpPr txBox="1">
            <a:spLocks noChangeArrowheads="1"/>
          </p:cNvSpPr>
          <p:nvPr/>
        </p:nvSpPr>
        <p:spPr bwMode="auto">
          <a:xfrm>
            <a:off x="1259681" y="2619639"/>
            <a:ext cx="6624637" cy="2259080"/>
          </a:xfrm>
          <a:prstGeom prst="rect">
            <a:avLst/>
          </a:prstGeom>
          <a:noFill/>
          <a:ln>
            <a:noFill/>
          </a:ln>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defRPr/>
            </a:pPr>
            <a:r>
              <a:rPr lang="ar-EG" sz="4400" b="1" cap="small" dirty="0">
                <a:solidFill>
                  <a:srgbClr val="0000FF"/>
                </a:solidFill>
              </a:rPr>
              <a:t>ب</a:t>
            </a:r>
            <a:r>
              <a:rPr lang="ar-EG" sz="4400" b="1" cap="small" baseline="30000" dirty="0">
                <a:solidFill>
                  <a:srgbClr val="0000FF"/>
                </a:solidFill>
              </a:rPr>
              <a:t>2</a:t>
            </a:r>
            <a:r>
              <a:rPr lang="ar-EG" sz="4400" b="1" cap="small" dirty="0">
                <a:solidFill>
                  <a:srgbClr val="0000FF"/>
                </a:solidFill>
              </a:rPr>
              <a:t> – 4 أجـ = (24)</a:t>
            </a:r>
            <a:r>
              <a:rPr lang="ar-EG" sz="4400" b="1" cap="small" baseline="30000" dirty="0">
                <a:solidFill>
                  <a:srgbClr val="0000FF"/>
                </a:solidFill>
              </a:rPr>
              <a:t>2</a:t>
            </a:r>
            <a:r>
              <a:rPr lang="ar-EG" sz="4400" b="1" cap="small" dirty="0">
                <a:solidFill>
                  <a:srgbClr val="0000FF"/>
                </a:solidFill>
              </a:rPr>
              <a:t> – 4×9×16   </a:t>
            </a:r>
          </a:p>
          <a:p>
            <a:pPr eaLnBrk="1" hangingPunct="1">
              <a:buFont typeface="Arial" panose="020B0604020202020204" pitchFamily="34" charset="0"/>
              <a:buNone/>
              <a:defRPr/>
            </a:pPr>
            <a:r>
              <a:rPr lang="ar-EG" sz="4400" b="1" cap="small" dirty="0">
                <a:solidFill>
                  <a:srgbClr val="0000FF"/>
                </a:solidFill>
              </a:rPr>
              <a:t>               = 0</a:t>
            </a:r>
            <a:endParaRPr lang="ar-EG" altLang="ar-EG" sz="4400" b="1" dirty="0">
              <a:latin typeface="Arial" panose="020B0604020202020204" pitchFamily="34" charset="0"/>
            </a:endParaRPr>
          </a:p>
          <a:p>
            <a:pPr algn="ctr" eaLnBrk="1" hangingPunct="1">
              <a:spcBef>
                <a:spcPct val="0"/>
              </a:spcBef>
              <a:buFontTx/>
              <a:buNone/>
              <a:defRPr/>
            </a:pPr>
            <a:r>
              <a:rPr lang="ar-EG" altLang="ar-EG" sz="4400" b="1" dirty="0">
                <a:latin typeface="Arial" panose="020B0604020202020204" pitchFamily="34" charset="0"/>
              </a:rPr>
              <a:t>0، حل حقيقي واحد</a:t>
            </a:r>
            <a:endParaRPr lang="en-US" altLang="ar-EG" sz="4400" b="1" dirty="0">
              <a:latin typeface="Arial" panose="020B0604020202020204" pitchFamily="34" charset="0"/>
            </a:endParaRPr>
          </a:p>
        </p:txBody>
      </p:sp>
      <p:sp>
        <p:nvSpPr>
          <p:cNvPr id="108550" name="Rectangle 2">
            <a:extLst>
              <a:ext uri="{FF2B5EF4-FFF2-40B4-BE49-F238E27FC236}">
                <a16:creationId xmlns:a16="http://schemas.microsoft.com/office/drawing/2014/main" id="{CE3FCAEA-63DF-1EE9-F7F4-94F1960F266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8551" name="Rectangle 2">
            <a:extLst>
              <a:ext uri="{FF2B5EF4-FFF2-40B4-BE49-F238E27FC236}">
                <a16:creationId xmlns:a16="http://schemas.microsoft.com/office/drawing/2014/main" id="{8D86EE26-BEC0-B98A-09E6-28A9F3D0733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08552" name="Rectangle 2">
            <a:extLst>
              <a:ext uri="{FF2B5EF4-FFF2-40B4-BE49-F238E27FC236}">
                <a16:creationId xmlns:a16="http://schemas.microsoft.com/office/drawing/2014/main" id="{BAECA0B3-27D4-956F-8A58-BF91159B487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92" decel="100000"/>
                                        <p:tgtEl>
                                          <p:spTgt spid="10"/>
                                        </p:tgtEl>
                                      </p:cBhvr>
                                    </p:animEffect>
                                    <p:animScale>
                                      <p:cBhvr>
                                        <p:cTn id="13" dur="192" decel="100000"/>
                                        <p:tgtEl>
                                          <p:spTgt spid="10"/>
                                        </p:tgtEl>
                                      </p:cBhvr>
                                      <p:from x="10000" y="10000"/>
                                      <p:to x="200000" y="450000"/>
                                    </p:animScale>
                                    <p:animScale>
                                      <p:cBhvr>
                                        <p:cTn id="14" dur="308" accel="100000" fill="hold">
                                          <p:stCondLst>
                                            <p:cond delay="192"/>
                                          </p:stCondLst>
                                        </p:cTn>
                                        <p:tgtEl>
                                          <p:spTgt spid="10"/>
                                        </p:tgtEl>
                                      </p:cBhvr>
                                      <p:from x="200000" y="450000"/>
                                      <p:to x="100000" y="100000"/>
                                    </p:animScale>
                                    <p:set>
                                      <p:cBhvr>
                                        <p:cTn id="15" dur="192" fill="hold"/>
                                        <p:tgtEl>
                                          <p:spTgt spid="10"/>
                                        </p:tgtEl>
                                        <p:attrNameLst>
                                          <p:attrName>ppt_x</p:attrName>
                                        </p:attrNameLst>
                                      </p:cBhvr>
                                      <p:to>
                                        <p:strVal val="(0.5)"/>
                                      </p:to>
                                    </p:set>
                                    <p:anim from="(0.5)" to="(#ppt_x)" calcmode="lin" valueType="num">
                                      <p:cBhvr>
                                        <p:cTn id="16" dur="308" accel="100000" fill="hold">
                                          <p:stCondLst>
                                            <p:cond delay="192"/>
                                          </p:stCondLst>
                                        </p:cTn>
                                        <p:tgtEl>
                                          <p:spTgt spid="10"/>
                                        </p:tgtEl>
                                        <p:attrNameLst>
                                          <p:attrName>ppt_x</p:attrName>
                                        </p:attrNameLst>
                                      </p:cBhvr>
                                    </p:anim>
                                    <p:set>
                                      <p:cBhvr>
                                        <p:cTn id="17" dur="192" fill="hold"/>
                                        <p:tgtEl>
                                          <p:spTgt spid="10"/>
                                        </p:tgtEl>
                                        <p:attrNameLst>
                                          <p:attrName>ppt_y</p:attrName>
                                        </p:attrNameLst>
                                      </p:cBhvr>
                                      <p:to>
                                        <p:strVal val="(#ppt_y+0.4)"/>
                                      </p:to>
                                    </p:set>
                                    <p:anim from="(#ppt_y+0.4)" to="(#ppt_y)" calcmode="lin" valueType="num">
                                      <p:cBhvr>
                                        <p:cTn id="18" dur="308" accel="100000" fill="hold">
                                          <p:stCondLst>
                                            <p:cond delay="192"/>
                                          </p:stCondLst>
                                        </p:cTn>
                                        <p:tgtEl>
                                          <p:spTgt spid="10"/>
                                        </p:tgtEl>
                                        <p:attrNameLst>
                                          <p:attrName>ppt_y</p:attrName>
                                        </p:attrNameLst>
                                      </p:cBhvr>
                                    </p:anim>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0CB71855-E170-8FA9-3B9E-9CD60C6D799A}"/>
              </a:ext>
            </a:extLst>
          </p:cNvPr>
          <p:cNvSpPr txBox="1"/>
          <p:nvPr/>
        </p:nvSpPr>
        <p:spPr>
          <a:xfrm>
            <a:off x="3923928" y="879821"/>
            <a:ext cx="4608513" cy="647700"/>
          </a:xfrm>
          <a:prstGeom prst="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1">
            <a:spAutoFit/>
          </a:bodyPr>
          <a:lstStyle/>
          <a:p>
            <a:pPr algn="ctr" rtl="1" eaLnBrk="1" hangingPunct="1">
              <a:defRPr/>
            </a:pPr>
            <a:r>
              <a:rPr lang="ar-EG" sz="3600" b="1" cap="small" dirty="0"/>
              <a:t>9) 3س</a:t>
            </a:r>
            <a:r>
              <a:rPr lang="ar-EG" sz="3600" b="1" baseline="30000" dirty="0"/>
              <a:t>2</a:t>
            </a:r>
            <a:r>
              <a:rPr lang="ar-EG" sz="3600" b="1" cap="small" dirty="0"/>
              <a:t> – س = 8 </a:t>
            </a:r>
            <a:endParaRPr lang="en-US" sz="3600" dirty="0"/>
          </a:p>
        </p:txBody>
      </p:sp>
      <p:sp>
        <p:nvSpPr>
          <p:cNvPr id="10" name="مربع نص 9">
            <a:extLst>
              <a:ext uri="{FF2B5EF4-FFF2-40B4-BE49-F238E27FC236}">
                <a16:creationId xmlns:a16="http://schemas.microsoft.com/office/drawing/2014/main" id="{924B4DB1-8993-A10C-F3FC-6003587365E7}"/>
              </a:ext>
            </a:extLst>
          </p:cNvPr>
          <p:cNvSpPr txBox="1">
            <a:spLocks noChangeArrowheads="1"/>
          </p:cNvSpPr>
          <p:nvPr/>
        </p:nvSpPr>
        <p:spPr bwMode="auto">
          <a:xfrm>
            <a:off x="1116013" y="3068638"/>
            <a:ext cx="6624637" cy="2259012"/>
          </a:xfrm>
          <a:prstGeom prst="rect">
            <a:avLst/>
          </a:prstGeom>
          <a:noFill/>
          <a:ln>
            <a:noFill/>
          </a:ln>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defRPr/>
            </a:pPr>
            <a:r>
              <a:rPr lang="ar-EG" sz="4400" b="1" cap="small" dirty="0">
                <a:solidFill>
                  <a:srgbClr val="0000FF"/>
                </a:solidFill>
              </a:rPr>
              <a:t>ب</a:t>
            </a:r>
            <a:r>
              <a:rPr lang="ar-EG" sz="4400" b="1" cap="small" baseline="30000" dirty="0">
                <a:solidFill>
                  <a:srgbClr val="0000FF"/>
                </a:solidFill>
              </a:rPr>
              <a:t>2</a:t>
            </a:r>
            <a:r>
              <a:rPr lang="ar-EG" sz="4400" b="1" cap="small" dirty="0">
                <a:solidFill>
                  <a:srgbClr val="0000FF"/>
                </a:solidFill>
              </a:rPr>
              <a:t> – 4 أجـ = (-1)</a:t>
            </a:r>
            <a:r>
              <a:rPr lang="ar-EG" sz="4400" b="1" cap="small" baseline="30000" dirty="0">
                <a:solidFill>
                  <a:srgbClr val="0000FF"/>
                </a:solidFill>
              </a:rPr>
              <a:t>2</a:t>
            </a:r>
            <a:r>
              <a:rPr lang="ar-EG" sz="4400" b="1" cap="small" dirty="0">
                <a:solidFill>
                  <a:srgbClr val="0000FF"/>
                </a:solidFill>
              </a:rPr>
              <a:t> – 4×3×-8   </a:t>
            </a:r>
          </a:p>
          <a:p>
            <a:pPr eaLnBrk="1" hangingPunct="1">
              <a:buFont typeface="Arial" panose="020B0604020202020204" pitchFamily="34" charset="0"/>
              <a:buNone/>
              <a:defRPr/>
            </a:pPr>
            <a:r>
              <a:rPr lang="ar-EG" sz="4400" b="1" cap="small" dirty="0">
                <a:solidFill>
                  <a:srgbClr val="0000FF"/>
                </a:solidFill>
              </a:rPr>
              <a:t>               = 97</a:t>
            </a:r>
            <a:endParaRPr lang="ar-EG" altLang="ar-EG" sz="4400" b="1" dirty="0">
              <a:latin typeface="Arial" panose="020B0604020202020204" pitchFamily="34" charset="0"/>
            </a:endParaRPr>
          </a:p>
          <a:p>
            <a:pPr algn="ctr" eaLnBrk="1" hangingPunct="1">
              <a:spcBef>
                <a:spcPct val="0"/>
              </a:spcBef>
              <a:buFontTx/>
              <a:buNone/>
              <a:defRPr/>
            </a:pPr>
            <a:r>
              <a:rPr lang="ar-EG" altLang="ar-EG" sz="4400" b="1" dirty="0">
                <a:latin typeface="Arial" panose="020B0604020202020204" pitchFamily="34" charset="0"/>
              </a:rPr>
              <a:t>97 ، حلان حقيقيان</a:t>
            </a:r>
            <a:endParaRPr lang="en-US" altLang="ar-EG" sz="4400" b="1" dirty="0">
              <a:latin typeface="Arial" panose="020B0604020202020204" pitchFamily="34" charset="0"/>
            </a:endParaRPr>
          </a:p>
        </p:txBody>
      </p:sp>
      <p:sp>
        <p:nvSpPr>
          <p:cNvPr id="110598" name="Rectangle 2">
            <a:extLst>
              <a:ext uri="{FF2B5EF4-FFF2-40B4-BE49-F238E27FC236}">
                <a16:creationId xmlns:a16="http://schemas.microsoft.com/office/drawing/2014/main" id="{35C4AB17-A294-EACA-F593-5ADC4CEA4E8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10599" name="Rectangle 2">
            <a:extLst>
              <a:ext uri="{FF2B5EF4-FFF2-40B4-BE49-F238E27FC236}">
                <a16:creationId xmlns:a16="http://schemas.microsoft.com/office/drawing/2014/main" id="{23078E71-70E1-A6ED-1640-E0E62DE4C87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10600" name="Rectangle 2">
            <a:extLst>
              <a:ext uri="{FF2B5EF4-FFF2-40B4-BE49-F238E27FC236}">
                <a16:creationId xmlns:a16="http://schemas.microsoft.com/office/drawing/2014/main" id="{A8646D7E-B98D-EB00-AC75-7553FEB694D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92" decel="100000"/>
                                        <p:tgtEl>
                                          <p:spTgt spid="10"/>
                                        </p:tgtEl>
                                      </p:cBhvr>
                                    </p:animEffect>
                                    <p:animScale>
                                      <p:cBhvr>
                                        <p:cTn id="13" dur="192" decel="100000"/>
                                        <p:tgtEl>
                                          <p:spTgt spid="10"/>
                                        </p:tgtEl>
                                      </p:cBhvr>
                                      <p:from x="10000" y="10000"/>
                                      <p:to x="200000" y="450000"/>
                                    </p:animScale>
                                    <p:animScale>
                                      <p:cBhvr>
                                        <p:cTn id="14" dur="308" accel="100000" fill="hold">
                                          <p:stCondLst>
                                            <p:cond delay="192"/>
                                          </p:stCondLst>
                                        </p:cTn>
                                        <p:tgtEl>
                                          <p:spTgt spid="10"/>
                                        </p:tgtEl>
                                      </p:cBhvr>
                                      <p:from x="200000" y="450000"/>
                                      <p:to x="100000" y="100000"/>
                                    </p:animScale>
                                    <p:set>
                                      <p:cBhvr>
                                        <p:cTn id="15" dur="192" fill="hold"/>
                                        <p:tgtEl>
                                          <p:spTgt spid="10"/>
                                        </p:tgtEl>
                                        <p:attrNameLst>
                                          <p:attrName>ppt_x</p:attrName>
                                        </p:attrNameLst>
                                      </p:cBhvr>
                                      <p:to>
                                        <p:strVal val="(0.5)"/>
                                      </p:to>
                                    </p:set>
                                    <p:anim from="(0.5)" to="(#ppt_x)" calcmode="lin" valueType="num">
                                      <p:cBhvr>
                                        <p:cTn id="16" dur="308" accel="100000" fill="hold">
                                          <p:stCondLst>
                                            <p:cond delay="192"/>
                                          </p:stCondLst>
                                        </p:cTn>
                                        <p:tgtEl>
                                          <p:spTgt spid="10"/>
                                        </p:tgtEl>
                                        <p:attrNameLst>
                                          <p:attrName>ppt_x</p:attrName>
                                        </p:attrNameLst>
                                      </p:cBhvr>
                                    </p:anim>
                                    <p:set>
                                      <p:cBhvr>
                                        <p:cTn id="17" dur="192" fill="hold"/>
                                        <p:tgtEl>
                                          <p:spTgt spid="10"/>
                                        </p:tgtEl>
                                        <p:attrNameLst>
                                          <p:attrName>ppt_y</p:attrName>
                                        </p:attrNameLst>
                                      </p:cBhvr>
                                      <p:to>
                                        <p:strVal val="(#ppt_y+0.4)"/>
                                      </p:to>
                                    </p:set>
                                    <p:anim from="(#ppt_y+0.4)" to="(#ppt_y)" calcmode="lin" valueType="num">
                                      <p:cBhvr>
                                        <p:cTn id="18" dur="308" accel="100000" fill="hold">
                                          <p:stCondLst>
                                            <p:cond delay="192"/>
                                          </p:stCondLst>
                                        </p:cTn>
                                        <p:tgtEl>
                                          <p:spTgt spid="10"/>
                                        </p:tgtEl>
                                        <p:attrNameLst>
                                          <p:attrName>ppt_y</p:attrName>
                                        </p:attrNameLst>
                                      </p:cBhvr>
                                    </p:anim>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ذو زاوية واحدة مخدوشة ودائرية 9">
            <a:extLst>
              <a:ext uri="{FF2B5EF4-FFF2-40B4-BE49-F238E27FC236}">
                <a16:creationId xmlns:a16="http://schemas.microsoft.com/office/drawing/2014/main" id="{7AD72B64-94D4-5B8A-4CDE-554D981BEA77}"/>
              </a:ext>
            </a:extLst>
          </p:cNvPr>
          <p:cNvSpPr/>
          <p:nvPr/>
        </p:nvSpPr>
        <p:spPr>
          <a:xfrm>
            <a:off x="683568" y="1397000"/>
            <a:ext cx="7848872" cy="3968710"/>
          </a:xfrm>
          <a:prstGeom prst="snipRoundRect">
            <a:avLst/>
          </a:prstGeom>
          <a:solidFill>
            <a:schemeClr val="accent2">
              <a:lumMod val="20000"/>
              <a:lumOff val="80000"/>
            </a:schemeClr>
          </a:solidFill>
          <a:effectLst>
            <a:outerShdw blurRad="63500" sx="102000" sy="102000" algn="ctr" rotWithShape="0">
              <a:prstClr val="black">
                <a:alpha val="40000"/>
              </a:prst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rtl="1" eaLnBrk="1" hangingPunct="1">
              <a:defRPr/>
            </a:pPr>
            <a:r>
              <a:rPr lang="ar-EG" sz="4000" b="1" cap="small" dirty="0">
                <a:solidFill>
                  <a:prstClr val="black"/>
                </a:solidFill>
              </a:rPr>
              <a:t>10) </a:t>
            </a:r>
            <a:r>
              <a:rPr lang="ar-EG" sz="4000" b="1" cap="small" dirty="0">
                <a:solidFill>
                  <a:srgbClr val="800000"/>
                </a:solidFill>
              </a:rPr>
              <a:t>منصة القفز: </a:t>
            </a:r>
            <a:r>
              <a:rPr lang="ar-EG" sz="4000" b="1" cap="small" dirty="0">
                <a:solidFill>
                  <a:prstClr val="black"/>
                </a:solidFill>
              </a:rPr>
              <a:t>يقفز خالد من فوق منصة القفز، حيث تمثل المعادلة</a:t>
            </a:r>
          </a:p>
          <a:p>
            <a:pPr algn="ctr" rtl="1" eaLnBrk="1" hangingPunct="1">
              <a:defRPr/>
            </a:pPr>
            <a:r>
              <a:rPr lang="ar-EG" sz="4000" b="1" cap="small" dirty="0">
                <a:solidFill>
                  <a:prstClr val="black"/>
                </a:solidFill>
              </a:rPr>
              <a:t> ل = -16ن + 2.4ن + 6</a:t>
            </a:r>
          </a:p>
          <a:p>
            <a:pPr algn="ctr" rtl="1" eaLnBrk="1" hangingPunct="1">
              <a:defRPr/>
            </a:pPr>
            <a:r>
              <a:rPr lang="ar-EG" sz="4000" b="1" cap="small" dirty="0">
                <a:solidFill>
                  <a:prstClr val="black"/>
                </a:solidFill>
              </a:rPr>
              <a:t> ارتفاع خالد (ل) بعد (ن) من الثواني، استعمل المميز لتحديد ما إذا كان خالد سيصل إلى ارتفاع 20 قدمًا. فسر إجابتك.</a:t>
            </a:r>
          </a:p>
        </p:txBody>
      </p:sp>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BE24C98F-9C9D-BB99-6DDE-68236EC0E004}"/>
              </a:ext>
            </a:extLst>
          </p:cNvPr>
          <p:cNvSpPr txBox="1">
            <a:spLocks noChangeArrowheads="1"/>
          </p:cNvSpPr>
          <p:nvPr/>
        </p:nvSpPr>
        <p:spPr bwMode="auto">
          <a:xfrm>
            <a:off x="719138" y="908050"/>
            <a:ext cx="7705725" cy="4697413"/>
          </a:xfrm>
          <a:prstGeom prst="rect">
            <a:avLst/>
          </a:prstGeom>
          <a:noFill/>
          <a:ln>
            <a:noFill/>
          </a:ln>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defRPr/>
            </a:pPr>
            <a:r>
              <a:rPr lang="ar-EG" sz="4400" b="1" cap="small" dirty="0">
                <a:solidFill>
                  <a:srgbClr val="0000FF"/>
                </a:solidFill>
              </a:rPr>
              <a:t>20 = -16 ن</a:t>
            </a:r>
            <a:r>
              <a:rPr lang="ar-EG" sz="4400" b="1" cap="small" baseline="30000" dirty="0">
                <a:solidFill>
                  <a:srgbClr val="0000FF"/>
                </a:solidFill>
              </a:rPr>
              <a:t>2</a:t>
            </a:r>
            <a:r>
              <a:rPr lang="ar-EG" sz="4400" b="1" cap="small" dirty="0">
                <a:solidFill>
                  <a:srgbClr val="0000FF"/>
                </a:solidFill>
              </a:rPr>
              <a:t> + 2.4 ن +6</a:t>
            </a:r>
          </a:p>
          <a:p>
            <a:pPr eaLnBrk="1" hangingPunct="1">
              <a:buFont typeface="Arial" panose="020B0604020202020204" pitchFamily="34" charset="0"/>
              <a:buNone/>
              <a:defRPr/>
            </a:pPr>
            <a:r>
              <a:rPr lang="ar-EG" sz="4400" b="1" cap="small" dirty="0">
                <a:solidFill>
                  <a:srgbClr val="0000FF"/>
                </a:solidFill>
              </a:rPr>
              <a:t>-16 ن</a:t>
            </a:r>
            <a:r>
              <a:rPr lang="ar-EG" sz="4400" b="1" cap="small" baseline="30000" dirty="0">
                <a:solidFill>
                  <a:srgbClr val="0000FF"/>
                </a:solidFill>
              </a:rPr>
              <a:t>2</a:t>
            </a:r>
            <a:r>
              <a:rPr lang="ar-EG" sz="4400" b="1" cap="small" dirty="0">
                <a:solidFill>
                  <a:srgbClr val="0000FF"/>
                </a:solidFill>
              </a:rPr>
              <a:t> + 2.4 ن – 14 = 0</a:t>
            </a:r>
          </a:p>
          <a:p>
            <a:pPr eaLnBrk="1" hangingPunct="1">
              <a:buFont typeface="Arial" panose="020B0604020202020204" pitchFamily="34" charset="0"/>
              <a:buNone/>
              <a:defRPr/>
            </a:pPr>
            <a:r>
              <a:rPr lang="ar-EG" sz="4400" b="1" cap="small" dirty="0">
                <a:solidFill>
                  <a:srgbClr val="0000FF"/>
                </a:solidFill>
              </a:rPr>
              <a:t>ب</a:t>
            </a:r>
            <a:r>
              <a:rPr lang="ar-EG" sz="4400" b="1" cap="small" baseline="30000" dirty="0">
                <a:solidFill>
                  <a:srgbClr val="0000FF"/>
                </a:solidFill>
              </a:rPr>
              <a:t>2</a:t>
            </a:r>
            <a:r>
              <a:rPr lang="ar-EG" sz="4400" b="1" cap="small" dirty="0">
                <a:solidFill>
                  <a:srgbClr val="0000FF"/>
                </a:solidFill>
              </a:rPr>
              <a:t> – 4 أجـ = (2.4)</a:t>
            </a:r>
            <a:r>
              <a:rPr lang="ar-EG" sz="4400" b="1" cap="small" baseline="30000" dirty="0">
                <a:solidFill>
                  <a:srgbClr val="0000FF"/>
                </a:solidFill>
              </a:rPr>
              <a:t>2</a:t>
            </a:r>
            <a:r>
              <a:rPr lang="ar-EG" sz="4400" b="1" cap="small" dirty="0">
                <a:solidFill>
                  <a:srgbClr val="0000FF"/>
                </a:solidFill>
              </a:rPr>
              <a:t> – 4×-16×-14   </a:t>
            </a:r>
          </a:p>
          <a:p>
            <a:pPr eaLnBrk="1" hangingPunct="1">
              <a:buFont typeface="Arial" panose="020B0604020202020204" pitchFamily="34" charset="0"/>
              <a:buNone/>
              <a:defRPr/>
            </a:pPr>
            <a:r>
              <a:rPr lang="ar-EG" sz="4400" b="1" cap="small" dirty="0">
                <a:solidFill>
                  <a:srgbClr val="0000FF"/>
                </a:solidFill>
              </a:rPr>
              <a:t>               = - 890.24</a:t>
            </a:r>
          </a:p>
          <a:p>
            <a:pPr eaLnBrk="1" hangingPunct="1">
              <a:buFont typeface="Arial" panose="020B0604020202020204" pitchFamily="34" charset="0"/>
              <a:buNone/>
              <a:defRPr/>
            </a:pPr>
            <a:r>
              <a:rPr lang="ar-EG" altLang="ar-EG" sz="4400" b="1" cap="small" dirty="0">
                <a:solidFill>
                  <a:srgbClr val="800000"/>
                </a:solidFill>
                <a:latin typeface="Arial" panose="020B0604020202020204" pitchFamily="34" charset="0"/>
              </a:rPr>
              <a:t>لا يوجد حل، حيث أن المميز سالب، لذا فلن يصل خالد إلى 20 قدمًا.</a:t>
            </a:r>
            <a:endParaRPr lang="ar-EG" altLang="ar-EG" sz="4400" b="1" dirty="0">
              <a:solidFill>
                <a:srgbClr val="800000"/>
              </a:solidFill>
              <a:latin typeface="Arial" panose="020B0604020202020204" pitchFamily="34" charset="0"/>
            </a:endParaRPr>
          </a:p>
        </p:txBody>
      </p:sp>
      <p:sp>
        <p:nvSpPr>
          <p:cNvPr id="113667" name="Rectangle 2">
            <a:extLst>
              <a:ext uri="{FF2B5EF4-FFF2-40B4-BE49-F238E27FC236}">
                <a16:creationId xmlns:a16="http://schemas.microsoft.com/office/drawing/2014/main" id="{F90FB650-D6AF-6830-522D-3F7C0454FB1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13668" name="Rectangle 2">
            <a:extLst>
              <a:ext uri="{FF2B5EF4-FFF2-40B4-BE49-F238E27FC236}">
                <a16:creationId xmlns:a16="http://schemas.microsoft.com/office/drawing/2014/main" id="{A4A0C907-0F34-6908-4626-19D512292F2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
        <p:nvSpPr>
          <p:cNvPr id="113669" name="Rectangle 2">
            <a:extLst>
              <a:ext uri="{FF2B5EF4-FFF2-40B4-BE49-F238E27FC236}">
                <a16:creationId xmlns:a16="http://schemas.microsoft.com/office/drawing/2014/main" id="{413D3698-21D9-F04F-1BCA-F2C8AF84B07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EG" altLang="ar-EG" sz="1800">
              <a:latin typeface="Arial" panose="020B0604020202020204" pitchFamily="34" charset="0"/>
            </a:endParaRPr>
          </a:p>
        </p:txBody>
      </p:sp>
    </p:spTree>
  </p:cSld>
  <p:clrMapOvr>
    <a:masterClrMapping/>
  </p:clrMapOvr>
  <p:transition spd="med">
    <p:comb/>
    <p:sndAc>
      <p:stSnd>
        <p:snd r:embed="rId3" name="newemai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92" decel="100000"/>
                                        <p:tgtEl>
                                          <p:spTgt spid="10"/>
                                        </p:tgtEl>
                                      </p:cBhvr>
                                    </p:animEffect>
                                    <p:animScale>
                                      <p:cBhvr>
                                        <p:cTn id="8" dur="192" decel="100000"/>
                                        <p:tgtEl>
                                          <p:spTgt spid="10"/>
                                        </p:tgtEl>
                                      </p:cBhvr>
                                      <p:from x="10000" y="10000"/>
                                      <p:to x="200000" y="450000"/>
                                    </p:animScale>
                                    <p:animScale>
                                      <p:cBhvr>
                                        <p:cTn id="9" dur="308" accel="100000" fill="hold">
                                          <p:stCondLst>
                                            <p:cond delay="192"/>
                                          </p:stCondLst>
                                        </p:cTn>
                                        <p:tgtEl>
                                          <p:spTgt spid="10"/>
                                        </p:tgtEl>
                                      </p:cBhvr>
                                      <p:from x="200000" y="450000"/>
                                      <p:to x="100000" y="100000"/>
                                    </p:animScale>
                                    <p:set>
                                      <p:cBhvr>
                                        <p:cTn id="10" dur="192" fill="hold"/>
                                        <p:tgtEl>
                                          <p:spTgt spid="10"/>
                                        </p:tgtEl>
                                        <p:attrNameLst>
                                          <p:attrName>ppt_x</p:attrName>
                                        </p:attrNameLst>
                                      </p:cBhvr>
                                      <p:to>
                                        <p:strVal val="(0.5)"/>
                                      </p:to>
                                    </p:set>
                                    <p:anim from="(0.5)" to="(#ppt_x)" calcmode="lin" valueType="num">
                                      <p:cBhvr>
                                        <p:cTn id="11" dur="308" accel="100000" fill="hold">
                                          <p:stCondLst>
                                            <p:cond delay="192"/>
                                          </p:stCondLst>
                                        </p:cTn>
                                        <p:tgtEl>
                                          <p:spTgt spid="10"/>
                                        </p:tgtEl>
                                        <p:attrNameLst>
                                          <p:attrName>ppt_x</p:attrName>
                                        </p:attrNameLst>
                                      </p:cBhvr>
                                    </p:anim>
                                    <p:set>
                                      <p:cBhvr>
                                        <p:cTn id="12" dur="192" fill="hold"/>
                                        <p:tgtEl>
                                          <p:spTgt spid="10"/>
                                        </p:tgtEl>
                                        <p:attrNameLst>
                                          <p:attrName>ppt_y</p:attrName>
                                        </p:attrNameLst>
                                      </p:cBhvr>
                                      <p:to>
                                        <p:strVal val="(#ppt_y+0.4)"/>
                                      </p:to>
                                    </p:set>
                                    <p:anim from="(#ppt_y+0.4)" to="(#ppt_y)" calcmode="lin" valueType="num">
                                      <p:cBhvr>
                                        <p:cTn id="13" dur="308" accel="100000" fill="hold">
                                          <p:stCondLst>
                                            <p:cond delay="192"/>
                                          </p:stCondLst>
                                        </p:cTn>
                                        <p:tgtEl>
                                          <p:spTgt spid="10"/>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0" name="Rectangle 16">
            <a:extLst>
              <a:ext uri="{FF2B5EF4-FFF2-40B4-BE49-F238E27FC236}">
                <a16:creationId xmlns:a16="http://schemas.microsoft.com/office/drawing/2014/main" id="{6D05C1C3-6760-93AA-FF62-CC245844A9E1}"/>
              </a:ext>
            </a:extLst>
          </p:cNvPr>
          <p:cNvSpPr>
            <a:spLocks noChangeArrowheads="1"/>
          </p:cNvSpPr>
          <p:nvPr/>
        </p:nvSpPr>
        <p:spPr bwMode="auto">
          <a:xfrm>
            <a:off x="3545528" y="332656"/>
            <a:ext cx="4895850" cy="6186309"/>
          </a:xfrm>
          <a:prstGeom prst="rect">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chor="ctr">
            <a:spAutoFit/>
          </a:bodyPr>
          <a:lstStyle>
            <a:lvl1pPr eaLnBrk="0" hangingPunct="0">
              <a:tabLst>
                <a:tab pos="603567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0356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0356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0356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035675" algn="l"/>
              </a:tabLst>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tabLst>
                <a:tab pos="6035675" algn="l"/>
              </a:tabLs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tabLst>
                <a:tab pos="6035675" algn="l"/>
              </a:tabLs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tabLst>
                <a:tab pos="6035675" algn="l"/>
              </a:tabLs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tabLst>
                <a:tab pos="6035675" algn="l"/>
              </a:tabLst>
              <a:defRPr>
                <a:solidFill>
                  <a:schemeClr val="tx1"/>
                </a:solidFill>
                <a:latin typeface="Arial" panose="020B0604020202020204" pitchFamily="34" charset="0"/>
                <a:cs typeface="Arial" panose="020B0604020202020204" pitchFamily="34" charset="0"/>
              </a:defRPr>
            </a:lvl9pPr>
          </a:lstStyle>
          <a:p>
            <a:pPr algn="ctr" rtl="1">
              <a:defRPr/>
            </a:pPr>
            <a:r>
              <a:rPr lang="ar-EG" altLang="ar-EG" sz="3600" b="1" dirty="0">
                <a:cs typeface="Times New Roman" panose="02020603050405020304" pitchFamily="18" charset="0"/>
              </a:rPr>
              <a:t>يمكن تمثيل ضغط الدم الانقباضي الطبيعي (ص) </a:t>
            </a:r>
            <a:r>
              <a:rPr lang="ar-EG" altLang="ar-EG" sz="3600" b="1" dirty="0" err="1">
                <a:cs typeface="Times New Roman" panose="02020603050405020304" pitchFamily="18" charset="0"/>
              </a:rPr>
              <a:t>بالمللتر</a:t>
            </a:r>
            <a:r>
              <a:rPr lang="ar-EG" altLang="ar-EG" sz="3600" b="1" dirty="0">
                <a:cs typeface="Times New Roman" panose="02020603050405020304" pitchFamily="18" charset="0"/>
              </a:rPr>
              <a:t> زئبق للأنثى البالغة بالدالة: </a:t>
            </a:r>
            <a:endParaRPr lang="ar-SA" altLang="ar-EG" sz="3600" b="1" dirty="0">
              <a:cs typeface="Times New Roman" panose="02020603050405020304" pitchFamily="18" charset="0"/>
            </a:endParaRPr>
          </a:p>
          <a:p>
            <a:pPr algn="ctr" rtl="1">
              <a:defRPr/>
            </a:pPr>
            <a:r>
              <a:rPr lang="ar-EG" altLang="ar-EG" sz="3600" b="1" dirty="0">
                <a:cs typeface="Times New Roman" panose="02020603050405020304" pitchFamily="18" charset="0"/>
              </a:rPr>
              <a:t>ص = </a:t>
            </a:r>
            <a:r>
              <a:rPr lang="ar-SA" altLang="ar-EG" sz="3600" b="1" dirty="0">
                <a:cs typeface="Times New Roman" panose="02020603050405020304" pitchFamily="18" charset="0"/>
              </a:rPr>
              <a:t>01</a:t>
            </a:r>
            <a:r>
              <a:rPr lang="en-US" altLang="ar-EG" sz="3600" b="1" dirty="0">
                <a:cs typeface="Times New Roman" panose="02020603050405020304" pitchFamily="18" charset="0"/>
              </a:rPr>
              <a:t>,</a:t>
            </a:r>
            <a:r>
              <a:rPr lang="ar-EG" altLang="ar-EG" sz="3600" b="1" dirty="0">
                <a:cs typeface="Times New Roman" panose="02020603050405020304" pitchFamily="18" charset="0"/>
              </a:rPr>
              <a:t>0</a:t>
            </a:r>
            <a:r>
              <a:rPr lang="ar-SA" altLang="ar-EG" sz="3600" b="1" dirty="0">
                <a:cs typeface="Times New Roman" panose="02020603050405020304" pitchFamily="18" charset="0"/>
              </a:rPr>
              <a:t> </a:t>
            </a:r>
            <a:r>
              <a:rPr lang="ar-EG" altLang="ar-EG" sz="3600" b="1" dirty="0">
                <a:cs typeface="Times New Roman" panose="02020603050405020304" pitchFamily="18" charset="0"/>
              </a:rPr>
              <a:t>س + </a:t>
            </a:r>
            <a:r>
              <a:rPr lang="ar-SA" altLang="ar-EG" sz="3600" b="1" dirty="0">
                <a:cs typeface="Times New Roman" panose="02020603050405020304" pitchFamily="18" charset="0"/>
              </a:rPr>
              <a:t>05</a:t>
            </a:r>
            <a:r>
              <a:rPr lang="en-US" altLang="ar-EG" sz="3600" b="1" dirty="0">
                <a:cs typeface="Times New Roman" panose="02020603050405020304" pitchFamily="18" charset="0"/>
              </a:rPr>
              <a:t>,</a:t>
            </a:r>
            <a:r>
              <a:rPr lang="ar-EG" altLang="ar-EG" sz="3600" b="1" dirty="0">
                <a:cs typeface="Times New Roman" panose="02020603050405020304" pitchFamily="18" charset="0"/>
              </a:rPr>
              <a:t>0س + 107، حيث (س) العمر بالسنوات، وتستعمل هذه الدالة لتقدير عمر الأنثى إذا عُلم ضغط الدم الانقباضي لها، إلا أنه من الصعب حل المعادلة المرافقة لها بالتحليل إلى العوامل أو التمثيل البياني، أو إكمال المربع.</a:t>
            </a:r>
            <a:endParaRPr lang="ar-EG" altLang="ar-EG" sz="3600" dirty="0"/>
          </a:p>
        </p:txBody>
      </p:sp>
      <p:pic>
        <p:nvPicPr>
          <p:cNvPr id="4" name="صورة 3">
            <a:extLst>
              <a:ext uri="{FF2B5EF4-FFF2-40B4-BE49-F238E27FC236}">
                <a16:creationId xmlns:a16="http://schemas.microsoft.com/office/drawing/2014/main" id="{BFBF60EC-AA51-5460-561B-A2E42FFF48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869950"/>
            <a:ext cx="2655887"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checkerboard(across)">
                                      <p:cBhvr>
                                        <p:cTn id="7" dur="500"/>
                                        <p:tgtEl>
                                          <p:spTgt spid="6160"/>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16B"/>
        </a:solidFill>
        <a:effectLst/>
      </p:bgPr>
    </p:bg>
    <p:spTree>
      <p:nvGrpSpPr>
        <p:cNvPr id="1" name=""/>
        <p:cNvGrpSpPr/>
        <p:nvPr/>
      </p:nvGrpSpPr>
      <p:grpSpPr>
        <a:xfrm>
          <a:off x="0" y="0"/>
          <a:ext cx="0" cy="0"/>
          <a:chOff x="0" y="0"/>
          <a:chExt cx="0" cy="0"/>
        </a:xfrm>
      </p:grpSpPr>
      <p:grpSp>
        <p:nvGrpSpPr>
          <p:cNvPr id="2" name="Group 2"/>
          <p:cNvGrpSpPr/>
          <p:nvPr/>
        </p:nvGrpSpPr>
        <p:grpSpPr>
          <a:xfrm>
            <a:off x="-519104" y="523219"/>
            <a:ext cx="9663104" cy="5856984"/>
            <a:chOff x="0" y="0"/>
            <a:chExt cx="25768276" cy="15618623"/>
          </a:xfrm>
        </p:grpSpPr>
        <p:sp>
          <p:nvSpPr>
            <p:cNvPr id="3" name="Freeform 3"/>
            <p:cNvSpPr/>
            <p:nvPr/>
          </p:nvSpPr>
          <p:spPr>
            <a:xfrm rot="991718">
              <a:off x="5482633" y="4462449"/>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rot="991718">
              <a:off x="5482633" y="9934302"/>
              <a:ext cx="1297557" cy="842232"/>
            </a:xfrm>
            <a:custGeom>
              <a:avLst/>
              <a:gdLst/>
              <a:ahLst/>
              <a:cxnLst/>
              <a:rect l="l" t="t" r="r" b="b"/>
              <a:pathLst>
                <a:path w="1297557" h="842232">
                  <a:moveTo>
                    <a:pt x="0" y="0"/>
                  </a:moveTo>
                  <a:lnTo>
                    <a:pt x="1297556" y="0"/>
                  </a:lnTo>
                  <a:lnTo>
                    <a:pt x="1297556"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5" name="Freeform 5"/>
            <p:cNvSpPr/>
            <p:nvPr/>
          </p:nvSpPr>
          <p:spPr>
            <a:xfrm rot="991718">
              <a:off x="16282321" y="4462449"/>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991718">
              <a:off x="16282321" y="9934302"/>
              <a:ext cx="1297557" cy="842232"/>
            </a:xfrm>
            <a:custGeom>
              <a:avLst/>
              <a:gdLst/>
              <a:ahLst/>
              <a:cxnLst/>
              <a:rect l="l" t="t" r="r" b="b"/>
              <a:pathLst>
                <a:path w="1297557" h="842232">
                  <a:moveTo>
                    <a:pt x="0" y="0"/>
                  </a:moveTo>
                  <a:lnTo>
                    <a:pt x="1297557" y="0"/>
                  </a:lnTo>
                  <a:lnTo>
                    <a:pt x="1297557" y="842232"/>
                  </a:lnTo>
                  <a:lnTo>
                    <a:pt x="0" y="842232"/>
                  </a:lnTo>
                  <a:lnTo>
                    <a:pt x="0" y="0"/>
                  </a:lnTo>
                  <a:close/>
                </a:path>
              </a:pathLst>
            </a:custGeom>
            <a:blipFill>
              <a:blip>
                <a:alphaModFix amt="30000"/>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rot="943121">
              <a:off x="5903178"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8" name="Freeform 8"/>
            <p:cNvSpPr/>
            <p:nvPr/>
          </p:nvSpPr>
          <p:spPr>
            <a:xfrm rot="943121">
              <a:off x="5903178"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9" name="Freeform 9"/>
            <p:cNvSpPr/>
            <p:nvPr/>
          </p:nvSpPr>
          <p:spPr>
            <a:xfrm rot="943121">
              <a:off x="5903178"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0" name="Freeform 10"/>
            <p:cNvSpPr/>
            <p:nvPr/>
          </p:nvSpPr>
          <p:spPr>
            <a:xfrm rot="943121">
              <a:off x="16702866" y="2395003"/>
              <a:ext cx="1101813" cy="1320255"/>
            </a:xfrm>
            <a:custGeom>
              <a:avLst/>
              <a:gdLst/>
              <a:ahLst/>
              <a:cxnLst/>
              <a:rect l="l" t="t" r="r" b="b"/>
              <a:pathLst>
                <a:path w="1101813" h="1320255">
                  <a:moveTo>
                    <a:pt x="0" y="0"/>
                  </a:moveTo>
                  <a:lnTo>
                    <a:pt x="1101813" y="0"/>
                  </a:lnTo>
                  <a:lnTo>
                    <a:pt x="1101813" y="1320254"/>
                  </a:lnTo>
                  <a:lnTo>
                    <a:pt x="0" y="1320254"/>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1" name="Freeform 11"/>
            <p:cNvSpPr/>
            <p:nvPr/>
          </p:nvSpPr>
          <p:spPr>
            <a:xfrm rot="943121">
              <a:off x="16702866" y="7866856"/>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Freeform 12"/>
            <p:cNvSpPr/>
            <p:nvPr/>
          </p:nvSpPr>
          <p:spPr>
            <a:xfrm rot="943121">
              <a:off x="16702866" y="13614020"/>
              <a:ext cx="1101813" cy="1320255"/>
            </a:xfrm>
            <a:custGeom>
              <a:avLst/>
              <a:gdLst/>
              <a:ahLst/>
              <a:cxnLst/>
              <a:rect l="l" t="t" r="r" b="b"/>
              <a:pathLst>
                <a:path w="1101813" h="1320255">
                  <a:moveTo>
                    <a:pt x="0" y="0"/>
                  </a:moveTo>
                  <a:lnTo>
                    <a:pt x="1101813" y="0"/>
                  </a:lnTo>
                  <a:lnTo>
                    <a:pt x="1101813" y="1320255"/>
                  </a:lnTo>
                  <a:lnTo>
                    <a:pt x="0" y="1320255"/>
                  </a:lnTo>
                  <a:lnTo>
                    <a:pt x="0" y="0"/>
                  </a:lnTo>
                  <a:close/>
                </a:path>
              </a:pathLst>
            </a:custGeom>
            <a:blipFill>
              <a:blip>
                <a:alphaModFix amt="30000"/>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3" name="Freeform 13"/>
            <p:cNvSpPr/>
            <p:nvPr/>
          </p:nvSpPr>
          <p:spPr>
            <a:xfrm>
              <a:off x="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4" name="Freeform 14"/>
            <p:cNvSpPr/>
            <p:nvPr/>
          </p:nvSpPr>
          <p:spPr>
            <a:xfrm>
              <a:off x="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5" name="Freeform 15"/>
            <p:cNvSpPr/>
            <p:nvPr/>
          </p:nvSpPr>
          <p:spPr>
            <a:xfrm>
              <a:off x="10799688"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6" name="Freeform 16"/>
            <p:cNvSpPr/>
            <p:nvPr/>
          </p:nvSpPr>
          <p:spPr>
            <a:xfrm>
              <a:off x="10799688"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7" name="Freeform 17"/>
            <p:cNvSpPr/>
            <p:nvPr/>
          </p:nvSpPr>
          <p:spPr>
            <a:xfrm>
              <a:off x="21308390" y="3642159"/>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8" name="Freeform 18"/>
            <p:cNvSpPr/>
            <p:nvPr/>
          </p:nvSpPr>
          <p:spPr>
            <a:xfrm>
              <a:off x="21308390" y="9114012"/>
              <a:ext cx="1278012" cy="1642305"/>
            </a:xfrm>
            <a:custGeom>
              <a:avLst/>
              <a:gdLst/>
              <a:ahLst/>
              <a:cxnLst/>
              <a:rect l="l" t="t" r="r" b="b"/>
              <a:pathLst>
                <a:path w="1278012" h="1642305">
                  <a:moveTo>
                    <a:pt x="0" y="0"/>
                  </a:moveTo>
                  <a:lnTo>
                    <a:pt x="1278012" y="0"/>
                  </a:lnTo>
                  <a:lnTo>
                    <a:pt x="1278012" y="1642305"/>
                  </a:lnTo>
                  <a:lnTo>
                    <a:pt x="0" y="1642305"/>
                  </a:lnTo>
                  <a:lnTo>
                    <a:pt x="0" y="0"/>
                  </a:lnTo>
                  <a:close/>
                </a:path>
              </a:pathLst>
            </a:custGeom>
            <a:blipFill>
              <a:blip>
                <a:alphaModFix amt="30000"/>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9" name="Freeform 19"/>
            <p:cNvSpPr/>
            <p:nvPr/>
          </p:nvSpPr>
          <p:spPr>
            <a:xfrm rot="-3154894">
              <a:off x="239022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0" name="Freeform 20"/>
            <p:cNvSpPr/>
            <p:nvPr/>
          </p:nvSpPr>
          <p:spPr>
            <a:xfrm rot="-3154894">
              <a:off x="239022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1" name="Freeform 21"/>
            <p:cNvSpPr/>
            <p:nvPr/>
          </p:nvSpPr>
          <p:spPr>
            <a:xfrm rot="-3154894">
              <a:off x="13189911"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2" name="Freeform 22"/>
            <p:cNvSpPr/>
            <p:nvPr/>
          </p:nvSpPr>
          <p:spPr>
            <a:xfrm rot="-3154894">
              <a:off x="13189911"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3" name="Freeform 23"/>
            <p:cNvSpPr/>
            <p:nvPr/>
          </p:nvSpPr>
          <p:spPr>
            <a:xfrm rot="-3154894">
              <a:off x="23698613" y="4205486"/>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4" name="Freeform 24"/>
            <p:cNvSpPr/>
            <p:nvPr/>
          </p:nvSpPr>
          <p:spPr>
            <a:xfrm rot="-3154894">
              <a:off x="23698613" y="9677339"/>
              <a:ext cx="1209834" cy="1320255"/>
            </a:xfrm>
            <a:custGeom>
              <a:avLst/>
              <a:gdLst/>
              <a:ahLst/>
              <a:cxnLst/>
              <a:rect l="l" t="t" r="r" b="b"/>
              <a:pathLst>
                <a:path w="1209834" h="1320255">
                  <a:moveTo>
                    <a:pt x="0" y="0"/>
                  </a:moveTo>
                  <a:lnTo>
                    <a:pt x="1209834" y="0"/>
                  </a:lnTo>
                  <a:lnTo>
                    <a:pt x="1209834" y="1320255"/>
                  </a:lnTo>
                  <a:lnTo>
                    <a:pt x="0" y="1320255"/>
                  </a:lnTo>
                  <a:lnTo>
                    <a:pt x="0" y="0"/>
                  </a:lnTo>
                  <a:close/>
                </a:path>
              </a:pathLst>
            </a:custGeom>
            <a:blipFill>
              <a:blip>
                <a:alphaModFix amt="30000"/>
                <a:extLst>
                  <a:ext uri="{96DAC541-7B7A-43D3-8B79-37D633B846F1}">
                    <asvg:svgBlip xmlns:asvg="http://schemas.microsoft.com/office/drawing/2016/SVG/main" r:embed="rId6"/>
                  </a:ext>
                </a:extLst>
              </a:blip>
              <a:stretch>
                <a:fillRect/>
              </a:stretch>
            </a:blipFill>
          </p:spPr>
          <p:txBody>
            <a:bodyPr/>
            <a:lstStyle/>
            <a:p>
              <a:endParaRPr lang="ar-SA"/>
            </a:p>
          </p:txBody>
        </p:sp>
        <p:sp>
          <p:nvSpPr>
            <p:cNvPr id="25" name="Freeform 25"/>
            <p:cNvSpPr/>
            <p:nvPr/>
          </p:nvSpPr>
          <p:spPr>
            <a:xfrm rot="2383747">
              <a:off x="7660349"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6" name="Freeform 26"/>
            <p:cNvSpPr/>
            <p:nvPr/>
          </p:nvSpPr>
          <p:spPr>
            <a:xfrm rot="2383747">
              <a:off x="7660349"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7" name="Freeform 27"/>
            <p:cNvSpPr/>
            <p:nvPr/>
          </p:nvSpPr>
          <p:spPr>
            <a:xfrm rot="2383747">
              <a:off x="7660349"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8" name="Freeform 28"/>
            <p:cNvSpPr/>
            <p:nvPr/>
          </p:nvSpPr>
          <p:spPr>
            <a:xfrm rot="2383747">
              <a:off x="18460038" y="257979"/>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29" name="Freeform 29"/>
            <p:cNvSpPr/>
            <p:nvPr/>
          </p:nvSpPr>
          <p:spPr>
            <a:xfrm rot="2383747">
              <a:off x="18460038" y="5729832"/>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0" name="Freeform 30"/>
            <p:cNvSpPr/>
            <p:nvPr/>
          </p:nvSpPr>
          <p:spPr>
            <a:xfrm rot="2383747">
              <a:off x="18460038" y="11476996"/>
              <a:ext cx="1284248" cy="1320255"/>
            </a:xfrm>
            <a:custGeom>
              <a:avLst/>
              <a:gdLst/>
              <a:ahLst/>
              <a:cxnLst/>
              <a:rect l="l" t="t" r="r" b="b"/>
              <a:pathLst>
                <a:path w="1284248" h="1320255">
                  <a:moveTo>
                    <a:pt x="0" y="0"/>
                  </a:moveTo>
                  <a:lnTo>
                    <a:pt x="1284248" y="0"/>
                  </a:lnTo>
                  <a:lnTo>
                    <a:pt x="1284248" y="1320255"/>
                  </a:lnTo>
                  <a:lnTo>
                    <a:pt x="0" y="1320255"/>
                  </a:lnTo>
                  <a:lnTo>
                    <a:pt x="0" y="0"/>
                  </a:lnTo>
                  <a:close/>
                </a:path>
              </a:pathLst>
            </a:custGeom>
            <a:blipFill>
              <a:blip>
                <a:alphaModFix amt="30000"/>
                <a:extLst>
                  <a:ext uri="{96DAC541-7B7A-43D3-8B79-37D633B846F1}">
                    <asvg:svgBlip xmlns:asvg="http://schemas.microsoft.com/office/drawing/2016/SVG/main" r:embed="rId7"/>
                  </a:ext>
                </a:extLst>
              </a:blip>
              <a:stretch>
                <a:fillRect/>
              </a:stretch>
            </a:blipFill>
          </p:spPr>
          <p:txBody>
            <a:bodyPr/>
            <a:lstStyle/>
            <a:p>
              <a:endParaRPr lang="ar-SA"/>
            </a:p>
          </p:txBody>
        </p:sp>
        <p:sp>
          <p:nvSpPr>
            <p:cNvPr id="31" name="Freeform 31"/>
            <p:cNvSpPr/>
            <p:nvPr/>
          </p:nvSpPr>
          <p:spPr>
            <a:xfrm rot="-944927">
              <a:off x="275026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2" name="Freeform 32"/>
            <p:cNvSpPr/>
            <p:nvPr/>
          </p:nvSpPr>
          <p:spPr>
            <a:xfrm rot="-944927">
              <a:off x="275026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3" name="Freeform 33"/>
            <p:cNvSpPr/>
            <p:nvPr/>
          </p:nvSpPr>
          <p:spPr>
            <a:xfrm rot="-944927">
              <a:off x="275026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4" name="Freeform 34"/>
            <p:cNvSpPr/>
            <p:nvPr/>
          </p:nvSpPr>
          <p:spPr>
            <a:xfrm rot="-944927">
              <a:off x="13549952" y="2710008"/>
              <a:ext cx="1699585" cy="309016"/>
            </a:xfrm>
            <a:custGeom>
              <a:avLst/>
              <a:gdLst/>
              <a:ahLst/>
              <a:cxnLst/>
              <a:rect l="l" t="t" r="r" b="b"/>
              <a:pathLst>
                <a:path w="1699585" h="309016">
                  <a:moveTo>
                    <a:pt x="0" y="0"/>
                  </a:moveTo>
                  <a:lnTo>
                    <a:pt x="1699586" y="0"/>
                  </a:lnTo>
                  <a:lnTo>
                    <a:pt x="1699586"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5" name="Freeform 35"/>
            <p:cNvSpPr/>
            <p:nvPr/>
          </p:nvSpPr>
          <p:spPr>
            <a:xfrm rot="-944927">
              <a:off x="13549952" y="8181862"/>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6" name="Freeform 36"/>
            <p:cNvSpPr/>
            <p:nvPr/>
          </p:nvSpPr>
          <p:spPr>
            <a:xfrm rot="-944927">
              <a:off x="13549952" y="13929026"/>
              <a:ext cx="1699585" cy="309016"/>
            </a:xfrm>
            <a:custGeom>
              <a:avLst/>
              <a:gdLst/>
              <a:ahLst/>
              <a:cxnLst/>
              <a:rect l="l" t="t" r="r" b="b"/>
              <a:pathLst>
                <a:path w="1699585" h="309016">
                  <a:moveTo>
                    <a:pt x="0" y="0"/>
                  </a:moveTo>
                  <a:lnTo>
                    <a:pt x="1699586" y="0"/>
                  </a:lnTo>
                  <a:lnTo>
                    <a:pt x="1699586"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7" name="Freeform 37"/>
            <p:cNvSpPr/>
            <p:nvPr/>
          </p:nvSpPr>
          <p:spPr>
            <a:xfrm rot="-944927">
              <a:off x="24058654" y="2710008"/>
              <a:ext cx="1699585" cy="309016"/>
            </a:xfrm>
            <a:custGeom>
              <a:avLst/>
              <a:gdLst/>
              <a:ahLst/>
              <a:cxnLst/>
              <a:rect l="l" t="t" r="r" b="b"/>
              <a:pathLst>
                <a:path w="1699585" h="309016">
                  <a:moveTo>
                    <a:pt x="0" y="0"/>
                  </a:moveTo>
                  <a:lnTo>
                    <a:pt x="1699585" y="0"/>
                  </a:lnTo>
                  <a:lnTo>
                    <a:pt x="1699585" y="309016"/>
                  </a:lnTo>
                  <a:lnTo>
                    <a:pt x="0" y="309016"/>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8" name="Freeform 38"/>
            <p:cNvSpPr/>
            <p:nvPr/>
          </p:nvSpPr>
          <p:spPr>
            <a:xfrm rot="-944927">
              <a:off x="24058654" y="8181862"/>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39" name="Freeform 39"/>
            <p:cNvSpPr/>
            <p:nvPr/>
          </p:nvSpPr>
          <p:spPr>
            <a:xfrm rot="-944927">
              <a:off x="24058654" y="13929026"/>
              <a:ext cx="1699585" cy="309016"/>
            </a:xfrm>
            <a:custGeom>
              <a:avLst/>
              <a:gdLst/>
              <a:ahLst/>
              <a:cxnLst/>
              <a:rect l="l" t="t" r="r" b="b"/>
              <a:pathLst>
                <a:path w="1699585" h="309016">
                  <a:moveTo>
                    <a:pt x="0" y="0"/>
                  </a:moveTo>
                  <a:lnTo>
                    <a:pt x="1699585" y="0"/>
                  </a:lnTo>
                  <a:lnTo>
                    <a:pt x="1699585" y="309015"/>
                  </a:lnTo>
                  <a:lnTo>
                    <a:pt x="0" y="309015"/>
                  </a:lnTo>
                  <a:lnTo>
                    <a:pt x="0" y="0"/>
                  </a:lnTo>
                  <a:close/>
                </a:path>
              </a:pathLst>
            </a:custGeom>
            <a:blipFill>
              <a:blip>
                <a:alphaModFix amt="30000"/>
                <a:extLst>
                  <a:ext uri="{96DAC541-7B7A-43D3-8B79-37D633B846F1}">
                    <asvg:svgBlip xmlns:asvg="http://schemas.microsoft.com/office/drawing/2016/SVG/main" r:embed="rId8"/>
                  </a:ext>
                </a:extLst>
              </a:blip>
              <a:stretch>
                <a:fillRect/>
              </a:stretch>
            </a:blipFill>
          </p:spPr>
          <p:txBody>
            <a:bodyPr/>
            <a:lstStyle/>
            <a:p>
              <a:endParaRPr lang="ar-SA"/>
            </a:p>
          </p:txBody>
        </p:sp>
        <p:sp>
          <p:nvSpPr>
            <p:cNvPr id="40" name="Freeform 40"/>
            <p:cNvSpPr/>
            <p:nvPr/>
          </p:nvSpPr>
          <p:spPr>
            <a:xfrm rot="1716936">
              <a:off x="4376737"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1" name="Freeform 41"/>
            <p:cNvSpPr/>
            <p:nvPr/>
          </p:nvSpPr>
          <p:spPr>
            <a:xfrm rot="1716936">
              <a:off x="4376737"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2" name="Freeform 42"/>
            <p:cNvSpPr/>
            <p:nvPr/>
          </p:nvSpPr>
          <p:spPr>
            <a:xfrm rot="1716936">
              <a:off x="4376737"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3" name="Freeform 43"/>
            <p:cNvSpPr/>
            <p:nvPr/>
          </p:nvSpPr>
          <p:spPr>
            <a:xfrm rot="1716936">
              <a:off x="15176425" y="227057"/>
              <a:ext cx="1293893" cy="1355507"/>
            </a:xfrm>
            <a:custGeom>
              <a:avLst/>
              <a:gdLst/>
              <a:ahLst/>
              <a:cxnLst/>
              <a:rect l="l" t="t" r="r" b="b"/>
              <a:pathLst>
                <a:path w="1293893" h="1355507">
                  <a:moveTo>
                    <a:pt x="0" y="0"/>
                  </a:moveTo>
                  <a:lnTo>
                    <a:pt x="1293893" y="0"/>
                  </a:lnTo>
                  <a:lnTo>
                    <a:pt x="1293893" y="1355506"/>
                  </a:lnTo>
                  <a:lnTo>
                    <a:pt x="0" y="1355506"/>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4" name="Freeform 44"/>
            <p:cNvSpPr/>
            <p:nvPr/>
          </p:nvSpPr>
          <p:spPr>
            <a:xfrm rot="1716936">
              <a:off x="15176425" y="5698910"/>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5" name="Freeform 45"/>
            <p:cNvSpPr/>
            <p:nvPr/>
          </p:nvSpPr>
          <p:spPr>
            <a:xfrm rot="1716936">
              <a:off x="15176425" y="11446074"/>
              <a:ext cx="1293893" cy="1355507"/>
            </a:xfrm>
            <a:custGeom>
              <a:avLst/>
              <a:gdLst/>
              <a:ahLst/>
              <a:cxnLst/>
              <a:rect l="l" t="t" r="r" b="b"/>
              <a:pathLst>
                <a:path w="1293893" h="1355507">
                  <a:moveTo>
                    <a:pt x="0" y="0"/>
                  </a:moveTo>
                  <a:lnTo>
                    <a:pt x="1293893" y="0"/>
                  </a:lnTo>
                  <a:lnTo>
                    <a:pt x="1293893" y="1355507"/>
                  </a:lnTo>
                  <a:lnTo>
                    <a:pt x="0" y="1355507"/>
                  </a:lnTo>
                  <a:lnTo>
                    <a:pt x="0" y="0"/>
                  </a:lnTo>
                  <a:close/>
                </a:path>
              </a:pathLst>
            </a:custGeom>
            <a:blipFill>
              <a:blip>
                <a:alphaModFix amt="30000"/>
                <a:extLst>
                  <a:ext uri="{96DAC541-7B7A-43D3-8B79-37D633B846F1}">
                    <asvg:svgBlip xmlns:asvg="http://schemas.microsoft.com/office/drawing/2016/SVG/main" r:embed="rId9"/>
                  </a:ext>
                </a:extLst>
              </a:blip>
              <a:stretch>
                <a:fillRect/>
              </a:stretch>
            </a:blipFill>
          </p:spPr>
          <p:txBody>
            <a:bodyPr/>
            <a:lstStyle/>
            <a:p>
              <a:endParaRPr lang="ar-SA"/>
            </a:p>
          </p:txBody>
        </p:sp>
        <p:sp>
          <p:nvSpPr>
            <p:cNvPr id="46" name="Freeform 46"/>
            <p:cNvSpPr/>
            <p:nvPr/>
          </p:nvSpPr>
          <p:spPr>
            <a:xfrm rot="-1666660">
              <a:off x="120548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7" name="Freeform 47"/>
            <p:cNvSpPr/>
            <p:nvPr/>
          </p:nvSpPr>
          <p:spPr>
            <a:xfrm rot="-1666660">
              <a:off x="120548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8" name="Freeform 48"/>
            <p:cNvSpPr/>
            <p:nvPr/>
          </p:nvSpPr>
          <p:spPr>
            <a:xfrm rot="-1666660">
              <a:off x="120548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49" name="Freeform 49"/>
            <p:cNvSpPr/>
            <p:nvPr/>
          </p:nvSpPr>
          <p:spPr>
            <a:xfrm rot="-1666660">
              <a:off x="12005171"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0" name="Freeform 50"/>
            <p:cNvSpPr/>
            <p:nvPr/>
          </p:nvSpPr>
          <p:spPr>
            <a:xfrm rot="-1666660">
              <a:off x="12005171"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1" name="Freeform 51"/>
            <p:cNvSpPr/>
            <p:nvPr/>
          </p:nvSpPr>
          <p:spPr>
            <a:xfrm rot="-1666660">
              <a:off x="12005171"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2" name="Freeform 52"/>
            <p:cNvSpPr/>
            <p:nvPr/>
          </p:nvSpPr>
          <p:spPr>
            <a:xfrm rot="-1666660">
              <a:off x="22513873" y="922436"/>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3" name="Freeform 53"/>
            <p:cNvSpPr/>
            <p:nvPr/>
          </p:nvSpPr>
          <p:spPr>
            <a:xfrm rot="-1666660">
              <a:off x="22513873" y="6394289"/>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4" name="Freeform 54"/>
            <p:cNvSpPr/>
            <p:nvPr/>
          </p:nvSpPr>
          <p:spPr>
            <a:xfrm rot="-1666660">
              <a:off x="22513873" y="12141453"/>
              <a:ext cx="1106614" cy="1320255"/>
            </a:xfrm>
            <a:custGeom>
              <a:avLst/>
              <a:gdLst/>
              <a:ahLst/>
              <a:cxnLst/>
              <a:rect l="l" t="t" r="r" b="b"/>
              <a:pathLst>
                <a:path w="1106614" h="1320255">
                  <a:moveTo>
                    <a:pt x="0" y="0"/>
                  </a:moveTo>
                  <a:lnTo>
                    <a:pt x="1106613" y="0"/>
                  </a:lnTo>
                  <a:lnTo>
                    <a:pt x="1106613" y="1320255"/>
                  </a:lnTo>
                  <a:lnTo>
                    <a:pt x="0" y="1320255"/>
                  </a:lnTo>
                  <a:lnTo>
                    <a:pt x="0" y="0"/>
                  </a:lnTo>
                  <a:close/>
                </a:path>
              </a:pathLst>
            </a:custGeom>
            <a:blipFill>
              <a:blip>
                <a:alphaModFix amt="30000"/>
                <a:extLst>
                  <a:ext uri="{96DAC541-7B7A-43D3-8B79-37D633B846F1}">
                    <asvg:svgBlip xmlns:asvg="http://schemas.microsoft.com/office/drawing/2016/SVG/main" r:embed="rId10"/>
                  </a:ext>
                </a:extLst>
              </a:blip>
              <a:stretch>
                <a:fillRect/>
              </a:stretch>
            </a:blipFill>
          </p:spPr>
          <p:txBody>
            <a:bodyPr/>
            <a:lstStyle/>
            <a:p>
              <a:endParaRPr lang="ar-SA"/>
            </a:p>
          </p:txBody>
        </p:sp>
        <p:sp>
          <p:nvSpPr>
            <p:cNvPr id="55" name="Freeform 55"/>
            <p:cNvSpPr/>
            <p:nvPr/>
          </p:nvSpPr>
          <p:spPr>
            <a:xfrm rot="-2040604">
              <a:off x="8727886"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6" name="Freeform 56"/>
            <p:cNvSpPr/>
            <p:nvPr/>
          </p:nvSpPr>
          <p:spPr>
            <a:xfrm rot="-2040604">
              <a:off x="8727886"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7" name="Freeform 57"/>
            <p:cNvSpPr/>
            <p:nvPr/>
          </p:nvSpPr>
          <p:spPr>
            <a:xfrm rot="-2040604">
              <a:off x="8727886"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8" name="Freeform 58"/>
            <p:cNvSpPr/>
            <p:nvPr/>
          </p:nvSpPr>
          <p:spPr>
            <a:xfrm rot="-2040604">
              <a:off x="19527574" y="2864516"/>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59" name="Freeform 59"/>
            <p:cNvSpPr/>
            <p:nvPr/>
          </p:nvSpPr>
          <p:spPr>
            <a:xfrm rot="-2040604">
              <a:off x="19527574" y="8336369"/>
              <a:ext cx="2378298" cy="951319"/>
            </a:xfrm>
            <a:custGeom>
              <a:avLst/>
              <a:gdLst/>
              <a:ahLst/>
              <a:cxnLst/>
              <a:rect l="l" t="t" r="r" b="b"/>
              <a:pathLst>
                <a:path w="2378298" h="951319">
                  <a:moveTo>
                    <a:pt x="0" y="0"/>
                  </a:moveTo>
                  <a:lnTo>
                    <a:pt x="2378298" y="0"/>
                  </a:lnTo>
                  <a:lnTo>
                    <a:pt x="2378298" y="951320"/>
                  </a:lnTo>
                  <a:lnTo>
                    <a:pt x="0" y="951320"/>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sp>
          <p:nvSpPr>
            <p:cNvPr id="60" name="Freeform 60"/>
            <p:cNvSpPr/>
            <p:nvPr/>
          </p:nvSpPr>
          <p:spPr>
            <a:xfrm rot="-2040604">
              <a:off x="19527574" y="14083534"/>
              <a:ext cx="2378298" cy="951319"/>
            </a:xfrm>
            <a:custGeom>
              <a:avLst/>
              <a:gdLst/>
              <a:ahLst/>
              <a:cxnLst/>
              <a:rect l="l" t="t" r="r" b="b"/>
              <a:pathLst>
                <a:path w="2378298" h="951319">
                  <a:moveTo>
                    <a:pt x="0" y="0"/>
                  </a:moveTo>
                  <a:lnTo>
                    <a:pt x="2378298" y="0"/>
                  </a:lnTo>
                  <a:lnTo>
                    <a:pt x="2378298" y="951319"/>
                  </a:lnTo>
                  <a:lnTo>
                    <a:pt x="0" y="951319"/>
                  </a:lnTo>
                  <a:lnTo>
                    <a:pt x="0" y="0"/>
                  </a:lnTo>
                  <a:close/>
                </a:path>
              </a:pathLst>
            </a:custGeom>
            <a:blipFill>
              <a:blip>
                <a:alphaModFix amt="3000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61" name="Freeform 61"/>
          <p:cNvSpPr/>
          <p:nvPr/>
        </p:nvSpPr>
        <p:spPr>
          <a:xfrm rot="5885455">
            <a:off x="1077309" y="-1207886"/>
            <a:ext cx="6517463" cy="9112421"/>
          </a:xfrm>
          <a:custGeom>
            <a:avLst/>
            <a:gdLst/>
            <a:ahLst/>
            <a:cxnLst/>
            <a:rect l="l" t="t" r="r" b="b"/>
            <a:pathLst>
              <a:path w="10148129" h="16316518">
                <a:moveTo>
                  <a:pt x="0" y="0"/>
                </a:moveTo>
                <a:lnTo>
                  <a:pt x="10148129" y="0"/>
                </a:lnTo>
                <a:lnTo>
                  <a:pt x="10148129" y="16316518"/>
                </a:lnTo>
                <a:lnTo>
                  <a:pt x="0" y="16316518"/>
                </a:lnTo>
                <a:lnTo>
                  <a:pt x="0" y="0"/>
                </a:lnTo>
                <a:close/>
              </a:path>
            </a:pathLst>
          </a:custGeom>
          <a:blipFill>
            <a:blip>
              <a:extLst>
                <a:ext uri="{96DAC541-7B7A-43D3-8B79-37D633B846F1}">
                  <asvg:svgBlip xmlns:asvg="http://schemas.microsoft.com/office/drawing/2016/SVG/main" r:embed="rId12"/>
                </a:ext>
              </a:extLst>
            </a:blip>
            <a:stretch>
              <a:fillRect l="-77488" t="-6186" r="-1372"/>
            </a:stretch>
          </a:blipFill>
        </p:spPr>
        <p:txBody>
          <a:bodyPr/>
          <a:lstStyle/>
          <a:p>
            <a:endParaRPr lang="ar-SA"/>
          </a:p>
        </p:txBody>
      </p:sp>
      <p:sp>
        <p:nvSpPr>
          <p:cNvPr id="64" name="Freeform 64"/>
          <p:cNvSpPr/>
          <p:nvPr/>
        </p:nvSpPr>
        <p:spPr>
          <a:xfrm>
            <a:off x="3170651" y="694599"/>
            <a:ext cx="3943073" cy="1439373"/>
          </a:xfrm>
          <a:custGeom>
            <a:avLst/>
            <a:gdLst/>
            <a:ahLst/>
            <a:cxnLst/>
            <a:rect l="l" t="t" r="r" b="b"/>
            <a:pathLst>
              <a:path w="6410160" h="2878745">
                <a:moveTo>
                  <a:pt x="0" y="0"/>
                </a:moveTo>
                <a:lnTo>
                  <a:pt x="6410160" y="0"/>
                </a:lnTo>
                <a:lnTo>
                  <a:pt x="6410160" y="2878745"/>
                </a:lnTo>
                <a:lnTo>
                  <a:pt x="0" y="2878745"/>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ar-SA"/>
          </a:p>
        </p:txBody>
      </p:sp>
      <p:sp>
        <p:nvSpPr>
          <p:cNvPr id="68" name="TextBox 3">
            <a:extLst>
              <a:ext uri="{FF2B5EF4-FFF2-40B4-BE49-F238E27FC236}">
                <a16:creationId xmlns:a16="http://schemas.microsoft.com/office/drawing/2014/main" id="{537D361D-8A7E-4045-8991-3A7FE61B6A3B}"/>
              </a:ext>
            </a:extLst>
          </p:cNvPr>
          <p:cNvSpPr txBox="1"/>
          <p:nvPr/>
        </p:nvSpPr>
        <p:spPr bwMode="auto">
          <a:xfrm>
            <a:off x="2765805" y="865703"/>
            <a:ext cx="4896544" cy="1264980"/>
          </a:xfrm>
          <a:prstGeom prst="cloud">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800" b="1" dirty="0">
                <a:solidFill>
                  <a:prstClr val="black"/>
                </a:solidFill>
                <a:cs typeface="Times New Roman" panose="02020603050405020304" pitchFamily="18" charset="0"/>
              </a:rPr>
              <a:t>القانون العام:</a:t>
            </a:r>
          </a:p>
        </p:txBody>
      </p:sp>
      <p:sp>
        <p:nvSpPr>
          <p:cNvPr id="69" name="Flowchart: Process 2">
            <a:extLst>
              <a:ext uri="{FF2B5EF4-FFF2-40B4-BE49-F238E27FC236}">
                <a16:creationId xmlns:a16="http://schemas.microsoft.com/office/drawing/2014/main" id="{EAC3D8EB-BEBF-4CCA-9CE3-7771261BC34B}"/>
              </a:ext>
            </a:extLst>
          </p:cNvPr>
          <p:cNvSpPr/>
          <p:nvPr/>
        </p:nvSpPr>
        <p:spPr>
          <a:xfrm>
            <a:off x="1104330" y="3393227"/>
            <a:ext cx="7399977" cy="1217613"/>
          </a:xfrm>
          <a:prstGeom prst="flowChartProcess">
            <a:avLst/>
          </a:prstGeom>
          <a:no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4000" b="1" dirty="0">
                <a:solidFill>
                  <a:srgbClr val="9BBB59">
                    <a:lumMod val="50000"/>
                  </a:srgbClr>
                </a:solidFill>
              </a:rPr>
              <a:t>ينتج عن إكمال المربع للمعادلة التربيعية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EG" sz="4000" b="1" dirty="0">
                <a:solidFill>
                  <a:srgbClr val="9BBB59">
                    <a:lumMod val="50000"/>
                  </a:srgbClr>
                </a:solidFill>
              </a:rPr>
              <a:t> أس2 + ب س + جـ = 0، صيغة نستعملها لحل أية معادلة تربيعية مكتوبة بالصيغة القياسية، وتُسمى هذه الصيغة بالقانون العام.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amond(in)">
                                      <p:cBhvr>
                                        <p:cTn id="13" dur="500"/>
                                        <p:tgtEl>
                                          <p:spTgt spid="69"/>
                                        </p:tgtEl>
                                      </p:cBhvr>
                                    </p:animEffect>
                                  </p:childTnLst>
                                  <p:subTnLst>
                                    <p:audio>
                                      <p:cMediaNode>
                                        <p:cTn display="0" masterRel="sameClick">
                                          <p:stCondLst>
                                            <p:cond evt="begin" delay="0">
                                              <p:tn val="11"/>
                                            </p:cond>
                                          </p:stCondLst>
                                          <p:endCondLst>
                                            <p:cond evt="onStopAudio" delay="0">
                                              <p:tgtEl>
                                                <p:sldTgt/>
                                              </p:tgtEl>
                                            </p:cond>
                                          </p:endCondLst>
                                        </p:cTn>
                                        <p:tgtEl>
                                          <p:sndTgt r:embed="rId2" name="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a:extLst>
              <a:ext uri="{FF2B5EF4-FFF2-40B4-BE49-F238E27FC236}">
                <a16:creationId xmlns:a16="http://schemas.microsoft.com/office/drawing/2014/main" id="{D859E43B-E5F8-9D82-504C-056C7283A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05" t="34312" r="26553" b="28186"/>
          <a:stretch>
            <a:fillRect/>
          </a:stretch>
        </p:blipFill>
        <p:spPr bwMode="auto">
          <a:xfrm>
            <a:off x="684213" y="1412875"/>
            <a:ext cx="7785100"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comb/>
    <p:sndAc>
      <p:stSnd>
        <p:snd r:embed="rId2" name="newemai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TotalTime>
  <Words>1165</Words>
  <Application>Microsoft Macintosh PowerPoint</Application>
  <PresentationFormat>عرض على الشاشة (4:3)</PresentationFormat>
  <Paragraphs>166</Paragraphs>
  <Slides>66</Slides>
  <Notes>18</Notes>
  <HiddenSlides>0</HiddenSlides>
  <MMClips>0</MMClips>
  <ScaleCrop>false</ScaleCrop>
  <HeadingPairs>
    <vt:vector size="6" baseType="variant">
      <vt:variant>
        <vt:lpstr>الخطوط المستخدمة</vt:lpstr>
      </vt:variant>
      <vt:variant>
        <vt:i4>3</vt:i4>
      </vt:variant>
      <vt:variant>
        <vt:lpstr>نسق</vt:lpstr>
      </vt:variant>
      <vt:variant>
        <vt:i4>3</vt:i4>
      </vt:variant>
      <vt:variant>
        <vt:lpstr>عناوين الشرائح</vt:lpstr>
      </vt:variant>
      <vt:variant>
        <vt:i4>66</vt:i4>
      </vt:variant>
    </vt:vector>
  </HeadingPairs>
  <TitlesOfParts>
    <vt:vector size="72" baseType="lpstr">
      <vt:lpstr>Arial</vt:lpstr>
      <vt:lpstr>Calibri</vt:lpstr>
      <vt:lpstr>Times New Roman</vt:lpstr>
      <vt:lpstr>سمة Office</vt:lpstr>
      <vt:lpstr>4_Office Theme</vt:lpstr>
      <vt:lpstr>5_Office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3 متوسط - الفصل الثامن</dc:title>
  <dc:subject>(8-4)  حل المعادلات التربيعية باستعمال القانون العام</dc:subject>
  <dc:creator>Eman Adel</dc:creator>
  <cp:lastModifiedBy>Mahmood Bayoumi</cp:lastModifiedBy>
  <cp:revision>6</cp:revision>
  <dcterms:modified xsi:type="dcterms:W3CDTF">2026-03-27T10:55:51Z</dcterms:modified>
</cp:coreProperties>
</file>