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4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84" r:id="rId2"/>
    <p:sldMasterId id="2147483708" r:id="rId3"/>
    <p:sldMasterId id="2147483744" r:id="rId4"/>
    <p:sldMasterId id="2147483756" r:id="rId5"/>
    <p:sldMasterId id="2147483768" r:id="rId6"/>
    <p:sldMasterId id="2147483828" r:id="rId7"/>
    <p:sldMasterId id="2147483840" r:id="rId8"/>
    <p:sldMasterId id="2147483900" r:id="rId9"/>
    <p:sldMasterId id="2147483924" r:id="rId10"/>
    <p:sldMasterId id="2147483936" r:id="rId11"/>
    <p:sldMasterId id="2147483948" r:id="rId12"/>
    <p:sldMasterId id="2147483962" r:id="rId13"/>
    <p:sldMasterId id="2147483974" r:id="rId14"/>
    <p:sldMasterId id="2147483986" r:id="rId15"/>
  </p:sldMasterIdLst>
  <p:notesMasterIdLst>
    <p:notesMasterId r:id="rId81"/>
  </p:notesMasterIdLst>
  <p:sldIdLst>
    <p:sldId id="316" r:id="rId16"/>
    <p:sldId id="2968" r:id="rId17"/>
    <p:sldId id="321" r:id="rId18"/>
    <p:sldId id="322" r:id="rId19"/>
    <p:sldId id="324" r:id="rId20"/>
    <p:sldId id="329" r:id="rId21"/>
    <p:sldId id="256" r:id="rId22"/>
    <p:sldId id="275" r:id="rId23"/>
    <p:sldId id="328" r:id="rId24"/>
    <p:sldId id="269" r:id="rId25"/>
    <p:sldId id="325" r:id="rId26"/>
    <p:sldId id="257" r:id="rId27"/>
    <p:sldId id="260" r:id="rId28"/>
    <p:sldId id="276" r:id="rId29"/>
    <p:sldId id="331" r:id="rId30"/>
    <p:sldId id="277" r:id="rId31"/>
    <p:sldId id="333" r:id="rId32"/>
    <p:sldId id="278" r:id="rId33"/>
    <p:sldId id="263" r:id="rId34"/>
    <p:sldId id="395" r:id="rId35"/>
    <p:sldId id="336" r:id="rId36"/>
    <p:sldId id="337" r:id="rId37"/>
    <p:sldId id="338" r:id="rId38"/>
    <p:sldId id="339" r:id="rId39"/>
    <p:sldId id="340" r:id="rId40"/>
    <p:sldId id="341" r:id="rId41"/>
    <p:sldId id="342" r:id="rId42"/>
    <p:sldId id="343" r:id="rId43"/>
    <p:sldId id="344" r:id="rId44"/>
    <p:sldId id="345" r:id="rId45"/>
    <p:sldId id="346" r:id="rId46"/>
    <p:sldId id="289" r:id="rId47"/>
    <p:sldId id="288" r:id="rId48"/>
    <p:sldId id="347" r:id="rId49"/>
    <p:sldId id="348" r:id="rId50"/>
    <p:sldId id="392" r:id="rId51"/>
    <p:sldId id="349" r:id="rId52"/>
    <p:sldId id="351" r:id="rId53"/>
    <p:sldId id="2924" r:id="rId54"/>
    <p:sldId id="350" r:id="rId55"/>
    <p:sldId id="396" r:id="rId56"/>
    <p:sldId id="279" r:id="rId57"/>
    <p:sldId id="280" r:id="rId58"/>
    <p:sldId id="2917" r:id="rId59"/>
    <p:sldId id="2923" r:id="rId60"/>
    <p:sldId id="360" r:id="rId61"/>
    <p:sldId id="393" r:id="rId62"/>
    <p:sldId id="2918" r:id="rId63"/>
    <p:sldId id="361" r:id="rId64"/>
    <p:sldId id="2919" r:id="rId65"/>
    <p:sldId id="283" r:id="rId66"/>
    <p:sldId id="355" r:id="rId67"/>
    <p:sldId id="2920" r:id="rId68"/>
    <p:sldId id="2921" r:id="rId69"/>
    <p:sldId id="2922" r:id="rId70"/>
    <p:sldId id="356" r:id="rId71"/>
    <p:sldId id="357" r:id="rId72"/>
    <p:sldId id="352" r:id="rId73"/>
    <p:sldId id="394" r:id="rId74"/>
    <p:sldId id="353" r:id="rId75"/>
    <p:sldId id="286" r:id="rId76"/>
    <p:sldId id="387" r:id="rId77"/>
    <p:sldId id="1057" r:id="rId78"/>
    <p:sldId id="2996" r:id="rId79"/>
    <p:sldId id="2967" r:id="rId8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CCFF"/>
    <a:srgbClr val="0000FF"/>
    <a:srgbClr val="FFFFCC"/>
    <a:srgbClr val="336600"/>
    <a:srgbClr val="669900"/>
    <a:srgbClr val="996633"/>
    <a:srgbClr val="008000"/>
    <a:srgbClr val="99CC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نمط فاتح 1 - تميي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نمط متوسط 4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1034" autoAdjust="0"/>
    <p:restoredTop sz="94641" autoAdjust="0"/>
  </p:normalViewPr>
  <p:slideViewPr>
    <p:cSldViewPr>
      <p:cViewPr varScale="1">
        <p:scale>
          <a:sx n="75" d="100"/>
          <a:sy n="75" d="100"/>
        </p:scale>
        <p:origin x="1440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444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1.xml"/><Relationship Id="rId21" Type="http://schemas.openxmlformats.org/officeDocument/2006/relationships/slide" Target="slides/slide6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63" Type="http://schemas.openxmlformats.org/officeDocument/2006/relationships/slide" Target="slides/slide48.xml"/><Relationship Id="rId68" Type="http://schemas.openxmlformats.org/officeDocument/2006/relationships/slide" Target="slides/slide53.xml"/><Relationship Id="rId84" Type="http://schemas.openxmlformats.org/officeDocument/2006/relationships/theme" Target="theme/theme1.xml"/><Relationship Id="rId16" Type="http://schemas.openxmlformats.org/officeDocument/2006/relationships/slide" Target="slides/slide1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74" Type="http://schemas.openxmlformats.org/officeDocument/2006/relationships/slide" Target="slides/slide59.xml"/><Relationship Id="rId79" Type="http://schemas.openxmlformats.org/officeDocument/2006/relationships/slide" Target="slides/slide64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4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slide" Target="slides/slide49.xml"/><Relationship Id="rId69" Type="http://schemas.openxmlformats.org/officeDocument/2006/relationships/slide" Target="slides/slide54.xml"/><Relationship Id="rId77" Type="http://schemas.openxmlformats.org/officeDocument/2006/relationships/slide" Target="slides/slide6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72" Type="http://schemas.openxmlformats.org/officeDocument/2006/relationships/slide" Target="slides/slide57.xml"/><Relationship Id="rId80" Type="http://schemas.openxmlformats.org/officeDocument/2006/relationships/slide" Target="slides/slide65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slide" Target="slides/slide52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Relationship Id="rId70" Type="http://schemas.openxmlformats.org/officeDocument/2006/relationships/slide" Target="slides/slide55.xml"/><Relationship Id="rId75" Type="http://schemas.openxmlformats.org/officeDocument/2006/relationships/slide" Target="slides/slide60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slide" Target="slides/slide50.xml"/><Relationship Id="rId73" Type="http://schemas.openxmlformats.org/officeDocument/2006/relationships/slide" Target="slides/slide58.xml"/><Relationship Id="rId78" Type="http://schemas.openxmlformats.org/officeDocument/2006/relationships/slide" Target="slides/slide63.xml"/><Relationship Id="rId8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39" Type="http://schemas.openxmlformats.org/officeDocument/2006/relationships/slide" Target="slides/slide24.xml"/><Relationship Id="rId34" Type="http://schemas.openxmlformats.org/officeDocument/2006/relationships/slide" Target="slides/slide19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76" Type="http://schemas.openxmlformats.org/officeDocument/2006/relationships/slide" Target="slides/slide6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4.xml"/><Relationship Id="rId24" Type="http://schemas.openxmlformats.org/officeDocument/2006/relationships/slide" Target="slides/slide9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66" Type="http://schemas.openxmlformats.org/officeDocument/2006/relationships/slide" Target="slides/slide51.xml"/><Relationship Id="rId61" Type="http://schemas.openxmlformats.org/officeDocument/2006/relationships/slide" Target="slides/slide46.xml"/><Relationship Id="rId8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F55DBEB-28AA-44D6-BEC6-9820855FC63B}" type="datetimeFigureOut">
              <a:rPr lang="ar-SA" smtClean="0"/>
              <a:pPr/>
              <a:t>15/09/46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7D30B75-07FF-44A8-BFB4-01015C2E29AA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8037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BEE4E-0E97-4586-946A-D2E7CA1FAEB8}" type="slidenum">
              <a:rPr lang="ar-SA" smtClean="0">
                <a:solidFill>
                  <a:prstClr val="black"/>
                </a:solidFill>
              </a:rPr>
              <a:pPr/>
              <a:t>1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781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D373E-03D6-7B2E-446C-02F74CAEA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C86FDD66-9CDE-4C9C-CFC1-219B03CFCF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796F91F-1AC3-9D16-5590-4DE2F60A8F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لها خل حقيقي واحد    يوجد حل حقيقي واحد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3844656-9A76-BF56-C1B2-4FCBEFB031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30B75-07FF-44A8-BFB4-01015C2E29AA}" type="slidenum">
              <a:rPr lang="ar-SA" smtClean="0"/>
              <a:pPr/>
              <a:t>41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366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D30B75-07FF-44A8-BFB4-01015C2E29AA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980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D30B75-07FF-44A8-BFB4-01015C2E29AA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3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30B75-07FF-44A8-BFB4-01015C2E29AA}" type="slidenum">
              <a:rPr lang="ar-SA" smtClean="0"/>
              <a:pPr/>
              <a:t>50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5868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D30B75-07FF-44A8-BFB4-01015C2E29AA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CDBA9-96BF-BD38-89A1-BE119311F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FEEF564-026D-ACB6-590A-4C8878E368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C918DED-17E6-2180-88E3-3D69CC4197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20A1475-FF04-DC46-AD14-31ED4F68B7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30B75-07FF-44A8-BFB4-01015C2E29AA}" type="slidenum">
              <a:rPr lang="ar-SA" smtClean="0"/>
              <a:pPr/>
              <a:t>55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9692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D30B75-07FF-44A8-BFB4-01015C2E29AA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488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اخذ الجذر التربيعي للطرفين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30B75-07FF-44A8-BFB4-01015C2E29AA}" type="slidenum">
              <a:rPr lang="ar-SA" smtClean="0"/>
              <a:pPr/>
              <a:t>57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93527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D30B75-07FF-44A8-BFB4-01015C2E29AA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9401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F5830-2E04-C895-7055-DFE9CC989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9B61807-A328-F35D-884C-0A7505078C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995D77B-6062-1A49-709A-4B42F9B53C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ar-SA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- 3  &lt; 0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ar-SA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ليس لها حلول حقيقية </a:t>
            </a:r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EFDA684-68DF-64E0-71EE-C17672D19C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D30B75-07FF-44A8-BFB4-01015C2E29AA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134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BEE4E-0E97-4586-946A-D2E7CA1FAEB8}" type="slidenum">
              <a:rPr lang="ar-SA" smtClean="0">
                <a:solidFill>
                  <a:prstClr val="black"/>
                </a:solidFill>
              </a:rPr>
              <a:pPr/>
              <a:t>3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7817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ar-SA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0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لها حل حقيقي واحد 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D30B75-07FF-44A8-BFB4-01015C2E29AA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6375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ar-SA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97 &gt; 0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لها حلان حقيقيان 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D30B75-07FF-44A8-BFB4-01015C2E29AA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4C2A0-5143-3C7B-E911-6A51E749D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F98AC2D-D53F-44B6-C2A2-18E9F6B3E3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DC71D0A-B3F0-55D9-BF11-20EF11E653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ar-SA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- 890.24  &lt;  0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ليس لها حل حقيقي ، لذا لن يصل خالد إلى ارتفاع 20 قدم .</a:t>
            </a:r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2247A20-8345-1857-8195-40681088C6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D30B75-07FF-44A8-BFB4-01015C2E29AA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776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BEE4E-0E97-4586-946A-D2E7CA1FAEB8}" type="slidenum">
              <a:rPr lang="ar-SA" smtClean="0">
                <a:solidFill>
                  <a:prstClr val="black"/>
                </a:solidFill>
              </a:rPr>
              <a:pPr/>
              <a:t>4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781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BEE4E-0E97-4586-946A-D2E7CA1FAEB8}" type="slidenum">
              <a:rPr lang="ar-SA" smtClean="0">
                <a:solidFill>
                  <a:prstClr val="black"/>
                </a:solidFill>
              </a:rPr>
              <a:pPr/>
              <a:t>5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781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إيجاد المميز أولا .. 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30B75-07FF-44A8-BFB4-01015C2E29AA}" type="slidenum">
              <a:rPr lang="ar-SA" smtClean="0"/>
              <a:pPr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076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D30B75-07FF-44A8-BFB4-01015C2E29AA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065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D30B75-07FF-44A8-BFB4-01015C2E29AA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ar-SA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</a:t>
            </a:r>
            <a:r>
              <a:rPr lang="ar-SA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 $؛</a:t>
            </a:r>
            <a:r>
              <a:rPr lang="ar-SA" sz="12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_؛</a:t>
            </a:r>
            <a:r>
              <a:rPr lang="ar-SA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؛8*؛لم؛#؛!؛       </a:t>
            </a:r>
            <a:r>
              <a:rPr lang="ar-SA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إيجاد الجذر التربيعي</a:t>
            </a:r>
            <a:r>
              <a:rPr lang="ar-SA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TkamolZulfiMath" panose="02010000000000000000" pitchFamily="2" charset="-78"/>
              </a:rPr>
              <a:t>   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600"/>
              </a:spcAft>
            </a:pPr>
            <a:r>
              <a:rPr lang="ar-SA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TkamolZulfiMath" panose="02010000000000000000" pitchFamily="2" charset="-78"/>
              </a:rPr>
              <a:t>    </a:t>
            </a:r>
            <a:r>
              <a:rPr lang="ar-SA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 = </a:t>
            </a:r>
            <a:r>
              <a:rPr lang="ar-SA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$؛</a:t>
            </a:r>
            <a:r>
              <a:rPr lang="ar-SA" sz="12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+</a:t>
            </a:r>
            <a:r>
              <a:rPr lang="ar-SA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؛8*؛لم؛#؛!؛</a:t>
            </a:r>
            <a:r>
              <a:rPr lang="ar-S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    </a:t>
            </a:r>
            <a:r>
              <a:rPr lang="ar-SA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أو  </a:t>
            </a:r>
            <a:r>
              <a:rPr lang="ar-SA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 = </a:t>
            </a:r>
            <a:r>
              <a:rPr lang="ar-SA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$؛</a:t>
            </a:r>
            <a:r>
              <a:rPr lang="ar-SA" sz="12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-</a:t>
            </a:r>
            <a:r>
              <a:rPr lang="ar-SA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؛8*؛لم؛#؛!؛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30B75-07FF-44A8-BFB4-01015C2E29AA}" type="slidenum">
              <a:rPr lang="ar-SA" smtClean="0"/>
              <a:pPr/>
              <a:t>31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2763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لها حلان حقيقيان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30B75-07FF-44A8-BFB4-01015C2E29AA}" type="slidenum">
              <a:rPr lang="ar-SA" smtClean="0"/>
              <a:pPr/>
              <a:t>40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4960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/>
              <a:pPr/>
              <a:t>15/09/46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/>
              <a:pPr/>
              <a:t>15/09/46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248175D-88C0-0068-234E-51C1A9820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5074B88-2216-7AEC-51B4-B32AE2E8C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F5F2E4-BCE9-8CAB-F5A2-25B8F19CE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351F1D-CF65-411E-AAE8-725325A89BD8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5126365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6B8A30D-72F1-B8DF-1413-61F36092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3292CD1-C85F-578D-9065-BB3F73F5B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B2675CC-A1E4-2C58-3DFC-61A5C52A0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008C98-7847-4FF1-88B9-93CB5EBF9DD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5659179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5141154-A40F-F52D-1007-73B98F69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152106-7061-0557-D706-5F99613AD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267FB50-4219-771F-6719-474DACC06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564A6A-3A5B-48C4-BD6D-861F0E5E920D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638705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580756D-193E-3498-0B7D-7B9749D5C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65D3E5C-EE16-A899-5496-FB84735FD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A05149D-2514-C8AC-408E-0F7967D93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738E30-E335-47D4-81C5-288CAF93FEC4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19732030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9A6C83E-584F-FFDD-8FEC-A6F2AB33D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A94EEE4-88B7-819E-05DF-4F41A54CA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7AD9DB3-837F-EEBD-3151-04453EE57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F0E2B5-1515-4117-BB69-782FBF285B38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32460337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C0D804-8816-8E0F-D993-9932B7936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0F8E557-BA4B-F7EC-8DCC-6AF6FE748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68C9227-B172-D77C-EE4A-EF2BAF601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2E9DEB-FB91-4A99-A465-A65F2CF0F17D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36612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FCCBCD4-5FF3-33A3-607C-BAAFEF854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99380BE-ACE1-0452-83E3-BFA8538FE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67C1151-F6D7-530A-BDE1-BA97E383B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F908B4-9F79-41B6-ADED-5547A4EC1A13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87127309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BF04CA4-2483-47FF-7E61-DFD4BFA7B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4611CE1-B889-ED68-8927-418B5326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71A86BF-8CCD-C3EB-A0C4-9E988B55F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5A7A17-12F2-4377-8F83-9B4109C71CB7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09100109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79428A0-1A64-736D-8D04-CD8F43072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AEA1DBB-20C4-AA36-A7DC-635ADEE04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056FE50-038A-C0C3-F4F5-7A38918CD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1FCA86-1525-469E-B07B-567AA17B5D53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6084924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661CCF4-FB5E-9873-B8DD-605FB9E3F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9801EF8-008C-7752-0B82-A462685CD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83A1D37-356D-8303-7A80-8ADCEE615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FB1DDE-94EF-460C-B5F2-EE73313CE6FF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635804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/>
              <a:pPr/>
              <a:t>15/09/46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6835B40-CEA1-8448-8BC0-2CC29F6F7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C4D2932-A66F-3847-6D88-6AE0A58D6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E548A2A-CD20-14C1-2F3D-AC422BD65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827718-678B-40FB-B1E6-C16B41CB765E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96272207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728D229-FC44-EAFB-5B46-A661539AC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D05A167-12F9-7E42-5517-3DF164CCC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1EFE32B-6091-861A-660B-E04F62287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3C1EE5-825C-4D28-B462-38B9358B5644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53664626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FFD8AAB-4E07-CA87-0C37-6D5D08AD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ABAA5E3-B415-67CA-F845-3214C18C1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DFC6F22-38E0-F6AE-E24C-2C48D234F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E6B0AF-E0D2-4E7D-901C-096054F1E61C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62127232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F06413-265F-C774-2E2A-BBBC283CB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B3BD8B-9573-5ABE-B90A-72281EFA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03EBEA7-54A2-876F-06A4-4895183CD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1A7651-BDFE-4DEE-BF8E-A3137EE2825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78217616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F497B40-85B6-50D6-9074-0CB799AA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48FB932-98BF-F5C5-1DC7-18B666140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364D9B4-27CB-C458-183C-CD4704245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113EFA-5EAF-451B-B7DC-99D268E1F166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96855731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9442AAC-4CDB-30B8-C2BD-522F602D3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F61A9A8-D4FD-5DE1-2A8E-1C929AB10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73F4AA8-DB57-7CF0-D050-AA9A88750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07D80D-E375-4008-A4BE-B1715451A75B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4337816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C2E9CB3-20F9-F397-8C44-E0D75FA9F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1C91E9C-C136-5BE3-058C-D18E4134E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70829E5-9A7E-F159-822C-43C7D91C3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91C68B-6273-4D1D-A6D3-6281C77C92E7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98716867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E700254-5AB1-CD55-280A-5436721BB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AAD06AD-2E2F-D00B-D5D7-69981209D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200FD53-C3F6-6CD1-875C-86CA2EA81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1C8020-0824-43EC-A296-5FEDF5AD4207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90625198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92EF77E-FC52-253E-74E5-10C600D9E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95749F5-F295-962C-C52C-D1A6D323C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66547AF-D934-61DA-876D-589D4994E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753B66-C02F-4512-B2C6-B54CE2715643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37168361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3F7D115-D202-5D4C-6D46-CBD34E2F1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82C4FC4-F161-48A9-E46C-062714248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F9DD14B-A90B-0F92-4B06-491B846DA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057502-D690-4F70-A348-33A44B92F91F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751190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15/09/46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69387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AF55484-9B09-518E-C463-AC1CB3924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FBD288-071D-5337-081C-B1E391955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BB19AF6-6BDB-F7E9-5016-CB671E858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7E344E-61EE-4CDF-9A23-B1E9E5B275F8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22093719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5B4B90D-2889-EF21-CE74-03B9783B1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7D6C704-8627-46FA-6120-BD9DF1244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C9DD209-20E4-E005-5998-E9B418D18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27FDF7-0799-4E7A-8257-C4DB2673EAFE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07899202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العنوان والعنوان الفرع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نص العنوان</a:t>
            </a:r>
          </a:p>
        </p:txBody>
      </p:sp>
      <p:sp>
        <p:nvSpPr>
          <p:cNvPr id="1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892969" y="354508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" name="رقم الشريحة">
            <a:extLst>
              <a:ext uri="{FF2B5EF4-FFF2-40B4-BE49-F238E27FC236}">
                <a16:creationId xmlns:a16="http://schemas.microsoft.com/office/drawing/2014/main" id="{266BDD87-8680-90F6-6676-B5684D1FB871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algn="r" defTabSz="914400" rtl="1" hangingPunct="1">
              <a:defRPr>
                <a:solidFill>
                  <a:schemeClr val="tx1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>
              <a:defRPr/>
            </a:pPr>
            <a:fld id="{2AC509C9-FAEB-4F3C-AA1D-99BC4014B369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665097019"/>
      </p:ext>
    </p:extLst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صورة"/>
          <p:cNvSpPr>
            <a:spLocks noGrp="1"/>
          </p:cNvSpPr>
          <p:nvPr>
            <p:ph type="pic" idx="13"/>
          </p:nvPr>
        </p:nvSpPr>
        <p:spPr>
          <a:xfrm>
            <a:off x="1140531" y="203273"/>
            <a:ext cx="6858002" cy="4574383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21" name="نص العنوان"/>
          <p:cNvSpPr txBox="1">
            <a:spLocks noGrp="1"/>
          </p:cNvSpPr>
          <p:nvPr>
            <p:ph type="title"/>
          </p:nvPr>
        </p:nvSpPr>
        <p:spPr>
          <a:xfrm>
            <a:off x="892969" y="4723805"/>
            <a:ext cx="7358063" cy="1000125"/>
          </a:xfrm>
          <a:prstGeom prst="rect">
            <a:avLst/>
          </a:prstGeom>
        </p:spPr>
        <p:txBody>
          <a:bodyPr anchor="b"/>
          <a:lstStyle/>
          <a:p>
            <a:r>
              <a:t>نص العنوان</a:t>
            </a:r>
          </a:p>
        </p:txBody>
      </p:sp>
      <p:sp>
        <p:nvSpPr>
          <p:cNvPr id="2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892969" y="573285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" name="رقم الشريحة">
            <a:extLst>
              <a:ext uri="{FF2B5EF4-FFF2-40B4-BE49-F238E27FC236}">
                <a16:creationId xmlns:a16="http://schemas.microsoft.com/office/drawing/2014/main" id="{F9D51F7C-78A8-D8B2-9EBE-E56FD625CAF1}"/>
              </a:ext>
            </a:extLst>
          </p:cNvPr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algn="r" defTabSz="914400" rtl="1" hangingPunct="1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E4709CE-29D6-4A83-9240-642829E74D73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983488073"/>
      </p:ext>
    </p:extLst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>
            <a:spLocks noGrp="1"/>
          </p:cNvSpPr>
          <p:nvPr>
            <p:ph type="title"/>
          </p:nvPr>
        </p:nvSpPr>
        <p:spPr>
          <a:xfrm>
            <a:off x="892969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2" name="رقم الشريحة">
            <a:extLst>
              <a:ext uri="{FF2B5EF4-FFF2-40B4-BE49-F238E27FC236}">
                <a16:creationId xmlns:a16="http://schemas.microsoft.com/office/drawing/2014/main" id="{012B19A3-F1EB-1E55-58FC-F1435B82490F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algn="r" defTabSz="914400" rtl="1" hangingPunct="1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B735C36-64EF-42C2-96D8-21FFDFF1FBEC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345019046"/>
      </p:ext>
    </p:extLst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صورة"/>
          <p:cNvSpPr>
            <a:spLocks noGrp="1"/>
          </p:cNvSpPr>
          <p:nvPr>
            <p:ph type="pic" idx="13"/>
          </p:nvPr>
        </p:nvSpPr>
        <p:spPr>
          <a:xfrm>
            <a:off x="1591717" y="431602"/>
            <a:ext cx="8719840" cy="5813227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39" name="نص العنوان"/>
          <p:cNvSpPr txBox="1"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نص العنوان</a:t>
            </a:r>
          </a:p>
        </p:txBody>
      </p:sp>
      <p:sp>
        <p:nvSpPr>
          <p:cNvPr id="40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669726" y="3321844"/>
            <a:ext cx="3750469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" name="رقم الشريحة">
            <a:extLst>
              <a:ext uri="{FF2B5EF4-FFF2-40B4-BE49-F238E27FC236}">
                <a16:creationId xmlns:a16="http://schemas.microsoft.com/office/drawing/2014/main" id="{ECD6DE18-7768-749E-3324-FD3756ABB98B}"/>
              </a:ext>
            </a:extLst>
          </p:cNvPr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algn="r" defTabSz="914400" rtl="1" hangingPunct="1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F22B22E-AD67-4DB0-92BC-11129687AA18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4012294781"/>
      </p:ext>
    </p:extLst>
  </p:cSld>
  <p:clrMapOvr>
    <a:masterClrMapping/>
  </p:clrMapOvr>
  <p:transition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2" name="رقم الشريحة">
            <a:extLst>
              <a:ext uri="{FF2B5EF4-FFF2-40B4-BE49-F238E27FC236}">
                <a16:creationId xmlns:a16="http://schemas.microsoft.com/office/drawing/2014/main" id="{DE67A30A-D91B-A519-8D58-41D02DFFF827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algn="r" defTabSz="914400" rtl="1" hangingPunct="1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F9A05F9-4B1B-4776-A8C4-0B27E8DEA26C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485259511"/>
      </p:ext>
    </p:extLst>
  </p:cSld>
  <p:clrMapOvr>
    <a:masterClrMapping/>
  </p:clrMapOvr>
  <p:transition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57" name="مستوى النص الأو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" name="رقم الشريحة">
            <a:extLst>
              <a:ext uri="{FF2B5EF4-FFF2-40B4-BE49-F238E27FC236}">
                <a16:creationId xmlns:a16="http://schemas.microsoft.com/office/drawing/2014/main" id="{DB81CBFE-FFB8-600D-F57E-48EAE3C1DB18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algn="r" defTabSz="914400" rtl="1" hangingPunct="1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EF88AC1-EAB1-44D9-9D9D-1F6F9D0DA991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586081639"/>
      </p:ext>
    </p:extLst>
  </p:cSld>
  <p:clrMapOvr>
    <a:masterClrMapping/>
  </p:clrMapOvr>
  <p:transition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صورة"/>
          <p:cNvSpPr>
            <a:spLocks noGrp="1"/>
          </p:cNvSpPr>
          <p:nvPr>
            <p:ph type="pic" idx="13"/>
          </p:nvPr>
        </p:nvSpPr>
        <p:spPr>
          <a:xfrm>
            <a:off x="2873127" y="1818680"/>
            <a:ext cx="6630293" cy="4420196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66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67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669726" y="1821656"/>
            <a:ext cx="3750469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2000"/>
            </a:lvl1pPr>
            <a:lvl2pPr marL="482186" indent="-241093">
              <a:spcBef>
                <a:spcPts val="2250"/>
              </a:spcBef>
              <a:defRPr sz="2000"/>
            </a:lvl2pPr>
            <a:lvl3pPr marL="723279" indent="-241093">
              <a:spcBef>
                <a:spcPts val="2250"/>
              </a:spcBef>
              <a:defRPr sz="2000"/>
            </a:lvl3pPr>
            <a:lvl4pPr marL="964372" indent="-241093">
              <a:spcBef>
                <a:spcPts val="2250"/>
              </a:spcBef>
              <a:defRPr sz="2000"/>
            </a:lvl4pPr>
            <a:lvl5pPr marL="1205465" indent="-241093">
              <a:spcBef>
                <a:spcPts val="2250"/>
              </a:spcBef>
              <a:defRPr sz="20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" name="رقم الشريحة">
            <a:extLst>
              <a:ext uri="{FF2B5EF4-FFF2-40B4-BE49-F238E27FC236}">
                <a16:creationId xmlns:a16="http://schemas.microsoft.com/office/drawing/2014/main" id="{B6985DC9-7106-3C83-6FBE-96252EA5126C}"/>
              </a:ext>
            </a:extLst>
          </p:cNvPr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algn="r" defTabSz="914400" rtl="1" hangingPunct="1">
              <a:defRPr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>
              <a:defRPr/>
            </a:pPr>
            <a:fld id="{1619E3D3-9EC5-49EC-8F2C-65BD8CFF9B8F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619717449"/>
      </p:ext>
    </p:extLst>
  </p:cSld>
  <p:clrMapOvr>
    <a:masterClrMapping/>
  </p:clrMapOvr>
  <p:transition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669727" y="892969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" name="رقم الشريحة">
            <a:extLst>
              <a:ext uri="{FF2B5EF4-FFF2-40B4-BE49-F238E27FC236}">
                <a16:creationId xmlns:a16="http://schemas.microsoft.com/office/drawing/2014/main" id="{45A66DD9-C705-534F-114F-3FFE310103DB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algn="r" defTabSz="914400" rtl="1" hangingPunct="1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AF53446-A218-4BE0-B777-B96F829C7F64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45685707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15/09/46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44929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صورة"/>
          <p:cNvSpPr>
            <a:spLocks noGrp="1"/>
          </p:cNvSpPr>
          <p:nvPr>
            <p:ph type="pic" sz="quarter" idx="13"/>
          </p:nvPr>
        </p:nvSpPr>
        <p:spPr>
          <a:xfrm>
            <a:off x="4697015" y="3536156"/>
            <a:ext cx="4257245" cy="2839641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84" name="صورة"/>
          <p:cNvSpPr>
            <a:spLocks noGrp="1"/>
          </p:cNvSpPr>
          <p:nvPr>
            <p:ph type="pic" sz="quarter" idx="14"/>
          </p:nvPr>
        </p:nvSpPr>
        <p:spPr>
          <a:xfrm>
            <a:off x="4572000" y="625079"/>
            <a:ext cx="4125516" cy="2750344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85" name="صورة"/>
          <p:cNvSpPr>
            <a:spLocks noGrp="1"/>
          </p:cNvSpPr>
          <p:nvPr>
            <p:ph type="pic" idx="15"/>
          </p:nvPr>
        </p:nvSpPr>
        <p:spPr>
          <a:xfrm>
            <a:off x="-1669851" y="625078"/>
            <a:ext cx="8425160" cy="5616773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2" name="رقم الشريحة">
            <a:extLst>
              <a:ext uri="{FF2B5EF4-FFF2-40B4-BE49-F238E27FC236}">
                <a16:creationId xmlns:a16="http://schemas.microsoft.com/office/drawing/2014/main" id="{AA3420EA-5469-0EF0-6359-39820D0A01AA}"/>
              </a:ext>
            </a:extLst>
          </p:cNvPr>
          <p:cNvSpPr txBox="1">
            <a:spLocks noGrp="1"/>
          </p:cNvSpPr>
          <p:nvPr>
            <p:ph type="sldNum" sz="quarter" idx="16"/>
          </p:nvPr>
        </p:nvSpPr>
        <p:spPr>
          <a:ln w="12700">
            <a:miter lim="400000"/>
          </a:ln>
        </p:spPr>
        <p:txBody>
          <a:bodyPr/>
          <a:lstStyle>
            <a:lvl1pPr algn="r" defTabSz="914400" rtl="1" hangingPunct="1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A947F46-4F8B-4B9F-B87A-45DC1EE1CD29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6574928"/>
      </p:ext>
    </p:extLst>
  </p:cSld>
  <p:clrMapOvr>
    <a:masterClrMapping/>
  </p:clrMapOvr>
  <p:transition spd="med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باسل أسعد"/>
          <p:cNvSpPr txBox="1">
            <a:spLocks noGrp="1"/>
          </p:cNvSpPr>
          <p:nvPr>
            <p:ph type="body" sz="quarter" idx="13"/>
          </p:nvPr>
        </p:nvSpPr>
        <p:spPr>
          <a:xfrm>
            <a:off x="892969" y="4473774"/>
            <a:ext cx="7358063" cy="33374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700" i="1"/>
            </a:lvl1pPr>
          </a:lstStyle>
          <a:p>
            <a:r>
              <a:t>– باسل أسعد</a:t>
            </a:r>
          </a:p>
        </p:txBody>
      </p:sp>
      <p:sp>
        <p:nvSpPr>
          <p:cNvPr id="94" name="&quot;قم بكتابة الرقم هنا.&quot;"/>
          <p:cNvSpPr txBox="1">
            <a:spLocks noGrp="1"/>
          </p:cNvSpPr>
          <p:nvPr>
            <p:ph type="body" sz="quarter" idx="14"/>
          </p:nvPr>
        </p:nvSpPr>
        <p:spPr>
          <a:xfrm>
            <a:off x="892969" y="2993956"/>
            <a:ext cx="7358063" cy="44146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"قم بكتابة الرقم هنا."</a:t>
            </a:r>
          </a:p>
        </p:txBody>
      </p:sp>
      <p:sp>
        <p:nvSpPr>
          <p:cNvPr id="2" name="رقم الشريحة">
            <a:extLst>
              <a:ext uri="{FF2B5EF4-FFF2-40B4-BE49-F238E27FC236}">
                <a16:creationId xmlns:a16="http://schemas.microsoft.com/office/drawing/2014/main" id="{0C58D2B3-F1B2-9AD9-9C98-AA81E6170139}"/>
              </a:ext>
            </a:extLst>
          </p:cNvPr>
          <p:cNvSpPr txBox="1">
            <a:spLocks noGrp="1"/>
          </p:cNvSpPr>
          <p:nvPr>
            <p:ph type="sldNum" sz="quarter" idx="15"/>
          </p:nvPr>
        </p:nvSpPr>
        <p:spPr>
          <a:ln w="12700">
            <a:miter lim="400000"/>
          </a:ln>
        </p:spPr>
        <p:txBody>
          <a:bodyPr/>
          <a:lstStyle>
            <a:lvl1pPr algn="r" defTabSz="914400" rtl="1" hangingPunct="1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9FB46D2-71EF-4AFD-B596-949352585040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339425051"/>
      </p:ext>
    </p:extLst>
  </p:cSld>
  <p:clrMapOvr>
    <a:masterClrMapping/>
  </p:clrMapOvr>
  <p:transition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صورة"/>
          <p:cNvSpPr>
            <a:spLocks noGrp="1"/>
          </p:cNvSpPr>
          <p:nvPr>
            <p:ph type="pic" idx="13"/>
          </p:nvPr>
        </p:nvSpPr>
        <p:spPr>
          <a:xfrm>
            <a:off x="-667866" y="0"/>
            <a:ext cx="10479731" cy="6991945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2" name="رقم الشريحة">
            <a:extLst>
              <a:ext uri="{FF2B5EF4-FFF2-40B4-BE49-F238E27FC236}">
                <a16:creationId xmlns:a16="http://schemas.microsoft.com/office/drawing/2014/main" id="{C724FA5D-4F66-35D6-7F9C-B6DC68F6F611}"/>
              </a:ext>
            </a:extLst>
          </p:cNvPr>
          <p:cNvSpPr txBox="1">
            <a:spLocks noGrp="1"/>
          </p:cNvSpPr>
          <p:nvPr>
            <p:ph type="sldNum" sz="quarter" idx="14"/>
          </p:nvPr>
        </p:nvSpPr>
        <p:spPr>
          <a:ln w="12700">
            <a:miter lim="400000"/>
          </a:ln>
        </p:spPr>
        <p:txBody>
          <a:bodyPr/>
          <a:lstStyle>
            <a:lvl1pPr algn="r" defTabSz="914400" rtl="1" hangingPunct="1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3F109B7-B64F-42AD-9D1F-ADF71F5FE295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839088647"/>
      </p:ext>
    </p:extLst>
  </p:cSld>
  <p:clrMapOvr>
    <a:masterClrMapping/>
  </p:clrMapOvr>
  <p:transition spd="med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رقم الشريحة">
            <a:extLst>
              <a:ext uri="{FF2B5EF4-FFF2-40B4-BE49-F238E27FC236}">
                <a16:creationId xmlns:a16="http://schemas.microsoft.com/office/drawing/2014/main" id="{7E04C98D-47B6-D018-DEF2-69792876EF73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algn="r" defTabSz="914400" rtl="1" hangingPunct="1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5D2F902-714A-4398-9859-412F1F3253D9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4093924874"/>
      </p:ext>
    </p:extLst>
  </p:cSld>
  <p:clrMapOvr>
    <a:masterClrMapping/>
  </p:clrMapOvr>
  <p:transition spd="med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5BF5F9-9600-301A-62D1-43EFE20F34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D07A25-75E0-BA35-D644-948D710401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18FCD1-CB9D-BD8F-5692-D219C34632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AD957-1F21-489C-A9A6-225223DCD70D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18036362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1"/>
            </a:lvl1pPr>
            <a:lvl2pPr marL="34329" indent="0" algn="ctr">
              <a:buNone/>
              <a:defRPr sz="150"/>
            </a:lvl2pPr>
            <a:lvl3pPr marL="68658" indent="0" algn="ctr">
              <a:buNone/>
              <a:defRPr sz="136"/>
            </a:lvl3pPr>
            <a:lvl4pPr marL="102986" indent="0" algn="ctr">
              <a:buNone/>
              <a:defRPr sz="121"/>
            </a:lvl4pPr>
            <a:lvl5pPr marL="137315" indent="0" algn="ctr">
              <a:buNone/>
              <a:defRPr sz="121"/>
            </a:lvl5pPr>
            <a:lvl6pPr marL="171644" indent="0" algn="ctr">
              <a:buNone/>
              <a:defRPr sz="121"/>
            </a:lvl6pPr>
            <a:lvl7pPr marL="205973" indent="0" algn="ctr">
              <a:buNone/>
              <a:defRPr sz="121"/>
            </a:lvl7pPr>
            <a:lvl8pPr marL="240302" indent="0" algn="ctr">
              <a:buNone/>
              <a:defRPr sz="121"/>
            </a:lvl8pPr>
            <a:lvl9pPr marL="274630" indent="0" algn="ctr">
              <a:buNone/>
              <a:defRPr sz="121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199219A-989A-1191-2B0B-7AEB9BBC0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D192B-FA04-4AE8-B315-4F965759501D}" type="datetimeFigureOut">
              <a:rPr lang="ar-SA"/>
              <a:pPr>
                <a:defRPr/>
              </a:pPr>
              <a:t>15/09/46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CFDF311-B289-6D08-FA97-9CB3562AE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2BF5CE0-259C-E13D-BD78-3C6DFED1D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CE889-F952-45CD-9DF7-EFC9777BB81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0050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36839E1-D817-D2F3-7D01-6E3A8DC14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9F47E-13B7-4211-83C3-4FF4A49974EF}" type="datetimeFigureOut">
              <a:rPr lang="ar-SA"/>
              <a:pPr>
                <a:defRPr/>
              </a:pPr>
              <a:t>15/09/46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4905A4F-C0FC-9696-A9B0-409AD17D8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4266350-89DA-7BE9-49AB-CA0E30306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9F913-97A3-4212-86E4-704BE7C71C5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351988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55"/>
            <a:ext cx="7886700" cy="2852737"/>
          </a:xfrm>
        </p:spPr>
        <p:txBody>
          <a:bodyPr anchor="b"/>
          <a:lstStyle>
            <a:lvl1pPr>
              <a:defRPr sz="45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80"/>
            <a:ext cx="7886700" cy="1500187"/>
          </a:xfrm>
        </p:spPr>
        <p:txBody>
          <a:bodyPr/>
          <a:lstStyle>
            <a:lvl1pPr marL="0" indent="0">
              <a:buNone/>
              <a:defRPr sz="181">
                <a:solidFill>
                  <a:schemeClr val="tx1">
                    <a:tint val="75000"/>
                  </a:schemeClr>
                </a:solidFill>
              </a:defRPr>
            </a:lvl1pPr>
            <a:lvl2pPr marL="34329" indent="0">
              <a:buNone/>
              <a:defRPr sz="150">
                <a:solidFill>
                  <a:schemeClr val="tx1">
                    <a:tint val="75000"/>
                  </a:schemeClr>
                </a:solidFill>
              </a:defRPr>
            </a:lvl2pPr>
            <a:lvl3pPr marL="68658" indent="0">
              <a:buNone/>
              <a:defRPr sz="136">
                <a:solidFill>
                  <a:schemeClr val="tx1">
                    <a:tint val="75000"/>
                  </a:schemeClr>
                </a:solidFill>
              </a:defRPr>
            </a:lvl3pPr>
            <a:lvl4pPr marL="102986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4pPr>
            <a:lvl5pPr marL="137315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5pPr>
            <a:lvl6pPr marL="171644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6pPr>
            <a:lvl7pPr marL="205973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7pPr>
            <a:lvl8pPr marL="240302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8pPr>
            <a:lvl9pPr marL="274630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AE46E0B-0744-1CED-23B4-2527F80B3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0C90C-D8AF-4DB1-BDAB-D9FDDDCBD55E}" type="datetimeFigureOut">
              <a:rPr lang="ar-SA"/>
              <a:pPr>
                <a:defRPr/>
              </a:pPr>
              <a:t>15/09/46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B5F8AD1-EE87-96E7-AA12-6274F8DF6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21E7148-334B-5B83-3773-55C794891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5C05B-A27F-4BCE-BC2C-00BE00D39C8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734903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0B617012-B049-D012-1E73-07408E263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1A274-F4AF-4FC8-A322-E0048E789F22}" type="datetimeFigureOut">
              <a:rPr lang="ar-SA"/>
              <a:pPr>
                <a:defRPr/>
              </a:pPr>
              <a:t>15/09/46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518B6880-0401-017F-FFA8-6CDA4088E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3E5AA7D3-539D-7DD0-F423-05DA57551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5A698-C536-4661-A704-DEADA606C8B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155681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1" b="1"/>
            </a:lvl1pPr>
            <a:lvl2pPr marL="34329" indent="0">
              <a:buNone/>
              <a:defRPr sz="150" b="1"/>
            </a:lvl2pPr>
            <a:lvl3pPr marL="68658" indent="0">
              <a:buNone/>
              <a:defRPr sz="136" b="1"/>
            </a:lvl3pPr>
            <a:lvl4pPr marL="102986" indent="0">
              <a:buNone/>
              <a:defRPr sz="121" b="1"/>
            </a:lvl4pPr>
            <a:lvl5pPr marL="137315" indent="0">
              <a:buNone/>
              <a:defRPr sz="121" b="1"/>
            </a:lvl5pPr>
            <a:lvl6pPr marL="171644" indent="0">
              <a:buNone/>
              <a:defRPr sz="121" b="1"/>
            </a:lvl6pPr>
            <a:lvl7pPr marL="205973" indent="0">
              <a:buNone/>
              <a:defRPr sz="121" b="1"/>
            </a:lvl7pPr>
            <a:lvl8pPr marL="240302" indent="0">
              <a:buNone/>
              <a:defRPr sz="121" b="1"/>
            </a:lvl8pPr>
            <a:lvl9pPr marL="274630" indent="0">
              <a:buNone/>
              <a:defRPr sz="121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1" b="1"/>
            </a:lvl1pPr>
            <a:lvl2pPr marL="34329" indent="0">
              <a:buNone/>
              <a:defRPr sz="150" b="1"/>
            </a:lvl2pPr>
            <a:lvl3pPr marL="68658" indent="0">
              <a:buNone/>
              <a:defRPr sz="136" b="1"/>
            </a:lvl3pPr>
            <a:lvl4pPr marL="102986" indent="0">
              <a:buNone/>
              <a:defRPr sz="121" b="1"/>
            </a:lvl4pPr>
            <a:lvl5pPr marL="137315" indent="0">
              <a:buNone/>
              <a:defRPr sz="121" b="1"/>
            </a:lvl5pPr>
            <a:lvl6pPr marL="171644" indent="0">
              <a:buNone/>
              <a:defRPr sz="121" b="1"/>
            </a:lvl6pPr>
            <a:lvl7pPr marL="205973" indent="0">
              <a:buNone/>
              <a:defRPr sz="121" b="1"/>
            </a:lvl7pPr>
            <a:lvl8pPr marL="240302" indent="0">
              <a:buNone/>
              <a:defRPr sz="121" b="1"/>
            </a:lvl8pPr>
            <a:lvl9pPr marL="274630" indent="0">
              <a:buNone/>
              <a:defRPr sz="121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DDDAC438-BAA2-1C79-FAB5-5DFFFE0B8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1F7CB-7444-406C-946F-F418EEA7926D}" type="datetimeFigureOut">
              <a:rPr lang="ar-SA"/>
              <a:pPr>
                <a:defRPr/>
              </a:pPr>
              <a:t>15/09/46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69B5665F-952D-DB3E-B7E1-203385BA1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83FB1CC7-3AA2-6E35-6B23-2D2D2F008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3024-1E74-4761-A536-94B3B167A3F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6658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15/09/46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84918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3E721C44-3762-D893-7580-99B58CA86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37C40-A080-4E8F-B90A-B2FB5AEFEA65}" type="datetimeFigureOut">
              <a:rPr lang="ar-SA"/>
              <a:pPr>
                <a:defRPr/>
              </a:pPr>
              <a:t>15/09/46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ED2772BA-77AD-EE9B-12CB-DC4B277F8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5A5C71C4-53BE-928D-1665-233B123B5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C9F0B-3179-4F43-917F-AA9770C34F3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198149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34979556-A9B2-73A2-F157-FC9168E26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F449D-AF58-47DB-BA40-1A5F6EA778CF}" type="datetimeFigureOut">
              <a:rPr lang="ar-SA"/>
              <a:pPr>
                <a:defRPr/>
              </a:pPr>
              <a:t>15/09/46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0A2CEC46-FC7A-F7C1-23CB-CABF2E571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8B1FCA69-0ACE-3EE8-9611-7BE9D30D7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78BA0-F0B9-45B6-8FC2-410C17E0BA8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271317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>
              <a:defRPr sz="241"/>
            </a:lvl1pPr>
            <a:lvl2pPr>
              <a:defRPr sz="211"/>
            </a:lvl2pPr>
            <a:lvl3pPr>
              <a:defRPr sz="181"/>
            </a:lvl3pPr>
            <a:lvl4pPr>
              <a:defRPr sz="150"/>
            </a:lvl4pPr>
            <a:lvl5pPr>
              <a:defRPr sz="150"/>
            </a:lvl5pPr>
            <a:lvl6pPr>
              <a:defRPr sz="150"/>
            </a:lvl6pPr>
            <a:lvl7pPr>
              <a:defRPr sz="150"/>
            </a:lvl7pPr>
            <a:lvl8pPr>
              <a:defRPr sz="150"/>
            </a:lvl8pPr>
            <a:lvl9pPr>
              <a:defRPr sz="1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1"/>
            </a:lvl1pPr>
            <a:lvl2pPr marL="34329" indent="0">
              <a:buNone/>
              <a:defRPr sz="105"/>
            </a:lvl2pPr>
            <a:lvl3pPr marL="68658" indent="0">
              <a:buNone/>
              <a:defRPr sz="100"/>
            </a:lvl3pPr>
            <a:lvl4pPr marL="102986" indent="0">
              <a:buNone/>
              <a:defRPr sz="100"/>
            </a:lvl4pPr>
            <a:lvl5pPr marL="137315" indent="0">
              <a:buNone/>
              <a:defRPr sz="100"/>
            </a:lvl5pPr>
            <a:lvl6pPr marL="171644" indent="0">
              <a:buNone/>
              <a:defRPr sz="100"/>
            </a:lvl6pPr>
            <a:lvl7pPr marL="205973" indent="0">
              <a:buNone/>
              <a:defRPr sz="100"/>
            </a:lvl7pPr>
            <a:lvl8pPr marL="240302" indent="0">
              <a:buNone/>
              <a:defRPr sz="100"/>
            </a:lvl8pPr>
            <a:lvl9pPr marL="274630" indent="0">
              <a:buNone/>
              <a:defRPr sz="1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B7D995CF-9F71-7ACC-06CB-5C9FC68C3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055FA-017A-4C51-ACD2-19F2C6690F42}" type="datetimeFigureOut">
              <a:rPr lang="ar-SA"/>
              <a:pPr>
                <a:defRPr/>
              </a:pPr>
              <a:t>15/09/46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EABE4F86-22C8-E74C-8B74-9FD75D35E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5E92B4D9-D693-A537-8F34-F4CEEDD39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5B5FF-CDC9-46CE-BC01-1A1DFC7AAAE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034051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42"/>
            <a:ext cx="4629150" cy="4873625"/>
          </a:xfrm>
        </p:spPr>
        <p:txBody>
          <a:bodyPr rtlCol="1">
            <a:normAutofit/>
          </a:bodyPr>
          <a:lstStyle>
            <a:lvl1pPr marL="0" indent="0">
              <a:buNone/>
              <a:defRPr sz="241"/>
            </a:lvl1pPr>
            <a:lvl2pPr marL="34329" indent="0">
              <a:buNone/>
              <a:defRPr sz="211"/>
            </a:lvl2pPr>
            <a:lvl3pPr marL="68658" indent="0">
              <a:buNone/>
              <a:defRPr sz="181"/>
            </a:lvl3pPr>
            <a:lvl4pPr marL="102986" indent="0">
              <a:buNone/>
              <a:defRPr sz="150"/>
            </a:lvl4pPr>
            <a:lvl5pPr marL="137315" indent="0">
              <a:buNone/>
              <a:defRPr sz="150"/>
            </a:lvl5pPr>
            <a:lvl6pPr marL="171644" indent="0">
              <a:buNone/>
              <a:defRPr sz="150"/>
            </a:lvl6pPr>
            <a:lvl7pPr marL="205973" indent="0">
              <a:buNone/>
              <a:defRPr sz="150"/>
            </a:lvl7pPr>
            <a:lvl8pPr marL="240302" indent="0">
              <a:buNone/>
              <a:defRPr sz="150"/>
            </a:lvl8pPr>
            <a:lvl9pPr marL="274630" indent="0">
              <a:buNone/>
              <a:defRPr sz="15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1"/>
            </a:lvl1pPr>
            <a:lvl2pPr marL="34329" indent="0">
              <a:buNone/>
              <a:defRPr sz="105"/>
            </a:lvl2pPr>
            <a:lvl3pPr marL="68658" indent="0">
              <a:buNone/>
              <a:defRPr sz="100"/>
            </a:lvl3pPr>
            <a:lvl4pPr marL="102986" indent="0">
              <a:buNone/>
              <a:defRPr sz="100"/>
            </a:lvl4pPr>
            <a:lvl5pPr marL="137315" indent="0">
              <a:buNone/>
              <a:defRPr sz="100"/>
            </a:lvl5pPr>
            <a:lvl6pPr marL="171644" indent="0">
              <a:buNone/>
              <a:defRPr sz="100"/>
            </a:lvl6pPr>
            <a:lvl7pPr marL="205973" indent="0">
              <a:buNone/>
              <a:defRPr sz="100"/>
            </a:lvl7pPr>
            <a:lvl8pPr marL="240302" indent="0">
              <a:buNone/>
              <a:defRPr sz="100"/>
            </a:lvl8pPr>
            <a:lvl9pPr marL="274630" indent="0">
              <a:buNone/>
              <a:defRPr sz="1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0D9C0FE4-2F66-B41A-747B-ED7245820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3A214-73E3-4C5B-B7DF-CE852F77D3E4}" type="datetimeFigureOut">
              <a:rPr lang="ar-SA"/>
              <a:pPr>
                <a:defRPr/>
              </a:pPr>
              <a:t>15/09/46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3A5D2380-BA1E-8E1E-85F2-04E7C0CA1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C47E77AC-6B50-8DE4-BC00-9A9C1F095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2F2C0-5725-4142-8C7B-178BEE6B20A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293978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627CC51-2984-5767-F47D-99C821442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98B97-FDB4-4A42-B45F-F8BA7E30CA93}" type="datetimeFigureOut">
              <a:rPr lang="ar-SA"/>
              <a:pPr>
                <a:defRPr/>
              </a:pPr>
              <a:t>15/09/46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E6CF46B-128C-E978-91A5-23850C8F9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6A65B52-1970-295C-F231-6A17E429F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0DE75-9ECB-419C-AE9F-7B996C145A9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227190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6B1C63A-B714-B3BD-AFA6-857108DB0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BA384-ED74-4EF8-A32A-B18DD7AFF7C2}" type="datetimeFigureOut">
              <a:rPr lang="ar-SA"/>
              <a:pPr>
                <a:defRPr/>
              </a:pPr>
              <a:t>15/09/46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E703333-22D0-17FB-6914-A45130E1F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DF8EFDE-47C5-98AD-BD10-2649987B8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31F31-1B31-4E06-85C3-592A70F2AE3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144582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EF65987-DD41-3D0F-483D-FF842A2B1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3636F-B23A-4EE4-B9CE-64B779CA3585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6F5EE1-0277-C0A5-36C1-2E26941B7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08DEE93-55C7-132C-729B-B251732F3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5C6A4-2EDD-43EE-82BD-0E66C76BC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637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B183CDC-9F09-CE6C-3110-7AF85C9ED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06D71-522B-48E8-915C-EBE11502BBCF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9E65D2F-E889-3D97-C337-3A860FD5E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4C93BD1-78DE-AC1A-B780-20DFBD862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457DF-DDB5-44E9-8E89-F0FFBCF93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3976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5D1EF0F-0A12-6CB8-CC3E-FCC4B4973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A6391-4AF3-4596-B239-AE96345ED2D8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C957A6F-E70E-4EAA-4F1E-D99F26DF8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8FFB80D-36E1-2699-DDD5-BEC31050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82C6F-F5F3-4320-B666-2B0769E96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5031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9DA90964-B4AA-7CD5-8F90-7AECE96A5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EE8A3-CC13-4789-BDF9-F937E994DB36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E1B0F319-A34A-402A-3744-DA57C1293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FA3CF66D-EC16-248E-04D4-79C4471DB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70D23-1506-4571-96A9-F14F709EB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09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15/09/46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4150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2756C77C-034F-7AAC-51E1-0CE688DD7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6632B-62BF-45D8-B43F-EF632BA51D83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B71D592C-3ED5-8166-6AE7-4F0CB9D8E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0F911A9B-CF2C-4E03-7942-149A8CA44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ABF5B-2638-4E23-9B90-7318F1DFE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3336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ADBBAB8E-9AA8-1ED1-29CF-9CDFFF87B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22456-9506-4548-B2E8-AF7221AF5F21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8B3ED532-E5DA-5E19-05FD-5F20E1E25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26523FAE-3F4F-10F9-90BB-7B627A034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EC248-5C1B-4AAB-A007-E86CFC04A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5706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1C2EC608-7FA9-AE5A-983A-957A341C3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2474A-4EE4-4F9B-9421-51410EFD19F9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F1CB3717-2624-078A-FEF0-542FC2864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A5929950-927B-E599-3C73-0081D4376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C35A9-F4EA-4A51-96D9-B438053F1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3574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3DD5C656-DA73-A5F6-D0AC-B40BA4379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DA5BC-E4B4-4BC3-A77A-47D3D46400B8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0C1F4D6F-0A13-1090-D7E1-2D501689C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77D76655-7039-0447-E27A-5BD864019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64872-6E3C-48A1-B5A1-83B7E9D1F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806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95BB76A7-EAE2-2B3F-FF38-A7F063131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25E96-8C8F-4EBC-9F42-5BCDF56E384C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6A9D2349-B601-F5DE-914F-F50851175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0CEB5695-7FAF-CB9C-8996-2FF7F5609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E2BCD-D961-42D0-8D0F-6D9615CDE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5305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C0DF388-EFB3-73E5-55F4-646F3FAE1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55154-026F-4B0A-81D6-980E18E0F597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E551535-049E-426E-EF82-A3B1D085A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D107870-048C-4996-1C67-D21C13200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56603-E17D-4D6B-8D25-3778F10DE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4434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BB229E4-BB1B-12A6-EDD0-4387B56FD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7861E-B54D-4E82-98D4-7B76044C58AE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8CA78B8-A827-E98D-4A0D-6E08148E8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9D45208-D116-69ED-87AB-5C09D4F5E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07C2D-193D-450F-82F0-4DA0A14E2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8782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7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8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C225E52-1EA3-D339-97CD-F13BF9C67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CBCCF-4497-4E09-AEA6-4D5C6B11CED1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C950632-BA77-1A23-71AF-9AF360C6B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48AE4E-2427-1D5D-7E93-3D233F982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F5A1C-007F-4EAC-8054-F12252B0C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0761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312895D-0914-E6ED-5FAA-059D09B3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7540F-5366-4539-A04D-1E49A1C31B54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CA7418-CC32-4AC3-21BD-A468D9FA5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26C401B-93E8-BC6F-1C76-4C6881631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CEF58-E785-4012-8E6C-475BEA78F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8014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534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67">
                <a:solidFill>
                  <a:schemeClr val="tx1">
                    <a:tint val="75000"/>
                  </a:schemeClr>
                </a:solidFill>
              </a:defRPr>
            </a:lvl1pPr>
            <a:lvl2pPr marL="61029" indent="0">
              <a:buNone/>
              <a:defRPr sz="241">
                <a:solidFill>
                  <a:schemeClr val="tx1">
                    <a:tint val="75000"/>
                  </a:schemeClr>
                </a:solidFill>
              </a:defRPr>
            </a:lvl2pPr>
            <a:lvl3pPr marL="122058" indent="0">
              <a:buNone/>
              <a:defRPr sz="214">
                <a:solidFill>
                  <a:schemeClr val="tx1">
                    <a:tint val="75000"/>
                  </a:schemeClr>
                </a:solidFill>
              </a:defRPr>
            </a:lvl3pPr>
            <a:lvl4pPr marL="183086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4pPr>
            <a:lvl5pPr marL="244115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5pPr>
            <a:lvl6pPr marL="305144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6pPr>
            <a:lvl7pPr marL="366173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7pPr>
            <a:lvl8pPr marL="427202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8pPr>
            <a:lvl9pPr marL="488231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B0D4019-6D1B-5632-0E39-7BD852174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1FE93-6370-4452-B06E-AD53A2430099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D836B3A-3A9A-4611-6640-D6964BC3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1D49D2-D986-86BE-FC0F-5CC63B53A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56728-1283-4BA9-8886-AB0030C27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74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15/09/46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4429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374"/>
            </a:lvl1pPr>
            <a:lvl2pPr>
              <a:defRPr sz="321"/>
            </a:lvl2pPr>
            <a:lvl3pPr>
              <a:defRPr sz="267"/>
            </a:lvl3pPr>
            <a:lvl4pPr>
              <a:defRPr sz="241"/>
            </a:lvl4pPr>
            <a:lvl5pPr>
              <a:defRPr sz="241"/>
            </a:lvl5pPr>
            <a:lvl6pPr>
              <a:defRPr sz="241"/>
            </a:lvl6pPr>
            <a:lvl7pPr>
              <a:defRPr sz="241"/>
            </a:lvl7pPr>
            <a:lvl8pPr>
              <a:defRPr sz="241"/>
            </a:lvl8pPr>
            <a:lvl9pPr>
              <a:defRPr sz="241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374"/>
            </a:lvl1pPr>
            <a:lvl2pPr>
              <a:defRPr sz="321"/>
            </a:lvl2pPr>
            <a:lvl3pPr>
              <a:defRPr sz="267"/>
            </a:lvl3pPr>
            <a:lvl4pPr>
              <a:defRPr sz="241"/>
            </a:lvl4pPr>
            <a:lvl5pPr>
              <a:defRPr sz="241"/>
            </a:lvl5pPr>
            <a:lvl6pPr>
              <a:defRPr sz="241"/>
            </a:lvl6pPr>
            <a:lvl7pPr>
              <a:defRPr sz="241"/>
            </a:lvl7pPr>
            <a:lvl8pPr>
              <a:defRPr sz="241"/>
            </a:lvl8pPr>
            <a:lvl9pPr>
              <a:defRPr sz="241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B052CF86-2289-27BB-76A6-573E2A697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9AF2-CE58-4BF3-B72F-98535DB7E3E8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6CC2135-4731-D0DB-FB4E-5E832DF1F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4FC349DF-C033-FEFD-71AC-8361E8BC9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E9C0A-3BC7-459B-BB43-6D47A0F8D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5304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321" b="1"/>
            </a:lvl1pPr>
            <a:lvl2pPr marL="61029" indent="0">
              <a:buNone/>
              <a:defRPr sz="267" b="1"/>
            </a:lvl2pPr>
            <a:lvl3pPr marL="122058" indent="0">
              <a:buNone/>
              <a:defRPr sz="241" b="1"/>
            </a:lvl3pPr>
            <a:lvl4pPr marL="183086" indent="0">
              <a:buNone/>
              <a:defRPr sz="214" b="1"/>
            </a:lvl4pPr>
            <a:lvl5pPr marL="244115" indent="0">
              <a:buNone/>
              <a:defRPr sz="214" b="1"/>
            </a:lvl5pPr>
            <a:lvl6pPr marL="305144" indent="0">
              <a:buNone/>
              <a:defRPr sz="214" b="1"/>
            </a:lvl6pPr>
            <a:lvl7pPr marL="366173" indent="0">
              <a:buNone/>
              <a:defRPr sz="214" b="1"/>
            </a:lvl7pPr>
            <a:lvl8pPr marL="427202" indent="0">
              <a:buNone/>
              <a:defRPr sz="214" b="1"/>
            </a:lvl8pPr>
            <a:lvl9pPr marL="488231" indent="0">
              <a:buNone/>
              <a:defRPr sz="214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321"/>
            </a:lvl1pPr>
            <a:lvl2pPr>
              <a:defRPr sz="267"/>
            </a:lvl2pPr>
            <a:lvl3pPr>
              <a:defRPr sz="241"/>
            </a:lvl3pPr>
            <a:lvl4pPr>
              <a:defRPr sz="214"/>
            </a:lvl4pPr>
            <a:lvl5pPr>
              <a:defRPr sz="214"/>
            </a:lvl5pPr>
            <a:lvl6pPr>
              <a:defRPr sz="214"/>
            </a:lvl6pPr>
            <a:lvl7pPr>
              <a:defRPr sz="214"/>
            </a:lvl7pPr>
            <a:lvl8pPr>
              <a:defRPr sz="214"/>
            </a:lvl8pPr>
            <a:lvl9pPr>
              <a:defRPr sz="214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321" b="1"/>
            </a:lvl1pPr>
            <a:lvl2pPr marL="61029" indent="0">
              <a:buNone/>
              <a:defRPr sz="267" b="1"/>
            </a:lvl2pPr>
            <a:lvl3pPr marL="122058" indent="0">
              <a:buNone/>
              <a:defRPr sz="241" b="1"/>
            </a:lvl3pPr>
            <a:lvl4pPr marL="183086" indent="0">
              <a:buNone/>
              <a:defRPr sz="214" b="1"/>
            </a:lvl4pPr>
            <a:lvl5pPr marL="244115" indent="0">
              <a:buNone/>
              <a:defRPr sz="214" b="1"/>
            </a:lvl5pPr>
            <a:lvl6pPr marL="305144" indent="0">
              <a:buNone/>
              <a:defRPr sz="214" b="1"/>
            </a:lvl6pPr>
            <a:lvl7pPr marL="366173" indent="0">
              <a:buNone/>
              <a:defRPr sz="214" b="1"/>
            </a:lvl7pPr>
            <a:lvl8pPr marL="427202" indent="0">
              <a:buNone/>
              <a:defRPr sz="214" b="1"/>
            </a:lvl8pPr>
            <a:lvl9pPr marL="488231" indent="0">
              <a:buNone/>
              <a:defRPr sz="214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321"/>
            </a:lvl1pPr>
            <a:lvl2pPr>
              <a:defRPr sz="267"/>
            </a:lvl2pPr>
            <a:lvl3pPr>
              <a:defRPr sz="241"/>
            </a:lvl3pPr>
            <a:lvl4pPr>
              <a:defRPr sz="214"/>
            </a:lvl4pPr>
            <a:lvl5pPr>
              <a:defRPr sz="214"/>
            </a:lvl5pPr>
            <a:lvl6pPr>
              <a:defRPr sz="214"/>
            </a:lvl6pPr>
            <a:lvl7pPr>
              <a:defRPr sz="214"/>
            </a:lvl7pPr>
            <a:lvl8pPr>
              <a:defRPr sz="214"/>
            </a:lvl8pPr>
            <a:lvl9pPr>
              <a:defRPr sz="214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955167E4-2E19-3F76-7B10-76848E73E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95A5E-B93E-4AA0-9F4C-D95BBD25C43B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097C7DDE-827B-80E3-F89A-6D4A60EDB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6228545E-8211-3830-854F-0D434518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AFEB9-1689-49B1-82E8-8ABB2E65E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6785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BB02E5FD-BE20-6449-ED75-C46F86C16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4C0D7-3044-499B-A0F8-6BDA01A23F2A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E9D0A212-4A99-A472-0481-AB8B32F4D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931D1C25-0D36-FAE4-D991-CC982481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01710-C0E9-4F65-9AEE-F7F0A131C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9105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EA845853-2D26-E0F4-B6AB-FB69DBD2E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96A4C-8CA2-4899-B828-D1452256F9D2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37044A9C-23B5-EE05-8671-6AFAB1ED2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6E23091B-C155-7F75-E0C5-A44CF428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094E7-B9BD-49BC-BD7D-07F34DB5B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3080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67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428"/>
            </a:lvl1pPr>
            <a:lvl2pPr>
              <a:defRPr sz="374"/>
            </a:lvl2pPr>
            <a:lvl3pPr>
              <a:defRPr sz="321"/>
            </a:lvl3pPr>
            <a:lvl4pPr>
              <a:defRPr sz="267"/>
            </a:lvl4pPr>
            <a:lvl5pPr>
              <a:defRPr sz="267"/>
            </a:lvl5pPr>
            <a:lvl6pPr>
              <a:defRPr sz="267"/>
            </a:lvl6pPr>
            <a:lvl7pPr>
              <a:defRPr sz="267"/>
            </a:lvl7pPr>
            <a:lvl8pPr>
              <a:defRPr sz="267"/>
            </a:lvl8pPr>
            <a:lvl9pPr>
              <a:defRPr sz="267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87"/>
            </a:lvl1pPr>
            <a:lvl2pPr marL="61029" indent="0">
              <a:buNone/>
              <a:defRPr sz="161"/>
            </a:lvl2pPr>
            <a:lvl3pPr marL="122058" indent="0">
              <a:buNone/>
              <a:defRPr sz="134"/>
            </a:lvl3pPr>
            <a:lvl4pPr marL="183086" indent="0">
              <a:buNone/>
              <a:defRPr sz="121"/>
            </a:lvl4pPr>
            <a:lvl5pPr marL="244115" indent="0">
              <a:buNone/>
              <a:defRPr sz="121"/>
            </a:lvl5pPr>
            <a:lvl6pPr marL="305144" indent="0">
              <a:buNone/>
              <a:defRPr sz="121"/>
            </a:lvl6pPr>
            <a:lvl7pPr marL="366173" indent="0">
              <a:buNone/>
              <a:defRPr sz="121"/>
            </a:lvl7pPr>
            <a:lvl8pPr marL="427202" indent="0">
              <a:buNone/>
              <a:defRPr sz="121"/>
            </a:lvl8pPr>
            <a:lvl9pPr marL="488231" indent="0">
              <a:buNone/>
              <a:defRPr sz="12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14103DD1-F572-0B31-804A-2850EDB0B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67DAC-E8FE-4DB8-A2F4-90B42E9138FB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BC8A1AF-5139-F7D0-6639-C755A7F64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E46C15FE-22C6-4834-36E6-FEF095D5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80FC9-F400-44D9-92A5-AB68A3E35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0948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7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8"/>
            </a:lvl1pPr>
            <a:lvl2pPr marL="61029" indent="0">
              <a:buNone/>
              <a:defRPr sz="374"/>
            </a:lvl2pPr>
            <a:lvl3pPr marL="122058" indent="0">
              <a:buNone/>
              <a:defRPr sz="321"/>
            </a:lvl3pPr>
            <a:lvl4pPr marL="183086" indent="0">
              <a:buNone/>
              <a:defRPr sz="267"/>
            </a:lvl4pPr>
            <a:lvl5pPr marL="244115" indent="0">
              <a:buNone/>
              <a:defRPr sz="267"/>
            </a:lvl5pPr>
            <a:lvl6pPr marL="305144" indent="0">
              <a:buNone/>
              <a:defRPr sz="267"/>
            </a:lvl6pPr>
            <a:lvl7pPr marL="366173" indent="0">
              <a:buNone/>
              <a:defRPr sz="267"/>
            </a:lvl7pPr>
            <a:lvl8pPr marL="427202" indent="0">
              <a:buNone/>
              <a:defRPr sz="267"/>
            </a:lvl8pPr>
            <a:lvl9pPr marL="488231" indent="0">
              <a:buNone/>
              <a:defRPr sz="267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7"/>
            </a:lvl1pPr>
            <a:lvl2pPr marL="61029" indent="0">
              <a:buNone/>
              <a:defRPr sz="161"/>
            </a:lvl2pPr>
            <a:lvl3pPr marL="122058" indent="0">
              <a:buNone/>
              <a:defRPr sz="134"/>
            </a:lvl3pPr>
            <a:lvl4pPr marL="183086" indent="0">
              <a:buNone/>
              <a:defRPr sz="121"/>
            </a:lvl4pPr>
            <a:lvl5pPr marL="244115" indent="0">
              <a:buNone/>
              <a:defRPr sz="121"/>
            </a:lvl5pPr>
            <a:lvl6pPr marL="305144" indent="0">
              <a:buNone/>
              <a:defRPr sz="121"/>
            </a:lvl6pPr>
            <a:lvl7pPr marL="366173" indent="0">
              <a:buNone/>
              <a:defRPr sz="121"/>
            </a:lvl7pPr>
            <a:lvl8pPr marL="427202" indent="0">
              <a:buNone/>
              <a:defRPr sz="121"/>
            </a:lvl8pPr>
            <a:lvl9pPr marL="488231" indent="0">
              <a:buNone/>
              <a:defRPr sz="12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AEC6D3F2-8587-1EFF-8F83-473CBC2D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01E77-48B5-4BC5-8E0E-AE19565751D5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0B93C0CF-7C70-8470-5EDE-A04E920A7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9107AC4C-76BD-DA69-88AD-0D53DB7ED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F1496-AD28-45E6-A304-21A99BA51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2854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403C05F-AE4C-101E-A3D5-EC60B2D79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FDF02-647B-4493-8D0F-194BBC1C2AC1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1DD1BAD-FE44-2C93-4DDA-1D8FCF5D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DE6A313-8BCF-EB14-CF4A-94DADE255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F51E3-BF6A-4F2B-B2EE-B1B8869E7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2137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E39BB1-5470-8E73-5853-D8B66F53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FD782-1DBB-45AE-9DE1-DE0443F7CD5A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46EBDA7-4494-FB84-B689-35DCA0F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49D7C9E-28B5-377B-4F58-79EAAA0A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AC18C-C2D8-49FB-A4BF-873291F5F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58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15/09/46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426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15/09/46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7127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15/09/46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401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/>
              <a:pPr/>
              <a:t>15/09/46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15/09/46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068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15/09/46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459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15/09/46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7646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2C88F-6F6B-42F6-BD8A-02E49C9E55B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5084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012A4-CD75-4772-8841-4C93A5BBC59E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85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4A4AB-710F-4BAD-935C-9C76C1505059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3672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6107E-2127-45C7-8E23-C860F799EDF7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401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BB231-ABC4-415A-B96E-958332BBB548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2998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3A11A-A526-4D46-8CE0-9C2C70E73E55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3649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4F655-0CC0-4A23-A83B-50DEA55F8A8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386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/>
              <a:pPr/>
              <a:t>15/09/46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9691B-165D-4276-B9FC-19261749D2A7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1080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ABA83-A9B8-4BE6-A418-0A3047AC7CD9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4388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2268D-F782-416E-BD62-2A855CBDDAFE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137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2709F-B02C-43E6-BBAC-4B366C7DC09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879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2C88F-6F6B-42F6-BD8A-02E49C9E55B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2146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012A4-CD75-4772-8841-4C93A5BBC59E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9735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4A4AB-710F-4BAD-935C-9C76C1505059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0310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6107E-2127-45C7-8E23-C860F799EDF7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5911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BB231-ABC4-415A-B96E-958332BBB548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7170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3A11A-A526-4D46-8CE0-9C2C70E73E55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/>
              <a:pPr/>
              <a:t>15/09/46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4F655-0CC0-4A23-A83B-50DEA55F8A8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6592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9691B-165D-4276-B9FC-19261749D2A7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2479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ABA83-A9B8-4BE6-A418-0A3047AC7CD9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034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2268D-F782-416E-BD62-2A855CBDDAFE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4739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2709F-B02C-43E6-BBAC-4B366C7DC09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7940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2C88F-6F6B-42F6-BD8A-02E49C9E55B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0642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012A4-CD75-4772-8841-4C93A5BBC59E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267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4A4AB-710F-4BAD-935C-9C76C1505059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4924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6107E-2127-45C7-8E23-C860F799EDF7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2529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BB231-ABC4-415A-B96E-958332BBB548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59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/>
              <a:pPr/>
              <a:t>15/09/46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3A11A-A526-4D46-8CE0-9C2C70E73E55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7887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4F655-0CC0-4A23-A83B-50DEA55F8A8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8072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9691B-165D-4276-B9FC-19261749D2A7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285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ABA83-A9B8-4BE6-A418-0A3047AC7CD9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534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2268D-F782-416E-BD62-2A855CBDDAFE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1246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2709F-B02C-43E6-BBAC-4B366C7DC09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7031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2C88F-6F6B-42F6-BD8A-02E49C9E55B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7888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012A4-CD75-4772-8841-4C93A5BBC59E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4800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4A4AB-710F-4BAD-935C-9C76C1505059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11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6107E-2127-45C7-8E23-C860F799EDF7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50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/>
              <a:pPr/>
              <a:t>15/09/46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BB231-ABC4-415A-B96E-958332BBB548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1780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3A11A-A526-4D46-8CE0-9C2C70E73E55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3876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4F655-0CC0-4A23-A83B-50DEA55F8A8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9348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9691B-165D-4276-B9FC-19261749D2A7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7825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ABA83-A9B8-4BE6-A418-0A3047AC7CD9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2531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2268D-F782-416E-BD62-2A855CBDDAFE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7860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2709F-B02C-43E6-BBAC-4B366C7DC09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4638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2C88F-6F6B-42F6-BD8A-02E49C9E55B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115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012A4-CD75-4772-8841-4C93A5BBC59E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2917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4A4AB-710F-4BAD-935C-9C76C1505059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87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/>
              <a:pPr/>
              <a:t>15/09/46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6107E-2127-45C7-8E23-C860F799EDF7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839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BB231-ABC4-415A-B96E-958332BBB548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4116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3A11A-A526-4D46-8CE0-9C2C70E73E55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5598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4F655-0CC0-4A23-A83B-50DEA55F8A8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648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9691B-165D-4276-B9FC-19261749D2A7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1858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ABA83-A9B8-4BE6-A418-0A3047AC7CD9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287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2268D-F782-416E-BD62-2A855CBDDAFE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0824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2709F-B02C-43E6-BBAC-4B366C7DC09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4219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2C88F-6F6B-42F6-BD8A-02E49C9E55B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7149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012A4-CD75-4772-8841-4C93A5BBC59E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317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/>
              <a:pPr/>
              <a:t>15/09/46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4A4AB-710F-4BAD-935C-9C76C1505059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5573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6107E-2127-45C7-8E23-C860F799EDF7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670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BB231-ABC4-415A-B96E-958332BBB548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1259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3A11A-A526-4D46-8CE0-9C2C70E73E55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2412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4F655-0CC0-4A23-A83B-50DEA55F8A8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96139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9691B-165D-4276-B9FC-19261749D2A7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4916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ABA83-A9B8-4BE6-A418-0A3047AC7CD9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8433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2268D-F782-416E-BD62-2A855CBDDAFE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7689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2709F-B02C-43E6-BBAC-4B366C7DC09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2644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15/09/46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47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/>
              <a:pPr/>
              <a:t>15/09/46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15/09/46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5943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15/09/46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5289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15/09/46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52888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15/09/46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6056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15/09/46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6948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15/09/46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796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15/09/46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22169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15/09/46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3669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15/09/46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58453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7CC4-C33D-4426-ABEA-3E24EF57B2B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15/09/46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273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B7CC4-C33D-4426-ABEA-3E24EF57B2BA}" type="datetimeFigureOut">
              <a:rPr lang="ar-SA" smtClean="0"/>
              <a:pPr/>
              <a:t>15/09/46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966C078-95F5-5B62-BCD1-155897D52D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C82306B-181A-CFDA-DAD7-DEBF2E37D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F974ED6-F2DF-9D7E-C83E-9A50682123B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2C04B7C-0FD7-0251-E9E8-DA8682885B0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F65996C-FB84-1495-96F2-43B14FC9E00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400" smtClean="0"/>
            </a:lvl1pPr>
          </a:lstStyle>
          <a:p>
            <a:pPr>
              <a:defRPr/>
            </a:pPr>
            <a:fld id="{D5E86456-BA0D-498C-917D-E7B31F325D12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380768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90FE81A-23E2-8E6C-4EC3-6C5E9E87C8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8AF63CC-49ED-F5AD-58E3-F935C898BB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2007320-6E8E-E1A3-30FC-9A1FB4B876C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B1B57E4-9B40-746A-2517-6A0B19980C0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7A54297-00CB-2AE2-56A0-68633511E1C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400" smtClean="0"/>
            </a:lvl1pPr>
          </a:lstStyle>
          <a:p>
            <a:pPr>
              <a:defRPr/>
            </a:pPr>
            <a:fld id="{97CDBBBE-14C0-47F7-A42D-23B727CB4011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201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نص العنوان">
            <a:extLst>
              <a:ext uri="{FF2B5EF4-FFF2-40B4-BE49-F238E27FC236}">
                <a16:creationId xmlns:a16="http://schemas.microsoft.com/office/drawing/2014/main" id="{DDD3C9CB-96A5-E5C9-7877-B1D7EC14E378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669925" y="179388"/>
            <a:ext cx="780415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>
                <a:sym typeface="Helvetica Neue Medium"/>
              </a:rPr>
              <a:t>نص العنوان</a:t>
            </a:r>
          </a:p>
        </p:txBody>
      </p:sp>
      <p:sp>
        <p:nvSpPr>
          <p:cNvPr id="29699" name="مستوى النص الأول…">
            <a:extLst>
              <a:ext uri="{FF2B5EF4-FFF2-40B4-BE49-F238E27FC236}">
                <a16:creationId xmlns:a16="http://schemas.microsoft.com/office/drawing/2014/main" id="{BF52ED97-F4F2-96E3-7249-EB951989D1C3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669925" y="1820863"/>
            <a:ext cx="7804150" cy="442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>
                <a:sym typeface="Helvetica Neue"/>
              </a:rPr>
              <a:t>مستوى النص الأول</a:t>
            </a:r>
          </a:p>
          <a:p>
            <a:pPr lvl="1"/>
            <a:r>
              <a:rPr lang="ar-SA" altLang="ar-SA">
                <a:sym typeface="Helvetica Neue"/>
              </a:rPr>
              <a:t>مستوى النص الثاني</a:t>
            </a:r>
          </a:p>
          <a:p>
            <a:pPr lvl="2"/>
            <a:r>
              <a:rPr lang="ar-SA" altLang="ar-SA">
                <a:sym typeface="Helvetica Neue"/>
              </a:rPr>
              <a:t>مستوى النص الثالث</a:t>
            </a:r>
          </a:p>
          <a:p>
            <a:pPr lvl="3"/>
            <a:r>
              <a:rPr lang="ar-SA" altLang="ar-SA">
                <a:sym typeface="Helvetica Neue"/>
              </a:rPr>
              <a:t>مستوى النص الرابع</a:t>
            </a:r>
          </a:p>
          <a:p>
            <a:pPr lvl="4"/>
            <a:r>
              <a:rPr lang="ar-SA" altLang="ar-SA">
                <a:sym typeface="Helvetica Neue"/>
              </a:rPr>
              <a:t>مستوى النص الخامس</a:t>
            </a:r>
          </a:p>
        </p:txBody>
      </p:sp>
      <p:sp>
        <p:nvSpPr>
          <p:cNvPr id="17412" name="رقم الشريحة">
            <a:extLst>
              <a:ext uri="{FF2B5EF4-FFF2-40B4-BE49-F238E27FC236}">
                <a16:creationId xmlns:a16="http://schemas.microsoft.com/office/drawing/2014/main" id="{9BA09EE2-9BC0-DB7F-79F3-C9D642DFBB8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 bwMode="auto">
          <a:xfrm>
            <a:off x="4448175" y="6535738"/>
            <a:ext cx="242888" cy="242887"/>
          </a:xfrm>
          <a:prstGeom prst="rect">
            <a:avLst/>
          </a:prstGeom>
          <a:noFill/>
          <a:ln>
            <a:noFill/>
          </a:ln>
        </p:spPr>
        <p:txBody>
          <a:bodyPr vert="horz" wrap="none" lIns="35717" tIns="35717" rIns="35717" bIns="35717" numCol="1" anchor="t" anchorCtr="0" compatLnSpc="1">
            <a:prstTxWarp prst="textNoShape">
              <a:avLst/>
            </a:prstTxWarp>
            <a:spAutoFit/>
          </a:bodyPr>
          <a:lstStyle>
            <a:lvl1pPr algn="ctr" defTabSz="409575" rtl="0" eaLnBrk="1" hangingPunct="0">
              <a:defRPr sz="11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defRPr/>
            </a:pPr>
            <a:fld id="{41B9F703-5741-43CE-B47C-154D0B4A74FA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87280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</p:sldLayoutIdLst>
  <p:transition spd="med"/>
  <p:txStyles>
    <p:titleStyle>
      <a:lvl1pPr algn="ctr" defTabSz="409575" rtl="1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n-lt"/>
          <a:ea typeface="+mn-ea"/>
          <a:cs typeface="+mn-cs"/>
          <a:sym typeface="Helvetica Neue Medium"/>
        </a:defRPr>
      </a:lvl1pPr>
      <a:lvl2pPr algn="ctr" defTabSz="409575" rtl="1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n-lt"/>
          <a:ea typeface="+mn-ea"/>
          <a:cs typeface="+mn-cs"/>
          <a:sym typeface="Helvetica Neue Medium"/>
        </a:defRPr>
      </a:lvl2pPr>
      <a:lvl3pPr algn="ctr" defTabSz="409575" rtl="1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n-lt"/>
          <a:ea typeface="+mn-ea"/>
          <a:cs typeface="+mn-cs"/>
          <a:sym typeface="Helvetica Neue Medium"/>
        </a:defRPr>
      </a:lvl3pPr>
      <a:lvl4pPr algn="ctr" defTabSz="409575" rtl="1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n-lt"/>
          <a:ea typeface="+mn-ea"/>
          <a:cs typeface="+mn-cs"/>
          <a:sym typeface="Helvetica Neue Medium"/>
        </a:defRPr>
      </a:lvl4pPr>
      <a:lvl5pPr algn="ctr" defTabSz="409575" rtl="1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n-lt"/>
          <a:ea typeface="+mn-ea"/>
          <a:cs typeface="+mn-cs"/>
          <a:sym typeface="Helvetica Neue Medium"/>
        </a:defRPr>
      </a:lvl5pPr>
      <a:lvl6pPr marL="0" marR="0" indent="0" algn="ctr" defTabSz="41075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075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075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0751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1150" indent="-311150" algn="r" defTabSz="409575" rtl="1" eaLnBrk="0" fontAlgn="base" hangingPunct="0">
        <a:spcBef>
          <a:spcPts val="2950"/>
        </a:spcBef>
        <a:spcAft>
          <a:spcPct val="0"/>
        </a:spcAft>
        <a:buSzPct val="145000"/>
        <a:buChar char="•"/>
        <a:defRPr sz="2200">
          <a:solidFill>
            <a:srgbClr val="000000"/>
          </a:solidFill>
          <a:latin typeface="Helvetica Neue"/>
          <a:ea typeface="Helvetica Neue"/>
          <a:cs typeface="Helvetica Neue"/>
          <a:sym typeface="Helvetica Neue"/>
        </a:defRPr>
      </a:lvl1pPr>
      <a:lvl2pPr marL="623888" indent="-311150" algn="r" defTabSz="409575" rtl="1" eaLnBrk="0" fontAlgn="base" hangingPunct="0">
        <a:spcBef>
          <a:spcPts val="2950"/>
        </a:spcBef>
        <a:spcAft>
          <a:spcPct val="0"/>
        </a:spcAft>
        <a:buSzPct val="145000"/>
        <a:buChar char="•"/>
        <a:defRPr sz="2200">
          <a:solidFill>
            <a:srgbClr val="000000"/>
          </a:solidFill>
          <a:latin typeface="Helvetica Neue"/>
          <a:ea typeface="Helvetica Neue"/>
          <a:cs typeface="Helvetica Neue"/>
          <a:sym typeface="Helvetica Neue"/>
        </a:defRPr>
      </a:lvl2pPr>
      <a:lvl3pPr marL="936625" indent="-311150" algn="r" defTabSz="409575" rtl="1" eaLnBrk="0" fontAlgn="base" hangingPunct="0">
        <a:spcBef>
          <a:spcPts val="2950"/>
        </a:spcBef>
        <a:spcAft>
          <a:spcPct val="0"/>
        </a:spcAft>
        <a:buSzPct val="145000"/>
        <a:buChar char="•"/>
        <a:defRPr sz="2200">
          <a:solidFill>
            <a:srgbClr val="000000"/>
          </a:solidFill>
          <a:latin typeface="Helvetica Neue"/>
          <a:ea typeface="Helvetica Neue"/>
          <a:cs typeface="Helvetica Neue"/>
          <a:sym typeface="Helvetica Neue"/>
        </a:defRPr>
      </a:lvl3pPr>
      <a:lvl4pPr marL="1249363" indent="-311150" algn="r" defTabSz="409575" rtl="1" eaLnBrk="0" fontAlgn="base" hangingPunct="0">
        <a:spcBef>
          <a:spcPts val="2950"/>
        </a:spcBef>
        <a:spcAft>
          <a:spcPct val="0"/>
        </a:spcAft>
        <a:buSzPct val="145000"/>
        <a:buChar char="•"/>
        <a:defRPr sz="2200">
          <a:solidFill>
            <a:srgbClr val="000000"/>
          </a:solidFill>
          <a:latin typeface="Helvetica Neue"/>
          <a:ea typeface="Helvetica Neue"/>
          <a:cs typeface="Helvetica Neue"/>
          <a:sym typeface="Helvetica Neue"/>
        </a:defRPr>
      </a:lvl4pPr>
      <a:lvl5pPr marL="1562100" indent="-311150" algn="r" defTabSz="409575" rtl="1" eaLnBrk="0" fontAlgn="base" hangingPunct="0">
        <a:spcBef>
          <a:spcPts val="2950"/>
        </a:spcBef>
        <a:spcAft>
          <a:spcPct val="0"/>
        </a:spcAft>
        <a:buSzPct val="145000"/>
        <a:buChar char="•"/>
        <a:defRPr sz="2200">
          <a:solidFill>
            <a:srgbClr val="000000"/>
          </a:solidFill>
          <a:latin typeface="Helvetica Neue"/>
          <a:ea typeface="Helvetica Neue"/>
          <a:cs typeface="Helvetica Neue"/>
          <a:sym typeface="Helvetica Neue"/>
        </a:defRPr>
      </a:lvl5pPr>
      <a:lvl6pPr marL="1875168" marR="0" indent="-312528" algn="r" defTabSz="410751" rtl="1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87696" marR="0" indent="-312528" algn="r" defTabSz="410751" rtl="1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00224" marR="0" indent="-312528" algn="r" defTabSz="410751" rtl="1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12752" marR="0" indent="-312528" algn="r" defTabSz="410751" rtl="1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607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21457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82186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42915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03643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64372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125101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858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عنصر نائب للعنوان 1">
            <a:extLst>
              <a:ext uri="{FF2B5EF4-FFF2-40B4-BE49-F238E27FC236}">
                <a16:creationId xmlns:a16="http://schemas.microsoft.com/office/drawing/2014/main" id="{A4D381BE-B033-5A8C-4E89-46A029FB6B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عنوان الشكل الرئيسي</a:t>
            </a:r>
          </a:p>
        </p:txBody>
      </p:sp>
      <p:sp>
        <p:nvSpPr>
          <p:cNvPr id="5123" name="عنصر نائب للنص 2">
            <a:extLst>
              <a:ext uri="{FF2B5EF4-FFF2-40B4-BE49-F238E27FC236}">
                <a16:creationId xmlns:a16="http://schemas.microsoft.com/office/drawing/2014/main" id="{ECC08F6B-5B3F-705F-B0A1-1076A40AC4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نص الشكل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231741E-5EBB-4C11-4D9E-16502A5473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hangingPunct="1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D00F2F7-3D70-42F1-93AE-7CABF0BC74F0}" type="datetimeFigureOut">
              <a:rPr lang="ar-SA"/>
              <a:pPr>
                <a:defRPr/>
              </a:pPr>
              <a:t>15/09/46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F5D439-7409-CC82-DF34-9EC327156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hangingPunct="1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90A4BFE-4156-D132-11EC-0ACAFE19BA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hangingPunct="1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A8AA0B-5433-4C73-A287-0056DB16019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07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 kern="1200">
          <a:solidFill>
            <a:schemeClr val="tx1"/>
          </a:solidFill>
          <a:latin typeface="+mj-lt"/>
          <a:ea typeface="+mj-ea"/>
          <a:cs typeface="Calibri Light" panose="020F0302020204030204" pitchFamily="34" charset="0"/>
        </a:defRPr>
      </a:lvl1pPr>
      <a:lvl2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2pPr>
      <a:lvl3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3pPr>
      <a:lvl4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4pPr>
      <a:lvl5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5pPr>
      <a:lvl6pPr marL="45772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91544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37315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83086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14288" indent="-14288" algn="r" defTabSz="66675" rtl="1" eaLnBrk="0" fontAlgn="base" hangingPunct="0">
        <a:lnSpc>
          <a:spcPct val="90000"/>
        </a:lnSpc>
        <a:spcBef>
          <a:spcPts val="75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49213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84138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117475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152400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188808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6pPr>
      <a:lvl7pPr marL="223137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7pPr>
      <a:lvl8pPr marL="257466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8pPr>
      <a:lvl9pPr marL="291795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1pPr>
      <a:lvl2pPr marL="34329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2pPr>
      <a:lvl3pPr marL="68658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3pPr>
      <a:lvl4pPr marL="102986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4pPr>
      <a:lvl5pPr marL="137315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5pPr>
      <a:lvl6pPr marL="171644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6pPr>
      <a:lvl7pPr marL="205973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7pPr>
      <a:lvl8pPr marL="240302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8pPr>
      <a:lvl9pPr marL="274630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عنصر نائب للعنوان 1">
            <a:extLst>
              <a:ext uri="{FF2B5EF4-FFF2-40B4-BE49-F238E27FC236}">
                <a16:creationId xmlns:a16="http://schemas.microsoft.com/office/drawing/2014/main" id="{640CD900-13D3-731C-D4E9-C06C682A41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  <a:endParaRPr lang="en-US" altLang="ar-SA"/>
          </a:p>
        </p:txBody>
      </p:sp>
      <p:sp>
        <p:nvSpPr>
          <p:cNvPr id="5123" name="عنصر نائب للنص 2">
            <a:extLst>
              <a:ext uri="{FF2B5EF4-FFF2-40B4-BE49-F238E27FC236}">
                <a16:creationId xmlns:a16="http://schemas.microsoft.com/office/drawing/2014/main" id="{31F3A0A4-8AD7-DB66-BC5F-0BB4047AA6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  <a:endParaRPr lang="en-US" altLang="ar-SA"/>
          </a:p>
          <a:p>
            <a:pPr lvl="1"/>
            <a:r>
              <a:rPr lang="ar-SA" altLang="ar-SA"/>
              <a:t>المستوى الثاني</a:t>
            </a:r>
            <a:endParaRPr lang="en-US" altLang="ar-SA"/>
          </a:p>
          <a:p>
            <a:pPr lvl="2"/>
            <a:r>
              <a:rPr lang="ar-SA" altLang="ar-SA"/>
              <a:t>المستوى الثالث</a:t>
            </a:r>
            <a:endParaRPr lang="en-US" altLang="ar-SA"/>
          </a:p>
          <a:p>
            <a:pPr lvl="3"/>
            <a:r>
              <a:rPr lang="ar-SA" altLang="ar-SA"/>
              <a:t>المستوى الرابع</a:t>
            </a:r>
            <a:endParaRPr lang="en-US" altLang="ar-SA"/>
          </a:p>
          <a:p>
            <a:pPr lvl="4"/>
            <a:r>
              <a:rPr lang="ar-SA" altLang="ar-SA"/>
              <a:t>المستوى الخامس</a:t>
            </a:r>
            <a:endParaRPr lang="en-US" alt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EEC021E-7347-6DFB-2EBC-77D8C17353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36BCB2-6546-4A02-B634-FF258AAD8762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5489EBC-187A-6E8C-DEEC-59A5D186F2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1B4F05-F5DA-EF47-C310-FB0D5ECC3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CD17C9-50EC-416E-BDCA-2210F8225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5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257175" indent="-257175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عنصر نائب للعنوان 1">
            <a:extLst>
              <a:ext uri="{FF2B5EF4-FFF2-40B4-BE49-F238E27FC236}">
                <a16:creationId xmlns:a16="http://schemas.microsoft.com/office/drawing/2014/main" id="{25ACC9D4-8B57-B157-B9C6-95398965A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  <a:endParaRPr lang="en-US" altLang="ar-SA"/>
          </a:p>
        </p:txBody>
      </p:sp>
      <p:sp>
        <p:nvSpPr>
          <p:cNvPr id="7171" name="عنصر نائب للنص 2">
            <a:extLst>
              <a:ext uri="{FF2B5EF4-FFF2-40B4-BE49-F238E27FC236}">
                <a16:creationId xmlns:a16="http://schemas.microsoft.com/office/drawing/2014/main" id="{D02DDC62-B6AD-3BA0-5CCA-87730C79A9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  <a:endParaRPr lang="en-US" altLang="ar-SA"/>
          </a:p>
          <a:p>
            <a:pPr lvl="1"/>
            <a:r>
              <a:rPr lang="ar-SA" altLang="ar-SA"/>
              <a:t>المستوى الثاني</a:t>
            </a:r>
            <a:endParaRPr lang="en-US" altLang="ar-SA"/>
          </a:p>
          <a:p>
            <a:pPr lvl="2"/>
            <a:r>
              <a:rPr lang="ar-SA" altLang="ar-SA"/>
              <a:t>المستوى الثالث</a:t>
            </a:r>
            <a:endParaRPr lang="en-US" altLang="ar-SA"/>
          </a:p>
          <a:p>
            <a:pPr lvl="3"/>
            <a:r>
              <a:rPr lang="ar-SA" altLang="ar-SA"/>
              <a:t>المستوى الرابع</a:t>
            </a:r>
            <a:endParaRPr lang="en-US" altLang="ar-SA"/>
          </a:p>
          <a:p>
            <a:pPr lvl="4"/>
            <a:r>
              <a:rPr lang="ar-SA" altLang="ar-SA"/>
              <a:t>المستوى الخامس</a:t>
            </a:r>
            <a:endParaRPr lang="en-US" alt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E41B837-B0B1-B99A-9506-12DB6187B9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1421254-0D71-4993-AAEA-80D11F6ED3FE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154F2D2-1722-E46B-9D2E-5E6B8D553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 eaLnBrk="1" hangingPunct="1">
              <a:defRPr sz="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D5D5AB-84B3-83AA-A42B-0FFF4F0570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72E2278-72B3-41E4-BF88-E81330E0E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9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xStyles>
    <p:titleStyle>
      <a:lvl1pPr algn="ctr" defTabSz="120650" rtl="0" eaLnBrk="0" fontAlgn="base" hangingPunct="0">
        <a:spcBef>
          <a:spcPct val="0"/>
        </a:spcBef>
        <a:spcAft>
          <a:spcPct val="0"/>
        </a:spcAft>
        <a:defRPr sz="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0650" rtl="0" eaLnBrk="0" fontAlgn="base" hangingPunct="0">
        <a:spcBef>
          <a:spcPct val="0"/>
        </a:spcBef>
        <a:spcAft>
          <a:spcPct val="0"/>
        </a:spcAft>
        <a:defRPr sz="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defTabSz="120650" rtl="0" eaLnBrk="0" fontAlgn="base" hangingPunct="0">
        <a:spcBef>
          <a:spcPct val="0"/>
        </a:spcBef>
        <a:spcAft>
          <a:spcPct val="0"/>
        </a:spcAft>
        <a:defRPr sz="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defTabSz="120650" rtl="0" eaLnBrk="0" fontAlgn="base" hangingPunct="0">
        <a:spcBef>
          <a:spcPct val="0"/>
        </a:spcBef>
        <a:spcAft>
          <a:spcPct val="0"/>
        </a:spcAft>
        <a:defRPr sz="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defTabSz="120650" rtl="0" eaLnBrk="0" fontAlgn="base" hangingPunct="0">
        <a:spcBef>
          <a:spcPct val="0"/>
        </a:spcBef>
        <a:spcAft>
          <a:spcPct val="0"/>
        </a:spcAft>
        <a:defRPr sz="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81372" algn="ctr" defTabSz="122058" rtl="0" fontAlgn="base">
        <a:spcBef>
          <a:spcPct val="0"/>
        </a:spcBef>
        <a:spcAft>
          <a:spcPct val="0"/>
        </a:spcAft>
        <a:defRPr sz="587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162744" algn="ctr" defTabSz="122058" rtl="0" fontAlgn="base">
        <a:spcBef>
          <a:spcPct val="0"/>
        </a:spcBef>
        <a:spcAft>
          <a:spcPct val="0"/>
        </a:spcAft>
        <a:defRPr sz="587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244115" algn="ctr" defTabSz="122058" rtl="0" fontAlgn="base">
        <a:spcBef>
          <a:spcPct val="0"/>
        </a:spcBef>
        <a:spcAft>
          <a:spcPct val="0"/>
        </a:spcAft>
        <a:defRPr sz="587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325487" algn="ctr" defTabSz="122058" rtl="0" fontAlgn="base">
        <a:spcBef>
          <a:spcPct val="0"/>
        </a:spcBef>
        <a:spcAft>
          <a:spcPct val="0"/>
        </a:spcAft>
        <a:defRPr sz="587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44450" indent="-44450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" kern="1200">
          <a:solidFill>
            <a:schemeClr val="tx1"/>
          </a:solidFill>
          <a:latin typeface="+mn-lt"/>
          <a:ea typeface="+mn-ea"/>
          <a:cs typeface="+mn-cs"/>
        </a:defRPr>
      </a:lvl1pPr>
      <a:lvl2pPr marL="98425" indent="-36513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" kern="1200">
          <a:solidFill>
            <a:schemeClr val="tx1"/>
          </a:solidFill>
          <a:latin typeface="+mn-lt"/>
          <a:ea typeface="+mn-ea"/>
          <a:cs typeface="+mn-cs"/>
        </a:defRPr>
      </a:lvl2pPr>
      <a:lvl3pPr marL="150813" indent="-28575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211138" indent="-28575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" kern="1200">
          <a:solidFill>
            <a:schemeClr val="tx1"/>
          </a:solidFill>
          <a:latin typeface="+mn-lt"/>
          <a:ea typeface="+mn-ea"/>
          <a:cs typeface="+mn-cs"/>
        </a:defRPr>
      </a:lvl4pPr>
      <a:lvl5pPr marL="273050" indent="-28575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" kern="1200">
          <a:solidFill>
            <a:schemeClr val="tx1"/>
          </a:solidFill>
          <a:latin typeface="+mn-lt"/>
          <a:ea typeface="+mn-ea"/>
          <a:cs typeface="+mn-cs"/>
        </a:defRPr>
      </a:lvl5pPr>
      <a:lvl6pPr marL="335659" indent="-30515" algn="l" defTabSz="122058" rtl="0" eaLnBrk="1" latinLnBrk="0" hangingPunct="1">
        <a:spcBef>
          <a:spcPct val="20000"/>
        </a:spcBef>
        <a:buFont typeface="Arial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6pPr>
      <a:lvl7pPr marL="396688" indent="-30515" algn="l" defTabSz="122058" rtl="0" eaLnBrk="1" latinLnBrk="0" hangingPunct="1">
        <a:spcBef>
          <a:spcPct val="20000"/>
        </a:spcBef>
        <a:buFont typeface="Arial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7pPr>
      <a:lvl8pPr marL="457717" indent="-30515" algn="l" defTabSz="122058" rtl="0" eaLnBrk="1" latinLnBrk="0" hangingPunct="1">
        <a:spcBef>
          <a:spcPct val="20000"/>
        </a:spcBef>
        <a:buFont typeface="Arial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8pPr>
      <a:lvl9pPr marL="518746" indent="-30515" algn="l" defTabSz="122058" rtl="0" eaLnBrk="1" latinLnBrk="0" hangingPunct="1">
        <a:spcBef>
          <a:spcPct val="20000"/>
        </a:spcBef>
        <a:buFont typeface="Arial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1pPr>
      <a:lvl2pPr marL="61029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2pPr>
      <a:lvl3pPr marL="122058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3pPr>
      <a:lvl4pPr marL="183086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4pPr>
      <a:lvl5pPr marL="244115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5pPr>
      <a:lvl6pPr marL="305144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6pPr>
      <a:lvl7pPr marL="366173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7pPr>
      <a:lvl8pPr marL="427202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8pPr>
      <a:lvl9pPr marL="488231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15/09/46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7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58FCC0-F727-458F-876A-CFFEED5A166B}" type="slidenum">
              <a:rPr lang="ar-S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57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58FCC0-F727-458F-876A-CFFEED5A166B}" type="slidenum">
              <a:rPr lang="ar-S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2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58FCC0-F727-458F-876A-CFFEED5A166B}" type="slidenum">
              <a:rPr lang="ar-S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922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58FCC0-F727-458F-876A-CFFEED5A166B}" type="slidenum">
              <a:rPr lang="ar-S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7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58FCC0-F727-458F-876A-CFFEED5A166B}" type="slidenum">
              <a:rPr lang="ar-S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69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58FCC0-F727-458F-876A-CFFEED5A166B}" type="slidenum">
              <a:rPr lang="ar-S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56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B7CC4-C33D-4426-ABEA-3E24EF57B2B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15/09/46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FF136-32FD-4997-AF8C-37476D40D07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3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9.pn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8.png"/><Relationship Id="rId2" Type="http://schemas.openxmlformats.org/officeDocument/2006/relationships/image" Target="../media/image7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29" Type="http://schemas.openxmlformats.org/officeDocument/2006/relationships/image" Target="../media/image5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image" Target="../media/image47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28" Type="http://schemas.openxmlformats.org/officeDocument/2006/relationships/image" Target="../media/image51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Relationship Id="rId27" Type="http://schemas.openxmlformats.org/officeDocument/2006/relationships/image" Target="../media/image50.png"/><Relationship Id="rId30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7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63.png"/><Relationship Id="rId5" Type="http://schemas.microsoft.com/office/2007/relationships/hdphoto" Target="../media/hdphoto4.wdp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microsoft.com/office/2007/relationships/hdphoto" Target="../media/hdphoto4.wdp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26" Type="http://schemas.openxmlformats.org/officeDocument/2006/relationships/image" Target="../media/image88.png"/><Relationship Id="rId3" Type="http://schemas.openxmlformats.org/officeDocument/2006/relationships/image" Target="../media/image66.png"/><Relationship Id="rId21" Type="http://schemas.openxmlformats.org/officeDocument/2006/relationships/image" Target="../media/image83.png"/><Relationship Id="rId7" Type="http://schemas.openxmlformats.org/officeDocument/2006/relationships/image" Target="../media/image70.png"/><Relationship Id="rId12" Type="http://schemas.openxmlformats.org/officeDocument/2006/relationships/image" Target="../media/image54.png"/><Relationship Id="rId17" Type="http://schemas.openxmlformats.org/officeDocument/2006/relationships/image" Target="../media/image79.png"/><Relationship Id="rId25" Type="http://schemas.openxmlformats.org/officeDocument/2006/relationships/image" Target="../media/image87.png"/><Relationship Id="rId2" Type="http://schemas.openxmlformats.org/officeDocument/2006/relationships/image" Target="../media/image7.png"/><Relationship Id="rId16" Type="http://schemas.openxmlformats.org/officeDocument/2006/relationships/image" Target="../media/image78.png"/><Relationship Id="rId20" Type="http://schemas.openxmlformats.org/officeDocument/2006/relationships/image" Target="../media/image82.png"/><Relationship Id="rId29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24" Type="http://schemas.openxmlformats.org/officeDocument/2006/relationships/image" Target="../media/image86.png"/><Relationship Id="rId5" Type="http://schemas.openxmlformats.org/officeDocument/2006/relationships/image" Target="../media/image68.png"/><Relationship Id="rId15" Type="http://schemas.openxmlformats.org/officeDocument/2006/relationships/image" Target="../media/image77.png"/><Relationship Id="rId23" Type="http://schemas.openxmlformats.org/officeDocument/2006/relationships/image" Target="../media/image85.png"/><Relationship Id="rId28" Type="http://schemas.openxmlformats.org/officeDocument/2006/relationships/image" Target="../media/image90.png"/><Relationship Id="rId10" Type="http://schemas.openxmlformats.org/officeDocument/2006/relationships/image" Target="../media/image73.png"/><Relationship Id="rId19" Type="http://schemas.openxmlformats.org/officeDocument/2006/relationships/image" Target="../media/image81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6.png"/><Relationship Id="rId22" Type="http://schemas.openxmlformats.org/officeDocument/2006/relationships/image" Target="../media/image84.png"/><Relationship Id="rId27" Type="http://schemas.openxmlformats.org/officeDocument/2006/relationships/image" Target="../media/image8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microsoft.com/office/2007/relationships/hdphoto" Target="../media/hdphoto4.wdp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5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7.png"/><Relationship Id="rId5" Type="http://schemas.openxmlformats.org/officeDocument/2006/relationships/image" Target="../media/image92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136.xml"/><Relationship Id="rId6" Type="http://schemas.openxmlformats.org/officeDocument/2006/relationships/image" Target="../media/image5.png"/><Relationship Id="rId5" Type="http://schemas.openxmlformats.org/officeDocument/2006/relationships/hyperlink" Target="https://t.me/asmamath3m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7.png"/><Relationship Id="rId5" Type="http://schemas.openxmlformats.org/officeDocument/2006/relationships/image" Target="../media/image92.png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18" Type="http://schemas.openxmlformats.org/officeDocument/2006/relationships/image" Target="../media/image10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17" Type="http://schemas.openxmlformats.org/officeDocument/2006/relationships/image" Target="../media/image107.png"/><Relationship Id="rId2" Type="http://schemas.openxmlformats.org/officeDocument/2006/relationships/image" Target="../media/image7.png"/><Relationship Id="rId16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5" Type="http://schemas.openxmlformats.org/officeDocument/2006/relationships/image" Target="../media/image10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Relationship Id="rId14" Type="http://schemas.openxmlformats.org/officeDocument/2006/relationships/image" Target="../media/image10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7.png"/><Relationship Id="rId18" Type="http://schemas.openxmlformats.org/officeDocument/2006/relationships/image" Target="../media/image122.png"/><Relationship Id="rId3" Type="http://schemas.openxmlformats.org/officeDocument/2006/relationships/image" Target="../media/image95.pn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17" Type="http://schemas.openxmlformats.org/officeDocument/2006/relationships/image" Target="../media/image121.png"/><Relationship Id="rId2" Type="http://schemas.openxmlformats.org/officeDocument/2006/relationships/image" Target="../media/image94.png"/><Relationship Id="rId16" Type="http://schemas.openxmlformats.org/officeDocument/2006/relationships/image" Target="../media/image120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109.png"/><Relationship Id="rId15" Type="http://schemas.openxmlformats.org/officeDocument/2006/relationships/image" Target="../media/image119.png"/><Relationship Id="rId10" Type="http://schemas.openxmlformats.org/officeDocument/2006/relationships/image" Target="../media/image114.png"/><Relationship Id="rId19" Type="http://schemas.openxmlformats.org/officeDocument/2006/relationships/image" Target="../media/image107.png"/><Relationship Id="rId4" Type="http://schemas.openxmlformats.org/officeDocument/2006/relationships/image" Target="../media/image96.png"/><Relationship Id="rId9" Type="http://schemas.openxmlformats.org/officeDocument/2006/relationships/image" Target="../media/image113.png"/><Relationship Id="rId14" Type="http://schemas.openxmlformats.org/officeDocument/2006/relationships/image" Target="../media/image11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2.png"/><Relationship Id="rId18" Type="http://schemas.openxmlformats.org/officeDocument/2006/relationships/image" Target="../media/image137.png"/><Relationship Id="rId26" Type="http://schemas.openxmlformats.org/officeDocument/2006/relationships/image" Target="../media/image95.png"/><Relationship Id="rId3" Type="http://schemas.openxmlformats.org/officeDocument/2006/relationships/image" Target="../media/image96.png"/><Relationship Id="rId21" Type="http://schemas.openxmlformats.org/officeDocument/2006/relationships/image" Target="../media/image140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17" Type="http://schemas.openxmlformats.org/officeDocument/2006/relationships/image" Target="../media/image136.png"/><Relationship Id="rId25" Type="http://schemas.openxmlformats.org/officeDocument/2006/relationships/image" Target="../media/image107.png"/><Relationship Id="rId2" Type="http://schemas.openxmlformats.org/officeDocument/2006/relationships/image" Target="../media/image94.png"/><Relationship Id="rId16" Type="http://schemas.openxmlformats.org/officeDocument/2006/relationships/image" Target="../media/image135.png"/><Relationship Id="rId20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24" Type="http://schemas.openxmlformats.org/officeDocument/2006/relationships/image" Target="../media/image143.png"/><Relationship Id="rId5" Type="http://schemas.openxmlformats.org/officeDocument/2006/relationships/image" Target="../media/image124.png"/><Relationship Id="rId15" Type="http://schemas.openxmlformats.org/officeDocument/2006/relationships/image" Target="../media/image134.png"/><Relationship Id="rId23" Type="http://schemas.openxmlformats.org/officeDocument/2006/relationships/image" Target="../media/image142.png"/><Relationship Id="rId10" Type="http://schemas.openxmlformats.org/officeDocument/2006/relationships/image" Target="../media/image129.png"/><Relationship Id="rId19" Type="http://schemas.openxmlformats.org/officeDocument/2006/relationships/image" Target="../media/image138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Relationship Id="rId14" Type="http://schemas.openxmlformats.org/officeDocument/2006/relationships/image" Target="../media/image133.png"/><Relationship Id="rId22" Type="http://schemas.openxmlformats.org/officeDocument/2006/relationships/image" Target="../media/image141.png"/><Relationship Id="rId27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13" Type="http://schemas.openxmlformats.org/officeDocument/2006/relationships/image" Target="../media/image152.png"/><Relationship Id="rId18" Type="http://schemas.openxmlformats.org/officeDocument/2006/relationships/image" Target="../media/image157.png"/><Relationship Id="rId3" Type="http://schemas.openxmlformats.org/officeDocument/2006/relationships/image" Target="../media/image95.png"/><Relationship Id="rId21" Type="http://schemas.openxmlformats.org/officeDocument/2006/relationships/image" Target="../media/image160.png"/><Relationship Id="rId7" Type="http://schemas.openxmlformats.org/officeDocument/2006/relationships/image" Target="../media/image146.png"/><Relationship Id="rId12" Type="http://schemas.openxmlformats.org/officeDocument/2006/relationships/image" Target="../media/image151.png"/><Relationship Id="rId17" Type="http://schemas.openxmlformats.org/officeDocument/2006/relationships/image" Target="../media/image156.png"/><Relationship Id="rId25" Type="http://schemas.openxmlformats.org/officeDocument/2006/relationships/image" Target="../media/image7.png"/><Relationship Id="rId2" Type="http://schemas.openxmlformats.org/officeDocument/2006/relationships/image" Target="../media/image94.png"/><Relationship Id="rId16" Type="http://schemas.openxmlformats.org/officeDocument/2006/relationships/image" Target="../media/image155.png"/><Relationship Id="rId20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11" Type="http://schemas.openxmlformats.org/officeDocument/2006/relationships/image" Target="../media/image150.png"/><Relationship Id="rId24" Type="http://schemas.openxmlformats.org/officeDocument/2006/relationships/image" Target="../media/image162.png"/><Relationship Id="rId5" Type="http://schemas.openxmlformats.org/officeDocument/2006/relationships/image" Target="../media/image144.png"/><Relationship Id="rId15" Type="http://schemas.openxmlformats.org/officeDocument/2006/relationships/image" Target="../media/image154.png"/><Relationship Id="rId23" Type="http://schemas.openxmlformats.org/officeDocument/2006/relationships/image" Target="../media/image107.png"/><Relationship Id="rId10" Type="http://schemas.openxmlformats.org/officeDocument/2006/relationships/image" Target="../media/image149.png"/><Relationship Id="rId19" Type="http://schemas.openxmlformats.org/officeDocument/2006/relationships/image" Target="../media/image158.png"/><Relationship Id="rId4" Type="http://schemas.openxmlformats.org/officeDocument/2006/relationships/image" Target="../media/image96.png"/><Relationship Id="rId9" Type="http://schemas.openxmlformats.org/officeDocument/2006/relationships/image" Target="../media/image148.png"/><Relationship Id="rId14" Type="http://schemas.openxmlformats.org/officeDocument/2006/relationships/image" Target="../media/image153.png"/><Relationship Id="rId22" Type="http://schemas.openxmlformats.org/officeDocument/2006/relationships/image" Target="../media/image16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110.png"/><Relationship Id="rId7" Type="http://schemas.microsoft.com/office/2007/relationships/hdphoto" Target="../media/hdphoto6.wdp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64.png"/><Relationship Id="rId5" Type="http://schemas.openxmlformats.org/officeDocument/2006/relationships/image" Target="../media/image7.png"/><Relationship Id="rId4" Type="http://schemas.openxmlformats.org/officeDocument/2006/relationships/image" Target="../media/image163.png"/><Relationship Id="rId9" Type="http://schemas.openxmlformats.org/officeDocument/2006/relationships/image" Target="../media/image16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64.png"/><Relationship Id="rId7" Type="http://schemas.openxmlformats.org/officeDocument/2006/relationships/image" Target="../media/image123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66.png"/><Relationship Id="rId5" Type="http://schemas.openxmlformats.org/officeDocument/2006/relationships/image" Target="../media/image165.png"/><Relationship Id="rId4" Type="http://schemas.microsoft.com/office/2007/relationships/hdphoto" Target="../media/hdphoto6.wdp"/><Relationship Id="rId9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6.wdp"/><Relationship Id="rId7" Type="http://schemas.openxmlformats.org/officeDocument/2006/relationships/image" Target="../media/image14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44.png"/><Relationship Id="rId5" Type="http://schemas.openxmlformats.org/officeDocument/2006/relationships/image" Target="../media/image166.png"/><Relationship Id="rId4" Type="http://schemas.openxmlformats.org/officeDocument/2006/relationships/image" Target="../media/image165.png"/><Relationship Id="rId9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68.png"/><Relationship Id="rId7" Type="http://schemas.openxmlformats.org/officeDocument/2006/relationships/image" Target="../media/image7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16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68.png"/><Relationship Id="rId7" Type="http://schemas.openxmlformats.org/officeDocument/2006/relationships/image" Target="../media/image7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24.png"/><Relationship Id="rId7" Type="http://schemas.openxmlformats.org/officeDocument/2006/relationships/image" Target="../media/image7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69.png"/><Relationship Id="rId5" Type="http://schemas.openxmlformats.org/officeDocument/2006/relationships/image" Target="../media/image168.png"/><Relationship Id="rId4" Type="http://schemas.openxmlformats.org/officeDocument/2006/relationships/image" Target="../media/image16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7.png"/><Relationship Id="rId7" Type="http://schemas.openxmlformats.org/officeDocument/2006/relationships/image" Target="../media/image1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44.png"/><Relationship Id="rId5" Type="http://schemas.openxmlformats.org/officeDocument/2006/relationships/image" Target="../media/image169.png"/><Relationship Id="rId10" Type="http://schemas.openxmlformats.org/officeDocument/2006/relationships/image" Target="../media/image61.png"/><Relationship Id="rId4" Type="http://schemas.openxmlformats.org/officeDocument/2006/relationships/image" Target="../media/image168.png"/><Relationship Id="rId9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3" Type="http://schemas.openxmlformats.org/officeDocument/2006/relationships/image" Target="../media/image171.png"/><Relationship Id="rId7" Type="http://schemas.openxmlformats.org/officeDocument/2006/relationships/image" Target="../media/image175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4.png"/><Relationship Id="rId11" Type="http://schemas.openxmlformats.org/officeDocument/2006/relationships/image" Target="../media/image179.png"/><Relationship Id="rId5" Type="http://schemas.openxmlformats.org/officeDocument/2006/relationships/image" Target="../media/image173.png"/><Relationship Id="rId10" Type="http://schemas.openxmlformats.org/officeDocument/2006/relationships/image" Target="../media/image178.png"/><Relationship Id="rId4" Type="http://schemas.openxmlformats.org/officeDocument/2006/relationships/image" Target="../media/image172.png"/><Relationship Id="rId9" Type="http://schemas.openxmlformats.org/officeDocument/2006/relationships/image" Target="../media/image17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13" Type="http://schemas.openxmlformats.org/officeDocument/2006/relationships/image" Target="../media/image190.png"/><Relationship Id="rId3" Type="http://schemas.openxmlformats.org/officeDocument/2006/relationships/image" Target="../media/image180.png"/><Relationship Id="rId7" Type="http://schemas.openxmlformats.org/officeDocument/2006/relationships/image" Target="../media/image184.png"/><Relationship Id="rId12" Type="http://schemas.openxmlformats.org/officeDocument/2006/relationships/image" Target="../media/image18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83.png"/><Relationship Id="rId11" Type="http://schemas.openxmlformats.org/officeDocument/2006/relationships/image" Target="../media/image188.png"/><Relationship Id="rId5" Type="http://schemas.openxmlformats.org/officeDocument/2006/relationships/image" Target="../media/image182.png"/><Relationship Id="rId15" Type="http://schemas.openxmlformats.org/officeDocument/2006/relationships/image" Target="../media/image192.png"/><Relationship Id="rId10" Type="http://schemas.openxmlformats.org/officeDocument/2006/relationships/image" Target="../media/image187.png"/><Relationship Id="rId4" Type="http://schemas.openxmlformats.org/officeDocument/2006/relationships/image" Target="../media/image181.png"/><Relationship Id="rId9" Type="http://schemas.openxmlformats.org/officeDocument/2006/relationships/image" Target="../media/image186.png"/><Relationship Id="rId14" Type="http://schemas.openxmlformats.org/officeDocument/2006/relationships/image" Target="../media/image19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png"/><Relationship Id="rId13" Type="http://schemas.openxmlformats.org/officeDocument/2006/relationships/image" Target="../media/image203.png"/><Relationship Id="rId18" Type="http://schemas.openxmlformats.org/officeDocument/2006/relationships/image" Target="../media/image208.png"/><Relationship Id="rId3" Type="http://schemas.openxmlformats.org/officeDocument/2006/relationships/image" Target="../media/image193.png"/><Relationship Id="rId21" Type="http://schemas.openxmlformats.org/officeDocument/2006/relationships/image" Target="../media/image211.png"/><Relationship Id="rId7" Type="http://schemas.openxmlformats.org/officeDocument/2006/relationships/image" Target="../media/image197.png"/><Relationship Id="rId12" Type="http://schemas.openxmlformats.org/officeDocument/2006/relationships/image" Target="../media/image202.png"/><Relationship Id="rId17" Type="http://schemas.openxmlformats.org/officeDocument/2006/relationships/image" Target="../media/image207.png"/><Relationship Id="rId25" Type="http://schemas.openxmlformats.org/officeDocument/2006/relationships/image" Target="../media/image215.png"/><Relationship Id="rId2" Type="http://schemas.openxmlformats.org/officeDocument/2006/relationships/image" Target="../media/image7.png"/><Relationship Id="rId16" Type="http://schemas.openxmlformats.org/officeDocument/2006/relationships/image" Target="../media/image206.png"/><Relationship Id="rId20" Type="http://schemas.openxmlformats.org/officeDocument/2006/relationships/image" Target="../media/image210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96.png"/><Relationship Id="rId11" Type="http://schemas.openxmlformats.org/officeDocument/2006/relationships/image" Target="../media/image201.png"/><Relationship Id="rId24" Type="http://schemas.openxmlformats.org/officeDocument/2006/relationships/image" Target="../media/image214.png"/><Relationship Id="rId5" Type="http://schemas.openxmlformats.org/officeDocument/2006/relationships/image" Target="../media/image195.png"/><Relationship Id="rId15" Type="http://schemas.openxmlformats.org/officeDocument/2006/relationships/image" Target="../media/image205.png"/><Relationship Id="rId23" Type="http://schemas.openxmlformats.org/officeDocument/2006/relationships/image" Target="../media/image213.png"/><Relationship Id="rId10" Type="http://schemas.openxmlformats.org/officeDocument/2006/relationships/image" Target="../media/image200.png"/><Relationship Id="rId19" Type="http://schemas.openxmlformats.org/officeDocument/2006/relationships/image" Target="../media/image209.png"/><Relationship Id="rId4" Type="http://schemas.openxmlformats.org/officeDocument/2006/relationships/image" Target="../media/image194.png"/><Relationship Id="rId9" Type="http://schemas.openxmlformats.org/officeDocument/2006/relationships/image" Target="../media/image199.png"/><Relationship Id="rId14" Type="http://schemas.openxmlformats.org/officeDocument/2006/relationships/image" Target="../media/image204.png"/><Relationship Id="rId22" Type="http://schemas.openxmlformats.org/officeDocument/2006/relationships/image" Target="../media/image2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png"/><Relationship Id="rId13" Type="http://schemas.openxmlformats.org/officeDocument/2006/relationships/image" Target="../media/image227.png"/><Relationship Id="rId3" Type="http://schemas.openxmlformats.org/officeDocument/2006/relationships/image" Target="../media/image217.png"/><Relationship Id="rId7" Type="http://schemas.openxmlformats.org/officeDocument/2006/relationships/image" Target="../media/image221.png"/><Relationship Id="rId12" Type="http://schemas.openxmlformats.org/officeDocument/2006/relationships/image" Target="../media/image2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20.png"/><Relationship Id="rId11" Type="http://schemas.openxmlformats.org/officeDocument/2006/relationships/image" Target="../media/image225.png"/><Relationship Id="rId5" Type="http://schemas.openxmlformats.org/officeDocument/2006/relationships/image" Target="../media/image219.png"/><Relationship Id="rId10" Type="http://schemas.openxmlformats.org/officeDocument/2006/relationships/image" Target="../media/image224.png"/><Relationship Id="rId4" Type="http://schemas.openxmlformats.org/officeDocument/2006/relationships/image" Target="../media/image218.png"/><Relationship Id="rId9" Type="http://schemas.openxmlformats.org/officeDocument/2006/relationships/image" Target="../media/image223.png"/><Relationship Id="rId14" Type="http://schemas.openxmlformats.org/officeDocument/2006/relationships/image" Target="../media/image2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2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31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33.png"/><Relationship Id="rId5" Type="http://schemas.openxmlformats.org/officeDocument/2006/relationships/image" Target="../media/image232.png"/><Relationship Id="rId4" Type="http://schemas.microsoft.com/office/2007/relationships/hdphoto" Target="../media/hdphoto7.wdp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3" Type="http://schemas.openxmlformats.org/officeDocument/2006/relationships/image" Target="../media/image23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61.png"/><Relationship Id="rId5" Type="http://schemas.openxmlformats.org/officeDocument/2006/relationships/image" Target="../media/image232.png"/><Relationship Id="rId4" Type="http://schemas.microsoft.com/office/2007/relationships/hdphoto" Target="../media/hdphoto7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231.png"/><Relationship Id="rId4" Type="http://schemas.openxmlformats.org/officeDocument/2006/relationships/image" Target="../media/image23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4.png"/><Relationship Id="rId5" Type="http://schemas.microsoft.com/office/2007/relationships/hdphoto" Target="../media/hdphoto7.wdp"/><Relationship Id="rId4" Type="http://schemas.openxmlformats.org/officeDocument/2006/relationships/image" Target="../media/image23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6.png"/><Relationship Id="rId1" Type="http://schemas.openxmlformats.org/officeDocument/2006/relationships/slideLayout" Target="../slideLayouts/slideLayout12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7.png"/><Relationship Id="rId1" Type="http://schemas.openxmlformats.org/officeDocument/2006/relationships/slideLayout" Target="../slideLayouts/slideLayout12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240.png"/><Relationship Id="rId5" Type="http://schemas.openxmlformats.org/officeDocument/2006/relationships/image" Target="../media/image239.png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37.png"/><Relationship Id="rId5" Type="http://schemas.openxmlformats.org/officeDocument/2006/relationships/image" Target="../media/image240.png"/><Relationship Id="rId4" Type="http://schemas.openxmlformats.org/officeDocument/2006/relationships/image" Target="../media/image23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241.png"/><Relationship Id="rId5" Type="http://schemas.openxmlformats.org/officeDocument/2006/relationships/image" Target="../media/image37.png"/><Relationship Id="rId4" Type="http://schemas.openxmlformats.org/officeDocument/2006/relationships/image" Target="../media/image23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241.png"/><Relationship Id="rId5" Type="http://schemas.openxmlformats.org/officeDocument/2006/relationships/image" Target="../media/image239.png"/><Relationship Id="rId4" Type="http://schemas.openxmlformats.org/officeDocument/2006/relationships/image" Target="../media/image2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37.png"/><Relationship Id="rId5" Type="http://schemas.openxmlformats.org/officeDocument/2006/relationships/image" Target="../media/image239.png"/><Relationship Id="rId4" Type="http://schemas.openxmlformats.org/officeDocument/2006/relationships/image" Target="../media/image23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2.png"/><Relationship Id="rId5" Type="http://schemas.openxmlformats.org/officeDocument/2006/relationships/image" Target="../media/image239.png"/><Relationship Id="rId4" Type="http://schemas.openxmlformats.org/officeDocument/2006/relationships/image" Target="../media/image23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5.png"/><Relationship Id="rId4" Type="http://schemas.openxmlformats.org/officeDocument/2006/relationships/image" Target="../media/image24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245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4.png"/><Relationship Id="rId5" Type="http://schemas.openxmlformats.org/officeDocument/2006/relationships/image" Target="../media/image238.png"/><Relationship Id="rId4" Type="http://schemas.openxmlformats.org/officeDocument/2006/relationships/image" Target="../media/image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245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4.png"/><Relationship Id="rId5" Type="http://schemas.openxmlformats.org/officeDocument/2006/relationships/image" Target="../media/image238.png"/><Relationship Id="rId4" Type="http://schemas.openxmlformats.org/officeDocument/2006/relationships/image" Target="../media/image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244.png"/><Relationship Id="rId5" Type="http://schemas.openxmlformats.org/officeDocument/2006/relationships/image" Target="../media/image37.png"/><Relationship Id="rId4" Type="http://schemas.openxmlformats.org/officeDocument/2006/relationships/image" Target="../media/image23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4.png"/><Relationship Id="rId5" Type="http://schemas.openxmlformats.org/officeDocument/2006/relationships/image" Target="../media/image246.png"/><Relationship Id="rId4" Type="http://schemas.openxmlformats.org/officeDocument/2006/relationships/image" Target="../media/image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7.png"/><Relationship Id="rId5" Type="http://schemas.openxmlformats.org/officeDocument/2006/relationships/image" Target="../media/image244.png"/><Relationship Id="rId4" Type="http://schemas.openxmlformats.org/officeDocument/2006/relationships/image" Target="../media/image7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png"/><Relationship Id="rId3" Type="http://schemas.openxmlformats.org/officeDocument/2006/relationships/image" Target="../media/image231.png"/><Relationship Id="rId7" Type="http://schemas.openxmlformats.org/officeDocument/2006/relationships/image" Target="../media/image2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38.png"/><Relationship Id="rId4" Type="http://schemas.microsoft.com/office/2007/relationships/hdphoto" Target="../media/hdphoto7.wdp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48.png"/><Relationship Id="rId4" Type="http://schemas.openxmlformats.org/officeDocument/2006/relationships/image" Target="../media/image2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png"/><Relationship Id="rId3" Type="http://schemas.openxmlformats.org/officeDocument/2006/relationships/image" Target="../media/image231.png"/><Relationship Id="rId7" Type="http://schemas.openxmlformats.org/officeDocument/2006/relationships/image" Target="../media/image2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8.png"/><Relationship Id="rId5" Type="http://schemas.openxmlformats.org/officeDocument/2006/relationships/image" Target="../media/image7.png"/><Relationship Id="rId4" Type="http://schemas.microsoft.com/office/2007/relationships/hdphoto" Target="../media/hdphoto7.wdp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38.png"/><Relationship Id="rId4" Type="http://schemas.openxmlformats.org/officeDocument/2006/relationships/image" Target="../media/image24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2.png"/><Relationship Id="rId4" Type="http://schemas.openxmlformats.org/officeDocument/2006/relationships/image" Target="../media/image238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136.xml"/><Relationship Id="rId6" Type="http://schemas.openxmlformats.org/officeDocument/2006/relationships/image" Target="../media/image5.png"/><Relationship Id="rId5" Type="http://schemas.openxmlformats.org/officeDocument/2006/relationships/hyperlink" Target="https://t.me/asmamath3m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إطارات فارغه ج\46b0e2dcf270d3530ed5b6297221982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7805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صور صباح\3044ff38f47bff6731714bf0dda522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40768"/>
            <a:ext cx="4025528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354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مجموعة 103"/>
          <p:cNvGrpSpPr/>
          <p:nvPr/>
        </p:nvGrpSpPr>
        <p:grpSpPr>
          <a:xfrm>
            <a:off x="214282" y="2500306"/>
            <a:ext cx="8786874" cy="4143404"/>
            <a:chOff x="214282" y="2500306"/>
            <a:chExt cx="8786874" cy="4143404"/>
          </a:xfrm>
        </p:grpSpPr>
        <p:sp>
          <p:nvSpPr>
            <p:cNvPr id="76" name="مستطيل ذو زوايا قطرية مستديرة 75"/>
            <p:cNvSpPr/>
            <p:nvPr/>
          </p:nvSpPr>
          <p:spPr>
            <a:xfrm>
              <a:off x="5786446" y="2500306"/>
              <a:ext cx="3214710" cy="4143404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rgbClr val="FF0000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7" name="مستطيل ذو زوايا قطرية مستديرة 76"/>
            <p:cNvSpPr/>
            <p:nvPr/>
          </p:nvSpPr>
          <p:spPr>
            <a:xfrm>
              <a:off x="214282" y="2500306"/>
              <a:ext cx="5500726" cy="4143404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rgbClr val="FF0000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9" name="مستطيل مستدير الزوايا 78"/>
            <p:cNvSpPr/>
            <p:nvPr/>
          </p:nvSpPr>
          <p:spPr>
            <a:xfrm>
              <a:off x="1771628" y="2643182"/>
              <a:ext cx="2428892" cy="642942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0" name="مستطيل مستدير الزوايا 79"/>
            <p:cNvSpPr/>
            <p:nvPr/>
          </p:nvSpPr>
          <p:spPr>
            <a:xfrm>
              <a:off x="5929322" y="2786058"/>
              <a:ext cx="2928958" cy="1214446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1" name="مستطيل مستدير الزوايا 80"/>
            <p:cNvSpPr/>
            <p:nvPr/>
          </p:nvSpPr>
          <p:spPr>
            <a:xfrm>
              <a:off x="3914772" y="3857628"/>
              <a:ext cx="1714512" cy="642942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2" name="مستطيل مستدير الزوايا 81"/>
            <p:cNvSpPr/>
            <p:nvPr/>
          </p:nvSpPr>
          <p:spPr>
            <a:xfrm>
              <a:off x="2100248" y="3857628"/>
              <a:ext cx="1714512" cy="642942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3" name="مستطيل مستدير الزوايا 82"/>
            <p:cNvSpPr/>
            <p:nvPr/>
          </p:nvSpPr>
          <p:spPr>
            <a:xfrm>
              <a:off x="300010" y="3843340"/>
              <a:ext cx="1714512" cy="642942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5" name="مستطيل مستدير الزوايا 84"/>
            <p:cNvSpPr/>
            <p:nvPr/>
          </p:nvSpPr>
          <p:spPr>
            <a:xfrm>
              <a:off x="3929058" y="4572008"/>
              <a:ext cx="1714512" cy="1857388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6" name="مستطيل مستدير الزوايا 85"/>
            <p:cNvSpPr/>
            <p:nvPr/>
          </p:nvSpPr>
          <p:spPr>
            <a:xfrm>
              <a:off x="2114534" y="4572008"/>
              <a:ext cx="1714512" cy="1857388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7" name="مستطيل مستدير الزوايا 86"/>
            <p:cNvSpPr/>
            <p:nvPr/>
          </p:nvSpPr>
          <p:spPr>
            <a:xfrm>
              <a:off x="314296" y="4557720"/>
              <a:ext cx="1714512" cy="1857388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8" name="مستطيل مستدير الزوايا 87"/>
            <p:cNvSpPr/>
            <p:nvPr/>
          </p:nvSpPr>
          <p:spPr>
            <a:xfrm>
              <a:off x="5929322" y="4086230"/>
              <a:ext cx="2928958" cy="2343166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102" name="مجموعة 101"/>
            <p:cNvGrpSpPr/>
            <p:nvPr/>
          </p:nvGrpSpPr>
          <p:grpSpPr>
            <a:xfrm>
              <a:off x="1185838" y="3286124"/>
              <a:ext cx="3571900" cy="500066"/>
              <a:chOff x="857224" y="214290"/>
              <a:chExt cx="2428892" cy="500066"/>
            </a:xfrm>
          </p:grpSpPr>
          <p:sp>
            <p:nvSpPr>
              <p:cNvPr id="98" name="قوس كبير أيمن 97"/>
              <p:cNvSpPr/>
              <p:nvPr/>
            </p:nvSpPr>
            <p:spPr>
              <a:xfrm rot="16200000">
                <a:off x="1821637" y="-750123"/>
                <a:ext cx="500066" cy="2428892"/>
              </a:xfrm>
              <a:prstGeom prst="rightBrac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cxnSp>
            <p:nvCxnSpPr>
              <p:cNvPr id="100" name="رابط مستقيم 99"/>
              <p:cNvCxnSpPr/>
              <p:nvPr/>
            </p:nvCxnSpPr>
            <p:spPr>
              <a:xfrm rot="5400000">
                <a:off x="1929588" y="571480"/>
                <a:ext cx="284958" cy="79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7" name="مجموعة 106"/>
          <p:cNvGrpSpPr/>
          <p:nvPr/>
        </p:nvGrpSpPr>
        <p:grpSpPr>
          <a:xfrm>
            <a:off x="2285984" y="857232"/>
            <a:ext cx="4643470" cy="1285884"/>
            <a:chOff x="2285984" y="857232"/>
            <a:chExt cx="4643470" cy="1285884"/>
          </a:xfrm>
        </p:grpSpPr>
        <p:sp>
          <p:nvSpPr>
            <p:cNvPr id="75" name="متقاطع 74"/>
            <p:cNvSpPr/>
            <p:nvPr/>
          </p:nvSpPr>
          <p:spPr>
            <a:xfrm>
              <a:off x="2285984" y="857232"/>
              <a:ext cx="4643470" cy="1285884"/>
            </a:xfrm>
            <a:prstGeom prst="plus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38" name="مجموعة 37"/>
            <p:cNvGrpSpPr/>
            <p:nvPr/>
          </p:nvGrpSpPr>
          <p:grpSpPr>
            <a:xfrm>
              <a:off x="2857488" y="1085836"/>
              <a:ext cx="3629052" cy="890426"/>
              <a:chOff x="1814492" y="5738996"/>
              <a:chExt cx="3629052" cy="890426"/>
            </a:xfrm>
            <a:solidFill>
              <a:srgbClr val="FFC000"/>
            </a:solidFill>
          </p:grpSpPr>
          <p:sp>
            <p:nvSpPr>
              <p:cNvPr id="39" name="Text Box 87"/>
              <p:cNvSpPr txBox="1">
                <a:spLocks noChangeArrowheads="1"/>
              </p:cNvSpPr>
              <p:nvPr/>
            </p:nvSpPr>
            <p:spPr bwMode="auto">
              <a:xfrm>
                <a:off x="4572000" y="5967735"/>
                <a:ext cx="871544" cy="430887"/>
              </a:xfrm>
              <a:prstGeom prst="rect">
                <a:avLst/>
              </a:prstGeom>
              <a:grp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sz="2200" b="1" dirty="0"/>
                  <a:t> س  =       </a:t>
                </a:r>
                <a:endParaRPr lang="en-US" sz="3600" b="1" spc="-100" baseline="30000" dirty="0"/>
              </a:p>
            </p:txBody>
          </p:sp>
          <p:grpSp>
            <p:nvGrpSpPr>
              <p:cNvPr id="40" name="مجموعة 178"/>
              <p:cNvGrpSpPr/>
              <p:nvPr/>
            </p:nvGrpSpPr>
            <p:grpSpPr>
              <a:xfrm>
                <a:off x="1814492" y="5738996"/>
                <a:ext cx="2743220" cy="890426"/>
                <a:chOff x="4057646" y="4714751"/>
                <a:chExt cx="2743220" cy="890426"/>
              </a:xfrm>
              <a:grpFill/>
            </p:grpSpPr>
            <p:grpSp>
              <p:nvGrpSpPr>
                <p:cNvPr id="41" name="مجموعة 40"/>
                <p:cNvGrpSpPr/>
                <p:nvPr/>
              </p:nvGrpSpPr>
              <p:grpSpPr>
                <a:xfrm>
                  <a:off x="4057646" y="4757746"/>
                  <a:ext cx="2743220" cy="847431"/>
                  <a:chOff x="900086" y="4487202"/>
                  <a:chExt cx="2743220" cy="847431"/>
                </a:xfrm>
                <a:grpFill/>
              </p:grpSpPr>
              <p:sp>
                <p:nvSpPr>
                  <p:cNvPr id="60" name="Text Box 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00086" y="4487202"/>
                    <a:ext cx="2743220" cy="461665"/>
                  </a:xfrm>
                  <a:prstGeom prst="rect">
                    <a:avLst/>
                  </a:prstGeom>
                  <a:grpFill/>
                  <a:ln w="57150" cmpd="thinThick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ar-SA" sz="2400" b="1" dirty="0"/>
                      <a:t>ــ  ب  ±    ب</a:t>
                    </a:r>
                    <a:r>
                      <a:rPr lang="ar-SA" sz="3400" b="1" spc="-100" baseline="30000" dirty="0"/>
                      <a:t>2</a:t>
                    </a:r>
                    <a:r>
                      <a:rPr lang="ar-SA" sz="2400" b="1" dirty="0"/>
                      <a:t> ــ 4 أ جـ</a:t>
                    </a:r>
                    <a:endParaRPr lang="en-US" sz="2400" b="1" dirty="0"/>
                  </a:p>
                </p:txBody>
              </p:sp>
              <p:sp>
                <p:nvSpPr>
                  <p:cNvPr id="61" name="Text Box 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71656" y="4872968"/>
                    <a:ext cx="728668" cy="461665"/>
                  </a:xfrm>
                  <a:prstGeom prst="rect">
                    <a:avLst/>
                  </a:prstGeom>
                  <a:grpFill/>
                  <a:ln w="57150" cmpd="thinThick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ar-SA" sz="2400" b="1" dirty="0"/>
                      <a:t>2 أ</a:t>
                    </a:r>
                    <a:endParaRPr lang="en-US" sz="3400" b="1" spc="-100" baseline="30000" dirty="0"/>
                  </a:p>
                </p:txBody>
              </p:sp>
              <p:cxnSp>
                <p:nvCxnSpPr>
                  <p:cNvPr id="62" name="رابط مستقيم 61"/>
                  <p:cNvCxnSpPr/>
                  <p:nvPr/>
                </p:nvCxnSpPr>
                <p:spPr>
                  <a:xfrm rot="10800000">
                    <a:off x="988621" y="4898113"/>
                    <a:ext cx="2556000" cy="1588"/>
                  </a:xfrm>
                  <a:prstGeom prst="line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" name="مجموعة 180"/>
                <p:cNvGrpSpPr/>
                <p:nvPr/>
              </p:nvGrpSpPr>
              <p:grpSpPr>
                <a:xfrm>
                  <a:off x="4157657" y="4714751"/>
                  <a:ext cx="1543062" cy="357100"/>
                  <a:chOff x="484158" y="642918"/>
                  <a:chExt cx="1714511" cy="428628"/>
                </a:xfrm>
                <a:grpFill/>
              </p:grpSpPr>
              <p:cxnSp>
                <p:nvCxnSpPr>
                  <p:cNvPr id="57" name="رابط مستقيم 56"/>
                  <p:cNvCxnSpPr/>
                  <p:nvPr/>
                </p:nvCxnSpPr>
                <p:spPr>
                  <a:xfrm rot="10800000">
                    <a:off x="484158" y="642918"/>
                    <a:ext cx="1571634" cy="1588"/>
                  </a:xfrm>
                  <a:prstGeom prst="lin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رابط مستقيم 57"/>
                  <p:cNvCxnSpPr/>
                  <p:nvPr/>
                </p:nvCxnSpPr>
                <p:spPr>
                  <a:xfrm rot="16200000" flipH="1">
                    <a:off x="1877197" y="821513"/>
                    <a:ext cx="428628" cy="71438"/>
                  </a:xfrm>
                  <a:prstGeom prst="lin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رابط مستقيم 58"/>
                  <p:cNvCxnSpPr/>
                  <p:nvPr/>
                </p:nvCxnSpPr>
                <p:spPr>
                  <a:xfrm rot="5400000" flipH="1" flipV="1">
                    <a:off x="2020074" y="892951"/>
                    <a:ext cx="285752" cy="71438"/>
                  </a:xfrm>
                  <a:prstGeom prst="lin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63" name="مجموعة 62"/>
          <p:cNvGrpSpPr/>
          <p:nvPr/>
        </p:nvGrpSpPr>
        <p:grpSpPr>
          <a:xfrm>
            <a:off x="5229228" y="3010066"/>
            <a:ext cx="3629052" cy="890426"/>
            <a:chOff x="1814492" y="5738996"/>
            <a:chExt cx="3629052" cy="890426"/>
          </a:xfrm>
        </p:grpSpPr>
        <p:sp>
          <p:nvSpPr>
            <p:cNvPr id="64" name="Text Box 87"/>
            <p:cNvSpPr txBox="1">
              <a:spLocks noChangeArrowheads="1"/>
            </p:cNvSpPr>
            <p:nvPr/>
          </p:nvSpPr>
          <p:spPr bwMode="auto">
            <a:xfrm>
              <a:off x="4572000" y="5967735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200" b="1" dirty="0"/>
                <a:t> س  =       </a:t>
              </a:r>
              <a:endParaRPr lang="en-US" sz="3600" b="1" spc="-100" baseline="30000" dirty="0"/>
            </a:p>
          </p:txBody>
        </p:sp>
        <p:grpSp>
          <p:nvGrpSpPr>
            <p:cNvPr id="65" name="مجموعة 178"/>
            <p:cNvGrpSpPr/>
            <p:nvPr/>
          </p:nvGrpSpPr>
          <p:grpSpPr>
            <a:xfrm>
              <a:off x="1814492" y="5738996"/>
              <a:ext cx="2743220" cy="890426"/>
              <a:chOff x="4057646" y="4714751"/>
              <a:chExt cx="2743220" cy="890426"/>
            </a:xfrm>
          </p:grpSpPr>
          <p:grpSp>
            <p:nvGrpSpPr>
              <p:cNvPr id="66" name="مجموعة 65"/>
              <p:cNvGrpSpPr/>
              <p:nvPr/>
            </p:nvGrpSpPr>
            <p:grpSpPr>
              <a:xfrm>
                <a:off x="4057646" y="4757746"/>
                <a:ext cx="2743220" cy="847431"/>
                <a:chOff x="900086" y="4487202"/>
                <a:chExt cx="2743220" cy="847431"/>
              </a:xfrm>
            </p:grpSpPr>
            <p:sp>
              <p:nvSpPr>
                <p:cNvPr id="71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900086" y="4487202"/>
                  <a:ext cx="2743220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ar-SA" sz="2400" b="1" dirty="0"/>
                    <a:t>ــ  ب  ±    المميز</a:t>
                  </a:r>
                  <a:endParaRPr lang="en-US" sz="2400" b="1" dirty="0"/>
                </a:p>
              </p:txBody>
            </p:sp>
            <p:sp>
              <p:nvSpPr>
                <p:cNvPr id="72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343134" y="4872968"/>
                  <a:ext cx="728668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sz="2400" b="1" dirty="0"/>
                    <a:t>2 أ</a:t>
                  </a:r>
                  <a:endParaRPr lang="en-US" sz="3400" b="1" spc="-100" baseline="30000" dirty="0"/>
                </a:p>
              </p:txBody>
            </p:sp>
            <p:cxnSp>
              <p:nvCxnSpPr>
                <p:cNvPr id="73" name="رابط مستقيم 72"/>
                <p:cNvCxnSpPr/>
                <p:nvPr/>
              </p:nvCxnSpPr>
              <p:spPr>
                <a:xfrm rot="10800000">
                  <a:off x="1744621" y="4898113"/>
                  <a:ext cx="1800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مجموعة 180"/>
              <p:cNvGrpSpPr/>
              <p:nvPr/>
            </p:nvGrpSpPr>
            <p:grpSpPr>
              <a:xfrm>
                <a:off x="4996129" y="4714751"/>
                <a:ext cx="704591" cy="357100"/>
                <a:chOff x="1415793" y="642918"/>
                <a:chExt cx="782876" cy="428628"/>
              </a:xfrm>
            </p:grpSpPr>
            <p:cxnSp>
              <p:nvCxnSpPr>
                <p:cNvPr id="68" name="رابط مستقيم 67"/>
                <p:cNvCxnSpPr/>
                <p:nvPr/>
              </p:nvCxnSpPr>
              <p:spPr>
                <a:xfrm rot="10800000">
                  <a:off x="1415793" y="642918"/>
                  <a:ext cx="639998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رابط مستقيم 68"/>
                <p:cNvCxnSpPr/>
                <p:nvPr/>
              </p:nvCxnSpPr>
              <p:spPr>
                <a:xfrm rot="16200000" flipH="1">
                  <a:off x="1877197" y="821513"/>
                  <a:ext cx="428628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رابط مستقيم 69"/>
                <p:cNvCxnSpPr/>
                <p:nvPr/>
              </p:nvCxnSpPr>
              <p:spPr>
                <a:xfrm rot="5400000" flipH="1" flipV="1">
                  <a:off x="2020074" y="892951"/>
                  <a:ext cx="285752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89" name="Text Box 87"/>
          <p:cNvSpPr txBox="1">
            <a:spLocks noChangeArrowheads="1"/>
          </p:cNvSpPr>
          <p:nvPr/>
        </p:nvSpPr>
        <p:spPr bwMode="auto">
          <a:xfrm>
            <a:off x="1957368" y="2757484"/>
            <a:ext cx="204450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ب</a:t>
            </a:r>
            <a:r>
              <a:rPr lang="ar-SA" sz="3400" b="1" spc="-100" baseline="30000" dirty="0"/>
              <a:t>2</a:t>
            </a:r>
            <a:r>
              <a:rPr lang="ar-SA" sz="2400" b="1" dirty="0"/>
              <a:t> ــ 4 أ جـ</a:t>
            </a:r>
            <a:endParaRPr lang="en-US" sz="2400" b="1" dirty="0"/>
          </a:p>
        </p:txBody>
      </p:sp>
      <p:sp>
        <p:nvSpPr>
          <p:cNvPr id="78" name="Text Box 87"/>
          <p:cNvSpPr txBox="1">
            <a:spLocks noChangeArrowheads="1"/>
          </p:cNvSpPr>
          <p:nvPr/>
        </p:nvSpPr>
        <p:spPr bwMode="auto">
          <a:xfrm>
            <a:off x="4229100" y="3929066"/>
            <a:ext cx="1044376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سالب</a:t>
            </a:r>
            <a:endParaRPr lang="en-US" sz="2400" b="1" dirty="0"/>
          </a:p>
        </p:txBody>
      </p:sp>
      <p:sp>
        <p:nvSpPr>
          <p:cNvPr id="92" name="Text Box 87"/>
          <p:cNvSpPr txBox="1">
            <a:spLocks noChangeArrowheads="1"/>
          </p:cNvSpPr>
          <p:nvPr/>
        </p:nvSpPr>
        <p:spPr bwMode="auto">
          <a:xfrm>
            <a:off x="2428860" y="3929066"/>
            <a:ext cx="1044376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صفر</a:t>
            </a:r>
            <a:endParaRPr lang="en-US" sz="2400" b="1" dirty="0"/>
          </a:p>
        </p:txBody>
      </p:sp>
      <p:sp>
        <p:nvSpPr>
          <p:cNvPr id="93" name="Text Box 87"/>
          <p:cNvSpPr txBox="1">
            <a:spLocks noChangeArrowheads="1"/>
          </p:cNvSpPr>
          <p:nvPr/>
        </p:nvSpPr>
        <p:spPr bwMode="auto">
          <a:xfrm>
            <a:off x="628622" y="3929066"/>
            <a:ext cx="1044376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موجب</a:t>
            </a:r>
            <a:endParaRPr lang="en-US" sz="2400" b="1" dirty="0"/>
          </a:p>
        </p:txBody>
      </p:sp>
      <p:sp>
        <p:nvSpPr>
          <p:cNvPr id="94" name="Text Box 87"/>
          <p:cNvSpPr txBox="1">
            <a:spLocks noChangeArrowheads="1"/>
          </p:cNvSpPr>
          <p:nvPr/>
        </p:nvSpPr>
        <p:spPr bwMode="auto">
          <a:xfrm>
            <a:off x="4086222" y="4714884"/>
            <a:ext cx="1357322" cy="156966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المعادلة</a:t>
            </a:r>
          </a:p>
          <a:p>
            <a:pPr algn="ctr">
              <a:spcBef>
                <a:spcPct val="50000"/>
              </a:spcBef>
            </a:pPr>
            <a:r>
              <a:rPr lang="ar-SA" sz="2400" b="1" dirty="0"/>
              <a:t>مستحيلة</a:t>
            </a:r>
          </a:p>
          <a:p>
            <a:pPr algn="ctr">
              <a:spcBef>
                <a:spcPct val="50000"/>
              </a:spcBef>
            </a:pPr>
            <a:r>
              <a:rPr lang="ar-SA" sz="2400" b="1" dirty="0"/>
              <a:t>الحل</a:t>
            </a:r>
            <a:endParaRPr lang="en-US" sz="2400" b="1" dirty="0"/>
          </a:p>
        </p:txBody>
      </p:sp>
      <p:sp>
        <p:nvSpPr>
          <p:cNvPr id="95" name="Text Box 87"/>
          <p:cNvSpPr txBox="1">
            <a:spLocks noChangeArrowheads="1"/>
          </p:cNvSpPr>
          <p:nvPr/>
        </p:nvSpPr>
        <p:spPr bwMode="auto">
          <a:xfrm>
            <a:off x="2285984" y="4714884"/>
            <a:ext cx="1357322" cy="156966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المعادلة</a:t>
            </a:r>
          </a:p>
          <a:p>
            <a:pPr algn="ctr">
              <a:spcBef>
                <a:spcPct val="50000"/>
              </a:spcBef>
            </a:pPr>
            <a:r>
              <a:rPr lang="ar-SA" sz="2400" b="1" dirty="0"/>
              <a:t>لها حل</a:t>
            </a:r>
          </a:p>
          <a:p>
            <a:pPr algn="ctr">
              <a:spcBef>
                <a:spcPct val="50000"/>
              </a:spcBef>
            </a:pPr>
            <a:r>
              <a:rPr lang="ar-SA" sz="2400" b="1" dirty="0"/>
              <a:t>وحيد</a:t>
            </a:r>
            <a:endParaRPr lang="en-US" sz="2400" b="1" dirty="0"/>
          </a:p>
        </p:txBody>
      </p:sp>
      <p:sp>
        <p:nvSpPr>
          <p:cNvPr id="96" name="Text Box 87"/>
          <p:cNvSpPr txBox="1">
            <a:spLocks noChangeArrowheads="1"/>
          </p:cNvSpPr>
          <p:nvPr/>
        </p:nvSpPr>
        <p:spPr bwMode="auto">
          <a:xfrm>
            <a:off x="485746" y="4714884"/>
            <a:ext cx="1357322" cy="156966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المعادلة</a:t>
            </a:r>
          </a:p>
          <a:p>
            <a:pPr algn="ctr">
              <a:spcBef>
                <a:spcPct val="50000"/>
              </a:spcBef>
            </a:pPr>
            <a:r>
              <a:rPr lang="ar-SA" sz="2400" b="1" dirty="0"/>
              <a:t>لها</a:t>
            </a:r>
          </a:p>
          <a:p>
            <a:pPr algn="ctr">
              <a:spcBef>
                <a:spcPct val="50000"/>
              </a:spcBef>
            </a:pPr>
            <a:r>
              <a:rPr lang="ar-SA" sz="2400" b="1" dirty="0"/>
              <a:t>حلان</a:t>
            </a:r>
            <a:endParaRPr lang="en-US" sz="2400" b="1" dirty="0"/>
          </a:p>
        </p:txBody>
      </p:sp>
      <p:sp>
        <p:nvSpPr>
          <p:cNvPr id="97" name="Text Box 87"/>
          <p:cNvSpPr txBox="1">
            <a:spLocks noChangeArrowheads="1"/>
          </p:cNvSpPr>
          <p:nvPr/>
        </p:nvSpPr>
        <p:spPr bwMode="auto">
          <a:xfrm>
            <a:off x="5929322" y="4431108"/>
            <a:ext cx="2928958" cy="1938992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إذا كان للمعادلة حل نعوض في القانون أعلاه بقيمة المميز وقيم  أ  ،  ب  لنحصل على الحلول الحقيقية للمعادلة</a:t>
            </a:r>
            <a:endParaRPr lang="en-US" sz="2400" b="1" dirty="0"/>
          </a:p>
        </p:txBody>
      </p:sp>
      <p:pic>
        <p:nvPicPr>
          <p:cNvPr id="1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14290"/>
            <a:ext cx="52101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6" name="وسيلة شرح مستطيلة مستديرة الزوايا 105"/>
          <p:cNvSpPr/>
          <p:nvPr/>
        </p:nvSpPr>
        <p:spPr>
          <a:xfrm>
            <a:off x="214282" y="1000108"/>
            <a:ext cx="1857388" cy="928694"/>
          </a:xfrm>
          <a:prstGeom prst="wedgeRoundRectCallout">
            <a:avLst>
              <a:gd name="adj1" fmla="val 54753"/>
              <a:gd name="adj2" fmla="val 123654"/>
              <a:gd name="adj3" fmla="val 16667"/>
            </a:avLst>
          </a:prstGeom>
          <a:solidFill>
            <a:srgbClr val="FFC000"/>
          </a:solidFill>
          <a:ln w="57150"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المميز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78" grpId="0"/>
      <p:bldP spid="92" grpId="0"/>
      <p:bldP spid="93" grpId="0"/>
      <p:bldP spid="94" grpId="0"/>
      <p:bldP spid="95" grpId="0"/>
      <p:bldP spid="96" grpId="0"/>
      <p:bldP spid="97" grpId="0"/>
      <p:bldP spid="10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381" y="109884"/>
            <a:ext cx="3922713" cy="24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64"/>
            <a:ext cx="1798638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20688"/>
            <a:ext cx="1648619" cy="24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069975"/>
            <a:ext cx="4452937" cy="414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628800"/>
            <a:ext cx="774700" cy="22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252095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50" y="1836738"/>
            <a:ext cx="1417638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8" y="2246313"/>
            <a:ext cx="1697037" cy="28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00808"/>
            <a:ext cx="969963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32856"/>
            <a:ext cx="1477962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13" y="2636838"/>
            <a:ext cx="787400" cy="26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50" y="2636838"/>
            <a:ext cx="1273175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5" y="2924175"/>
            <a:ext cx="1974850" cy="64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75" y="3213100"/>
            <a:ext cx="763588" cy="27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3644900"/>
            <a:ext cx="2266950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3741738"/>
            <a:ext cx="1684337" cy="27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75" y="4221163"/>
            <a:ext cx="1733550" cy="46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363" y="4360863"/>
            <a:ext cx="460375" cy="24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4830763"/>
            <a:ext cx="1174750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3" name="Picture 2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4906963"/>
            <a:ext cx="909638" cy="34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4902200"/>
            <a:ext cx="1744662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5" name="Picture 25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75" y="5360988"/>
            <a:ext cx="1103313" cy="38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26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5437188"/>
            <a:ext cx="230188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7" name="Picture 27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407025"/>
            <a:ext cx="1114425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8" name="Picture 28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5532438"/>
            <a:ext cx="798513" cy="24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9" name="Picture 29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941" y="6117939"/>
            <a:ext cx="715962" cy="27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0" name="Picture 30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460" y="6061582"/>
            <a:ext cx="529903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1" name="Picture 31"/>
          <p:cNvPicPr>
            <a:picLocks noChangeAspect="1" noChangeArrowheads="1"/>
          </p:cNvPicPr>
          <p:nvPr/>
        </p:nvPicPr>
        <p:blipFill>
          <a:blip r:embed="rId2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066" y="6358731"/>
            <a:ext cx="1381125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2" name="Picture 32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899" y="6066631"/>
            <a:ext cx="328613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وسيلة شرح مستطيلة 129"/>
          <p:cNvSpPr/>
          <p:nvPr/>
        </p:nvSpPr>
        <p:spPr>
          <a:xfrm>
            <a:off x="6960507" y="4281993"/>
            <a:ext cx="1285884" cy="860221"/>
          </a:xfrm>
          <a:prstGeom prst="wedgeRectCallout">
            <a:avLst>
              <a:gd name="adj1" fmla="val -146217"/>
              <a:gd name="adj2" fmla="val 25423"/>
            </a:avLst>
          </a:prstGeom>
          <a:solidFill>
            <a:schemeClr val="bg1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ditional Arabic" pitchFamily="18" charset="-78"/>
                <a:cs typeface="Traditional Arabic" pitchFamily="18" charset="-78"/>
              </a:rPr>
              <a:t>المميز موجب أي أن عدد </a:t>
            </a:r>
            <a:r>
              <a:rPr kumimoji="0" lang="ar-SA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ditional Arabic" pitchFamily="18" charset="-78"/>
                <a:cs typeface="Traditional Arabic" pitchFamily="18" charset="-78"/>
              </a:rPr>
              <a:t>الحلول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ditional Arabic" pitchFamily="18" charset="-78"/>
                <a:cs typeface="Traditional Arabic" pitchFamily="18" charset="-78"/>
              </a:rPr>
              <a:t>( </a:t>
            </a: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ditional Arabic" pitchFamily="18" charset="-78"/>
                <a:cs typeface="Traditional Arabic" pitchFamily="18" charset="-78"/>
              </a:rPr>
              <a:t>2 )</a:t>
            </a:r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5573459" y="2549007"/>
            <a:ext cx="606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1900" b="1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أ = 3</a:t>
            </a:r>
            <a:endParaRPr lang="en-US" sz="1900" b="1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6" name="Text Box 21"/>
          <p:cNvSpPr txBox="1">
            <a:spLocks noChangeArrowheads="1"/>
          </p:cNvSpPr>
          <p:nvPr/>
        </p:nvSpPr>
        <p:spPr bwMode="auto">
          <a:xfrm>
            <a:off x="4637088" y="2527300"/>
            <a:ext cx="86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1900" b="1">
                <a:solidFill>
                  <a:srgbClr val="00B0F0"/>
                </a:solidFill>
                <a:latin typeface="Traditional Arabic" pitchFamily="18" charset="-78"/>
                <a:cs typeface="Traditional Arabic" pitchFamily="18" charset="-78"/>
              </a:rPr>
              <a:t>ب = 5</a:t>
            </a:r>
            <a:endParaRPr lang="en-US" sz="1900" b="1">
              <a:solidFill>
                <a:srgbClr val="00B0F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7" name="Text Box 21"/>
          <p:cNvSpPr txBox="1">
            <a:spLocks noChangeArrowheads="1"/>
          </p:cNvSpPr>
          <p:nvPr/>
        </p:nvSpPr>
        <p:spPr bwMode="auto">
          <a:xfrm>
            <a:off x="3522497" y="2506028"/>
            <a:ext cx="12004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B050"/>
                </a:solidFill>
                <a:latin typeface="Traditional Arabic" pitchFamily="18" charset="-78"/>
                <a:cs typeface="Traditional Arabic" pitchFamily="18" charset="-78"/>
              </a:rPr>
              <a:t>جـ = -12</a:t>
            </a:r>
            <a:endParaRPr lang="en-US" sz="2000" b="1">
              <a:solidFill>
                <a:srgbClr val="00B05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07173" y="5717829"/>
            <a:ext cx="7200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>
                <a:latin typeface="Times New Roman"/>
                <a:ea typeface="Calibri"/>
                <a:cs typeface="Al-KsorZulfiMath"/>
              </a:rPr>
              <a:t>س = *؛6 </a:t>
            </a:r>
            <a:endParaRPr lang="ar-SA" sz="2000"/>
          </a:p>
        </p:txBody>
      </p:sp>
      <p:sp>
        <p:nvSpPr>
          <p:cNvPr id="45" name="ZoneTexte 44"/>
          <p:cNvSpPr txBox="1"/>
          <p:nvPr/>
        </p:nvSpPr>
        <p:spPr>
          <a:xfrm>
            <a:off x="5706269" y="5716563"/>
            <a:ext cx="100811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>
                <a:latin typeface="Times New Roman"/>
                <a:ea typeface="Calibri"/>
                <a:cs typeface="Al-KsorZulfiMath"/>
              </a:rPr>
              <a:t>س =  </a:t>
            </a:r>
            <a:r>
              <a:rPr lang="ar-SA" sz="2000" b="1">
                <a:latin typeface="Times New Roman"/>
                <a:ea typeface="Calibri"/>
                <a:cs typeface="Al-TkamolZulfiMath"/>
              </a:rPr>
              <a:t>_</a:t>
            </a:r>
            <a:r>
              <a:rPr lang="ar-SA" sz="2000" b="1">
                <a:latin typeface="Times New Roman"/>
                <a:ea typeface="Calibri"/>
                <a:cs typeface="Al-KsorZulfiMath"/>
              </a:rPr>
              <a:t>؛*؛6!؛</a:t>
            </a:r>
            <a:endParaRPr lang="ar-SA" sz="2000"/>
          </a:p>
        </p:txBody>
      </p:sp>
    </p:spTree>
    <p:extLst>
      <p:ext uri="{BB962C8B-B14F-4D97-AF65-F5344CB8AC3E}">
        <p14:creationId xmlns:p14="http://schemas.microsoft.com/office/powerpoint/2010/main" val="347384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1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3" dur="1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3" dur="1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0" dur="1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7" dur="1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4" dur="1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1" dur="1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8" dur="10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5" dur="10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2" dur="10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9" dur="10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6" dur="10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/>
      <p:bldP spid="36" grpId="0"/>
      <p:bldP spid="37" grpId="0"/>
      <p:bldP spid="2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مستطيل 121"/>
          <p:cNvSpPr/>
          <p:nvPr/>
        </p:nvSpPr>
        <p:spPr>
          <a:xfrm>
            <a:off x="5500694" y="1714488"/>
            <a:ext cx="3357586" cy="49292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7215206" y="2071678"/>
            <a:ext cx="1357322" cy="5715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  =  3</a:t>
            </a: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5757870" y="2071678"/>
            <a:ext cx="1357322" cy="5715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  =  5</a:t>
            </a:r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6486538" y="2686046"/>
            <a:ext cx="1357322" cy="5715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جـ = ــ 12</a:t>
            </a:r>
          </a:p>
        </p:txBody>
      </p:sp>
      <p:sp>
        <p:nvSpPr>
          <p:cNvPr id="23" name="Text Box 87"/>
          <p:cNvSpPr txBox="1">
            <a:spLocks noChangeArrowheads="1"/>
          </p:cNvSpPr>
          <p:nvPr/>
        </p:nvSpPr>
        <p:spPr bwMode="auto">
          <a:xfrm>
            <a:off x="6643702" y="3681715"/>
            <a:ext cx="154444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</a:t>
            </a:r>
            <a:r>
              <a:rPr kumimoji="0" lang="ar-SA" sz="34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ــ 4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جـ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مستطيل مستدير الزوايا 24"/>
          <p:cNvSpPr/>
          <p:nvPr/>
        </p:nvSpPr>
        <p:spPr>
          <a:xfrm>
            <a:off x="5486406" y="1340768"/>
            <a:ext cx="3400452" cy="37372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 Box 87"/>
          <p:cNvSpPr txBox="1">
            <a:spLocks noChangeArrowheads="1"/>
          </p:cNvSpPr>
          <p:nvPr/>
        </p:nvSpPr>
        <p:spPr bwMode="auto">
          <a:xfrm>
            <a:off x="5143504" y="4396095"/>
            <a:ext cx="333039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</a:t>
            </a:r>
            <a:r>
              <a:rPr kumimoji="0" lang="ar-SA" sz="32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ــ 4 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 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 12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 Box 87"/>
          <p:cNvSpPr txBox="1">
            <a:spLocks noChangeArrowheads="1"/>
          </p:cNvSpPr>
          <p:nvPr/>
        </p:nvSpPr>
        <p:spPr bwMode="auto">
          <a:xfrm>
            <a:off x="5143504" y="5110475"/>
            <a:ext cx="333039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25 + 144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 Box 87"/>
          <p:cNvSpPr txBox="1">
            <a:spLocks noChangeArrowheads="1"/>
          </p:cNvSpPr>
          <p:nvPr/>
        </p:nvSpPr>
        <p:spPr bwMode="auto">
          <a:xfrm>
            <a:off x="5508104" y="1340768"/>
            <a:ext cx="328614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3 س</a:t>
            </a:r>
            <a:r>
              <a:rPr kumimoji="0" lang="ar-SA" sz="24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+ 5 س  ــ 12 =  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34" name="Text Box 87"/>
          <p:cNvSpPr txBox="1">
            <a:spLocks noChangeArrowheads="1"/>
          </p:cNvSpPr>
          <p:nvPr/>
        </p:nvSpPr>
        <p:spPr bwMode="auto">
          <a:xfrm>
            <a:off x="7215206" y="5753417"/>
            <a:ext cx="125869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 169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</a:endParaRPr>
          </a:p>
        </p:txBody>
      </p:sp>
      <p:sp>
        <p:nvSpPr>
          <p:cNvPr id="35" name="خماسي 34"/>
          <p:cNvSpPr/>
          <p:nvPr/>
        </p:nvSpPr>
        <p:spPr>
          <a:xfrm>
            <a:off x="1785918" y="1268760"/>
            <a:ext cx="3643338" cy="37429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اكتب المعادلة بالصورة القياسية</a:t>
            </a:r>
          </a:p>
        </p:txBody>
      </p:sp>
      <p:grpSp>
        <p:nvGrpSpPr>
          <p:cNvPr id="36" name="مجموعة 35"/>
          <p:cNvGrpSpPr/>
          <p:nvPr/>
        </p:nvGrpSpPr>
        <p:grpSpPr>
          <a:xfrm>
            <a:off x="2071670" y="1795616"/>
            <a:ext cx="3071834" cy="890426"/>
            <a:chOff x="2371710" y="5738996"/>
            <a:chExt cx="3071834" cy="890426"/>
          </a:xfrm>
        </p:grpSpPr>
        <p:sp>
          <p:nvSpPr>
            <p:cNvPr id="37" name="Text Box 87"/>
            <p:cNvSpPr txBox="1">
              <a:spLocks noChangeArrowheads="1"/>
            </p:cNvSpPr>
            <p:nvPr/>
          </p:nvSpPr>
          <p:spPr bwMode="auto">
            <a:xfrm>
              <a:off x="4572000" y="5967735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س  =       </a:t>
              </a:r>
              <a:endParaRPr kumimoji="0" lang="en-US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8" name="مجموعة 178"/>
            <p:cNvGrpSpPr/>
            <p:nvPr/>
          </p:nvGrpSpPr>
          <p:grpSpPr>
            <a:xfrm>
              <a:off x="2371710" y="5738996"/>
              <a:ext cx="2186002" cy="890426"/>
              <a:chOff x="4614864" y="4714751"/>
              <a:chExt cx="2186002" cy="890426"/>
            </a:xfrm>
          </p:grpSpPr>
          <p:grpSp>
            <p:nvGrpSpPr>
              <p:cNvPr id="39" name="مجموعة 65"/>
              <p:cNvGrpSpPr/>
              <p:nvPr/>
            </p:nvGrpSpPr>
            <p:grpSpPr>
              <a:xfrm>
                <a:off x="4614864" y="4757746"/>
                <a:ext cx="2186002" cy="847431"/>
                <a:chOff x="1457304" y="4487202"/>
                <a:chExt cx="2186002" cy="847431"/>
              </a:xfrm>
            </p:grpSpPr>
            <p:sp>
              <p:nvSpPr>
                <p:cNvPr id="44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1457304" y="4487202"/>
                  <a:ext cx="2186002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ــ  </a:t>
                  </a: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ب</a:t>
                  </a: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  ±    المميز</a:t>
                  </a:r>
                  <a:endPara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343134" y="4872968"/>
                  <a:ext cx="728668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2 </a:t>
                  </a: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أ</a:t>
                  </a:r>
                  <a:endParaRPr kumimoji="0" lang="en-US" sz="34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46" name="رابط مستقيم 45"/>
                <p:cNvCxnSpPr/>
                <p:nvPr/>
              </p:nvCxnSpPr>
              <p:spPr>
                <a:xfrm rot="10800000">
                  <a:off x="1744621" y="4898113"/>
                  <a:ext cx="1800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مجموعة 180"/>
              <p:cNvGrpSpPr/>
              <p:nvPr/>
            </p:nvGrpSpPr>
            <p:grpSpPr>
              <a:xfrm>
                <a:off x="4996127" y="4714751"/>
                <a:ext cx="704590" cy="357100"/>
                <a:chOff x="1415793" y="642918"/>
                <a:chExt cx="782876" cy="428628"/>
              </a:xfrm>
            </p:grpSpPr>
            <p:cxnSp>
              <p:nvCxnSpPr>
                <p:cNvPr id="41" name="رابط مستقيم 40"/>
                <p:cNvCxnSpPr/>
                <p:nvPr/>
              </p:nvCxnSpPr>
              <p:spPr>
                <a:xfrm rot="10800000">
                  <a:off x="1415793" y="642918"/>
                  <a:ext cx="639998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رابط مستقيم 41"/>
                <p:cNvCxnSpPr/>
                <p:nvPr/>
              </p:nvCxnSpPr>
              <p:spPr>
                <a:xfrm rot="16200000" flipH="1">
                  <a:off x="1877197" y="821513"/>
                  <a:ext cx="428628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رابط مستقيم 42"/>
                <p:cNvCxnSpPr/>
                <p:nvPr/>
              </p:nvCxnSpPr>
              <p:spPr>
                <a:xfrm rot="5400000" flipH="1" flipV="1">
                  <a:off x="2020074" y="892951"/>
                  <a:ext cx="285752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7" name="مجموعة 46"/>
          <p:cNvGrpSpPr/>
          <p:nvPr/>
        </p:nvGrpSpPr>
        <p:grpSpPr>
          <a:xfrm>
            <a:off x="2214546" y="2657468"/>
            <a:ext cx="2928958" cy="890426"/>
            <a:chOff x="2514586" y="5738996"/>
            <a:chExt cx="2928958" cy="890426"/>
          </a:xfrm>
        </p:grpSpPr>
        <p:sp>
          <p:nvSpPr>
            <p:cNvPr id="48" name="Text Box 87"/>
            <p:cNvSpPr txBox="1">
              <a:spLocks noChangeArrowheads="1"/>
            </p:cNvSpPr>
            <p:nvPr/>
          </p:nvSpPr>
          <p:spPr bwMode="auto">
            <a:xfrm>
              <a:off x="4572000" y="5967735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س  =       </a:t>
              </a:r>
              <a:endParaRPr kumimoji="0" lang="en-US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9" name="مجموعة 178"/>
            <p:cNvGrpSpPr/>
            <p:nvPr/>
          </p:nvGrpSpPr>
          <p:grpSpPr>
            <a:xfrm>
              <a:off x="2514586" y="5738996"/>
              <a:ext cx="2043126" cy="890426"/>
              <a:chOff x="4757740" y="4714751"/>
              <a:chExt cx="2043126" cy="890426"/>
            </a:xfrm>
          </p:grpSpPr>
          <p:grpSp>
            <p:nvGrpSpPr>
              <p:cNvPr id="50" name="مجموعة 65"/>
              <p:cNvGrpSpPr/>
              <p:nvPr/>
            </p:nvGrpSpPr>
            <p:grpSpPr>
              <a:xfrm>
                <a:off x="4757740" y="4757746"/>
                <a:ext cx="2043126" cy="847431"/>
                <a:chOff x="1600180" y="4487202"/>
                <a:chExt cx="2043126" cy="847431"/>
              </a:xfrm>
            </p:grpSpPr>
            <p:sp>
              <p:nvSpPr>
                <p:cNvPr id="5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1600180" y="4487202"/>
                  <a:ext cx="2043126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ــ  5  ±    169</a:t>
                  </a:r>
                  <a:endPara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043094" y="4872968"/>
                  <a:ext cx="1028708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2 ( 3 )</a:t>
                  </a:r>
                  <a:endParaRPr kumimoji="0" lang="en-US" sz="34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57" name="رابط مستقيم 56"/>
                <p:cNvCxnSpPr/>
                <p:nvPr/>
              </p:nvCxnSpPr>
              <p:spPr>
                <a:xfrm rot="10800000">
                  <a:off x="1744621" y="4898113"/>
                  <a:ext cx="1800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مجموعة 180"/>
              <p:cNvGrpSpPr/>
              <p:nvPr/>
            </p:nvGrpSpPr>
            <p:grpSpPr>
              <a:xfrm>
                <a:off x="4996127" y="4714751"/>
                <a:ext cx="704590" cy="357100"/>
                <a:chOff x="1415793" y="642918"/>
                <a:chExt cx="782876" cy="428628"/>
              </a:xfrm>
            </p:grpSpPr>
            <p:cxnSp>
              <p:nvCxnSpPr>
                <p:cNvPr id="52" name="رابط مستقيم 51"/>
                <p:cNvCxnSpPr/>
                <p:nvPr/>
              </p:nvCxnSpPr>
              <p:spPr>
                <a:xfrm rot="10800000">
                  <a:off x="1415793" y="642918"/>
                  <a:ext cx="639998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رابط مستقيم 52"/>
                <p:cNvCxnSpPr/>
                <p:nvPr/>
              </p:nvCxnSpPr>
              <p:spPr>
                <a:xfrm rot="16200000" flipH="1">
                  <a:off x="1877197" y="821513"/>
                  <a:ext cx="428628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رابط مستقيم 53"/>
                <p:cNvCxnSpPr/>
                <p:nvPr/>
              </p:nvCxnSpPr>
              <p:spPr>
                <a:xfrm rot="5400000" flipH="1" flipV="1">
                  <a:off x="2020074" y="892951"/>
                  <a:ext cx="285752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1" name="مجموعة 70"/>
          <p:cNvGrpSpPr/>
          <p:nvPr/>
        </p:nvGrpSpPr>
        <p:grpSpPr>
          <a:xfrm>
            <a:off x="2657460" y="3610275"/>
            <a:ext cx="2471756" cy="847431"/>
            <a:chOff x="2000232" y="4224643"/>
            <a:chExt cx="2471756" cy="847431"/>
          </a:xfrm>
        </p:grpSpPr>
        <p:sp>
          <p:nvSpPr>
            <p:cNvPr id="60" name="Text Box 87"/>
            <p:cNvSpPr txBox="1">
              <a:spLocks noChangeArrowheads="1"/>
            </p:cNvSpPr>
            <p:nvPr/>
          </p:nvSpPr>
          <p:spPr bwMode="auto">
            <a:xfrm>
              <a:off x="3600444" y="4410387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س  =       </a:t>
              </a:r>
              <a:endParaRPr kumimoji="0" lang="en-US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2" name="مجموعة 65"/>
            <p:cNvGrpSpPr/>
            <p:nvPr/>
          </p:nvGrpSpPr>
          <p:grpSpPr>
            <a:xfrm>
              <a:off x="2000232" y="4224643"/>
              <a:ext cx="1585924" cy="847431"/>
              <a:chOff x="2057382" y="4487202"/>
              <a:chExt cx="1585924" cy="847431"/>
            </a:xfrm>
          </p:grpSpPr>
          <p:sp>
            <p:nvSpPr>
              <p:cNvPr id="67" name="Text Box 87"/>
              <p:cNvSpPr txBox="1">
                <a:spLocks noChangeArrowheads="1"/>
              </p:cNvSpPr>
              <p:nvPr/>
            </p:nvSpPr>
            <p:spPr bwMode="auto">
              <a:xfrm>
                <a:off x="2057382" y="4487202"/>
                <a:ext cx="158592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ــ 5  ±  13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Text Box 87"/>
              <p:cNvSpPr txBox="1">
                <a:spLocks noChangeArrowheads="1"/>
              </p:cNvSpPr>
              <p:nvPr/>
            </p:nvSpPr>
            <p:spPr bwMode="auto">
              <a:xfrm>
                <a:off x="2314558" y="4872968"/>
                <a:ext cx="102870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6</a:t>
                </a:r>
                <a:endParaRPr kumimoji="0" lang="en-US" sz="34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9" name="رابط مستقيم 68"/>
              <p:cNvCxnSpPr/>
              <p:nvPr/>
            </p:nvCxnSpPr>
            <p:spPr>
              <a:xfrm rot="10800000">
                <a:off x="2284621" y="4898113"/>
                <a:ext cx="126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7" name="مجموعة 76"/>
          <p:cNvGrpSpPr/>
          <p:nvPr/>
        </p:nvGrpSpPr>
        <p:grpSpPr>
          <a:xfrm>
            <a:off x="500036" y="4400556"/>
            <a:ext cx="4572030" cy="1500198"/>
            <a:chOff x="500036" y="4643446"/>
            <a:chExt cx="4572030" cy="1143008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72" name="مستطيل 71"/>
            <p:cNvSpPr/>
            <p:nvPr/>
          </p:nvSpPr>
          <p:spPr>
            <a:xfrm>
              <a:off x="2786050" y="4643446"/>
              <a:ext cx="2286016" cy="114300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" name="مستطيل 72"/>
            <p:cNvSpPr/>
            <p:nvPr/>
          </p:nvSpPr>
          <p:spPr>
            <a:xfrm>
              <a:off x="500036" y="4643446"/>
              <a:ext cx="2286016" cy="114300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8" name="مجموعة 77"/>
          <p:cNvGrpSpPr/>
          <p:nvPr/>
        </p:nvGrpSpPr>
        <p:grpSpPr>
          <a:xfrm>
            <a:off x="2643174" y="4471994"/>
            <a:ext cx="2471756" cy="847431"/>
            <a:chOff x="2000232" y="4224643"/>
            <a:chExt cx="2471756" cy="847431"/>
          </a:xfrm>
        </p:grpSpPr>
        <p:sp>
          <p:nvSpPr>
            <p:cNvPr id="89" name="Text Box 87"/>
            <p:cNvSpPr txBox="1">
              <a:spLocks noChangeArrowheads="1"/>
            </p:cNvSpPr>
            <p:nvPr/>
          </p:nvSpPr>
          <p:spPr bwMode="auto">
            <a:xfrm>
              <a:off x="3600444" y="4410387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س  =       </a:t>
              </a:r>
              <a:endParaRPr kumimoji="0" lang="en-US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0" name="مجموعة 65"/>
            <p:cNvGrpSpPr/>
            <p:nvPr/>
          </p:nvGrpSpPr>
          <p:grpSpPr>
            <a:xfrm>
              <a:off x="2000232" y="4224643"/>
              <a:ext cx="1585924" cy="847431"/>
              <a:chOff x="2057382" y="4487202"/>
              <a:chExt cx="1585924" cy="847431"/>
            </a:xfrm>
          </p:grpSpPr>
          <p:sp>
            <p:nvSpPr>
              <p:cNvPr id="92" name="Text Box 87"/>
              <p:cNvSpPr txBox="1">
                <a:spLocks noChangeArrowheads="1"/>
              </p:cNvSpPr>
              <p:nvPr/>
            </p:nvSpPr>
            <p:spPr bwMode="auto">
              <a:xfrm>
                <a:off x="2057382" y="4487202"/>
                <a:ext cx="158592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ــ 5  +  13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Text Box 87"/>
              <p:cNvSpPr txBox="1">
                <a:spLocks noChangeArrowheads="1"/>
              </p:cNvSpPr>
              <p:nvPr/>
            </p:nvSpPr>
            <p:spPr bwMode="auto">
              <a:xfrm>
                <a:off x="2314558" y="4872968"/>
                <a:ext cx="102870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6</a:t>
                </a:r>
                <a:endParaRPr kumimoji="0" lang="en-US" sz="34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94" name="رابط مستقيم 93"/>
              <p:cNvCxnSpPr/>
              <p:nvPr/>
            </p:nvCxnSpPr>
            <p:spPr>
              <a:xfrm rot="10800000">
                <a:off x="2284621" y="4898113"/>
                <a:ext cx="126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5" name="مجموعة 94"/>
          <p:cNvGrpSpPr/>
          <p:nvPr/>
        </p:nvGrpSpPr>
        <p:grpSpPr>
          <a:xfrm>
            <a:off x="414308" y="4471994"/>
            <a:ext cx="2471756" cy="847431"/>
            <a:chOff x="2000232" y="4224643"/>
            <a:chExt cx="2471756" cy="847431"/>
          </a:xfrm>
        </p:grpSpPr>
        <p:sp>
          <p:nvSpPr>
            <p:cNvPr id="96" name="Text Box 87"/>
            <p:cNvSpPr txBox="1">
              <a:spLocks noChangeArrowheads="1"/>
            </p:cNvSpPr>
            <p:nvPr/>
          </p:nvSpPr>
          <p:spPr bwMode="auto">
            <a:xfrm>
              <a:off x="3600444" y="4410387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س  =       </a:t>
              </a:r>
              <a:endParaRPr kumimoji="0" lang="en-US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7" name="مجموعة 65"/>
            <p:cNvGrpSpPr/>
            <p:nvPr/>
          </p:nvGrpSpPr>
          <p:grpSpPr>
            <a:xfrm>
              <a:off x="2000232" y="4224643"/>
              <a:ext cx="1585924" cy="847431"/>
              <a:chOff x="2057382" y="4487202"/>
              <a:chExt cx="1585924" cy="847431"/>
            </a:xfrm>
          </p:grpSpPr>
          <p:sp>
            <p:nvSpPr>
              <p:cNvPr id="98" name="Text Box 87"/>
              <p:cNvSpPr txBox="1">
                <a:spLocks noChangeArrowheads="1"/>
              </p:cNvSpPr>
              <p:nvPr/>
            </p:nvSpPr>
            <p:spPr bwMode="auto">
              <a:xfrm>
                <a:off x="2057382" y="4487202"/>
                <a:ext cx="158592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ــ 5  ــ  13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Text Box 87"/>
              <p:cNvSpPr txBox="1">
                <a:spLocks noChangeArrowheads="1"/>
              </p:cNvSpPr>
              <p:nvPr/>
            </p:nvSpPr>
            <p:spPr bwMode="auto">
              <a:xfrm>
                <a:off x="2314558" y="4872968"/>
                <a:ext cx="102870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6</a:t>
                </a:r>
                <a:endParaRPr kumimoji="0" lang="en-US" sz="34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00" name="رابط مستقيم 99"/>
              <p:cNvCxnSpPr/>
              <p:nvPr/>
            </p:nvCxnSpPr>
            <p:spPr>
              <a:xfrm rot="10800000">
                <a:off x="2284621" y="4898113"/>
                <a:ext cx="126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3" name="مجموعة 132"/>
          <p:cNvGrpSpPr/>
          <p:nvPr/>
        </p:nvGrpSpPr>
        <p:grpSpPr>
          <a:xfrm>
            <a:off x="2928926" y="5230158"/>
            <a:ext cx="857256" cy="727746"/>
            <a:chOff x="2928926" y="5230158"/>
            <a:chExt cx="857256" cy="727746"/>
          </a:xfrm>
        </p:grpSpPr>
        <p:grpSp>
          <p:nvGrpSpPr>
            <p:cNvPr id="102" name="مجموعة 101"/>
            <p:cNvGrpSpPr/>
            <p:nvPr/>
          </p:nvGrpSpPr>
          <p:grpSpPr>
            <a:xfrm>
              <a:off x="2928926" y="5230158"/>
              <a:ext cx="528642" cy="727746"/>
              <a:chOff x="3128952" y="4572930"/>
              <a:chExt cx="528642" cy="727746"/>
            </a:xfrm>
          </p:grpSpPr>
          <p:sp>
            <p:nvSpPr>
              <p:cNvPr id="103" name="Text Box 87"/>
              <p:cNvSpPr txBox="1">
                <a:spLocks noChangeArrowheads="1"/>
              </p:cNvSpPr>
              <p:nvPr/>
            </p:nvSpPr>
            <p:spPr bwMode="auto">
              <a:xfrm>
                <a:off x="3143240" y="4572930"/>
                <a:ext cx="5143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4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Text Box 87"/>
              <p:cNvSpPr txBox="1">
                <a:spLocks noChangeArrowheads="1"/>
              </p:cNvSpPr>
              <p:nvPr/>
            </p:nvSpPr>
            <p:spPr bwMode="auto">
              <a:xfrm>
                <a:off x="3128952" y="4869789"/>
                <a:ext cx="5143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05" name="رابط مستقيم 104"/>
              <p:cNvCxnSpPr/>
              <p:nvPr/>
            </p:nvCxnSpPr>
            <p:spPr>
              <a:xfrm rot="10800000">
                <a:off x="3256621" y="4898113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Text Box 87"/>
            <p:cNvSpPr txBox="1">
              <a:spLocks noChangeArrowheads="1"/>
            </p:cNvSpPr>
            <p:nvPr/>
          </p:nvSpPr>
          <p:spPr bwMode="auto">
            <a:xfrm>
              <a:off x="3384748" y="5329248"/>
              <a:ext cx="401434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1" name="مجموعة 130"/>
          <p:cNvGrpSpPr/>
          <p:nvPr/>
        </p:nvGrpSpPr>
        <p:grpSpPr>
          <a:xfrm>
            <a:off x="3757606" y="5229236"/>
            <a:ext cx="1228734" cy="727746"/>
            <a:chOff x="3757606" y="5229236"/>
            <a:chExt cx="1228734" cy="727746"/>
          </a:xfrm>
        </p:grpSpPr>
        <p:sp>
          <p:nvSpPr>
            <p:cNvPr id="101" name="Text Box 87"/>
            <p:cNvSpPr txBox="1">
              <a:spLocks noChangeArrowheads="1"/>
            </p:cNvSpPr>
            <p:nvPr/>
          </p:nvSpPr>
          <p:spPr bwMode="auto">
            <a:xfrm>
              <a:off x="4156278" y="5329250"/>
              <a:ext cx="83006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 =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7" name="مجموعة 106"/>
            <p:cNvGrpSpPr/>
            <p:nvPr/>
          </p:nvGrpSpPr>
          <p:grpSpPr>
            <a:xfrm>
              <a:off x="3757606" y="5229236"/>
              <a:ext cx="528642" cy="727746"/>
              <a:chOff x="3128952" y="4572930"/>
              <a:chExt cx="528642" cy="727746"/>
            </a:xfrm>
          </p:grpSpPr>
          <p:sp>
            <p:nvSpPr>
              <p:cNvPr id="108" name="Text Box 87"/>
              <p:cNvSpPr txBox="1">
                <a:spLocks noChangeArrowheads="1"/>
              </p:cNvSpPr>
              <p:nvPr/>
            </p:nvSpPr>
            <p:spPr bwMode="auto">
              <a:xfrm>
                <a:off x="3143240" y="4572930"/>
                <a:ext cx="5143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8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Text Box 87"/>
              <p:cNvSpPr txBox="1">
                <a:spLocks noChangeArrowheads="1"/>
              </p:cNvSpPr>
              <p:nvPr/>
            </p:nvSpPr>
            <p:spPr bwMode="auto">
              <a:xfrm>
                <a:off x="3128952" y="4869789"/>
                <a:ext cx="5143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6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10" name="رابط مستقيم 109"/>
              <p:cNvCxnSpPr/>
              <p:nvPr/>
            </p:nvCxnSpPr>
            <p:spPr>
              <a:xfrm rot="10800000">
                <a:off x="3256621" y="4898113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2" name="مجموعة 131"/>
          <p:cNvGrpSpPr/>
          <p:nvPr/>
        </p:nvGrpSpPr>
        <p:grpSpPr>
          <a:xfrm>
            <a:off x="1357290" y="5229236"/>
            <a:ext cx="1401566" cy="727746"/>
            <a:chOff x="1357290" y="5229236"/>
            <a:chExt cx="1401566" cy="727746"/>
          </a:xfrm>
        </p:grpSpPr>
        <p:sp>
          <p:nvSpPr>
            <p:cNvPr id="111" name="Text Box 87"/>
            <p:cNvSpPr txBox="1">
              <a:spLocks noChangeArrowheads="1"/>
            </p:cNvSpPr>
            <p:nvPr/>
          </p:nvSpPr>
          <p:spPr bwMode="auto">
            <a:xfrm>
              <a:off x="1928794" y="5329250"/>
              <a:ext cx="83006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 =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17" name="مجموعة 116"/>
            <p:cNvGrpSpPr/>
            <p:nvPr/>
          </p:nvGrpSpPr>
          <p:grpSpPr>
            <a:xfrm>
              <a:off x="1357290" y="5229236"/>
              <a:ext cx="742954" cy="727746"/>
              <a:chOff x="2914640" y="4572930"/>
              <a:chExt cx="742954" cy="727746"/>
            </a:xfrm>
          </p:grpSpPr>
          <p:sp>
            <p:nvSpPr>
              <p:cNvPr id="118" name="Text Box 87"/>
              <p:cNvSpPr txBox="1">
                <a:spLocks noChangeArrowheads="1"/>
              </p:cNvSpPr>
              <p:nvPr/>
            </p:nvSpPr>
            <p:spPr bwMode="auto">
              <a:xfrm>
                <a:off x="2914640" y="4572930"/>
                <a:ext cx="7429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ــ 18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" name="Text Box 87"/>
              <p:cNvSpPr txBox="1">
                <a:spLocks noChangeArrowheads="1"/>
              </p:cNvSpPr>
              <p:nvPr/>
            </p:nvSpPr>
            <p:spPr bwMode="auto">
              <a:xfrm>
                <a:off x="3057516" y="4869789"/>
                <a:ext cx="5143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6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20" name="رابط مستقيم 119"/>
              <p:cNvCxnSpPr/>
              <p:nvPr/>
            </p:nvCxnSpPr>
            <p:spPr>
              <a:xfrm rot="10800000">
                <a:off x="3076621" y="4898113"/>
                <a:ext cx="46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4" name="مجموعة 133"/>
          <p:cNvGrpSpPr/>
          <p:nvPr/>
        </p:nvGrpSpPr>
        <p:grpSpPr>
          <a:xfrm>
            <a:off x="357158" y="5300672"/>
            <a:ext cx="1115814" cy="490241"/>
            <a:chOff x="357158" y="5300672"/>
            <a:chExt cx="1115814" cy="490241"/>
          </a:xfrm>
        </p:grpSpPr>
        <p:sp>
          <p:nvSpPr>
            <p:cNvPr id="116" name="Text Box 87"/>
            <p:cNvSpPr txBox="1">
              <a:spLocks noChangeArrowheads="1"/>
            </p:cNvSpPr>
            <p:nvPr/>
          </p:nvSpPr>
          <p:spPr bwMode="auto">
            <a:xfrm>
              <a:off x="1071538" y="5329248"/>
              <a:ext cx="401434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Text Box 87"/>
            <p:cNvSpPr txBox="1">
              <a:spLocks noChangeArrowheads="1"/>
            </p:cNvSpPr>
            <p:nvPr/>
          </p:nvSpPr>
          <p:spPr bwMode="auto">
            <a:xfrm>
              <a:off x="357158" y="5300672"/>
              <a:ext cx="83006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ــ 3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9" name="مجموعة 128"/>
          <p:cNvGrpSpPr/>
          <p:nvPr/>
        </p:nvGrpSpPr>
        <p:grpSpPr>
          <a:xfrm>
            <a:off x="2357422" y="5957908"/>
            <a:ext cx="2571768" cy="727746"/>
            <a:chOff x="2357422" y="5957908"/>
            <a:chExt cx="2571768" cy="727746"/>
          </a:xfrm>
        </p:grpSpPr>
        <p:sp>
          <p:nvSpPr>
            <p:cNvPr id="124" name="مستطيل مستدير الزوايا 123"/>
            <p:cNvSpPr/>
            <p:nvPr/>
          </p:nvSpPr>
          <p:spPr>
            <a:xfrm>
              <a:off x="2357422" y="6000768"/>
              <a:ext cx="2571768" cy="571504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الحلول :  ــ 3  ،</a:t>
              </a:r>
            </a:p>
          </p:txBody>
        </p:sp>
        <p:grpSp>
          <p:nvGrpSpPr>
            <p:cNvPr id="125" name="مجموعة 124"/>
            <p:cNvGrpSpPr/>
            <p:nvPr/>
          </p:nvGrpSpPr>
          <p:grpSpPr>
            <a:xfrm>
              <a:off x="2600310" y="5957908"/>
              <a:ext cx="528642" cy="727746"/>
              <a:chOff x="3128952" y="4572930"/>
              <a:chExt cx="528642" cy="727746"/>
            </a:xfrm>
          </p:grpSpPr>
          <p:sp>
            <p:nvSpPr>
              <p:cNvPr id="126" name="Text Box 87"/>
              <p:cNvSpPr txBox="1">
                <a:spLocks noChangeArrowheads="1"/>
              </p:cNvSpPr>
              <p:nvPr/>
            </p:nvSpPr>
            <p:spPr bwMode="auto">
              <a:xfrm>
                <a:off x="3143240" y="4572930"/>
                <a:ext cx="5143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4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" name="Text Box 87"/>
              <p:cNvSpPr txBox="1">
                <a:spLocks noChangeArrowheads="1"/>
              </p:cNvSpPr>
              <p:nvPr/>
            </p:nvSpPr>
            <p:spPr bwMode="auto">
              <a:xfrm>
                <a:off x="3128952" y="4869789"/>
                <a:ext cx="5143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28" name="رابط مستقيم 127"/>
              <p:cNvCxnSpPr/>
              <p:nvPr/>
            </p:nvCxnSpPr>
            <p:spPr>
              <a:xfrm rot="10800000">
                <a:off x="3256621" y="4898113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0" name="وسيلة شرح مستطيلة 129"/>
          <p:cNvSpPr/>
          <p:nvPr/>
        </p:nvSpPr>
        <p:spPr>
          <a:xfrm>
            <a:off x="5429256" y="5143512"/>
            <a:ext cx="1285884" cy="1214446"/>
          </a:xfrm>
          <a:prstGeom prst="wedgeRectCallout">
            <a:avLst>
              <a:gd name="adj1" fmla="val 105515"/>
              <a:gd name="adj2" fmla="val 2167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المميز موجب أي أن عدد الحلول ( 2 )</a:t>
            </a:r>
          </a:p>
        </p:txBody>
      </p:sp>
      <p:pic>
        <p:nvPicPr>
          <p:cNvPr id="2" name="Picture 20">
            <a:extLst>
              <a:ext uri="{FF2B5EF4-FFF2-40B4-BE49-F238E27FC236}">
                <a16:creationId xmlns:a16="http://schemas.microsoft.com/office/drawing/2014/main" id="{53C433AC-2525-E966-7F0F-3469CFFF6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1757685" cy="74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660951-CA10-3796-09F1-7029E2477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536"/>
            <a:ext cx="2657842" cy="16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E3AECAD7-CE1C-E49E-28FC-8598286D0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0"/>
            <a:ext cx="1798638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0976AFF6-80EC-7A53-A5C1-12B1B6A5D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8640"/>
            <a:ext cx="1648619" cy="24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FEE96DA9-497F-1E15-0645-AFA018D71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BBE0E3">
                <a:lumMod val="75000"/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20688"/>
            <a:ext cx="4452937" cy="414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1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4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1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8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5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800" decel="100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800" decel="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800" decel="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7" grpId="0" animBg="1"/>
      <p:bldP spid="20" grpId="0" animBg="1"/>
      <p:bldP spid="21" grpId="0" animBg="1"/>
      <p:bldP spid="23" grpId="0"/>
      <p:bldP spid="25" grpId="0" animBg="1"/>
      <p:bldP spid="31" grpId="0"/>
      <p:bldP spid="32" grpId="0"/>
      <p:bldP spid="33" grpId="0"/>
      <p:bldP spid="34" grpId="0"/>
      <p:bldP spid="35" grpId="0" animBg="1"/>
      <p:bldP spid="130" grpId="0" animBg="1"/>
      <p:bldP spid="13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5" name="Group 11">
            <a:extLst>
              <a:ext uri="{FF2B5EF4-FFF2-40B4-BE49-F238E27FC236}">
                <a16:creationId xmlns:a16="http://schemas.microsoft.com/office/drawing/2014/main" id="{1309A947-C1D0-5AD9-DBCE-0D1BAB9BF1A9}"/>
              </a:ext>
            </a:extLst>
          </p:cNvPr>
          <p:cNvGrpSpPr>
            <a:grpSpLocks/>
          </p:cNvGrpSpPr>
          <p:nvPr/>
        </p:nvGrpSpPr>
        <p:grpSpPr bwMode="auto">
          <a:xfrm>
            <a:off x="3503613" y="1049338"/>
            <a:ext cx="4381500" cy="434975"/>
            <a:chOff x="2381" y="661"/>
            <a:chExt cx="2760" cy="292"/>
          </a:xfrm>
        </p:grpSpPr>
        <p:pic>
          <p:nvPicPr>
            <p:cNvPr id="6150" name="Picture 6">
              <a:extLst>
                <a:ext uri="{FF2B5EF4-FFF2-40B4-BE49-F238E27FC236}">
                  <a16:creationId xmlns:a16="http://schemas.microsoft.com/office/drawing/2014/main" id="{F16A40D5-C276-06C9-D5B1-1C1F3BEB6F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FFCCFF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4330" y="702"/>
              <a:ext cx="604" cy="249"/>
            </a:xfrm>
            <a:prstGeom prst="rect">
              <a:avLst/>
            </a:prstGeom>
            <a:noFill/>
          </p:spPr>
        </p:pic>
        <p:pic>
          <p:nvPicPr>
            <p:cNvPr id="6151" name="Picture 7">
              <a:extLst>
                <a:ext uri="{FF2B5EF4-FFF2-40B4-BE49-F238E27FC236}">
                  <a16:creationId xmlns:a16="http://schemas.microsoft.com/office/drawing/2014/main" id="{B875BF5D-A1E1-EE6F-FB29-25FDB7CAEC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FFCCFF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381" y="663"/>
              <a:ext cx="1060" cy="290"/>
            </a:xfrm>
            <a:prstGeom prst="rect">
              <a:avLst/>
            </a:prstGeom>
            <a:noFill/>
          </p:spPr>
        </p:pic>
        <p:pic>
          <p:nvPicPr>
            <p:cNvPr id="17483" name="Picture 8">
              <a:extLst>
                <a:ext uri="{FF2B5EF4-FFF2-40B4-BE49-F238E27FC236}">
                  <a16:creationId xmlns:a16="http://schemas.microsoft.com/office/drawing/2014/main" id="{13F24B45-C7F7-B35F-C1DB-CA9AE6E276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8" y="702"/>
              <a:ext cx="193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84" name="Picture 9">
              <a:extLst>
                <a:ext uri="{FF2B5EF4-FFF2-40B4-BE49-F238E27FC236}">
                  <a16:creationId xmlns:a16="http://schemas.microsoft.com/office/drawing/2014/main" id="{49BBE02E-768C-9F11-E02D-D14B9ED8E8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1" y="661"/>
              <a:ext cx="867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56" name="Text Box 12">
            <a:extLst>
              <a:ext uri="{FF2B5EF4-FFF2-40B4-BE49-F238E27FC236}">
                <a16:creationId xmlns:a16="http://schemas.microsoft.com/office/drawing/2014/main" id="{4E1F20AE-3972-B547-FAE6-E31899408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2954338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س =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61" name="Text Box 17">
            <a:extLst>
              <a:ext uri="{FF2B5EF4-FFF2-40B4-BE49-F238E27FC236}">
                <a16:creationId xmlns:a16="http://schemas.microsoft.com/office/drawing/2014/main" id="{FDF3BA68-1173-1CAD-6421-1B6E628C2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1565275"/>
            <a:ext cx="1944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2س</a:t>
            </a: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ZA-MATH2" pitchFamily="2" charset="-78"/>
              </a:rPr>
              <a:t>ﺈ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+ 9س = 18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62" name="Text Box 18">
            <a:extLst>
              <a:ext uri="{FF2B5EF4-FFF2-40B4-BE49-F238E27FC236}">
                <a16:creationId xmlns:a16="http://schemas.microsoft.com/office/drawing/2014/main" id="{5003F14D-64D6-6D03-CF2A-6589A253F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1557338"/>
            <a:ext cx="1296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1" i="0" u="none" strike="noStrike" kern="1200" cap="none" spc="0" normalizeH="0" baseline="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المعادلة الأصلية</a:t>
            </a:r>
            <a:endParaRPr kumimoji="0" lang="en-US" altLang="ar-SA" sz="1600" b="1" i="0" u="none" strike="noStrike" kern="1200" cap="none" spc="0" normalizeH="0" baseline="0" noProof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63" name="Text Box 19">
            <a:extLst>
              <a:ext uri="{FF2B5EF4-FFF2-40B4-BE49-F238E27FC236}">
                <a16:creationId xmlns:a16="http://schemas.microsoft.com/office/drawing/2014/main" id="{F3BAE3D6-9F12-8A2D-0493-420B59FFC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8575" y="1952625"/>
            <a:ext cx="231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2س</a:t>
            </a: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ZA-MATH2" pitchFamily="2" charset="-78"/>
              </a:rPr>
              <a:t>ﺈ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+ 9س ــ 18 = 0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64" name="Text Box 20">
            <a:extLst>
              <a:ext uri="{FF2B5EF4-FFF2-40B4-BE49-F238E27FC236}">
                <a16:creationId xmlns:a16="http://schemas.microsoft.com/office/drawing/2014/main" id="{0A6ADE4F-E193-E3AC-E0CA-16EE317AB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1916113"/>
            <a:ext cx="2016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1" i="0" u="none" strike="noStrike" kern="1200" cap="none" spc="0" normalizeH="0" baseline="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بطرح 18 من كلا الطرفين</a:t>
            </a:r>
            <a:endParaRPr kumimoji="0" lang="en-US" altLang="ar-SA" sz="1600" b="1" i="0" u="none" strike="noStrike" kern="1200" cap="none" spc="0" normalizeH="0" baseline="0" noProof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65" name="Text Box 21">
            <a:extLst>
              <a:ext uri="{FF2B5EF4-FFF2-40B4-BE49-F238E27FC236}">
                <a16:creationId xmlns:a16="http://schemas.microsoft.com/office/drawing/2014/main" id="{04E6CE55-2A6A-79DC-98D2-1E9B5B469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9350" y="2293938"/>
            <a:ext cx="86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أ= 2</a:t>
            </a:r>
            <a:endParaRPr kumimoji="0" lang="en-US" altLang="ar-SA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66" name="Text Box 22">
            <a:extLst>
              <a:ext uri="{FF2B5EF4-FFF2-40B4-BE49-F238E27FC236}">
                <a16:creationId xmlns:a16="http://schemas.microsoft.com/office/drawing/2014/main" id="{6C711B04-0ECD-35C3-19C9-06BA953C3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925" y="2276475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،  ب = 9</a:t>
            </a:r>
            <a:endParaRPr kumimoji="0" lang="en-US" altLang="ar-SA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67" name="Text Box 23">
            <a:extLst>
              <a:ext uri="{FF2B5EF4-FFF2-40B4-BE49-F238E27FC236}">
                <a16:creationId xmlns:a16="http://schemas.microsoft.com/office/drawing/2014/main" id="{1824EC58-23C5-E13B-00EC-017D5C7D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2276475"/>
            <a:ext cx="1360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،  ﺟ = ــ 18</a:t>
            </a:r>
            <a:endParaRPr kumimoji="0" lang="en-US" altLang="ar-SA" sz="20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78" name="Text Box 34">
            <a:extLst>
              <a:ext uri="{FF2B5EF4-FFF2-40B4-BE49-F238E27FC236}">
                <a16:creationId xmlns:a16="http://schemas.microsoft.com/office/drawing/2014/main" id="{E811AB53-C79F-D613-78B1-4D444A639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2997200"/>
            <a:ext cx="1009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1" i="0" u="none" strike="noStrike" kern="1200" cap="none" spc="0" normalizeH="0" baseline="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القانون العام</a:t>
            </a:r>
            <a:endParaRPr kumimoji="0" lang="en-US" altLang="ar-SA" sz="1600" b="1" i="0" u="none" strike="noStrike" kern="1200" cap="none" spc="0" normalizeH="0" baseline="0" noProof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217" name="Group 73">
            <a:extLst>
              <a:ext uri="{FF2B5EF4-FFF2-40B4-BE49-F238E27FC236}">
                <a16:creationId xmlns:a16="http://schemas.microsoft.com/office/drawing/2014/main" id="{AC18339C-47A5-2C92-8225-B1EC44F44164}"/>
              </a:ext>
            </a:extLst>
          </p:cNvPr>
          <p:cNvGrpSpPr>
            <a:grpSpLocks/>
          </p:cNvGrpSpPr>
          <p:nvPr/>
        </p:nvGrpSpPr>
        <p:grpSpPr bwMode="auto">
          <a:xfrm>
            <a:off x="1798638" y="4465638"/>
            <a:ext cx="1333500" cy="654050"/>
            <a:chOff x="407" y="2827"/>
            <a:chExt cx="840" cy="412"/>
          </a:xfrm>
        </p:grpSpPr>
        <p:sp>
          <p:nvSpPr>
            <p:cNvPr id="17476" name="Text Box 65">
              <a:extLst>
                <a:ext uri="{FF2B5EF4-FFF2-40B4-BE49-F238E27FC236}">
                  <a16:creationId xmlns:a16="http://schemas.microsoft.com/office/drawing/2014/main" id="{24D4B5D6-31A9-609C-D90D-2D4C78945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" y="2827"/>
              <a:ext cx="3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ZA-الجذور-1" panose="05010101010101010101" pitchFamily="2" charset="2"/>
                </a:rPr>
                <a:t>15</a:t>
              </a:r>
            </a:p>
          </p:txBody>
        </p:sp>
        <p:sp>
          <p:nvSpPr>
            <p:cNvPr id="17477" name="Text Box 67">
              <a:extLst>
                <a:ext uri="{FF2B5EF4-FFF2-40B4-BE49-F238E27FC236}">
                  <a16:creationId xmlns:a16="http://schemas.microsoft.com/office/drawing/2014/main" id="{452CB513-5EA0-883E-76A8-2B55924A67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" y="3008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endParaRPr kumimoji="0" lang="en-US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78" name="Text Box 68">
              <a:extLst>
                <a:ext uri="{FF2B5EF4-FFF2-40B4-BE49-F238E27FC236}">
                  <a16:creationId xmlns:a16="http://schemas.microsoft.com/office/drawing/2014/main" id="{FF8E6262-0FB1-A64C-9A01-CB35538060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" y="2827"/>
              <a:ext cx="4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ــ </a:t>
              </a: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±</a:t>
              </a:r>
            </a:p>
          </p:txBody>
        </p:sp>
        <p:sp>
          <p:nvSpPr>
            <p:cNvPr id="17479" name="Line 69">
              <a:extLst>
                <a:ext uri="{FF2B5EF4-FFF2-40B4-BE49-F238E27FC236}">
                  <a16:creationId xmlns:a16="http://schemas.microsoft.com/office/drawing/2014/main" id="{BB116061-C4B6-9566-C430-CAED2A6086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75" y="3046"/>
              <a:ext cx="59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80" name="Text Box 70">
              <a:extLst>
                <a:ext uri="{FF2B5EF4-FFF2-40B4-BE49-F238E27FC236}">
                  <a16:creationId xmlns:a16="http://schemas.microsoft.com/office/drawing/2014/main" id="{A34648CB-A065-8A51-D825-18427879ED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" y="2916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226" name="Group 82">
            <a:extLst>
              <a:ext uri="{FF2B5EF4-FFF2-40B4-BE49-F238E27FC236}">
                <a16:creationId xmlns:a16="http://schemas.microsoft.com/office/drawing/2014/main" id="{E06FD7D0-CCB4-A983-7CFF-527207B0038D}"/>
              </a:ext>
            </a:extLst>
          </p:cNvPr>
          <p:cNvGrpSpPr>
            <a:grpSpLocks/>
          </p:cNvGrpSpPr>
          <p:nvPr/>
        </p:nvGrpSpPr>
        <p:grpSpPr bwMode="auto">
          <a:xfrm>
            <a:off x="5795963" y="5070475"/>
            <a:ext cx="1617662" cy="654050"/>
            <a:chOff x="3697" y="3194"/>
            <a:chExt cx="1019" cy="412"/>
          </a:xfrm>
        </p:grpSpPr>
        <p:sp>
          <p:nvSpPr>
            <p:cNvPr id="17471" name="Text Box 74">
              <a:extLst>
                <a:ext uri="{FF2B5EF4-FFF2-40B4-BE49-F238E27FC236}">
                  <a16:creationId xmlns:a16="http://schemas.microsoft.com/office/drawing/2014/main" id="{FEA03843-924C-B32A-D0FF-12544CE3D4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8" y="3294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س =</a:t>
              </a:r>
              <a:endParaRPr kumimoji="0" lang="en-US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72" name="Text Box 76">
              <a:extLst>
                <a:ext uri="{FF2B5EF4-FFF2-40B4-BE49-F238E27FC236}">
                  <a16:creationId xmlns:a16="http://schemas.microsoft.com/office/drawing/2014/main" id="{42D52BAB-8683-800A-F4F2-DFCC670522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7" y="3194"/>
              <a:ext cx="3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ZA-الجذور-1" panose="05010101010101010101" pitchFamily="2" charset="2"/>
                </a:rPr>
                <a:t>15</a:t>
              </a:r>
            </a:p>
          </p:txBody>
        </p:sp>
        <p:sp>
          <p:nvSpPr>
            <p:cNvPr id="17473" name="Text Box 77">
              <a:extLst>
                <a:ext uri="{FF2B5EF4-FFF2-40B4-BE49-F238E27FC236}">
                  <a16:creationId xmlns:a16="http://schemas.microsoft.com/office/drawing/2014/main" id="{549B27E1-05E9-E1AA-7B1C-A4DEB49D1A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3" y="3375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endParaRPr kumimoji="0" lang="en-US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74" name="Text Box 78">
              <a:extLst>
                <a:ext uri="{FF2B5EF4-FFF2-40B4-BE49-F238E27FC236}">
                  <a16:creationId xmlns:a16="http://schemas.microsoft.com/office/drawing/2014/main" id="{B9B7E495-0B9D-414A-9953-636B2EDA02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2" y="3194"/>
              <a:ext cx="4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ــ 9 +</a:t>
              </a:r>
              <a:endParaRPr kumimoji="0" lang="en-US" altLang="ar-SA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75" name="Line 79">
              <a:extLst>
                <a:ext uri="{FF2B5EF4-FFF2-40B4-BE49-F238E27FC236}">
                  <a16:creationId xmlns:a16="http://schemas.microsoft.com/office/drawing/2014/main" id="{01088756-0C57-2BD8-377D-37F3EC0EBF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65" y="3413"/>
              <a:ext cx="59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233" name="Group 89">
            <a:extLst>
              <a:ext uri="{FF2B5EF4-FFF2-40B4-BE49-F238E27FC236}">
                <a16:creationId xmlns:a16="http://schemas.microsoft.com/office/drawing/2014/main" id="{4DC2880F-2153-4298-4D7C-6F8519DB62C0}"/>
              </a:ext>
            </a:extLst>
          </p:cNvPr>
          <p:cNvGrpSpPr>
            <a:grpSpLocks/>
          </p:cNvGrpSpPr>
          <p:nvPr/>
        </p:nvGrpSpPr>
        <p:grpSpPr bwMode="auto">
          <a:xfrm>
            <a:off x="2555776" y="5013176"/>
            <a:ext cx="1617663" cy="654050"/>
            <a:chOff x="3697" y="3194"/>
            <a:chExt cx="1019" cy="412"/>
          </a:xfrm>
        </p:grpSpPr>
        <p:sp>
          <p:nvSpPr>
            <p:cNvPr id="17466" name="Text Box 90">
              <a:extLst>
                <a:ext uri="{FF2B5EF4-FFF2-40B4-BE49-F238E27FC236}">
                  <a16:creationId xmlns:a16="http://schemas.microsoft.com/office/drawing/2014/main" id="{2A52FE03-BDC0-FAD7-E12A-F4CF18816E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8" y="3294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س =</a:t>
              </a:r>
              <a:endParaRPr kumimoji="0" lang="en-US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67" name="Text Box 91">
              <a:extLst>
                <a:ext uri="{FF2B5EF4-FFF2-40B4-BE49-F238E27FC236}">
                  <a16:creationId xmlns:a16="http://schemas.microsoft.com/office/drawing/2014/main" id="{CA6FA179-4240-6665-679B-55B6778130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7" y="3194"/>
              <a:ext cx="3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ZA-الجذور-1" panose="05010101010101010101" pitchFamily="2" charset="2"/>
                </a:rPr>
                <a:t>15</a:t>
              </a:r>
            </a:p>
          </p:txBody>
        </p:sp>
        <p:sp>
          <p:nvSpPr>
            <p:cNvPr id="17468" name="Text Box 92">
              <a:extLst>
                <a:ext uri="{FF2B5EF4-FFF2-40B4-BE49-F238E27FC236}">
                  <a16:creationId xmlns:a16="http://schemas.microsoft.com/office/drawing/2014/main" id="{30FD5152-289D-F1BD-08E7-7BC280E229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3" y="3375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endParaRPr kumimoji="0" lang="en-US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69" name="Text Box 93">
              <a:extLst>
                <a:ext uri="{FF2B5EF4-FFF2-40B4-BE49-F238E27FC236}">
                  <a16:creationId xmlns:a16="http://schemas.microsoft.com/office/drawing/2014/main" id="{848D71BE-FBEB-B2E8-1454-4351CCA4C8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2" y="3194"/>
              <a:ext cx="4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ــ 9 ــ</a:t>
              </a:r>
              <a:endParaRPr kumimoji="0" lang="en-US" altLang="ar-SA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70" name="Line 94">
              <a:extLst>
                <a:ext uri="{FF2B5EF4-FFF2-40B4-BE49-F238E27FC236}">
                  <a16:creationId xmlns:a16="http://schemas.microsoft.com/office/drawing/2014/main" id="{E7746ADF-59FA-7DB4-4EF3-A535765E8B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65" y="3413"/>
              <a:ext cx="59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239" name="Text Box 95">
            <a:extLst>
              <a:ext uri="{FF2B5EF4-FFF2-40B4-BE49-F238E27FC236}">
                <a16:creationId xmlns:a16="http://schemas.microsoft.com/office/drawing/2014/main" id="{912D2976-6701-87B3-8FA4-DE7D820B0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5229225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أو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240" name="Text Box 96">
            <a:extLst>
              <a:ext uri="{FF2B5EF4-FFF2-40B4-BE49-F238E27FC236}">
                <a16:creationId xmlns:a16="http://schemas.microsoft.com/office/drawing/2014/main" id="{ADFE1043-A48C-DB1F-3C49-CF9908FA3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056" y="5661248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س = </a:t>
            </a:r>
            <a:r>
              <a:rPr kumimoji="0" lang="en-US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ZA-Fractions-1" panose="05010101010101010101" pitchFamily="2" charset="2"/>
              </a:rPr>
              <a:t></a:t>
            </a:r>
          </a:p>
        </p:txBody>
      </p:sp>
      <p:sp>
        <p:nvSpPr>
          <p:cNvPr id="6241" name="Text Box 97">
            <a:extLst>
              <a:ext uri="{FF2B5EF4-FFF2-40B4-BE49-F238E27FC236}">
                <a16:creationId xmlns:a16="http://schemas.microsoft.com/office/drawing/2014/main" id="{0AED5DCD-F6B7-50D7-9AFC-EEE3D483B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664" y="5589240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س = ــ 6</a:t>
            </a:r>
            <a:endParaRPr kumimoji="0" lang="en-US" altLang="ar-SA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245" name="Group 101">
            <a:extLst>
              <a:ext uri="{FF2B5EF4-FFF2-40B4-BE49-F238E27FC236}">
                <a16:creationId xmlns:a16="http://schemas.microsoft.com/office/drawing/2014/main" id="{693CA38C-F33F-CBDD-A01A-981B4AEBFB4C}"/>
              </a:ext>
            </a:extLst>
          </p:cNvPr>
          <p:cNvGrpSpPr>
            <a:grpSpLocks/>
          </p:cNvGrpSpPr>
          <p:nvPr/>
        </p:nvGrpSpPr>
        <p:grpSpPr bwMode="auto">
          <a:xfrm>
            <a:off x="4356100" y="2708277"/>
            <a:ext cx="2303463" cy="871538"/>
            <a:chOff x="2744" y="1706"/>
            <a:chExt cx="1451" cy="549"/>
          </a:xfrm>
        </p:grpSpPr>
        <p:grpSp>
          <p:nvGrpSpPr>
            <p:cNvPr id="17458" name="Group 32">
              <a:extLst>
                <a:ext uri="{FF2B5EF4-FFF2-40B4-BE49-F238E27FC236}">
                  <a16:creationId xmlns:a16="http://schemas.microsoft.com/office/drawing/2014/main" id="{1ACF2331-5CE3-80F1-F559-675EC95FAD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44" y="1706"/>
              <a:ext cx="1451" cy="549"/>
              <a:chOff x="2752" y="1706"/>
              <a:chExt cx="1451" cy="549"/>
            </a:xfrm>
          </p:grpSpPr>
          <p:grpSp>
            <p:nvGrpSpPr>
              <p:cNvPr id="17460" name="Group 28">
                <a:extLst>
                  <a:ext uri="{FF2B5EF4-FFF2-40B4-BE49-F238E27FC236}">
                    <a16:creationId xmlns:a16="http://schemas.microsoft.com/office/drawing/2014/main" id="{D87B492F-D680-59D9-1F82-B0BA58A09D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27" y="1706"/>
                <a:ext cx="968" cy="327"/>
                <a:chOff x="2834" y="2412"/>
                <a:chExt cx="968" cy="327"/>
              </a:xfrm>
            </p:grpSpPr>
            <p:sp>
              <p:nvSpPr>
                <p:cNvPr id="17464" name="Text Box 24">
                  <a:extLst>
                    <a:ext uri="{FF2B5EF4-FFF2-40B4-BE49-F238E27FC236}">
                      <a16:creationId xmlns:a16="http://schemas.microsoft.com/office/drawing/2014/main" id="{E5EACFB5-212A-3127-0F9A-61896AD042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34" y="2462"/>
                  <a:ext cx="72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  <a:sym typeface="ZA-الجذور-1" panose="05010101010101010101" pitchFamily="2" charset="2"/>
                    </a:rPr>
                    <a:t>ب</a:t>
                  </a:r>
                  <a:r>
                    <a:rPr kumimoji="0" lang="ar-SA" altLang="ar-SA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ZA-MATH2" pitchFamily="2" charset="-78"/>
                      <a:sym typeface="ZA-الجذور-1" panose="05010101010101010101" pitchFamily="2" charset="2"/>
                    </a:rPr>
                    <a:t>ﺈ</a:t>
                  </a:r>
                  <a:r>
                    <a:rPr kumimoji="0" lang="ar-SA" altLang="ar-SA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ZA-MATH2" pitchFamily="2" charset="-78"/>
                      <a:sym typeface="ZA-الجذور-1" panose="05010101010101010101" pitchFamily="2" charset="2"/>
                    </a:rPr>
                    <a:t> </a:t>
                  </a:r>
                  <a:r>
                    <a:rPr kumimoji="0" lang="ar-SA" altLang="ar-SA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  <a:sym typeface="ZA-الجذور-1" panose="05010101010101010101" pitchFamily="2" charset="2"/>
                    </a:rPr>
                    <a:t>ــ 4</a:t>
                  </a:r>
                  <a:r>
                    <a:rPr kumimoji="0" lang="ar-SA" altLang="ar-SA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  <a:sym typeface="ZA-الجذور-1" panose="05010101010101010101" pitchFamily="2" charset="2"/>
                    </a:rPr>
                    <a:t>أ</a:t>
                  </a:r>
                  <a:r>
                    <a:rPr kumimoji="0" lang="ar-SA" altLang="ar-SA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99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  <a:sym typeface="ZA-الجذور-1" panose="05010101010101010101" pitchFamily="2" charset="2"/>
                    </a:rPr>
                    <a:t>ﺟ</a:t>
                  </a:r>
                </a:p>
              </p:txBody>
            </p:sp>
            <p:sp>
              <p:nvSpPr>
                <p:cNvPr id="17465" name="Text Box 27">
                  <a:extLst>
                    <a:ext uri="{FF2B5EF4-FFF2-40B4-BE49-F238E27FC236}">
                      <a16:creationId xmlns:a16="http://schemas.microsoft.com/office/drawing/2014/main" id="{342D6AD4-C646-8C07-9E34-17B1FF36E2C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95" y="2412"/>
                  <a:ext cx="907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ar-SA" sz="2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  <a:sym typeface="ZA-الجذور-1" panose="05010101010101010101" pitchFamily="2" charset="2"/>
                    </a:rPr>
                    <a:t></a:t>
                  </a:r>
                </a:p>
              </p:txBody>
            </p:sp>
          </p:grpSp>
          <p:sp>
            <p:nvSpPr>
              <p:cNvPr id="17461" name="Line 29">
                <a:extLst>
                  <a:ext uri="{FF2B5EF4-FFF2-40B4-BE49-F238E27FC236}">
                    <a16:creationId xmlns:a16="http://schemas.microsoft.com/office/drawing/2014/main" id="{CD497B98-BE47-B776-8745-3921C7EAD3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752" y="1997"/>
                <a:ext cx="1451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62" name="Text Box 30">
                <a:extLst>
                  <a:ext uri="{FF2B5EF4-FFF2-40B4-BE49-F238E27FC236}">
                    <a16:creationId xmlns:a16="http://schemas.microsoft.com/office/drawing/2014/main" id="{E6EC39CB-CC39-3C7B-1579-2E205A98F6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9" y="2024"/>
                <a:ext cx="2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r>
                  <a:rPr kumimoji="0" lang="ar-SA" altLang="ar-SA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أ</a:t>
                </a:r>
                <a:endParaRPr kumimoji="0" lang="en-US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63" name="Text Box 31">
                <a:extLst>
                  <a:ext uri="{FF2B5EF4-FFF2-40B4-BE49-F238E27FC236}">
                    <a16:creationId xmlns:a16="http://schemas.microsoft.com/office/drawing/2014/main" id="{F0787179-3007-96F6-FD15-9C773FEB01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11" y="1752"/>
                <a:ext cx="49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ــ </a:t>
                </a: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ب</a:t>
                </a: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±</a:t>
                </a:r>
              </a:p>
            </p:txBody>
          </p:sp>
        </p:grpSp>
        <p:sp>
          <p:nvSpPr>
            <p:cNvPr id="17459" name="Line 98">
              <a:extLst>
                <a:ext uri="{FF2B5EF4-FFF2-40B4-BE49-F238E27FC236}">
                  <a16:creationId xmlns:a16="http://schemas.microsoft.com/office/drawing/2014/main" id="{CAFF2C4A-9975-9DB2-5024-CD9C7C60AA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25" y="1752"/>
              <a:ext cx="6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248" name="Group 104">
            <a:extLst>
              <a:ext uri="{FF2B5EF4-FFF2-40B4-BE49-F238E27FC236}">
                <a16:creationId xmlns:a16="http://schemas.microsoft.com/office/drawing/2014/main" id="{0A1A8698-412A-8B61-5670-80CE4FF3DB2B}"/>
              </a:ext>
            </a:extLst>
          </p:cNvPr>
          <p:cNvGrpSpPr>
            <a:grpSpLocks/>
          </p:cNvGrpSpPr>
          <p:nvPr/>
        </p:nvGrpSpPr>
        <p:grpSpPr bwMode="auto">
          <a:xfrm>
            <a:off x="3707904" y="3501008"/>
            <a:ext cx="3490912" cy="801687"/>
            <a:chOff x="2245" y="2205"/>
            <a:chExt cx="2199" cy="505"/>
          </a:xfrm>
        </p:grpSpPr>
        <p:grpSp>
          <p:nvGrpSpPr>
            <p:cNvPr id="17450" name="Group 47">
              <a:extLst>
                <a:ext uri="{FF2B5EF4-FFF2-40B4-BE49-F238E27FC236}">
                  <a16:creationId xmlns:a16="http://schemas.microsoft.com/office/drawing/2014/main" id="{C461487F-646D-7D23-3C53-F0E150BBFB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5" y="2205"/>
              <a:ext cx="2199" cy="505"/>
              <a:chOff x="2224" y="2189"/>
              <a:chExt cx="2199" cy="505"/>
            </a:xfrm>
          </p:grpSpPr>
          <p:sp>
            <p:nvSpPr>
              <p:cNvPr id="17452" name="Text Box 35">
                <a:extLst>
                  <a:ext uri="{FF2B5EF4-FFF2-40B4-BE49-F238E27FC236}">
                    <a16:creationId xmlns:a16="http://schemas.microsoft.com/office/drawing/2014/main" id="{772B9876-38B9-E851-2150-E15B1D5119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96" y="2358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=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53" name="Text Box 38">
                <a:extLst>
                  <a:ext uri="{FF2B5EF4-FFF2-40B4-BE49-F238E27FC236}">
                    <a16:creationId xmlns:a16="http://schemas.microsoft.com/office/drawing/2014/main" id="{93B31533-09A7-04D5-A821-2605DFB09F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15" y="2238"/>
                <a:ext cx="123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altLang="ar-SA" sz="2000" b="1" dirty="0">
                    <a:solidFill>
                      <a:srgbClr val="0070C0"/>
                    </a:solidFill>
                    <a:sym typeface="ZA-الجذور-1" panose="05010101010101010101" pitchFamily="2" charset="2"/>
                  </a:rPr>
                  <a:t>  </a:t>
                </a: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9</a:t>
                </a: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ZA-MATH2" pitchFamily="2" charset="-78"/>
                    <a:sym typeface="ZA-الجذور-1" panose="05010101010101010101" pitchFamily="2" charset="2"/>
                  </a:rPr>
                  <a:t>ﺈ </a:t>
                </a: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ــ 4</a:t>
                </a: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× </a:t>
                </a: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2</a:t>
                </a:r>
                <a:r>
                  <a:rPr lang="ar-SA" altLang="ar-SA" sz="2000" b="1" dirty="0">
                    <a:sym typeface="ZA-الجذور-1" panose="05010101010101010101" pitchFamily="2" charset="2"/>
                  </a:rPr>
                  <a:t>×</a:t>
                </a:r>
                <a:r>
                  <a:rPr lang="ar-SA" altLang="ar-SA" sz="2000" b="1" dirty="0">
                    <a:solidFill>
                      <a:srgbClr val="FF0000"/>
                    </a:solidFill>
                    <a:sym typeface="ZA-الجذور-1" panose="05010101010101010101" pitchFamily="2" charset="2"/>
                  </a:rPr>
                  <a:t> </a:t>
                </a: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ــ 18</a:t>
                </a:r>
              </a:p>
            </p:txBody>
          </p:sp>
          <p:sp>
            <p:nvSpPr>
              <p:cNvPr id="17454" name="Text Box 39">
                <a:extLst>
                  <a:ext uri="{FF2B5EF4-FFF2-40B4-BE49-F238E27FC236}">
                    <a16:creationId xmlns:a16="http://schemas.microsoft.com/office/drawing/2014/main" id="{F55AA659-03B3-6042-40D7-78648E1683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4" y="2189"/>
                <a:ext cx="147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</a:t>
                </a:r>
              </a:p>
            </p:txBody>
          </p:sp>
          <p:sp>
            <p:nvSpPr>
              <p:cNvPr id="17455" name="Text Box 41">
                <a:extLst>
                  <a:ext uri="{FF2B5EF4-FFF2-40B4-BE49-F238E27FC236}">
                    <a16:creationId xmlns:a16="http://schemas.microsoft.com/office/drawing/2014/main" id="{17142059-4654-5EAD-C089-65DED08BE5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86" y="2463"/>
                <a:ext cx="55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 × </a:t>
                </a:r>
                <a:r>
                  <a:rPr kumimoji="0" lang="ar-SA" alt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56" name="Text Box 42">
                <a:extLst>
                  <a:ext uri="{FF2B5EF4-FFF2-40B4-BE49-F238E27FC236}">
                    <a16:creationId xmlns:a16="http://schemas.microsoft.com/office/drawing/2014/main" id="{5F68C4B2-FC14-FCE9-2729-66BD4B088E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19" y="2255"/>
                <a:ext cx="47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ــ </a:t>
                </a: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9</a:t>
                </a: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±</a:t>
                </a:r>
              </a:p>
            </p:txBody>
          </p:sp>
          <p:sp>
            <p:nvSpPr>
              <p:cNvPr id="17457" name="Line 46">
                <a:extLst>
                  <a:ext uri="{FF2B5EF4-FFF2-40B4-BE49-F238E27FC236}">
                    <a16:creationId xmlns:a16="http://schemas.microsoft.com/office/drawing/2014/main" id="{CC289E47-0C49-4DCB-D088-275D28768F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76" y="2486"/>
                <a:ext cx="186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451" name="Line 99">
              <a:extLst>
                <a:ext uri="{FF2B5EF4-FFF2-40B4-BE49-F238E27FC236}">
                  <a16:creationId xmlns:a16="http://schemas.microsoft.com/office/drawing/2014/main" id="{C6B343D6-9F20-99AE-6CCF-FAB35403DC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26" y="2251"/>
              <a:ext cx="113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251" name="Group 107">
            <a:extLst>
              <a:ext uri="{FF2B5EF4-FFF2-40B4-BE49-F238E27FC236}">
                <a16:creationId xmlns:a16="http://schemas.microsoft.com/office/drawing/2014/main" id="{5BD30854-13A9-DC96-61C8-B58CB9ED2137}"/>
              </a:ext>
            </a:extLst>
          </p:cNvPr>
          <p:cNvGrpSpPr>
            <a:grpSpLocks/>
          </p:cNvGrpSpPr>
          <p:nvPr/>
        </p:nvGrpSpPr>
        <p:grpSpPr bwMode="auto">
          <a:xfrm>
            <a:off x="2720975" y="4352925"/>
            <a:ext cx="2282825" cy="804863"/>
            <a:chOff x="1714" y="2742"/>
            <a:chExt cx="1438" cy="507"/>
          </a:xfrm>
        </p:grpSpPr>
        <p:grpSp>
          <p:nvGrpSpPr>
            <p:cNvPr id="17441" name="Group 72">
              <a:extLst>
                <a:ext uri="{FF2B5EF4-FFF2-40B4-BE49-F238E27FC236}">
                  <a16:creationId xmlns:a16="http://schemas.microsoft.com/office/drawing/2014/main" id="{E620C730-CB3E-EF5A-6693-81D593FA29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4" y="2742"/>
              <a:ext cx="1438" cy="507"/>
              <a:chOff x="1714" y="2296"/>
              <a:chExt cx="1438" cy="507"/>
            </a:xfrm>
          </p:grpSpPr>
          <p:sp>
            <p:nvSpPr>
              <p:cNvPr id="17443" name="Text Box 57">
                <a:extLst>
                  <a:ext uri="{FF2B5EF4-FFF2-40B4-BE49-F238E27FC236}">
                    <a16:creationId xmlns:a16="http://schemas.microsoft.com/office/drawing/2014/main" id="{7A782357-4219-9480-221E-CBCE580521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5" y="2451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=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7444" name="Group 63">
                <a:extLst>
                  <a:ext uri="{FF2B5EF4-FFF2-40B4-BE49-F238E27FC236}">
                    <a16:creationId xmlns:a16="http://schemas.microsoft.com/office/drawing/2014/main" id="{8FE5C4AB-84D5-59DC-1920-B94AB8300D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14" y="2296"/>
                <a:ext cx="1288" cy="507"/>
                <a:chOff x="1714" y="2742"/>
                <a:chExt cx="1288" cy="507"/>
              </a:xfrm>
            </p:grpSpPr>
            <p:sp>
              <p:nvSpPr>
                <p:cNvPr id="17445" name="Text Box 58">
                  <a:extLst>
                    <a:ext uri="{FF2B5EF4-FFF2-40B4-BE49-F238E27FC236}">
                      <a16:creationId xmlns:a16="http://schemas.microsoft.com/office/drawing/2014/main" id="{E8FDDD47-7627-12CE-9882-B2C679EEEB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96" y="2785"/>
                  <a:ext cx="38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  <a:sym typeface="ZA-الجذور-1" panose="05010101010101010101" pitchFamily="2" charset="2"/>
                    </a:rPr>
                    <a:t>225</a:t>
                  </a:r>
                </a:p>
              </p:txBody>
            </p:sp>
            <p:sp>
              <p:nvSpPr>
                <p:cNvPr id="17446" name="Text Box 59">
                  <a:extLst>
                    <a:ext uri="{FF2B5EF4-FFF2-40B4-BE49-F238E27FC236}">
                      <a16:creationId xmlns:a16="http://schemas.microsoft.com/office/drawing/2014/main" id="{E0013DCB-3D96-6542-50B9-A40B8F11859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4" y="2742"/>
                  <a:ext cx="926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ar-SA" sz="2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  <a:sym typeface="ZA-الجذور-1" panose="05010101010101010101" pitchFamily="2" charset="2"/>
                    </a:rPr>
                    <a:t></a:t>
                  </a:r>
                </a:p>
              </p:txBody>
            </p:sp>
            <p:sp>
              <p:nvSpPr>
                <p:cNvPr id="17447" name="Text Box 60">
                  <a:extLst>
                    <a:ext uri="{FF2B5EF4-FFF2-40B4-BE49-F238E27FC236}">
                      <a16:creationId xmlns:a16="http://schemas.microsoft.com/office/drawing/2014/main" id="{0C16FF82-E952-1883-2518-E34269D490A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98" y="3018"/>
                  <a:ext cx="215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4</a:t>
                  </a:r>
                  <a:endParaRPr kumimoji="0" lang="en-US" altLang="ar-SA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448" name="Text Box 61">
                  <a:extLst>
                    <a:ext uri="{FF2B5EF4-FFF2-40B4-BE49-F238E27FC236}">
                      <a16:creationId xmlns:a16="http://schemas.microsoft.com/office/drawing/2014/main" id="{2A627388-4945-47C1-1C2D-5AAE47ABE2C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24" y="2802"/>
                  <a:ext cx="478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ــ </a:t>
                  </a:r>
                  <a:r>
                    <a:rPr kumimoji="0" lang="ar-SA" altLang="ar-SA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9</a:t>
                  </a:r>
                  <a:r>
                    <a:rPr kumimoji="0" lang="ar-SA" altLang="ar-SA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</a:t>
                  </a:r>
                  <a:r>
                    <a:rPr kumimoji="0" lang="en-US" altLang="ar-SA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±</a:t>
                  </a:r>
                </a:p>
              </p:txBody>
            </p:sp>
            <p:sp>
              <p:nvSpPr>
                <p:cNvPr id="17449" name="Line 62">
                  <a:extLst>
                    <a:ext uri="{FF2B5EF4-FFF2-40B4-BE49-F238E27FC236}">
                      <a16:creationId xmlns:a16="http://schemas.microsoft.com/office/drawing/2014/main" id="{C2630F2D-8A07-6857-871B-28C21FBB83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965" y="3022"/>
                  <a:ext cx="998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7442" name="Line 102">
              <a:extLst>
                <a:ext uri="{FF2B5EF4-FFF2-40B4-BE49-F238E27FC236}">
                  <a16:creationId xmlns:a16="http://schemas.microsoft.com/office/drawing/2014/main" id="{57439AC6-58A9-E689-C2C9-5BEE67570B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96" y="2802"/>
              <a:ext cx="45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252" name="Group 108">
            <a:extLst>
              <a:ext uri="{FF2B5EF4-FFF2-40B4-BE49-F238E27FC236}">
                <a16:creationId xmlns:a16="http://schemas.microsoft.com/office/drawing/2014/main" id="{11F277C7-7E83-16C5-6BBC-414FA68AC87D}"/>
              </a:ext>
            </a:extLst>
          </p:cNvPr>
          <p:cNvGrpSpPr>
            <a:grpSpLocks/>
          </p:cNvGrpSpPr>
          <p:nvPr/>
        </p:nvGrpSpPr>
        <p:grpSpPr bwMode="auto">
          <a:xfrm>
            <a:off x="4803775" y="4302125"/>
            <a:ext cx="2297113" cy="855663"/>
            <a:chOff x="3026" y="2710"/>
            <a:chExt cx="1447" cy="539"/>
          </a:xfrm>
        </p:grpSpPr>
        <p:grpSp>
          <p:nvGrpSpPr>
            <p:cNvPr id="17433" name="Group 55">
              <a:extLst>
                <a:ext uri="{FF2B5EF4-FFF2-40B4-BE49-F238E27FC236}">
                  <a16:creationId xmlns:a16="http://schemas.microsoft.com/office/drawing/2014/main" id="{83282E3E-9874-A2EC-8AD4-886CF2CC9F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6" y="2710"/>
              <a:ext cx="1447" cy="539"/>
              <a:chOff x="3026" y="2710"/>
              <a:chExt cx="1447" cy="539"/>
            </a:xfrm>
          </p:grpSpPr>
          <p:sp>
            <p:nvSpPr>
              <p:cNvPr id="17435" name="Text Box 49">
                <a:extLst>
                  <a:ext uri="{FF2B5EF4-FFF2-40B4-BE49-F238E27FC236}">
                    <a16:creationId xmlns:a16="http://schemas.microsoft.com/office/drawing/2014/main" id="{70FBC40C-CE60-0649-A7BE-606771DF55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6" y="2897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=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36" name="Text Box 50">
                <a:extLst>
                  <a:ext uri="{FF2B5EF4-FFF2-40B4-BE49-F238E27FC236}">
                    <a16:creationId xmlns:a16="http://schemas.microsoft.com/office/drawing/2014/main" id="{55F67D68-18C1-E256-3B90-70A491FF03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56" y="2785"/>
                <a:ext cx="7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81</a:t>
                </a: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ZA-MATH2" pitchFamily="2" charset="-78"/>
                    <a:sym typeface="ZA-الجذور-1" panose="05010101010101010101" pitchFamily="2" charset="2"/>
                  </a:rPr>
                  <a:t> </a:t>
                </a: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+144</a:t>
                </a:r>
                <a:endPara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ZA-الجذور-1" panose="05010101010101010101" pitchFamily="2" charset="2"/>
                </a:endParaRPr>
              </a:p>
            </p:txBody>
          </p:sp>
          <p:sp>
            <p:nvSpPr>
              <p:cNvPr id="17437" name="Text Box 51">
                <a:extLst>
                  <a:ext uri="{FF2B5EF4-FFF2-40B4-BE49-F238E27FC236}">
                    <a16:creationId xmlns:a16="http://schemas.microsoft.com/office/drawing/2014/main" id="{2DF179FE-B5AA-82E6-FEC7-194F1A67A8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6" y="2710"/>
                <a:ext cx="92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ar-SA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</a:t>
                </a:r>
              </a:p>
            </p:txBody>
          </p:sp>
          <p:sp>
            <p:nvSpPr>
              <p:cNvPr id="17438" name="Text Box 52">
                <a:extLst>
                  <a:ext uri="{FF2B5EF4-FFF2-40B4-BE49-F238E27FC236}">
                    <a16:creationId xmlns:a16="http://schemas.microsoft.com/office/drawing/2014/main" id="{8D112B5A-800D-69FB-D6B6-BD8C01C3F7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19" y="3018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</a:t>
                </a:r>
                <a:endParaRPr kumimoji="0" lang="en-US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39" name="Text Box 53">
                <a:extLst>
                  <a:ext uri="{FF2B5EF4-FFF2-40B4-BE49-F238E27FC236}">
                    <a16:creationId xmlns:a16="http://schemas.microsoft.com/office/drawing/2014/main" id="{F528654A-93AC-5B1F-8D44-180758469B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5" y="2802"/>
                <a:ext cx="47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ــ </a:t>
                </a: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9</a:t>
                </a: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±</a:t>
                </a:r>
              </a:p>
            </p:txBody>
          </p:sp>
          <p:sp>
            <p:nvSpPr>
              <p:cNvPr id="17440" name="Line 54">
                <a:extLst>
                  <a:ext uri="{FF2B5EF4-FFF2-40B4-BE49-F238E27FC236}">
                    <a16:creationId xmlns:a16="http://schemas.microsoft.com/office/drawing/2014/main" id="{25E2E40F-E9B5-83EF-0D44-8B1ABB11A3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47" y="3030"/>
                <a:ext cx="1134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434" name="Line 105">
              <a:extLst>
                <a:ext uri="{FF2B5EF4-FFF2-40B4-BE49-F238E27FC236}">
                  <a16:creationId xmlns:a16="http://schemas.microsoft.com/office/drawing/2014/main" id="{5404F74E-A747-0E81-237F-30712824D4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76" y="2766"/>
              <a:ext cx="5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253" name="Text Box 109">
            <a:extLst>
              <a:ext uri="{FF2B5EF4-FFF2-40B4-BE49-F238E27FC236}">
                <a16:creationId xmlns:a16="http://schemas.microsoft.com/office/drawing/2014/main" id="{BF9155DF-04EB-950C-AB12-1C7C24B0C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075" y="6140450"/>
            <a:ext cx="24495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الحلان هما  </a:t>
            </a:r>
            <a:r>
              <a:rPr kumimoji="0" lang="en-US" altLang="ar-SA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ZA-Fractions-1" panose="05010101010101010101" pitchFamily="2" charset="2"/>
              </a:rPr>
              <a:t>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ZA-Fractions-1" panose="05010101010101010101" pitchFamily="2" charset="2"/>
              </a:rPr>
              <a:t> ،  ــ 6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ZA-Fractions-1" panose="05010101010101010101" pitchFamily="2" charset="2"/>
            </a:endParaRPr>
          </a:p>
        </p:txBody>
      </p:sp>
      <p:pic>
        <p:nvPicPr>
          <p:cNvPr id="17431" name="Picture 2">
            <a:extLst>
              <a:ext uri="{FF2B5EF4-FFF2-40B4-BE49-F238E27FC236}">
                <a16:creationId xmlns:a16="http://schemas.microsoft.com/office/drawing/2014/main" id="{710DFF83-45ED-2779-C282-34AA2221E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7335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EF1AB96-7E28-392F-D833-746BFD56CA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2200" y="404664"/>
            <a:ext cx="1944216" cy="391046"/>
          </a:xfrm>
          <a:prstGeom prst="rect">
            <a:avLst/>
          </a:prstGeom>
          <a:ln>
            <a:solidFill>
              <a:srgbClr val="FFCCFF"/>
            </a:solidFill>
          </a:ln>
          <a:effectLst>
            <a:glow rad="101600">
              <a:srgbClr val="FFCCFF">
                <a:alpha val="6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9" name="Group 82">
            <a:extLst>
              <a:ext uri="{FF2B5EF4-FFF2-40B4-BE49-F238E27FC236}">
                <a16:creationId xmlns:a16="http://schemas.microsoft.com/office/drawing/2014/main" id="{73E5C6AC-2859-6654-D6AE-E441375DB86F}"/>
              </a:ext>
            </a:extLst>
          </p:cNvPr>
          <p:cNvGrpSpPr>
            <a:grpSpLocks/>
          </p:cNvGrpSpPr>
          <p:nvPr/>
        </p:nvGrpSpPr>
        <p:grpSpPr bwMode="auto">
          <a:xfrm>
            <a:off x="5868144" y="5517232"/>
            <a:ext cx="1617662" cy="727075"/>
            <a:chOff x="3697" y="3194"/>
            <a:chExt cx="1019" cy="458"/>
          </a:xfrm>
        </p:grpSpPr>
        <p:sp>
          <p:nvSpPr>
            <p:cNvPr id="10" name="Text Box 74">
              <a:extLst>
                <a:ext uri="{FF2B5EF4-FFF2-40B4-BE49-F238E27FC236}">
                  <a16:creationId xmlns:a16="http://schemas.microsoft.com/office/drawing/2014/main" id="{E77569D5-05A0-0458-635B-4A2D116339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8" y="3294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س =</a:t>
              </a:r>
              <a:endParaRPr kumimoji="0" lang="en-US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Text Box 76">
              <a:extLst>
                <a:ext uri="{FF2B5EF4-FFF2-40B4-BE49-F238E27FC236}">
                  <a16:creationId xmlns:a16="http://schemas.microsoft.com/office/drawing/2014/main" id="{78A9CFD8-D58F-FB93-6187-D38EFDFD1B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7" y="3194"/>
              <a:ext cx="3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ZA-الجذور-1" panose="05010101010101010101" pitchFamily="2" charset="2"/>
              </a:endParaRPr>
            </a:p>
          </p:txBody>
        </p:sp>
        <p:sp>
          <p:nvSpPr>
            <p:cNvPr id="12" name="Text Box 77">
              <a:extLst>
                <a:ext uri="{FF2B5EF4-FFF2-40B4-BE49-F238E27FC236}">
                  <a16:creationId xmlns:a16="http://schemas.microsoft.com/office/drawing/2014/main" id="{CEFFCEA1-A8B8-F580-70D0-C909FBC68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0" y="3421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endParaRPr kumimoji="0" lang="en-US" alt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Text Box 78">
              <a:extLst>
                <a:ext uri="{FF2B5EF4-FFF2-40B4-BE49-F238E27FC236}">
                  <a16:creationId xmlns:a16="http://schemas.microsoft.com/office/drawing/2014/main" id="{D065E5E6-F6A8-6624-5B62-14C0BD735D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0" y="3239"/>
              <a:ext cx="20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  <a:endParaRPr kumimoji="0" lang="en-US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Line 79">
              <a:extLst>
                <a:ext uri="{FF2B5EF4-FFF2-40B4-BE49-F238E27FC236}">
                  <a16:creationId xmlns:a16="http://schemas.microsoft.com/office/drawing/2014/main" id="{31B28083-964E-6547-5B2E-9FE041B2CA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15" y="3421"/>
              <a:ext cx="295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82">
            <a:extLst>
              <a:ext uri="{FF2B5EF4-FFF2-40B4-BE49-F238E27FC236}">
                <a16:creationId xmlns:a16="http://schemas.microsoft.com/office/drawing/2014/main" id="{A34C30B6-44A9-8B55-F38F-325332A8BCFE}"/>
              </a:ext>
            </a:extLst>
          </p:cNvPr>
          <p:cNvGrpSpPr>
            <a:grpSpLocks/>
          </p:cNvGrpSpPr>
          <p:nvPr/>
        </p:nvGrpSpPr>
        <p:grpSpPr bwMode="auto">
          <a:xfrm>
            <a:off x="2555776" y="5517232"/>
            <a:ext cx="1617662" cy="727075"/>
            <a:chOff x="3697" y="3194"/>
            <a:chExt cx="1019" cy="458"/>
          </a:xfrm>
        </p:grpSpPr>
        <p:sp>
          <p:nvSpPr>
            <p:cNvPr id="16" name="Text Box 74">
              <a:extLst>
                <a:ext uri="{FF2B5EF4-FFF2-40B4-BE49-F238E27FC236}">
                  <a16:creationId xmlns:a16="http://schemas.microsoft.com/office/drawing/2014/main" id="{AD2B96D3-B7E9-0E7B-24DD-A297E72378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8" y="3294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س =</a:t>
              </a:r>
              <a:endParaRPr kumimoji="0" lang="en-US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Text Box 76">
              <a:extLst>
                <a:ext uri="{FF2B5EF4-FFF2-40B4-BE49-F238E27FC236}">
                  <a16:creationId xmlns:a16="http://schemas.microsoft.com/office/drawing/2014/main" id="{F5E08981-D9A5-CE4A-EBCE-1CA2A44E70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7" y="3194"/>
              <a:ext cx="3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ZA-الجذور-1" panose="05010101010101010101" pitchFamily="2" charset="2"/>
              </a:endParaRPr>
            </a:p>
          </p:txBody>
        </p:sp>
        <p:sp>
          <p:nvSpPr>
            <p:cNvPr id="18" name="Text Box 77">
              <a:extLst>
                <a:ext uri="{FF2B5EF4-FFF2-40B4-BE49-F238E27FC236}">
                  <a16:creationId xmlns:a16="http://schemas.microsoft.com/office/drawing/2014/main" id="{F6C347AB-D3D0-A486-2E84-A4B0214F8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5" y="3421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endParaRPr kumimoji="0" lang="en-US" alt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Text Box 78">
              <a:extLst>
                <a:ext uri="{FF2B5EF4-FFF2-40B4-BE49-F238E27FC236}">
                  <a16:creationId xmlns:a16="http://schemas.microsoft.com/office/drawing/2014/main" id="{A2BF3E2B-3DE4-2AB0-99F8-7B1ECC61E6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4" y="3239"/>
              <a:ext cx="38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-24</a:t>
              </a:r>
              <a:endParaRPr kumimoji="0" lang="en-US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Line 79">
              <a:extLst>
                <a:ext uri="{FF2B5EF4-FFF2-40B4-BE49-F238E27FC236}">
                  <a16:creationId xmlns:a16="http://schemas.microsoft.com/office/drawing/2014/main" id="{694E00F9-133A-E0C8-92E3-A7416D4B35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15" y="3421"/>
              <a:ext cx="295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2" name="صورة 21">
            <a:extLst>
              <a:ext uri="{FF2B5EF4-FFF2-40B4-BE49-F238E27FC236}">
                <a16:creationId xmlns:a16="http://schemas.microsoft.com/office/drawing/2014/main" id="{97C17097-BE87-38D4-B0F1-AB9D73521D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592" y="6453336"/>
            <a:ext cx="3337849" cy="274344"/>
          </a:xfrm>
          <a:prstGeom prst="rect">
            <a:avLst/>
          </a:prstGeom>
        </p:spPr>
      </p:pic>
      <p:grpSp>
        <p:nvGrpSpPr>
          <p:cNvPr id="23" name="Group 82">
            <a:extLst>
              <a:ext uri="{FF2B5EF4-FFF2-40B4-BE49-F238E27FC236}">
                <a16:creationId xmlns:a16="http://schemas.microsoft.com/office/drawing/2014/main" id="{40832D7F-8E72-FE88-E0B5-2FF46DBD05D2}"/>
              </a:ext>
            </a:extLst>
          </p:cNvPr>
          <p:cNvGrpSpPr>
            <a:grpSpLocks/>
          </p:cNvGrpSpPr>
          <p:nvPr/>
        </p:nvGrpSpPr>
        <p:grpSpPr bwMode="auto">
          <a:xfrm>
            <a:off x="7236296" y="6092729"/>
            <a:ext cx="1617662" cy="655638"/>
            <a:chOff x="3697" y="3239"/>
            <a:chExt cx="1019" cy="413"/>
          </a:xfrm>
        </p:grpSpPr>
        <p:sp>
          <p:nvSpPr>
            <p:cNvPr id="24" name="Text Box 74">
              <a:extLst>
                <a:ext uri="{FF2B5EF4-FFF2-40B4-BE49-F238E27FC236}">
                  <a16:creationId xmlns:a16="http://schemas.microsoft.com/office/drawing/2014/main" id="{E9E6C364-22CD-B94A-D7B7-EC57D41EF0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8" y="3294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س =</a:t>
              </a:r>
              <a:endParaRPr kumimoji="0" lang="en-US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Text Box 76">
              <a:extLst>
                <a:ext uri="{FF2B5EF4-FFF2-40B4-BE49-F238E27FC236}">
                  <a16:creationId xmlns:a16="http://schemas.microsoft.com/office/drawing/2014/main" id="{DF0EA06B-B709-7824-03DD-48846F408B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7" y="3330"/>
              <a:ext cx="3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ZA-الجذور-1" panose="05010101010101010101" pitchFamily="2" charset="2"/>
                </a:rPr>
                <a:t>1</a:t>
              </a:r>
            </a:p>
          </p:txBody>
        </p:sp>
        <p:sp>
          <p:nvSpPr>
            <p:cNvPr id="26" name="Text Box 77">
              <a:extLst>
                <a:ext uri="{FF2B5EF4-FFF2-40B4-BE49-F238E27FC236}">
                  <a16:creationId xmlns:a16="http://schemas.microsoft.com/office/drawing/2014/main" id="{AD227CF9-AB9F-0781-89A8-48775E4B8C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0" y="3421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alt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Text Box 78">
              <a:extLst>
                <a:ext uri="{FF2B5EF4-FFF2-40B4-BE49-F238E27FC236}">
                  <a16:creationId xmlns:a16="http://schemas.microsoft.com/office/drawing/2014/main" id="{265D65E3-38F3-BC9E-7ADC-9407A01514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0" y="3239"/>
              <a:ext cx="20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endParaRPr kumimoji="0" lang="en-US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Line 79">
              <a:extLst>
                <a:ext uri="{FF2B5EF4-FFF2-40B4-BE49-F238E27FC236}">
                  <a16:creationId xmlns:a16="http://schemas.microsoft.com/office/drawing/2014/main" id="{0F51C4D1-C42A-5C61-CFDF-2BCDBEE697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15" y="3421"/>
              <a:ext cx="295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6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6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6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6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800" decel="100000"/>
                                        <p:tgtEl>
                                          <p:spTgt spid="6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62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6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6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6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800" decel="100000"/>
                                        <p:tgtEl>
                                          <p:spTgt spid="6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6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6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6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800" decel="100000"/>
                                        <p:tgtEl>
                                          <p:spTgt spid="6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6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6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6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4" dur="1000"/>
                                        <p:tgtEl>
                                          <p:spTgt spid="6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/>
      <p:bldP spid="6161" grpId="0"/>
      <p:bldP spid="6162" grpId="0"/>
      <p:bldP spid="6163" grpId="0"/>
      <p:bldP spid="6164" grpId="0"/>
      <p:bldP spid="6165" grpId="0"/>
      <p:bldP spid="6166" grpId="0"/>
      <p:bldP spid="6167" grpId="0"/>
      <p:bldP spid="6178" grpId="0"/>
      <p:bldP spid="6239" grpId="0"/>
      <p:bldP spid="6240" grpId="0"/>
      <p:bldP spid="6241" grpId="0"/>
      <p:bldP spid="62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مستطيل 24">
            <a:extLst>
              <a:ext uri="{FF2B5EF4-FFF2-40B4-BE49-F238E27FC236}">
                <a16:creationId xmlns:a16="http://schemas.microsoft.com/office/drawing/2014/main" id="{336FA593-EE1C-7D3C-D4F6-54AFE522897C}"/>
              </a:ext>
            </a:extLst>
          </p:cNvPr>
          <p:cNvSpPr/>
          <p:nvPr/>
        </p:nvSpPr>
        <p:spPr>
          <a:xfrm>
            <a:off x="5148064" y="1412776"/>
            <a:ext cx="3573610" cy="49292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7896589" y="2982624"/>
            <a:ext cx="980759" cy="571504"/>
          </a:xfrm>
          <a:prstGeom prst="round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  =  2</a:t>
            </a: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6796135" y="3112963"/>
            <a:ext cx="1071569" cy="57150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  =  9</a:t>
            </a:r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5357818" y="3101650"/>
            <a:ext cx="1357322" cy="57150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جـ = ــ 18</a:t>
            </a:r>
          </a:p>
        </p:txBody>
      </p:sp>
      <p:sp>
        <p:nvSpPr>
          <p:cNvPr id="23" name="Text Box 87"/>
          <p:cNvSpPr txBox="1">
            <a:spLocks noChangeArrowheads="1"/>
          </p:cNvSpPr>
          <p:nvPr/>
        </p:nvSpPr>
        <p:spPr bwMode="auto">
          <a:xfrm>
            <a:off x="-62070" y="1181385"/>
            <a:ext cx="154444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</a:t>
            </a:r>
            <a:r>
              <a:rPr kumimoji="0" lang="ar-SA" sz="34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ــ 4 أ جـ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 Box 87"/>
          <p:cNvSpPr txBox="1">
            <a:spLocks noChangeArrowheads="1"/>
          </p:cNvSpPr>
          <p:nvPr/>
        </p:nvSpPr>
        <p:spPr bwMode="auto">
          <a:xfrm>
            <a:off x="5868144" y="1700808"/>
            <a:ext cx="2556878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2 س</a:t>
            </a:r>
            <a:r>
              <a:rPr kumimoji="0" lang="ar-SA" sz="22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+ 9 س =  18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خماسي 34"/>
          <p:cNvSpPr/>
          <p:nvPr/>
        </p:nvSpPr>
        <p:spPr>
          <a:xfrm>
            <a:off x="1785918" y="1142984"/>
            <a:ext cx="3643338" cy="500066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اكتب المعادلة بالصورة القياسية</a:t>
            </a:r>
          </a:p>
        </p:txBody>
      </p:sp>
      <p:grpSp>
        <p:nvGrpSpPr>
          <p:cNvPr id="3" name="مجموعة 35"/>
          <p:cNvGrpSpPr/>
          <p:nvPr/>
        </p:nvGrpSpPr>
        <p:grpSpPr>
          <a:xfrm>
            <a:off x="2071670" y="1795616"/>
            <a:ext cx="3071834" cy="890426"/>
            <a:chOff x="2371710" y="5738996"/>
            <a:chExt cx="3071834" cy="890426"/>
          </a:xfrm>
        </p:grpSpPr>
        <p:sp>
          <p:nvSpPr>
            <p:cNvPr id="37" name="Text Box 87"/>
            <p:cNvSpPr txBox="1">
              <a:spLocks noChangeArrowheads="1"/>
            </p:cNvSpPr>
            <p:nvPr/>
          </p:nvSpPr>
          <p:spPr bwMode="auto">
            <a:xfrm>
              <a:off x="4572000" y="5967735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س  =       </a:t>
              </a:r>
              <a:endParaRPr kumimoji="0" lang="en-US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مجموعة 178"/>
            <p:cNvGrpSpPr/>
            <p:nvPr/>
          </p:nvGrpSpPr>
          <p:grpSpPr>
            <a:xfrm>
              <a:off x="2371710" y="5738996"/>
              <a:ext cx="2186002" cy="890426"/>
              <a:chOff x="4614864" y="4714751"/>
              <a:chExt cx="2186002" cy="890426"/>
            </a:xfrm>
          </p:grpSpPr>
          <p:grpSp>
            <p:nvGrpSpPr>
              <p:cNvPr id="5" name="مجموعة 65"/>
              <p:cNvGrpSpPr/>
              <p:nvPr/>
            </p:nvGrpSpPr>
            <p:grpSpPr>
              <a:xfrm>
                <a:off x="4614864" y="4757746"/>
                <a:ext cx="2186002" cy="847431"/>
                <a:chOff x="1457304" y="4487202"/>
                <a:chExt cx="2186002" cy="847431"/>
              </a:xfrm>
            </p:grpSpPr>
            <p:sp>
              <p:nvSpPr>
                <p:cNvPr id="44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1457304" y="4487202"/>
                  <a:ext cx="2186002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ــ  </a:t>
                  </a: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ب</a:t>
                  </a: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  ±    المميز</a:t>
                  </a:r>
                  <a:endPara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343134" y="4872968"/>
                  <a:ext cx="728668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2 أ</a:t>
                  </a:r>
                  <a:endParaRPr kumimoji="0" lang="en-US" sz="34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46" name="رابط مستقيم 45"/>
                <p:cNvCxnSpPr/>
                <p:nvPr/>
              </p:nvCxnSpPr>
              <p:spPr>
                <a:xfrm rot="10800000">
                  <a:off x="1744621" y="4898113"/>
                  <a:ext cx="1800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مجموعة 180"/>
              <p:cNvGrpSpPr/>
              <p:nvPr/>
            </p:nvGrpSpPr>
            <p:grpSpPr>
              <a:xfrm>
                <a:off x="4996127" y="4714751"/>
                <a:ext cx="704590" cy="357100"/>
                <a:chOff x="1415793" y="642918"/>
                <a:chExt cx="782876" cy="428628"/>
              </a:xfrm>
            </p:grpSpPr>
            <p:cxnSp>
              <p:nvCxnSpPr>
                <p:cNvPr id="41" name="رابط مستقيم 40"/>
                <p:cNvCxnSpPr/>
                <p:nvPr/>
              </p:nvCxnSpPr>
              <p:spPr>
                <a:xfrm rot="10800000">
                  <a:off x="1415793" y="642918"/>
                  <a:ext cx="639998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رابط مستقيم 41"/>
                <p:cNvCxnSpPr/>
                <p:nvPr/>
              </p:nvCxnSpPr>
              <p:spPr>
                <a:xfrm rot="16200000" flipH="1">
                  <a:off x="1877197" y="821513"/>
                  <a:ext cx="428628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رابط مستقيم 42"/>
                <p:cNvCxnSpPr/>
                <p:nvPr/>
              </p:nvCxnSpPr>
              <p:spPr>
                <a:xfrm rot="5400000" flipH="1" flipV="1">
                  <a:off x="2020074" y="892951"/>
                  <a:ext cx="285752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" name="مجموعة 46"/>
          <p:cNvGrpSpPr/>
          <p:nvPr/>
        </p:nvGrpSpPr>
        <p:grpSpPr>
          <a:xfrm>
            <a:off x="2214546" y="2657468"/>
            <a:ext cx="2928958" cy="890426"/>
            <a:chOff x="2514586" y="5738996"/>
            <a:chExt cx="2928958" cy="890426"/>
          </a:xfrm>
        </p:grpSpPr>
        <p:sp>
          <p:nvSpPr>
            <p:cNvPr id="48" name="Text Box 87"/>
            <p:cNvSpPr txBox="1">
              <a:spLocks noChangeArrowheads="1"/>
            </p:cNvSpPr>
            <p:nvPr/>
          </p:nvSpPr>
          <p:spPr bwMode="auto">
            <a:xfrm>
              <a:off x="4572000" y="5967735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س  =       </a:t>
              </a:r>
              <a:endParaRPr kumimoji="0" lang="en-US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مجموعة 178"/>
            <p:cNvGrpSpPr/>
            <p:nvPr/>
          </p:nvGrpSpPr>
          <p:grpSpPr>
            <a:xfrm>
              <a:off x="2514586" y="5738996"/>
              <a:ext cx="2043126" cy="890426"/>
              <a:chOff x="4757740" y="4714751"/>
              <a:chExt cx="2043126" cy="890426"/>
            </a:xfrm>
          </p:grpSpPr>
          <p:grpSp>
            <p:nvGrpSpPr>
              <p:cNvPr id="9" name="مجموعة 65"/>
              <p:cNvGrpSpPr/>
              <p:nvPr/>
            </p:nvGrpSpPr>
            <p:grpSpPr>
              <a:xfrm>
                <a:off x="4757740" y="4757746"/>
                <a:ext cx="2043126" cy="847431"/>
                <a:chOff x="1600180" y="4487202"/>
                <a:chExt cx="2043126" cy="847431"/>
              </a:xfrm>
            </p:grpSpPr>
            <p:sp>
              <p:nvSpPr>
                <p:cNvPr id="5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1600180" y="4487202"/>
                  <a:ext cx="2043126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ــ  9  ±    225</a:t>
                  </a:r>
                  <a:endPara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043094" y="4872968"/>
                  <a:ext cx="1028708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2 ( 2 )</a:t>
                  </a:r>
                  <a:endParaRPr kumimoji="0" lang="en-US" sz="34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57" name="رابط مستقيم 56"/>
                <p:cNvCxnSpPr/>
                <p:nvPr/>
              </p:nvCxnSpPr>
              <p:spPr>
                <a:xfrm rot="10800000">
                  <a:off x="1744621" y="4898113"/>
                  <a:ext cx="1800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مجموعة 180"/>
              <p:cNvGrpSpPr/>
              <p:nvPr/>
            </p:nvGrpSpPr>
            <p:grpSpPr>
              <a:xfrm>
                <a:off x="4996127" y="4714751"/>
                <a:ext cx="704590" cy="357100"/>
                <a:chOff x="1415793" y="642918"/>
                <a:chExt cx="782876" cy="428628"/>
              </a:xfrm>
            </p:grpSpPr>
            <p:cxnSp>
              <p:nvCxnSpPr>
                <p:cNvPr id="52" name="رابط مستقيم 51"/>
                <p:cNvCxnSpPr/>
                <p:nvPr/>
              </p:nvCxnSpPr>
              <p:spPr>
                <a:xfrm rot="10800000">
                  <a:off x="1415793" y="642918"/>
                  <a:ext cx="639998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رابط مستقيم 52"/>
                <p:cNvCxnSpPr/>
                <p:nvPr/>
              </p:nvCxnSpPr>
              <p:spPr>
                <a:xfrm rot="16200000" flipH="1">
                  <a:off x="1877197" y="821513"/>
                  <a:ext cx="428628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رابط مستقيم 53"/>
                <p:cNvCxnSpPr/>
                <p:nvPr/>
              </p:nvCxnSpPr>
              <p:spPr>
                <a:xfrm rot="5400000" flipH="1" flipV="1">
                  <a:off x="2020074" y="892951"/>
                  <a:ext cx="285752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1" name="مجموعة 70"/>
          <p:cNvGrpSpPr/>
          <p:nvPr/>
        </p:nvGrpSpPr>
        <p:grpSpPr>
          <a:xfrm>
            <a:off x="2657460" y="3610275"/>
            <a:ext cx="2471756" cy="847431"/>
            <a:chOff x="2000232" y="4224643"/>
            <a:chExt cx="2471756" cy="847431"/>
          </a:xfrm>
        </p:grpSpPr>
        <p:sp>
          <p:nvSpPr>
            <p:cNvPr id="60" name="Text Box 87"/>
            <p:cNvSpPr txBox="1">
              <a:spLocks noChangeArrowheads="1"/>
            </p:cNvSpPr>
            <p:nvPr/>
          </p:nvSpPr>
          <p:spPr bwMode="auto">
            <a:xfrm>
              <a:off x="3600444" y="4410387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س  =       </a:t>
              </a:r>
              <a:endParaRPr kumimoji="0" lang="en-US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2" name="مجموعة 65"/>
            <p:cNvGrpSpPr/>
            <p:nvPr/>
          </p:nvGrpSpPr>
          <p:grpSpPr>
            <a:xfrm>
              <a:off x="2000232" y="4224643"/>
              <a:ext cx="1585924" cy="847431"/>
              <a:chOff x="2057382" y="4487202"/>
              <a:chExt cx="1585924" cy="847431"/>
            </a:xfrm>
          </p:grpSpPr>
          <p:sp>
            <p:nvSpPr>
              <p:cNvPr id="67" name="Text Box 87"/>
              <p:cNvSpPr txBox="1">
                <a:spLocks noChangeArrowheads="1"/>
              </p:cNvSpPr>
              <p:nvPr/>
            </p:nvSpPr>
            <p:spPr bwMode="auto">
              <a:xfrm>
                <a:off x="2057382" y="4487202"/>
                <a:ext cx="158592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ــ 9  ±  15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Text Box 87"/>
              <p:cNvSpPr txBox="1">
                <a:spLocks noChangeArrowheads="1"/>
              </p:cNvSpPr>
              <p:nvPr/>
            </p:nvSpPr>
            <p:spPr bwMode="auto">
              <a:xfrm>
                <a:off x="2314558" y="4872968"/>
                <a:ext cx="102870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4</a:t>
                </a:r>
                <a:endParaRPr kumimoji="0" lang="en-US" sz="34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9" name="رابط مستقيم 68"/>
              <p:cNvCxnSpPr/>
              <p:nvPr/>
            </p:nvCxnSpPr>
            <p:spPr>
              <a:xfrm rot="10800000">
                <a:off x="2284621" y="4898113"/>
                <a:ext cx="126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مجموعة 76"/>
          <p:cNvGrpSpPr/>
          <p:nvPr/>
        </p:nvGrpSpPr>
        <p:grpSpPr>
          <a:xfrm>
            <a:off x="500036" y="4400556"/>
            <a:ext cx="4572030" cy="1500198"/>
            <a:chOff x="500036" y="4643446"/>
            <a:chExt cx="4572030" cy="1143008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72" name="مستطيل 71"/>
            <p:cNvSpPr/>
            <p:nvPr/>
          </p:nvSpPr>
          <p:spPr>
            <a:xfrm>
              <a:off x="2786050" y="4643446"/>
              <a:ext cx="2286016" cy="114300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" name="مستطيل 72"/>
            <p:cNvSpPr/>
            <p:nvPr/>
          </p:nvSpPr>
          <p:spPr>
            <a:xfrm>
              <a:off x="500036" y="4643446"/>
              <a:ext cx="2286016" cy="114300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مجموعة 77"/>
          <p:cNvGrpSpPr/>
          <p:nvPr/>
        </p:nvGrpSpPr>
        <p:grpSpPr>
          <a:xfrm>
            <a:off x="2643174" y="4471994"/>
            <a:ext cx="2471756" cy="847431"/>
            <a:chOff x="2000232" y="4224643"/>
            <a:chExt cx="2471756" cy="847431"/>
          </a:xfrm>
        </p:grpSpPr>
        <p:sp>
          <p:nvSpPr>
            <p:cNvPr id="89" name="Text Box 87"/>
            <p:cNvSpPr txBox="1">
              <a:spLocks noChangeArrowheads="1"/>
            </p:cNvSpPr>
            <p:nvPr/>
          </p:nvSpPr>
          <p:spPr bwMode="auto">
            <a:xfrm>
              <a:off x="3600444" y="4410387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س  =       </a:t>
              </a:r>
              <a:endParaRPr kumimoji="0" lang="en-US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مجموعة 65"/>
            <p:cNvGrpSpPr/>
            <p:nvPr/>
          </p:nvGrpSpPr>
          <p:grpSpPr>
            <a:xfrm>
              <a:off x="2000232" y="4224643"/>
              <a:ext cx="1585924" cy="847431"/>
              <a:chOff x="2057382" y="4487202"/>
              <a:chExt cx="1585924" cy="847431"/>
            </a:xfrm>
          </p:grpSpPr>
          <p:sp>
            <p:nvSpPr>
              <p:cNvPr id="92" name="Text Box 87"/>
              <p:cNvSpPr txBox="1">
                <a:spLocks noChangeArrowheads="1"/>
              </p:cNvSpPr>
              <p:nvPr/>
            </p:nvSpPr>
            <p:spPr bwMode="auto">
              <a:xfrm>
                <a:off x="2057382" y="4487202"/>
                <a:ext cx="158592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ــ 9  +  15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Text Box 87"/>
              <p:cNvSpPr txBox="1">
                <a:spLocks noChangeArrowheads="1"/>
              </p:cNvSpPr>
              <p:nvPr/>
            </p:nvSpPr>
            <p:spPr bwMode="auto">
              <a:xfrm>
                <a:off x="2314558" y="4872968"/>
                <a:ext cx="102870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4</a:t>
                </a:r>
                <a:endParaRPr kumimoji="0" lang="en-US" sz="34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94" name="رابط مستقيم 93"/>
              <p:cNvCxnSpPr/>
              <p:nvPr/>
            </p:nvCxnSpPr>
            <p:spPr>
              <a:xfrm rot="10800000">
                <a:off x="2284621" y="4898113"/>
                <a:ext cx="126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مجموعة 94"/>
          <p:cNvGrpSpPr/>
          <p:nvPr/>
        </p:nvGrpSpPr>
        <p:grpSpPr>
          <a:xfrm>
            <a:off x="414308" y="4471994"/>
            <a:ext cx="2471756" cy="847431"/>
            <a:chOff x="2000232" y="4224643"/>
            <a:chExt cx="2471756" cy="847431"/>
          </a:xfrm>
        </p:grpSpPr>
        <p:sp>
          <p:nvSpPr>
            <p:cNvPr id="96" name="Text Box 87"/>
            <p:cNvSpPr txBox="1">
              <a:spLocks noChangeArrowheads="1"/>
            </p:cNvSpPr>
            <p:nvPr/>
          </p:nvSpPr>
          <p:spPr bwMode="auto">
            <a:xfrm>
              <a:off x="3600444" y="4410387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س  =       </a:t>
              </a:r>
              <a:endParaRPr kumimoji="0" lang="en-US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8" name="مجموعة 65"/>
            <p:cNvGrpSpPr/>
            <p:nvPr/>
          </p:nvGrpSpPr>
          <p:grpSpPr>
            <a:xfrm>
              <a:off x="2000232" y="4224643"/>
              <a:ext cx="1585924" cy="847431"/>
              <a:chOff x="2057382" y="4487202"/>
              <a:chExt cx="1585924" cy="847431"/>
            </a:xfrm>
          </p:grpSpPr>
          <p:sp>
            <p:nvSpPr>
              <p:cNvPr id="98" name="Text Box 87"/>
              <p:cNvSpPr txBox="1">
                <a:spLocks noChangeArrowheads="1"/>
              </p:cNvSpPr>
              <p:nvPr/>
            </p:nvSpPr>
            <p:spPr bwMode="auto">
              <a:xfrm>
                <a:off x="2057382" y="4487202"/>
                <a:ext cx="158592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ــ 9  ــ  15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Text Box 87"/>
              <p:cNvSpPr txBox="1">
                <a:spLocks noChangeArrowheads="1"/>
              </p:cNvSpPr>
              <p:nvPr/>
            </p:nvSpPr>
            <p:spPr bwMode="auto">
              <a:xfrm>
                <a:off x="2314558" y="4872968"/>
                <a:ext cx="102870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4</a:t>
                </a:r>
                <a:endParaRPr kumimoji="0" lang="en-US" sz="34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00" name="رابط مستقيم 99"/>
              <p:cNvCxnSpPr/>
              <p:nvPr/>
            </p:nvCxnSpPr>
            <p:spPr>
              <a:xfrm rot="10800000">
                <a:off x="2284621" y="4898113"/>
                <a:ext cx="126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مجموعة 132"/>
          <p:cNvGrpSpPr/>
          <p:nvPr/>
        </p:nvGrpSpPr>
        <p:grpSpPr>
          <a:xfrm>
            <a:off x="2857488" y="5230158"/>
            <a:ext cx="1000132" cy="727746"/>
            <a:chOff x="2786050" y="5230158"/>
            <a:chExt cx="1000132" cy="727746"/>
          </a:xfrm>
        </p:grpSpPr>
        <p:grpSp>
          <p:nvGrpSpPr>
            <p:cNvPr id="22" name="مجموعة 101"/>
            <p:cNvGrpSpPr/>
            <p:nvPr/>
          </p:nvGrpSpPr>
          <p:grpSpPr>
            <a:xfrm>
              <a:off x="2786050" y="5230158"/>
              <a:ext cx="714380" cy="727746"/>
              <a:chOff x="2986076" y="4572930"/>
              <a:chExt cx="714380" cy="727746"/>
            </a:xfrm>
          </p:grpSpPr>
          <p:sp>
            <p:nvSpPr>
              <p:cNvPr id="103" name="Text Box 87"/>
              <p:cNvSpPr txBox="1">
                <a:spLocks noChangeArrowheads="1"/>
              </p:cNvSpPr>
              <p:nvPr/>
            </p:nvSpPr>
            <p:spPr bwMode="auto">
              <a:xfrm>
                <a:off x="2986076" y="4572930"/>
                <a:ext cx="714380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3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Text Box 87"/>
              <p:cNvSpPr txBox="1">
                <a:spLocks noChangeArrowheads="1"/>
              </p:cNvSpPr>
              <p:nvPr/>
            </p:nvSpPr>
            <p:spPr bwMode="auto">
              <a:xfrm>
                <a:off x="3057514" y="4869789"/>
                <a:ext cx="5143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05" name="رابط مستقيم 104"/>
              <p:cNvCxnSpPr/>
              <p:nvPr/>
            </p:nvCxnSpPr>
            <p:spPr>
              <a:xfrm rot="10800000">
                <a:off x="3148621" y="4898113"/>
                <a:ext cx="396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Text Box 87"/>
            <p:cNvSpPr txBox="1">
              <a:spLocks noChangeArrowheads="1"/>
            </p:cNvSpPr>
            <p:nvPr/>
          </p:nvSpPr>
          <p:spPr bwMode="auto">
            <a:xfrm>
              <a:off x="3384748" y="5329248"/>
              <a:ext cx="401434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" name="مجموعة 130"/>
          <p:cNvGrpSpPr/>
          <p:nvPr/>
        </p:nvGrpSpPr>
        <p:grpSpPr>
          <a:xfrm>
            <a:off x="3757606" y="5229236"/>
            <a:ext cx="1228734" cy="727746"/>
            <a:chOff x="3757606" y="5229236"/>
            <a:chExt cx="1228734" cy="727746"/>
          </a:xfrm>
        </p:grpSpPr>
        <p:sp>
          <p:nvSpPr>
            <p:cNvPr id="101" name="Text Box 87"/>
            <p:cNvSpPr txBox="1">
              <a:spLocks noChangeArrowheads="1"/>
            </p:cNvSpPr>
            <p:nvPr/>
          </p:nvSpPr>
          <p:spPr bwMode="auto">
            <a:xfrm>
              <a:off x="4156278" y="5329250"/>
              <a:ext cx="83006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 =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7" name="مجموعة 106"/>
            <p:cNvGrpSpPr/>
            <p:nvPr/>
          </p:nvGrpSpPr>
          <p:grpSpPr>
            <a:xfrm>
              <a:off x="3757606" y="5229236"/>
              <a:ext cx="528642" cy="727746"/>
              <a:chOff x="3128952" y="4572930"/>
              <a:chExt cx="528642" cy="727746"/>
            </a:xfrm>
          </p:grpSpPr>
          <p:sp>
            <p:nvSpPr>
              <p:cNvPr id="108" name="Text Box 87"/>
              <p:cNvSpPr txBox="1">
                <a:spLocks noChangeArrowheads="1"/>
              </p:cNvSpPr>
              <p:nvPr/>
            </p:nvSpPr>
            <p:spPr bwMode="auto">
              <a:xfrm>
                <a:off x="3143240" y="4572930"/>
                <a:ext cx="5143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6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Text Box 87"/>
              <p:cNvSpPr txBox="1">
                <a:spLocks noChangeArrowheads="1"/>
              </p:cNvSpPr>
              <p:nvPr/>
            </p:nvSpPr>
            <p:spPr bwMode="auto">
              <a:xfrm>
                <a:off x="3128952" y="4869789"/>
                <a:ext cx="5143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4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10" name="رابط مستقيم 109"/>
              <p:cNvCxnSpPr/>
              <p:nvPr/>
            </p:nvCxnSpPr>
            <p:spPr>
              <a:xfrm rot="10800000">
                <a:off x="3256621" y="4898113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مجموعة 131"/>
          <p:cNvGrpSpPr/>
          <p:nvPr/>
        </p:nvGrpSpPr>
        <p:grpSpPr>
          <a:xfrm>
            <a:off x="1357290" y="5229236"/>
            <a:ext cx="1401566" cy="727746"/>
            <a:chOff x="1357290" y="5229236"/>
            <a:chExt cx="1401566" cy="727746"/>
          </a:xfrm>
        </p:grpSpPr>
        <p:sp>
          <p:nvSpPr>
            <p:cNvPr id="111" name="Text Box 87"/>
            <p:cNvSpPr txBox="1">
              <a:spLocks noChangeArrowheads="1"/>
            </p:cNvSpPr>
            <p:nvPr/>
          </p:nvSpPr>
          <p:spPr bwMode="auto">
            <a:xfrm>
              <a:off x="1928794" y="5329250"/>
              <a:ext cx="83006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 =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6" name="مجموعة 116"/>
            <p:cNvGrpSpPr/>
            <p:nvPr/>
          </p:nvGrpSpPr>
          <p:grpSpPr>
            <a:xfrm>
              <a:off x="1357290" y="5229236"/>
              <a:ext cx="742954" cy="727746"/>
              <a:chOff x="2914640" y="4572930"/>
              <a:chExt cx="742954" cy="727746"/>
            </a:xfrm>
          </p:grpSpPr>
          <p:sp>
            <p:nvSpPr>
              <p:cNvPr id="118" name="Text Box 87"/>
              <p:cNvSpPr txBox="1">
                <a:spLocks noChangeArrowheads="1"/>
              </p:cNvSpPr>
              <p:nvPr/>
            </p:nvSpPr>
            <p:spPr bwMode="auto">
              <a:xfrm>
                <a:off x="2914640" y="4572930"/>
                <a:ext cx="7429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ــ 24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" name="Text Box 87"/>
              <p:cNvSpPr txBox="1">
                <a:spLocks noChangeArrowheads="1"/>
              </p:cNvSpPr>
              <p:nvPr/>
            </p:nvSpPr>
            <p:spPr bwMode="auto">
              <a:xfrm>
                <a:off x="3057516" y="4869789"/>
                <a:ext cx="5143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4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20" name="رابط مستقيم 119"/>
              <p:cNvCxnSpPr/>
              <p:nvPr/>
            </p:nvCxnSpPr>
            <p:spPr>
              <a:xfrm rot="10800000">
                <a:off x="3076621" y="4898113"/>
                <a:ext cx="46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1" name="Text Box 87"/>
          <p:cNvSpPr txBox="1">
            <a:spLocks noChangeArrowheads="1"/>
          </p:cNvSpPr>
          <p:nvPr/>
        </p:nvSpPr>
        <p:spPr bwMode="auto">
          <a:xfrm>
            <a:off x="485746" y="5324789"/>
            <a:ext cx="97293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 ــ 6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9" name="مجموعة 128"/>
          <p:cNvGrpSpPr/>
          <p:nvPr/>
        </p:nvGrpSpPr>
        <p:grpSpPr>
          <a:xfrm>
            <a:off x="2357422" y="5957908"/>
            <a:ext cx="2571768" cy="727746"/>
            <a:chOff x="2357422" y="5957908"/>
            <a:chExt cx="2571768" cy="727746"/>
          </a:xfrm>
        </p:grpSpPr>
        <p:sp>
          <p:nvSpPr>
            <p:cNvPr id="124" name="مستطيل مستدير الزوايا 123"/>
            <p:cNvSpPr/>
            <p:nvPr/>
          </p:nvSpPr>
          <p:spPr>
            <a:xfrm>
              <a:off x="2357422" y="6000768"/>
              <a:ext cx="2571768" cy="571504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الحلول :  ــ 6  ،</a:t>
              </a:r>
            </a:p>
          </p:txBody>
        </p:sp>
        <p:grpSp>
          <p:nvGrpSpPr>
            <p:cNvPr id="40" name="مجموعة 124"/>
            <p:cNvGrpSpPr/>
            <p:nvPr/>
          </p:nvGrpSpPr>
          <p:grpSpPr>
            <a:xfrm>
              <a:off x="2457436" y="5957908"/>
              <a:ext cx="785818" cy="727746"/>
              <a:chOff x="2986078" y="4572930"/>
              <a:chExt cx="785818" cy="727746"/>
            </a:xfrm>
          </p:grpSpPr>
          <p:sp>
            <p:nvSpPr>
              <p:cNvPr id="126" name="Text Box 87"/>
              <p:cNvSpPr txBox="1">
                <a:spLocks noChangeArrowheads="1"/>
              </p:cNvSpPr>
              <p:nvPr/>
            </p:nvSpPr>
            <p:spPr bwMode="auto">
              <a:xfrm>
                <a:off x="2986078" y="4572930"/>
                <a:ext cx="785818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3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" name="Text Box 87"/>
              <p:cNvSpPr txBox="1">
                <a:spLocks noChangeArrowheads="1"/>
              </p:cNvSpPr>
              <p:nvPr/>
            </p:nvSpPr>
            <p:spPr bwMode="auto">
              <a:xfrm>
                <a:off x="3057518" y="4869789"/>
                <a:ext cx="5143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28" name="رابط مستقيم 127"/>
              <p:cNvCxnSpPr/>
              <p:nvPr/>
            </p:nvCxnSpPr>
            <p:spPr>
              <a:xfrm rot="10800000">
                <a:off x="3199471" y="4898113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0" name="Text Box 87"/>
          <p:cNvSpPr txBox="1">
            <a:spLocks noChangeArrowheads="1"/>
          </p:cNvSpPr>
          <p:nvPr/>
        </p:nvSpPr>
        <p:spPr bwMode="auto">
          <a:xfrm>
            <a:off x="5354258" y="2152716"/>
            <a:ext cx="357546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 س</a:t>
            </a:r>
            <a:r>
              <a:rPr kumimoji="0" lang="ar-SA" sz="20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+ 9 س 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+ 18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 -18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+ 18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Text Box 87"/>
          <p:cNvSpPr txBox="1">
            <a:spLocks noChangeArrowheads="1"/>
          </p:cNvSpPr>
          <p:nvPr/>
        </p:nvSpPr>
        <p:spPr bwMode="auto">
          <a:xfrm>
            <a:off x="6062799" y="2552903"/>
            <a:ext cx="2866919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 س</a:t>
            </a:r>
            <a:r>
              <a:rPr kumimoji="0" lang="ar-SA" sz="20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+ 9 س 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+ 18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 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5" name="Group 101"/>
          <p:cNvGrpSpPr>
            <a:grpSpLocks/>
          </p:cNvGrpSpPr>
          <p:nvPr/>
        </p:nvGrpSpPr>
        <p:grpSpPr bwMode="auto">
          <a:xfrm>
            <a:off x="5705422" y="3891177"/>
            <a:ext cx="2303463" cy="885825"/>
            <a:chOff x="2744" y="1697"/>
            <a:chExt cx="1451" cy="558"/>
          </a:xfrm>
        </p:grpSpPr>
        <p:grpSp>
          <p:nvGrpSpPr>
            <p:cNvPr id="97" name="Group 32"/>
            <p:cNvGrpSpPr>
              <a:grpSpLocks/>
            </p:cNvGrpSpPr>
            <p:nvPr/>
          </p:nvGrpSpPr>
          <p:grpSpPr bwMode="auto">
            <a:xfrm>
              <a:off x="2744" y="1697"/>
              <a:ext cx="1451" cy="558"/>
              <a:chOff x="2752" y="1697"/>
              <a:chExt cx="1451" cy="558"/>
            </a:xfrm>
          </p:grpSpPr>
          <p:grpSp>
            <p:nvGrpSpPr>
              <p:cNvPr id="107" name="Group 28"/>
              <p:cNvGrpSpPr>
                <a:grpSpLocks/>
              </p:cNvGrpSpPr>
              <p:nvPr/>
            </p:nvGrpSpPr>
            <p:grpSpPr bwMode="auto">
              <a:xfrm>
                <a:off x="2827" y="1697"/>
                <a:ext cx="907" cy="327"/>
                <a:chOff x="2834" y="2403"/>
                <a:chExt cx="907" cy="327"/>
              </a:xfrm>
            </p:grpSpPr>
            <p:sp>
              <p:nvSpPr>
                <p:cNvPr id="115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834" y="2462"/>
                  <a:ext cx="72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0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99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  <a:sym typeface="ZA-الجذور-1" pitchFamily="2" charset="2"/>
                    </a:rPr>
                    <a:t>ب</a:t>
                  </a:r>
                  <a:r>
                    <a:rPr kumimoji="0" lang="ar-SA" sz="20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ZA-MATH2" pitchFamily="2" charset="-78"/>
                      <a:sym typeface="ZA-الجذور-1" pitchFamily="2" charset="2"/>
                    </a:rPr>
                    <a:t>ﺈ</a:t>
                  </a:r>
                  <a:r>
                    <a:rPr kumimoji="0" lang="ar-SA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ZA-MATH2" pitchFamily="2" charset="-78"/>
                      <a:sym typeface="ZA-الجذور-1" pitchFamily="2" charset="2"/>
                    </a:rPr>
                    <a:t> </a:t>
                  </a:r>
                  <a:r>
                    <a:rPr kumimoji="0" lang="ar-SA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  <a:sym typeface="ZA-الجذور-1" pitchFamily="2" charset="2"/>
                    </a:rPr>
                    <a:t>ــ 4</a:t>
                  </a:r>
                  <a:r>
                    <a:rPr kumimoji="0" lang="ar-SA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  <a:sym typeface="ZA-الجذور-1" pitchFamily="2" charset="2"/>
                    </a:rPr>
                    <a:t>أ</a:t>
                  </a:r>
                  <a:r>
                    <a:rPr kumimoji="0" lang="ar-SA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  <a:sym typeface="ZA-الجذور-1" pitchFamily="2" charset="2"/>
                    </a:rPr>
                    <a:t>ﺟ</a:t>
                  </a:r>
                </a:p>
              </p:txBody>
            </p:sp>
            <p:sp>
              <p:nvSpPr>
                <p:cNvPr id="116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834" y="2403"/>
                  <a:ext cx="907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  <a:sym typeface="ZA-الجذور-1" pitchFamily="2" charset="2"/>
                    </a:rPr>
                    <a:t></a:t>
                  </a:r>
                </a:p>
              </p:txBody>
            </p:sp>
          </p:grpSp>
          <p:sp>
            <p:nvSpPr>
              <p:cNvPr id="112" name="Line 29"/>
              <p:cNvSpPr>
                <a:spLocks noChangeShapeType="1"/>
              </p:cNvSpPr>
              <p:nvPr/>
            </p:nvSpPr>
            <p:spPr bwMode="auto">
              <a:xfrm flipH="1" flipV="1">
                <a:off x="2752" y="1997"/>
                <a:ext cx="1451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3" name="Text Box 30"/>
              <p:cNvSpPr txBox="1">
                <a:spLocks noChangeArrowheads="1"/>
              </p:cNvSpPr>
              <p:nvPr/>
            </p:nvSpPr>
            <p:spPr bwMode="auto">
              <a:xfrm>
                <a:off x="3379" y="2024"/>
                <a:ext cx="2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  <a:r>
                  <a:rPr kumimoji="0" lang="ar-SA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أ</a:t>
                </a: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" name="Text Box 31"/>
              <p:cNvSpPr txBox="1">
                <a:spLocks noChangeArrowheads="1"/>
              </p:cNvSpPr>
              <p:nvPr/>
            </p:nvSpPr>
            <p:spPr bwMode="auto">
              <a:xfrm>
                <a:off x="3611" y="1752"/>
                <a:ext cx="49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ــ </a:t>
                </a:r>
                <a:r>
                  <a:rPr kumimoji="0" lang="ar-SA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ب</a:t>
                </a:r>
                <a:r>
                  <a:rPr kumimoji="0" lang="ar-SA" sz="2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±</a:t>
                </a:r>
              </a:p>
            </p:txBody>
          </p:sp>
        </p:grpSp>
        <p:sp>
          <p:nvSpPr>
            <p:cNvPr id="102" name="Line 98"/>
            <p:cNvSpPr>
              <a:spLocks noChangeShapeType="1"/>
            </p:cNvSpPr>
            <p:nvPr/>
          </p:nvSpPr>
          <p:spPr bwMode="auto">
            <a:xfrm flipH="1">
              <a:off x="2867" y="1736"/>
              <a:ext cx="68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7" name="Text Box 12"/>
          <p:cNvSpPr txBox="1">
            <a:spLocks noChangeArrowheads="1"/>
          </p:cNvSpPr>
          <p:nvPr/>
        </p:nvSpPr>
        <p:spPr bwMode="auto">
          <a:xfrm>
            <a:off x="8162348" y="4093083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 =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Text Box 12"/>
          <p:cNvSpPr txBox="1">
            <a:spLocks noChangeArrowheads="1"/>
          </p:cNvSpPr>
          <p:nvPr/>
        </p:nvSpPr>
        <p:spPr bwMode="auto">
          <a:xfrm>
            <a:off x="8026863" y="5014748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9" name="Group 104"/>
          <p:cNvGrpSpPr>
            <a:grpSpLocks/>
          </p:cNvGrpSpPr>
          <p:nvPr/>
        </p:nvGrpSpPr>
        <p:grpSpPr bwMode="auto">
          <a:xfrm>
            <a:off x="4943423" y="4765377"/>
            <a:ext cx="3465512" cy="842962"/>
            <a:chOff x="2261" y="2179"/>
            <a:chExt cx="2183" cy="531"/>
          </a:xfrm>
        </p:grpSpPr>
        <p:grpSp>
          <p:nvGrpSpPr>
            <p:cNvPr id="131" name="Group 47"/>
            <p:cNvGrpSpPr>
              <a:grpSpLocks/>
            </p:cNvGrpSpPr>
            <p:nvPr/>
          </p:nvGrpSpPr>
          <p:grpSpPr bwMode="auto">
            <a:xfrm>
              <a:off x="2261" y="2179"/>
              <a:ext cx="2183" cy="531"/>
              <a:chOff x="2240" y="2163"/>
              <a:chExt cx="2183" cy="531"/>
            </a:xfrm>
          </p:grpSpPr>
          <p:sp>
            <p:nvSpPr>
              <p:cNvPr id="133" name="Text Box 35"/>
              <p:cNvSpPr txBox="1">
                <a:spLocks noChangeArrowheads="1"/>
              </p:cNvSpPr>
              <p:nvPr/>
            </p:nvSpPr>
            <p:spPr bwMode="auto">
              <a:xfrm>
                <a:off x="4196" y="2358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  <a:endPara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" name="Text Box 38"/>
              <p:cNvSpPr txBox="1">
                <a:spLocks noChangeArrowheads="1"/>
              </p:cNvSpPr>
              <p:nvPr/>
            </p:nvSpPr>
            <p:spPr bwMode="auto">
              <a:xfrm>
                <a:off x="2368" y="2238"/>
                <a:ext cx="117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0099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  <a:sym typeface="ZA-الجذور-1" pitchFamily="2" charset="2"/>
                  </a:rPr>
                  <a:t>(9)</a:t>
                </a:r>
                <a:r>
                  <a:rPr kumimoji="0" lang="ar-SA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ZA-MATH2" pitchFamily="2" charset="-78"/>
                    <a:sym typeface="ZA-الجذور-1" pitchFamily="2" charset="2"/>
                  </a:rPr>
                  <a:t>ﺈ </a:t>
                </a:r>
                <a:r>
                  <a:rPr kumimoji="0" lang="ar-SA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  <a:sym typeface="ZA-الجذور-1" pitchFamily="2" charset="2"/>
                  </a:rPr>
                  <a:t>ــ 4</a:t>
                </a:r>
                <a:r>
                  <a:rPr kumimoji="0" lang="ar-SA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  <a:sym typeface="ZA-الجذور-1" pitchFamily="2" charset="2"/>
                  </a:rPr>
                  <a:t>(2)</a:t>
                </a:r>
                <a:r>
                  <a:rPr kumimoji="0" lang="ar-SA" sz="2000" b="1" i="0" u="none" strike="noStrike" kern="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  <a:sym typeface="ZA-الجذور-1" pitchFamily="2" charset="2"/>
                  </a:rPr>
                  <a:t>(ــ 18)</a:t>
                </a:r>
              </a:p>
            </p:txBody>
          </p:sp>
          <p:sp>
            <p:nvSpPr>
              <p:cNvPr id="135" name="Text Box 39"/>
              <p:cNvSpPr txBox="1">
                <a:spLocks noChangeArrowheads="1"/>
              </p:cNvSpPr>
              <p:nvPr/>
            </p:nvSpPr>
            <p:spPr bwMode="auto">
              <a:xfrm>
                <a:off x="2240" y="2163"/>
                <a:ext cx="147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ZA-الجذور-1" pitchFamily="2" charset="2"/>
                  </a:rPr>
                  <a:t></a:t>
                </a:r>
              </a:p>
            </p:txBody>
          </p:sp>
          <p:sp>
            <p:nvSpPr>
              <p:cNvPr id="136" name="Text Box 41"/>
              <p:cNvSpPr txBox="1">
                <a:spLocks noChangeArrowheads="1"/>
              </p:cNvSpPr>
              <p:nvPr/>
            </p:nvSpPr>
            <p:spPr bwMode="auto">
              <a:xfrm>
                <a:off x="2986" y="2463"/>
                <a:ext cx="55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  <a:r>
                  <a:rPr kumimoji="0" lang="ar-SA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(2)</a:t>
                </a: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Text Box 42"/>
              <p:cNvSpPr txBox="1">
                <a:spLocks noChangeArrowheads="1"/>
              </p:cNvSpPr>
              <p:nvPr/>
            </p:nvSpPr>
            <p:spPr bwMode="auto">
              <a:xfrm>
                <a:off x="3619" y="2255"/>
                <a:ext cx="47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ــ </a:t>
                </a:r>
                <a:r>
                  <a:rPr kumimoji="0" lang="ar-SA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9</a:t>
                </a:r>
                <a:r>
                  <a:rPr kumimoji="0" lang="ar-SA" sz="2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±</a:t>
                </a:r>
              </a:p>
            </p:txBody>
          </p:sp>
          <p:sp>
            <p:nvSpPr>
              <p:cNvPr id="138" name="Line 46"/>
              <p:cNvSpPr>
                <a:spLocks noChangeShapeType="1"/>
              </p:cNvSpPr>
              <p:nvPr/>
            </p:nvSpPr>
            <p:spPr bwMode="auto">
              <a:xfrm flipH="1">
                <a:off x="2376" y="2486"/>
                <a:ext cx="1860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2" name="Line 99"/>
            <p:cNvSpPr>
              <a:spLocks noChangeShapeType="1"/>
            </p:cNvSpPr>
            <p:nvPr/>
          </p:nvSpPr>
          <p:spPr bwMode="auto">
            <a:xfrm flipH="1" flipV="1">
              <a:off x="2434" y="2243"/>
              <a:ext cx="113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39" name="Group 108"/>
          <p:cNvGrpSpPr>
            <a:grpSpLocks/>
          </p:cNvGrpSpPr>
          <p:nvPr/>
        </p:nvGrpSpPr>
        <p:grpSpPr bwMode="auto">
          <a:xfrm>
            <a:off x="5965620" y="5660123"/>
            <a:ext cx="2297113" cy="855663"/>
            <a:chOff x="3026" y="2710"/>
            <a:chExt cx="1447" cy="539"/>
          </a:xfrm>
        </p:grpSpPr>
        <p:grpSp>
          <p:nvGrpSpPr>
            <p:cNvPr id="140" name="Group 55"/>
            <p:cNvGrpSpPr>
              <a:grpSpLocks/>
            </p:cNvGrpSpPr>
            <p:nvPr/>
          </p:nvGrpSpPr>
          <p:grpSpPr bwMode="auto">
            <a:xfrm>
              <a:off x="3026" y="2710"/>
              <a:ext cx="1447" cy="539"/>
              <a:chOff x="3026" y="2710"/>
              <a:chExt cx="1447" cy="539"/>
            </a:xfrm>
          </p:grpSpPr>
          <p:sp>
            <p:nvSpPr>
              <p:cNvPr id="142" name="Text Box 49"/>
              <p:cNvSpPr txBox="1">
                <a:spLocks noChangeArrowheads="1"/>
              </p:cNvSpPr>
              <p:nvPr/>
            </p:nvSpPr>
            <p:spPr bwMode="auto">
              <a:xfrm>
                <a:off x="4246" y="2897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  <a:endPara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" name="Text Box 50"/>
              <p:cNvSpPr txBox="1">
                <a:spLocks noChangeArrowheads="1"/>
              </p:cNvSpPr>
              <p:nvPr/>
            </p:nvSpPr>
            <p:spPr bwMode="auto">
              <a:xfrm>
                <a:off x="3056" y="2785"/>
                <a:ext cx="7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  <a:sym typeface="ZA-الجذور-1" pitchFamily="2" charset="2"/>
                  </a:rPr>
                  <a:t>81</a:t>
                </a:r>
                <a:r>
                  <a:rPr kumimoji="0" lang="ar-SA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ZA-MATH2" pitchFamily="2" charset="-78"/>
                    <a:sym typeface="ZA-الجذور-1" pitchFamily="2" charset="2"/>
                  </a:rPr>
                  <a:t> </a:t>
                </a:r>
                <a:r>
                  <a:rPr kumimoji="0" lang="ar-SA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  <a:sym typeface="ZA-الجذور-1" pitchFamily="2" charset="2"/>
                  </a:rPr>
                  <a:t>+144</a:t>
                </a:r>
                <a:endParaRPr kumimoji="0" lang="ar-SA" sz="2000" b="1" i="0" u="none" strike="noStrike" kern="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  <a:sym typeface="ZA-الجذور-1" pitchFamily="2" charset="2"/>
                </a:endParaRPr>
              </a:p>
            </p:txBody>
          </p:sp>
          <p:sp>
            <p:nvSpPr>
              <p:cNvPr id="144" name="Text Box 51"/>
              <p:cNvSpPr txBox="1">
                <a:spLocks noChangeArrowheads="1"/>
              </p:cNvSpPr>
              <p:nvPr/>
            </p:nvSpPr>
            <p:spPr bwMode="auto">
              <a:xfrm>
                <a:off x="3026" y="2710"/>
                <a:ext cx="92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ZA-الجذور-1" pitchFamily="2" charset="2"/>
                  </a:rPr>
                  <a:t></a:t>
                </a:r>
              </a:p>
            </p:txBody>
          </p:sp>
          <p:sp>
            <p:nvSpPr>
              <p:cNvPr id="145" name="Text Box 52"/>
              <p:cNvSpPr txBox="1">
                <a:spLocks noChangeArrowheads="1"/>
              </p:cNvSpPr>
              <p:nvPr/>
            </p:nvSpPr>
            <p:spPr bwMode="auto">
              <a:xfrm>
                <a:off x="3619" y="3018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4</a:t>
                </a: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Text Box 53"/>
              <p:cNvSpPr txBox="1">
                <a:spLocks noChangeArrowheads="1"/>
              </p:cNvSpPr>
              <p:nvPr/>
            </p:nvSpPr>
            <p:spPr bwMode="auto">
              <a:xfrm>
                <a:off x="3845" y="2802"/>
                <a:ext cx="47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ــ </a:t>
                </a:r>
                <a:r>
                  <a:rPr kumimoji="0" lang="ar-SA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9</a:t>
                </a:r>
                <a:r>
                  <a:rPr kumimoji="0" lang="ar-SA" sz="2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±</a:t>
                </a:r>
              </a:p>
            </p:txBody>
          </p:sp>
          <p:sp>
            <p:nvSpPr>
              <p:cNvPr id="147" name="Line 54"/>
              <p:cNvSpPr>
                <a:spLocks noChangeShapeType="1"/>
              </p:cNvSpPr>
              <p:nvPr/>
            </p:nvSpPr>
            <p:spPr bwMode="auto">
              <a:xfrm flipH="1">
                <a:off x="3147" y="3030"/>
                <a:ext cx="1134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1" name="Line 105"/>
            <p:cNvSpPr>
              <a:spLocks noChangeShapeType="1"/>
            </p:cNvSpPr>
            <p:nvPr/>
          </p:nvSpPr>
          <p:spPr bwMode="auto">
            <a:xfrm flipH="1" flipV="1">
              <a:off x="3176" y="2766"/>
              <a:ext cx="59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1" name="Picture 2">
            <a:extLst>
              <a:ext uri="{FF2B5EF4-FFF2-40B4-BE49-F238E27FC236}">
                <a16:creationId xmlns:a16="http://schemas.microsoft.com/office/drawing/2014/main" id="{195CF5B2-ECD4-B984-83F7-E12BA10D8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10" y="200869"/>
            <a:ext cx="2145959" cy="3648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CFF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HeroicExtremeLeftFacing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>
            <a:extLst>
              <a:ext uri="{FF2B5EF4-FFF2-40B4-BE49-F238E27FC236}">
                <a16:creationId xmlns:a16="http://schemas.microsoft.com/office/drawing/2014/main" id="{85CF22C1-3AEF-1CBC-F87D-A21717503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6672"/>
            <a:ext cx="54292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CE5E510B-7608-6FFB-DC61-30418CBE5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9" y="73083"/>
            <a:ext cx="2018465" cy="12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9">
            <a:extLst>
              <a:ext uri="{FF2B5EF4-FFF2-40B4-BE49-F238E27FC236}">
                <a16:creationId xmlns:a16="http://schemas.microsoft.com/office/drawing/2014/main" id="{6DD68130-760D-DA32-7705-26AAC47FC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6672"/>
            <a:ext cx="1376363" cy="43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29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800" decel="100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800" decel="100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4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1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7" grpId="0"/>
      <p:bldP spid="20" grpId="0" animBg="1"/>
      <p:bldP spid="21" grpId="0" animBg="1"/>
      <p:bldP spid="23" grpId="0"/>
      <p:bldP spid="33" grpId="0"/>
      <p:bldP spid="35" grpId="0" animBg="1"/>
      <p:bldP spid="121" grpId="0"/>
      <p:bldP spid="90" grpId="0"/>
      <p:bldP spid="91" grpId="0"/>
      <p:bldP spid="117" grpId="0"/>
      <p:bldP spid="1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6444208" y="1916832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 dirty="0">
                <a:solidFill>
                  <a:srgbClr val="000000"/>
                </a:solidFill>
              </a:rPr>
              <a:t>س =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2483768" y="1052736"/>
            <a:ext cx="1296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1600" b="1" dirty="0">
                <a:solidFill>
                  <a:srgbClr val="009999"/>
                </a:solidFill>
                <a:latin typeface="Traditional Arabic" pitchFamily="18" charset="-78"/>
                <a:cs typeface="Traditional Arabic" pitchFamily="18" charset="-78"/>
              </a:rPr>
              <a:t>المعادلة الأصلية</a:t>
            </a:r>
            <a:endParaRPr lang="en-US" sz="1600" b="1" dirty="0">
              <a:solidFill>
                <a:srgbClr val="009999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4499992" y="980728"/>
            <a:ext cx="2490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ar-SA" sz="2000" b="1" dirty="0">
                <a:solidFill>
                  <a:srgbClr val="000000"/>
                </a:solidFill>
              </a:rPr>
              <a:t>4س</a:t>
            </a:r>
            <a:r>
              <a:rPr lang="ar-SA" b="1" dirty="0">
                <a:solidFill>
                  <a:srgbClr val="000000"/>
                </a:solidFill>
                <a:cs typeface="ZA-MATH2" pitchFamily="2" charset="-78"/>
              </a:rPr>
              <a:t>ﺈ</a:t>
            </a:r>
            <a:r>
              <a:rPr lang="ar-SA" sz="2000" b="1" dirty="0">
                <a:solidFill>
                  <a:srgbClr val="000000"/>
                </a:solidFill>
              </a:rPr>
              <a:t> ــ 24س + 35 = 0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6012160" y="1412776"/>
            <a:ext cx="86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أ= 4</a:t>
            </a:r>
            <a:endParaRPr lang="en-US" sz="2000" b="1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4788024" y="1412776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،  ب = - 24</a:t>
            </a:r>
            <a:endParaRPr lang="en-US" sz="2000" b="1" dirty="0">
              <a:solidFill>
                <a:srgbClr val="0070C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3347864" y="1340768"/>
            <a:ext cx="13604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 dirty="0">
                <a:solidFill>
                  <a:srgbClr val="009900"/>
                </a:solidFill>
                <a:latin typeface="Traditional Arabic" pitchFamily="18" charset="-78"/>
                <a:cs typeface="Traditional Arabic" pitchFamily="18" charset="-78"/>
              </a:rPr>
              <a:t>،  ﺟ = 35</a:t>
            </a:r>
            <a:endParaRPr lang="en-US" sz="2000" b="1" dirty="0">
              <a:solidFill>
                <a:srgbClr val="0099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2339752" y="2852936"/>
            <a:ext cx="1009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1600" b="1" dirty="0">
                <a:solidFill>
                  <a:srgbClr val="009999"/>
                </a:solidFill>
                <a:latin typeface="Traditional Arabic" pitchFamily="18" charset="-78"/>
                <a:cs typeface="Traditional Arabic" pitchFamily="18" charset="-78"/>
              </a:rPr>
              <a:t>القانون العام</a:t>
            </a:r>
            <a:endParaRPr lang="en-US" sz="1600" b="1" dirty="0">
              <a:solidFill>
                <a:srgbClr val="009999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grpSp>
        <p:nvGrpSpPr>
          <p:cNvPr id="7255" name="Group 87"/>
          <p:cNvGrpSpPr>
            <a:grpSpLocks/>
          </p:cNvGrpSpPr>
          <p:nvPr/>
        </p:nvGrpSpPr>
        <p:grpSpPr bwMode="auto">
          <a:xfrm>
            <a:off x="5796136" y="4797152"/>
            <a:ext cx="1333500" cy="692150"/>
            <a:chOff x="967" y="2805"/>
            <a:chExt cx="840" cy="436"/>
          </a:xfrm>
        </p:grpSpPr>
        <p:sp>
          <p:nvSpPr>
            <p:cNvPr id="7190" name="Text Box 22"/>
            <p:cNvSpPr txBox="1">
              <a:spLocks noChangeArrowheads="1"/>
            </p:cNvSpPr>
            <p:nvPr/>
          </p:nvSpPr>
          <p:spPr bwMode="auto">
            <a:xfrm>
              <a:off x="967" y="2805"/>
              <a:ext cx="3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000" b="1">
                  <a:solidFill>
                    <a:srgbClr val="000000"/>
                  </a:solidFill>
                  <a:sym typeface="ZA-الجذور-1" pitchFamily="2" charset="2"/>
                </a:rPr>
                <a:t>4</a:t>
              </a:r>
            </a:p>
          </p:txBody>
        </p:sp>
        <p:sp>
          <p:nvSpPr>
            <p:cNvPr id="7191" name="Text Box 23"/>
            <p:cNvSpPr txBox="1">
              <a:spLocks noChangeArrowheads="1"/>
            </p:cNvSpPr>
            <p:nvPr/>
          </p:nvSpPr>
          <p:spPr bwMode="auto">
            <a:xfrm>
              <a:off x="1183" y="3010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b="1">
                  <a:solidFill>
                    <a:srgbClr val="000000"/>
                  </a:solidFill>
                </a:rPr>
                <a:t>8</a:t>
              </a:r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7192" name="Text Box 24"/>
            <p:cNvSpPr txBox="1">
              <a:spLocks noChangeArrowheads="1"/>
            </p:cNvSpPr>
            <p:nvPr/>
          </p:nvSpPr>
          <p:spPr bwMode="auto">
            <a:xfrm>
              <a:off x="1172" y="2805"/>
              <a:ext cx="4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000" b="1">
                  <a:solidFill>
                    <a:srgbClr val="009900"/>
                  </a:solidFill>
                </a:rPr>
                <a:t>24</a:t>
              </a:r>
              <a:r>
                <a:rPr lang="ar-SA" sz="2000" b="1">
                  <a:solidFill>
                    <a:srgbClr val="000000"/>
                  </a:solidFill>
                </a:rPr>
                <a:t> </a:t>
              </a:r>
              <a:r>
                <a:rPr lang="en-US" sz="2000" b="1">
                  <a:solidFill>
                    <a:srgbClr val="000000"/>
                  </a:solidFill>
                </a:rPr>
                <a:t>±</a:t>
              </a:r>
            </a:p>
          </p:txBody>
        </p:sp>
        <p:sp>
          <p:nvSpPr>
            <p:cNvPr id="7193" name="Line 25"/>
            <p:cNvSpPr>
              <a:spLocks noChangeShapeType="1"/>
            </p:cNvSpPr>
            <p:nvPr/>
          </p:nvSpPr>
          <p:spPr bwMode="auto">
            <a:xfrm flipH="1" flipV="1">
              <a:off x="1035" y="3024"/>
              <a:ext cx="59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7194" name="Text Box 26"/>
            <p:cNvSpPr txBox="1">
              <a:spLocks noChangeArrowheads="1"/>
            </p:cNvSpPr>
            <p:nvPr/>
          </p:nvSpPr>
          <p:spPr bwMode="auto">
            <a:xfrm>
              <a:off x="1580" y="2894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000" b="1">
                  <a:solidFill>
                    <a:srgbClr val="000000"/>
                  </a:solidFill>
                </a:rPr>
                <a:t>=</a:t>
              </a:r>
              <a:endParaRPr lang="en-US" sz="20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7195" name="Group 27"/>
          <p:cNvGrpSpPr>
            <a:grpSpLocks/>
          </p:cNvGrpSpPr>
          <p:nvPr/>
        </p:nvGrpSpPr>
        <p:grpSpPr bwMode="auto">
          <a:xfrm>
            <a:off x="5652120" y="5373216"/>
            <a:ext cx="1617663" cy="654050"/>
            <a:chOff x="3697" y="3194"/>
            <a:chExt cx="1019" cy="412"/>
          </a:xfrm>
        </p:grpSpPr>
        <p:sp>
          <p:nvSpPr>
            <p:cNvPr id="7196" name="Text Box 28"/>
            <p:cNvSpPr txBox="1">
              <a:spLocks noChangeArrowheads="1"/>
            </p:cNvSpPr>
            <p:nvPr/>
          </p:nvSpPr>
          <p:spPr bwMode="auto">
            <a:xfrm>
              <a:off x="4308" y="3294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000" b="1">
                  <a:solidFill>
                    <a:srgbClr val="000000"/>
                  </a:solidFill>
                </a:rPr>
                <a:t>س =</a:t>
              </a: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7197" name="Text Box 29"/>
            <p:cNvSpPr txBox="1">
              <a:spLocks noChangeArrowheads="1"/>
            </p:cNvSpPr>
            <p:nvPr/>
          </p:nvSpPr>
          <p:spPr bwMode="auto">
            <a:xfrm>
              <a:off x="3697" y="3194"/>
              <a:ext cx="3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000" b="1">
                  <a:solidFill>
                    <a:srgbClr val="000000"/>
                  </a:solidFill>
                  <a:sym typeface="ZA-الجذور-1" pitchFamily="2" charset="2"/>
                </a:rPr>
                <a:t>4</a:t>
              </a:r>
            </a:p>
          </p:txBody>
        </p:sp>
        <p:sp>
          <p:nvSpPr>
            <p:cNvPr id="7198" name="Text Box 30"/>
            <p:cNvSpPr txBox="1">
              <a:spLocks noChangeArrowheads="1"/>
            </p:cNvSpPr>
            <p:nvPr/>
          </p:nvSpPr>
          <p:spPr bwMode="auto">
            <a:xfrm>
              <a:off x="3913" y="3375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b="1">
                  <a:solidFill>
                    <a:srgbClr val="000000"/>
                  </a:solidFill>
                </a:rPr>
                <a:t>8</a:t>
              </a:r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7199" name="Text Box 31"/>
            <p:cNvSpPr txBox="1">
              <a:spLocks noChangeArrowheads="1"/>
            </p:cNvSpPr>
            <p:nvPr/>
          </p:nvSpPr>
          <p:spPr bwMode="auto">
            <a:xfrm>
              <a:off x="3902" y="3194"/>
              <a:ext cx="4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000" b="1">
                  <a:solidFill>
                    <a:srgbClr val="009900"/>
                  </a:solidFill>
                </a:rPr>
                <a:t>24</a:t>
              </a:r>
              <a:r>
                <a:rPr lang="ar-SA" sz="2000" b="1">
                  <a:solidFill>
                    <a:srgbClr val="000000"/>
                  </a:solidFill>
                </a:rPr>
                <a:t> +</a:t>
              </a: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7200" name="Line 32"/>
            <p:cNvSpPr>
              <a:spLocks noChangeShapeType="1"/>
            </p:cNvSpPr>
            <p:nvPr/>
          </p:nvSpPr>
          <p:spPr bwMode="auto">
            <a:xfrm flipH="1" flipV="1">
              <a:off x="3765" y="3413"/>
              <a:ext cx="59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  <p:grpSp>
        <p:nvGrpSpPr>
          <p:cNvPr id="7201" name="Group 33"/>
          <p:cNvGrpSpPr>
            <a:grpSpLocks/>
          </p:cNvGrpSpPr>
          <p:nvPr/>
        </p:nvGrpSpPr>
        <p:grpSpPr bwMode="auto">
          <a:xfrm>
            <a:off x="3275856" y="5301208"/>
            <a:ext cx="1617662" cy="654050"/>
            <a:chOff x="3697" y="3194"/>
            <a:chExt cx="1019" cy="412"/>
          </a:xfrm>
        </p:grpSpPr>
        <p:sp>
          <p:nvSpPr>
            <p:cNvPr id="7202" name="Text Box 34"/>
            <p:cNvSpPr txBox="1">
              <a:spLocks noChangeArrowheads="1"/>
            </p:cNvSpPr>
            <p:nvPr/>
          </p:nvSpPr>
          <p:spPr bwMode="auto">
            <a:xfrm>
              <a:off x="4308" y="3294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000" b="1" dirty="0">
                  <a:solidFill>
                    <a:srgbClr val="000000"/>
                  </a:solidFill>
                </a:rPr>
                <a:t>س =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203" name="Text Box 35"/>
            <p:cNvSpPr txBox="1">
              <a:spLocks noChangeArrowheads="1"/>
            </p:cNvSpPr>
            <p:nvPr/>
          </p:nvSpPr>
          <p:spPr bwMode="auto">
            <a:xfrm>
              <a:off x="3697" y="3194"/>
              <a:ext cx="3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000" b="1">
                  <a:solidFill>
                    <a:srgbClr val="000000"/>
                  </a:solidFill>
                  <a:sym typeface="ZA-الجذور-1" pitchFamily="2" charset="2"/>
                </a:rPr>
                <a:t>4</a:t>
              </a:r>
            </a:p>
          </p:txBody>
        </p:sp>
        <p:sp>
          <p:nvSpPr>
            <p:cNvPr id="7204" name="Text Box 36"/>
            <p:cNvSpPr txBox="1">
              <a:spLocks noChangeArrowheads="1"/>
            </p:cNvSpPr>
            <p:nvPr/>
          </p:nvSpPr>
          <p:spPr bwMode="auto">
            <a:xfrm>
              <a:off x="3913" y="3375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b="1">
                  <a:solidFill>
                    <a:srgbClr val="000000"/>
                  </a:solidFill>
                </a:rPr>
                <a:t>8</a:t>
              </a:r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7205" name="Text Box 37"/>
            <p:cNvSpPr txBox="1">
              <a:spLocks noChangeArrowheads="1"/>
            </p:cNvSpPr>
            <p:nvPr/>
          </p:nvSpPr>
          <p:spPr bwMode="auto">
            <a:xfrm>
              <a:off x="3902" y="3194"/>
              <a:ext cx="4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000" b="1">
                  <a:solidFill>
                    <a:srgbClr val="009900"/>
                  </a:solidFill>
                </a:rPr>
                <a:t>24</a:t>
              </a:r>
              <a:r>
                <a:rPr lang="ar-SA" sz="2000" b="1">
                  <a:solidFill>
                    <a:srgbClr val="000000"/>
                  </a:solidFill>
                </a:rPr>
                <a:t> ــ</a:t>
              </a: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7206" name="Line 38"/>
            <p:cNvSpPr>
              <a:spLocks noChangeShapeType="1"/>
            </p:cNvSpPr>
            <p:nvPr/>
          </p:nvSpPr>
          <p:spPr bwMode="auto">
            <a:xfrm flipH="1" flipV="1">
              <a:off x="3765" y="3413"/>
              <a:ext cx="59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  <p:sp>
        <p:nvSpPr>
          <p:cNvPr id="7207" name="Text Box 39"/>
          <p:cNvSpPr txBox="1">
            <a:spLocks noChangeArrowheads="1"/>
          </p:cNvSpPr>
          <p:nvPr/>
        </p:nvSpPr>
        <p:spPr bwMode="auto">
          <a:xfrm>
            <a:off x="5004048" y="5445224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أو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7208" name="Text Box 40"/>
          <p:cNvSpPr txBox="1">
            <a:spLocks noChangeArrowheads="1"/>
          </p:cNvSpPr>
          <p:nvPr/>
        </p:nvSpPr>
        <p:spPr bwMode="auto">
          <a:xfrm>
            <a:off x="5220072" y="6093296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 dirty="0">
                <a:solidFill>
                  <a:srgbClr val="000000"/>
                </a:solidFill>
              </a:rPr>
              <a:t>س = </a:t>
            </a:r>
            <a:r>
              <a:rPr lang="en-US" sz="2400" b="1" dirty="0">
                <a:solidFill>
                  <a:srgbClr val="000000"/>
                </a:solidFill>
                <a:sym typeface="ZA-Fractions-2" pitchFamily="2" charset="2"/>
              </a:rPr>
              <a:t></a:t>
            </a:r>
          </a:p>
        </p:txBody>
      </p:sp>
      <p:sp>
        <p:nvSpPr>
          <p:cNvPr id="7209" name="Text Box 41"/>
          <p:cNvSpPr txBox="1">
            <a:spLocks noChangeArrowheads="1"/>
          </p:cNvSpPr>
          <p:nvPr/>
        </p:nvSpPr>
        <p:spPr bwMode="auto">
          <a:xfrm>
            <a:off x="2699792" y="5949280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 dirty="0">
                <a:solidFill>
                  <a:srgbClr val="000000"/>
                </a:solidFill>
              </a:rPr>
              <a:t>س = </a:t>
            </a:r>
            <a:r>
              <a:rPr lang="en-US" sz="2400" b="1" dirty="0">
                <a:solidFill>
                  <a:srgbClr val="000000"/>
                </a:solidFill>
                <a:sym typeface="ZA-Fractions-1" pitchFamily="2" charset="2"/>
              </a:rPr>
              <a:t></a:t>
            </a:r>
          </a:p>
        </p:txBody>
      </p:sp>
      <p:grpSp>
        <p:nvGrpSpPr>
          <p:cNvPr id="7250" name="Group 82"/>
          <p:cNvGrpSpPr>
            <a:grpSpLocks/>
          </p:cNvGrpSpPr>
          <p:nvPr/>
        </p:nvGrpSpPr>
        <p:grpSpPr bwMode="auto">
          <a:xfrm>
            <a:off x="3635896" y="2492896"/>
            <a:ext cx="3587751" cy="935038"/>
            <a:chOff x="2170" y="2128"/>
            <a:chExt cx="2260" cy="589"/>
          </a:xfrm>
        </p:grpSpPr>
        <p:grpSp>
          <p:nvGrpSpPr>
            <p:cNvPr id="7249" name="Group 81"/>
            <p:cNvGrpSpPr>
              <a:grpSpLocks/>
            </p:cNvGrpSpPr>
            <p:nvPr/>
          </p:nvGrpSpPr>
          <p:grpSpPr bwMode="auto">
            <a:xfrm>
              <a:off x="2170" y="2128"/>
              <a:ext cx="2260" cy="589"/>
              <a:chOff x="2170" y="2128"/>
              <a:chExt cx="2260" cy="589"/>
            </a:xfrm>
          </p:grpSpPr>
          <p:sp>
            <p:nvSpPr>
              <p:cNvPr id="7221" name="Text Box 53"/>
              <p:cNvSpPr txBox="1">
                <a:spLocks noChangeArrowheads="1"/>
              </p:cNvSpPr>
              <p:nvPr/>
            </p:nvSpPr>
            <p:spPr bwMode="auto">
              <a:xfrm>
                <a:off x="4203" y="2341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000" b="1">
                    <a:solidFill>
                      <a:srgbClr val="000000"/>
                    </a:solidFill>
                  </a:rPr>
                  <a:t>=</a:t>
                </a: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7222" name="Text Box 54"/>
              <p:cNvSpPr txBox="1">
                <a:spLocks noChangeArrowheads="1"/>
              </p:cNvSpPr>
              <p:nvPr/>
            </p:nvSpPr>
            <p:spPr bwMode="auto">
              <a:xfrm>
                <a:off x="2256" y="2203"/>
                <a:ext cx="127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000" b="1" dirty="0">
                    <a:solidFill>
                      <a:srgbClr val="0070C0"/>
                    </a:solidFill>
                    <a:sym typeface="ZA-الجذور-1" pitchFamily="2" charset="2"/>
                  </a:rPr>
                  <a:t>(ــ 24)</a:t>
                </a:r>
                <a:r>
                  <a:rPr lang="ar-SA" sz="2000" b="1" dirty="0">
                    <a:solidFill>
                      <a:srgbClr val="000000"/>
                    </a:solidFill>
                    <a:cs typeface="ZA-MATH2" pitchFamily="2" charset="-78"/>
                    <a:sym typeface="ZA-الجذور-1" pitchFamily="2" charset="2"/>
                  </a:rPr>
                  <a:t>ﺈ </a:t>
                </a:r>
                <a:r>
                  <a:rPr lang="ar-SA" sz="2000" b="1" dirty="0">
                    <a:solidFill>
                      <a:srgbClr val="000000"/>
                    </a:solidFill>
                    <a:sym typeface="ZA-الجذور-1" pitchFamily="2" charset="2"/>
                  </a:rPr>
                  <a:t>ــ 4</a:t>
                </a:r>
                <a:r>
                  <a:rPr lang="ar-SA" sz="2000" b="1" dirty="0">
                    <a:solidFill>
                      <a:srgbClr val="FF0000"/>
                    </a:solidFill>
                    <a:sym typeface="ZA-الجذور-1" pitchFamily="2" charset="2"/>
                  </a:rPr>
                  <a:t>(4)</a:t>
                </a:r>
                <a:r>
                  <a:rPr lang="ar-SA" sz="2000" b="1" dirty="0">
                    <a:solidFill>
                      <a:srgbClr val="009900"/>
                    </a:solidFill>
                    <a:sym typeface="ZA-الجذور-1" pitchFamily="2" charset="2"/>
                  </a:rPr>
                  <a:t>(35)</a:t>
                </a:r>
              </a:p>
            </p:txBody>
          </p:sp>
          <p:sp>
            <p:nvSpPr>
              <p:cNvPr id="7223" name="Text Box 55"/>
              <p:cNvSpPr txBox="1">
                <a:spLocks noChangeArrowheads="1"/>
              </p:cNvSpPr>
              <p:nvPr/>
            </p:nvSpPr>
            <p:spPr bwMode="auto">
              <a:xfrm>
                <a:off x="2170" y="2128"/>
                <a:ext cx="147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800" b="1" dirty="0">
                    <a:solidFill>
                      <a:srgbClr val="000000"/>
                    </a:solidFill>
                    <a:sym typeface="ZA-الجذور-1" pitchFamily="2" charset="2"/>
                  </a:rPr>
                  <a:t></a:t>
                </a:r>
              </a:p>
            </p:txBody>
          </p:sp>
          <p:sp>
            <p:nvSpPr>
              <p:cNvPr id="7224" name="Text Box 56"/>
              <p:cNvSpPr txBox="1">
                <a:spLocks noChangeArrowheads="1"/>
              </p:cNvSpPr>
              <p:nvPr/>
            </p:nvSpPr>
            <p:spPr bwMode="auto">
              <a:xfrm>
                <a:off x="2760" y="2484"/>
                <a:ext cx="71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b="1" dirty="0">
                    <a:solidFill>
                      <a:srgbClr val="000000"/>
                    </a:solidFill>
                  </a:rPr>
                  <a:t> 2 × </a:t>
                </a:r>
                <a:r>
                  <a:rPr lang="ar-SA" b="1" dirty="0">
                    <a:solidFill>
                      <a:srgbClr val="FF0000"/>
                    </a:solidFill>
                  </a:rPr>
                  <a:t>4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225" name="Text Box 57"/>
              <p:cNvSpPr txBox="1">
                <a:spLocks noChangeArrowheads="1"/>
              </p:cNvSpPr>
              <p:nvPr/>
            </p:nvSpPr>
            <p:spPr bwMode="auto">
              <a:xfrm>
                <a:off x="3445" y="2220"/>
                <a:ext cx="8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000" b="1" dirty="0">
                    <a:solidFill>
                      <a:srgbClr val="000000"/>
                    </a:solidFill>
                  </a:rPr>
                  <a:t>ــ </a:t>
                </a:r>
                <a:r>
                  <a:rPr lang="ar-SA" sz="2000" b="1" dirty="0">
                    <a:solidFill>
                      <a:srgbClr val="009900"/>
                    </a:solidFill>
                  </a:rPr>
                  <a:t>(ــ 24)</a:t>
                </a:r>
                <a:r>
                  <a:rPr lang="ar-SA" sz="2000" b="1" dirty="0">
                    <a:solidFill>
                      <a:srgbClr val="000000"/>
                    </a:solidFill>
                  </a:rPr>
                  <a:t> 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±</a:t>
                </a:r>
              </a:p>
            </p:txBody>
          </p:sp>
          <p:sp>
            <p:nvSpPr>
              <p:cNvPr id="7226" name="Line 58"/>
              <p:cNvSpPr>
                <a:spLocks noChangeShapeType="1"/>
              </p:cNvSpPr>
              <p:nvPr/>
            </p:nvSpPr>
            <p:spPr bwMode="auto">
              <a:xfrm flipH="1" flipV="1">
                <a:off x="2221" y="2478"/>
                <a:ext cx="2041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227" name="Line 59"/>
            <p:cNvSpPr>
              <a:spLocks noChangeShapeType="1"/>
            </p:cNvSpPr>
            <p:nvPr/>
          </p:nvSpPr>
          <p:spPr bwMode="auto">
            <a:xfrm flipH="1" flipV="1">
              <a:off x="2343" y="2192"/>
              <a:ext cx="113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  <p:grpSp>
        <p:nvGrpSpPr>
          <p:cNvPr id="7254" name="Group 86"/>
          <p:cNvGrpSpPr>
            <a:grpSpLocks/>
          </p:cNvGrpSpPr>
          <p:nvPr/>
        </p:nvGrpSpPr>
        <p:grpSpPr bwMode="auto">
          <a:xfrm>
            <a:off x="4788024" y="4221088"/>
            <a:ext cx="2257425" cy="804863"/>
            <a:chOff x="892" y="2736"/>
            <a:chExt cx="1422" cy="507"/>
          </a:xfrm>
        </p:grpSpPr>
        <p:sp>
          <p:nvSpPr>
            <p:cNvPr id="7230" name="Text Box 62"/>
            <p:cNvSpPr txBox="1">
              <a:spLocks noChangeArrowheads="1"/>
            </p:cNvSpPr>
            <p:nvPr/>
          </p:nvSpPr>
          <p:spPr bwMode="auto">
            <a:xfrm>
              <a:off x="2087" y="2884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000" b="1">
                  <a:solidFill>
                    <a:srgbClr val="000000"/>
                  </a:solidFill>
                </a:rPr>
                <a:t>=</a:t>
              </a:r>
              <a:endParaRPr lang="en-US" sz="2000" b="1">
                <a:solidFill>
                  <a:srgbClr val="000000"/>
                </a:solidFill>
              </a:endParaRPr>
            </a:p>
          </p:txBody>
        </p:sp>
        <p:grpSp>
          <p:nvGrpSpPr>
            <p:cNvPr id="7253" name="Group 85"/>
            <p:cNvGrpSpPr>
              <a:grpSpLocks/>
            </p:cNvGrpSpPr>
            <p:nvPr/>
          </p:nvGrpSpPr>
          <p:grpSpPr bwMode="auto">
            <a:xfrm>
              <a:off x="892" y="2736"/>
              <a:ext cx="1288" cy="507"/>
              <a:chOff x="860" y="2736"/>
              <a:chExt cx="1288" cy="507"/>
            </a:xfrm>
          </p:grpSpPr>
          <p:grpSp>
            <p:nvGrpSpPr>
              <p:cNvPr id="7231" name="Group 63"/>
              <p:cNvGrpSpPr>
                <a:grpSpLocks/>
              </p:cNvGrpSpPr>
              <p:nvPr/>
            </p:nvGrpSpPr>
            <p:grpSpPr bwMode="auto">
              <a:xfrm>
                <a:off x="860" y="2736"/>
                <a:ext cx="1288" cy="507"/>
                <a:chOff x="1714" y="2742"/>
                <a:chExt cx="1288" cy="507"/>
              </a:xfrm>
            </p:grpSpPr>
            <p:sp>
              <p:nvSpPr>
                <p:cNvPr id="7232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2096" y="2785"/>
                  <a:ext cx="38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ar-SA" sz="2000" b="1">
                      <a:solidFill>
                        <a:srgbClr val="000000"/>
                      </a:solidFill>
                      <a:sym typeface="ZA-الجذور-1" pitchFamily="2" charset="2"/>
                    </a:rPr>
                    <a:t>16</a:t>
                  </a:r>
                </a:p>
              </p:txBody>
            </p:sp>
            <p:sp>
              <p:nvSpPr>
                <p:cNvPr id="7233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1714" y="2742"/>
                  <a:ext cx="926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sz="2800" b="1">
                      <a:solidFill>
                        <a:srgbClr val="000000"/>
                      </a:solidFill>
                      <a:sym typeface="ZA-الجذور-1" pitchFamily="2" charset="2"/>
                    </a:rPr>
                    <a:t></a:t>
                  </a:r>
                </a:p>
              </p:txBody>
            </p:sp>
            <p:sp>
              <p:nvSpPr>
                <p:cNvPr id="7234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2298" y="3018"/>
                  <a:ext cx="215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ar-SA" b="1">
                      <a:solidFill>
                        <a:srgbClr val="000000"/>
                      </a:solidFill>
                    </a:rPr>
                    <a:t>8</a:t>
                  </a:r>
                  <a:endParaRPr lang="en-US" b="1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235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2524" y="2802"/>
                  <a:ext cx="478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ar-SA" sz="2000" b="1" dirty="0">
                      <a:solidFill>
                        <a:srgbClr val="009900"/>
                      </a:solidFill>
                    </a:rPr>
                    <a:t>24</a:t>
                  </a:r>
                  <a:r>
                    <a:rPr lang="ar-SA" sz="2000" b="1" dirty="0">
                      <a:solidFill>
                        <a:srgbClr val="000000"/>
                      </a:solidFill>
                    </a:rPr>
                    <a:t> </a:t>
                  </a:r>
                  <a:r>
                    <a:rPr lang="en-US" sz="2000" b="1" dirty="0">
                      <a:solidFill>
                        <a:srgbClr val="000000"/>
                      </a:solidFill>
                    </a:rPr>
                    <a:t>±</a:t>
                  </a:r>
                </a:p>
              </p:txBody>
            </p:sp>
            <p:sp>
              <p:nvSpPr>
                <p:cNvPr id="7236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1965" y="3022"/>
                  <a:ext cx="998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237" name="Line 69"/>
              <p:cNvSpPr>
                <a:spLocks noChangeShapeType="1"/>
              </p:cNvSpPr>
              <p:nvPr/>
            </p:nvSpPr>
            <p:spPr bwMode="auto">
              <a:xfrm flipH="1">
                <a:off x="1158" y="2789"/>
                <a:ext cx="45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7252" name="Group 84"/>
          <p:cNvGrpSpPr>
            <a:grpSpLocks/>
          </p:cNvGrpSpPr>
          <p:nvPr/>
        </p:nvGrpSpPr>
        <p:grpSpPr bwMode="auto">
          <a:xfrm>
            <a:off x="4355976" y="3429000"/>
            <a:ext cx="2508250" cy="889000"/>
            <a:chOff x="2501" y="2728"/>
            <a:chExt cx="1580" cy="560"/>
          </a:xfrm>
        </p:grpSpPr>
        <p:sp>
          <p:nvSpPr>
            <p:cNvPr id="7240" name="Text Box 72"/>
            <p:cNvSpPr txBox="1">
              <a:spLocks noChangeArrowheads="1"/>
            </p:cNvSpPr>
            <p:nvPr/>
          </p:nvSpPr>
          <p:spPr bwMode="auto">
            <a:xfrm>
              <a:off x="3854" y="2923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000" b="1">
                  <a:solidFill>
                    <a:srgbClr val="000000"/>
                  </a:solidFill>
                </a:rPr>
                <a:t>=</a:t>
              </a: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7241" name="Text Box 73"/>
            <p:cNvSpPr txBox="1">
              <a:spLocks noChangeArrowheads="1"/>
            </p:cNvSpPr>
            <p:nvPr/>
          </p:nvSpPr>
          <p:spPr bwMode="auto">
            <a:xfrm>
              <a:off x="2501" y="2803"/>
              <a:ext cx="9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000" b="1">
                  <a:solidFill>
                    <a:srgbClr val="000000"/>
                  </a:solidFill>
                  <a:sym typeface="ZA-الجذور-1" pitchFamily="2" charset="2"/>
                </a:rPr>
                <a:t>576</a:t>
              </a:r>
              <a:r>
                <a:rPr lang="ar-SA" sz="2000" b="1">
                  <a:solidFill>
                    <a:srgbClr val="000000"/>
                  </a:solidFill>
                  <a:cs typeface="ZA-MATH2" pitchFamily="2" charset="-78"/>
                  <a:sym typeface="ZA-الجذور-1" pitchFamily="2" charset="2"/>
                </a:rPr>
                <a:t> </a:t>
              </a:r>
              <a:r>
                <a:rPr lang="ar-SA" sz="2000" b="1">
                  <a:solidFill>
                    <a:srgbClr val="000000"/>
                  </a:solidFill>
                  <a:sym typeface="ZA-الجذور-1" pitchFamily="2" charset="2"/>
                </a:rPr>
                <a:t>ــ 560</a:t>
              </a:r>
              <a:endParaRPr lang="ar-SA" sz="2000" b="1">
                <a:solidFill>
                  <a:srgbClr val="333399"/>
                </a:solidFill>
                <a:sym typeface="ZA-الجذور-1" pitchFamily="2" charset="2"/>
              </a:endParaRPr>
            </a:p>
          </p:txBody>
        </p:sp>
        <p:sp>
          <p:nvSpPr>
            <p:cNvPr id="7242" name="Text Box 74"/>
            <p:cNvSpPr txBox="1">
              <a:spLocks noChangeArrowheads="1"/>
            </p:cNvSpPr>
            <p:nvPr/>
          </p:nvSpPr>
          <p:spPr bwMode="auto">
            <a:xfrm>
              <a:off x="2684" y="2728"/>
              <a:ext cx="92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sym typeface="ZA-الجذور-1" pitchFamily="2" charset="2"/>
                </a:rPr>
                <a:t></a:t>
              </a:r>
            </a:p>
          </p:txBody>
        </p:sp>
        <p:sp>
          <p:nvSpPr>
            <p:cNvPr id="7243" name="Text Box 75"/>
            <p:cNvSpPr txBox="1">
              <a:spLocks noChangeArrowheads="1"/>
            </p:cNvSpPr>
            <p:nvPr/>
          </p:nvSpPr>
          <p:spPr bwMode="auto">
            <a:xfrm>
              <a:off x="3197" y="3057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b="1">
                  <a:solidFill>
                    <a:srgbClr val="000000"/>
                  </a:solidFill>
                </a:rPr>
                <a:t>8</a:t>
              </a:r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7244" name="Text Box 76"/>
            <p:cNvSpPr txBox="1">
              <a:spLocks noChangeArrowheads="1"/>
            </p:cNvSpPr>
            <p:nvPr/>
          </p:nvSpPr>
          <p:spPr bwMode="auto">
            <a:xfrm>
              <a:off x="3515" y="2797"/>
              <a:ext cx="4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000" b="1" dirty="0">
                  <a:solidFill>
                    <a:srgbClr val="009900"/>
                  </a:solidFill>
                </a:rPr>
                <a:t>24</a:t>
              </a:r>
              <a:r>
                <a:rPr lang="ar-SA" sz="2000" b="1" dirty="0">
                  <a:solidFill>
                    <a:srgbClr val="000000"/>
                  </a:solidFill>
                </a:rPr>
                <a:t> </a:t>
              </a:r>
              <a:r>
                <a:rPr lang="en-US" sz="2000" b="1" dirty="0">
                  <a:solidFill>
                    <a:srgbClr val="000000"/>
                  </a:solidFill>
                </a:rPr>
                <a:t>±</a:t>
              </a:r>
            </a:p>
          </p:txBody>
        </p:sp>
        <p:sp>
          <p:nvSpPr>
            <p:cNvPr id="7245" name="Line 77"/>
            <p:cNvSpPr>
              <a:spLocks noChangeShapeType="1"/>
            </p:cNvSpPr>
            <p:nvPr/>
          </p:nvSpPr>
          <p:spPr bwMode="auto">
            <a:xfrm flipH="1" flipV="1">
              <a:off x="2602" y="3067"/>
              <a:ext cx="131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7246" name="Line 78"/>
            <p:cNvSpPr>
              <a:spLocks noChangeShapeType="1"/>
            </p:cNvSpPr>
            <p:nvPr/>
          </p:nvSpPr>
          <p:spPr bwMode="auto">
            <a:xfrm flipH="1" flipV="1">
              <a:off x="2637" y="2781"/>
              <a:ext cx="787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  <p:sp>
        <p:nvSpPr>
          <p:cNvPr id="7247" name="Text Box 79"/>
          <p:cNvSpPr txBox="1">
            <a:spLocks noChangeArrowheads="1"/>
          </p:cNvSpPr>
          <p:nvPr/>
        </p:nvSpPr>
        <p:spPr bwMode="auto">
          <a:xfrm>
            <a:off x="3635896" y="6400800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 dirty="0">
                <a:solidFill>
                  <a:srgbClr val="0000FF"/>
                </a:solidFill>
              </a:rPr>
              <a:t>الحلان هما  </a:t>
            </a:r>
            <a:r>
              <a:rPr lang="en-US" sz="2400" b="1" dirty="0">
                <a:solidFill>
                  <a:srgbClr val="0000FF"/>
                </a:solidFill>
                <a:sym typeface="ZA-Fractions-2" pitchFamily="2" charset="2"/>
              </a:rPr>
              <a:t></a:t>
            </a:r>
            <a:r>
              <a:rPr lang="ar-SA" sz="2000" b="1" dirty="0">
                <a:solidFill>
                  <a:srgbClr val="0000FF"/>
                </a:solidFill>
                <a:sym typeface="ZA-Fractions-1" pitchFamily="2" charset="2"/>
              </a:rPr>
              <a:t> ،  </a:t>
            </a:r>
            <a:r>
              <a:rPr lang="en-US" sz="2400" b="1" dirty="0">
                <a:solidFill>
                  <a:srgbClr val="0000FF"/>
                </a:solidFill>
                <a:sym typeface="ZA-Fractions-1" pitchFamily="2" charset="2"/>
              </a:rPr>
              <a:t></a:t>
            </a:r>
          </a:p>
        </p:txBody>
      </p: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10" y="200869"/>
            <a:ext cx="2145959" cy="3648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CFF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HeroicExtremeLeftFacing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9" y="73083"/>
            <a:ext cx="2018465" cy="12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6672"/>
            <a:ext cx="54292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CC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6672"/>
            <a:ext cx="1845936" cy="41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82">
            <a:extLst>
              <a:ext uri="{FF2B5EF4-FFF2-40B4-BE49-F238E27FC236}">
                <a16:creationId xmlns:a16="http://schemas.microsoft.com/office/drawing/2014/main" id="{977E0B03-6E13-BCC2-B968-7D8428B14E41}"/>
              </a:ext>
            </a:extLst>
          </p:cNvPr>
          <p:cNvGrpSpPr>
            <a:grpSpLocks/>
          </p:cNvGrpSpPr>
          <p:nvPr/>
        </p:nvGrpSpPr>
        <p:grpSpPr bwMode="auto">
          <a:xfrm>
            <a:off x="5652120" y="5805264"/>
            <a:ext cx="1617662" cy="727075"/>
            <a:chOff x="3697" y="3194"/>
            <a:chExt cx="1019" cy="458"/>
          </a:xfrm>
        </p:grpSpPr>
        <p:sp>
          <p:nvSpPr>
            <p:cNvPr id="3" name="Text Box 74">
              <a:extLst>
                <a:ext uri="{FF2B5EF4-FFF2-40B4-BE49-F238E27FC236}">
                  <a16:creationId xmlns:a16="http://schemas.microsoft.com/office/drawing/2014/main" id="{2F8954D2-854A-4160-4C65-FC6B560047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8" y="3294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س =</a:t>
              </a:r>
              <a:endParaRPr kumimoji="0" lang="en-US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Text Box 76">
              <a:extLst>
                <a:ext uri="{FF2B5EF4-FFF2-40B4-BE49-F238E27FC236}">
                  <a16:creationId xmlns:a16="http://schemas.microsoft.com/office/drawing/2014/main" id="{40375878-C661-69D5-E2FE-BA9039CC38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7" y="3194"/>
              <a:ext cx="3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ZA-الجذور-1" panose="05010101010101010101" pitchFamily="2" charset="2"/>
              </a:endParaRPr>
            </a:p>
          </p:txBody>
        </p:sp>
        <p:sp>
          <p:nvSpPr>
            <p:cNvPr id="6" name="Text Box 77">
              <a:extLst>
                <a:ext uri="{FF2B5EF4-FFF2-40B4-BE49-F238E27FC236}">
                  <a16:creationId xmlns:a16="http://schemas.microsoft.com/office/drawing/2014/main" id="{96CDDD31-3458-4761-3D34-1F8947F2AC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0" y="3421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  <a:endParaRPr kumimoji="0" lang="en-US" alt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Text Box 78">
              <a:extLst>
                <a:ext uri="{FF2B5EF4-FFF2-40B4-BE49-F238E27FC236}">
                  <a16:creationId xmlns:a16="http://schemas.microsoft.com/office/drawing/2014/main" id="{BA786F8B-B285-CAE5-6D43-0D3AA92D6E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3239"/>
              <a:ext cx="38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28</a:t>
              </a:r>
              <a:endParaRPr kumimoji="0" lang="en-US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Line 79">
              <a:extLst>
                <a:ext uri="{FF2B5EF4-FFF2-40B4-BE49-F238E27FC236}">
                  <a16:creationId xmlns:a16="http://schemas.microsoft.com/office/drawing/2014/main" id="{21BB2F30-D432-6CEB-E68D-DAACB1CB54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15" y="3421"/>
              <a:ext cx="295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82">
            <a:extLst>
              <a:ext uri="{FF2B5EF4-FFF2-40B4-BE49-F238E27FC236}">
                <a16:creationId xmlns:a16="http://schemas.microsoft.com/office/drawing/2014/main" id="{BDD1CD6F-8263-4CA4-170B-57A0A2581892}"/>
              </a:ext>
            </a:extLst>
          </p:cNvPr>
          <p:cNvGrpSpPr>
            <a:grpSpLocks/>
          </p:cNvGrpSpPr>
          <p:nvPr/>
        </p:nvGrpSpPr>
        <p:grpSpPr bwMode="auto">
          <a:xfrm>
            <a:off x="3347864" y="5661248"/>
            <a:ext cx="1617662" cy="727075"/>
            <a:chOff x="3697" y="3194"/>
            <a:chExt cx="1019" cy="458"/>
          </a:xfrm>
        </p:grpSpPr>
        <p:sp>
          <p:nvSpPr>
            <p:cNvPr id="11" name="Text Box 74">
              <a:extLst>
                <a:ext uri="{FF2B5EF4-FFF2-40B4-BE49-F238E27FC236}">
                  <a16:creationId xmlns:a16="http://schemas.microsoft.com/office/drawing/2014/main" id="{5FA580CE-FBD3-3175-A6DD-654AD636B0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8" y="3294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س =</a:t>
              </a:r>
              <a:endParaRPr kumimoji="0" lang="en-US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Text Box 76">
              <a:extLst>
                <a:ext uri="{FF2B5EF4-FFF2-40B4-BE49-F238E27FC236}">
                  <a16:creationId xmlns:a16="http://schemas.microsoft.com/office/drawing/2014/main" id="{CC1065C8-C923-0AAC-133B-AD6165A852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7" y="3194"/>
              <a:ext cx="3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ZA-الجذور-1" panose="05010101010101010101" pitchFamily="2" charset="2"/>
              </a:endParaRPr>
            </a:p>
          </p:txBody>
        </p:sp>
        <p:sp>
          <p:nvSpPr>
            <p:cNvPr id="13" name="Text Box 77">
              <a:extLst>
                <a:ext uri="{FF2B5EF4-FFF2-40B4-BE49-F238E27FC236}">
                  <a16:creationId xmlns:a16="http://schemas.microsoft.com/office/drawing/2014/main" id="{671BE7FA-E95A-3BAB-FB7C-176DD1A7C5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0" y="3421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  <a:endParaRPr kumimoji="0" lang="en-US" alt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Text Box 78">
              <a:extLst>
                <a:ext uri="{FF2B5EF4-FFF2-40B4-BE49-F238E27FC236}">
                  <a16:creationId xmlns:a16="http://schemas.microsoft.com/office/drawing/2014/main" id="{433B854C-4899-34BD-814A-AF9055A6F3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3239"/>
              <a:ext cx="38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</a:t>
              </a:r>
              <a:endParaRPr kumimoji="0" lang="en-US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Line 79">
              <a:extLst>
                <a:ext uri="{FF2B5EF4-FFF2-40B4-BE49-F238E27FC236}">
                  <a16:creationId xmlns:a16="http://schemas.microsoft.com/office/drawing/2014/main" id="{515DBB54-704A-18AE-504A-8CA106481F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15" y="3421"/>
              <a:ext cx="295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01">
            <a:extLst>
              <a:ext uri="{FF2B5EF4-FFF2-40B4-BE49-F238E27FC236}">
                <a16:creationId xmlns:a16="http://schemas.microsoft.com/office/drawing/2014/main" id="{E23CC3A8-56CC-9201-AB34-9116ADB812BA}"/>
              </a:ext>
            </a:extLst>
          </p:cNvPr>
          <p:cNvGrpSpPr>
            <a:grpSpLocks/>
          </p:cNvGrpSpPr>
          <p:nvPr/>
        </p:nvGrpSpPr>
        <p:grpSpPr bwMode="auto">
          <a:xfrm>
            <a:off x="4067944" y="1772816"/>
            <a:ext cx="2303463" cy="871538"/>
            <a:chOff x="2744" y="1706"/>
            <a:chExt cx="1451" cy="549"/>
          </a:xfrm>
        </p:grpSpPr>
        <p:grpSp>
          <p:nvGrpSpPr>
            <p:cNvPr id="17" name="Group 32">
              <a:extLst>
                <a:ext uri="{FF2B5EF4-FFF2-40B4-BE49-F238E27FC236}">
                  <a16:creationId xmlns:a16="http://schemas.microsoft.com/office/drawing/2014/main" id="{1404056C-65B9-FBC2-C0EA-DAC9040767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44" y="1706"/>
              <a:ext cx="1451" cy="549"/>
              <a:chOff x="2752" y="1706"/>
              <a:chExt cx="1451" cy="549"/>
            </a:xfrm>
          </p:grpSpPr>
          <p:grpSp>
            <p:nvGrpSpPr>
              <p:cNvPr id="19" name="Group 28">
                <a:extLst>
                  <a:ext uri="{FF2B5EF4-FFF2-40B4-BE49-F238E27FC236}">
                    <a16:creationId xmlns:a16="http://schemas.microsoft.com/office/drawing/2014/main" id="{2053370A-00DF-92D6-A065-A10A846E69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27" y="1706"/>
                <a:ext cx="968" cy="327"/>
                <a:chOff x="2834" y="2412"/>
                <a:chExt cx="968" cy="327"/>
              </a:xfrm>
            </p:grpSpPr>
            <p:sp>
              <p:nvSpPr>
                <p:cNvPr id="23" name="Text Box 24">
                  <a:extLst>
                    <a:ext uri="{FF2B5EF4-FFF2-40B4-BE49-F238E27FC236}">
                      <a16:creationId xmlns:a16="http://schemas.microsoft.com/office/drawing/2014/main" id="{BBB86A7B-81A3-F90B-05BB-2CF76952DD1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34" y="2462"/>
                  <a:ext cx="72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0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ZA-الجذور-1" panose="05010101010101010101" pitchFamily="2" charset="2"/>
                    </a:rPr>
                    <a:t>ب</a:t>
                  </a:r>
                  <a:r>
                    <a:rPr kumimoji="0" lang="ar-SA" altLang="ar-SA" sz="20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ZA-MATH2" pitchFamily="2" charset="-78"/>
                      <a:sym typeface="ZA-الجذور-1" panose="05010101010101010101" pitchFamily="2" charset="2"/>
                    </a:rPr>
                    <a:t>ﺈ</a:t>
                  </a:r>
                  <a:r>
                    <a:rPr kumimoji="0" lang="ar-SA" altLang="ar-SA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ZA-MATH2" pitchFamily="2" charset="-78"/>
                      <a:sym typeface="ZA-الجذور-1" panose="05010101010101010101" pitchFamily="2" charset="2"/>
                    </a:rPr>
                    <a:t> </a:t>
                  </a:r>
                  <a:r>
                    <a:rPr kumimoji="0" lang="ar-SA" altLang="ar-SA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ZA-الجذور-1" panose="05010101010101010101" pitchFamily="2" charset="2"/>
                    </a:rPr>
                    <a:t>ــ 4</a:t>
                  </a:r>
                  <a:r>
                    <a:rPr kumimoji="0" lang="ar-SA" altLang="ar-SA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ZA-الجذور-1" panose="05010101010101010101" pitchFamily="2" charset="2"/>
                    </a:rPr>
                    <a:t>أ</a:t>
                  </a:r>
                  <a:r>
                    <a:rPr kumimoji="0" lang="ar-SA" altLang="ar-SA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99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ZA-الجذور-1" panose="05010101010101010101" pitchFamily="2" charset="2"/>
                    </a:rPr>
                    <a:t>ﺟ</a:t>
                  </a:r>
                </a:p>
              </p:txBody>
            </p:sp>
            <p:sp>
              <p:nvSpPr>
                <p:cNvPr id="24" name="Text Box 27">
                  <a:extLst>
                    <a:ext uri="{FF2B5EF4-FFF2-40B4-BE49-F238E27FC236}">
                      <a16:creationId xmlns:a16="http://schemas.microsoft.com/office/drawing/2014/main" id="{2B1A4623-2497-BCE9-1CAD-644D9456A8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95" y="2412"/>
                  <a:ext cx="907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ar-SA" sz="28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ZA-الجذور-1" panose="05010101010101010101" pitchFamily="2" charset="2"/>
                    </a:rPr>
                    <a:t></a:t>
                  </a:r>
                </a:p>
              </p:txBody>
            </p:sp>
          </p:grpSp>
          <p:sp>
            <p:nvSpPr>
              <p:cNvPr id="20" name="Line 29">
                <a:extLst>
                  <a:ext uri="{FF2B5EF4-FFF2-40B4-BE49-F238E27FC236}">
                    <a16:creationId xmlns:a16="http://schemas.microsoft.com/office/drawing/2014/main" id="{B2FB423F-3E3E-A7BA-1A48-8983132E0A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752" y="1997"/>
                <a:ext cx="1451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Text Box 30">
                <a:extLst>
                  <a:ext uri="{FF2B5EF4-FFF2-40B4-BE49-F238E27FC236}">
                    <a16:creationId xmlns:a16="http://schemas.microsoft.com/office/drawing/2014/main" id="{4B2B2EB6-3674-4FD7-4484-74524DDE6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9" y="2024"/>
                <a:ext cx="2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kumimoji="0" lang="ar-SA" altLang="ar-SA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أ</a:t>
                </a:r>
                <a:endParaRPr kumimoji="0" lang="en-US" altLang="ar-SA" sz="18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Text Box 31">
                <a:extLst>
                  <a:ext uri="{FF2B5EF4-FFF2-40B4-BE49-F238E27FC236}">
                    <a16:creationId xmlns:a16="http://schemas.microsoft.com/office/drawing/2014/main" id="{889817C4-48CE-7CA2-D302-3E7EB430F8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11" y="1752"/>
                <a:ext cx="54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ــ </a:t>
                </a:r>
                <a:r>
                  <a:rPr kumimoji="0" lang="ar-SA" altLang="ar-SA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ب</a:t>
                </a:r>
                <a:r>
                  <a:rPr kumimoji="0" lang="ar-SA" altLang="ar-SA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altLang="ar-SA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±</a:t>
                </a:r>
              </a:p>
            </p:txBody>
          </p:sp>
        </p:grpSp>
        <p:sp>
          <p:nvSpPr>
            <p:cNvPr id="18" name="Line 98">
              <a:extLst>
                <a:ext uri="{FF2B5EF4-FFF2-40B4-BE49-F238E27FC236}">
                  <a16:creationId xmlns:a16="http://schemas.microsoft.com/office/drawing/2014/main" id="{99589630-BACF-D96A-3595-9A9026AEDD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25" y="1752"/>
              <a:ext cx="68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26" name="صورة 25">
            <a:extLst>
              <a:ext uri="{FF2B5EF4-FFF2-40B4-BE49-F238E27FC236}">
                <a16:creationId xmlns:a16="http://schemas.microsoft.com/office/drawing/2014/main" id="{712C002C-A887-9190-8A2D-7F5D98E7F9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5949280"/>
            <a:ext cx="2695068" cy="7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8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7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7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7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800" decel="1000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800" decel="1000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0" dur="1000"/>
                                        <p:tgtEl>
                                          <p:spTgt spid="7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/>
      <p:bldP spid="7182" grpId="0"/>
      <p:bldP spid="7183" grpId="0"/>
      <p:bldP spid="7185" grpId="0"/>
      <p:bldP spid="7186" grpId="0"/>
      <p:bldP spid="7187" grpId="0"/>
      <p:bldP spid="7188" grpId="0"/>
      <p:bldP spid="7207" grpId="0"/>
      <p:bldP spid="7208" grpId="0"/>
      <p:bldP spid="7209" grpId="0"/>
      <p:bldP spid="72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مستطيل 121"/>
          <p:cNvSpPr/>
          <p:nvPr/>
        </p:nvSpPr>
        <p:spPr>
          <a:xfrm>
            <a:off x="5500694" y="1714488"/>
            <a:ext cx="3357586" cy="49292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7229494" y="2071678"/>
            <a:ext cx="1557348" cy="5715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  =  4</a:t>
            </a: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5572132" y="2071678"/>
            <a:ext cx="1557348" cy="5715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  =  ــ 24</a:t>
            </a:r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6429388" y="2686046"/>
            <a:ext cx="1557348" cy="5715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جـ =  35</a:t>
            </a:r>
          </a:p>
        </p:txBody>
      </p:sp>
      <p:sp>
        <p:nvSpPr>
          <p:cNvPr id="23" name="Text Box 87"/>
          <p:cNvSpPr txBox="1">
            <a:spLocks noChangeArrowheads="1"/>
          </p:cNvSpPr>
          <p:nvPr/>
        </p:nvSpPr>
        <p:spPr bwMode="auto">
          <a:xfrm>
            <a:off x="6956648" y="3681715"/>
            <a:ext cx="154444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</a:t>
            </a:r>
            <a:r>
              <a:rPr kumimoji="0" lang="ar-SA" sz="34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ــ 4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جـ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25" name="مستطيل مستدير الزوايا 24"/>
          <p:cNvSpPr/>
          <p:nvPr/>
        </p:nvSpPr>
        <p:spPr>
          <a:xfrm>
            <a:off x="5486406" y="1268760"/>
            <a:ext cx="3400452" cy="4457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 Box 87"/>
          <p:cNvSpPr txBox="1">
            <a:spLocks noChangeArrowheads="1"/>
          </p:cNvSpPr>
          <p:nvPr/>
        </p:nvSpPr>
        <p:spPr bwMode="auto">
          <a:xfrm>
            <a:off x="5456450" y="4396095"/>
            <a:ext cx="333039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ــ24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  <a:r>
              <a:rPr kumimoji="0" lang="ar-SA" sz="34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ــ 4 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 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35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 Box 87"/>
          <p:cNvSpPr txBox="1">
            <a:spLocks noChangeArrowheads="1"/>
          </p:cNvSpPr>
          <p:nvPr/>
        </p:nvSpPr>
        <p:spPr bwMode="auto">
          <a:xfrm>
            <a:off x="5442162" y="5110475"/>
            <a:ext cx="333039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576 ــ 560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 Box 87"/>
          <p:cNvSpPr txBox="1">
            <a:spLocks noChangeArrowheads="1"/>
          </p:cNvSpPr>
          <p:nvPr/>
        </p:nvSpPr>
        <p:spPr bwMode="auto">
          <a:xfrm>
            <a:off x="5364088" y="1340768"/>
            <a:ext cx="3286148" cy="420628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4س</a:t>
            </a:r>
            <a:r>
              <a:rPr kumimoji="0" lang="ar-SA" sz="32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ــ 24س  +  35  = 0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34" name="Text Box 87"/>
          <p:cNvSpPr txBox="1">
            <a:spLocks noChangeArrowheads="1"/>
          </p:cNvSpPr>
          <p:nvPr/>
        </p:nvSpPr>
        <p:spPr bwMode="auto">
          <a:xfrm>
            <a:off x="7528152" y="5753417"/>
            <a:ext cx="125869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 16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</a:endParaRPr>
          </a:p>
        </p:txBody>
      </p:sp>
      <p:sp>
        <p:nvSpPr>
          <p:cNvPr id="35" name="خماسي 34"/>
          <p:cNvSpPr/>
          <p:nvPr/>
        </p:nvSpPr>
        <p:spPr>
          <a:xfrm>
            <a:off x="2195736" y="1196752"/>
            <a:ext cx="3233520" cy="446298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اكتب المعادلة بالصورة القياسية</a:t>
            </a:r>
          </a:p>
        </p:txBody>
      </p:sp>
      <p:grpSp>
        <p:nvGrpSpPr>
          <p:cNvPr id="3" name="مجموعة 35"/>
          <p:cNvGrpSpPr/>
          <p:nvPr/>
        </p:nvGrpSpPr>
        <p:grpSpPr>
          <a:xfrm>
            <a:off x="2071670" y="1795616"/>
            <a:ext cx="3071834" cy="890426"/>
            <a:chOff x="2371710" y="5738996"/>
            <a:chExt cx="3071834" cy="890426"/>
          </a:xfrm>
        </p:grpSpPr>
        <p:sp>
          <p:nvSpPr>
            <p:cNvPr id="37" name="Text Box 87"/>
            <p:cNvSpPr txBox="1">
              <a:spLocks noChangeArrowheads="1"/>
            </p:cNvSpPr>
            <p:nvPr/>
          </p:nvSpPr>
          <p:spPr bwMode="auto">
            <a:xfrm>
              <a:off x="4572000" y="5967735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س  =       </a:t>
              </a:r>
              <a:endParaRPr kumimoji="0" lang="en-US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مجموعة 178"/>
            <p:cNvGrpSpPr/>
            <p:nvPr/>
          </p:nvGrpSpPr>
          <p:grpSpPr>
            <a:xfrm>
              <a:off x="2371710" y="5738996"/>
              <a:ext cx="2186002" cy="890426"/>
              <a:chOff x="4614864" y="4714751"/>
              <a:chExt cx="2186002" cy="890426"/>
            </a:xfrm>
          </p:grpSpPr>
          <p:grpSp>
            <p:nvGrpSpPr>
              <p:cNvPr id="5" name="مجموعة 65"/>
              <p:cNvGrpSpPr/>
              <p:nvPr/>
            </p:nvGrpSpPr>
            <p:grpSpPr>
              <a:xfrm>
                <a:off x="4614864" y="4757746"/>
                <a:ext cx="2186002" cy="847431"/>
                <a:chOff x="1457304" y="4487202"/>
                <a:chExt cx="2186002" cy="847431"/>
              </a:xfrm>
            </p:grpSpPr>
            <p:sp>
              <p:nvSpPr>
                <p:cNvPr id="44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1457304" y="4487202"/>
                  <a:ext cx="2186002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ــ  </a:t>
                  </a: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ب</a:t>
                  </a: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  ±    المميز</a:t>
                  </a:r>
                  <a:endPara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343134" y="4872968"/>
                  <a:ext cx="728668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2 أ</a:t>
                  </a:r>
                  <a:endParaRPr kumimoji="0" lang="en-US" sz="34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46" name="رابط مستقيم 45"/>
                <p:cNvCxnSpPr/>
                <p:nvPr/>
              </p:nvCxnSpPr>
              <p:spPr>
                <a:xfrm rot="10800000">
                  <a:off x="1744621" y="4898113"/>
                  <a:ext cx="1800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مجموعة 180"/>
              <p:cNvGrpSpPr/>
              <p:nvPr/>
            </p:nvGrpSpPr>
            <p:grpSpPr>
              <a:xfrm>
                <a:off x="4996127" y="4714751"/>
                <a:ext cx="704590" cy="357100"/>
                <a:chOff x="1415793" y="642918"/>
                <a:chExt cx="782876" cy="428628"/>
              </a:xfrm>
            </p:grpSpPr>
            <p:cxnSp>
              <p:nvCxnSpPr>
                <p:cNvPr id="41" name="رابط مستقيم 40"/>
                <p:cNvCxnSpPr/>
                <p:nvPr/>
              </p:nvCxnSpPr>
              <p:spPr>
                <a:xfrm rot="10800000">
                  <a:off x="1415793" y="642918"/>
                  <a:ext cx="639998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رابط مستقيم 41"/>
                <p:cNvCxnSpPr/>
                <p:nvPr/>
              </p:nvCxnSpPr>
              <p:spPr>
                <a:xfrm rot="16200000" flipH="1">
                  <a:off x="1877197" y="821513"/>
                  <a:ext cx="428628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رابط مستقيم 42"/>
                <p:cNvCxnSpPr/>
                <p:nvPr/>
              </p:nvCxnSpPr>
              <p:spPr>
                <a:xfrm rot="5400000" flipH="1" flipV="1">
                  <a:off x="2020074" y="892951"/>
                  <a:ext cx="285752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" name="مجموعة 46"/>
          <p:cNvGrpSpPr/>
          <p:nvPr/>
        </p:nvGrpSpPr>
        <p:grpSpPr>
          <a:xfrm>
            <a:off x="2214546" y="2657468"/>
            <a:ext cx="2928958" cy="890426"/>
            <a:chOff x="2514586" y="5738996"/>
            <a:chExt cx="2928958" cy="890426"/>
          </a:xfrm>
        </p:grpSpPr>
        <p:sp>
          <p:nvSpPr>
            <p:cNvPr id="48" name="Text Box 87"/>
            <p:cNvSpPr txBox="1">
              <a:spLocks noChangeArrowheads="1"/>
            </p:cNvSpPr>
            <p:nvPr/>
          </p:nvSpPr>
          <p:spPr bwMode="auto">
            <a:xfrm>
              <a:off x="4572000" y="5967735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س  =       </a:t>
              </a:r>
              <a:endParaRPr kumimoji="0" lang="en-US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مجموعة 178"/>
            <p:cNvGrpSpPr/>
            <p:nvPr/>
          </p:nvGrpSpPr>
          <p:grpSpPr>
            <a:xfrm>
              <a:off x="2514586" y="5738996"/>
              <a:ext cx="2043126" cy="890426"/>
              <a:chOff x="4757740" y="4714751"/>
              <a:chExt cx="2043126" cy="890426"/>
            </a:xfrm>
          </p:grpSpPr>
          <p:grpSp>
            <p:nvGrpSpPr>
              <p:cNvPr id="9" name="مجموعة 65"/>
              <p:cNvGrpSpPr/>
              <p:nvPr/>
            </p:nvGrpSpPr>
            <p:grpSpPr>
              <a:xfrm>
                <a:off x="4757740" y="4757746"/>
                <a:ext cx="2043126" cy="847431"/>
                <a:chOff x="1600180" y="4487202"/>
                <a:chExt cx="2043126" cy="847431"/>
              </a:xfrm>
            </p:grpSpPr>
            <p:sp>
              <p:nvSpPr>
                <p:cNvPr id="5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1600180" y="4487202"/>
                  <a:ext cx="2043126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 24  ±     </a:t>
                  </a: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highlight>
                        <a:srgbClr val="FFFF00"/>
                      </a:highligh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16</a:t>
                  </a:r>
                  <a:endPara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043094" y="4872968"/>
                  <a:ext cx="1028708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2 ( 4 )</a:t>
                  </a:r>
                  <a:endParaRPr kumimoji="0" lang="en-US" sz="34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57" name="رابط مستقيم 56"/>
                <p:cNvCxnSpPr/>
                <p:nvPr/>
              </p:nvCxnSpPr>
              <p:spPr>
                <a:xfrm rot="10800000">
                  <a:off x="1744621" y="4898113"/>
                  <a:ext cx="1800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مجموعة 180"/>
              <p:cNvGrpSpPr/>
              <p:nvPr/>
            </p:nvGrpSpPr>
            <p:grpSpPr>
              <a:xfrm>
                <a:off x="4996127" y="4714751"/>
                <a:ext cx="704590" cy="357100"/>
                <a:chOff x="1415793" y="642918"/>
                <a:chExt cx="782876" cy="428628"/>
              </a:xfrm>
            </p:grpSpPr>
            <p:cxnSp>
              <p:nvCxnSpPr>
                <p:cNvPr id="52" name="رابط مستقيم 51"/>
                <p:cNvCxnSpPr/>
                <p:nvPr/>
              </p:nvCxnSpPr>
              <p:spPr>
                <a:xfrm rot="10800000">
                  <a:off x="1415793" y="642918"/>
                  <a:ext cx="639998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رابط مستقيم 52"/>
                <p:cNvCxnSpPr/>
                <p:nvPr/>
              </p:nvCxnSpPr>
              <p:spPr>
                <a:xfrm rot="16200000" flipH="1">
                  <a:off x="1877197" y="821513"/>
                  <a:ext cx="428628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رابط مستقيم 53"/>
                <p:cNvCxnSpPr/>
                <p:nvPr/>
              </p:nvCxnSpPr>
              <p:spPr>
                <a:xfrm rot="5400000" flipH="1" flipV="1">
                  <a:off x="2020074" y="892951"/>
                  <a:ext cx="285752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1" name="مجموعة 70"/>
          <p:cNvGrpSpPr/>
          <p:nvPr/>
        </p:nvGrpSpPr>
        <p:grpSpPr>
          <a:xfrm>
            <a:off x="2657460" y="3610275"/>
            <a:ext cx="2471756" cy="847431"/>
            <a:chOff x="2000232" y="4224643"/>
            <a:chExt cx="2471756" cy="847431"/>
          </a:xfrm>
        </p:grpSpPr>
        <p:sp>
          <p:nvSpPr>
            <p:cNvPr id="60" name="Text Box 87"/>
            <p:cNvSpPr txBox="1">
              <a:spLocks noChangeArrowheads="1"/>
            </p:cNvSpPr>
            <p:nvPr/>
          </p:nvSpPr>
          <p:spPr bwMode="auto">
            <a:xfrm>
              <a:off x="3600444" y="4410387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س  =       </a:t>
              </a:r>
              <a:endParaRPr kumimoji="0" lang="en-US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2" name="مجموعة 65"/>
            <p:cNvGrpSpPr/>
            <p:nvPr/>
          </p:nvGrpSpPr>
          <p:grpSpPr>
            <a:xfrm>
              <a:off x="2000232" y="4224643"/>
              <a:ext cx="1585924" cy="847431"/>
              <a:chOff x="2057382" y="4487202"/>
              <a:chExt cx="1585924" cy="847431"/>
            </a:xfrm>
          </p:grpSpPr>
          <p:sp>
            <p:nvSpPr>
              <p:cNvPr id="67" name="Text Box 87"/>
              <p:cNvSpPr txBox="1">
                <a:spLocks noChangeArrowheads="1"/>
              </p:cNvSpPr>
              <p:nvPr/>
            </p:nvSpPr>
            <p:spPr bwMode="auto">
              <a:xfrm>
                <a:off x="2057382" y="4487202"/>
                <a:ext cx="158592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24  ±  4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Text Box 87"/>
              <p:cNvSpPr txBox="1">
                <a:spLocks noChangeArrowheads="1"/>
              </p:cNvSpPr>
              <p:nvPr/>
            </p:nvSpPr>
            <p:spPr bwMode="auto">
              <a:xfrm>
                <a:off x="2314558" y="4872968"/>
                <a:ext cx="102870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8</a:t>
                </a:r>
                <a:endParaRPr kumimoji="0" lang="en-US" sz="34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9" name="رابط مستقيم 68"/>
              <p:cNvCxnSpPr/>
              <p:nvPr/>
            </p:nvCxnSpPr>
            <p:spPr>
              <a:xfrm rot="10800000">
                <a:off x="2284621" y="4898113"/>
                <a:ext cx="126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مجموعة 76"/>
          <p:cNvGrpSpPr/>
          <p:nvPr/>
        </p:nvGrpSpPr>
        <p:grpSpPr>
          <a:xfrm>
            <a:off x="500036" y="4400556"/>
            <a:ext cx="4572030" cy="1500198"/>
            <a:chOff x="500036" y="4643446"/>
            <a:chExt cx="4572030" cy="1143008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72" name="مستطيل 71"/>
            <p:cNvSpPr/>
            <p:nvPr/>
          </p:nvSpPr>
          <p:spPr>
            <a:xfrm>
              <a:off x="2786050" y="4643446"/>
              <a:ext cx="2286016" cy="114300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" name="مستطيل 72"/>
            <p:cNvSpPr/>
            <p:nvPr/>
          </p:nvSpPr>
          <p:spPr>
            <a:xfrm>
              <a:off x="500036" y="4643446"/>
              <a:ext cx="2286016" cy="114300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مجموعة 77"/>
          <p:cNvGrpSpPr/>
          <p:nvPr/>
        </p:nvGrpSpPr>
        <p:grpSpPr>
          <a:xfrm>
            <a:off x="2643174" y="4471994"/>
            <a:ext cx="2471756" cy="847431"/>
            <a:chOff x="2000232" y="4224643"/>
            <a:chExt cx="2471756" cy="847431"/>
          </a:xfrm>
        </p:grpSpPr>
        <p:sp>
          <p:nvSpPr>
            <p:cNvPr id="89" name="Text Box 87"/>
            <p:cNvSpPr txBox="1">
              <a:spLocks noChangeArrowheads="1"/>
            </p:cNvSpPr>
            <p:nvPr/>
          </p:nvSpPr>
          <p:spPr bwMode="auto">
            <a:xfrm>
              <a:off x="3600444" y="4410387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س  =       </a:t>
              </a:r>
              <a:endParaRPr kumimoji="0" lang="en-US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مجموعة 65"/>
            <p:cNvGrpSpPr/>
            <p:nvPr/>
          </p:nvGrpSpPr>
          <p:grpSpPr>
            <a:xfrm>
              <a:off x="2000232" y="4224643"/>
              <a:ext cx="1585924" cy="847431"/>
              <a:chOff x="2057382" y="4487202"/>
              <a:chExt cx="1585924" cy="847431"/>
            </a:xfrm>
          </p:grpSpPr>
          <p:sp>
            <p:nvSpPr>
              <p:cNvPr id="92" name="Text Box 87"/>
              <p:cNvSpPr txBox="1">
                <a:spLocks noChangeArrowheads="1"/>
              </p:cNvSpPr>
              <p:nvPr/>
            </p:nvSpPr>
            <p:spPr bwMode="auto">
              <a:xfrm>
                <a:off x="2057382" y="4487202"/>
                <a:ext cx="158592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24  +  4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Text Box 87"/>
              <p:cNvSpPr txBox="1">
                <a:spLocks noChangeArrowheads="1"/>
              </p:cNvSpPr>
              <p:nvPr/>
            </p:nvSpPr>
            <p:spPr bwMode="auto">
              <a:xfrm>
                <a:off x="2314558" y="4872968"/>
                <a:ext cx="102870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8</a:t>
                </a:r>
                <a:endParaRPr kumimoji="0" lang="en-US" sz="34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94" name="رابط مستقيم 93"/>
              <p:cNvCxnSpPr/>
              <p:nvPr/>
            </p:nvCxnSpPr>
            <p:spPr>
              <a:xfrm rot="10800000">
                <a:off x="2284621" y="4898113"/>
                <a:ext cx="126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مجموعة 94"/>
          <p:cNvGrpSpPr/>
          <p:nvPr/>
        </p:nvGrpSpPr>
        <p:grpSpPr>
          <a:xfrm>
            <a:off x="414308" y="4471994"/>
            <a:ext cx="2471756" cy="847431"/>
            <a:chOff x="2000232" y="4224643"/>
            <a:chExt cx="2471756" cy="847431"/>
          </a:xfrm>
        </p:grpSpPr>
        <p:sp>
          <p:nvSpPr>
            <p:cNvPr id="96" name="Text Box 87"/>
            <p:cNvSpPr txBox="1">
              <a:spLocks noChangeArrowheads="1"/>
            </p:cNvSpPr>
            <p:nvPr/>
          </p:nvSpPr>
          <p:spPr bwMode="auto">
            <a:xfrm>
              <a:off x="3600444" y="4410387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س  =       </a:t>
              </a:r>
              <a:endParaRPr kumimoji="0" lang="en-US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8" name="مجموعة 65"/>
            <p:cNvGrpSpPr/>
            <p:nvPr/>
          </p:nvGrpSpPr>
          <p:grpSpPr>
            <a:xfrm>
              <a:off x="2000232" y="4224643"/>
              <a:ext cx="1585924" cy="847431"/>
              <a:chOff x="2057382" y="4487202"/>
              <a:chExt cx="1585924" cy="847431"/>
            </a:xfrm>
          </p:grpSpPr>
          <p:sp>
            <p:nvSpPr>
              <p:cNvPr id="98" name="Text Box 87"/>
              <p:cNvSpPr txBox="1">
                <a:spLocks noChangeArrowheads="1"/>
              </p:cNvSpPr>
              <p:nvPr/>
            </p:nvSpPr>
            <p:spPr bwMode="auto">
              <a:xfrm>
                <a:off x="2057382" y="4487202"/>
                <a:ext cx="158592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24  ــ  4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Text Box 87"/>
              <p:cNvSpPr txBox="1">
                <a:spLocks noChangeArrowheads="1"/>
              </p:cNvSpPr>
              <p:nvPr/>
            </p:nvSpPr>
            <p:spPr bwMode="auto">
              <a:xfrm>
                <a:off x="2314558" y="4872968"/>
                <a:ext cx="102870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8</a:t>
                </a:r>
                <a:endParaRPr kumimoji="0" lang="en-US" sz="34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00" name="رابط مستقيم 99"/>
              <p:cNvCxnSpPr/>
              <p:nvPr/>
            </p:nvCxnSpPr>
            <p:spPr>
              <a:xfrm rot="10800000">
                <a:off x="2284621" y="4898113"/>
                <a:ext cx="126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مجموعة 132"/>
          <p:cNvGrpSpPr/>
          <p:nvPr/>
        </p:nvGrpSpPr>
        <p:grpSpPr>
          <a:xfrm>
            <a:off x="2857488" y="5230158"/>
            <a:ext cx="1000132" cy="727746"/>
            <a:chOff x="2786050" y="5230158"/>
            <a:chExt cx="1000132" cy="727746"/>
          </a:xfrm>
        </p:grpSpPr>
        <p:grpSp>
          <p:nvGrpSpPr>
            <p:cNvPr id="22" name="مجموعة 101"/>
            <p:cNvGrpSpPr/>
            <p:nvPr/>
          </p:nvGrpSpPr>
          <p:grpSpPr>
            <a:xfrm>
              <a:off x="2786050" y="5230158"/>
              <a:ext cx="714380" cy="727746"/>
              <a:chOff x="2986076" y="4572930"/>
              <a:chExt cx="714380" cy="727746"/>
            </a:xfrm>
          </p:grpSpPr>
          <p:sp>
            <p:nvSpPr>
              <p:cNvPr id="103" name="Text Box 87"/>
              <p:cNvSpPr txBox="1">
                <a:spLocks noChangeArrowheads="1"/>
              </p:cNvSpPr>
              <p:nvPr/>
            </p:nvSpPr>
            <p:spPr bwMode="auto">
              <a:xfrm>
                <a:off x="2986076" y="4572930"/>
                <a:ext cx="714380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7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Text Box 87"/>
              <p:cNvSpPr txBox="1">
                <a:spLocks noChangeArrowheads="1"/>
              </p:cNvSpPr>
              <p:nvPr/>
            </p:nvSpPr>
            <p:spPr bwMode="auto">
              <a:xfrm>
                <a:off x="3057514" y="4869789"/>
                <a:ext cx="5143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05" name="رابط مستقيم 104"/>
              <p:cNvCxnSpPr/>
              <p:nvPr/>
            </p:nvCxnSpPr>
            <p:spPr>
              <a:xfrm rot="10800000">
                <a:off x="3148621" y="4898113"/>
                <a:ext cx="396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Text Box 87"/>
            <p:cNvSpPr txBox="1">
              <a:spLocks noChangeArrowheads="1"/>
            </p:cNvSpPr>
            <p:nvPr/>
          </p:nvSpPr>
          <p:spPr bwMode="auto">
            <a:xfrm>
              <a:off x="3384748" y="5329248"/>
              <a:ext cx="401434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" name="مجموعة 130"/>
          <p:cNvGrpSpPr/>
          <p:nvPr/>
        </p:nvGrpSpPr>
        <p:grpSpPr>
          <a:xfrm>
            <a:off x="3743318" y="5229236"/>
            <a:ext cx="1243022" cy="727746"/>
            <a:chOff x="3743318" y="5229236"/>
            <a:chExt cx="1243022" cy="727746"/>
          </a:xfrm>
        </p:grpSpPr>
        <p:sp>
          <p:nvSpPr>
            <p:cNvPr id="101" name="Text Box 87"/>
            <p:cNvSpPr txBox="1">
              <a:spLocks noChangeArrowheads="1"/>
            </p:cNvSpPr>
            <p:nvPr/>
          </p:nvSpPr>
          <p:spPr bwMode="auto">
            <a:xfrm>
              <a:off x="4156278" y="5329250"/>
              <a:ext cx="83006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 =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7" name="مجموعة 106"/>
            <p:cNvGrpSpPr/>
            <p:nvPr/>
          </p:nvGrpSpPr>
          <p:grpSpPr>
            <a:xfrm>
              <a:off x="3743318" y="5229236"/>
              <a:ext cx="542930" cy="727746"/>
              <a:chOff x="3114664" y="4572930"/>
              <a:chExt cx="542930" cy="727746"/>
            </a:xfrm>
          </p:grpSpPr>
          <p:sp>
            <p:nvSpPr>
              <p:cNvPr id="108" name="Text Box 87"/>
              <p:cNvSpPr txBox="1">
                <a:spLocks noChangeArrowheads="1"/>
              </p:cNvSpPr>
              <p:nvPr/>
            </p:nvSpPr>
            <p:spPr bwMode="auto">
              <a:xfrm>
                <a:off x="3114664" y="4572930"/>
                <a:ext cx="5143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28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Text Box 87"/>
              <p:cNvSpPr txBox="1">
                <a:spLocks noChangeArrowheads="1"/>
              </p:cNvSpPr>
              <p:nvPr/>
            </p:nvSpPr>
            <p:spPr bwMode="auto">
              <a:xfrm>
                <a:off x="3143240" y="4869789"/>
                <a:ext cx="5143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8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10" name="رابط مستقيم 109"/>
              <p:cNvCxnSpPr/>
              <p:nvPr/>
            </p:nvCxnSpPr>
            <p:spPr>
              <a:xfrm rot="10800000">
                <a:off x="3256621" y="4898113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مجموعة 131"/>
          <p:cNvGrpSpPr/>
          <p:nvPr/>
        </p:nvGrpSpPr>
        <p:grpSpPr>
          <a:xfrm>
            <a:off x="1400154" y="5229236"/>
            <a:ext cx="1358702" cy="727746"/>
            <a:chOff x="1400154" y="5229236"/>
            <a:chExt cx="1358702" cy="727746"/>
          </a:xfrm>
        </p:grpSpPr>
        <p:sp>
          <p:nvSpPr>
            <p:cNvPr id="111" name="Text Box 87"/>
            <p:cNvSpPr txBox="1">
              <a:spLocks noChangeArrowheads="1"/>
            </p:cNvSpPr>
            <p:nvPr/>
          </p:nvSpPr>
          <p:spPr bwMode="auto">
            <a:xfrm>
              <a:off x="1928794" y="5329250"/>
              <a:ext cx="83006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 =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6" name="مجموعة 116"/>
            <p:cNvGrpSpPr/>
            <p:nvPr/>
          </p:nvGrpSpPr>
          <p:grpSpPr>
            <a:xfrm>
              <a:off x="1400154" y="5229236"/>
              <a:ext cx="742954" cy="727746"/>
              <a:chOff x="2957504" y="4572930"/>
              <a:chExt cx="742954" cy="727746"/>
            </a:xfrm>
          </p:grpSpPr>
          <p:sp>
            <p:nvSpPr>
              <p:cNvPr id="118" name="Text Box 87"/>
              <p:cNvSpPr txBox="1">
                <a:spLocks noChangeArrowheads="1"/>
              </p:cNvSpPr>
              <p:nvPr/>
            </p:nvSpPr>
            <p:spPr bwMode="auto">
              <a:xfrm>
                <a:off x="2957504" y="4572930"/>
                <a:ext cx="7429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20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" name="Text Box 87"/>
              <p:cNvSpPr txBox="1">
                <a:spLocks noChangeArrowheads="1"/>
              </p:cNvSpPr>
              <p:nvPr/>
            </p:nvSpPr>
            <p:spPr bwMode="auto">
              <a:xfrm>
                <a:off x="3057516" y="4869789"/>
                <a:ext cx="5143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8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20" name="رابط مستقيم 119"/>
              <p:cNvCxnSpPr/>
              <p:nvPr/>
            </p:nvCxnSpPr>
            <p:spPr>
              <a:xfrm rot="10800000">
                <a:off x="3076621" y="4898113"/>
                <a:ext cx="46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0" name="وسيلة شرح مستطيلة 129"/>
          <p:cNvSpPr/>
          <p:nvPr/>
        </p:nvSpPr>
        <p:spPr>
          <a:xfrm>
            <a:off x="5572132" y="5143512"/>
            <a:ext cx="1285884" cy="1214446"/>
          </a:xfrm>
          <a:prstGeom prst="wedgeRectCallout">
            <a:avLst>
              <a:gd name="adj1" fmla="val 138776"/>
              <a:gd name="adj2" fmla="val 2167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المميز موجب أي أن عدد الحلول ( 2 )</a:t>
            </a:r>
          </a:p>
        </p:txBody>
      </p:sp>
      <p:grpSp>
        <p:nvGrpSpPr>
          <p:cNvPr id="87" name="مجموعة 132"/>
          <p:cNvGrpSpPr/>
          <p:nvPr/>
        </p:nvGrpSpPr>
        <p:grpSpPr>
          <a:xfrm>
            <a:off x="457172" y="5229236"/>
            <a:ext cx="1000132" cy="727746"/>
            <a:chOff x="2786050" y="5230158"/>
            <a:chExt cx="1000132" cy="727746"/>
          </a:xfrm>
        </p:grpSpPr>
        <p:grpSp>
          <p:nvGrpSpPr>
            <p:cNvPr id="88" name="مجموعة 101"/>
            <p:cNvGrpSpPr/>
            <p:nvPr/>
          </p:nvGrpSpPr>
          <p:grpSpPr>
            <a:xfrm>
              <a:off x="2786050" y="5230158"/>
              <a:ext cx="714380" cy="727746"/>
              <a:chOff x="2986076" y="4572930"/>
              <a:chExt cx="714380" cy="727746"/>
            </a:xfrm>
          </p:grpSpPr>
          <p:sp>
            <p:nvSpPr>
              <p:cNvPr id="91" name="Text Box 87"/>
              <p:cNvSpPr txBox="1">
                <a:spLocks noChangeArrowheads="1"/>
              </p:cNvSpPr>
              <p:nvPr/>
            </p:nvSpPr>
            <p:spPr bwMode="auto">
              <a:xfrm>
                <a:off x="2986076" y="4572930"/>
                <a:ext cx="714380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5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" name="Text Box 87"/>
              <p:cNvSpPr txBox="1">
                <a:spLocks noChangeArrowheads="1"/>
              </p:cNvSpPr>
              <p:nvPr/>
            </p:nvSpPr>
            <p:spPr bwMode="auto">
              <a:xfrm>
                <a:off x="3057514" y="4869789"/>
                <a:ext cx="5143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97" name="رابط مستقيم 96"/>
              <p:cNvCxnSpPr/>
              <p:nvPr/>
            </p:nvCxnSpPr>
            <p:spPr>
              <a:xfrm rot="10800000">
                <a:off x="3148621" y="4898113"/>
                <a:ext cx="396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" name="Text Box 87"/>
            <p:cNvSpPr txBox="1">
              <a:spLocks noChangeArrowheads="1"/>
            </p:cNvSpPr>
            <p:nvPr/>
          </p:nvSpPr>
          <p:spPr bwMode="auto">
            <a:xfrm>
              <a:off x="3384748" y="5329248"/>
              <a:ext cx="401434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6" name="مجموعة 115"/>
          <p:cNvGrpSpPr/>
          <p:nvPr/>
        </p:nvGrpSpPr>
        <p:grpSpPr>
          <a:xfrm>
            <a:off x="2357422" y="5957906"/>
            <a:ext cx="2571768" cy="727748"/>
            <a:chOff x="2357422" y="5957906"/>
            <a:chExt cx="2571768" cy="727748"/>
          </a:xfrm>
        </p:grpSpPr>
        <p:sp>
          <p:nvSpPr>
            <p:cNvPr id="124" name="مستطيل مستدير الزوايا 123"/>
            <p:cNvSpPr/>
            <p:nvPr/>
          </p:nvSpPr>
          <p:spPr>
            <a:xfrm>
              <a:off x="2357422" y="6000768"/>
              <a:ext cx="2571768" cy="571504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الحلول :        ،</a:t>
              </a:r>
            </a:p>
          </p:txBody>
        </p:sp>
        <p:grpSp>
          <p:nvGrpSpPr>
            <p:cNvPr id="39" name="مجموعة 124"/>
            <p:cNvGrpSpPr/>
            <p:nvPr/>
          </p:nvGrpSpPr>
          <p:grpSpPr>
            <a:xfrm>
              <a:off x="2457436" y="5957908"/>
              <a:ext cx="785818" cy="727746"/>
              <a:chOff x="2986078" y="4572930"/>
              <a:chExt cx="785818" cy="727746"/>
            </a:xfrm>
          </p:grpSpPr>
          <p:sp>
            <p:nvSpPr>
              <p:cNvPr id="126" name="Text Box 87"/>
              <p:cNvSpPr txBox="1">
                <a:spLocks noChangeArrowheads="1"/>
              </p:cNvSpPr>
              <p:nvPr/>
            </p:nvSpPr>
            <p:spPr bwMode="auto">
              <a:xfrm>
                <a:off x="2986078" y="4572930"/>
                <a:ext cx="785818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5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" name="Text Box 87"/>
              <p:cNvSpPr txBox="1">
                <a:spLocks noChangeArrowheads="1"/>
              </p:cNvSpPr>
              <p:nvPr/>
            </p:nvSpPr>
            <p:spPr bwMode="auto">
              <a:xfrm>
                <a:off x="3057518" y="4869789"/>
                <a:ext cx="5143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28" name="رابط مستقيم 127"/>
              <p:cNvCxnSpPr/>
              <p:nvPr/>
            </p:nvCxnSpPr>
            <p:spPr>
              <a:xfrm rot="10800000">
                <a:off x="3199471" y="4898113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مجموعة 132"/>
            <p:cNvGrpSpPr/>
            <p:nvPr/>
          </p:nvGrpSpPr>
          <p:grpSpPr>
            <a:xfrm>
              <a:off x="3271842" y="5957906"/>
              <a:ext cx="1000132" cy="727746"/>
              <a:chOff x="2786050" y="5230158"/>
              <a:chExt cx="1000132" cy="727746"/>
            </a:xfrm>
          </p:grpSpPr>
          <p:grpSp>
            <p:nvGrpSpPr>
              <p:cNvPr id="107" name="مجموعة 101"/>
              <p:cNvGrpSpPr/>
              <p:nvPr/>
            </p:nvGrpSpPr>
            <p:grpSpPr>
              <a:xfrm>
                <a:off x="2786050" y="5230158"/>
                <a:ext cx="714380" cy="727746"/>
                <a:chOff x="2986076" y="4572930"/>
                <a:chExt cx="714380" cy="727746"/>
              </a:xfrm>
            </p:grpSpPr>
            <p:sp>
              <p:nvSpPr>
                <p:cNvPr id="113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986076" y="4572930"/>
                  <a:ext cx="714380" cy="430887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 7</a:t>
                  </a:r>
                  <a:endPara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057514" y="4869789"/>
                  <a:ext cx="514354" cy="430887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2</a:t>
                  </a:r>
                  <a:endPara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15" name="رابط مستقيم 114"/>
                <p:cNvCxnSpPr/>
                <p:nvPr/>
              </p:nvCxnSpPr>
              <p:spPr>
                <a:xfrm rot="10800000">
                  <a:off x="3148621" y="4898113"/>
                  <a:ext cx="396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2" name="Text Box 87"/>
              <p:cNvSpPr txBox="1">
                <a:spLocks noChangeArrowheads="1"/>
              </p:cNvSpPr>
              <p:nvPr/>
            </p:nvSpPr>
            <p:spPr bwMode="auto">
              <a:xfrm>
                <a:off x="3384748" y="5329248"/>
                <a:ext cx="40143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8" name="Picture 2">
            <a:extLst>
              <a:ext uri="{FF2B5EF4-FFF2-40B4-BE49-F238E27FC236}">
                <a16:creationId xmlns:a16="http://schemas.microsoft.com/office/drawing/2014/main" id="{870B37AB-F1B9-D4FD-6AC1-AB6955338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10" y="200869"/>
            <a:ext cx="2145959" cy="3648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CFF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HeroicExtremeLeftFacing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">
            <a:extLst>
              <a:ext uri="{FF2B5EF4-FFF2-40B4-BE49-F238E27FC236}">
                <a16:creationId xmlns:a16="http://schemas.microsoft.com/office/drawing/2014/main" id="{712D75D6-0FD1-F566-C0CF-1D165015D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4"/>
            <a:ext cx="54292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23BA3BE-007E-C501-F255-8949222BC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CC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6672"/>
            <a:ext cx="1845936" cy="41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0">
            <a:extLst>
              <a:ext uri="{FF2B5EF4-FFF2-40B4-BE49-F238E27FC236}">
                <a16:creationId xmlns:a16="http://schemas.microsoft.com/office/drawing/2014/main" id="{42DEEABE-8FA1-9AFA-2046-7FB67D747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1512168" cy="64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74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9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7" grpId="0" animBg="1"/>
      <p:bldP spid="20" grpId="0" animBg="1"/>
      <p:bldP spid="21" grpId="0" animBg="1"/>
      <p:bldP spid="23" grpId="0"/>
      <p:bldP spid="25" grpId="0" animBg="1"/>
      <p:bldP spid="31" grpId="0"/>
      <p:bldP spid="32" grpId="0"/>
      <p:bldP spid="33" grpId="0"/>
      <p:bldP spid="34" grpId="0"/>
      <p:bldP spid="35" grpId="0" animBg="1"/>
      <p:bldP spid="130" grpId="0" animBg="1"/>
      <p:bldP spid="13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65735"/>
            <a:ext cx="3464545" cy="21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900113"/>
            <a:ext cx="2016125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132856"/>
            <a:ext cx="819150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60848"/>
            <a:ext cx="2714625" cy="42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188" y="2320925"/>
            <a:ext cx="1624012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2392363"/>
            <a:ext cx="1050925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2679700"/>
            <a:ext cx="1947863" cy="39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2789238"/>
            <a:ext cx="15843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63" y="2997200"/>
            <a:ext cx="84455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2971800"/>
            <a:ext cx="1363662" cy="37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063" y="3189288"/>
            <a:ext cx="2117725" cy="74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3" name="Picture 2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0" y="3381375"/>
            <a:ext cx="819150" cy="33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017963"/>
            <a:ext cx="281940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5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71938"/>
            <a:ext cx="21050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6" name="Picture 2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50" y="4702175"/>
            <a:ext cx="165100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7" name="Picture 2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740275"/>
            <a:ext cx="1195388" cy="52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8" name="Picture 2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821238"/>
            <a:ext cx="1027113" cy="40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0" name="Picture 2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813" y="5489575"/>
            <a:ext cx="2476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1" name="Picture 2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563" y="5380038"/>
            <a:ext cx="1416050" cy="56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2" name="Picture 30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489575"/>
            <a:ext cx="884238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3" name="Picture 3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995988"/>
            <a:ext cx="766763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4" name="Picture 3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5983288"/>
            <a:ext cx="609600" cy="27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5" name="Picture 33"/>
          <p:cNvPicPr>
            <a:picLocks noChangeAspect="1" noChangeArrowheads="1"/>
          </p:cNvPicPr>
          <p:nvPr/>
        </p:nvPicPr>
        <p:blipFill>
          <a:blip r:embed="rId2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3" y="6348413"/>
            <a:ext cx="2493962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28" name="Group 36"/>
          <p:cNvGrpSpPr>
            <a:grpSpLocks/>
          </p:cNvGrpSpPr>
          <p:nvPr/>
        </p:nvGrpSpPr>
        <p:grpSpPr bwMode="auto">
          <a:xfrm>
            <a:off x="4933950" y="5380038"/>
            <a:ext cx="1484313" cy="539750"/>
            <a:chOff x="3108" y="3389"/>
            <a:chExt cx="935" cy="340"/>
          </a:xfrm>
        </p:grpSpPr>
        <p:pic>
          <p:nvPicPr>
            <p:cNvPr id="8219" name="Picture 27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8" y="3389"/>
              <a:ext cx="737" cy="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27" name="Picture 35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2" y="3479"/>
              <a:ext cx="181" cy="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229" name="Text Box 37"/>
          <p:cNvSpPr txBox="1">
            <a:spLocks noChangeArrowheads="1"/>
          </p:cNvSpPr>
          <p:nvPr/>
        </p:nvSpPr>
        <p:spPr bwMode="auto">
          <a:xfrm>
            <a:off x="6516688" y="5942013"/>
            <a:ext cx="2016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FF0000"/>
                </a:solidFill>
              </a:rPr>
              <a:t>باستخدام الآلة الحاسبة</a:t>
            </a: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506" y="1111548"/>
            <a:ext cx="1624838" cy="25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8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95648"/>
            <a:ext cx="6759972" cy="493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772" y="281452"/>
            <a:ext cx="6445845" cy="38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74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800" decel="100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10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2" dur="1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10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800" decel="1000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4" dur="10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1" dur="1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8" dur="10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مستطيل 121"/>
          <p:cNvSpPr/>
          <p:nvPr/>
        </p:nvSpPr>
        <p:spPr>
          <a:xfrm>
            <a:off x="5500694" y="1714488"/>
            <a:ext cx="3357586" cy="49292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7229494" y="2071678"/>
            <a:ext cx="1557348" cy="5715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  =  3</a:t>
            </a: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5572132" y="2071678"/>
            <a:ext cx="1557348" cy="5715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  =  ــ 2</a:t>
            </a:r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6429388" y="2686046"/>
            <a:ext cx="1557348" cy="5715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جـ =  ــ 9</a:t>
            </a:r>
          </a:p>
        </p:txBody>
      </p:sp>
      <p:sp>
        <p:nvSpPr>
          <p:cNvPr id="23" name="Text Box 87"/>
          <p:cNvSpPr txBox="1">
            <a:spLocks noChangeArrowheads="1"/>
          </p:cNvSpPr>
          <p:nvPr/>
        </p:nvSpPr>
        <p:spPr bwMode="auto">
          <a:xfrm>
            <a:off x="6956648" y="3681715"/>
            <a:ext cx="154444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</a:t>
            </a:r>
            <a:r>
              <a:rPr kumimoji="0" lang="ar-SA" sz="34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ــ 4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جـ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25" name="مستطيل مستدير الزوايا 24"/>
          <p:cNvSpPr/>
          <p:nvPr/>
        </p:nvSpPr>
        <p:spPr>
          <a:xfrm>
            <a:off x="5486406" y="1268760"/>
            <a:ext cx="3400452" cy="4457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 Box 87"/>
          <p:cNvSpPr txBox="1">
            <a:spLocks noChangeArrowheads="1"/>
          </p:cNvSpPr>
          <p:nvPr/>
        </p:nvSpPr>
        <p:spPr bwMode="auto">
          <a:xfrm>
            <a:off x="5456450" y="4396095"/>
            <a:ext cx="333039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 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  <a:r>
              <a:rPr kumimoji="0" lang="ar-SA" sz="34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ــ 4 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 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 9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 Box 87"/>
          <p:cNvSpPr txBox="1">
            <a:spLocks noChangeArrowheads="1"/>
          </p:cNvSpPr>
          <p:nvPr/>
        </p:nvSpPr>
        <p:spPr bwMode="auto">
          <a:xfrm>
            <a:off x="5442162" y="5110475"/>
            <a:ext cx="333039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 4  +  108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 Box 87"/>
          <p:cNvSpPr txBox="1">
            <a:spLocks noChangeArrowheads="1"/>
          </p:cNvSpPr>
          <p:nvPr/>
        </p:nvSpPr>
        <p:spPr bwMode="auto">
          <a:xfrm>
            <a:off x="5436096" y="1268760"/>
            <a:ext cx="328614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3 س</a:t>
            </a:r>
            <a:r>
              <a:rPr kumimoji="0" lang="ar-SA" sz="24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ــ 2 س  ــ 9  = 0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34" name="Text Box 87"/>
          <p:cNvSpPr txBox="1">
            <a:spLocks noChangeArrowheads="1"/>
          </p:cNvSpPr>
          <p:nvPr/>
        </p:nvSpPr>
        <p:spPr bwMode="auto">
          <a:xfrm>
            <a:off x="7528152" y="5753417"/>
            <a:ext cx="125869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 112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</a:endParaRPr>
          </a:p>
        </p:txBody>
      </p:sp>
      <p:sp>
        <p:nvSpPr>
          <p:cNvPr id="35" name="خماسي 34"/>
          <p:cNvSpPr/>
          <p:nvPr/>
        </p:nvSpPr>
        <p:spPr>
          <a:xfrm>
            <a:off x="2339752" y="1268760"/>
            <a:ext cx="3089504" cy="37429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اكتب المعادلة بالصورة القياسية</a:t>
            </a:r>
          </a:p>
        </p:txBody>
      </p:sp>
      <p:grpSp>
        <p:nvGrpSpPr>
          <p:cNvPr id="3" name="مجموعة 35"/>
          <p:cNvGrpSpPr/>
          <p:nvPr/>
        </p:nvGrpSpPr>
        <p:grpSpPr>
          <a:xfrm>
            <a:off x="2071670" y="1795616"/>
            <a:ext cx="3071834" cy="890426"/>
            <a:chOff x="2371710" y="5738996"/>
            <a:chExt cx="3071834" cy="890426"/>
          </a:xfrm>
        </p:grpSpPr>
        <p:sp>
          <p:nvSpPr>
            <p:cNvPr id="37" name="Text Box 87"/>
            <p:cNvSpPr txBox="1">
              <a:spLocks noChangeArrowheads="1"/>
            </p:cNvSpPr>
            <p:nvPr/>
          </p:nvSpPr>
          <p:spPr bwMode="auto">
            <a:xfrm>
              <a:off x="4572000" y="5967735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س  =       </a:t>
              </a:r>
              <a:endParaRPr kumimoji="0" lang="en-US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مجموعة 178"/>
            <p:cNvGrpSpPr/>
            <p:nvPr/>
          </p:nvGrpSpPr>
          <p:grpSpPr>
            <a:xfrm>
              <a:off x="2371710" y="5738996"/>
              <a:ext cx="2186002" cy="890426"/>
              <a:chOff x="4614864" y="4714751"/>
              <a:chExt cx="2186002" cy="890426"/>
            </a:xfrm>
          </p:grpSpPr>
          <p:grpSp>
            <p:nvGrpSpPr>
              <p:cNvPr id="5" name="مجموعة 65"/>
              <p:cNvGrpSpPr/>
              <p:nvPr/>
            </p:nvGrpSpPr>
            <p:grpSpPr>
              <a:xfrm>
                <a:off x="4614864" y="4757746"/>
                <a:ext cx="2186002" cy="847431"/>
                <a:chOff x="1457304" y="4487202"/>
                <a:chExt cx="2186002" cy="847431"/>
              </a:xfrm>
            </p:grpSpPr>
            <p:sp>
              <p:nvSpPr>
                <p:cNvPr id="44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1457304" y="4487202"/>
                  <a:ext cx="2186002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ــ  ب  ±    المميز</a:t>
                  </a:r>
                  <a:endPara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343134" y="4872968"/>
                  <a:ext cx="728668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2 أ</a:t>
                  </a:r>
                  <a:endParaRPr kumimoji="0" lang="en-US" sz="34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46" name="رابط مستقيم 45"/>
                <p:cNvCxnSpPr/>
                <p:nvPr/>
              </p:nvCxnSpPr>
              <p:spPr>
                <a:xfrm rot="10800000">
                  <a:off x="1744621" y="4898113"/>
                  <a:ext cx="1800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مجموعة 180"/>
              <p:cNvGrpSpPr/>
              <p:nvPr/>
            </p:nvGrpSpPr>
            <p:grpSpPr>
              <a:xfrm>
                <a:off x="4996127" y="4714751"/>
                <a:ext cx="704590" cy="357100"/>
                <a:chOff x="1415793" y="642918"/>
                <a:chExt cx="782876" cy="428628"/>
              </a:xfrm>
            </p:grpSpPr>
            <p:cxnSp>
              <p:nvCxnSpPr>
                <p:cNvPr id="41" name="رابط مستقيم 40"/>
                <p:cNvCxnSpPr/>
                <p:nvPr/>
              </p:nvCxnSpPr>
              <p:spPr>
                <a:xfrm rot="10800000">
                  <a:off x="1415793" y="642918"/>
                  <a:ext cx="639998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رابط مستقيم 41"/>
                <p:cNvCxnSpPr/>
                <p:nvPr/>
              </p:nvCxnSpPr>
              <p:spPr>
                <a:xfrm rot="16200000" flipH="1">
                  <a:off x="1877197" y="821513"/>
                  <a:ext cx="428628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رابط مستقيم 42"/>
                <p:cNvCxnSpPr/>
                <p:nvPr/>
              </p:nvCxnSpPr>
              <p:spPr>
                <a:xfrm rot="5400000" flipH="1" flipV="1">
                  <a:off x="2020074" y="892951"/>
                  <a:ext cx="285752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" name="مجموعة 46"/>
          <p:cNvGrpSpPr/>
          <p:nvPr/>
        </p:nvGrpSpPr>
        <p:grpSpPr>
          <a:xfrm>
            <a:off x="2214546" y="2657468"/>
            <a:ext cx="2928958" cy="890426"/>
            <a:chOff x="2514586" y="5738996"/>
            <a:chExt cx="2928958" cy="890426"/>
          </a:xfrm>
        </p:grpSpPr>
        <p:sp>
          <p:nvSpPr>
            <p:cNvPr id="48" name="Text Box 87"/>
            <p:cNvSpPr txBox="1">
              <a:spLocks noChangeArrowheads="1"/>
            </p:cNvSpPr>
            <p:nvPr/>
          </p:nvSpPr>
          <p:spPr bwMode="auto">
            <a:xfrm>
              <a:off x="4572000" y="5967735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س  =       </a:t>
              </a:r>
              <a:endParaRPr kumimoji="0" lang="en-US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مجموعة 178"/>
            <p:cNvGrpSpPr/>
            <p:nvPr/>
          </p:nvGrpSpPr>
          <p:grpSpPr>
            <a:xfrm>
              <a:off x="2514586" y="5738996"/>
              <a:ext cx="2043126" cy="890426"/>
              <a:chOff x="4757740" y="4714751"/>
              <a:chExt cx="2043126" cy="890426"/>
            </a:xfrm>
          </p:grpSpPr>
          <p:grpSp>
            <p:nvGrpSpPr>
              <p:cNvPr id="9" name="مجموعة 65"/>
              <p:cNvGrpSpPr/>
              <p:nvPr/>
            </p:nvGrpSpPr>
            <p:grpSpPr>
              <a:xfrm>
                <a:off x="4757740" y="4757746"/>
                <a:ext cx="2043126" cy="847431"/>
                <a:chOff x="1600180" y="4487202"/>
                <a:chExt cx="2043126" cy="847431"/>
              </a:xfrm>
            </p:grpSpPr>
            <p:sp>
              <p:nvSpPr>
                <p:cNvPr id="5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1600180" y="4487202"/>
                  <a:ext cx="2043126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  2   ±      </a:t>
                  </a: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highlight>
                        <a:srgbClr val="FFFF00"/>
                      </a:highligh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112</a:t>
                  </a:r>
                  <a:endPara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043094" y="4872968"/>
                  <a:ext cx="1028708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2 ( 3 )</a:t>
                  </a:r>
                  <a:endParaRPr kumimoji="0" lang="en-US" sz="34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57" name="رابط مستقيم 56"/>
                <p:cNvCxnSpPr/>
                <p:nvPr/>
              </p:nvCxnSpPr>
              <p:spPr>
                <a:xfrm rot="10800000">
                  <a:off x="1744621" y="4898113"/>
                  <a:ext cx="1800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مجموعة 180"/>
              <p:cNvGrpSpPr/>
              <p:nvPr/>
            </p:nvGrpSpPr>
            <p:grpSpPr>
              <a:xfrm>
                <a:off x="4996127" y="4714751"/>
                <a:ext cx="704590" cy="357100"/>
                <a:chOff x="1415793" y="642918"/>
                <a:chExt cx="782876" cy="428628"/>
              </a:xfrm>
            </p:grpSpPr>
            <p:cxnSp>
              <p:nvCxnSpPr>
                <p:cNvPr id="52" name="رابط مستقيم 51"/>
                <p:cNvCxnSpPr/>
                <p:nvPr/>
              </p:nvCxnSpPr>
              <p:spPr>
                <a:xfrm rot="10800000">
                  <a:off x="1415793" y="642918"/>
                  <a:ext cx="639998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رابط مستقيم 52"/>
                <p:cNvCxnSpPr/>
                <p:nvPr/>
              </p:nvCxnSpPr>
              <p:spPr>
                <a:xfrm rot="16200000" flipH="1">
                  <a:off x="1877197" y="821513"/>
                  <a:ext cx="428628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رابط مستقيم 53"/>
                <p:cNvCxnSpPr/>
                <p:nvPr/>
              </p:nvCxnSpPr>
              <p:spPr>
                <a:xfrm rot="5400000" flipH="1" flipV="1">
                  <a:off x="2020074" y="892951"/>
                  <a:ext cx="285752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1" name="مجموعة 70"/>
          <p:cNvGrpSpPr/>
          <p:nvPr/>
        </p:nvGrpSpPr>
        <p:grpSpPr>
          <a:xfrm>
            <a:off x="2657460" y="3610275"/>
            <a:ext cx="2471756" cy="847431"/>
            <a:chOff x="2000232" y="4224643"/>
            <a:chExt cx="2471756" cy="847431"/>
          </a:xfrm>
        </p:grpSpPr>
        <p:sp>
          <p:nvSpPr>
            <p:cNvPr id="60" name="Text Box 87"/>
            <p:cNvSpPr txBox="1">
              <a:spLocks noChangeArrowheads="1"/>
            </p:cNvSpPr>
            <p:nvPr/>
          </p:nvSpPr>
          <p:spPr bwMode="auto">
            <a:xfrm>
              <a:off x="3600444" y="4410387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س  =       </a:t>
              </a:r>
              <a:endParaRPr kumimoji="0" lang="en-US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2" name="مجموعة 65"/>
            <p:cNvGrpSpPr/>
            <p:nvPr/>
          </p:nvGrpSpPr>
          <p:grpSpPr>
            <a:xfrm>
              <a:off x="2000232" y="4224643"/>
              <a:ext cx="1585924" cy="847431"/>
              <a:chOff x="2057382" y="4487202"/>
              <a:chExt cx="1585924" cy="847431"/>
            </a:xfrm>
          </p:grpSpPr>
          <p:sp>
            <p:nvSpPr>
              <p:cNvPr id="67" name="Text Box 87"/>
              <p:cNvSpPr txBox="1">
                <a:spLocks noChangeArrowheads="1"/>
              </p:cNvSpPr>
              <p:nvPr/>
            </p:nvSpPr>
            <p:spPr bwMode="auto">
              <a:xfrm>
                <a:off x="2057382" y="4487202"/>
                <a:ext cx="158592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2  ±  10.6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Text Box 87"/>
              <p:cNvSpPr txBox="1">
                <a:spLocks noChangeArrowheads="1"/>
              </p:cNvSpPr>
              <p:nvPr/>
            </p:nvSpPr>
            <p:spPr bwMode="auto">
              <a:xfrm>
                <a:off x="2314558" y="4872968"/>
                <a:ext cx="102870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6</a:t>
                </a:r>
                <a:endParaRPr kumimoji="0" lang="en-US" sz="34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9" name="رابط مستقيم 68"/>
              <p:cNvCxnSpPr/>
              <p:nvPr/>
            </p:nvCxnSpPr>
            <p:spPr>
              <a:xfrm rot="10800000">
                <a:off x="2284621" y="4898113"/>
                <a:ext cx="126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مجموعة 76"/>
          <p:cNvGrpSpPr/>
          <p:nvPr/>
        </p:nvGrpSpPr>
        <p:grpSpPr>
          <a:xfrm>
            <a:off x="428596" y="4400556"/>
            <a:ext cx="4786344" cy="1500198"/>
            <a:chOff x="500036" y="4643446"/>
            <a:chExt cx="4572030" cy="1143008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72" name="مستطيل 71"/>
            <p:cNvSpPr/>
            <p:nvPr/>
          </p:nvSpPr>
          <p:spPr>
            <a:xfrm>
              <a:off x="2786050" y="4643446"/>
              <a:ext cx="2286016" cy="114300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" name="مستطيل 72"/>
            <p:cNvSpPr/>
            <p:nvPr/>
          </p:nvSpPr>
          <p:spPr>
            <a:xfrm>
              <a:off x="500036" y="4643446"/>
              <a:ext cx="2286016" cy="114300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مجموعة 77"/>
          <p:cNvGrpSpPr/>
          <p:nvPr/>
        </p:nvGrpSpPr>
        <p:grpSpPr>
          <a:xfrm>
            <a:off x="2643174" y="4471994"/>
            <a:ext cx="2471756" cy="847431"/>
            <a:chOff x="2000232" y="4224643"/>
            <a:chExt cx="2471756" cy="847431"/>
          </a:xfrm>
        </p:grpSpPr>
        <p:sp>
          <p:nvSpPr>
            <p:cNvPr id="89" name="Text Box 87"/>
            <p:cNvSpPr txBox="1">
              <a:spLocks noChangeArrowheads="1"/>
            </p:cNvSpPr>
            <p:nvPr/>
          </p:nvSpPr>
          <p:spPr bwMode="auto">
            <a:xfrm>
              <a:off x="3600444" y="4410387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س  =       </a:t>
              </a:r>
              <a:endParaRPr kumimoji="0" lang="en-US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مجموعة 65"/>
            <p:cNvGrpSpPr/>
            <p:nvPr/>
          </p:nvGrpSpPr>
          <p:grpSpPr>
            <a:xfrm>
              <a:off x="2000232" y="4224643"/>
              <a:ext cx="1585924" cy="847431"/>
              <a:chOff x="2057382" y="4487202"/>
              <a:chExt cx="1585924" cy="847431"/>
            </a:xfrm>
          </p:grpSpPr>
          <p:sp>
            <p:nvSpPr>
              <p:cNvPr id="92" name="Text Box 87"/>
              <p:cNvSpPr txBox="1">
                <a:spLocks noChangeArrowheads="1"/>
              </p:cNvSpPr>
              <p:nvPr/>
            </p:nvSpPr>
            <p:spPr bwMode="auto">
              <a:xfrm>
                <a:off x="2057382" y="4487202"/>
                <a:ext cx="158592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2 +  10.6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Text Box 87"/>
              <p:cNvSpPr txBox="1">
                <a:spLocks noChangeArrowheads="1"/>
              </p:cNvSpPr>
              <p:nvPr/>
            </p:nvSpPr>
            <p:spPr bwMode="auto">
              <a:xfrm>
                <a:off x="2314558" y="4872968"/>
                <a:ext cx="102870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6</a:t>
                </a:r>
                <a:endParaRPr kumimoji="0" lang="en-US" sz="34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94" name="رابط مستقيم 93"/>
              <p:cNvCxnSpPr/>
              <p:nvPr/>
            </p:nvCxnSpPr>
            <p:spPr>
              <a:xfrm rot="10800000">
                <a:off x="2284621" y="4898113"/>
                <a:ext cx="126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مجموعة 94"/>
          <p:cNvGrpSpPr/>
          <p:nvPr/>
        </p:nvGrpSpPr>
        <p:grpSpPr>
          <a:xfrm>
            <a:off x="414308" y="4471994"/>
            <a:ext cx="2471756" cy="847431"/>
            <a:chOff x="2000232" y="4224643"/>
            <a:chExt cx="2471756" cy="847431"/>
          </a:xfrm>
        </p:grpSpPr>
        <p:sp>
          <p:nvSpPr>
            <p:cNvPr id="96" name="Text Box 87"/>
            <p:cNvSpPr txBox="1">
              <a:spLocks noChangeArrowheads="1"/>
            </p:cNvSpPr>
            <p:nvPr/>
          </p:nvSpPr>
          <p:spPr bwMode="auto">
            <a:xfrm>
              <a:off x="3600444" y="4410387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س  =       </a:t>
              </a:r>
              <a:endParaRPr kumimoji="0" lang="en-US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8" name="مجموعة 65"/>
            <p:cNvGrpSpPr/>
            <p:nvPr/>
          </p:nvGrpSpPr>
          <p:grpSpPr>
            <a:xfrm>
              <a:off x="2000232" y="4224643"/>
              <a:ext cx="1585924" cy="847431"/>
              <a:chOff x="2057382" y="4487202"/>
              <a:chExt cx="1585924" cy="847431"/>
            </a:xfrm>
          </p:grpSpPr>
          <p:sp>
            <p:nvSpPr>
              <p:cNvPr id="98" name="Text Box 87"/>
              <p:cNvSpPr txBox="1">
                <a:spLocks noChangeArrowheads="1"/>
              </p:cNvSpPr>
              <p:nvPr/>
            </p:nvSpPr>
            <p:spPr bwMode="auto">
              <a:xfrm>
                <a:off x="2057382" y="4487202"/>
                <a:ext cx="158592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2  ــ  10.6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Text Box 87"/>
              <p:cNvSpPr txBox="1">
                <a:spLocks noChangeArrowheads="1"/>
              </p:cNvSpPr>
              <p:nvPr/>
            </p:nvSpPr>
            <p:spPr bwMode="auto">
              <a:xfrm>
                <a:off x="2314558" y="4872968"/>
                <a:ext cx="102870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6</a:t>
                </a:r>
                <a:endParaRPr kumimoji="0" lang="en-US" sz="34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00" name="رابط مستقيم 99"/>
              <p:cNvCxnSpPr/>
              <p:nvPr/>
            </p:nvCxnSpPr>
            <p:spPr>
              <a:xfrm rot="10800000">
                <a:off x="2284621" y="4898113"/>
                <a:ext cx="126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مجموعة 130"/>
          <p:cNvGrpSpPr/>
          <p:nvPr/>
        </p:nvGrpSpPr>
        <p:grpSpPr>
          <a:xfrm>
            <a:off x="3500430" y="5229236"/>
            <a:ext cx="1485910" cy="727746"/>
            <a:chOff x="3500430" y="5229236"/>
            <a:chExt cx="1485910" cy="727746"/>
          </a:xfrm>
        </p:grpSpPr>
        <p:sp>
          <p:nvSpPr>
            <p:cNvPr id="101" name="Text Box 87"/>
            <p:cNvSpPr txBox="1">
              <a:spLocks noChangeArrowheads="1"/>
            </p:cNvSpPr>
            <p:nvPr/>
          </p:nvSpPr>
          <p:spPr bwMode="auto">
            <a:xfrm>
              <a:off x="4156278" y="5329250"/>
              <a:ext cx="83006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 =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7" name="مجموعة 106"/>
            <p:cNvGrpSpPr/>
            <p:nvPr/>
          </p:nvGrpSpPr>
          <p:grpSpPr>
            <a:xfrm>
              <a:off x="3500430" y="5229236"/>
              <a:ext cx="757242" cy="727746"/>
              <a:chOff x="2871776" y="4572930"/>
              <a:chExt cx="757242" cy="727746"/>
            </a:xfrm>
          </p:grpSpPr>
          <p:sp>
            <p:nvSpPr>
              <p:cNvPr id="108" name="Text Box 87"/>
              <p:cNvSpPr txBox="1">
                <a:spLocks noChangeArrowheads="1"/>
              </p:cNvSpPr>
              <p:nvPr/>
            </p:nvSpPr>
            <p:spPr bwMode="auto">
              <a:xfrm>
                <a:off x="2871776" y="4572930"/>
                <a:ext cx="757242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12.6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Text Box 87"/>
              <p:cNvSpPr txBox="1">
                <a:spLocks noChangeArrowheads="1"/>
              </p:cNvSpPr>
              <p:nvPr/>
            </p:nvSpPr>
            <p:spPr bwMode="auto">
              <a:xfrm>
                <a:off x="3043226" y="4869789"/>
                <a:ext cx="5143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6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10" name="رابط مستقيم 109"/>
              <p:cNvCxnSpPr/>
              <p:nvPr/>
            </p:nvCxnSpPr>
            <p:spPr>
              <a:xfrm rot="10800000">
                <a:off x="3040621" y="4898113"/>
                <a:ext cx="50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مجموعة 131"/>
          <p:cNvGrpSpPr/>
          <p:nvPr/>
        </p:nvGrpSpPr>
        <p:grpSpPr>
          <a:xfrm>
            <a:off x="1384484" y="5214948"/>
            <a:ext cx="1473004" cy="742034"/>
            <a:chOff x="1285852" y="5214948"/>
            <a:chExt cx="1473004" cy="742034"/>
          </a:xfrm>
        </p:grpSpPr>
        <p:sp>
          <p:nvSpPr>
            <p:cNvPr id="111" name="Text Box 87"/>
            <p:cNvSpPr txBox="1">
              <a:spLocks noChangeArrowheads="1"/>
            </p:cNvSpPr>
            <p:nvPr/>
          </p:nvSpPr>
          <p:spPr bwMode="auto">
            <a:xfrm>
              <a:off x="1928794" y="5329250"/>
              <a:ext cx="83006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 =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6" name="مجموعة 116"/>
            <p:cNvGrpSpPr/>
            <p:nvPr/>
          </p:nvGrpSpPr>
          <p:grpSpPr>
            <a:xfrm>
              <a:off x="1285852" y="5214948"/>
              <a:ext cx="857256" cy="742034"/>
              <a:chOff x="2843202" y="4558642"/>
              <a:chExt cx="857256" cy="742034"/>
            </a:xfrm>
          </p:grpSpPr>
          <p:sp>
            <p:nvSpPr>
              <p:cNvPr id="118" name="Text Box 87"/>
              <p:cNvSpPr txBox="1">
                <a:spLocks noChangeArrowheads="1"/>
              </p:cNvSpPr>
              <p:nvPr/>
            </p:nvSpPr>
            <p:spPr bwMode="auto">
              <a:xfrm>
                <a:off x="2843202" y="4558642"/>
                <a:ext cx="857256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ــ 8.6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" name="Text Box 87"/>
              <p:cNvSpPr txBox="1">
                <a:spLocks noChangeArrowheads="1"/>
              </p:cNvSpPr>
              <p:nvPr/>
            </p:nvSpPr>
            <p:spPr bwMode="auto">
              <a:xfrm>
                <a:off x="2986078" y="4869789"/>
                <a:ext cx="5143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6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20" name="رابط مستقيم 119"/>
              <p:cNvCxnSpPr/>
              <p:nvPr/>
            </p:nvCxnSpPr>
            <p:spPr>
              <a:xfrm rot="10800000">
                <a:off x="2968621" y="4898113"/>
                <a:ext cx="576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0" name="وسيلة شرح مستطيلة 129"/>
          <p:cNvSpPr/>
          <p:nvPr/>
        </p:nvSpPr>
        <p:spPr>
          <a:xfrm>
            <a:off x="5572132" y="5143512"/>
            <a:ext cx="1285884" cy="1214446"/>
          </a:xfrm>
          <a:prstGeom prst="wedgeRectCallout">
            <a:avLst>
              <a:gd name="adj1" fmla="val 118776"/>
              <a:gd name="adj2" fmla="val 2167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المميز موجب أي أن عدد الحلول ( 2 )</a:t>
            </a:r>
          </a:p>
        </p:txBody>
      </p:sp>
      <p:sp>
        <p:nvSpPr>
          <p:cNvPr id="124" name="مستطيل مستدير الزوايا 123"/>
          <p:cNvSpPr/>
          <p:nvPr/>
        </p:nvSpPr>
        <p:spPr>
          <a:xfrm>
            <a:off x="2051720" y="6000768"/>
            <a:ext cx="2877470" cy="5715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الحلول : ــ 1.4 ،  2.1</a:t>
            </a:r>
          </a:p>
        </p:txBody>
      </p:sp>
      <p:sp>
        <p:nvSpPr>
          <p:cNvPr id="102" name="Text Box 87"/>
          <p:cNvSpPr txBox="1">
            <a:spLocks noChangeArrowheads="1"/>
          </p:cNvSpPr>
          <p:nvPr/>
        </p:nvSpPr>
        <p:spPr bwMode="auto">
          <a:xfrm>
            <a:off x="2385996" y="5329250"/>
            <a:ext cx="125869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2.1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Text Box 87"/>
          <p:cNvSpPr txBox="1">
            <a:spLocks noChangeArrowheads="1"/>
          </p:cNvSpPr>
          <p:nvPr/>
        </p:nvSpPr>
        <p:spPr bwMode="auto">
          <a:xfrm>
            <a:off x="312914" y="5329252"/>
            <a:ext cx="113010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ــ 1.4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5930EBFA-E839-463C-BD64-3565CE681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10" y="200869"/>
            <a:ext cx="2145959" cy="3648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CFF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HeroicExtremeLeftFacing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E78793F1-17F1-3B99-9E6D-A2FF03B9F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CC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20688"/>
            <a:ext cx="5213226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0F708AE4-796F-B242-BD78-0CBCB7DD1D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1960" y="692696"/>
            <a:ext cx="1944216" cy="410228"/>
          </a:xfrm>
          <a:prstGeom prst="rect">
            <a:avLst/>
          </a:prstGeom>
        </p:spPr>
      </p:pic>
      <p:pic>
        <p:nvPicPr>
          <p:cNvPr id="47" name="Picture 20">
            <a:extLst>
              <a:ext uri="{FF2B5EF4-FFF2-40B4-BE49-F238E27FC236}">
                <a16:creationId xmlns:a16="http://schemas.microsoft.com/office/drawing/2014/main" id="{D9A79486-D409-5590-662A-C9E7EDCA0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1440160" cy="50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9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7" grpId="0" animBg="1"/>
      <p:bldP spid="20" grpId="0" animBg="1"/>
      <p:bldP spid="21" grpId="0" animBg="1"/>
      <p:bldP spid="23" grpId="0"/>
      <p:bldP spid="25" grpId="0" animBg="1"/>
      <p:bldP spid="31" grpId="0"/>
      <p:bldP spid="32" grpId="0"/>
      <p:bldP spid="33" grpId="0"/>
      <p:bldP spid="34" grpId="0"/>
      <p:bldP spid="35" grpId="0" animBg="1"/>
      <p:bldP spid="130" grpId="0" animBg="1"/>
      <p:bldP spid="130" grpId="1" animBg="1"/>
      <p:bldP spid="124" grpId="0" animBg="1"/>
      <p:bldP spid="102" grpId="0"/>
      <p:bldP spid="10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Text Box 10">
            <a:extLst>
              <a:ext uri="{FF2B5EF4-FFF2-40B4-BE49-F238E27FC236}">
                <a16:creationId xmlns:a16="http://schemas.microsoft.com/office/drawing/2014/main" id="{CDF1B6EF-3B0B-5B5A-3AF5-2B2BDD8FE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824" y="1484784"/>
            <a:ext cx="1296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المعادلة الأصلية</a:t>
            </a:r>
            <a:endParaRPr kumimoji="0" lang="en-US" altLang="ar-SA" sz="16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27" name="Text Box 11">
            <a:extLst>
              <a:ext uri="{FF2B5EF4-FFF2-40B4-BE49-F238E27FC236}">
                <a16:creationId xmlns:a16="http://schemas.microsoft.com/office/drawing/2014/main" id="{942B3E1D-AA59-A6C0-2B39-D158249F8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976" y="1484784"/>
            <a:ext cx="2490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3س</a:t>
            </a:r>
            <a:r>
              <a:rPr kumimoji="0" lang="ar-SA" alt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ZA-MATH2" pitchFamily="2" charset="-78"/>
              </a:rPr>
              <a:t>ﺈ</a:t>
            </a: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ــ 2س ــ 9 = 0</a:t>
            </a:r>
            <a:endParaRPr kumimoji="0" lang="en-US" altLang="ar-SA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28" name="Text Box 12">
            <a:extLst>
              <a:ext uri="{FF2B5EF4-FFF2-40B4-BE49-F238E27FC236}">
                <a16:creationId xmlns:a16="http://schemas.microsoft.com/office/drawing/2014/main" id="{2C4DD3FD-135C-D1B4-895F-EDF075353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4088" y="2166938"/>
            <a:ext cx="86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أ= 3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29" name="Text Box 13">
            <a:extLst>
              <a:ext uri="{FF2B5EF4-FFF2-40B4-BE49-F238E27FC236}">
                <a16:creationId xmlns:a16="http://schemas.microsoft.com/office/drawing/2014/main" id="{6336A8A1-E766-6F52-CFF2-6AAD57611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5663" y="2149475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،  ب = ــ 2</a:t>
            </a:r>
            <a:endParaRPr kumimoji="0" lang="en-US" altLang="ar-SA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30" name="Text Box 14">
            <a:extLst>
              <a:ext uri="{FF2B5EF4-FFF2-40B4-BE49-F238E27FC236}">
                <a16:creationId xmlns:a16="http://schemas.microsoft.com/office/drawing/2014/main" id="{0D122047-D7B4-5C1A-D318-CFD67103F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213" y="2149475"/>
            <a:ext cx="13604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،  ﺟ = ــ 9</a:t>
            </a:r>
            <a:endParaRPr kumimoji="0" lang="en-US" altLang="ar-SA" sz="20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31" name="Text Box 15">
            <a:extLst>
              <a:ext uri="{FF2B5EF4-FFF2-40B4-BE49-F238E27FC236}">
                <a16:creationId xmlns:a16="http://schemas.microsoft.com/office/drawing/2014/main" id="{8819939D-7FD7-F459-2873-9490821B1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0" y="2846388"/>
            <a:ext cx="1009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1" i="0" u="none" strike="noStrike" kern="1200" cap="none" spc="0" normalizeH="0" baseline="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القانون العام</a:t>
            </a:r>
            <a:endParaRPr kumimoji="0" lang="en-US" altLang="ar-SA" sz="1600" b="1" i="0" u="none" strike="noStrike" kern="1200" cap="none" spc="0" normalizeH="0" baseline="0" noProof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50" name="Text Box 34">
            <a:extLst>
              <a:ext uri="{FF2B5EF4-FFF2-40B4-BE49-F238E27FC236}">
                <a16:creationId xmlns:a16="http://schemas.microsoft.com/office/drawing/2014/main" id="{D9ECEE49-EA71-032A-31E1-E7D104064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8975" y="5251450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أو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51" name="Text Box 35">
            <a:extLst>
              <a:ext uri="{FF2B5EF4-FFF2-40B4-BE49-F238E27FC236}">
                <a16:creationId xmlns:a16="http://schemas.microsoft.com/office/drawing/2014/main" id="{94A9BEC3-CA14-F67D-79D2-68A045311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144" y="6165304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س ≈ </a:t>
            </a: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ZA-Fractions-2" panose="05010101010101010101" pitchFamily="2" charset="2"/>
              </a:rPr>
              <a:t>1</a:t>
            </a:r>
            <a:r>
              <a:rPr kumimoji="0" lang="en-US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ZA-Fractions-2" panose="05010101010101010101" pitchFamily="2" charset="2"/>
              </a:rPr>
              <a:t>,</a:t>
            </a: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ZA-Fractions-2" panose="05010101010101010101" pitchFamily="2" charset="2"/>
              </a:rPr>
              <a:t>2</a:t>
            </a:r>
            <a:endParaRPr kumimoji="0" lang="en-US" altLang="ar-SA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ZA-Fractions-2" panose="05010101010101010101" pitchFamily="2" charset="2"/>
            </a:endParaRPr>
          </a:p>
        </p:txBody>
      </p:sp>
      <p:sp>
        <p:nvSpPr>
          <p:cNvPr id="9252" name="Text Box 36">
            <a:extLst>
              <a:ext uri="{FF2B5EF4-FFF2-40B4-BE49-F238E27FC236}">
                <a16:creationId xmlns:a16="http://schemas.microsoft.com/office/drawing/2014/main" id="{6C06B82E-F093-B3CB-5F51-1FF719683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9792" y="6021288"/>
            <a:ext cx="1477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س ≈ </a:t>
            </a: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ZA-Fractions-1" panose="05010101010101010101" pitchFamily="2" charset="2"/>
              </a:rPr>
              <a:t>ــ 4</a:t>
            </a:r>
            <a:r>
              <a:rPr kumimoji="0" lang="en-US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ZA-Fractions-1" panose="05010101010101010101" pitchFamily="2" charset="2"/>
              </a:rPr>
              <a:t>,</a:t>
            </a: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ZA-Fractions-1" panose="05010101010101010101" pitchFamily="2" charset="2"/>
              </a:rPr>
              <a:t>1</a:t>
            </a:r>
            <a:endParaRPr kumimoji="0" lang="en-US" altLang="ar-SA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ZA-Fractions-1" panose="05010101010101010101" pitchFamily="2" charset="2"/>
            </a:endParaRPr>
          </a:p>
        </p:txBody>
      </p:sp>
      <p:grpSp>
        <p:nvGrpSpPr>
          <p:cNvPr id="9262" name="Group 46">
            <a:extLst>
              <a:ext uri="{FF2B5EF4-FFF2-40B4-BE49-F238E27FC236}">
                <a16:creationId xmlns:a16="http://schemas.microsoft.com/office/drawing/2014/main" id="{E5881E7D-4368-D49F-9265-824647DBF66B}"/>
              </a:ext>
            </a:extLst>
          </p:cNvPr>
          <p:cNvGrpSpPr>
            <a:grpSpLocks/>
          </p:cNvGrpSpPr>
          <p:nvPr/>
        </p:nvGrpSpPr>
        <p:grpSpPr bwMode="auto">
          <a:xfrm>
            <a:off x="3444875" y="3378200"/>
            <a:ext cx="3587750" cy="931863"/>
            <a:chOff x="2170" y="2128"/>
            <a:chExt cx="2260" cy="587"/>
          </a:xfrm>
        </p:grpSpPr>
        <p:grpSp>
          <p:nvGrpSpPr>
            <p:cNvPr id="20541" name="Group 47">
              <a:extLst>
                <a:ext uri="{FF2B5EF4-FFF2-40B4-BE49-F238E27FC236}">
                  <a16:creationId xmlns:a16="http://schemas.microsoft.com/office/drawing/2014/main" id="{C7A05B43-2CD9-2832-816F-E7DD13157B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0" y="2128"/>
              <a:ext cx="2260" cy="587"/>
              <a:chOff x="2170" y="2128"/>
              <a:chExt cx="2260" cy="587"/>
            </a:xfrm>
          </p:grpSpPr>
          <p:sp>
            <p:nvSpPr>
              <p:cNvPr id="20543" name="Text Box 48">
                <a:extLst>
                  <a:ext uri="{FF2B5EF4-FFF2-40B4-BE49-F238E27FC236}">
                    <a16:creationId xmlns:a16="http://schemas.microsoft.com/office/drawing/2014/main" id="{F36C875F-D9FA-A4EE-008D-BD02A300C6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03" y="2341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=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544" name="Text Box 49">
                <a:extLst>
                  <a:ext uri="{FF2B5EF4-FFF2-40B4-BE49-F238E27FC236}">
                    <a16:creationId xmlns:a16="http://schemas.microsoft.com/office/drawing/2014/main" id="{BFD0DC1B-460B-26D8-9082-103FC82BE0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6" y="2203"/>
                <a:ext cx="127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99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(ــ 2)</a:t>
                </a: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ZA-MATH2" pitchFamily="2" charset="-78"/>
                    <a:sym typeface="ZA-الجذور-1" panose="05010101010101010101" pitchFamily="2" charset="2"/>
                  </a:rPr>
                  <a:t>ﺈ </a:t>
                </a: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ــ 4</a:t>
                </a: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(3)</a:t>
                </a: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(ــ 9)</a:t>
                </a:r>
              </a:p>
            </p:txBody>
          </p:sp>
          <p:sp>
            <p:nvSpPr>
              <p:cNvPr id="20545" name="Text Box 50">
                <a:extLst>
                  <a:ext uri="{FF2B5EF4-FFF2-40B4-BE49-F238E27FC236}">
                    <a16:creationId xmlns:a16="http://schemas.microsoft.com/office/drawing/2014/main" id="{435B0498-9C84-E549-E606-F0EC688BBF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70" y="2128"/>
                <a:ext cx="147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ar-SA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</a:t>
                </a:r>
              </a:p>
            </p:txBody>
          </p:sp>
          <p:sp>
            <p:nvSpPr>
              <p:cNvPr id="20546" name="Text Box 51">
                <a:extLst>
                  <a:ext uri="{FF2B5EF4-FFF2-40B4-BE49-F238E27FC236}">
                    <a16:creationId xmlns:a16="http://schemas.microsoft.com/office/drawing/2014/main" id="{B90F052A-6168-7C28-0A2E-B9600E1538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16" y="2484"/>
                <a:ext cx="55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r>
                  <a:rPr kumimoji="0" lang="ar-SA" altLang="ar-SA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(3)</a:t>
                </a:r>
                <a:endParaRPr kumimoji="0" lang="en-US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547" name="Text Box 52">
                <a:extLst>
                  <a:ext uri="{FF2B5EF4-FFF2-40B4-BE49-F238E27FC236}">
                    <a16:creationId xmlns:a16="http://schemas.microsoft.com/office/drawing/2014/main" id="{F892FB31-097C-EBEC-4188-9D9EDAFEC4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5" y="2220"/>
                <a:ext cx="8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ــ </a:t>
                </a: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(ــ 2) </a:t>
                </a:r>
                <a:r>
                  <a:rPr kumimoji="0" lang="en-US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±</a:t>
                </a:r>
              </a:p>
            </p:txBody>
          </p:sp>
          <p:sp>
            <p:nvSpPr>
              <p:cNvPr id="20548" name="Line 53">
                <a:extLst>
                  <a:ext uri="{FF2B5EF4-FFF2-40B4-BE49-F238E27FC236}">
                    <a16:creationId xmlns:a16="http://schemas.microsoft.com/office/drawing/2014/main" id="{D24FDAA3-CE4E-7FDA-2C5A-15AC6B850C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221" y="2478"/>
                <a:ext cx="2041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542" name="Line 54">
              <a:extLst>
                <a:ext uri="{FF2B5EF4-FFF2-40B4-BE49-F238E27FC236}">
                  <a16:creationId xmlns:a16="http://schemas.microsoft.com/office/drawing/2014/main" id="{2C88B18C-B4D3-DD04-9630-97C306777C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43" y="2192"/>
              <a:ext cx="113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271" name="Group 55">
            <a:extLst>
              <a:ext uri="{FF2B5EF4-FFF2-40B4-BE49-F238E27FC236}">
                <a16:creationId xmlns:a16="http://schemas.microsoft.com/office/drawing/2014/main" id="{A07415D6-3D6A-E720-7744-2C8E04918DA6}"/>
              </a:ext>
            </a:extLst>
          </p:cNvPr>
          <p:cNvGrpSpPr>
            <a:grpSpLocks/>
          </p:cNvGrpSpPr>
          <p:nvPr/>
        </p:nvGrpSpPr>
        <p:grpSpPr bwMode="auto">
          <a:xfrm>
            <a:off x="2466975" y="4406900"/>
            <a:ext cx="2257425" cy="804863"/>
            <a:chOff x="892" y="2736"/>
            <a:chExt cx="1422" cy="507"/>
          </a:xfrm>
        </p:grpSpPr>
        <p:sp>
          <p:nvSpPr>
            <p:cNvPr id="20532" name="Text Box 56">
              <a:extLst>
                <a:ext uri="{FF2B5EF4-FFF2-40B4-BE49-F238E27FC236}">
                  <a16:creationId xmlns:a16="http://schemas.microsoft.com/office/drawing/2014/main" id="{3E34883D-FA46-06B4-566A-55A8C6089C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7" y="2884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0533" name="Group 57">
              <a:extLst>
                <a:ext uri="{FF2B5EF4-FFF2-40B4-BE49-F238E27FC236}">
                  <a16:creationId xmlns:a16="http://schemas.microsoft.com/office/drawing/2014/main" id="{1D1CD1B8-00A9-7726-821C-3275C8631A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2" y="2736"/>
              <a:ext cx="1288" cy="507"/>
              <a:chOff x="860" y="2736"/>
              <a:chExt cx="1288" cy="507"/>
            </a:xfrm>
          </p:grpSpPr>
          <p:grpSp>
            <p:nvGrpSpPr>
              <p:cNvPr id="20534" name="Group 58">
                <a:extLst>
                  <a:ext uri="{FF2B5EF4-FFF2-40B4-BE49-F238E27FC236}">
                    <a16:creationId xmlns:a16="http://schemas.microsoft.com/office/drawing/2014/main" id="{24074BF8-163C-3DA3-BA0D-1DE954FE47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0" y="2736"/>
                <a:ext cx="1288" cy="507"/>
                <a:chOff x="1714" y="2742"/>
                <a:chExt cx="1288" cy="507"/>
              </a:xfrm>
            </p:grpSpPr>
            <p:sp>
              <p:nvSpPr>
                <p:cNvPr id="20536" name="Text Box 59">
                  <a:extLst>
                    <a:ext uri="{FF2B5EF4-FFF2-40B4-BE49-F238E27FC236}">
                      <a16:creationId xmlns:a16="http://schemas.microsoft.com/office/drawing/2014/main" id="{E03E7B5E-29F2-08A7-D855-36151D40FE2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96" y="2785"/>
                  <a:ext cx="38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  <a:sym typeface="ZA-الجذور-1" panose="05010101010101010101" pitchFamily="2" charset="2"/>
                    </a:rPr>
                    <a:t>112</a:t>
                  </a:r>
                </a:p>
              </p:txBody>
            </p:sp>
            <p:sp>
              <p:nvSpPr>
                <p:cNvPr id="20537" name="Text Box 60">
                  <a:extLst>
                    <a:ext uri="{FF2B5EF4-FFF2-40B4-BE49-F238E27FC236}">
                      <a16:creationId xmlns:a16="http://schemas.microsoft.com/office/drawing/2014/main" id="{22A0521D-4FDB-5979-B89E-A4BE4763552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4" y="2742"/>
                  <a:ext cx="926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ar-SA" sz="2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  <a:sym typeface="ZA-الجذور-1" panose="05010101010101010101" pitchFamily="2" charset="2"/>
                    </a:rPr>
                    <a:t></a:t>
                  </a:r>
                </a:p>
              </p:txBody>
            </p:sp>
            <p:sp>
              <p:nvSpPr>
                <p:cNvPr id="20538" name="Text Box 61">
                  <a:extLst>
                    <a:ext uri="{FF2B5EF4-FFF2-40B4-BE49-F238E27FC236}">
                      <a16:creationId xmlns:a16="http://schemas.microsoft.com/office/drawing/2014/main" id="{78C6B5BE-F173-AB4B-1295-F1DC1FE355F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98" y="3018"/>
                  <a:ext cx="215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6</a:t>
                  </a:r>
                  <a:endParaRPr kumimoji="0" lang="en-US" altLang="ar-SA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539" name="Text Box 62">
                  <a:extLst>
                    <a:ext uri="{FF2B5EF4-FFF2-40B4-BE49-F238E27FC236}">
                      <a16:creationId xmlns:a16="http://schemas.microsoft.com/office/drawing/2014/main" id="{272E2D66-F2BB-C333-13FC-25640864549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24" y="2802"/>
                  <a:ext cx="478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99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r>
                    <a:rPr kumimoji="0" lang="ar-SA" altLang="ar-SA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</a:t>
                  </a:r>
                  <a:r>
                    <a:rPr kumimoji="0" lang="en-US" altLang="ar-SA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±</a:t>
                  </a:r>
                </a:p>
              </p:txBody>
            </p:sp>
            <p:sp>
              <p:nvSpPr>
                <p:cNvPr id="20540" name="Line 63">
                  <a:extLst>
                    <a:ext uri="{FF2B5EF4-FFF2-40B4-BE49-F238E27FC236}">
                      <a16:creationId xmlns:a16="http://schemas.microsoft.com/office/drawing/2014/main" id="{7CD3C6F0-5926-7CEE-AF54-C93960A5D8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965" y="3022"/>
                  <a:ext cx="998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0535" name="Line 64">
                <a:extLst>
                  <a:ext uri="{FF2B5EF4-FFF2-40B4-BE49-F238E27FC236}">
                    <a16:creationId xmlns:a16="http://schemas.microsoft.com/office/drawing/2014/main" id="{92F619E5-29A7-ADCD-582D-CAB986D110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58" y="2789"/>
                <a:ext cx="45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9281" name="Group 65">
            <a:extLst>
              <a:ext uri="{FF2B5EF4-FFF2-40B4-BE49-F238E27FC236}">
                <a16:creationId xmlns:a16="http://schemas.microsoft.com/office/drawing/2014/main" id="{DCC3B933-EC7F-0913-A019-CF2A3D6863D7}"/>
              </a:ext>
            </a:extLst>
          </p:cNvPr>
          <p:cNvGrpSpPr>
            <a:grpSpLocks/>
          </p:cNvGrpSpPr>
          <p:nvPr/>
        </p:nvGrpSpPr>
        <p:grpSpPr bwMode="auto">
          <a:xfrm>
            <a:off x="4525963" y="4330700"/>
            <a:ext cx="2508250" cy="889000"/>
            <a:chOff x="2501" y="2728"/>
            <a:chExt cx="1580" cy="560"/>
          </a:xfrm>
        </p:grpSpPr>
        <p:sp>
          <p:nvSpPr>
            <p:cNvPr id="20525" name="Text Box 66">
              <a:extLst>
                <a:ext uri="{FF2B5EF4-FFF2-40B4-BE49-F238E27FC236}">
                  <a16:creationId xmlns:a16="http://schemas.microsoft.com/office/drawing/2014/main" id="{F705B144-6076-9291-C6D6-AE2FB1A9C7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4" y="2923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526" name="Text Box 67">
              <a:extLst>
                <a:ext uri="{FF2B5EF4-FFF2-40B4-BE49-F238E27FC236}">
                  <a16:creationId xmlns:a16="http://schemas.microsoft.com/office/drawing/2014/main" id="{75065120-8FAE-7869-B901-212235B07A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1" y="2803"/>
              <a:ext cx="9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ZA-الجذور-1" panose="05010101010101010101" pitchFamily="2" charset="2"/>
                </a:rPr>
                <a:t>4</a:t>
              </a: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ZA-MATH2" pitchFamily="2" charset="-78"/>
                  <a:sym typeface="ZA-الجذور-1" panose="05010101010101010101" pitchFamily="2" charset="2"/>
                </a:rPr>
                <a:t> </a:t>
              </a: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ZA-الجذور-1" panose="05010101010101010101" pitchFamily="2" charset="2"/>
                </a:rPr>
                <a:t>+ 108</a:t>
              </a:r>
              <a:endPara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ZA-الجذور-1" panose="05010101010101010101" pitchFamily="2" charset="2"/>
              </a:endParaRPr>
            </a:p>
          </p:txBody>
        </p:sp>
        <p:sp>
          <p:nvSpPr>
            <p:cNvPr id="20527" name="Text Box 68">
              <a:extLst>
                <a:ext uri="{FF2B5EF4-FFF2-40B4-BE49-F238E27FC236}">
                  <a16:creationId xmlns:a16="http://schemas.microsoft.com/office/drawing/2014/main" id="{3B064B64-B5CA-640B-9BA5-AA244C5B95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4" y="2728"/>
              <a:ext cx="92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ar-SA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ZA-الجذور-1" panose="05010101010101010101" pitchFamily="2" charset="2"/>
                </a:rPr>
                <a:t></a:t>
              </a:r>
            </a:p>
          </p:txBody>
        </p:sp>
        <p:sp>
          <p:nvSpPr>
            <p:cNvPr id="20528" name="Text Box 69">
              <a:extLst>
                <a:ext uri="{FF2B5EF4-FFF2-40B4-BE49-F238E27FC236}">
                  <a16:creationId xmlns:a16="http://schemas.microsoft.com/office/drawing/2014/main" id="{962ADDC8-25EB-D272-E4F7-C07E4EAEC8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7" y="3057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  <a:endParaRPr kumimoji="0" lang="en-US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529" name="Text Box 70">
              <a:extLst>
                <a:ext uri="{FF2B5EF4-FFF2-40B4-BE49-F238E27FC236}">
                  <a16:creationId xmlns:a16="http://schemas.microsoft.com/office/drawing/2014/main" id="{4726F702-4D52-00FD-D464-E2803C1C2B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2797"/>
              <a:ext cx="4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±</a:t>
              </a:r>
            </a:p>
          </p:txBody>
        </p:sp>
        <p:sp>
          <p:nvSpPr>
            <p:cNvPr id="20530" name="Line 71">
              <a:extLst>
                <a:ext uri="{FF2B5EF4-FFF2-40B4-BE49-F238E27FC236}">
                  <a16:creationId xmlns:a16="http://schemas.microsoft.com/office/drawing/2014/main" id="{344A3601-E89F-8530-9988-FD2AA47100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02" y="3067"/>
              <a:ext cx="131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531" name="Line 72">
              <a:extLst>
                <a:ext uri="{FF2B5EF4-FFF2-40B4-BE49-F238E27FC236}">
                  <a16:creationId xmlns:a16="http://schemas.microsoft.com/office/drawing/2014/main" id="{2EFF6368-D693-CB92-07E3-0E0BE94AE5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37" y="2781"/>
              <a:ext cx="787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9289" name="Text Box 73">
            <a:extLst>
              <a:ext uri="{FF2B5EF4-FFF2-40B4-BE49-F238E27FC236}">
                <a16:creationId xmlns:a16="http://schemas.microsoft.com/office/drawing/2014/main" id="{DF313252-4817-B734-007E-3D2BCB558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848" y="6430352"/>
            <a:ext cx="2951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الحلان هما  </a:t>
            </a: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ZA-Fractions-2" panose="05010101010101010101" pitchFamily="2" charset="2"/>
              </a:rPr>
              <a:t>1</a:t>
            </a:r>
            <a:r>
              <a:rPr kumimoji="0" lang="en-US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ZA-Fractions-2" panose="05010101010101010101" pitchFamily="2" charset="2"/>
              </a:rPr>
              <a:t>,</a:t>
            </a: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ZA-Fractions-2" panose="05010101010101010101" pitchFamily="2" charset="2"/>
              </a:rPr>
              <a:t>2</a:t>
            </a: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ZA-Fractions-1" panose="05010101010101010101" pitchFamily="2" charset="2"/>
              </a:rPr>
              <a:t> ، 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ZA-Fractions-1" panose="05010101010101010101" pitchFamily="2" charset="2"/>
              </a:rPr>
              <a:t>ــ </a:t>
            </a: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ZA-Fractions-1" panose="05010101010101010101" pitchFamily="2" charset="2"/>
              </a:rPr>
              <a:t>4</a:t>
            </a:r>
            <a:r>
              <a:rPr kumimoji="0" lang="en-US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ZA-Fractions-1" panose="05010101010101010101" pitchFamily="2" charset="2"/>
              </a:rPr>
              <a:t>,</a:t>
            </a: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ZA-Fractions-1" panose="05010101010101010101" pitchFamily="2" charset="2"/>
              </a:rPr>
              <a:t>1 تقريباً</a:t>
            </a:r>
            <a:endParaRPr kumimoji="0" lang="en-US" altLang="ar-SA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ZA-Fractions-1" panose="05010101010101010101" pitchFamily="2" charset="2"/>
            </a:endParaRPr>
          </a:p>
        </p:txBody>
      </p:sp>
      <p:grpSp>
        <p:nvGrpSpPr>
          <p:cNvPr id="9317" name="Group 101">
            <a:extLst>
              <a:ext uri="{FF2B5EF4-FFF2-40B4-BE49-F238E27FC236}">
                <a16:creationId xmlns:a16="http://schemas.microsoft.com/office/drawing/2014/main" id="{E1C896A5-4307-79F4-BFBA-4B29FC640729}"/>
              </a:ext>
            </a:extLst>
          </p:cNvPr>
          <p:cNvGrpSpPr>
            <a:grpSpLocks/>
          </p:cNvGrpSpPr>
          <p:nvPr/>
        </p:nvGrpSpPr>
        <p:grpSpPr bwMode="auto">
          <a:xfrm>
            <a:off x="4787900" y="5097463"/>
            <a:ext cx="2566988" cy="804862"/>
            <a:chOff x="3016" y="3195"/>
            <a:chExt cx="1617" cy="507"/>
          </a:xfrm>
        </p:grpSpPr>
        <p:grpSp>
          <p:nvGrpSpPr>
            <p:cNvPr id="20514" name="Group 80">
              <a:extLst>
                <a:ext uri="{FF2B5EF4-FFF2-40B4-BE49-F238E27FC236}">
                  <a16:creationId xmlns:a16="http://schemas.microsoft.com/office/drawing/2014/main" id="{638A04D0-A9FC-ED15-D984-E071CD8C7C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16" y="3195"/>
              <a:ext cx="1422" cy="507"/>
              <a:chOff x="892" y="2736"/>
              <a:chExt cx="1422" cy="507"/>
            </a:xfrm>
          </p:grpSpPr>
          <p:sp>
            <p:nvSpPr>
              <p:cNvPr id="20516" name="Text Box 81">
                <a:extLst>
                  <a:ext uri="{FF2B5EF4-FFF2-40B4-BE49-F238E27FC236}">
                    <a16:creationId xmlns:a16="http://schemas.microsoft.com/office/drawing/2014/main" id="{DA081338-A1AF-54F9-3215-61842C8395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7" y="2884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=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20517" name="Group 82">
                <a:extLst>
                  <a:ext uri="{FF2B5EF4-FFF2-40B4-BE49-F238E27FC236}">
                    <a16:creationId xmlns:a16="http://schemas.microsoft.com/office/drawing/2014/main" id="{E10E405D-5228-D1EA-E71A-F5BC05D5DE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2" y="2736"/>
                <a:ext cx="1288" cy="507"/>
                <a:chOff x="860" y="2736"/>
                <a:chExt cx="1288" cy="507"/>
              </a:xfrm>
            </p:grpSpPr>
            <p:grpSp>
              <p:nvGrpSpPr>
                <p:cNvPr id="20518" name="Group 83">
                  <a:extLst>
                    <a:ext uri="{FF2B5EF4-FFF2-40B4-BE49-F238E27FC236}">
                      <a16:creationId xmlns:a16="http://schemas.microsoft.com/office/drawing/2014/main" id="{C5EDA338-F26F-187D-EFFA-EFFB520D71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60" y="2736"/>
                  <a:ext cx="1288" cy="507"/>
                  <a:chOff x="1714" y="2742"/>
                  <a:chExt cx="1288" cy="507"/>
                </a:xfrm>
              </p:grpSpPr>
              <p:sp>
                <p:nvSpPr>
                  <p:cNvPr id="20520" name="Text Box 84">
                    <a:extLst>
                      <a:ext uri="{FF2B5EF4-FFF2-40B4-BE49-F238E27FC236}">
                        <a16:creationId xmlns:a16="http://schemas.microsoft.com/office/drawing/2014/main" id="{694C6FDA-062B-D134-9224-E1736ACECF2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96" y="2785"/>
                    <a:ext cx="38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ZA-الجذور-1" panose="05010101010101010101" pitchFamily="2" charset="2"/>
                      </a:rPr>
                      <a:t>112</a:t>
                    </a:r>
                  </a:p>
                </p:txBody>
              </p:sp>
              <p:sp>
                <p:nvSpPr>
                  <p:cNvPr id="20521" name="Text Box 85">
                    <a:extLst>
                      <a:ext uri="{FF2B5EF4-FFF2-40B4-BE49-F238E27FC236}">
                        <a16:creationId xmlns:a16="http://schemas.microsoft.com/office/drawing/2014/main" id="{AD9A2B9D-366A-A152-BE20-57174D786D2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14" y="2742"/>
                    <a:ext cx="92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ar-SA" sz="2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ZA-الجذور-1" panose="05010101010101010101" pitchFamily="2" charset="2"/>
                      </a:rPr>
                      <a:t></a:t>
                    </a:r>
                  </a:p>
                </p:txBody>
              </p:sp>
              <p:sp>
                <p:nvSpPr>
                  <p:cNvPr id="20522" name="Text Box 86">
                    <a:extLst>
                      <a:ext uri="{FF2B5EF4-FFF2-40B4-BE49-F238E27FC236}">
                        <a16:creationId xmlns:a16="http://schemas.microsoft.com/office/drawing/2014/main" id="{2C39B90C-87FD-81C3-661B-C52D99FEC94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98" y="3018"/>
                    <a:ext cx="215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6</a:t>
                    </a:r>
                    <a:endParaRPr kumimoji="0" lang="en-US" altLang="ar-SA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523" name="Text Box 87">
                    <a:extLst>
                      <a:ext uri="{FF2B5EF4-FFF2-40B4-BE49-F238E27FC236}">
                        <a16:creationId xmlns:a16="http://schemas.microsoft.com/office/drawing/2014/main" id="{91D599E0-3920-01BD-56C9-1710CBC5357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24" y="2802"/>
                    <a:ext cx="478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2</a:t>
                    </a:r>
                    <a:r>
                      <a:rPr kumimoji="0" lang="ar-SA" altLang="ar-SA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 </a:t>
                    </a:r>
                    <a:r>
                      <a:rPr kumimoji="0" lang="en-US" altLang="ar-SA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+</a:t>
                    </a:r>
                  </a:p>
                </p:txBody>
              </p:sp>
              <p:sp>
                <p:nvSpPr>
                  <p:cNvPr id="20524" name="Line 88">
                    <a:extLst>
                      <a:ext uri="{FF2B5EF4-FFF2-40B4-BE49-F238E27FC236}">
                        <a16:creationId xmlns:a16="http://schemas.microsoft.com/office/drawing/2014/main" id="{1FC7F7B6-C05F-2955-FAC6-932519E8720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65" y="3022"/>
                    <a:ext cx="998" cy="0"/>
                  </a:xfrm>
                  <a:prstGeom prst="line">
                    <a:avLst/>
                  </a:prstGeom>
                  <a:noFill/>
                  <a:ln w="222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0519" name="Line 89">
                  <a:extLst>
                    <a:ext uri="{FF2B5EF4-FFF2-40B4-BE49-F238E27FC236}">
                      <a16:creationId xmlns:a16="http://schemas.microsoft.com/office/drawing/2014/main" id="{C04571AD-F460-1AB7-A9AA-09ED13F5CC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58" y="2789"/>
                  <a:ext cx="454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0515" name="Text Box 100">
              <a:extLst>
                <a:ext uri="{FF2B5EF4-FFF2-40B4-BE49-F238E27FC236}">
                  <a16:creationId xmlns:a16="http://schemas.microsoft.com/office/drawing/2014/main" id="{BF5EA311-7E68-8D05-F2C5-C921F214A3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5" y="3338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س =</a:t>
              </a:r>
              <a:endParaRPr kumimoji="0" lang="en-US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319" name="Group 103">
            <a:extLst>
              <a:ext uri="{FF2B5EF4-FFF2-40B4-BE49-F238E27FC236}">
                <a16:creationId xmlns:a16="http://schemas.microsoft.com/office/drawing/2014/main" id="{00AC3008-D104-DC00-28C4-F1200D0D96DE}"/>
              </a:ext>
            </a:extLst>
          </p:cNvPr>
          <p:cNvGrpSpPr>
            <a:grpSpLocks/>
          </p:cNvGrpSpPr>
          <p:nvPr/>
        </p:nvGrpSpPr>
        <p:grpSpPr bwMode="auto">
          <a:xfrm>
            <a:off x="1763713" y="5026025"/>
            <a:ext cx="2562225" cy="804863"/>
            <a:chOff x="1111" y="3150"/>
            <a:chExt cx="1614" cy="507"/>
          </a:xfrm>
        </p:grpSpPr>
        <p:grpSp>
          <p:nvGrpSpPr>
            <p:cNvPr id="20503" name="Group 90">
              <a:extLst>
                <a:ext uri="{FF2B5EF4-FFF2-40B4-BE49-F238E27FC236}">
                  <a16:creationId xmlns:a16="http://schemas.microsoft.com/office/drawing/2014/main" id="{D9AFDD9C-9316-CBAD-30CA-1D2D02994D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1" y="3150"/>
              <a:ext cx="1422" cy="507"/>
              <a:chOff x="892" y="2736"/>
              <a:chExt cx="1422" cy="507"/>
            </a:xfrm>
          </p:grpSpPr>
          <p:sp>
            <p:nvSpPr>
              <p:cNvPr id="20505" name="Text Box 91">
                <a:extLst>
                  <a:ext uri="{FF2B5EF4-FFF2-40B4-BE49-F238E27FC236}">
                    <a16:creationId xmlns:a16="http://schemas.microsoft.com/office/drawing/2014/main" id="{ADE9F0AD-3961-DE2D-136D-70094FA505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7" y="2884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=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20506" name="Group 92">
                <a:extLst>
                  <a:ext uri="{FF2B5EF4-FFF2-40B4-BE49-F238E27FC236}">
                    <a16:creationId xmlns:a16="http://schemas.microsoft.com/office/drawing/2014/main" id="{A37AC668-79D8-930A-598D-8DF326BEC9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2" y="2736"/>
                <a:ext cx="1288" cy="507"/>
                <a:chOff x="860" y="2736"/>
                <a:chExt cx="1288" cy="507"/>
              </a:xfrm>
            </p:grpSpPr>
            <p:grpSp>
              <p:nvGrpSpPr>
                <p:cNvPr id="20507" name="Group 93">
                  <a:extLst>
                    <a:ext uri="{FF2B5EF4-FFF2-40B4-BE49-F238E27FC236}">
                      <a16:creationId xmlns:a16="http://schemas.microsoft.com/office/drawing/2014/main" id="{BFBC797A-85F7-C92E-76C2-C7E77526D0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60" y="2736"/>
                  <a:ext cx="1288" cy="507"/>
                  <a:chOff x="1714" y="2742"/>
                  <a:chExt cx="1288" cy="507"/>
                </a:xfrm>
              </p:grpSpPr>
              <p:sp>
                <p:nvSpPr>
                  <p:cNvPr id="20509" name="Text Box 94">
                    <a:extLst>
                      <a:ext uri="{FF2B5EF4-FFF2-40B4-BE49-F238E27FC236}">
                        <a16:creationId xmlns:a16="http://schemas.microsoft.com/office/drawing/2014/main" id="{D0D75173-14EC-F870-413B-8B2F86C49B4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96" y="2785"/>
                    <a:ext cx="38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ZA-الجذور-1" panose="05010101010101010101" pitchFamily="2" charset="2"/>
                      </a:rPr>
                      <a:t>112</a:t>
                    </a:r>
                  </a:p>
                </p:txBody>
              </p:sp>
              <p:sp>
                <p:nvSpPr>
                  <p:cNvPr id="20510" name="Text Box 95">
                    <a:extLst>
                      <a:ext uri="{FF2B5EF4-FFF2-40B4-BE49-F238E27FC236}">
                        <a16:creationId xmlns:a16="http://schemas.microsoft.com/office/drawing/2014/main" id="{DEC98812-59B1-F3C9-558B-CBE7AAB35B1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14" y="2742"/>
                    <a:ext cx="92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ar-SA" sz="2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ZA-الجذور-1" panose="05010101010101010101" pitchFamily="2" charset="2"/>
                      </a:rPr>
                      <a:t></a:t>
                    </a:r>
                  </a:p>
                </p:txBody>
              </p:sp>
              <p:sp>
                <p:nvSpPr>
                  <p:cNvPr id="20511" name="Text Box 96">
                    <a:extLst>
                      <a:ext uri="{FF2B5EF4-FFF2-40B4-BE49-F238E27FC236}">
                        <a16:creationId xmlns:a16="http://schemas.microsoft.com/office/drawing/2014/main" id="{BA6A7B33-DC92-E322-7859-177152FD77E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98" y="3018"/>
                    <a:ext cx="215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6</a:t>
                    </a:r>
                    <a:endParaRPr kumimoji="0" lang="en-US" altLang="ar-SA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512" name="Text Box 97">
                    <a:extLst>
                      <a:ext uri="{FF2B5EF4-FFF2-40B4-BE49-F238E27FC236}">
                        <a16:creationId xmlns:a16="http://schemas.microsoft.com/office/drawing/2014/main" id="{AD017A37-F5BF-FEC5-24BB-522C122BFFF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24" y="2802"/>
                    <a:ext cx="478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2</a:t>
                    </a:r>
                    <a:r>
                      <a:rPr kumimoji="0" lang="ar-SA" altLang="ar-SA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 ــ</a:t>
                    </a:r>
                    <a:endParaRPr kumimoji="0" lang="en-US" altLang="ar-SA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513" name="Line 98">
                    <a:extLst>
                      <a:ext uri="{FF2B5EF4-FFF2-40B4-BE49-F238E27FC236}">
                        <a16:creationId xmlns:a16="http://schemas.microsoft.com/office/drawing/2014/main" id="{ADCFB42D-0BE3-8E8B-5B75-562B319851F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65" y="3022"/>
                    <a:ext cx="998" cy="0"/>
                  </a:xfrm>
                  <a:prstGeom prst="line">
                    <a:avLst/>
                  </a:prstGeom>
                  <a:noFill/>
                  <a:ln w="222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0508" name="Line 99">
                  <a:extLst>
                    <a:ext uri="{FF2B5EF4-FFF2-40B4-BE49-F238E27FC236}">
                      <a16:creationId xmlns:a16="http://schemas.microsoft.com/office/drawing/2014/main" id="{1F746DE2-8240-4521-182D-D8DA544A63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58" y="2789"/>
                  <a:ext cx="454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0504" name="Text Box 102">
              <a:extLst>
                <a:ext uri="{FF2B5EF4-FFF2-40B4-BE49-F238E27FC236}">
                  <a16:creationId xmlns:a16="http://schemas.microsoft.com/office/drawing/2014/main" id="{2CBDD43B-7EB0-ABE8-C5CA-F5E372A39E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7" y="3303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س =</a:t>
              </a:r>
              <a:endParaRPr kumimoji="0" lang="en-US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9320" name="Text Box 104">
            <a:extLst>
              <a:ext uri="{FF2B5EF4-FFF2-40B4-BE49-F238E27FC236}">
                <a16:creationId xmlns:a16="http://schemas.microsoft.com/office/drawing/2014/main" id="{455F67F5-742C-B902-D550-A49D29059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5589588"/>
            <a:ext cx="2016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باستخدام الآلة الحاسبة</a:t>
            </a: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9AA144D-9198-6E59-FB0B-0E3203D6A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10" y="200869"/>
            <a:ext cx="2145959" cy="3648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CFF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HeroicExtremeLeftFacing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CC86360F-A416-8E76-8E1A-FCB62E5DF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C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36712"/>
            <a:ext cx="5213226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6083273-D8E0-1893-6289-01EFFFB4A0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968" y="836712"/>
            <a:ext cx="1944216" cy="410228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2354FA7-0104-63DE-C126-32C2BF293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960489" cy="18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>
            <a:extLst>
              <a:ext uri="{FF2B5EF4-FFF2-40B4-BE49-F238E27FC236}">
                <a16:creationId xmlns:a16="http://schemas.microsoft.com/office/drawing/2014/main" id="{532667F2-E9CB-0E74-9757-4268FFED1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64904"/>
            <a:ext cx="2117725" cy="74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DCD572F-3D35-0585-9F75-0831DE6DED05}"/>
              </a:ext>
            </a:extLst>
          </p:cNvPr>
          <p:cNvSpPr txBox="1"/>
          <p:nvPr/>
        </p:nvSpPr>
        <p:spPr>
          <a:xfrm>
            <a:off x="-396552" y="6374555"/>
            <a:ext cx="1314376" cy="463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600"/>
              </a:spcAft>
              <a:buNone/>
            </a:pPr>
            <a:r>
              <a:rPr lang="ar-SA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=</a:t>
            </a:r>
            <a:r>
              <a:rPr lang="ar-SA" sz="2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 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@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TkamolZulfiMath" panose="02010000000000000000" pitchFamily="2" charset="-78"/>
              </a:rPr>
              <a:t> ؛</a:t>
            </a:r>
            <a:r>
              <a:rPr lang="ar-SA" sz="1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_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TkamolZulfiMath" panose="02010000000000000000" pitchFamily="2" charset="-78"/>
              </a:rPr>
              <a:t>؛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6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TkamolZulfiMath" panose="02010000000000000000" pitchFamily="2" charset="-78"/>
              </a:rPr>
              <a:t>؛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^؛لم؛(؛!؛</a:t>
            </a:r>
            <a:r>
              <a:rPr lang="ar-SA" sz="2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9999D05-9F13-6599-8B3B-180C8177F706}"/>
              </a:ext>
            </a:extLst>
          </p:cNvPr>
          <p:cNvSpPr txBox="1"/>
          <p:nvPr/>
        </p:nvSpPr>
        <p:spPr>
          <a:xfrm>
            <a:off x="2915816" y="5589240"/>
            <a:ext cx="3402608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600"/>
              </a:spcAft>
              <a:buNone/>
            </a:pP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 = </a:t>
            </a:r>
            <a:r>
              <a:rPr lang="ar-S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@؛</a:t>
            </a:r>
            <a:r>
              <a:rPr lang="ar-S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TkamolZulfiMath" panose="02010000000000000000" pitchFamily="2" charset="-78"/>
              </a:rPr>
              <a:t>+</a:t>
            </a:r>
            <a:r>
              <a:rPr lang="ar-S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؛^؛6لم؛(؛!؛</a:t>
            </a:r>
            <a:r>
              <a:rPr lang="ar-SA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   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أو 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 = </a:t>
            </a:r>
            <a:r>
              <a:rPr lang="ar-S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@؛</a:t>
            </a:r>
            <a:r>
              <a:rPr lang="ar-S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TkamolZulfiMath" panose="02010000000000000000" pitchFamily="2" charset="-78"/>
              </a:rPr>
              <a:t>_</a:t>
            </a:r>
            <a:r>
              <a:rPr lang="ar-S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؛^6؛لم؛(؛!؛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9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9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9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800" decel="1000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9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9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9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  <p:bldP spid="9227" grpId="0"/>
      <p:bldP spid="9228" grpId="0"/>
      <p:bldP spid="9229" grpId="0"/>
      <p:bldP spid="9230" grpId="0"/>
      <p:bldP spid="9231" grpId="0"/>
      <p:bldP spid="9250" grpId="0"/>
      <p:bldP spid="9251" grpId="0"/>
      <p:bldP spid="9252" grpId="0"/>
      <p:bldP spid="9289" grpId="0"/>
      <p:bldP spid="9320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ED8AD-27E6-5AE2-02AE-E96D744FC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oneTexte 2">
            <a:extLst>
              <a:ext uri="{FF2B5EF4-FFF2-40B4-BE49-F238E27FC236}">
                <a16:creationId xmlns:a16="http://schemas.microsoft.com/office/drawing/2014/main" id="{FF16FD73-2BA5-2A11-1FF4-D60360549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8" y="2025650"/>
            <a:ext cx="341153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6667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1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A14D34D6-31E2-EAD2-F9C2-4F287517A941}"/>
              </a:ext>
            </a:extLst>
          </p:cNvPr>
          <p:cNvSpPr txBox="1">
            <a:spLocks/>
          </p:cNvSpPr>
          <p:nvPr/>
        </p:nvSpPr>
        <p:spPr>
          <a:xfrm>
            <a:off x="3248854" y="3185973"/>
            <a:ext cx="2965717" cy="297033"/>
          </a:xfrm>
          <a:prstGeom prst="rect">
            <a:avLst/>
          </a:prstGeom>
        </p:spPr>
        <p:txBody>
          <a:bodyPr lIns="6866" tIns="3434" rIns="6866" bIns="3434" anchor="b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</a:p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رياضيات ثالث متوسط / أسماء العوفي</a:t>
            </a:r>
          </a:p>
        </p:txBody>
      </p:sp>
      <p:pic>
        <p:nvPicPr>
          <p:cNvPr id="22532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FC67E941-7B67-0D83-9BB3-249BEDF90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3444875"/>
            <a:ext cx="28575" cy="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2533" name="مربع نص 1">
            <a:hlinkClick r:id="rId2"/>
            <a:extLst>
              <a:ext uri="{FF2B5EF4-FFF2-40B4-BE49-F238E27FC236}">
                <a16:creationId xmlns:a16="http://schemas.microsoft.com/office/drawing/2014/main" id="{869A0D2F-4E4A-2E95-CE90-938A05DC6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3725863"/>
            <a:ext cx="5683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04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اضغط</a:t>
            </a:r>
          </a:p>
        </p:txBody>
      </p:sp>
      <p:pic>
        <p:nvPicPr>
          <p:cNvPr id="22534" name="صورة 2">
            <a:extLst>
              <a:ext uri="{FF2B5EF4-FFF2-40B4-BE49-F238E27FC236}">
                <a16:creationId xmlns:a16="http://schemas.microsoft.com/office/drawing/2014/main" id="{AA817C91-D5F7-50B2-DE1A-8B293BAE1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3563938"/>
            <a:ext cx="12128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صورة 2">
            <a:hlinkClick r:id="rId5"/>
            <a:extLst>
              <a:ext uri="{FF2B5EF4-FFF2-40B4-BE49-F238E27FC236}">
                <a16:creationId xmlns:a16="http://schemas.microsoft.com/office/drawing/2014/main" id="{A12DD787-4F6E-035D-03F6-49554BCFD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617913"/>
            <a:ext cx="19177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ZoneTexte 2">
            <a:extLst>
              <a:ext uri="{FF2B5EF4-FFF2-40B4-BE49-F238E27FC236}">
                <a16:creationId xmlns:a16="http://schemas.microsoft.com/office/drawing/2014/main" id="{BA7289AE-5E18-464C-29ED-B15A0A277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938" y="1646238"/>
            <a:ext cx="604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6667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الحقوق غير  محفوظة للتعديل الشخصي في الحصة</a:t>
            </a:r>
          </a:p>
        </p:txBody>
      </p:sp>
    </p:spTree>
    <p:extLst>
      <p:ext uri="{BB962C8B-B14F-4D97-AF65-F5344CB8AC3E}">
        <p14:creationId xmlns:p14="http://schemas.microsoft.com/office/powerpoint/2010/main" val="1953386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49211-6C3C-4B09-5128-FB5760CAC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Text Box 9">
            <a:extLst>
              <a:ext uri="{FF2B5EF4-FFF2-40B4-BE49-F238E27FC236}">
                <a16:creationId xmlns:a16="http://schemas.microsoft.com/office/drawing/2014/main" id="{D95E66CA-62A0-5261-5892-2FD30B94F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803525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س =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26" name="Text Box 10">
            <a:extLst>
              <a:ext uri="{FF2B5EF4-FFF2-40B4-BE49-F238E27FC236}">
                <a16:creationId xmlns:a16="http://schemas.microsoft.com/office/drawing/2014/main" id="{E2E63B21-E8EA-C185-97C5-2E07F0C71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824" y="1484784"/>
            <a:ext cx="1296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المعادلة الأصلية</a:t>
            </a:r>
            <a:endParaRPr kumimoji="0" lang="en-US" altLang="ar-SA" sz="16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27" name="Text Box 11">
            <a:extLst>
              <a:ext uri="{FF2B5EF4-FFF2-40B4-BE49-F238E27FC236}">
                <a16:creationId xmlns:a16="http://schemas.microsoft.com/office/drawing/2014/main" id="{887AA241-EF75-A86E-A85C-7E97D5769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976" y="1484784"/>
            <a:ext cx="2490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3س</a:t>
            </a:r>
            <a:r>
              <a:rPr kumimoji="0" lang="ar-SA" alt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ZA-MATH2" pitchFamily="2" charset="-78"/>
              </a:rPr>
              <a:t>ﺈ</a:t>
            </a: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ــ 2س ــ 9 = 0</a:t>
            </a:r>
            <a:endParaRPr kumimoji="0" lang="en-US" altLang="ar-SA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28" name="Text Box 12">
            <a:extLst>
              <a:ext uri="{FF2B5EF4-FFF2-40B4-BE49-F238E27FC236}">
                <a16:creationId xmlns:a16="http://schemas.microsoft.com/office/drawing/2014/main" id="{72BF7900-EDC1-71F6-CAB5-5A7837391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4088" y="2166938"/>
            <a:ext cx="86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أ= 3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29" name="Text Box 13">
            <a:extLst>
              <a:ext uri="{FF2B5EF4-FFF2-40B4-BE49-F238E27FC236}">
                <a16:creationId xmlns:a16="http://schemas.microsoft.com/office/drawing/2014/main" id="{B193C5BD-529E-5205-30AD-6985678CE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5663" y="2149475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،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 = ــ 2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30" name="Text Box 14">
            <a:extLst>
              <a:ext uri="{FF2B5EF4-FFF2-40B4-BE49-F238E27FC236}">
                <a16:creationId xmlns:a16="http://schemas.microsoft.com/office/drawing/2014/main" id="{97E69763-6AF7-160F-4704-91228EE86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213" y="2149475"/>
            <a:ext cx="13604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،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ﺟ = ــ 9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31" name="Text Box 15">
            <a:extLst>
              <a:ext uri="{FF2B5EF4-FFF2-40B4-BE49-F238E27FC236}">
                <a16:creationId xmlns:a16="http://schemas.microsoft.com/office/drawing/2014/main" id="{CE341A34-51BC-4E03-03C7-FB415C2E7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0" y="2846388"/>
            <a:ext cx="1009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1" i="0" u="none" strike="noStrike" kern="1200" cap="none" spc="0" normalizeH="0" baseline="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القانون العام</a:t>
            </a:r>
            <a:endParaRPr kumimoji="0" lang="en-US" altLang="ar-SA" sz="1600" b="1" i="0" u="none" strike="noStrike" kern="1200" cap="none" spc="0" normalizeH="0" baseline="0" noProof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50" name="Text Box 34">
            <a:extLst>
              <a:ext uri="{FF2B5EF4-FFF2-40B4-BE49-F238E27FC236}">
                <a16:creationId xmlns:a16="http://schemas.microsoft.com/office/drawing/2014/main" id="{C49FF67D-5FCC-EEC1-1E2B-504C1DED0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8975" y="5251450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أو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51" name="Text Box 35">
            <a:extLst>
              <a:ext uri="{FF2B5EF4-FFF2-40B4-BE49-F238E27FC236}">
                <a16:creationId xmlns:a16="http://schemas.microsoft.com/office/drawing/2014/main" id="{F1712D9E-0591-DD96-E691-FC4C2B3E5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4425" y="5784850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س ≈ 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ZA-Fractions-2" panose="05010101010101010101" pitchFamily="2" charset="2"/>
              </a:rPr>
              <a:t>1</a:t>
            </a:r>
            <a:r>
              <a:rPr kumimoji="0" lang="en-US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ZA-Fractions-2" panose="05010101010101010101" pitchFamily="2" charset="2"/>
              </a:rPr>
              <a:t>,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ZA-Fractions-2" panose="05010101010101010101" pitchFamily="2" charset="2"/>
              </a:rPr>
              <a:t>2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ZA-Fractions-2" panose="05010101010101010101" pitchFamily="2" charset="2"/>
            </a:endParaRPr>
          </a:p>
        </p:txBody>
      </p:sp>
      <p:sp>
        <p:nvSpPr>
          <p:cNvPr id="9252" name="Text Box 36">
            <a:extLst>
              <a:ext uri="{FF2B5EF4-FFF2-40B4-BE49-F238E27FC236}">
                <a16:creationId xmlns:a16="http://schemas.microsoft.com/office/drawing/2014/main" id="{D238F574-E271-DFDF-9FA3-6CBF93A82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2738" y="5768975"/>
            <a:ext cx="1477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س ≈ 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ZA-Fractions-1" panose="05010101010101010101" pitchFamily="2" charset="2"/>
              </a:rPr>
              <a:t>ــ 4</a:t>
            </a:r>
            <a:r>
              <a:rPr kumimoji="0" lang="en-US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ZA-Fractions-1" panose="05010101010101010101" pitchFamily="2" charset="2"/>
              </a:rPr>
              <a:t>,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ZA-Fractions-1" panose="05010101010101010101" pitchFamily="2" charset="2"/>
              </a:rPr>
              <a:t>1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ZA-Fractions-1" panose="05010101010101010101" pitchFamily="2" charset="2"/>
            </a:endParaRPr>
          </a:p>
        </p:txBody>
      </p:sp>
      <p:grpSp>
        <p:nvGrpSpPr>
          <p:cNvPr id="9253" name="Group 37">
            <a:extLst>
              <a:ext uri="{FF2B5EF4-FFF2-40B4-BE49-F238E27FC236}">
                <a16:creationId xmlns:a16="http://schemas.microsoft.com/office/drawing/2014/main" id="{29A5D578-DE00-D4D0-8CB3-8E6BF878629A}"/>
              </a:ext>
            </a:extLst>
          </p:cNvPr>
          <p:cNvGrpSpPr>
            <a:grpSpLocks/>
          </p:cNvGrpSpPr>
          <p:nvPr/>
        </p:nvGrpSpPr>
        <p:grpSpPr bwMode="auto">
          <a:xfrm>
            <a:off x="4249738" y="2517775"/>
            <a:ext cx="2303462" cy="911225"/>
            <a:chOff x="2744" y="1681"/>
            <a:chExt cx="1451" cy="574"/>
          </a:xfrm>
        </p:grpSpPr>
        <p:grpSp>
          <p:nvGrpSpPr>
            <p:cNvPr id="20549" name="Group 38">
              <a:extLst>
                <a:ext uri="{FF2B5EF4-FFF2-40B4-BE49-F238E27FC236}">
                  <a16:creationId xmlns:a16="http://schemas.microsoft.com/office/drawing/2014/main" id="{D0907D6A-1BDD-E5AA-1C63-552595EB9E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44" y="1681"/>
              <a:ext cx="1451" cy="574"/>
              <a:chOff x="2752" y="1681"/>
              <a:chExt cx="1451" cy="574"/>
            </a:xfrm>
          </p:grpSpPr>
          <p:grpSp>
            <p:nvGrpSpPr>
              <p:cNvPr id="20551" name="Group 39">
                <a:extLst>
                  <a:ext uri="{FF2B5EF4-FFF2-40B4-BE49-F238E27FC236}">
                    <a16:creationId xmlns:a16="http://schemas.microsoft.com/office/drawing/2014/main" id="{84E30388-F684-2D99-DE9F-17E3C99E13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27" y="1681"/>
                <a:ext cx="908" cy="327"/>
                <a:chOff x="2834" y="2387"/>
                <a:chExt cx="908" cy="327"/>
              </a:xfrm>
            </p:grpSpPr>
            <p:sp>
              <p:nvSpPr>
                <p:cNvPr id="20555" name="Text Box 40">
                  <a:extLst>
                    <a:ext uri="{FF2B5EF4-FFF2-40B4-BE49-F238E27FC236}">
                      <a16:creationId xmlns:a16="http://schemas.microsoft.com/office/drawing/2014/main" id="{624BFE39-AFD8-000D-6D5C-26C1DFFF6A9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34" y="2462"/>
                  <a:ext cx="72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99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  <a:sym typeface="ZA-الجذور-1" panose="05010101010101010101" pitchFamily="2" charset="2"/>
                    </a:rPr>
                    <a:t>ب</a:t>
                  </a:r>
                  <a:r>
                    <a:rPr kumimoji="0" lang="ar-SA" altLang="ar-SA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ZA-MATH2" pitchFamily="2" charset="-78"/>
                      <a:sym typeface="ZA-الجذور-1" panose="05010101010101010101" pitchFamily="2" charset="2"/>
                    </a:rPr>
                    <a:t>ﺈ </a:t>
                  </a:r>
                  <a:r>
                    <a:rPr kumimoji="0" lang="ar-SA" altLang="ar-SA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  <a:sym typeface="ZA-الجذور-1" panose="05010101010101010101" pitchFamily="2" charset="2"/>
                    </a:rPr>
                    <a:t>ــ 4</a:t>
                  </a:r>
                  <a:r>
                    <a:rPr kumimoji="0" lang="ar-SA" altLang="ar-SA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  <a:sym typeface="ZA-الجذور-1" panose="05010101010101010101" pitchFamily="2" charset="2"/>
                    </a:rPr>
                    <a:t>أ</a:t>
                  </a:r>
                  <a:r>
                    <a:rPr kumimoji="0" lang="ar-SA" altLang="ar-SA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  <a:sym typeface="ZA-الجذور-1" panose="05010101010101010101" pitchFamily="2" charset="2"/>
                    </a:rPr>
                    <a:t>ﺟ</a:t>
                  </a:r>
                </a:p>
              </p:txBody>
            </p:sp>
            <p:sp>
              <p:nvSpPr>
                <p:cNvPr id="20556" name="Text Box 41">
                  <a:extLst>
                    <a:ext uri="{FF2B5EF4-FFF2-40B4-BE49-F238E27FC236}">
                      <a16:creationId xmlns:a16="http://schemas.microsoft.com/office/drawing/2014/main" id="{82AAA6B6-F9CB-8A4D-AEC9-261DBC09E9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35" y="2387"/>
                  <a:ext cx="907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ar-SA" sz="2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  <a:sym typeface="ZA-الجذور-1" panose="05010101010101010101" pitchFamily="2" charset="2"/>
                    </a:rPr>
                    <a:t></a:t>
                  </a:r>
                </a:p>
              </p:txBody>
            </p:sp>
          </p:grpSp>
          <p:sp>
            <p:nvSpPr>
              <p:cNvPr id="20552" name="Line 42">
                <a:extLst>
                  <a:ext uri="{FF2B5EF4-FFF2-40B4-BE49-F238E27FC236}">
                    <a16:creationId xmlns:a16="http://schemas.microsoft.com/office/drawing/2014/main" id="{CF0196C5-1107-754D-90E1-E283F4D8EC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752" y="1997"/>
                <a:ext cx="1451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553" name="Text Box 43">
                <a:extLst>
                  <a:ext uri="{FF2B5EF4-FFF2-40B4-BE49-F238E27FC236}">
                    <a16:creationId xmlns:a16="http://schemas.microsoft.com/office/drawing/2014/main" id="{604B05F0-0C47-4FBD-4886-165496C7E5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9" y="2024"/>
                <a:ext cx="2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r>
                  <a:rPr kumimoji="0" lang="ar-SA" altLang="ar-SA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أ</a:t>
                </a:r>
                <a:endParaRPr kumimoji="0" lang="en-US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554" name="Text Box 44">
                <a:extLst>
                  <a:ext uri="{FF2B5EF4-FFF2-40B4-BE49-F238E27FC236}">
                    <a16:creationId xmlns:a16="http://schemas.microsoft.com/office/drawing/2014/main" id="{A6D83BDA-94F1-43AB-1EF4-5B281FC03C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11" y="1752"/>
                <a:ext cx="49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ــ </a:t>
                </a: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99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ب</a:t>
                </a: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±</a:t>
                </a:r>
              </a:p>
            </p:txBody>
          </p:sp>
        </p:grpSp>
        <p:sp>
          <p:nvSpPr>
            <p:cNvPr id="20550" name="Line 45">
              <a:extLst>
                <a:ext uri="{FF2B5EF4-FFF2-40B4-BE49-F238E27FC236}">
                  <a16:creationId xmlns:a16="http://schemas.microsoft.com/office/drawing/2014/main" id="{3BC10C5B-6508-D08E-37C9-10D518A50D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67" y="1736"/>
              <a:ext cx="6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262" name="Group 46">
            <a:extLst>
              <a:ext uri="{FF2B5EF4-FFF2-40B4-BE49-F238E27FC236}">
                <a16:creationId xmlns:a16="http://schemas.microsoft.com/office/drawing/2014/main" id="{98CE4AA3-74C8-B8F6-93DE-21BBA1BA73DB}"/>
              </a:ext>
            </a:extLst>
          </p:cNvPr>
          <p:cNvGrpSpPr>
            <a:grpSpLocks/>
          </p:cNvGrpSpPr>
          <p:nvPr/>
        </p:nvGrpSpPr>
        <p:grpSpPr bwMode="auto">
          <a:xfrm>
            <a:off x="3444875" y="3378200"/>
            <a:ext cx="3587750" cy="931863"/>
            <a:chOff x="2170" y="2128"/>
            <a:chExt cx="2260" cy="587"/>
          </a:xfrm>
        </p:grpSpPr>
        <p:grpSp>
          <p:nvGrpSpPr>
            <p:cNvPr id="20541" name="Group 47">
              <a:extLst>
                <a:ext uri="{FF2B5EF4-FFF2-40B4-BE49-F238E27FC236}">
                  <a16:creationId xmlns:a16="http://schemas.microsoft.com/office/drawing/2014/main" id="{C454467C-1C35-8C50-9E3C-CE8FEEFCC4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0" y="2128"/>
              <a:ext cx="2260" cy="587"/>
              <a:chOff x="2170" y="2128"/>
              <a:chExt cx="2260" cy="587"/>
            </a:xfrm>
          </p:grpSpPr>
          <p:sp>
            <p:nvSpPr>
              <p:cNvPr id="20543" name="Text Box 48">
                <a:extLst>
                  <a:ext uri="{FF2B5EF4-FFF2-40B4-BE49-F238E27FC236}">
                    <a16:creationId xmlns:a16="http://schemas.microsoft.com/office/drawing/2014/main" id="{500CE429-618E-DB02-051E-F47275B6F0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03" y="2341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=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544" name="Text Box 49">
                <a:extLst>
                  <a:ext uri="{FF2B5EF4-FFF2-40B4-BE49-F238E27FC236}">
                    <a16:creationId xmlns:a16="http://schemas.microsoft.com/office/drawing/2014/main" id="{274B5551-0E38-F543-092B-7BDD777396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6" y="2203"/>
                <a:ext cx="127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99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(ــ 2)</a:t>
                </a: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ZA-MATH2" pitchFamily="2" charset="-78"/>
                    <a:sym typeface="ZA-الجذور-1" panose="05010101010101010101" pitchFamily="2" charset="2"/>
                  </a:rPr>
                  <a:t>ﺈ </a:t>
                </a: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ــ 4</a:t>
                </a: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(3)</a:t>
                </a: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(ــ 9)</a:t>
                </a:r>
              </a:p>
            </p:txBody>
          </p:sp>
          <p:sp>
            <p:nvSpPr>
              <p:cNvPr id="20545" name="Text Box 50">
                <a:extLst>
                  <a:ext uri="{FF2B5EF4-FFF2-40B4-BE49-F238E27FC236}">
                    <a16:creationId xmlns:a16="http://schemas.microsoft.com/office/drawing/2014/main" id="{858D32BB-79E5-88DA-A2B2-3144B2C764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70" y="2128"/>
                <a:ext cx="147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ar-SA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</a:t>
                </a:r>
              </a:p>
            </p:txBody>
          </p:sp>
          <p:sp>
            <p:nvSpPr>
              <p:cNvPr id="20546" name="Text Box 51">
                <a:extLst>
                  <a:ext uri="{FF2B5EF4-FFF2-40B4-BE49-F238E27FC236}">
                    <a16:creationId xmlns:a16="http://schemas.microsoft.com/office/drawing/2014/main" id="{7BACF4E7-6EA9-5835-136D-07559E726A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16" y="2484"/>
                <a:ext cx="55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r>
                  <a:rPr kumimoji="0" lang="ar-SA" altLang="ar-SA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(3)</a:t>
                </a:r>
                <a:endParaRPr kumimoji="0" lang="en-US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547" name="Text Box 52">
                <a:extLst>
                  <a:ext uri="{FF2B5EF4-FFF2-40B4-BE49-F238E27FC236}">
                    <a16:creationId xmlns:a16="http://schemas.microsoft.com/office/drawing/2014/main" id="{4AA07388-9139-6AD2-0B33-4E98179A51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5" y="2220"/>
                <a:ext cx="8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ــ </a:t>
                </a: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99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(ــ 2)</a:t>
                </a: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±</a:t>
                </a:r>
              </a:p>
            </p:txBody>
          </p:sp>
          <p:sp>
            <p:nvSpPr>
              <p:cNvPr id="20548" name="Line 53">
                <a:extLst>
                  <a:ext uri="{FF2B5EF4-FFF2-40B4-BE49-F238E27FC236}">
                    <a16:creationId xmlns:a16="http://schemas.microsoft.com/office/drawing/2014/main" id="{2F370A48-C060-C0CE-7097-E1945CFFE5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221" y="2478"/>
                <a:ext cx="2041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542" name="Line 54">
              <a:extLst>
                <a:ext uri="{FF2B5EF4-FFF2-40B4-BE49-F238E27FC236}">
                  <a16:creationId xmlns:a16="http://schemas.microsoft.com/office/drawing/2014/main" id="{30F56AAA-00FA-1554-1616-6F5206186E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43" y="2192"/>
              <a:ext cx="113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271" name="Group 55">
            <a:extLst>
              <a:ext uri="{FF2B5EF4-FFF2-40B4-BE49-F238E27FC236}">
                <a16:creationId xmlns:a16="http://schemas.microsoft.com/office/drawing/2014/main" id="{05B26E7C-9166-5A4F-59FF-41AC5F934FA9}"/>
              </a:ext>
            </a:extLst>
          </p:cNvPr>
          <p:cNvGrpSpPr>
            <a:grpSpLocks/>
          </p:cNvGrpSpPr>
          <p:nvPr/>
        </p:nvGrpSpPr>
        <p:grpSpPr bwMode="auto">
          <a:xfrm>
            <a:off x="2466975" y="4406900"/>
            <a:ext cx="2257425" cy="804863"/>
            <a:chOff x="892" y="2736"/>
            <a:chExt cx="1422" cy="507"/>
          </a:xfrm>
        </p:grpSpPr>
        <p:sp>
          <p:nvSpPr>
            <p:cNvPr id="20532" name="Text Box 56">
              <a:extLst>
                <a:ext uri="{FF2B5EF4-FFF2-40B4-BE49-F238E27FC236}">
                  <a16:creationId xmlns:a16="http://schemas.microsoft.com/office/drawing/2014/main" id="{B9769B74-BF32-C9FD-A843-B281BC46DE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7" y="2884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0533" name="Group 57">
              <a:extLst>
                <a:ext uri="{FF2B5EF4-FFF2-40B4-BE49-F238E27FC236}">
                  <a16:creationId xmlns:a16="http://schemas.microsoft.com/office/drawing/2014/main" id="{67BB90B5-059E-D037-59CA-7C83A7BC98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2" y="2736"/>
              <a:ext cx="1288" cy="507"/>
              <a:chOff x="860" y="2736"/>
              <a:chExt cx="1288" cy="507"/>
            </a:xfrm>
          </p:grpSpPr>
          <p:grpSp>
            <p:nvGrpSpPr>
              <p:cNvPr id="20534" name="Group 58">
                <a:extLst>
                  <a:ext uri="{FF2B5EF4-FFF2-40B4-BE49-F238E27FC236}">
                    <a16:creationId xmlns:a16="http://schemas.microsoft.com/office/drawing/2014/main" id="{3848D13A-4C28-7A8F-E2BE-944C53878B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0" y="2736"/>
                <a:ext cx="1288" cy="507"/>
                <a:chOff x="1714" y="2742"/>
                <a:chExt cx="1288" cy="507"/>
              </a:xfrm>
            </p:grpSpPr>
            <p:sp>
              <p:nvSpPr>
                <p:cNvPr id="20536" name="Text Box 59">
                  <a:extLst>
                    <a:ext uri="{FF2B5EF4-FFF2-40B4-BE49-F238E27FC236}">
                      <a16:creationId xmlns:a16="http://schemas.microsoft.com/office/drawing/2014/main" id="{B240AE02-EC46-6324-E7CE-EA9F4D74684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96" y="2785"/>
                  <a:ext cx="38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  <a:sym typeface="ZA-الجذور-1" panose="05010101010101010101" pitchFamily="2" charset="2"/>
                    </a:rPr>
                    <a:t>112</a:t>
                  </a:r>
                </a:p>
              </p:txBody>
            </p:sp>
            <p:sp>
              <p:nvSpPr>
                <p:cNvPr id="20537" name="Text Box 60">
                  <a:extLst>
                    <a:ext uri="{FF2B5EF4-FFF2-40B4-BE49-F238E27FC236}">
                      <a16:creationId xmlns:a16="http://schemas.microsoft.com/office/drawing/2014/main" id="{2AD13F78-A751-86EA-3E8A-5DDDF29B3E0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4" y="2742"/>
                  <a:ext cx="926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ar-SA" sz="2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  <a:sym typeface="ZA-الجذور-1" panose="05010101010101010101" pitchFamily="2" charset="2"/>
                    </a:rPr>
                    <a:t></a:t>
                  </a:r>
                </a:p>
              </p:txBody>
            </p:sp>
            <p:sp>
              <p:nvSpPr>
                <p:cNvPr id="20538" name="Text Box 61">
                  <a:extLst>
                    <a:ext uri="{FF2B5EF4-FFF2-40B4-BE49-F238E27FC236}">
                      <a16:creationId xmlns:a16="http://schemas.microsoft.com/office/drawing/2014/main" id="{587B3D1A-49E8-44B2-AF00-21745B604A8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98" y="3018"/>
                  <a:ext cx="215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6</a:t>
                  </a:r>
                  <a:endParaRPr kumimoji="0" lang="en-US" altLang="ar-SA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539" name="Text Box 62">
                  <a:extLst>
                    <a:ext uri="{FF2B5EF4-FFF2-40B4-BE49-F238E27FC236}">
                      <a16:creationId xmlns:a16="http://schemas.microsoft.com/office/drawing/2014/main" id="{09E4F1A6-E0C0-E0CB-AB97-EEFA4C656FD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24" y="2802"/>
                  <a:ext cx="478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altLang="ar-SA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99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  <a:r>
                    <a:rPr kumimoji="0" lang="ar-SA" altLang="ar-SA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</a:t>
                  </a:r>
                  <a:r>
                    <a:rPr kumimoji="0" lang="en-US" altLang="ar-SA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±</a:t>
                  </a:r>
                </a:p>
              </p:txBody>
            </p:sp>
            <p:sp>
              <p:nvSpPr>
                <p:cNvPr id="20540" name="Line 63">
                  <a:extLst>
                    <a:ext uri="{FF2B5EF4-FFF2-40B4-BE49-F238E27FC236}">
                      <a16:creationId xmlns:a16="http://schemas.microsoft.com/office/drawing/2014/main" id="{D8EE2902-4F29-4602-3FB7-4BB876B18F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965" y="3022"/>
                  <a:ext cx="998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0535" name="Line 64">
                <a:extLst>
                  <a:ext uri="{FF2B5EF4-FFF2-40B4-BE49-F238E27FC236}">
                    <a16:creationId xmlns:a16="http://schemas.microsoft.com/office/drawing/2014/main" id="{BA26F847-F1CD-4147-EB71-E9BF707D40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58" y="2789"/>
                <a:ext cx="45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9281" name="Group 65">
            <a:extLst>
              <a:ext uri="{FF2B5EF4-FFF2-40B4-BE49-F238E27FC236}">
                <a16:creationId xmlns:a16="http://schemas.microsoft.com/office/drawing/2014/main" id="{405A1C6F-2373-3423-7FC6-882FEB8820C2}"/>
              </a:ext>
            </a:extLst>
          </p:cNvPr>
          <p:cNvGrpSpPr>
            <a:grpSpLocks/>
          </p:cNvGrpSpPr>
          <p:nvPr/>
        </p:nvGrpSpPr>
        <p:grpSpPr bwMode="auto">
          <a:xfrm>
            <a:off x="4525963" y="4330700"/>
            <a:ext cx="2508250" cy="889000"/>
            <a:chOff x="2501" y="2728"/>
            <a:chExt cx="1580" cy="560"/>
          </a:xfrm>
        </p:grpSpPr>
        <p:sp>
          <p:nvSpPr>
            <p:cNvPr id="20525" name="Text Box 66">
              <a:extLst>
                <a:ext uri="{FF2B5EF4-FFF2-40B4-BE49-F238E27FC236}">
                  <a16:creationId xmlns:a16="http://schemas.microsoft.com/office/drawing/2014/main" id="{A55C3BCE-B94A-D4F7-6666-202F3BAA37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4" y="2923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526" name="Text Box 67">
              <a:extLst>
                <a:ext uri="{FF2B5EF4-FFF2-40B4-BE49-F238E27FC236}">
                  <a16:creationId xmlns:a16="http://schemas.microsoft.com/office/drawing/2014/main" id="{E3A696FF-C891-FF9E-1C95-EFB050352B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1" y="2803"/>
              <a:ext cx="9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ZA-الجذور-1" panose="05010101010101010101" pitchFamily="2" charset="2"/>
                </a:rPr>
                <a:t>4</a:t>
              </a: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ZA-MATH2" pitchFamily="2" charset="-78"/>
                  <a:sym typeface="ZA-الجذور-1" panose="05010101010101010101" pitchFamily="2" charset="2"/>
                </a:rPr>
                <a:t> </a:t>
              </a: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ZA-الجذور-1" panose="05010101010101010101" pitchFamily="2" charset="2"/>
                </a:rPr>
                <a:t>+ 108</a:t>
              </a:r>
              <a:endPara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ZA-الجذور-1" panose="05010101010101010101" pitchFamily="2" charset="2"/>
              </a:endParaRPr>
            </a:p>
          </p:txBody>
        </p:sp>
        <p:sp>
          <p:nvSpPr>
            <p:cNvPr id="20527" name="Text Box 68">
              <a:extLst>
                <a:ext uri="{FF2B5EF4-FFF2-40B4-BE49-F238E27FC236}">
                  <a16:creationId xmlns:a16="http://schemas.microsoft.com/office/drawing/2014/main" id="{25D6F822-B5E2-84C6-7424-36B6E79C02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4" y="2728"/>
              <a:ext cx="92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ar-SA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ZA-الجذور-1" panose="05010101010101010101" pitchFamily="2" charset="2"/>
                </a:rPr>
                <a:t></a:t>
              </a:r>
            </a:p>
          </p:txBody>
        </p:sp>
        <p:sp>
          <p:nvSpPr>
            <p:cNvPr id="20528" name="Text Box 69">
              <a:extLst>
                <a:ext uri="{FF2B5EF4-FFF2-40B4-BE49-F238E27FC236}">
                  <a16:creationId xmlns:a16="http://schemas.microsoft.com/office/drawing/2014/main" id="{A3394D60-90D3-8B1D-528B-9F7D2E1017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7" y="3057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  <a:endParaRPr kumimoji="0" lang="en-US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529" name="Text Box 70">
              <a:extLst>
                <a:ext uri="{FF2B5EF4-FFF2-40B4-BE49-F238E27FC236}">
                  <a16:creationId xmlns:a16="http://schemas.microsoft.com/office/drawing/2014/main" id="{1D6B005B-A5FE-E254-1419-951CF275CB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2797"/>
              <a:ext cx="4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±</a:t>
              </a:r>
            </a:p>
          </p:txBody>
        </p:sp>
        <p:sp>
          <p:nvSpPr>
            <p:cNvPr id="20530" name="Line 71">
              <a:extLst>
                <a:ext uri="{FF2B5EF4-FFF2-40B4-BE49-F238E27FC236}">
                  <a16:creationId xmlns:a16="http://schemas.microsoft.com/office/drawing/2014/main" id="{4071756B-7B7C-AC8C-D558-93130A469C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02" y="3067"/>
              <a:ext cx="131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531" name="Line 72">
              <a:extLst>
                <a:ext uri="{FF2B5EF4-FFF2-40B4-BE49-F238E27FC236}">
                  <a16:creationId xmlns:a16="http://schemas.microsoft.com/office/drawing/2014/main" id="{6DD13509-F768-1A5B-A39C-5428836FEB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37" y="2781"/>
              <a:ext cx="787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9289" name="Text Box 73">
            <a:extLst>
              <a:ext uri="{FF2B5EF4-FFF2-40B4-BE49-F238E27FC236}">
                <a16:creationId xmlns:a16="http://schemas.microsoft.com/office/drawing/2014/main" id="{E4ED3114-2B6F-C8C7-9BB7-25011FBAF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1425" y="6211888"/>
            <a:ext cx="2951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الحلان هما  </a:t>
            </a: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ZA-Fractions-2" panose="05010101010101010101" pitchFamily="2" charset="2"/>
              </a:rPr>
              <a:t>1</a:t>
            </a:r>
            <a:r>
              <a:rPr kumimoji="0" lang="en-US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ZA-Fractions-2" panose="05010101010101010101" pitchFamily="2" charset="2"/>
              </a:rPr>
              <a:t>,</a:t>
            </a: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ZA-Fractions-2" panose="05010101010101010101" pitchFamily="2" charset="2"/>
              </a:rPr>
              <a:t>2</a:t>
            </a: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ZA-Fractions-1" panose="05010101010101010101" pitchFamily="2" charset="2"/>
              </a:rPr>
              <a:t> ، 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ZA-Fractions-1" panose="05010101010101010101" pitchFamily="2" charset="2"/>
              </a:rPr>
              <a:t>ــ </a:t>
            </a: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ZA-Fractions-1" panose="05010101010101010101" pitchFamily="2" charset="2"/>
              </a:rPr>
              <a:t>4</a:t>
            </a:r>
            <a:r>
              <a:rPr kumimoji="0" lang="en-US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ZA-Fractions-1" panose="05010101010101010101" pitchFamily="2" charset="2"/>
              </a:rPr>
              <a:t>,</a:t>
            </a: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ZA-Fractions-1" panose="05010101010101010101" pitchFamily="2" charset="2"/>
              </a:rPr>
              <a:t>1 تقريباً</a:t>
            </a:r>
            <a:endParaRPr kumimoji="0" lang="en-US" altLang="ar-SA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ZA-Fractions-1" panose="05010101010101010101" pitchFamily="2" charset="2"/>
            </a:endParaRPr>
          </a:p>
        </p:txBody>
      </p:sp>
      <p:grpSp>
        <p:nvGrpSpPr>
          <p:cNvPr id="9317" name="Group 101">
            <a:extLst>
              <a:ext uri="{FF2B5EF4-FFF2-40B4-BE49-F238E27FC236}">
                <a16:creationId xmlns:a16="http://schemas.microsoft.com/office/drawing/2014/main" id="{DBF32ECA-D6D9-4472-B121-ED9BFC49ECB5}"/>
              </a:ext>
            </a:extLst>
          </p:cNvPr>
          <p:cNvGrpSpPr>
            <a:grpSpLocks/>
          </p:cNvGrpSpPr>
          <p:nvPr/>
        </p:nvGrpSpPr>
        <p:grpSpPr bwMode="auto">
          <a:xfrm>
            <a:off x="4787900" y="5097463"/>
            <a:ext cx="2566988" cy="804862"/>
            <a:chOff x="3016" y="3195"/>
            <a:chExt cx="1617" cy="507"/>
          </a:xfrm>
        </p:grpSpPr>
        <p:grpSp>
          <p:nvGrpSpPr>
            <p:cNvPr id="20514" name="Group 80">
              <a:extLst>
                <a:ext uri="{FF2B5EF4-FFF2-40B4-BE49-F238E27FC236}">
                  <a16:creationId xmlns:a16="http://schemas.microsoft.com/office/drawing/2014/main" id="{BFEC881F-81C1-0879-96D2-C51B68FFD7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16" y="3195"/>
              <a:ext cx="1422" cy="507"/>
              <a:chOff x="892" y="2736"/>
              <a:chExt cx="1422" cy="507"/>
            </a:xfrm>
          </p:grpSpPr>
          <p:sp>
            <p:nvSpPr>
              <p:cNvPr id="20516" name="Text Box 81">
                <a:extLst>
                  <a:ext uri="{FF2B5EF4-FFF2-40B4-BE49-F238E27FC236}">
                    <a16:creationId xmlns:a16="http://schemas.microsoft.com/office/drawing/2014/main" id="{B741BAAA-E369-3EE7-ED17-D9405B00EA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7" y="2884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=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20517" name="Group 82">
                <a:extLst>
                  <a:ext uri="{FF2B5EF4-FFF2-40B4-BE49-F238E27FC236}">
                    <a16:creationId xmlns:a16="http://schemas.microsoft.com/office/drawing/2014/main" id="{DDDB8F5A-B1B1-3D99-8E6E-4C3452D699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2" y="2736"/>
                <a:ext cx="1288" cy="507"/>
                <a:chOff x="860" y="2736"/>
                <a:chExt cx="1288" cy="507"/>
              </a:xfrm>
            </p:grpSpPr>
            <p:grpSp>
              <p:nvGrpSpPr>
                <p:cNvPr id="20518" name="Group 83">
                  <a:extLst>
                    <a:ext uri="{FF2B5EF4-FFF2-40B4-BE49-F238E27FC236}">
                      <a16:creationId xmlns:a16="http://schemas.microsoft.com/office/drawing/2014/main" id="{BB8B90AE-9003-2117-3C77-89BDBFBBB7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60" y="2736"/>
                  <a:ext cx="1288" cy="507"/>
                  <a:chOff x="1714" y="2742"/>
                  <a:chExt cx="1288" cy="507"/>
                </a:xfrm>
              </p:grpSpPr>
              <p:sp>
                <p:nvSpPr>
                  <p:cNvPr id="20520" name="Text Box 84">
                    <a:extLst>
                      <a:ext uri="{FF2B5EF4-FFF2-40B4-BE49-F238E27FC236}">
                        <a16:creationId xmlns:a16="http://schemas.microsoft.com/office/drawing/2014/main" id="{5EB570C2-C7D2-AC9E-AFF2-3862CF5E7BC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96" y="2785"/>
                    <a:ext cx="38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ZA-الجذور-1" panose="05010101010101010101" pitchFamily="2" charset="2"/>
                      </a:rPr>
                      <a:t>112</a:t>
                    </a:r>
                  </a:p>
                </p:txBody>
              </p:sp>
              <p:sp>
                <p:nvSpPr>
                  <p:cNvPr id="20521" name="Text Box 85">
                    <a:extLst>
                      <a:ext uri="{FF2B5EF4-FFF2-40B4-BE49-F238E27FC236}">
                        <a16:creationId xmlns:a16="http://schemas.microsoft.com/office/drawing/2014/main" id="{68AF3DF2-7F78-5EC2-AC87-E4C90723866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14" y="2742"/>
                    <a:ext cx="92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ar-SA" sz="2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ZA-الجذور-1" panose="05010101010101010101" pitchFamily="2" charset="2"/>
                      </a:rPr>
                      <a:t></a:t>
                    </a:r>
                  </a:p>
                </p:txBody>
              </p:sp>
              <p:sp>
                <p:nvSpPr>
                  <p:cNvPr id="20522" name="Text Box 86">
                    <a:extLst>
                      <a:ext uri="{FF2B5EF4-FFF2-40B4-BE49-F238E27FC236}">
                        <a16:creationId xmlns:a16="http://schemas.microsoft.com/office/drawing/2014/main" id="{3B62FBB3-B454-19DD-8E9C-B603588C286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98" y="3018"/>
                    <a:ext cx="215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6</a:t>
                    </a:r>
                    <a:endParaRPr kumimoji="0" lang="en-US" altLang="ar-SA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523" name="Text Box 87">
                    <a:extLst>
                      <a:ext uri="{FF2B5EF4-FFF2-40B4-BE49-F238E27FC236}">
                        <a16:creationId xmlns:a16="http://schemas.microsoft.com/office/drawing/2014/main" id="{194AF3E4-261B-4452-1718-79CB5E19DA8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24" y="2802"/>
                    <a:ext cx="478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2</a:t>
                    </a:r>
                    <a:r>
                      <a:rPr kumimoji="0" lang="ar-SA" altLang="ar-SA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 </a:t>
                    </a:r>
                    <a:r>
                      <a:rPr kumimoji="0" lang="en-US" altLang="ar-SA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+</a:t>
                    </a:r>
                  </a:p>
                </p:txBody>
              </p:sp>
              <p:sp>
                <p:nvSpPr>
                  <p:cNvPr id="20524" name="Line 88">
                    <a:extLst>
                      <a:ext uri="{FF2B5EF4-FFF2-40B4-BE49-F238E27FC236}">
                        <a16:creationId xmlns:a16="http://schemas.microsoft.com/office/drawing/2014/main" id="{EF7782F2-B877-8B28-5437-1BCA7BD9443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65" y="3022"/>
                    <a:ext cx="998" cy="0"/>
                  </a:xfrm>
                  <a:prstGeom prst="line">
                    <a:avLst/>
                  </a:prstGeom>
                  <a:noFill/>
                  <a:ln w="222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0519" name="Line 89">
                  <a:extLst>
                    <a:ext uri="{FF2B5EF4-FFF2-40B4-BE49-F238E27FC236}">
                      <a16:creationId xmlns:a16="http://schemas.microsoft.com/office/drawing/2014/main" id="{00D52734-8BA3-F1FE-2198-7064A4E28E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58" y="2789"/>
                  <a:ext cx="454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0515" name="Text Box 100">
              <a:extLst>
                <a:ext uri="{FF2B5EF4-FFF2-40B4-BE49-F238E27FC236}">
                  <a16:creationId xmlns:a16="http://schemas.microsoft.com/office/drawing/2014/main" id="{E58FAD7F-7873-15AD-5284-548179D977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5" y="3338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س =</a:t>
              </a:r>
              <a:endParaRPr kumimoji="0" lang="en-US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319" name="Group 103">
            <a:extLst>
              <a:ext uri="{FF2B5EF4-FFF2-40B4-BE49-F238E27FC236}">
                <a16:creationId xmlns:a16="http://schemas.microsoft.com/office/drawing/2014/main" id="{C911C79B-893F-5ADB-C8AD-041DC32DCEF7}"/>
              </a:ext>
            </a:extLst>
          </p:cNvPr>
          <p:cNvGrpSpPr>
            <a:grpSpLocks/>
          </p:cNvGrpSpPr>
          <p:nvPr/>
        </p:nvGrpSpPr>
        <p:grpSpPr bwMode="auto">
          <a:xfrm>
            <a:off x="1763713" y="5026025"/>
            <a:ext cx="2562225" cy="804863"/>
            <a:chOff x="1111" y="3150"/>
            <a:chExt cx="1614" cy="507"/>
          </a:xfrm>
        </p:grpSpPr>
        <p:grpSp>
          <p:nvGrpSpPr>
            <p:cNvPr id="20503" name="Group 90">
              <a:extLst>
                <a:ext uri="{FF2B5EF4-FFF2-40B4-BE49-F238E27FC236}">
                  <a16:creationId xmlns:a16="http://schemas.microsoft.com/office/drawing/2014/main" id="{94C55D4C-0E07-F5AD-792B-13B3BB8432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1" y="3150"/>
              <a:ext cx="1422" cy="507"/>
              <a:chOff x="892" y="2736"/>
              <a:chExt cx="1422" cy="507"/>
            </a:xfrm>
          </p:grpSpPr>
          <p:sp>
            <p:nvSpPr>
              <p:cNvPr id="20505" name="Text Box 91">
                <a:extLst>
                  <a:ext uri="{FF2B5EF4-FFF2-40B4-BE49-F238E27FC236}">
                    <a16:creationId xmlns:a16="http://schemas.microsoft.com/office/drawing/2014/main" id="{7D80FC2B-E5EF-C798-0920-2811EAA370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7" y="2884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=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20506" name="Group 92">
                <a:extLst>
                  <a:ext uri="{FF2B5EF4-FFF2-40B4-BE49-F238E27FC236}">
                    <a16:creationId xmlns:a16="http://schemas.microsoft.com/office/drawing/2014/main" id="{66473EE4-A0ED-2C75-1B3F-6FC558DF54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2" y="2736"/>
                <a:ext cx="1288" cy="507"/>
                <a:chOff x="860" y="2736"/>
                <a:chExt cx="1288" cy="507"/>
              </a:xfrm>
            </p:grpSpPr>
            <p:grpSp>
              <p:nvGrpSpPr>
                <p:cNvPr id="20507" name="Group 93">
                  <a:extLst>
                    <a:ext uri="{FF2B5EF4-FFF2-40B4-BE49-F238E27FC236}">
                      <a16:creationId xmlns:a16="http://schemas.microsoft.com/office/drawing/2014/main" id="{675D0EC3-5785-06F2-4AC7-2911C6E8E17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60" y="2736"/>
                  <a:ext cx="1288" cy="507"/>
                  <a:chOff x="1714" y="2742"/>
                  <a:chExt cx="1288" cy="507"/>
                </a:xfrm>
              </p:grpSpPr>
              <p:sp>
                <p:nvSpPr>
                  <p:cNvPr id="20509" name="Text Box 94">
                    <a:extLst>
                      <a:ext uri="{FF2B5EF4-FFF2-40B4-BE49-F238E27FC236}">
                        <a16:creationId xmlns:a16="http://schemas.microsoft.com/office/drawing/2014/main" id="{64E8501A-ED41-815C-72BE-2B3FAED65A7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96" y="2785"/>
                    <a:ext cx="38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ZA-الجذور-1" panose="05010101010101010101" pitchFamily="2" charset="2"/>
                      </a:rPr>
                      <a:t>112</a:t>
                    </a:r>
                  </a:p>
                </p:txBody>
              </p:sp>
              <p:sp>
                <p:nvSpPr>
                  <p:cNvPr id="20510" name="Text Box 95">
                    <a:extLst>
                      <a:ext uri="{FF2B5EF4-FFF2-40B4-BE49-F238E27FC236}">
                        <a16:creationId xmlns:a16="http://schemas.microsoft.com/office/drawing/2014/main" id="{1EC4302E-C9B4-0067-D850-9001BD991BC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14" y="2742"/>
                    <a:ext cx="92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ar-SA" sz="2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ZA-الجذور-1" panose="05010101010101010101" pitchFamily="2" charset="2"/>
                      </a:rPr>
                      <a:t></a:t>
                    </a:r>
                  </a:p>
                </p:txBody>
              </p:sp>
              <p:sp>
                <p:nvSpPr>
                  <p:cNvPr id="20511" name="Text Box 96">
                    <a:extLst>
                      <a:ext uri="{FF2B5EF4-FFF2-40B4-BE49-F238E27FC236}">
                        <a16:creationId xmlns:a16="http://schemas.microsoft.com/office/drawing/2014/main" id="{15C388C1-8ED9-59C4-D1AE-ADED399CBFD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98" y="3018"/>
                    <a:ext cx="215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6</a:t>
                    </a:r>
                    <a:endParaRPr kumimoji="0" lang="en-US" altLang="ar-SA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512" name="Text Box 97">
                    <a:extLst>
                      <a:ext uri="{FF2B5EF4-FFF2-40B4-BE49-F238E27FC236}">
                        <a16:creationId xmlns:a16="http://schemas.microsoft.com/office/drawing/2014/main" id="{0395AE3F-59B8-9621-E0CD-A722FE1142F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24" y="2802"/>
                    <a:ext cx="478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r" defTabSz="914400" rtl="1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altLang="ar-SA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2</a:t>
                    </a:r>
                    <a:r>
                      <a:rPr kumimoji="0" lang="ar-SA" altLang="ar-SA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 ــ</a:t>
                    </a:r>
                    <a:endParaRPr kumimoji="0" lang="en-US" altLang="ar-SA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513" name="Line 98">
                    <a:extLst>
                      <a:ext uri="{FF2B5EF4-FFF2-40B4-BE49-F238E27FC236}">
                        <a16:creationId xmlns:a16="http://schemas.microsoft.com/office/drawing/2014/main" id="{4EEE14C8-D4B2-1131-3BDB-64B1968DA22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65" y="3022"/>
                    <a:ext cx="998" cy="0"/>
                  </a:xfrm>
                  <a:prstGeom prst="line">
                    <a:avLst/>
                  </a:prstGeom>
                  <a:noFill/>
                  <a:ln w="222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0508" name="Line 99">
                  <a:extLst>
                    <a:ext uri="{FF2B5EF4-FFF2-40B4-BE49-F238E27FC236}">
                      <a16:creationId xmlns:a16="http://schemas.microsoft.com/office/drawing/2014/main" id="{242756C8-B58B-1434-21B3-6F88C94153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58" y="2789"/>
                  <a:ext cx="454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0504" name="Text Box 102">
              <a:extLst>
                <a:ext uri="{FF2B5EF4-FFF2-40B4-BE49-F238E27FC236}">
                  <a16:creationId xmlns:a16="http://schemas.microsoft.com/office/drawing/2014/main" id="{2AA093B2-9B9F-9069-BC81-E028E19143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7" y="3303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س =</a:t>
              </a:r>
              <a:endParaRPr kumimoji="0" lang="en-US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9320" name="Text Box 104">
            <a:extLst>
              <a:ext uri="{FF2B5EF4-FFF2-40B4-BE49-F238E27FC236}">
                <a16:creationId xmlns:a16="http://schemas.microsoft.com/office/drawing/2014/main" id="{233B74ED-921B-D3AF-6931-CFBF43AD2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5589588"/>
            <a:ext cx="2016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باستخدام الآلة الحاسبة</a:t>
            </a: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A141CEB-EAD2-CE0E-D254-8180AC033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10" y="200869"/>
            <a:ext cx="2145959" cy="3648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CFF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HeroicExtremeLeftFacing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DEE0FBE-BFE6-63BC-E0CC-22396ACDE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CC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36712"/>
            <a:ext cx="5213226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9D366C6-16E6-D79E-C3F2-B19AD82E6D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968" y="836712"/>
            <a:ext cx="1944216" cy="410228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226F8DF-F7AB-0380-44A5-C2B77B199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960489" cy="18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30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9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9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9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800" decel="1000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9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6" grpId="0"/>
      <p:bldP spid="9227" grpId="0"/>
      <p:bldP spid="9228" grpId="0"/>
      <p:bldP spid="9229" grpId="0"/>
      <p:bldP spid="9230" grpId="0"/>
      <p:bldP spid="9231" grpId="0"/>
      <p:bldP spid="9250" grpId="0"/>
      <p:bldP spid="9251" grpId="0"/>
      <p:bldP spid="9252" grpId="0"/>
      <p:bldP spid="9289" grpId="0"/>
      <p:bldP spid="93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960489" cy="18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620713"/>
            <a:ext cx="6841455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125538"/>
            <a:ext cx="1874837" cy="61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700213"/>
            <a:ext cx="2754313" cy="390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1656184" cy="26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2205038"/>
            <a:ext cx="920750" cy="3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5" y="2174875"/>
            <a:ext cx="1089025" cy="4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2598738"/>
            <a:ext cx="2700337" cy="37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3000375"/>
            <a:ext cx="1376363" cy="37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63" y="3071813"/>
            <a:ext cx="1038225" cy="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3408363"/>
            <a:ext cx="1701800" cy="37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73450"/>
            <a:ext cx="1595438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867150"/>
            <a:ext cx="3816350" cy="4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59" name="Group 19"/>
          <p:cNvGrpSpPr>
            <a:grpSpLocks/>
          </p:cNvGrpSpPr>
          <p:nvPr/>
        </p:nvGrpSpPr>
        <p:grpSpPr bwMode="auto">
          <a:xfrm>
            <a:off x="6011863" y="5229225"/>
            <a:ext cx="2849562" cy="401638"/>
            <a:chOff x="3267" y="2115"/>
            <a:chExt cx="1317" cy="168"/>
          </a:xfrm>
        </p:grpSpPr>
        <p:pic>
          <p:nvPicPr>
            <p:cNvPr id="10257" name="Picture 17"/>
            <p:cNvPicPr>
              <a:picLocks noChangeAspect="1" noChangeArrowheads="1"/>
            </p:cNvPicPr>
            <p:nvPr/>
          </p:nvPicPr>
          <p:blipFill>
            <a:blip r:embed="rId1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" y="2115"/>
              <a:ext cx="570" cy="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8" name="Picture 18"/>
            <p:cNvPicPr>
              <a:picLocks noChangeAspect="1" noChangeArrowheads="1"/>
            </p:cNvPicPr>
            <p:nvPr/>
          </p:nvPicPr>
          <p:blipFill>
            <a:blip r:embed="rId1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" y="2144"/>
              <a:ext cx="750" cy="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0" name="Picture 20"/>
          <p:cNvPicPr>
            <a:picLocks noChangeAspect="1" noChangeArrowheads="1"/>
          </p:cNvPicPr>
          <p:nvPr/>
        </p:nvPicPr>
        <p:blipFill>
          <a:blip r:embed="rId1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805488"/>
            <a:ext cx="1571625" cy="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1" name="Picture 2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89138"/>
            <a:ext cx="2917825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3779838" y="4365625"/>
            <a:ext cx="5256212" cy="746125"/>
          </a:xfrm>
          <a:prstGeom prst="rect">
            <a:avLst/>
          </a:prstGeom>
          <a:solidFill>
            <a:srgbClr val="FFCC00"/>
          </a:solidFill>
          <a:ln w="381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4500563" y="4694238"/>
            <a:ext cx="446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المقطع الصادي (0، ــ 12) المتناظرة معها (4، ــ 12)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7105650" y="4371975"/>
            <a:ext cx="1800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الرأس ( 2 ، ــ 16 )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2495550" y="2478088"/>
            <a:ext cx="360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CC0000"/>
                </a:solidFill>
              </a:rPr>
              <a:t>●</a:t>
            </a:r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1377950" y="2466975"/>
            <a:ext cx="360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CC0000"/>
                </a:solidFill>
              </a:rPr>
              <a:t>●</a:t>
            </a:r>
          </a:p>
        </p:txBody>
      </p:sp>
    </p:spTree>
    <p:extLst>
      <p:ext uri="{BB962C8B-B14F-4D97-AF65-F5344CB8AC3E}">
        <p14:creationId xmlns:p14="http://schemas.microsoft.com/office/powerpoint/2010/main" val="69053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800" decel="1000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3" grpId="0" animBg="1"/>
      <p:bldP spid="10264" grpId="0"/>
      <p:bldP spid="10265" grpId="0"/>
      <p:bldP spid="10266" grpId="0"/>
      <p:bldP spid="102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92150"/>
            <a:ext cx="1874837" cy="61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40768"/>
            <a:ext cx="2754313" cy="390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836712"/>
            <a:ext cx="2592288" cy="35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57375"/>
            <a:ext cx="1179513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225" y="1903413"/>
            <a:ext cx="1303338" cy="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2420938"/>
            <a:ext cx="1538287" cy="43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2541588"/>
            <a:ext cx="1139825" cy="3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713" y="3032125"/>
            <a:ext cx="1893887" cy="4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3032125"/>
            <a:ext cx="1766887" cy="43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713" y="3670300"/>
            <a:ext cx="20224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3660775"/>
            <a:ext cx="38417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4303713"/>
            <a:ext cx="1011237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4265613"/>
            <a:ext cx="257175" cy="43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063" y="4378325"/>
            <a:ext cx="1054100" cy="32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1" name="Picture 1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378325"/>
            <a:ext cx="1652588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2" name="Picture 1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50" y="4865688"/>
            <a:ext cx="727075" cy="3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3" name="Picture 1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4929188"/>
            <a:ext cx="8128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6" name="Picture 2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445125"/>
            <a:ext cx="1571625" cy="31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3D2B747-35EE-59EA-357C-441C26FA5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960489" cy="18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21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19125"/>
            <a:ext cx="1874837" cy="61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92697"/>
            <a:ext cx="1512168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639888"/>
            <a:ext cx="993775" cy="37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8" y="1608138"/>
            <a:ext cx="1008062" cy="44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2074863"/>
            <a:ext cx="3392488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99" name="Group 11"/>
          <p:cNvGrpSpPr>
            <a:grpSpLocks/>
          </p:cNvGrpSpPr>
          <p:nvPr/>
        </p:nvGrpSpPr>
        <p:grpSpPr bwMode="auto">
          <a:xfrm>
            <a:off x="2903538" y="2506663"/>
            <a:ext cx="5330825" cy="420687"/>
            <a:chOff x="2525" y="1434"/>
            <a:chExt cx="2667" cy="176"/>
          </a:xfrm>
        </p:grpSpPr>
        <p:pic>
          <p:nvPicPr>
            <p:cNvPr id="12297" name="Picture 9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0" y="1434"/>
              <a:ext cx="1632" cy="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8" name="Picture 10"/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" y="1442"/>
              <a:ext cx="1032" cy="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2992438"/>
            <a:ext cx="1258887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5" y="3111500"/>
            <a:ext cx="947738" cy="25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3475038"/>
            <a:ext cx="194151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3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3487738"/>
            <a:ext cx="2662237" cy="4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8" y="3932238"/>
            <a:ext cx="1200150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5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8" y="3959225"/>
            <a:ext cx="1366837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6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88" y="4440238"/>
            <a:ext cx="995362" cy="3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7" name="Picture 1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63" y="4437063"/>
            <a:ext cx="1954212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8" name="Picture 2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4887913"/>
            <a:ext cx="91122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9" name="Picture 2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975" y="4900613"/>
            <a:ext cx="1247775" cy="35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0" name="Picture 2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5462588"/>
            <a:ext cx="862013" cy="24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1" name="Picture 2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5454650"/>
            <a:ext cx="215900" cy="37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2" name="Picture 2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38" y="5454650"/>
            <a:ext cx="89852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3" name="Picture 2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8" y="5454650"/>
            <a:ext cx="8032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4" name="Picture 26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88" y="5867400"/>
            <a:ext cx="312737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5" name="Picture 27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5829300"/>
            <a:ext cx="444500" cy="25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7" name="Picture 29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6208713"/>
            <a:ext cx="1571625" cy="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114EC574-6260-0C3E-6A6F-803C47FF1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96752"/>
            <a:ext cx="2754313" cy="390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B49829-56B9-F646-96B3-B6C4A7894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960489" cy="18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6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 decel="100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800" decel="1000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800" decel="1000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800" decel="1000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5" dur="10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2" dur="10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9" dur="10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19125"/>
            <a:ext cx="1874837" cy="61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193800"/>
            <a:ext cx="2754313" cy="390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60256"/>
            <a:ext cx="2469133" cy="23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662113"/>
            <a:ext cx="1160462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63" y="1654175"/>
            <a:ext cx="1074737" cy="4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2073275"/>
            <a:ext cx="5424488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2517775"/>
            <a:ext cx="2119313" cy="75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38" y="2708275"/>
            <a:ext cx="782637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3340100"/>
            <a:ext cx="2535238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3411538"/>
            <a:ext cx="1917700" cy="38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4038600"/>
            <a:ext cx="1525588" cy="56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38" y="4124325"/>
            <a:ext cx="454025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7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4648200"/>
            <a:ext cx="98425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4673600"/>
            <a:ext cx="820738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9" name="Picture 1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641850"/>
            <a:ext cx="795337" cy="34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0" name="Picture 1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5189538"/>
            <a:ext cx="895350" cy="51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1" name="Picture 1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5300663"/>
            <a:ext cx="227012" cy="38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2" name="Picture 2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300663"/>
            <a:ext cx="93345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3" name="Picture 2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5402263"/>
            <a:ext cx="833438" cy="34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4" name="Picture 2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797550"/>
            <a:ext cx="466725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5" name="Picture 2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861050"/>
            <a:ext cx="328613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7" name="Picture 25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208713"/>
            <a:ext cx="1571625" cy="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8" name="Picture 26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565400"/>
            <a:ext cx="2319338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C795E48-DF42-E405-227E-E799D598D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536"/>
            <a:ext cx="2657842" cy="16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59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800" decel="100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800" decel="100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800" decel="100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5" dur="10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0" dur="10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37" name="Picture 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340768"/>
            <a:ext cx="1179513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38" name="Picture 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12776"/>
            <a:ext cx="1303338" cy="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39" name="Picture 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8640"/>
            <a:ext cx="2405063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44" name="Text Box 84"/>
          <p:cNvSpPr txBox="1">
            <a:spLocks noChangeArrowheads="1"/>
          </p:cNvSpPr>
          <p:nvPr/>
        </p:nvSpPr>
        <p:spPr bwMode="auto">
          <a:xfrm>
            <a:off x="4788024" y="1700808"/>
            <a:ext cx="2303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ar-SA" sz="2000" b="1" dirty="0">
                <a:solidFill>
                  <a:srgbClr val="000000"/>
                </a:solidFill>
              </a:rPr>
              <a:t>2س</a:t>
            </a:r>
            <a:r>
              <a:rPr lang="ar-SA" b="1" dirty="0">
                <a:solidFill>
                  <a:srgbClr val="000000"/>
                </a:solidFill>
                <a:cs typeface="ZA-MATH2" pitchFamily="2" charset="-78"/>
              </a:rPr>
              <a:t>ﺈ</a:t>
            </a:r>
            <a:r>
              <a:rPr lang="ar-SA" sz="2000" b="1" dirty="0">
                <a:solidFill>
                  <a:srgbClr val="000000"/>
                </a:solidFill>
              </a:rPr>
              <a:t> ــ 17س + 8 = 0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5445" name="Text Box 85"/>
          <p:cNvSpPr txBox="1">
            <a:spLocks noChangeArrowheads="1"/>
          </p:cNvSpPr>
          <p:nvPr/>
        </p:nvSpPr>
        <p:spPr bwMode="auto">
          <a:xfrm>
            <a:off x="3059832" y="1700808"/>
            <a:ext cx="1296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1600" b="1" dirty="0">
                <a:solidFill>
                  <a:srgbClr val="009999"/>
                </a:solidFill>
              </a:rPr>
              <a:t>المعادلة الأصلية</a:t>
            </a:r>
            <a:endParaRPr lang="en-US" sz="1600" b="1" dirty="0">
              <a:solidFill>
                <a:srgbClr val="009999"/>
              </a:solidFill>
            </a:endParaRPr>
          </a:p>
        </p:txBody>
      </p:sp>
      <p:sp>
        <p:nvSpPr>
          <p:cNvPr id="15446" name="Text Box 86"/>
          <p:cNvSpPr txBox="1">
            <a:spLocks noChangeArrowheads="1"/>
          </p:cNvSpPr>
          <p:nvPr/>
        </p:nvSpPr>
        <p:spPr bwMode="auto">
          <a:xfrm>
            <a:off x="4860032" y="2708920"/>
            <a:ext cx="2736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 dirty="0">
                <a:solidFill>
                  <a:srgbClr val="000000"/>
                </a:solidFill>
              </a:rPr>
              <a:t>2س</a:t>
            </a:r>
            <a:r>
              <a:rPr lang="ar-SA" sz="2000" b="1" dirty="0">
                <a:solidFill>
                  <a:srgbClr val="000000"/>
                </a:solidFill>
                <a:cs typeface="ZA-MATH2" pitchFamily="2" charset="-78"/>
              </a:rPr>
              <a:t>ﺈ</a:t>
            </a:r>
            <a:r>
              <a:rPr lang="ar-SA" sz="2000" b="1" dirty="0">
                <a:solidFill>
                  <a:srgbClr val="000000"/>
                </a:solidFill>
              </a:rPr>
              <a:t> ــ س ــ 16س + 8 </a:t>
            </a:r>
            <a:r>
              <a:rPr lang="ar-SA" b="1" dirty="0">
                <a:solidFill>
                  <a:srgbClr val="000000"/>
                </a:solidFill>
              </a:rPr>
              <a:t>= 0</a:t>
            </a:r>
          </a:p>
        </p:txBody>
      </p:sp>
      <p:sp>
        <p:nvSpPr>
          <p:cNvPr id="15447" name="Text Box 87"/>
          <p:cNvSpPr txBox="1">
            <a:spLocks noChangeArrowheads="1"/>
          </p:cNvSpPr>
          <p:nvPr/>
        </p:nvSpPr>
        <p:spPr bwMode="auto">
          <a:xfrm>
            <a:off x="5884863" y="3078163"/>
            <a:ext cx="19954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 (2س</a:t>
            </a:r>
            <a:r>
              <a:rPr lang="ar-SA" sz="2000" b="1">
                <a:solidFill>
                  <a:srgbClr val="000000"/>
                </a:solidFill>
                <a:cs typeface="ZA-MATH2" pitchFamily="2" charset="-78"/>
              </a:rPr>
              <a:t>ﺈ</a:t>
            </a:r>
            <a:r>
              <a:rPr lang="ar-SA" sz="2000" b="1">
                <a:solidFill>
                  <a:srgbClr val="000000"/>
                </a:solidFill>
              </a:rPr>
              <a:t> ــ س)</a:t>
            </a:r>
            <a:endParaRPr lang="ar-SA" sz="2000" b="1">
              <a:solidFill>
                <a:srgbClr val="000000"/>
              </a:solidFill>
              <a:cs typeface="ZA-MATH2" pitchFamily="2" charset="-78"/>
            </a:endParaRPr>
          </a:p>
        </p:txBody>
      </p:sp>
      <p:sp>
        <p:nvSpPr>
          <p:cNvPr id="15448" name="Text Box 88"/>
          <p:cNvSpPr txBox="1">
            <a:spLocks noChangeArrowheads="1"/>
          </p:cNvSpPr>
          <p:nvPr/>
        </p:nvSpPr>
        <p:spPr bwMode="auto">
          <a:xfrm>
            <a:off x="4618038" y="3074988"/>
            <a:ext cx="202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ــ (16س ــ 8) </a:t>
            </a:r>
            <a:r>
              <a:rPr lang="ar-SA" b="1">
                <a:solidFill>
                  <a:srgbClr val="000000"/>
                </a:solidFill>
              </a:rPr>
              <a:t>= 0</a:t>
            </a:r>
          </a:p>
        </p:txBody>
      </p:sp>
      <p:sp>
        <p:nvSpPr>
          <p:cNvPr id="15449" name="Text Box 89"/>
          <p:cNvSpPr txBox="1">
            <a:spLocks noChangeArrowheads="1"/>
          </p:cNvSpPr>
          <p:nvPr/>
        </p:nvSpPr>
        <p:spPr bwMode="auto">
          <a:xfrm>
            <a:off x="6486525" y="3594100"/>
            <a:ext cx="1393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س(2س ــ 1)</a:t>
            </a:r>
            <a:endParaRPr lang="ar-SA" sz="2000" b="1">
              <a:solidFill>
                <a:srgbClr val="000000"/>
              </a:solidFill>
              <a:cs typeface="ZA-MATH2" pitchFamily="2" charset="-78"/>
            </a:endParaRPr>
          </a:p>
        </p:txBody>
      </p:sp>
      <p:sp>
        <p:nvSpPr>
          <p:cNvPr id="15450" name="Text Box 90"/>
          <p:cNvSpPr txBox="1">
            <a:spLocks noChangeArrowheads="1"/>
          </p:cNvSpPr>
          <p:nvPr/>
        </p:nvSpPr>
        <p:spPr bwMode="auto">
          <a:xfrm>
            <a:off x="4805363" y="3619500"/>
            <a:ext cx="1838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ــ 8(2س ــ 1) </a:t>
            </a:r>
            <a:r>
              <a:rPr lang="ar-SA" b="1">
                <a:solidFill>
                  <a:srgbClr val="000000"/>
                </a:solidFill>
              </a:rPr>
              <a:t>= 0</a:t>
            </a:r>
          </a:p>
        </p:txBody>
      </p:sp>
      <p:sp>
        <p:nvSpPr>
          <p:cNvPr id="15451" name="Text Box 91"/>
          <p:cNvSpPr txBox="1">
            <a:spLocks noChangeArrowheads="1"/>
          </p:cNvSpPr>
          <p:nvPr/>
        </p:nvSpPr>
        <p:spPr bwMode="auto">
          <a:xfrm>
            <a:off x="4660900" y="4208463"/>
            <a:ext cx="2630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 (س ــ 8) (2س ــ 1) </a:t>
            </a:r>
            <a:r>
              <a:rPr lang="ar-SA" b="1">
                <a:solidFill>
                  <a:srgbClr val="000000"/>
                </a:solidFill>
              </a:rPr>
              <a:t>= 0</a:t>
            </a:r>
          </a:p>
        </p:txBody>
      </p:sp>
      <p:sp>
        <p:nvSpPr>
          <p:cNvPr id="15452" name="Text Box 92"/>
          <p:cNvSpPr txBox="1">
            <a:spLocks noChangeArrowheads="1"/>
          </p:cNvSpPr>
          <p:nvPr/>
        </p:nvSpPr>
        <p:spPr bwMode="auto">
          <a:xfrm>
            <a:off x="6011863" y="4760913"/>
            <a:ext cx="1223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س ــ 8 </a:t>
            </a:r>
            <a:r>
              <a:rPr lang="ar-SA" b="1">
                <a:solidFill>
                  <a:srgbClr val="000000"/>
                </a:solidFill>
              </a:rPr>
              <a:t>= 0</a:t>
            </a:r>
          </a:p>
        </p:txBody>
      </p:sp>
      <p:sp>
        <p:nvSpPr>
          <p:cNvPr id="15453" name="Text Box 93"/>
          <p:cNvSpPr txBox="1">
            <a:spLocks noChangeArrowheads="1"/>
          </p:cNvSpPr>
          <p:nvPr/>
        </p:nvSpPr>
        <p:spPr bwMode="auto">
          <a:xfrm>
            <a:off x="5507038" y="4797425"/>
            <a:ext cx="433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أو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15454" name="Text Box 94"/>
          <p:cNvSpPr txBox="1">
            <a:spLocks noChangeArrowheads="1"/>
          </p:cNvSpPr>
          <p:nvPr/>
        </p:nvSpPr>
        <p:spPr bwMode="auto">
          <a:xfrm>
            <a:off x="4140200" y="4760913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2س ــ 1 </a:t>
            </a:r>
            <a:r>
              <a:rPr lang="ar-SA" b="1">
                <a:solidFill>
                  <a:srgbClr val="000000"/>
                </a:solidFill>
              </a:rPr>
              <a:t>= 0</a:t>
            </a:r>
          </a:p>
        </p:txBody>
      </p:sp>
      <p:sp>
        <p:nvSpPr>
          <p:cNvPr id="15455" name="Text Box 95"/>
          <p:cNvSpPr txBox="1">
            <a:spLocks noChangeArrowheads="1"/>
          </p:cNvSpPr>
          <p:nvPr/>
        </p:nvSpPr>
        <p:spPr bwMode="auto">
          <a:xfrm>
            <a:off x="6024563" y="5192713"/>
            <a:ext cx="86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س </a:t>
            </a:r>
            <a:r>
              <a:rPr lang="ar-SA" b="1">
                <a:solidFill>
                  <a:srgbClr val="000000"/>
                </a:solidFill>
              </a:rPr>
              <a:t>= 8</a:t>
            </a:r>
          </a:p>
        </p:txBody>
      </p:sp>
      <p:sp>
        <p:nvSpPr>
          <p:cNvPr id="15456" name="Text Box 96"/>
          <p:cNvSpPr txBox="1">
            <a:spLocks noChangeArrowheads="1"/>
          </p:cNvSpPr>
          <p:nvPr/>
        </p:nvSpPr>
        <p:spPr bwMode="auto">
          <a:xfrm>
            <a:off x="3983038" y="5191125"/>
            <a:ext cx="1162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2س </a:t>
            </a:r>
            <a:r>
              <a:rPr lang="ar-SA" b="1">
                <a:solidFill>
                  <a:srgbClr val="000000"/>
                </a:solidFill>
              </a:rPr>
              <a:t>= </a:t>
            </a:r>
            <a:r>
              <a:rPr lang="ar-SA" sz="2000" b="1">
                <a:solidFill>
                  <a:srgbClr val="000000"/>
                </a:solidFill>
              </a:rPr>
              <a:t>1</a:t>
            </a:r>
            <a:r>
              <a:rPr lang="ar-SA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5457" name="Text Box 97"/>
          <p:cNvSpPr txBox="1">
            <a:spLocks noChangeArrowheads="1"/>
          </p:cNvSpPr>
          <p:nvPr/>
        </p:nvSpPr>
        <p:spPr bwMode="auto">
          <a:xfrm>
            <a:off x="3995738" y="5619750"/>
            <a:ext cx="1020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س </a:t>
            </a:r>
            <a:r>
              <a:rPr lang="ar-SA" b="1">
                <a:solidFill>
                  <a:srgbClr val="000000"/>
                </a:solidFill>
              </a:rPr>
              <a:t>= </a:t>
            </a:r>
            <a:r>
              <a:rPr lang="en-US" sz="2400" b="1">
                <a:solidFill>
                  <a:srgbClr val="000000"/>
                </a:solidFill>
                <a:sym typeface="ZA-Fractions-1" pitchFamily="2" charset="2"/>
              </a:rPr>
              <a:t></a:t>
            </a:r>
          </a:p>
        </p:txBody>
      </p:sp>
      <p:sp>
        <p:nvSpPr>
          <p:cNvPr id="15458" name="Text Box 98"/>
          <p:cNvSpPr txBox="1">
            <a:spLocks noChangeArrowheads="1"/>
          </p:cNvSpPr>
          <p:nvPr/>
        </p:nvSpPr>
        <p:spPr bwMode="auto">
          <a:xfrm>
            <a:off x="323850" y="2565400"/>
            <a:ext cx="3457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1600" b="1">
                <a:solidFill>
                  <a:srgbClr val="009999"/>
                </a:solidFill>
              </a:rPr>
              <a:t>عددين حاصل ضربهما 2×8 ومجموعهما ــ 17</a:t>
            </a:r>
            <a:endParaRPr lang="en-US" sz="1600" b="1">
              <a:solidFill>
                <a:srgbClr val="009999"/>
              </a:solidFill>
            </a:endParaRPr>
          </a:p>
        </p:txBody>
      </p:sp>
      <p:sp>
        <p:nvSpPr>
          <p:cNvPr id="15459" name="Text Box 99"/>
          <p:cNvSpPr txBox="1">
            <a:spLocks noChangeArrowheads="1"/>
          </p:cNvSpPr>
          <p:nvPr/>
        </p:nvSpPr>
        <p:spPr bwMode="auto">
          <a:xfrm>
            <a:off x="1208088" y="3079750"/>
            <a:ext cx="2592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1600" b="1">
                <a:solidFill>
                  <a:srgbClr val="009999"/>
                </a:solidFill>
              </a:rPr>
              <a:t>تجميع الحدود ذات العوامل المشتركة </a:t>
            </a:r>
            <a:endParaRPr lang="en-US" sz="1600" b="1">
              <a:solidFill>
                <a:srgbClr val="009999"/>
              </a:solidFill>
            </a:endParaRPr>
          </a:p>
        </p:txBody>
      </p:sp>
      <p:sp>
        <p:nvSpPr>
          <p:cNvPr id="15460" name="Text Box 100"/>
          <p:cNvSpPr txBox="1">
            <a:spLocks noChangeArrowheads="1"/>
          </p:cNvSpPr>
          <p:nvPr/>
        </p:nvSpPr>
        <p:spPr bwMode="auto">
          <a:xfrm>
            <a:off x="2386013" y="3624263"/>
            <a:ext cx="1441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1600" b="1">
                <a:solidFill>
                  <a:srgbClr val="009999"/>
                </a:solidFill>
              </a:rPr>
              <a:t>ايجاد ( ق. م . أ ) </a:t>
            </a:r>
            <a:endParaRPr lang="en-US" sz="1600" b="1">
              <a:solidFill>
                <a:srgbClr val="009999"/>
              </a:solidFill>
            </a:endParaRPr>
          </a:p>
        </p:txBody>
      </p:sp>
      <p:sp>
        <p:nvSpPr>
          <p:cNvPr id="15461" name="Text Box 101"/>
          <p:cNvSpPr txBox="1">
            <a:spLocks noChangeArrowheads="1"/>
          </p:cNvSpPr>
          <p:nvPr/>
        </p:nvSpPr>
        <p:spPr bwMode="auto">
          <a:xfrm>
            <a:off x="1738313" y="4221163"/>
            <a:ext cx="2160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1600" b="1">
                <a:solidFill>
                  <a:srgbClr val="009999"/>
                </a:solidFill>
              </a:rPr>
              <a:t>(2س ــ  1) عامل مشترك </a:t>
            </a:r>
            <a:endParaRPr lang="en-US" sz="1600" b="1">
              <a:solidFill>
                <a:srgbClr val="009999"/>
              </a:solidFill>
            </a:endParaRPr>
          </a:p>
        </p:txBody>
      </p:sp>
      <p:sp>
        <p:nvSpPr>
          <p:cNvPr id="15462" name="Text Box 102"/>
          <p:cNvSpPr txBox="1">
            <a:spLocks noChangeArrowheads="1"/>
          </p:cNvSpPr>
          <p:nvPr/>
        </p:nvSpPr>
        <p:spPr bwMode="auto">
          <a:xfrm>
            <a:off x="2101850" y="4775200"/>
            <a:ext cx="1800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1600" b="1">
                <a:solidFill>
                  <a:srgbClr val="009999"/>
                </a:solidFill>
              </a:rPr>
              <a:t>خاصية الضرب الصفري</a:t>
            </a:r>
            <a:endParaRPr lang="en-US" sz="1600" b="1">
              <a:solidFill>
                <a:srgbClr val="009999"/>
              </a:solidFill>
            </a:endParaRPr>
          </a:p>
        </p:txBody>
      </p:sp>
      <p:sp>
        <p:nvSpPr>
          <p:cNvPr id="15463" name="Text Box 103"/>
          <p:cNvSpPr txBox="1">
            <a:spLocks noChangeArrowheads="1"/>
          </p:cNvSpPr>
          <p:nvPr/>
        </p:nvSpPr>
        <p:spPr bwMode="auto">
          <a:xfrm>
            <a:off x="5867400" y="5949950"/>
            <a:ext cx="187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FF0000"/>
                </a:solidFill>
              </a:rPr>
              <a:t>الحلان هما 8</a:t>
            </a:r>
            <a:r>
              <a:rPr lang="ar-SA" sz="1600" b="1">
                <a:solidFill>
                  <a:srgbClr val="FF0000"/>
                </a:solidFill>
              </a:rPr>
              <a:t> ، </a:t>
            </a:r>
            <a:r>
              <a:rPr lang="en-US" sz="2400" b="1">
                <a:solidFill>
                  <a:srgbClr val="FF0000"/>
                </a:solidFill>
                <a:sym typeface="ZA-Fractions-1" pitchFamily="2" charset="2"/>
              </a:rPr>
              <a:t>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BE385EB-CF23-5832-98E0-36ECD485D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536"/>
            <a:ext cx="2657842" cy="16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D7044A15-E659-C609-111D-08B23C1596B0}"/>
              </a:ext>
            </a:extLst>
          </p:cNvPr>
          <p:cNvGrpSpPr>
            <a:grpSpLocks/>
          </p:cNvGrpSpPr>
          <p:nvPr/>
        </p:nvGrpSpPr>
        <p:grpSpPr bwMode="auto">
          <a:xfrm>
            <a:off x="5076056" y="908720"/>
            <a:ext cx="3500437" cy="422275"/>
            <a:chOff x="3955" y="882"/>
            <a:chExt cx="1448" cy="164"/>
          </a:xfrm>
        </p:grpSpPr>
        <p:pic>
          <p:nvPicPr>
            <p:cNvPr id="4" name="Picture 5">
              <a:extLst>
                <a:ext uri="{FF2B5EF4-FFF2-40B4-BE49-F238E27FC236}">
                  <a16:creationId xmlns:a16="http://schemas.microsoft.com/office/drawing/2014/main" id="{6F3DCB67-4869-1874-5F6F-B5F7A8AA00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5" y="890"/>
              <a:ext cx="474" cy="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6126FF20-9186-3AEF-E0CB-D27065D3B3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7" y="906"/>
              <a:ext cx="156" cy="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7">
              <a:extLst>
                <a:ext uri="{FF2B5EF4-FFF2-40B4-BE49-F238E27FC236}">
                  <a16:creationId xmlns:a16="http://schemas.microsoft.com/office/drawing/2014/main" id="{FE1DF8AB-D117-834D-C02B-7A25FEBEE3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prstClr val="black"/>
                <a:srgbClr val="FFCC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" y="882"/>
              <a:ext cx="822" cy="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 Box 84">
            <a:extLst>
              <a:ext uri="{FF2B5EF4-FFF2-40B4-BE49-F238E27FC236}">
                <a16:creationId xmlns:a16="http://schemas.microsoft.com/office/drawing/2014/main" id="{D3AC1434-54FC-0333-6648-2A09D8D1B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816" y="1988840"/>
            <a:ext cx="4895750" cy="70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ar-SA" b="1" dirty="0">
                <a:solidFill>
                  <a:srgbClr val="000000"/>
                </a:solidFill>
              </a:rPr>
              <a:t>من السهل إيجاد عددين حاصل ضربهما 16 ومجموعهما -17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ar-SA" b="1" dirty="0">
                <a:solidFill>
                  <a:srgbClr val="000000"/>
                </a:solidFill>
              </a:rPr>
              <a:t> وهما ( -16  وَ  -1 ) لذا من السهل استخدام التحليل</a:t>
            </a:r>
          </a:p>
        </p:txBody>
      </p:sp>
    </p:spTree>
    <p:extLst>
      <p:ext uri="{BB962C8B-B14F-4D97-AF65-F5344CB8AC3E}">
        <p14:creationId xmlns:p14="http://schemas.microsoft.com/office/powerpoint/2010/main" val="44538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5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5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5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54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5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5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5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5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5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5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5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5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5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15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5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5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5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15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15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15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5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5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5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15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 decel="100000"/>
                                        <p:tgtEl>
                                          <p:spTgt spid="15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15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15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15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5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5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15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800" decel="100000"/>
                                        <p:tgtEl>
                                          <p:spTgt spid="15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154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15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15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5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5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15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800" decel="100000"/>
                                        <p:tgtEl>
                                          <p:spTgt spid="15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15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15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15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5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5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6" dur="1000"/>
                                        <p:tgtEl>
                                          <p:spTgt spid="15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5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5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3" dur="1000"/>
                                        <p:tgtEl>
                                          <p:spTgt spid="15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5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5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0" dur="1000"/>
                                        <p:tgtEl>
                                          <p:spTgt spid="15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800" decel="100000"/>
                                        <p:tgtEl>
                                          <p:spTgt spid="15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15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15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15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44" grpId="0"/>
      <p:bldP spid="15445" grpId="0"/>
      <p:bldP spid="15453" grpId="0"/>
      <p:bldP spid="15458" grpId="0"/>
      <p:bldP spid="15459" grpId="0"/>
      <p:bldP spid="15460" grpId="0"/>
      <p:bldP spid="15461" grpId="0"/>
      <p:bldP spid="15462" grpId="0"/>
      <p:bldP spid="15463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60350"/>
            <a:ext cx="2405063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4818063" y="871538"/>
            <a:ext cx="3500437" cy="422275"/>
            <a:chOff x="3955" y="882"/>
            <a:chExt cx="1448" cy="164"/>
          </a:xfrm>
        </p:grpSpPr>
        <p:pic>
          <p:nvPicPr>
            <p:cNvPr id="1638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5" y="890"/>
              <a:ext cx="474" cy="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9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7" y="906"/>
              <a:ext cx="156" cy="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91" name="Picture 7"/>
            <p:cNvPicPr>
              <a:picLocks noChangeAspect="1" noChangeArrowheads="1"/>
            </p:cNvPicPr>
            <p:nvPr/>
          </p:nvPicPr>
          <p:blipFill>
            <a:blip r:embed="rId6">
              <a:duotone>
                <a:prstClr val="black"/>
                <a:srgbClr val="FFCC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" y="882"/>
              <a:ext cx="822" cy="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300163"/>
            <a:ext cx="993775" cy="37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268413"/>
            <a:ext cx="1008062" cy="44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4140200" y="1366838"/>
            <a:ext cx="2232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2س</a:t>
            </a:r>
            <a:r>
              <a:rPr lang="ar-SA" b="1">
                <a:solidFill>
                  <a:srgbClr val="000000"/>
                </a:solidFill>
                <a:cs typeface="ZA-MATH2" pitchFamily="2" charset="-78"/>
              </a:rPr>
              <a:t>ﺈ</a:t>
            </a:r>
            <a:r>
              <a:rPr lang="ar-SA" b="1">
                <a:solidFill>
                  <a:srgbClr val="000000"/>
                </a:solidFill>
              </a:rPr>
              <a:t> ــ 17س + 8 = 0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1739900" y="2306638"/>
            <a:ext cx="2089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1600" b="1">
                <a:solidFill>
                  <a:srgbClr val="009999"/>
                </a:solidFill>
              </a:rPr>
              <a:t>بطرح 4 من كلا الطرفين</a:t>
            </a:r>
            <a:endParaRPr lang="en-US" sz="1600" b="1">
              <a:solidFill>
                <a:srgbClr val="009999"/>
              </a:solidFill>
            </a:endParaRP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2827338" y="1377950"/>
            <a:ext cx="12969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1600" b="1">
                <a:solidFill>
                  <a:srgbClr val="009999"/>
                </a:solidFill>
              </a:rPr>
              <a:t>المعادلة الأصلية</a:t>
            </a:r>
            <a:endParaRPr lang="en-US" sz="1600" b="1">
              <a:solidFill>
                <a:srgbClr val="009999"/>
              </a:solidFill>
            </a:endParaRP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1463675" y="4214813"/>
            <a:ext cx="2403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1600" b="1">
                <a:solidFill>
                  <a:srgbClr val="009999"/>
                </a:solidFill>
              </a:rPr>
              <a:t>أوجد الجذر التربيعي لكلا للطرفين</a:t>
            </a:r>
            <a:endParaRPr lang="en-US" sz="1600" b="1">
              <a:solidFill>
                <a:srgbClr val="009999"/>
              </a:solidFill>
            </a:endParaRPr>
          </a:p>
        </p:txBody>
      </p:sp>
      <p:sp>
        <p:nvSpPr>
          <p:cNvPr id="16412" name="Text Box 28"/>
          <p:cNvSpPr txBox="1">
            <a:spLocks noChangeArrowheads="1"/>
          </p:cNvSpPr>
          <p:nvPr/>
        </p:nvSpPr>
        <p:spPr bwMode="auto">
          <a:xfrm>
            <a:off x="4711700" y="5221288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أو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16416" name="Text Box 32"/>
          <p:cNvSpPr txBox="1">
            <a:spLocks noChangeArrowheads="1"/>
          </p:cNvSpPr>
          <p:nvPr/>
        </p:nvSpPr>
        <p:spPr bwMode="auto">
          <a:xfrm>
            <a:off x="1042988" y="5253038"/>
            <a:ext cx="1104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1600" b="1">
                <a:solidFill>
                  <a:srgbClr val="009999"/>
                </a:solidFill>
              </a:rPr>
              <a:t>أفصل الحلين</a:t>
            </a:r>
            <a:endParaRPr lang="en-US" sz="1600" b="1">
              <a:solidFill>
                <a:srgbClr val="009999"/>
              </a:solidFill>
            </a:endParaRPr>
          </a:p>
        </p:txBody>
      </p:sp>
      <p:sp>
        <p:nvSpPr>
          <p:cNvPr id="16432" name="Text Box 48"/>
          <p:cNvSpPr txBox="1">
            <a:spLocks noChangeArrowheads="1"/>
          </p:cNvSpPr>
          <p:nvPr/>
        </p:nvSpPr>
        <p:spPr bwMode="auto">
          <a:xfrm>
            <a:off x="2251075" y="1789113"/>
            <a:ext cx="1873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1600" b="1">
                <a:solidFill>
                  <a:srgbClr val="009999"/>
                </a:solidFill>
              </a:rPr>
              <a:t>أقسم كلا الطرفين على 2</a:t>
            </a:r>
            <a:endParaRPr lang="en-US" sz="1600" b="1">
              <a:solidFill>
                <a:srgbClr val="009999"/>
              </a:solidFill>
            </a:endParaRPr>
          </a:p>
        </p:txBody>
      </p:sp>
      <p:grpSp>
        <p:nvGrpSpPr>
          <p:cNvPr id="16435" name="Group 51"/>
          <p:cNvGrpSpPr>
            <a:grpSpLocks/>
          </p:cNvGrpSpPr>
          <p:nvPr/>
        </p:nvGrpSpPr>
        <p:grpSpPr bwMode="auto">
          <a:xfrm>
            <a:off x="4067175" y="1704975"/>
            <a:ext cx="2349500" cy="671513"/>
            <a:chOff x="2571" y="1102"/>
            <a:chExt cx="1480" cy="423"/>
          </a:xfrm>
        </p:grpSpPr>
        <p:grpSp>
          <p:nvGrpSpPr>
            <p:cNvPr id="16428" name="Group 44"/>
            <p:cNvGrpSpPr>
              <a:grpSpLocks/>
            </p:cNvGrpSpPr>
            <p:nvPr/>
          </p:nvGrpSpPr>
          <p:grpSpPr bwMode="auto">
            <a:xfrm>
              <a:off x="3243" y="1102"/>
              <a:ext cx="439" cy="423"/>
              <a:chOff x="1429" y="3067"/>
              <a:chExt cx="439" cy="423"/>
            </a:xfrm>
          </p:grpSpPr>
          <p:sp>
            <p:nvSpPr>
              <p:cNvPr id="16429" name="Text Box 45"/>
              <p:cNvSpPr txBox="1">
                <a:spLocks noChangeArrowheads="1"/>
              </p:cNvSpPr>
              <p:nvPr/>
            </p:nvSpPr>
            <p:spPr bwMode="auto">
              <a:xfrm>
                <a:off x="1429" y="3067"/>
                <a:ext cx="43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000" b="1">
                    <a:solidFill>
                      <a:srgbClr val="000000"/>
                    </a:solidFill>
                  </a:rPr>
                  <a:t>17</a:t>
                </a:r>
              </a:p>
            </p:txBody>
          </p:sp>
          <p:sp>
            <p:nvSpPr>
              <p:cNvPr id="16430" name="Text Box 46"/>
              <p:cNvSpPr txBox="1">
                <a:spLocks noChangeArrowheads="1"/>
              </p:cNvSpPr>
              <p:nvPr/>
            </p:nvSpPr>
            <p:spPr bwMode="auto">
              <a:xfrm>
                <a:off x="1634" y="3240"/>
                <a:ext cx="18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000" b="1">
                    <a:solidFill>
                      <a:srgbClr val="000000"/>
                    </a:solidFill>
                  </a:rPr>
                  <a:t>2</a:t>
                </a: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6431" name="Line 47"/>
              <p:cNvSpPr>
                <a:spLocks noChangeShapeType="1"/>
              </p:cNvSpPr>
              <p:nvPr/>
            </p:nvSpPr>
            <p:spPr bwMode="auto">
              <a:xfrm flipH="1" flipV="1">
                <a:off x="1611" y="3270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434" name="Text Box 50"/>
            <p:cNvSpPr txBox="1">
              <a:spLocks noChangeArrowheads="1"/>
            </p:cNvSpPr>
            <p:nvPr/>
          </p:nvSpPr>
          <p:spPr bwMode="auto">
            <a:xfrm>
              <a:off x="2571" y="1183"/>
              <a:ext cx="14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b="1">
                  <a:solidFill>
                    <a:srgbClr val="000000"/>
                  </a:solidFill>
                </a:rPr>
                <a:t>س</a:t>
              </a:r>
              <a:r>
                <a:rPr lang="ar-SA" b="1">
                  <a:solidFill>
                    <a:srgbClr val="000000"/>
                  </a:solidFill>
                  <a:cs typeface="ZA-MATH2" pitchFamily="2" charset="-78"/>
                </a:rPr>
                <a:t>ﺈ</a:t>
              </a:r>
              <a:r>
                <a:rPr lang="ar-SA" b="1">
                  <a:solidFill>
                    <a:srgbClr val="000000"/>
                  </a:solidFill>
                </a:rPr>
                <a:t> ــ        س + 4 = 0</a:t>
              </a:r>
              <a:endParaRPr lang="en-US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6436" name="Group 52"/>
          <p:cNvGrpSpPr>
            <a:grpSpLocks/>
          </p:cNvGrpSpPr>
          <p:nvPr/>
        </p:nvGrpSpPr>
        <p:grpSpPr bwMode="auto">
          <a:xfrm>
            <a:off x="3703638" y="2235200"/>
            <a:ext cx="2349500" cy="671513"/>
            <a:chOff x="2571" y="1102"/>
            <a:chExt cx="1480" cy="423"/>
          </a:xfrm>
        </p:grpSpPr>
        <p:grpSp>
          <p:nvGrpSpPr>
            <p:cNvPr id="16437" name="Group 53"/>
            <p:cNvGrpSpPr>
              <a:grpSpLocks/>
            </p:cNvGrpSpPr>
            <p:nvPr/>
          </p:nvGrpSpPr>
          <p:grpSpPr bwMode="auto">
            <a:xfrm>
              <a:off x="3243" y="1102"/>
              <a:ext cx="439" cy="423"/>
              <a:chOff x="1429" y="3067"/>
              <a:chExt cx="439" cy="423"/>
            </a:xfrm>
          </p:grpSpPr>
          <p:sp>
            <p:nvSpPr>
              <p:cNvPr id="16438" name="Text Box 54"/>
              <p:cNvSpPr txBox="1">
                <a:spLocks noChangeArrowheads="1"/>
              </p:cNvSpPr>
              <p:nvPr/>
            </p:nvSpPr>
            <p:spPr bwMode="auto">
              <a:xfrm>
                <a:off x="1429" y="3067"/>
                <a:ext cx="43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000" b="1">
                    <a:solidFill>
                      <a:srgbClr val="000000"/>
                    </a:solidFill>
                  </a:rPr>
                  <a:t>17</a:t>
                </a:r>
              </a:p>
            </p:txBody>
          </p:sp>
          <p:sp>
            <p:nvSpPr>
              <p:cNvPr id="16439" name="Text Box 55"/>
              <p:cNvSpPr txBox="1">
                <a:spLocks noChangeArrowheads="1"/>
              </p:cNvSpPr>
              <p:nvPr/>
            </p:nvSpPr>
            <p:spPr bwMode="auto">
              <a:xfrm>
                <a:off x="1634" y="3240"/>
                <a:ext cx="18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000" b="1">
                    <a:solidFill>
                      <a:srgbClr val="000000"/>
                    </a:solidFill>
                  </a:rPr>
                  <a:t>2</a:t>
                </a: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6440" name="Line 56"/>
              <p:cNvSpPr>
                <a:spLocks noChangeShapeType="1"/>
              </p:cNvSpPr>
              <p:nvPr/>
            </p:nvSpPr>
            <p:spPr bwMode="auto">
              <a:xfrm flipH="1" flipV="1">
                <a:off x="1611" y="3270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441" name="Text Box 57"/>
            <p:cNvSpPr txBox="1">
              <a:spLocks noChangeArrowheads="1"/>
            </p:cNvSpPr>
            <p:nvPr/>
          </p:nvSpPr>
          <p:spPr bwMode="auto">
            <a:xfrm>
              <a:off x="2571" y="1183"/>
              <a:ext cx="14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b="1">
                  <a:solidFill>
                    <a:srgbClr val="000000"/>
                  </a:solidFill>
                </a:rPr>
                <a:t>س</a:t>
              </a:r>
              <a:r>
                <a:rPr lang="ar-SA" b="1">
                  <a:solidFill>
                    <a:srgbClr val="000000"/>
                  </a:solidFill>
                  <a:cs typeface="ZA-MATH2" pitchFamily="2" charset="-78"/>
                </a:rPr>
                <a:t>ﺈ</a:t>
              </a:r>
              <a:r>
                <a:rPr lang="ar-SA" b="1">
                  <a:solidFill>
                    <a:srgbClr val="000000"/>
                  </a:solidFill>
                </a:rPr>
                <a:t> ــ        س = ــ 4</a:t>
              </a:r>
              <a:endParaRPr lang="en-US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6458" name="Group 74"/>
          <p:cNvGrpSpPr>
            <a:grpSpLocks/>
          </p:cNvGrpSpPr>
          <p:nvPr/>
        </p:nvGrpSpPr>
        <p:grpSpPr bwMode="auto">
          <a:xfrm>
            <a:off x="176213" y="2814638"/>
            <a:ext cx="7704137" cy="685800"/>
            <a:chOff x="431" y="1906"/>
            <a:chExt cx="4853" cy="432"/>
          </a:xfrm>
        </p:grpSpPr>
        <p:sp>
          <p:nvSpPr>
            <p:cNvPr id="16399" name="Text Box 15"/>
            <p:cNvSpPr txBox="1">
              <a:spLocks noChangeArrowheads="1"/>
            </p:cNvSpPr>
            <p:nvPr/>
          </p:nvSpPr>
          <p:spPr bwMode="auto">
            <a:xfrm>
              <a:off x="431" y="1933"/>
              <a:ext cx="48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b="1">
                  <a:solidFill>
                    <a:srgbClr val="000000"/>
                  </a:solidFill>
                </a:rPr>
                <a:t>نوجد مربع </a:t>
              </a:r>
              <a:r>
                <a:rPr lang="en-US" sz="2400" b="1">
                  <a:solidFill>
                    <a:srgbClr val="000000"/>
                  </a:solidFill>
                  <a:sym typeface="ZA-Fractions-1" pitchFamily="2" charset="2"/>
                </a:rPr>
                <a:t></a:t>
              </a:r>
              <a:r>
                <a:rPr lang="ar-SA" b="1">
                  <a:solidFill>
                    <a:srgbClr val="000000"/>
                  </a:solidFill>
                  <a:sym typeface="ZA-Fractions-1" pitchFamily="2" charset="2"/>
                </a:rPr>
                <a:t>العدد      =     </a:t>
              </a:r>
              <a:r>
                <a:rPr lang="ar-SA" sz="1600" b="1">
                  <a:solidFill>
                    <a:srgbClr val="009999"/>
                  </a:solidFill>
                </a:rPr>
                <a:t>        </a:t>
              </a:r>
              <a:r>
                <a:rPr lang="ar-SA" sz="1600" b="1">
                  <a:solidFill>
                    <a:srgbClr val="000000"/>
                  </a:solidFill>
                </a:rPr>
                <a:t>=</a:t>
              </a:r>
              <a:r>
                <a:rPr lang="ar-SA" sz="1600" b="1">
                  <a:solidFill>
                    <a:srgbClr val="009999"/>
                  </a:solidFill>
                </a:rPr>
                <a:t>           </a:t>
              </a:r>
              <a:r>
                <a:rPr lang="ar-SA" b="1">
                  <a:solidFill>
                    <a:srgbClr val="000000"/>
                  </a:solidFill>
                </a:rPr>
                <a:t>، لذا أضف</a:t>
              </a:r>
              <a:r>
                <a:rPr lang="ar-SA" sz="1600" b="1">
                  <a:solidFill>
                    <a:srgbClr val="009999"/>
                  </a:solidFill>
                </a:rPr>
                <a:t>          </a:t>
              </a:r>
              <a:r>
                <a:rPr lang="ar-SA" b="1">
                  <a:solidFill>
                    <a:srgbClr val="000000"/>
                  </a:solidFill>
                </a:rPr>
                <a:t>الى كلا الطرفين</a:t>
              </a:r>
              <a:r>
                <a:rPr lang="ar-SA" sz="1600" b="1">
                  <a:solidFill>
                    <a:srgbClr val="009999"/>
                  </a:solidFill>
                </a:rPr>
                <a:t>   </a:t>
              </a:r>
              <a:endParaRPr lang="en-US" sz="1600" b="1">
                <a:solidFill>
                  <a:srgbClr val="009999"/>
                </a:solidFill>
              </a:endParaRPr>
            </a:p>
          </p:txBody>
        </p:sp>
        <p:grpSp>
          <p:nvGrpSpPr>
            <p:cNvPr id="16400" name="Group 16"/>
            <p:cNvGrpSpPr>
              <a:grpSpLocks/>
            </p:cNvGrpSpPr>
            <p:nvPr/>
          </p:nvGrpSpPr>
          <p:grpSpPr bwMode="auto">
            <a:xfrm>
              <a:off x="3363" y="1906"/>
              <a:ext cx="696" cy="432"/>
              <a:chOff x="2479" y="2665"/>
              <a:chExt cx="652" cy="432"/>
            </a:xfrm>
          </p:grpSpPr>
          <p:sp>
            <p:nvSpPr>
              <p:cNvPr id="16401" name="Text Box 17"/>
              <p:cNvSpPr txBox="1">
                <a:spLocks noChangeArrowheads="1"/>
              </p:cNvSpPr>
              <p:nvPr/>
            </p:nvSpPr>
            <p:spPr bwMode="auto">
              <a:xfrm>
                <a:off x="2496" y="2745"/>
                <a:ext cx="63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b="1">
                    <a:solidFill>
                      <a:srgbClr val="FF0000"/>
                    </a:solidFill>
                  </a:rPr>
                  <a:t>(         )</a:t>
                </a:r>
                <a:r>
                  <a:rPr lang="ar-SA" b="1">
                    <a:solidFill>
                      <a:srgbClr val="FF0000"/>
                    </a:solidFill>
                    <a:cs typeface="ZA-MATH2" pitchFamily="2" charset="-78"/>
                  </a:rPr>
                  <a:t>ﺈ</a:t>
                </a:r>
                <a:r>
                  <a:rPr lang="ar-SA" b="1">
                    <a:solidFill>
                      <a:srgbClr val="FF0000"/>
                    </a:solidFill>
                  </a:rPr>
                  <a:t>    </a:t>
                </a:r>
              </a:p>
            </p:txBody>
          </p:sp>
          <p:sp>
            <p:nvSpPr>
              <p:cNvPr id="16402" name="Text Box 18"/>
              <p:cNvSpPr txBox="1">
                <a:spLocks noChangeArrowheads="1"/>
              </p:cNvSpPr>
              <p:nvPr/>
            </p:nvSpPr>
            <p:spPr bwMode="auto">
              <a:xfrm>
                <a:off x="2479" y="2665"/>
                <a:ext cx="56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b="1">
                    <a:solidFill>
                      <a:srgbClr val="FF0000"/>
                    </a:solidFill>
                  </a:rPr>
                  <a:t>ــ 17</a:t>
                </a:r>
              </a:p>
            </p:txBody>
          </p:sp>
          <p:sp>
            <p:nvSpPr>
              <p:cNvPr id="16403" name="Text Box 19"/>
              <p:cNvSpPr txBox="1">
                <a:spLocks noChangeArrowheads="1"/>
              </p:cNvSpPr>
              <p:nvPr/>
            </p:nvSpPr>
            <p:spPr bwMode="auto">
              <a:xfrm>
                <a:off x="2741" y="2847"/>
                <a:ext cx="21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000" b="1">
                    <a:solidFill>
                      <a:srgbClr val="FF0000"/>
                    </a:solidFill>
                  </a:rPr>
                  <a:t>4</a:t>
                </a:r>
                <a:endParaRPr lang="en-US" sz="20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6404" name="Line 20"/>
              <p:cNvSpPr>
                <a:spLocks noChangeShapeType="1"/>
              </p:cNvSpPr>
              <p:nvPr/>
            </p:nvSpPr>
            <p:spPr bwMode="auto">
              <a:xfrm flipH="1">
                <a:off x="2712" y="2854"/>
                <a:ext cx="317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6447" name="Group 63"/>
            <p:cNvGrpSpPr>
              <a:grpSpLocks/>
            </p:cNvGrpSpPr>
            <p:nvPr/>
          </p:nvGrpSpPr>
          <p:grpSpPr bwMode="auto">
            <a:xfrm>
              <a:off x="3021" y="1906"/>
              <a:ext cx="385" cy="416"/>
              <a:chOff x="5012" y="1994"/>
              <a:chExt cx="381" cy="416"/>
            </a:xfrm>
          </p:grpSpPr>
          <p:sp>
            <p:nvSpPr>
              <p:cNvPr id="16444" name="Text Box 60"/>
              <p:cNvSpPr txBox="1">
                <a:spLocks noChangeArrowheads="1"/>
              </p:cNvSpPr>
              <p:nvPr/>
            </p:nvSpPr>
            <p:spPr bwMode="auto">
              <a:xfrm>
                <a:off x="5012" y="1994"/>
                <a:ext cx="3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b="1">
                    <a:solidFill>
                      <a:srgbClr val="FF0000"/>
                    </a:solidFill>
                  </a:rPr>
                  <a:t>289</a:t>
                </a:r>
              </a:p>
            </p:txBody>
          </p:sp>
          <p:sp>
            <p:nvSpPr>
              <p:cNvPr id="16445" name="Text Box 61"/>
              <p:cNvSpPr txBox="1">
                <a:spLocks noChangeArrowheads="1"/>
              </p:cNvSpPr>
              <p:nvPr/>
            </p:nvSpPr>
            <p:spPr bwMode="auto">
              <a:xfrm>
                <a:off x="5046" y="2160"/>
                <a:ext cx="30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000" b="1">
                    <a:solidFill>
                      <a:srgbClr val="FF0000"/>
                    </a:solidFill>
                  </a:rPr>
                  <a:t>16</a:t>
                </a:r>
                <a:endParaRPr lang="en-US" sz="20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6446" name="Line 62"/>
              <p:cNvSpPr>
                <a:spLocks noChangeShapeType="1"/>
              </p:cNvSpPr>
              <p:nvPr/>
            </p:nvSpPr>
            <p:spPr bwMode="auto">
              <a:xfrm flipH="1">
                <a:off x="5103" y="2181"/>
                <a:ext cx="22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6448" name="Group 64"/>
            <p:cNvGrpSpPr>
              <a:grpSpLocks/>
            </p:cNvGrpSpPr>
            <p:nvPr/>
          </p:nvGrpSpPr>
          <p:grpSpPr bwMode="auto">
            <a:xfrm>
              <a:off x="2185" y="1914"/>
              <a:ext cx="385" cy="416"/>
              <a:chOff x="5012" y="1994"/>
              <a:chExt cx="381" cy="416"/>
            </a:xfrm>
          </p:grpSpPr>
          <p:sp>
            <p:nvSpPr>
              <p:cNvPr id="16449" name="Text Box 65"/>
              <p:cNvSpPr txBox="1">
                <a:spLocks noChangeArrowheads="1"/>
              </p:cNvSpPr>
              <p:nvPr/>
            </p:nvSpPr>
            <p:spPr bwMode="auto">
              <a:xfrm>
                <a:off x="5012" y="1994"/>
                <a:ext cx="3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b="1">
                    <a:solidFill>
                      <a:srgbClr val="FF0000"/>
                    </a:solidFill>
                  </a:rPr>
                  <a:t>289</a:t>
                </a:r>
              </a:p>
            </p:txBody>
          </p:sp>
          <p:sp>
            <p:nvSpPr>
              <p:cNvPr id="16450" name="Text Box 66"/>
              <p:cNvSpPr txBox="1">
                <a:spLocks noChangeArrowheads="1"/>
              </p:cNvSpPr>
              <p:nvPr/>
            </p:nvSpPr>
            <p:spPr bwMode="auto">
              <a:xfrm>
                <a:off x="5046" y="2160"/>
                <a:ext cx="30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000" b="1">
                    <a:solidFill>
                      <a:srgbClr val="FF0000"/>
                    </a:solidFill>
                  </a:rPr>
                  <a:t>16</a:t>
                </a:r>
                <a:endParaRPr lang="en-US" sz="20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6451" name="Line 67"/>
              <p:cNvSpPr>
                <a:spLocks noChangeShapeType="1"/>
              </p:cNvSpPr>
              <p:nvPr/>
            </p:nvSpPr>
            <p:spPr bwMode="auto">
              <a:xfrm flipH="1">
                <a:off x="5103" y="2181"/>
                <a:ext cx="22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6457" name="Group 73"/>
            <p:cNvGrpSpPr>
              <a:grpSpLocks/>
            </p:cNvGrpSpPr>
            <p:nvPr/>
          </p:nvGrpSpPr>
          <p:grpSpPr bwMode="auto">
            <a:xfrm>
              <a:off x="3963" y="1922"/>
              <a:ext cx="385" cy="400"/>
              <a:chOff x="4808" y="2424"/>
              <a:chExt cx="385" cy="400"/>
            </a:xfrm>
          </p:grpSpPr>
          <p:sp>
            <p:nvSpPr>
              <p:cNvPr id="16454" name="Text Box 70"/>
              <p:cNvSpPr txBox="1">
                <a:spLocks noChangeArrowheads="1"/>
              </p:cNvSpPr>
              <p:nvPr/>
            </p:nvSpPr>
            <p:spPr bwMode="auto">
              <a:xfrm>
                <a:off x="4808" y="2424"/>
                <a:ext cx="38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b="1">
                    <a:solidFill>
                      <a:srgbClr val="FF0000"/>
                    </a:solidFill>
                  </a:rPr>
                  <a:t>ـ 17</a:t>
                </a:r>
              </a:p>
            </p:txBody>
          </p:sp>
          <p:sp>
            <p:nvSpPr>
              <p:cNvPr id="16455" name="Text Box 71"/>
              <p:cNvSpPr txBox="1">
                <a:spLocks noChangeArrowheads="1"/>
              </p:cNvSpPr>
              <p:nvPr/>
            </p:nvSpPr>
            <p:spPr bwMode="auto">
              <a:xfrm>
                <a:off x="4866" y="2574"/>
                <a:ext cx="30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000" b="1">
                    <a:solidFill>
                      <a:srgbClr val="FF0000"/>
                    </a:solidFill>
                  </a:rPr>
                  <a:t>2</a:t>
                </a:r>
                <a:endParaRPr lang="en-US" sz="20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6456" name="Line 72"/>
              <p:cNvSpPr>
                <a:spLocks noChangeShapeType="1"/>
              </p:cNvSpPr>
              <p:nvPr/>
            </p:nvSpPr>
            <p:spPr bwMode="auto">
              <a:xfrm flipH="1" flipV="1">
                <a:off x="4993" y="2606"/>
                <a:ext cx="13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6471" name="Group 87"/>
          <p:cNvGrpSpPr>
            <a:grpSpLocks/>
          </p:cNvGrpSpPr>
          <p:nvPr/>
        </p:nvGrpSpPr>
        <p:grpSpPr bwMode="auto">
          <a:xfrm>
            <a:off x="2030413" y="3365500"/>
            <a:ext cx="4757737" cy="688975"/>
            <a:chOff x="1338" y="2251"/>
            <a:chExt cx="2997" cy="434"/>
          </a:xfrm>
        </p:grpSpPr>
        <p:sp>
          <p:nvSpPr>
            <p:cNvPr id="16405" name="Text Box 21"/>
            <p:cNvSpPr txBox="1">
              <a:spLocks noChangeArrowheads="1"/>
            </p:cNvSpPr>
            <p:nvPr/>
          </p:nvSpPr>
          <p:spPr bwMode="auto">
            <a:xfrm>
              <a:off x="1338" y="2338"/>
              <a:ext cx="299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b="1">
                  <a:solidFill>
                    <a:srgbClr val="000000"/>
                  </a:solidFill>
                </a:rPr>
                <a:t>س</a:t>
              </a:r>
              <a:r>
                <a:rPr lang="ar-SA" b="1">
                  <a:solidFill>
                    <a:srgbClr val="000000"/>
                  </a:solidFill>
                  <a:cs typeface="ZA-MATH2" pitchFamily="2" charset="-78"/>
                </a:rPr>
                <a:t>ﺈ</a:t>
              </a:r>
              <a:r>
                <a:rPr lang="ar-SA" b="1">
                  <a:solidFill>
                    <a:srgbClr val="000000"/>
                  </a:solidFill>
                </a:rPr>
                <a:t>ــ        س + </a:t>
              </a:r>
              <a:r>
                <a:rPr lang="ar-SA" b="1">
                  <a:solidFill>
                    <a:srgbClr val="FF0000"/>
                  </a:solidFill>
                </a:rPr>
                <a:t>       </a:t>
              </a:r>
              <a:r>
                <a:rPr lang="ar-SA" b="1">
                  <a:solidFill>
                    <a:srgbClr val="000000"/>
                  </a:solidFill>
                </a:rPr>
                <a:t> = ــ 4</a:t>
              </a:r>
              <a:r>
                <a:rPr lang="ar-SA" b="1">
                  <a:solidFill>
                    <a:srgbClr val="FF0000"/>
                  </a:solidFill>
                </a:rPr>
                <a:t> </a:t>
              </a:r>
              <a:r>
                <a:rPr lang="ar-SA" b="1">
                  <a:solidFill>
                    <a:srgbClr val="000000"/>
                  </a:solidFill>
                </a:rPr>
                <a:t>+</a:t>
              </a:r>
              <a:r>
                <a:rPr lang="ar-SA" b="1">
                  <a:solidFill>
                    <a:srgbClr val="FF0000"/>
                  </a:solidFill>
                </a:rPr>
                <a:t> </a:t>
              </a:r>
              <a:endParaRPr lang="en-US" b="1">
                <a:solidFill>
                  <a:srgbClr val="FF0000"/>
                </a:solidFill>
              </a:endParaRPr>
            </a:p>
          </p:txBody>
        </p:sp>
        <p:grpSp>
          <p:nvGrpSpPr>
            <p:cNvPr id="16459" name="Group 75"/>
            <p:cNvGrpSpPr>
              <a:grpSpLocks/>
            </p:cNvGrpSpPr>
            <p:nvPr/>
          </p:nvGrpSpPr>
          <p:grpSpPr bwMode="auto">
            <a:xfrm>
              <a:off x="3085" y="2269"/>
              <a:ext cx="385" cy="416"/>
              <a:chOff x="5012" y="1994"/>
              <a:chExt cx="381" cy="416"/>
            </a:xfrm>
          </p:grpSpPr>
          <p:sp>
            <p:nvSpPr>
              <p:cNvPr id="16460" name="Text Box 76"/>
              <p:cNvSpPr txBox="1">
                <a:spLocks noChangeArrowheads="1"/>
              </p:cNvSpPr>
              <p:nvPr/>
            </p:nvSpPr>
            <p:spPr bwMode="auto">
              <a:xfrm>
                <a:off x="5012" y="1994"/>
                <a:ext cx="3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b="1">
                    <a:solidFill>
                      <a:srgbClr val="FF0000"/>
                    </a:solidFill>
                  </a:rPr>
                  <a:t>289</a:t>
                </a:r>
              </a:p>
            </p:txBody>
          </p:sp>
          <p:sp>
            <p:nvSpPr>
              <p:cNvPr id="16461" name="Text Box 77"/>
              <p:cNvSpPr txBox="1">
                <a:spLocks noChangeArrowheads="1"/>
              </p:cNvSpPr>
              <p:nvPr/>
            </p:nvSpPr>
            <p:spPr bwMode="auto">
              <a:xfrm>
                <a:off x="5046" y="2160"/>
                <a:ext cx="30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000" b="1">
                    <a:solidFill>
                      <a:srgbClr val="FF0000"/>
                    </a:solidFill>
                  </a:rPr>
                  <a:t>16</a:t>
                </a:r>
                <a:endParaRPr lang="en-US" sz="20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6462" name="Line 78"/>
              <p:cNvSpPr>
                <a:spLocks noChangeShapeType="1"/>
              </p:cNvSpPr>
              <p:nvPr/>
            </p:nvSpPr>
            <p:spPr bwMode="auto">
              <a:xfrm flipH="1">
                <a:off x="5103" y="2181"/>
                <a:ext cx="22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6463" name="Group 79"/>
            <p:cNvGrpSpPr>
              <a:grpSpLocks/>
            </p:cNvGrpSpPr>
            <p:nvPr/>
          </p:nvGrpSpPr>
          <p:grpSpPr bwMode="auto">
            <a:xfrm>
              <a:off x="3568" y="2259"/>
              <a:ext cx="439" cy="423"/>
              <a:chOff x="1429" y="3067"/>
              <a:chExt cx="439" cy="423"/>
            </a:xfrm>
          </p:grpSpPr>
          <p:sp>
            <p:nvSpPr>
              <p:cNvPr id="16464" name="Text Box 80"/>
              <p:cNvSpPr txBox="1">
                <a:spLocks noChangeArrowheads="1"/>
              </p:cNvSpPr>
              <p:nvPr/>
            </p:nvSpPr>
            <p:spPr bwMode="auto">
              <a:xfrm>
                <a:off x="1429" y="3067"/>
                <a:ext cx="43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000" b="1">
                    <a:solidFill>
                      <a:srgbClr val="000000"/>
                    </a:solidFill>
                  </a:rPr>
                  <a:t>17</a:t>
                </a:r>
              </a:p>
            </p:txBody>
          </p:sp>
          <p:sp>
            <p:nvSpPr>
              <p:cNvPr id="16465" name="Text Box 81"/>
              <p:cNvSpPr txBox="1">
                <a:spLocks noChangeArrowheads="1"/>
              </p:cNvSpPr>
              <p:nvPr/>
            </p:nvSpPr>
            <p:spPr bwMode="auto">
              <a:xfrm>
                <a:off x="1634" y="3240"/>
                <a:ext cx="18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000" b="1">
                    <a:solidFill>
                      <a:srgbClr val="000000"/>
                    </a:solidFill>
                  </a:rPr>
                  <a:t>2</a:t>
                </a: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6466" name="Line 82"/>
              <p:cNvSpPr>
                <a:spLocks noChangeShapeType="1"/>
              </p:cNvSpPr>
              <p:nvPr/>
            </p:nvSpPr>
            <p:spPr bwMode="auto">
              <a:xfrm flipH="1" flipV="1">
                <a:off x="1611" y="3270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6467" name="Group 83"/>
            <p:cNvGrpSpPr>
              <a:grpSpLocks/>
            </p:cNvGrpSpPr>
            <p:nvPr/>
          </p:nvGrpSpPr>
          <p:grpSpPr bwMode="auto">
            <a:xfrm>
              <a:off x="2247" y="2251"/>
              <a:ext cx="385" cy="416"/>
              <a:chOff x="5012" y="1994"/>
              <a:chExt cx="381" cy="416"/>
            </a:xfrm>
          </p:grpSpPr>
          <p:sp>
            <p:nvSpPr>
              <p:cNvPr id="16468" name="Text Box 84"/>
              <p:cNvSpPr txBox="1">
                <a:spLocks noChangeArrowheads="1"/>
              </p:cNvSpPr>
              <p:nvPr/>
            </p:nvSpPr>
            <p:spPr bwMode="auto">
              <a:xfrm>
                <a:off x="5012" y="1994"/>
                <a:ext cx="3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b="1">
                    <a:solidFill>
                      <a:srgbClr val="FF0000"/>
                    </a:solidFill>
                  </a:rPr>
                  <a:t>289</a:t>
                </a:r>
              </a:p>
            </p:txBody>
          </p:sp>
          <p:sp>
            <p:nvSpPr>
              <p:cNvPr id="16469" name="Text Box 85"/>
              <p:cNvSpPr txBox="1">
                <a:spLocks noChangeArrowheads="1"/>
              </p:cNvSpPr>
              <p:nvPr/>
            </p:nvSpPr>
            <p:spPr bwMode="auto">
              <a:xfrm>
                <a:off x="5046" y="2160"/>
                <a:ext cx="30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000" b="1">
                    <a:solidFill>
                      <a:srgbClr val="FF0000"/>
                    </a:solidFill>
                  </a:rPr>
                  <a:t>16</a:t>
                </a:r>
                <a:endParaRPr lang="en-US" sz="20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6470" name="Line 86"/>
              <p:cNvSpPr>
                <a:spLocks noChangeShapeType="1"/>
              </p:cNvSpPr>
              <p:nvPr/>
            </p:nvSpPr>
            <p:spPr bwMode="auto">
              <a:xfrm flipH="1">
                <a:off x="5103" y="2181"/>
                <a:ext cx="22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6480" name="Group 96"/>
          <p:cNvGrpSpPr>
            <a:grpSpLocks/>
          </p:cNvGrpSpPr>
          <p:nvPr/>
        </p:nvGrpSpPr>
        <p:grpSpPr bwMode="auto">
          <a:xfrm>
            <a:off x="3695700" y="4043363"/>
            <a:ext cx="2592388" cy="673100"/>
            <a:chOff x="2336" y="2523"/>
            <a:chExt cx="1633" cy="424"/>
          </a:xfrm>
        </p:grpSpPr>
        <p:sp>
          <p:nvSpPr>
            <p:cNvPr id="16406" name="Text Box 22"/>
            <p:cNvSpPr txBox="1">
              <a:spLocks noChangeArrowheads="1"/>
            </p:cNvSpPr>
            <p:nvPr/>
          </p:nvSpPr>
          <p:spPr bwMode="auto">
            <a:xfrm>
              <a:off x="2336" y="2614"/>
              <a:ext cx="163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b="1">
                  <a:solidFill>
                    <a:srgbClr val="000000"/>
                  </a:solidFill>
                </a:rPr>
                <a:t>( س ــ          )</a:t>
              </a:r>
              <a:r>
                <a:rPr lang="ar-SA" b="1">
                  <a:solidFill>
                    <a:srgbClr val="000000"/>
                  </a:solidFill>
                  <a:cs typeface="ZA-MATH2" pitchFamily="2" charset="-78"/>
                </a:rPr>
                <a:t>ﺈ</a:t>
              </a:r>
              <a:r>
                <a:rPr lang="ar-SA" b="1">
                  <a:solidFill>
                    <a:srgbClr val="000000"/>
                  </a:solidFill>
                </a:rPr>
                <a:t> =    </a:t>
              </a:r>
              <a:endParaRPr lang="en-US" b="1">
                <a:solidFill>
                  <a:srgbClr val="FF0000"/>
                </a:solidFill>
              </a:endParaRPr>
            </a:p>
          </p:txBody>
        </p:sp>
        <p:grpSp>
          <p:nvGrpSpPr>
            <p:cNvPr id="16472" name="Group 88"/>
            <p:cNvGrpSpPr>
              <a:grpSpLocks/>
            </p:cNvGrpSpPr>
            <p:nvPr/>
          </p:nvGrpSpPr>
          <p:grpSpPr bwMode="auto">
            <a:xfrm>
              <a:off x="3075" y="2523"/>
              <a:ext cx="439" cy="423"/>
              <a:chOff x="1429" y="3067"/>
              <a:chExt cx="439" cy="423"/>
            </a:xfrm>
          </p:grpSpPr>
          <p:sp>
            <p:nvSpPr>
              <p:cNvPr id="16473" name="Text Box 89"/>
              <p:cNvSpPr txBox="1">
                <a:spLocks noChangeArrowheads="1"/>
              </p:cNvSpPr>
              <p:nvPr/>
            </p:nvSpPr>
            <p:spPr bwMode="auto">
              <a:xfrm>
                <a:off x="1429" y="3067"/>
                <a:ext cx="43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000" b="1">
                    <a:solidFill>
                      <a:srgbClr val="000000"/>
                    </a:solidFill>
                  </a:rPr>
                  <a:t>17</a:t>
                </a:r>
              </a:p>
            </p:txBody>
          </p:sp>
          <p:sp>
            <p:nvSpPr>
              <p:cNvPr id="16474" name="Text Box 90"/>
              <p:cNvSpPr txBox="1">
                <a:spLocks noChangeArrowheads="1"/>
              </p:cNvSpPr>
              <p:nvPr/>
            </p:nvSpPr>
            <p:spPr bwMode="auto">
              <a:xfrm>
                <a:off x="1634" y="3240"/>
                <a:ext cx="18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000" b="1">
                    <a:solidFill>
                      <a:srgbClr val="000000"/>
                    </a:solidFill>
                  </a:rPr>
                  <a:t>4</a:t>
                </a: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6475" name="Line 91"/>
              <p:cNvSpPr>
                <a:spLocks noChangeShapeType="1"/>
              </p:cNvSpPr>
              <p:nvPr/>
            </p:nvSpPr>
            <p:spPr bwMode="auto">
              <a:xfrm flipH="1" flipV="1">
                <a:off x="1611" y="3270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6476" name="Group 92"/>
            <p:cNvGrpSpPr>
              <a:grpSpLocks/>
            </p:cNvGrpSpPr>
            <p:nvPr/>
          </p:nvGrpSpPr>
          <p:grpSpPr bwMode="auto">
            <a:xfrm>
              <a:off x="2610" y="2531"/>
              <a:ext cx="385" cy="416"/>
              <a:chOff x="5012" y="1994"/>
              <a:chExt cx="381" cy="416"/>
            </a:xfrm>
          </p:grpSpPr>
          <p:sp>
            <p:nvSpPr>
              <p:cNvPr id="16477" name="Text Box 93"/>
              <p:cNvSpPr txBox="1">
                <a:spLocks noChangeArrowheads="1"/>
              </p:cNvSpPr>
              <p:nvPr/>
            </p:nvSpPr>
            <p:spPr bwMode="auto">
              <a:xfrm>
                <a:off x="5012" y="1994"/>
                <a:ext cx="3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b="1">
                    <a:solidFill>
                      <a:srgbClr val="000000"/>
                    </a:solidFill>
                  </a:rPr>
                  <a:t>225</a:t>
                </a:r>
              </a:p>
            </p:txBody>
          </p:sp>
          <p:sp>
            <p:nvSpPr>
              <p:cNvPr id="16478" name="Text Box 94"/>
              <p:cNvSpPr txBox="1">
                <a:spLocks noChangeArrowheads="1"/>
              </p:cNvSpPr>
              <p:nvPr/>
            </p:nvSpPr>
            <p:spPr bwMode="auto">
              <a:xfrm>
                <a:off x="5046" y="2160"/>
                <a:ext cx="30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000" b="1">
                    <a:solidFill>
                      <a:srgbClr val="000000"/>
                    </a:solidFill>
                  </a:rPr>
                  <a:t>16</a:t>
                </a: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6479" name="Line 95"/>
              <p:cNvSpPr>
                <a:spLocks noChangeShapeType="1"/>
              </p:cNvSpPr>
              <p:nvPr/>
            </p:nvSpPr>
            <p:spPr bwMode="auto">
              <a:xfrm flipH="1">
                <a:off x="5103" y="218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6491" name="Group 107"/>
          <p:cNvGrpSpPr>
            <a:grpSpLocks/>
          </p:cNvGrpSpPr>
          <p:nvPr/>
        </p:nvGrpSpPr>
        <p:grpSpPr bwMode="auto">
          <a:xfrm>
            <a:off x="3340100" y="4637088"/>
            <a:ext cx="2592388" cy="673100"/>
            <a:chOff x="2336" y="2857"/>
            <a:chExt cx="1633" cy="424"/>
          </a:xfrm>
        </p:grpSpPr>
        <p:sp>
          <p:nvSpPr>
            <p:cNvPr id="16482" name="Text Box 98"/>
            <p:cNvSpPr txBox="1">
              <a:spLocks noChangeArrowheads="1"/>
            </p:cNvSpPr>
            <p:nvPr/>
          </p:nvSpPr>
          <p:spPr bwMode="auto">
            <a:xfrm>
              <a:off x="2336" y="2916"/>
              <a:ext cx="163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b="1">
                  <a:solidFill>
                    <a:srgbClr val="000000"/>
                  </a:solidFill>
                </a:rPr>
                <a:t>س ــ          =  </a:t>
              </a:r>
              <a:r>
                <a:rPr lang="en-US" b="1">
                  <a:solidFill>
                    <a:srgbClr val="000000"/>
                  </a:solidFill>
                </a:rPr>
                <a:t>±</a:t>
              </a:r>
              <a:r>
                <a:rPr lang="ar-SA" b="1">
                  <a:solidFill>
                    <a:srgbClr val="000000"/>
                  </a:solidFill>
                </a:rPr>
                <a:t> </a:t>
              </a:r>
              <a:endParaRPr lang="en-US" b="1">
                <a:solidFill>
                  <a:srgbClr val="000000"/>
                </a:solidFill>
              </a:endParaRPr>
            </a:p>
          </p:txBody>
        </p:sp>
        <p:grpSp>
          <p:nvGrpSpPr>
            <p:cNvPr id="16483" name="Group 99"/>
            <p:cNvGrpSpPr>
              <a:grpSpLocks/>
            </p:cNvGrpSpPr>
            <p:nvPr/>
          </p:nvGrpSpPr>
          <p:grpSpPr bwMode="auto">
            <a:xfrm>
              <a:off x="3167" y="2857"/>
              <a:ext cx="439" cy="423"/>
              <a:chOff x="1429" y="3067"/>
              <a:chExt cx="439" cy="423"/>
            </a:xfrm>
          </p:grpSpPr>
          <p:sp>
            <p:nvSpPr>
              <p:cNvPr id="16484" name="Text Box 100"/>
              <p:cNvSpPr txBox="1">
                <a:spLocks noChangeArrowheads="1"/>
              </p:cNvSpPr>
              <p:nvPr/>
            </p:nvSpPr>
            <p:spPr bwMode="auto">
              <a:xfrm>
                <a:off x="1429" y="3067"/>
                <a:ext cx="43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000" b="1">
                    <a:solidFill>
                      <a:srgbClr val="000000"/>
                    </a:solidFill>
                  </a:rPr>
                  <a:t>17</a:t>
                </a:r>
              </a:p>
            </p:txBody>
          </p:sp>
          <p:sp>
            <p:nvSpPr>
              <p:cNvPr id="16485" name="Text Box 101"/>
              <p:cNvSpPr txBox="1">
                <a:spLocks noChangeArrowheads="1"/>
              </p:cNvSpPr>
              <p:nvPr/>
            </p:nvSpPr>
            <p:spPr bwMode="auto">
              <a:xfrm>
                <a:off x="1634" y="3240"/>
                <a:ext cx="18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000" b="1">
                    <a:solidFill>
                      <a:srgbClr val="000000"/>
                    </a:solidFill>
                  </a:rPr>
                  <a:t>4</a:t>
                </a: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6486" name="Line 102"/>
              <p:cNvSpPr>
                <a:spLocks noChangeShapeType="1"/>
              </p:cNvSpPr>
              <p:nvPr/>
            </p:nvSpPr>
            <p:spPr bwMode="auto">
              <a:xfrm flipH="1" flipV="1">
                <a:off x="1611" y="3270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6487" name="Group 103"/>
            <p:cNvGrpSpPr>
              <a:grpSpLocks/>
            </p:cNvGrpSpPr>
            <p:nvPr/>
          </p:nvGrpSpPr>
          <p:grpSpPr bwMode="auto">
            <a:xfrm>
              <a:off x="2647" y="2865"/>
              <a:ext cx="385" cy="416"/>
              <a:chOff x="5012" y="1994"/>
              <a:chExt cx="381" cy="416"/>
            </a:xfrm>
          </p:grpSpPr>
          <p:sp>
            <p:nvSpPr>
              <p:cNvPr id="16488" name="Text Box 104"/>
              <p:cNvSpPr txBox="1">
                <a:spLocks noChangeArrowheads="1"/>
              </p:cNvSpPr>
              <p:nvPr/>
            </p:nvSpPr>
            <p:spPr bwMode="auto">
              <a:xfrm>
                <a:off x="5012" y="1994"/>
                <a:ext cx="3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b="1">
                    <a:solidFill>
                      <a:srgbClr val="000000"/>
                    </a:solidFill>
                  </a:rPr>
                  <a:t> 15</a:t>
                </a:r>
              </a:p>
            </p:txBody>
          </p:sp>
          <p:sp>
            <p:nvSpPr>
              <p:cNvPr id="16489" name="Text Box 105"/>
              <p:cNvSpPr txBox="1">
                <a:spLocks noChangeArrowheads="1"/>
              </p:cNvSpPr>
              <p:nvPr/>
            </p:nvSpPr>
            <p:spPr bwMode="auto">
              <a:xfrm>
                <a:off x="5046" y="2160"/>
                <a:ext cx="30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000" b="1">
                    <a:solidFill>
                      <a:srgbClr val="000000"/>
                    </a:solidFill>
                  </a:rPr>
                  <a:t> 4</a:t>
                </a: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6490" name="Line 106"/>
              <p:cNvSpPr>
                <a:spLocks noChangeShapeType="1"/>
              </p:cNvSpPr>
              <p:nvPr/>
            </p:nvSpPr>
            <p:spPr bwMode="auto">
              <a:xfrm flipH="1">
                <a:off x="5103" y="218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6503" name="Group 119"/>
          <p:cNvGrpSpPr>
            <a:grpSpLocks/>
          </p:cNvGrpSpPr>
          <p:nvPr/>
        </p:nvGrpSpPr>
        <p:grpSpPr bwMode="auto">
          <a:xfrm>
            <a:off x="5230813" y="5106988"/>
            <a:ext cx="1781175" cy="673100"/>
            <a:chOff x="3890" y="3142"/>
            <a:chExt cx="1122" cy="424"/>
          </a:xfrm>
        </p:grpSpPr>
        <p:sp>
          <p:nvSpPr>
            <p:cNvPr id="16493" name="Text Box 109"/>
            <p:cNvSpPr txBox="1">
              <a:spLocks noChangeArrowheads="1"/>
            </p:cNvSpPr>
            <p:nvPr/>
          </p:nvSpPr>
          <p:spPr bwMode="auto">
            <a:xfrm>
              <a:off x="3923" y="3217"/>
              <a:ext cx="10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b="1">
                  <a:solidFill>
                    <a:srgbClr val="000000"/>
                  </a:solidFill>
                </a:rPr>
                <a:t>س =         + </a:t>
              </a:r>
              <a:endParaRPr lang="en-US" b="1">
                <a:solidFill>
                  <a:srgbClr val="000000"/>
                </a:solidFill>
              </a:endParaRPr>
            </a:p>
          </p:txBody>
        </p:sp>
        <p:grpSp>
          <p:nvGrpSpPr>
            <p:cNvPr id="16494" name="Group 110"/>
            <p:cNvGrpSpPr>
              <a:grpSpLocks/>
            </p:cNvGrpSpPr>
            <p:nvPr/>
          </p:nvGrpSpPr>
          <p:grpSpPr bwMode="auto">
            <a:xfrm>
              <a:off x="4222" y="3142"/>
              <a:ext cx="451" cy="423"/>
              <a:chOff x="1429" y="3067"/>
              <a:chExt cx="439" cy="423"/>
            </a:xfrm>
          </p:grpSpPr>
          <p:sp>
            <p:nvSpPr>
              <p:cNvPr id="16495" name="Text Box 111"/>
              <p:cNvSpPr txBox="1">
                <a:spLocks noChangeArrowheads="1"/>
              </p:cNvSpPr>
              <p:nvPr/>
            </p:nvSpPr>
            <p:spPr bwMode="auto">
              <a:xfrm>
                <a:off x="1429" y="3067"/>
                <a:ext cx="43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000" b="1">
                    <a:solidFill>
                      <a:srgbClr val="000000"/>
                    </a:solidFill>
                  </a:rPr>
                  <a:t>17</a:t>
                </a:r>
              </a:p>
            </p:txBody>
          </p:sp>
          <p:sp>
            <p:nvSpPr>
              <p:cNvPr id="16496" name="Text Box 112"/>
              <p:cNvSpPr txBox="1">
                <a:spLocks noChangeArrowheads="1"/>
              </p:cNvSpPr>
              <p:nvPr/>
            </p:nvSpPr>
            <p:spPr bwMode="auto">
              <a:xfrm>
                <a:off x="1634" y="3240"/>
                <a:ext cx="18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000" b="1">
                    <a:solidFill>
                      <a:srgbClr val="000000"/>
                    </a:solidFill>
                  </a:rPr>
                  <a:t>4</a:t>
                </a: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6497" name="Line 113"/>
              <p:cNvSpPr>
                <a:spLocks noChangeShapeType="1"/>
              </p:cNvSpPr>
              <p:nvPr/>
            </p:nvSpPr>
            <p:spPr bwMode="auto">
              <a:xfrm flipH="1" flipV="1">
                <a:off x="1611" y="3270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6498" name="Group 114"/>
            <p:cNvGrpSpPr>
              <a:grpSpLocks/>
            </p:cNvGrpSpPr>
            <p:nvPr/>
          </p:nvGrpSpPr>
          <p:grpSpPr bwMode="auto">
            <a:xfrm>
              <a:off x="3890" y="3150"/>
              <a:ext cx="396" cy="416"/>
              <a:chOff x="5012" y="1994"/>
              <a:chExt cx="381" cy="416"/>
            </a:xfrm>
          </p:grpSpPr>
          <p:sp>
            <p:nvSpPr>
              <p:cNvPr id="16499" name="Text Box 115"/>
              <p:cNvSpPr txBox="1">
                <a:spLocks noChangeArrowheads="1"/>
              </p:cNvSpPr>
              <p:nvPr/>
            </p:nvSpPr>
            <p:spPr bwMode="auto">
              <a:xfrm>
                <a:off x="5012" y="1994"/>
                <a:ext cx="3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b="1">
                    <a:solidFill>
                      <a:srgbClr val="000000"/>
                    </a:solidFill>
                  </a:rPr>
                  <a:t> 15</a:t>
                </a:r>
              </a:p>
            </p:txBody>
          </p:sp>
          <p:sp>
            <p:nvSpPr>
              <p:cNvPr id="16500" name="Text Box 116"/>
              <p:cNvSpPr txBox="1">
                <a:spLocks noChangeArrowheads="1"/>
              </p:cNvSpPr>
              <p:nvPr/>
            </p:nvSpPr>
            <p:spPr bwMode="auto">
              <a:xfrm>
                <a:off x="5046" y="2160"/>
                <a:ext cx="30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000" b="1">
                    <a:solidFill>
                      <a:srgbClr val="000000"/>
                    </a:solidFill>
                  </a:rPr>
                  <a:t> 4</a:t>
                </a: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6501" name="Line 117"/>
              <p:cNvSpPr>
                <a:spLocks noChangeShapeType="1"/>
              </p:cNvSpPr>
              <p:nvPr/>
            </p:nvSpPr>
            <p:spPr bwMode="auto">
              <a:xfrm flipH="1">
                <a:off x="5103" y="218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6516" name="Group 132"/>
          <p:cNvGrpSpPr>
            <a:grpSpLocks/>
          </p:cNvGrpSpPr>
          <p:nvPr/>
        </p:nvGrpSpPr>
        <p:grpSpPr bwMode="auto">
          <a:xfrm>
            <a:off x="2332038" y="5119688"/>
            <a:ext cx="2212975" cy="685800"/>
            <a:chOff x="1469" y="3414"/>
            <a:chExt cx="1394" cy="432"/>
          </a:xfrm>
        </p:grpSpPr>
        <p:sp>
          <p:nvSpPr>
            <p:cNvPr id="16505" name="Text Box 121"/>
            <p:cNvSpPr txBox="1">
              <a:spLocks noChangeArrowheads="1"/>
            </p:cNvSpPr>
            <p:nvPr/>
          </p:nvSpPr>
          <p:spPr bwMode="auto">
            <a:xfrm>
              <a:off x="1469" y="3497"/>
              <a:ext cx="139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b="1">
                  <a:solidFill>
                    <a:srgbClr val="000000"/>
                  </a:solidFill>
                </a:rPr>
                <a:t>س =         ــ</a:t>
              </a:r>
              <a:endParaRPr lang="en-US" b="1">
                <a:solidFill>
                  <a:srgbClr val="000000"/>
                </a:solidFill>
              </a:endParaRPr>
            </a:p>
          </p:txBody>
        </p:sp>
        <p:grpSp>
          <p:nvGrpSpPr>
            <p:cNvPr id="16506" name="Group 122"/>
            <p:cNvGrpSpPr>
              <a:grpSpLocks/>
            </p:cNvGrpSpPr>
            <p:nvPr/>
          </p:nvGrpSpPr>
          <p:grpSpPr bwMode="auto">
            <a:xfrm>
              <a:off x="2074" y="3414"/>
              <a:ext cx="451" cy="423"/>
              <a:chOff x="1429" y="3067"/>
              <a:chExt cx="439" cy="423"/>
            </a:xfrm>
          </p:grpSpPr>
          <p:sp>
            <p:nvSpPr>
              <p:cNvPr id="16507" name="Text Box 123"/>
              <p:cNvSpPr txBox="1">
                <a:spLocks noChangeArrowheads="1"/>
              </p:cNvSpPr>
              <p:nvPr/>
            </p:nvSpPr>
            <p:spPr bwMode="auto">
              <a:xfrm>
                <a:off x="1429" y="3067"/>
                <a:ext cx="43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000" b="1">
                    <a:solidFill>
                      <a:srgbClr val="000000"/>
                    </a:solidFill>
                  </a:rPr>
                  <a:t>17</a:t>
                </a:r>
              </a:p>
            </p:txBody>
          </p:sp>
          <p:sp>
            <p:nvSpPr>
              <p:cNvPr id="16508" name="Text Box 124"/>
              <p:cNvSpPr txBox="1">
                <a:spLocks noChangeArrowheads="1"/>
              </p:cNvSpPr>
              <p:nvPr/>
            </p:nvSpPr>
            <p:spPr bwMode="auto">
              <a:xfrm>
                <a:off x="1634" y="3240"/>
                <a:ext cx="18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000" b="1">
                    <a:solidFill>
                      <a:srgbClr val="000000"/>
                    </a:solidFill>
                  </a:rPr>
                  <a:t>4</a:t>
                </a: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6509" name="Line 125"/>
              <p:cNvSpPr>
                <a:spLocks noChangeShapeType="1"/>
              </p:cNvSpPr>
              <p:nvPr/>
            </p:nvSpPr>
            <p:spPr bwMode="auto">
              <a:xfrm flipH="1" flipV="1">
                <a:off x="1611" y="3270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6510" name="Group 126"/>
            <p:cNvGrpSpPr>
              <a:grpSpLocks/>
            </p:cNvGrpSpPr>
            <p:nvPr/>
          </p:nvGrpSpPr>
          <p:grpSpPr bwMode="auto">
            <a:xfrm>
              <a:off x="1716" y="3430"/>
              <a:ext cx="396" cy="416"/>
              <a:chOff x="5012" y="1994"/>
              <a:chExt cx="381" cy="416"/>
            </a:xfrm>
          </p:grpSpPr>
          <p:sp>
            <p:nvSpPr>
              <p:cNvPr id="16511" name="Text Box 127"/>
              <p:cNvSpPr txBox="1">
                <a:spLocks noChangeArrowheads="1"/>
              </p:cNvSpPr>
              <p:nvPr/>
            </p:nvSpPr>
            <p:spPr bwMode="auto">
              <a:xfrm>
                <a:off x="5012" y="1994"/>
                <a:ext cx="3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b="1">
                    <a:solidFill>
                      <a:srgbClr val="000000"/>
                    </a:solidFill>
                  </a:rPr>
                  <a:t> 15</a:t>
                </a:r>
              </a:p>
            </p:txBody>
          </p:sp>
          <p:sp>
            <p:nvSpPr>
              <p:cNvPr id="16512" name="Text Box 128"/>
              <p:cNvSpPr txBox="1">
                <a:spLocks noChangeArrowheads="1"/>
              </p:cNvSpPr>
              <p:nvPr/>
            </p:nvSpPr>
            <p:spPr bwMode="auto">
              <a:xfrm>
                <a:off x="5046" y="2160"/>
                <a:ext cx="30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000" b="1">
                    <a:solidFill>
                      <a:srgbClr val="000000"/>
                    </a:solidFill>
                  </a:rPr>
                  <a:t> 4</a:t>
                </a: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6513" name="Line 129"/>
              <p:cNvSpPr>
                <a:spLocks noChangeShapeType="1"/>
              </p:cNvSpPr>
              <p:nvPr/>
            </p:nvSpPr>
            <p:spPr bwMode="auto">
              <a:xfrm flipH="1">
                <a:off x="5103" y="218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6517" name="Text Box 133"/>
          <p:cNvSpPr txBox="1">
            <a:spLocks noChangeArrowheads="1"/>
          </p:cNvSpPr>
          <p:nvPr/>
        </p:nvSpPr>
        <p:spPr bwMode="auto">
          <a:xfrm>
            <a:off x="6156325" y="5699125"/>
            <a:ext cx="86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س = 8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6518" name="Text Box 134"/>
          <p:cNvSpPr txBox="1">
            <a:spLocks noChangeArrowheads="1"/>
          </p:cNvSpPr>
          <p:nvPr/>
        </p:nvSpPr>
        <p:spPr bwMode="auto">
          <a:xfrm>
            <a:off x="3492500" y="5708650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س = </a:t>
            </a:r>
            <a:r>
              <a:rPr lang="en-US" sz="2400" b="1">
                <a:solidFill>
                  <a:srgbClr val="000000"/>
                </a:solidFill>
                <a:sym typeface="ZA-Fractions-1" pitchFamily="2" charset="2"/>
              </a:rPr>
              <a:t></a:t>
            </a:r>
          </a:p>
        </p:txBody>
      </p:sp>
      <p:sp>
        <p:nvSpPr>
          <p:cNvPr id="16520" name="Text Box 136"/>
          <p:cNvSpPr txBox="1">
            <a:spLocks noChangeArrowheads="1"/>
          </p:cNvSpPr>
          <p:nvPr/>
        </p:nvSpPr>
        <p:spPr bwMode="auto">
          <a:xfrm>
            <a:off x="5508625" y="6140450"/>
            <a:ext cx="187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FF0000"/>
                </a:solidFill>
              </a:rPr>
              <a:t>الحلان هما 8</a:t>
            </a:r>
            <a:r>
              <a:rPr lang="ar-SA" sz="1600" b="1">
                <a:solidFill>
                  <a:srgbClr val="FF0000"/>
                </a:solidFill>
              </a:rPr>
              <a:t> ، </a:t>
            </a:r>
            <a:r>
              <a:rPr lang="en-US" sz="2400" b="1">
                <a:solidFill>
                  <a:srgbClr val="FF0000"/>
                </a:solidFill>
                <a:sym typeface="ZA-Fractions-1" pitchFamily="2" charset="2"/>
              </a:rPr>
              <a:t></a:t>
            </a:r>
          </a:p>
        </p:txBody>
      </p:sp>
      <p:grpSp>
        <p:nvGrpSpPr>
          <p:cNvPr id="16531" name="Group 147"/>
          <p:cNvGrpSpPr>
            <a:grpSpLocks/>
          </p:cNvGrpSpPr>
          <p:nvPr/>
        </p:nvGrpSpPr>
        <p:grpSpPr bwMode="auto">
          <a:xfrm>
            <a:off x="946150" y="4581525"/>
            <a:ext cx="2473325" cy="671513"/>
            <a:chOff x="596" y="2923"/>
            <a:chExt cx="1558" cy="423"/>
          </a:xfrm>
        </p:grpSpPr>
        <p:sp>
          <p:nvSpPr>
            <p:cNvPr id="16409" name="Text Box 25"/>
            <p:cNvSpPr txBox="1">
              <a:spLocks noChangeArrowheads="1"/>
            </p:cNvSpPr>
            <p:nvPr/>
          </p:nvSpPr>
          <p:spPr bwMode="auto">
            <a:xfrm>
              <a:off x="596" y="3007"/>
              <a:ext cx="15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1600" b="1">
                  <a:solidFill>
                    <a:srgbClr val="009999"/>
                  </a:solidFill>
                </a:rPr>
                <a:t>بإضافة         إلى كلا الطرفين</a:t>
              </a:r>
              <a:endParaRPr lang="en-US" sz="1600" b="1">
                <a:solidFill>
                  <a:srgbClr val="009999"/>
                </a:solidFill>
              </a:endParaRPr>
            </a:p>
          </p:txBody>
        </p:sp>
        <p:grpSp>
          <p:nvGrpSpPr>
            <p:cNvPr id="16523" name="Group 139"/>
            <p:cNvGrpSpPr>
              <a:grpSpLocks/>
            </p:cNvGrpSpPr>
            <p:nvPr/>
          </p:nvGrpSpPr>
          <p:grpSpPr bwMode="auto">
            <a:xfrm>
              <a:off x="1362" y="2923"/>
              <a:ext cx="439" cy="423"/>
              <a:chOff x="1429" y="3067"/>
              <a:chExt cx="439" cy="423"/>
            </a:xfrm>
          </p:grpSpPr>
          <p:sp>
            <p:nvSpPr>
              <p:cNvPr id="16524" name="Text Box 140"/>
              <p:cNvSpPr txBox="1">
                <a:spLocks noChangeArrowheads="1"/>
              </p:cNvSpPr>
              <p:nvPr/>
            </p:nvSpPr>
            <p:spPr bwMode="auto">
              <a:xfrm>
                <a:off x="1429" y="3067"/>
                <a:ext cx="43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000" b="1">
                    <a:solidFill>
                      <a:srgbClr val="009999"/>
                    </a:solidFill>
                  </a:rPr>
                  <a:t>17</a:t>
                </a:r>
              </a:p>
            </p:txBody>
          </p:sp>
          <p:sp>
            <p:nvSpPr>
              <p:cNvPr id="16525" name="Text Box 141"/>
              <p:cNvSpPr txBox="1">
                <a:spLocks noChangeArrowheads="1"/>
              </p:cNvSpPr>
              <p:nvPr/>
            </p:nvSpPr>
            <p:spPr bwMode="auto">
              <a:xfrm>
                <a:off x="1634" y="3240"/>
                <a:ext cx="18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000" b="1">
                    <a:solidFill>
                      <a:srgbClr val="009999"/>
                    </a:solidFill>
                  </a:rPr>
                  <a:t>4</a:t>
                </a:r>
                <a:endParaRPr lang="en-US" sz="2000" b="1">
                  <a:solidFill>
                    <a:srgbClr val="009999"/>
                  </a:solidFill>
                </a:endParaRPr>
              </a:p>
            </p:txBody>
          </p:sp>
          <p:sp>
            <p:nvSpPr>
              <p:cNvPr id="16526" name="Line 142"/>
              <p:cNvSpPr>
                <a:spLocks noChangeShapeType="1"/>
              </p:cNvSpPr>
              <p:nvPr/>
            </p:nvSpPr>
            <p:spPr bwMode="auto">
              <a:xfrm flipH="1" flipV="1">
                <a:off x="1611" y="3270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5B2DBF2A-56E9-9AD1-F6A1-C9EC76554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536"/>
            <a:ext cx="2657842" cy="16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32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6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6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6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6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6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16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6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16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16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165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16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6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6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6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1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800" decel="1000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6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6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1000"/>
                                        <p:tgtEl>
                                          <p:spTgt spid="16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800" decel="1000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6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6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16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6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6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1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800" decel="100000"/>
                                        <p:tgtEl>
                                          <p:spTgt spid="16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16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16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16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/>
      <p:bldP spid="16395" grpId="0"/>
      <p:bldP spid="16396" grpId="0"/>
      <p:bldP spid="16407" grpId="0"/>
      <p:bldP spid="16412" grpId="0"/>
      <p:bldP spid="16416" grpId="0"/>
      <p:bldP spid="16432" grpId="0"/>
      <p:bldP spid="16517" grpId="0"/>
      <p:bldP spid="16518" grpId="0"/>
      <p:bldP spid="165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64" name="Group 56"/>
          <p:cNvGrpSpPr>
            <a:grpSpLocks/>
          </p:cNvGrpSpPr>
          <p:nvPr/>
        </p:nvGrpSpPr>
        <p:grpSpPr bwMode="auto">
          <a:xfrm>
            <a:off x="4683125" y="919163"/>
            <a:ext cx="3500438" cy="422275"/>
            <a:chOff x="3955" y="882"/>
            <a:chExt cx="1448" cy="164"/>
          </a:xfrm>
        </p:grpSpPr>
        <p:pic>
          <p:nvPicPr>
            <p:cNvPr id="17465" name="Picture 5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5" y="890"/>
              <a:ext cx="474" cy="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66" name="Picture 5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7" y="906"/>
              <a:ext cx="156" cy="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67" name="Picture 59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FFCC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" y="882"/>
              <a:ext cx="822" cy="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469" name="Text Box 61"/>
          <p:cNvSpPr txBox="1">
            <a:spLocks noChangeArrowheads="1"/>
          </p:cNvSpPr>
          <p:nvPr/>
        </p:nvSpPr>
        <p:spPr bwMode="auto">
          <a:xfrm>
            <a:off x="5689600" y="2532063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س =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17470" name="Text Box 62"/>
          <p:cNvSpPr txBox="1">
            <a:spLocks noChangeArrowheads="1"/>
          </p:cNvSpPr>
          <p:nvPr/>
        </p:nvSpPr>
        <p:spPr bwMode="auto">
          <a:xfrm>
            <a:off x="2622550" y="1341438"/>
            <a:ext cx="1296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1600" b="1">
                <a:solidFill>
                  <a:srgbClr val="009999"/>
                </a:solidFill>
              </a:rPr>
              <a:t>المعادلة الأصلية</a:t>
            </a:r>
            <a:endParaRPr lang="en-US" sz="1600" b="1">
              <a:solidFill>
                <a:srgbClr val="009999"/>
              </a:solidFill>
            </a:endParaRPr>
          </a:p>
        </p:txBody>
      </p:sp>
      <p:sp>
        <p:nvSpPr>
          <p:cNvPr id="17471" name="Text Box 63"/>
          <p:cNvSpPr txBox="1">
            <a:spLocks noChangeArrowheads="1"/>
          </p:cNvSpPr>
          <p:nvPr/>
        </p:nvSpPr>
        <p:spPr bwMode="auto">
          <a:xfrm>
            <a:off x="3881438" y="1357313"/>
            <a:ext cx="2490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2س</a:t>
            </a:r>
            <a:r>
              <a:rPr lang="ar-SA" b="1">
                <a:solidFill>
                  <a:srgbClr val="000000"/>
                </a:solidFill>
                <a:cs typeface="ZA-MATH2" pitchFamily="2" charset="-78"/>
              </a:rPr>
              <a:t>ﺈ</a:t>
            </a:r>
            <a:r>
              <a:rPr lang="ar-SA" sz="2000" b="1">
                <a:solidFill>
                  <a:srgbClr val="000000"/>
                </a:solidFill>
              </a:rPr>
              <a:t> ــ 17س + 8 = 0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17472" name="Text Box 64"/>
          <p:cNvSpPr txBox="1">
            <a:spLocks noChangeArrowheads="1"/>
          </p:cNvSpPr>
          <p:nvPr/>
        </p:nvSpPr>
        <p:spPr bwMode="auto">
          <a:xfrm>
            <a:off x="5259388" y="1844675"/>
            <a:ext cx="86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FF0000"/>
                </a:solidFill>
              </a:rPr>
              <a:t>أ= 2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7473" name="Text Box 65"/>
          <p:cNvSpPr txBox="1">
            <a:spLocks noChangeArrowheads="1"/>
          </p:cNvSpPr>
          <p:nvPr/>
        </p:nvSpPr>
        <p:spPr bwMode="auto">
          <a:xfrm>
            <a:off x="3890963" y="1827213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،</a:t>
            </a:r>
            <a:r>
              <a:rPr lang="ar-SA" sz="2000" b="1">
                <a:solidFill>
                  <a:srgbClr val="FF0000"/>
                </a:solidFill>
              </a:rPr>
              <a:t>  </a:t>
            </a:r>
            <a:r>
              <a:rPr lang="ar-SA" sz="2000" b="1">
                <a:solidFill>
                  <a:srgbClr val="009900"/>
                </a:solidFill>
              </a:rPr>
              <a:t>ب = ــ 17</a:t>
            </a:r>
            <a:endParaRPr lang="en-US" sz="2000" b="1">
              <a:solidFill>
                <a:srgbClr val="009900"/>
              </a:solidFill>
            </a:endParaRPr>
          </a:p>
        </p:txBody>
      </p:sp>
      <p:sp>
        <p:nvSpPr>
          <p:cNvPr id="17474" name="Text Box 66"/>
          <p:cNvSpPr txBox="1">
            <a:spLocks noChangeArrowheads="1"/>
          </p:cNvSpPr>
          <p:nvPr/>
        </p:nvSpPr>
        <p:spPr bwMode="auto">
          <a:xfrm>
            <a:off x="2449513" y="1827213"/>
            <a:ext cx="13604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،</a:t>
            </a:r>
            <a:r>
              <a:rPr lang="ar-SA" sz="2000" b="1">
                <a:solidFill>
                  <a:srgbClr val="FF0000"/>
                </a:solidFill>
              </a:rPr>
              <a:t>  </a:t>
            </a:r>
            <a:r>
              <a:rPr lang="ar-SA" sz="2000" b="1">
                <a:solidFill>
                  <a:srgbClr val="333399"/>
                </a:solidFill>
              </a:rPr>
              <a:t>ﺟ = 8</a:t>
            </a:r>
            <a:endParaRPr lang="en-US" sz="2000" b="1">
              <a:solidFill>
                <a:srgbClr val="333399"/>
              </a:solidFill>
            </a:endParaRPr>
          </a:p>
        </p:txBody>
      </p:sp>
      <p:sp>
        <p:nvSpPr>
          <p:cNvPr id="17475" name="Text Box 67"/>
          <p:cNvSpPr txBox="1">
            <a:spLocks noChangeArrowheads="1"/>
          </p:cNvSpPr>
          <p:nvPr/>
        </p:nvSpPr>
        <p:spPr bwMode="auto">
          <a:xfrm>
            <a:off x="2089150" y="2574925"/>
            <a:ext cx="1009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1600" b="1">
                <a:solidFill>
                  <a:srgbClr val="009999"/>
                </a:solidFill>
              </a:rPr>
              <a:t>القانون العام</a:t>
            </a:r>
            <a:endParaRPr lang="en-US" sz="1600" b="1">
              <a:solidFill>
                <a:srgbClr val="009999"/>
              </a:solidFill>
            </a:endParaRPr>
          </a:p>
        </p:txBody>
      </p:sp>
      <p:grpSp>
        <p:nvGrpSpPr>
          <p:cNvPr id="17476" name="Group 68"/>
          <p:cNvGrpSpPr>
            <a:grpSpLocks/>
          </p:cNvGrpSpPr>
          <p:nvPr/>
        </p:nvGrpSpPr>
        <p:grpSpPr bwMode="auto">
          <a:xfrm>
            <a:off x="107950" y="4257675"/>
            <a:ext cx="1681163" cy="692150"/>
            <a:chOff x="967" y="2805"/>
            <a:chExt cx="840" cy="436"/>
          </a:xfrm>
        </p:grpSpPr>
        <p:sp>
          <p:nvSpPr>
            <p:cNvPr id="17477" name="Text Box 69"/>
            <p:cNvSpPr txBox="1">
              <a:spLocks noChangeArrowheads="1"/>
            </p:cNvSpPr>
            <p:nvPr/>
          </p:nvSpPr>
          <p:spPr bwMode="auto">
            <a:xfrm>
              <a:off x="967" y="2805"/>
              <a:ext cx="3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000" b="1">
                  <a:solidFill>
                    <a:srgbClr val="000000"/>
                  </a:solidFill>
                  <a:sym typeface="ZA-الجذور-1" pitchFamily="2" charset="2"/>
                </a:rPr>
                <a:t>15</a:t>
              </a:r>
            </a:p>
          </p:txBody>
        </p:sp>
        <p:sp>
          <p:nvSpPr>
            <p:cNvPr id="17478" name="Text Box 70"/>
            <p:cNvSpPr txBox="1">
              <a:spLocks noChangeArrowheads="1"/>
            </p:cNvSpPr>
            <p:nvPr/>
          </p:nvSpPr>
          <p:spPr bwMode="auto">
            <a:xfrm>
              <a:off x="1183" y="3010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b="1">
                  <a:solidFill>
                    <a:srgbClr val="000000"/>
                  </a:solidFill>
                </a:rPr>
                <a:t>4</a:t>
              </a:r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17479" name="Text Box 71"/>
            <p:cNvSpPr txBox="1">
              <a:spLocks noChangeArrowheads="1"/>
            </p:cNvSpPr>
            <p:nvPr/>
          </p:nvSpPr>
          <p:spPr bwMode="auto">
            <a:xfrm>
              <a:off x="1172" y="2805"/>
              <a:ext cx="4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000" b="1">
                  <a:solidFill>
                    <a:srgbClr val="009900"/>
                  </a:solidFill>
                </a:rPr>
                <a:t>17</a:t>
              </a:r>
              <a:r>
                <a:rPr lang="ar-SA" sz="2000" b="1">
                  <a:solidFill>
                    <a:srgbClr val="000000"/>
                  </a:solidFill>
                </a:rPr>
                <a:t> </a:t>
              </a:r>
              <a:r>
                <a:rPr lang="en-US" sz="2000" b="1">
                  <a:solidFill>
                    <a:srgbClr val="000000"/>
                  </a:solidFill>
                </a:rPr>
                <a:t>±</a:t>
              </a:r>
            </a:p>
          </p:txBody>
        </p:sp>
        <p:sp>
          <p:nvSpPr>
            <p:cNvPr id="17480" name="Line 72"/>
            <p:cNvSpPr>
              <a:spLocks noChangeShapeType="1"/>
            </p:cNvSpPr>
            <p:nvPr/>
          </p:nvSpPr>
          <p:spPr bwMode="auto">
            <a:xfrm flipH="1" flipV="1">
              <a:off x="1035" y="3024"/>
              <a:ext cx="59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7481" name="Text Box 73"/>
            <p:cNvSpPr txBox="1">
              <a:spLocks noChangeArrowheads="1"/>
            </p:cNvSpPr>
            <p:nvPr/>
          </p:nvSpPr>
          <p:spPr bwMode="auto">
            <a:xfrm>
              <a:off x="1580" y="2894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000" b="1">
                  <a:solidFill>
                    <a:srgbClr val="000000"/>
                  </a:solidFill>
                </a:rPr>
                <a:t>=</a:t>
              </a:r>
              <a:endParaRPr lang="en-US" sz="20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7534" name="Group 126"/>
          <p:cNvGrpSpPr>
            <a:grpSpLocks/>
          </p:cNvGrpSpPr>
          <p:nvPr/>
        </p:nvGrpSpPr>
        <p:grpSpPr bwMode="auto">
          <a:xfrm>
            <a:off x="4740275" y="4791075"/>
            <a:ext cx="1814513" cy="654050"/>
            <a:chOff x="3530" y="3018"/>
            <a:chExt cx="1143" cy="412"/>
          </a:xfrm>
        </p:grpSpPr>
        <p:sp>
          <p:nvSpPr>
            <p:cNvPr id="17483" name="Text Box 75"/>
            <p:cNvSpPr txBox="1">
              <a:spLocks noChangeArrowheads="1"/>
            </p:cNvSpPr>
            <p:nvPr/>
          </p:nvSpPr>
          <p:spPr bwMode="auto">
            <a:xfrm>
              <a:off x="4183" y="3118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000" b="1">
                  <a:solidFill>
                    <a:srgbClr val="000000"/>
                  </a:solidFill>
                </a:rPr>
                <a:t>س =</a:t>
              </a: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84" name="Text Box 76"/>
            <p:cNvSpPr txBox="1">
              <a:spLocks noChangeArrowheads="1"/>
            </p:cNvSpPr>
            <p:nvPr/>
          </p:nvSpPr>
          <p:spPr bwMode="auto">
            <a:xfrm>
              <a:off x="3560" y="3018"/>
              <a:ext cx="37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000" b="1">
                  <a:solidFill>
                    <a:srgbClr val="000000"/>
                  </a:solidFill>
                  <a:sym typeface="ZA-الجذور-1" pitchFamily="2" charset="2"/>
                </a:rPr>
                <a:t>15</a:t>
              </a:r>
            </a:p>
          </p:txBody>
        </p:sp>
        <p:sp>
          <p:nvSpPr>
            <p:cNvPr id="17485" name="Text Box 77"/>
            <p:cNvSpPr txBox="1">
              <a:spLocks noChangeArrowheads="1"/>
            </p:cNvSpPr>
            <p:nvPr/>
          </p:nvSpPr>
          <p:spPr bwMode="auto">
            <a:xfrm>
              <a:off x="3708" y="3199"/>
              <a:ext cx="25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b="1">
                  <a:solidFill>
                    <a:srgbClr val="000000"/>
                  </a:solidFill>
                </a:rPr>
                <a:t>4</a:t>
              </a:r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17486" name="Text Box 78"/>
            <p:cNvSpPr txBox="1">
              <a:spLocks noChangeArrowheads="1"/>
            </p:cNvSpPr>
            <p:nvPr/>
          </p:nvSpPr>
          <p:spPr bwMode="auto">
            <a:xfrm>
              <a:off x="3694" y="3018"/>
              <a:ext cx="57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000" b="1">
                  <a:solidFill>
                    <a:srgbClr val="009900"/>
                  </a:solidFill>
                </a:rPr>
                <a:t>17</a:t>
              </a:r>
              <a:r>
                <a:rPr lang="ar-SA" sz="2000" b="1">
                  <a:solidFill>
                    <a:srgbClr val="000000"/>
                  </a:solidFill>
                </a:rPr>
                <a:t>+</a:t>
              </a: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87" name="Line 79"/>
            <p:cNvSpPr>
              <a:spLocks noChangeShapeType="1"/>
            </p:cNvSpPr>
            <p:nvPr/>
          </p:nvSpPr>
          <p:spPr bwMode="auto">
            <a:xfrm flipH="1" flipV="1">
              <a:off x="3530" y="3237"/>
              <a:ext cx="709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  <p:grpSp>
        <p:nvGrpSpPr>
          <p:cNvPr id="17488" name="Group 80"/>
          <p:cNvGrpSpPr>
            <a:grpSpLocks/>
          </p:cNvGrpSpPr>
          <p:nvPr/>
        </p:nvGrpSpPr>
        <p:grpSpPr bwMode="auto">
          <a:xfrm>
            <a:off x="2378075" y="4797425"/>
            <a:ext cx="1617663" cy="654050"/>
            <a:chOff x="3697" y="3194"/>
            <a:chExt cx="1019" cy="412"/>
          </a:xfrm>
        </p:grpSpPr>
        <p:sp>
          <p:nvSpPr>
            <p:cNvPr id="17489" name="Text Box 81"/>
            <p:cNvSpPr txBox="1">
              <a:spLocks noChangeArrowheads="1"/>
            </p:cNvSpPr>
            <p:nvPr/>
          </p:nvSpPr>
          <p:spPr bwMode="auto">
            <a:xfrm>
              <a:off x="4308" y="3294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000" b="1">
                  <a:solidFill>
                    <a:srgbClr val="000000"/>
                  </a:solidFill>
                </a:rPr>
                <a:t>س =</a:t>
              </a: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90" name="Text Box 82"/>
            <p:cNvSpPr txBox="1">
              <a:spLocks noChangeArrowheads="1"/>
            </p:cNvSpPr>
            <p:nvPr/>
          </p:nvSpPr>
          <p:spPr bwMode="auto">
            <a:xfrm>
              <a:off x="3697" y="3194"/>
              <a:ext cx="3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000" b="1">
                  <a:solidFill>
                    <a:srgbClr val="000000"/>
                  </a:solidFill>
                  <a:sym typeface="ZA-الجذور-1" pitchFamily="2" charset="2"/>
                </a:rPr>
                <a:t>15</a:t>
              </a:r>
            </a:p>
          </p:txBody>
        </p:sp>
        <p:sp>
          <p:nvSpPr>
            <p:cNvPr id="17491" name="Text Box 83"/>
            <p:cNvSpPr txBox="1">
              <a:spLocks noChangeArrowheads="1"/>
            </p:cNvSpPr>
            <p:nvPr/>
          </p:nvSpPr>
          <p:spPr bwMode="auto">
            <a:xfrm>
              <a:off x="3913" y="3375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b="1">
                  <a:solidFill>
                    <a:srgbClr val="000000"/>
                  </a:solidFill>
                </a:rPr>
                <a:t>4</a:t>
              </a:r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17492" name="Text Box 84"/>
            <p:cNvSpPr txBox="1">
              <a:spLocks noChangeArrowheads="1"/>
            </p:cNvSpPr>
            <p:nvPr/>
          </p:nvSpPr>
          <p:spPr bwMode="auto">
            <a:xfrm>
              <a:off x="3902" y="3194"/>
              <a:ext cx="4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000" b="1">
                  <a:solidFill>
                    <a:srgbClr val="009900"/>
                  </a:solidFill>
                </a:rPr>
                <a:t>17</a:t>
              </a:r>
              <a:r>
                <a:rPr lang="ar-SA" sz="2000" b="1">
                  <a:solidFill>
                    <a:srgbClr val="000000"/>
                  </a:solidFill>
                </a:rPr>
                <a:t> ــ</a:t>
              </a: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93" name="Line 85"/>
            <p:cNvSpPr>
              <a:spLocks noChangeShapeType="1"/>
            </p:cNvSpPr>
            <p:nvPr/>
          </p:nvSpPr>
          <p:spPr bwMode="auto">
            <a:xfrm flipH="1" flipV="1">
              <a:off x="3765" y="3413"/>
              <a:ext cx="59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  <p:sp>
        <p:nvSpPr>
          <p:cNvPr id="17494" name="Text Box 86"/>
          <p:cNvSpPr txBox="1">
            <a:spLocks noChangeArrowheads="1"/>
          </p:cNvSpPr>
          <p:nvPr/>
        </p:nvSpPr>
        <p:spPr bwMode="auto">
          <a:xfrm>
            <a:off x="4270375" y="4949825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أو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17495" name="Text Box 87"/>
          <p:cNvSpPr txBox="1">
            <a:spLocks noChangeArrowheads="1"/>
          </p:cNvSpPr>
          <p:nvPr/>
        </p:nvSpPr>
        <p:spPr bwMode="auto">
          <a:xfrm>
            <a:off x="5257800" y="5381625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س = </a:t>
            </a:r>
            <a:r>
              <a:rPr lang="ar-SA" sz="2000" b="1">
                <a:solidFill>
                  <a:srgbClr val="000000"/>
                </a:solidFill>
                <a:sym typeface="ZA-Fractions-2" pitchFamily="2" charset="2"/>
              </a:rPr>
              <a:t>8</a:t>
            </a:r>
            <a:endParaRPr lang="en-US" sz="2000" b="1">
              <a:solidFill>
                <a:srgbClr val="000000"/>
              </a:solidFill>
              <a:sym typeface="ZA-Fractions-2" pitchFamily="2" charset="2"/>
            </a:endParaRPr>
          </a:p>
        </p:txBody>
      </p:sp>
      <p:sp>
        <p:nvSpPr>
          <p:cNvPr id="17496" name="Text Box 88"/>
          <p:cNvSpPr txBox="1">
            <a:spLocks noChangeArrowheads="1"/>
          </p:cNvSpPr>
          <p:nvPr/>
        </p:nvSpPr>
        <p:spPr bwMode="auto">
          <a:xfrm>
            <a:off x="3000375" y="5403850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س = </a:t>
            </a:r>
            <a:r>
              <a:rPr lang="en-US" sz="2400" b="1">
                <a:solidFill>
                  <a:srgbClr val="000000"/>
                </a:solidFill>
                <a:sym typeface="ZA-Fractions-1" pitchFamily="2" charset="2"/>
              </a:rPr>
              <a:t></a:t>
            </a:r>
          </a:p>
        </p:txBody>
      </p:sp>
      <p:grpSp>
        <p:nvGrpSpPr>
          <p:cNvPr id="17497" name="Group 89"/>
          <p:cNvGrpSpPr>
            <a:grpSpLocks/>
          </p:cNvGrpSpPr>
          <p:nvPr/>
        </p:nvGrpSpPr>
        <p:grpSpPr bwMode="auto">
          <a:xfrm>
            <a:off x="3386138" y="2246313"/>
            <a:ext cx="2303462" cy="911225"/>
            <a:chOff x="2744" y="1681"/>
            <a:chExt cx="1451" cy="574"/>
          </a:xfrm>
        </p:grpSpPr>
        <p:grpSp>
          <p:nvGrpSpPr>
            <p:cNvPr id="17498" name="Group 90"/>
            <p:cNvGrpSpPr>
              <a:grpSpLocks/>
            </p:cNvGrpSpPr>
            <p:nvPr/>
          </p:nvGrpSpPr>
          <p:grpSpPr bwMode="auto">
            <a:xfrm>
              <a:off x="2744" y="1681"/>
              <a:ext cx="1451" cy="574"/>
              <a:chOff x="2752" y="1681"/>
              <a:chExt cx="1451" cy="574"/>
            </a:xfrm>
          </p:grpSpPr>
          <p:grpSp>
            <p:nvGrpSpPr>
              <p:cNvPr id="17499" name="Group 91"/>
              <p:cNvGrpSpPr>
                <a:grpSpLocks/>
              </p:cNvGrpSpPr>
              <p:nvPr/>
            </p:nvGrpSpPr>
            <p:grpSpPr bwMode="auto">
              <a:xfrm>
                <a:off x="2827" y="1681"/>
                <a:ext cx="908" cy="327"/>
                <a:chOff x="2834" y="2387"/>
                <a:chExt cx="908" cy="327"/>
              </a:xfrm>
            </p:grpSpPr>
            <p:sp>
              <p:nvSpPr>
                <p:cNvPr id="17500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2834" y="2462"/>
                  <a:ext cx="72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ar-SA" sz="2000" b="1">
                      <a:solidFill>
                        <a:srgbClr val="009900"/>
                      </a:solidFill>
                      <a:sym typeface="ZA-الجذور-1" pitchFamily="2" charset="2"/>
                    </a:rPr>
                    <a:t>ب</a:t>
                  </a:r>
                  <a:r>
                    <a:rPr lang="ar-SA" sz="2000" b="1">
                      <a:solidFill>
                        <a:srgbClr val="000000"/>
                      </a:solidFill>
                      <a:cs typeface="ZA-MATH2" pitchFamily="2" charset="-78"/>
                      <a:sym typeface="ZA-الجذور-1" pitchFamily="2" charset="2"/>
                    </a:rPr>
                    <a:t>ﺈ </a:t>
                  </a:r>
                  <a:r>
                    <a:rPr lang="ar-SA" sz="2000" b="1">
                      <a:solidFill>
                        <a:srgbClr val="000000"/>
                      </a:solidFill>
                      <a:sym typeface="ZA-الجذور-1" pitchFamily="2" charset="2"/>
                    </a:rPr>
                    <a:t>ــ 4</a:t>
                  </a:r>
                  <a:r>
                    <a:rPr lang="ar-SA" sz="2000" b="1">
                      <a:solidFill>
                        <a:srgbClr val="FF0000"/>
                      </a:solidFill>
                      <a:sym typeface="ZA-الجذور-1" pitchFamily="2" charset="2"/>
                    </a:rPr>
                    <a:t>أ</a:t>
                  </a:r>
                  <a:r>
                    <a:rPr lang="ar-SA" sz="2000" b="1">
                      <a:solidFill>
                        <a:srgbClr val="333399"/>
                      </a:solidFill>
                      <a:sym typeface="ZA-الجذور-1" pitchFamily="2" charset="2"/>
                    </a:rPr>
                    <a:t>ﺟ</a:t>
                  </a:r>
                </a:p>
              </p:txBody>
            </p:sp>
            <p:sp>
              <p:nvSpPr>
                <p:cNvPr id="17501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2835" y="2387"/>
                  <a:ext cx="907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sz="2800" b="1">
                      <a:solidFill>
                        <a:srgbClr val="000000"/>
                      </a:solidFill>
                      <a:sym typeface="ZA-الجذور-1" pitchFamily="2" charset="2"/>
                    </a:rPr>
                    <a:t></a:t>
                  </a:r>
                </a:p>
              </p:txBody>
            </p:sp>
          </p:grpSp>
          <p:sp>
            <p:nvSpPr>
              <p:cNvPr id="17502" name="Line 94"/>
              <p:cNvSpPr>
                <a:spLocks noChangeShapeType="1"/>
              </p:cNvSpPr>
              <p:nvPr/>
            </p:nvSpPr>
            <p:spPr bwMode="auto">
              <a:xfrm flipH="1" flipV="1">
                <a:off x="2752" y="1997"/>
                <a:ext cx="1451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17503" name="Text Box 95"/>
              <p:cNvSpPr txBox="1">
                <a:spLocks noChangeArrowheads="1"/>
              </p:cNvSpPr>
              <p:nvPr/>
            </p:nvSpPr>
            <p:spPr bwMode="auto">
              <a:xfrm>
                <a:off x="3379" y="2024"/>
                <a:ext cx="2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b="1">
                    <a:solidFill>
                      <a:srgbClr val="000000"/>
                    </a:solidFill>
                  </a:rPr>
                  <a:t>2</a:t>
                </a:r>
                <a:r>
                  <a:rPr lang="ar-SA" b="1">
                    <a:solidFill>
                      <a:srgbClr val="FF0000"/>
                    </a:solidFill>
                  </a:rPr>
                  <a:t>أ</a:t>
                </a:r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7504" name="Text Box 96"/>
              <p:cNvSpPr txBox="1">
                <a:spLocks noChangeArrowheads="1"/>
              </p:cNvSpPr>
              <p:nvPr/>
            </p:nvSpPr>
            <p:spPr bwMode="auto">
              <a:xfrm>
                <a:off x="3611" y="1752"/>
                <a:ext cx="49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000" b="1">
                    <a:solidFill>
                      <a:srgbClr val="000000"/>
                    </a:solidFill>
                  </a:rPr>
                  <a:t>ــ </a:t>
                </a:r>
                <a:r>
                  <a:rPr lang="ar-SA" sz="2000" b="1">
                    <a:solidFill>
                      <a:srgbClr val="009900"/>
                    </a:solidFill>
                  </a:rPr>
                  <a:t>ب</a:t>
                </a:r>
                <a:r>
                  <a:rPr lang="ar-SA" sz="2000" b="1">
                    <a:solidFill>
                      <a:srgbClr val="000000"/>
                    </a:solidFill>
                  </a:rPr>
                  <a:t> </a:t>
                </a:r>
                <a:r>
                  <a:rPr lang="en-US" sz="2000" b="1">
                    <a:solidFill>
                      <a:srgbClr val="000000"/>
                    </a:solidFill>
                  </a:rPr>
                  <a:t>±</a:t>
                </a:r>
              </a:p>
            </p:txBody>
          </p:sp>
        </p:grpSp>
        <p:sp>
          <p:nvSpPr>
            <p:cNvPr id="17505" name="Line 97"/>
            <p:cNvSpPr>
              <a:spLocks noChangeShapeType="1"/>
            </p:cNvSpPr>
            <p:nvPr/>
          </p:nvSpPr>
          <p:spPr bwMode="auto">
            <a:xfrm flipH="1">
              <a:off x="2867" y="1736"/>
              <a:ext cx="6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  <p:grpSp>
        <p:nvGrpSpPr>
          <p:cNvPr id="17506" name="Group 98"/>
          <p:cNvGrpSpPr>
            <a:grpSpLocks/>
          </p:cNvGrpSpPr>
          <p:nvPr/>
        </p:nvGrpSpPr>
        <p:grpSpPr bwMode="auto">
          <a:xfrm>
            <a:off x="2581275" y="3106738"/>
            <a:ext cx="3587750" cy="931862"/>
            <a:chOff x="2170" y="2128"/>
            <a:chExt cx="2260" cy="587"/>
          </a:xfrm>
        </p:grpSpPr>
        <p:grpSp>
          <p:nvGrpSpPr>
            <p:cNvPr id="17507" name="Group 99"/>
            <p:cNvGrpSpPr>
              <a:grpSpLocks/>
            </p:cNvGrpSpPr>
            <p:nvPr/>
          </p:nvGrpSpPr>
          <p:grpSpPr bwMode="auto">
            <a:xfrm>
              <a:off x="2170" y="2128"/>
              <a:ext cx="2260" cy="587"/>
              <a:chOff x="2170" y="2128"/>
              <a:chExt cx="2260" cy="587"/>
            </a:xfrm>
          </p:grpSpPr>
          <p:sp>
            <p:nvSpPr>
              <p:cNvPr id="17508" name="Text Box 100"/>
              <p:cNvSpPr txBox="1">
                <a:spLocks noChangeArrowheads="1"/>
              </p:cNvSpPr>
              <p:nvPr/>
            </p:nvSpPr>
            <p:spPr bwMode="auto">
              <a:xfrm>
                <a:off x="4203" y="2341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000" b="1">
                    <a:solidFill>
                      <a:srgbClr val="000000"/>
                    </a:solidFill>
                  </a:rPr>
                  <a:t>=</a:t>
                </a: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7509" name="Text Box 101"/>
              <p:cNvSpPr txBox="1">
                <a:spLocks noChangeArrowheads="1"/>
              </p:cNvSpPr>
              <p:nvPr/>
            </p:nvSpPr>
            <p:spPr bwMode="auto">
              <a:xfrm>
                <a:off x="2256" y="2203"/>
                <a:ext cx="127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000" b="1">
                    <a:solidFill>
                      <a:srgbClr val="009900"/>
                    </a:solidFill>
                    <a:sym typeface="ZA-الجذور-1" pitchFamily="2" charset="2"/>
                  </a:rPr>
                  <a:t>(ــ 17)</a:t>
                </a:r>
                <a:r>
                  <a:rPr lang="ar-SA" sz="2000" b="1">
                    <a:solidFill>
                      <a:srgbClr val="000000"/>
                    </a:solidFill>
                    <a:cs typeface="ZA-MATH2" pitchFamily="2" charset="-78"/>
                    <a:sym typeface="ZA-الجذور-1" pitchFamily="2" charset="2"/>
                  </a:rPr>
                  <a:t>ﺈ </a:t>
                </a:r>
                <a:r>
                  <a:rPr lang="ar-SA" sz="2000" b="1">
                    <a:solidFill>
                      <a:srgbClr val="000000"/>
                    </a:solidFill>
                    <a:sym typeface="ZA-الجذور-1" pitchFamily="2" charset="2"/>
                  </a:rPr>
                  <a:t>ــ 4</a:t>
                </a:r>
                <a:r>
                  <a:rPr lang="ar-SA" sz="2000" b="1">
                    <a:solidFill>
                      <a:srgbClr val="FF0000"/>
                    </a:solidFill>
                    <a:sym typeface="ZA-الجذور-1" pitchFamily="2" charset="2"/>
                  </a:rPr>
                  <a:t>(2)</a:t>
                </a:r>
                <a:r>
                  <a:rPr lang="ar-SA" sz="2000" b="1">
                    <a:solidFill>
                      <a:srgbClr val="333399"/>
                    </a:solidFill>
                    <a:sym typeface="ZA-الجذور-1" pitchFamily="2" charset="2"/>
                  </a:rPr>
                  <a:t>(8)</a:t>
                </a:r>
              </a:p>
            </p:txBody>
          </p:sp>
          <p:sp>
            <p:nvSpPr>
              <p:cNvPr id="17510" name="Text Box 102"/>
              <p:cNvSpPr txBox="1">
                <a:spLocks noChangeArrowheads="1"/>
              </p:cNvSpPr>
              <p:nvPr/>
            </p:nvSpPr>
            <p:spPr bwMode="auto">
              <a:xfrm>
                <a:off x="2170" y="2128"/>
                <a:ext cx="147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00"/>
                    </a:solidFill>
                    <a:sym typeface="ZA-الجذور-1" pitchFamily="2" charset="2"/>
                  </a:rPr>
                  <a:t></a:t>
                </a:r>
              </a:p>
            </p:txBody>
          </p:sp>
          <p:sp>
            <p:nvSpPr>
              <p:cNvPr id="17511" name="Text Box 103"/>
              <p:cNvSpPr txBox="1">
                <a:spLocks noChangeArrowheads="1"/>
              </p:cNvSpPr>
              <p:nvPr/>
            </p:nvSpPr>
            <p:spPr bwMode="auto">
              <a:xfrm>
                <a:off x="2916" y="2484"/>
                <a:ext cx="55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b="1">
                    <a:solidFill>
                      <a:srgbClr val="000000"/>
                    </a:solidFill>
                  </a:rPr>
                  <a:t>2</a:t>
                </a:r>
                <a:r>
                  <a:rPr lang="ar-SA" b="1">
                    <a:solidFill>
                      <a:srgbClr val="FF0000"/>
                    </a:solidFill>
                  </a:rPr>
                  <a:t>(2)</a:t>
                </a:r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7512" name="Text Box 104"/>
              <p:cNvSpPr txBox="1">
                <a:spLocks noChangeArrowheads="1"/>
              </p:cNvSpPr>
              <p:nvPr/>
            </p:nvSpPr>
            <p:spPr bwMode="auto">
              <a:xfrm>
                <a:off x="3445" y="2220"/>
                <a:ext cx="8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000" b="1">
                    <a:solidFill>
                      <a:srgbClr val="000000"/>
                    </a:solidFill>
                  </a:rPr>
                  <a:t>ــ </a:t>
                </a:r>
                <a:r>
                  <a:rPr lang="ar-SA" sz="2000" b="1">
                    <a:solidFill>
                      <a:srgbClr val="009900"/>
                    </a:solidFill>
                  </a:rPr>
                  <a:t>(ــ 17)</a:t>
                </a:r>
                <a:r>
                  <a:rPr lang="ar-SA" sz="2000" b="1">
                    <a:solidFill>
                      <a:srgbClr val="000000"/>
                    </a:solidFill>
                  </a:rPr>
                  <a:t> </a:t>
                </a:r>
                <a:r>
                  <a:rPr lang="en-US" sz="2000" b="1">
                    <a:solidFill>
                      <a:srgbClr val="000000"/>
                    </a:solidFill>
                  </a:rPr>
                  <a:t>±</a:t>
                </a:r>
              </a:p>
            </p:txBody>
          </p:sp>
          <p:sp>
            <p:nvSpPr>
              <p:cNvPr id="17513" name="Line 105"/>
              <p:cNvSpPr>
                <a:spLocks noChangeShapeType="1"/>
              </p:cNvSpPr>
              <p:nvPr/>
            </p:nvSpPr>
            <p:spPr bwMode="auto">
              <a:xfrm flipH="1" flipV="1">
                <a:off x="2221" y="2478"/>
                <a:ext cx="2041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514" name="Line 106"/>
            <p:cNvSpPr>
              <a:spLocks noChangeShapeType="1"/>
            </p:cNvSpPr>
            <p:nvPr/>
          </p:nvSpPr>
          <p:spPr bwMode="auto">
            <a:xfrm flipH="1" flipV="1">
              <a:off x="2343" y="2192"/>
              <a:ext cx="113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  <p:grpSp>
        <p:nvGrpSpPr>
          <p:cNvPr id="17515" name="Group 107"/>
          <p:cNvGrpSpPr>
            <a:grpSpLocks/>
          </p:cNvGrpSpPr>
          <p:nvPr/>
        </p:nvGrpSpPr>
        <p:grpSpPr bwMode="auto">
          <a:xfrm>
            <a:off x="1374775" y="4160838"/>
            <a:ext cx="2465388" cy="804862"/>
            <a:chOff x="892" y="2736"/>
            <a:chExt cx="1422" cy="507"/>
          </a:xfrm>
        </p:grpSpPr>
        <p:sp>
          <p:nvSpPr>
            <p:cNvPr id="17516" name="Text Box 108"/>
            <p:cNvSpPr txBox="1">
              <a:spLocks noChangeArrowheads="1"/>
            </p:cNvSpPr>
            <p:nvPr/>
          </p:nvSpPr>
          <p:spPr bwMode="auto">
            <a:xfrm>
              <a:off x="2087" y="2884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000" b="1">
                  <a:solidFill>
                    <a:srgbClr val="000000"/>
                  </a:solidFill>
                </a:rPr>
                <a:t>=</a:t>
              </a:r>
              <a:endParaRPr lang="en-US" sz="2000" b="1">
                <a:solidFill>
                  <a:srgbClr val="000000"/>
                </a:solidFill>
              </a:endParaRPr>
            </a:p>
          </p:txBody>
        </p:sp>
        <p:grpSp>
          <p:nvGrpSpPr>
            <p:cNvPr id="17517" name="Group 109"/>
            <p:cNvGrpSpPr>
              <a:grpSpLocks/>
            </p:cNvGrpSpPr>
            <p:nvPr/>
          </p:nvGrpSpPr>
          <p:grpSpPr bwMode="auto">
            <a:xfrm>
              <a:off x="892" y="2736"/>
              <a:ext cx="1288" cy="507"/>
              <a:chOff x="860" y="2736"/>
              <a:chExt cx="1288" cy="507"/>
            </a:xfrm>
          </p:grpSpPr>
          <p:grpSp>
            <p:nvGrpSpPr>
              <p:cNvPr id="17518" name="Group 110"/>
              <p:cNvGrpSpPr>
                <a:grpSpLocks/>
              </p:cNvGrpSpPr>
              <p:nvPr/>
            </p:nvGrpSpPr>
            <p:grpSpPr bwMode="auto">
              <a:xfrm>
                <a:off x="860" y="2736"/>
                <a:ext cx="1288" cy="507"/>
                <a:chOff x="1714" y="2742"/>
                <a:chExt cx="1288" cy="507"/>
              </a:xfrm>
            </p:grpSpPr>
            <p:sp>
              <p:nvSpPr>
                <p:cNvPr id="17519" name="Text Box 111"/>
                <p:cNvSpPr txBox="1">
                  <a:spLocks noChangeArrowheads="1"/>
                </p:cNvSpPr>
                <p:nvPr/>
              </p:nvSpPr>
              <p:spPr bwMode="auto">
                <a:xfrm>
                  <a:off x="2096" y="2785"/>
                  <a:ext cx="38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ar-SA" sz="2000" b="1">
                      <a:solidFill>
                        <a:srgbClr val="000000"/>
                      </a:solidFill>
                      <a:sym typeface="ZA-الجذور-1" pitchFamily="2" charset="2"/>
                    </a:rPr>
                    <a:t>225</a:t>
                  </a:r>
                </a:p>
              </p:txBody>
            </p:sp>
            <p:sp>
              <p:nvSpPr>
                <p:cNvPr id="17520" name="Text Box 112"/>
                <p:cNvSpPr txBox="1">
                  <a:spLocks noChangeArrowheads="1"/>
                </p:cNvSpPr>
                <p:nvPr/>
              </p:nvSpPr>
              <p:spPr bwMode="auto">
                <a:xfrm>
                  <a:off x="1714" y="2742"/>
                  <a:ext cx="926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sz="2800" b="1">
                      <a:solidFill>
                        <a:srgbClr val="000000"/>
                      </a:solidFill>
                      <a:sym typeface="ZA-الجذور-1" pitchFamily="2" charset="2"/>
                    </a:rPr>
                    <a:t></a:t>
                  </a:r>
                </a:p>
              </p:txBody>
            </p:sp>
            <p:sp>
              <p:nvSpPr>
                <p:cNvPr id="17521" name="Text Box 113"/>
                <p:cNvSpPr txBox="1">
                  <a:spLocks noChangeArrowheads="1"/>
                </p:cNvSpPr>
                <p:nvPr/>
              </p:nvSpPr>
              <p:spPr bwMode="auto">
                <a:xfrm>
                  <a:off x="2298" y="3018"/>
                  <a:ext cx="215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ar-SA" b="1">
                      <a:solidFill>
                        <a:srgbClr val="000000"/>
                      </a:solidFill>
                    </a:rPr>
                    <a:t>4</a:t>
                  </a:r>
                  <a:endParaRPr lang="en-US" b="1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7522" name="Text Box 114"/>
                <p:cNvSpPr txBox="1">
                  <a:spLocks noChangeArrowheads="1"/>
                </p:cNvSpPr>
                <p:nvPr/>
              </p:nvSpPr>
              <p:spPr bwMode="auto">
                <a:xfrm>
                  <a:off x="2524" y="2802"/>
                  <a:ext cx="478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ar-SA" sz="2000" b="1">
                      <a:solidFill>
                        <a:srgbClr val="009900"/>
                      </a:solidFill>
                    </a:rPr>
                    <a:t>17</a:t>
                  </a:r>
                  <a:r>
                    <a:rPr lang="ar-SA" sz="2000" b="1">
                      <a:solidFill>
                        <a:srgbClr val="000000"/>
                      </a:solidFill>
                    </a:rPr>
                    <a:t> </a:t>
                  </a:r>
                  <a:r>
                    <a:rPr lang="en-US" sz="2000" b="1">
                      <a:solidFill>
                        <a:srgbClr val="000000"/>
                      </a:solidFill>
                    </a:rPr>
                    <a:t>±</a:t>
                  </a:r>
                </a:p>
              </p:txBody>
            </p:sp>
            <p:sp>
              <p:nvSpPr>
                <p:cNvPr id="17523" name="Line 115"/>
                <p:cNvSpPr>
                  <a:spLocks noChangeShapeType="1"/>
                </p:cNvSpPr>
                <p:nvPr/>
              </p:nvSpPr>
              <p:spPr bwMode="auto">
                <a:xfrm flipH="1">
                  <a:off x="1965" y="3022"/>
                  <a:ext cx="998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7524" name="Line 116"/>
              <p:cNvSpPr>
                <a:spLocks noChangeShapeType="1"/>
              </p:cNvSpPr>
              <p:nvPr/>
            </p:nvSpPr>
            <p:spPr bwMode="auto">
              <a:xfrm flipH="1">
                <a:off x="1158" y="2789"/>
                <a:ext cx="45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7525" name="Group 117"/>
          <p:cNvGrpSpPr>
            <a:grpSpLocks/>
          </p:cNvGrpSpPr>
          <p:nvPr/>
        </p:nvGrpSpPr>
        <p:grpSpPr bwMode="auto">
          <a:xfrm>
            <a:off x="3662363" y="4059238"/>
            <a:ext cx="2854325" cy="889000"/>
            <a:chOff x="2501" y="2728"/>
            <a:chExt cx="1580" cy="560"/>
          </a:xfrm>
        </p:grpSpPr>
        <p:sp>
          <p:nvSpPr>
            <p:cNvPr id="17526" name="Text Box 118"/>
            <p:cNvSpPr txBox="1">
              <a:spLocks noChangeArrowheads="1"/>
            </p:cNvSpPr>
            <p:nvPr/>
          </p:nvSpPr>
          <p:spPr bwMode="auto">
            <a:xfrm>
              <a:off x="3854" y="2923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000" b="1">
                  <a:solidFill>
                    <a:srgbClr val="000000"/>
                  </a:solidFill>
                </a:rPr>
                <a:t>=</a:t>
              </a: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527" name="Text Box 119"/>
            <p:cNvSpPr txBox="1">
              <a:spLocks noChangeArrowheads="1"/>
            </p:cNvSpPr>
            <p:nvPr/>
          </p:nvSpPr>
          <p:spPr bwMode="auto">
            <a:xfrm>
              <a:off x="2501" y="2803"/>
              <a:ext cx="9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000" b="1">
                  <a:solidFill>
                    <a:srgbClr val="000000"/>
                  </a:solidFill>
                  <a:sym typeface="ZA-الجذور-1" pitchFamily="2" charset="2"/>
                </a:rPr>
                <a:t>289</a:t>
              </a:r>
              <a:r>
                <a:rPr lang="ar-SA" sz="2000" b="1">
                  <a:solidFill>
                    <a:srgbClr val="000000"/>
                  </a:solidFill>
                  <a:cs typeface="ZA-MATH2" pitchFamily="2" charset="-78"/>
                  <a:sym typeface="ZA-الجذور-1" pitchFamily="2" charset="2"/>
                </a:rPr>
                <a:t> </a:t>
              </a:r>
              <a:r>
                <a:rPr lang="ar-SA" sz="2000" b="1">
                  <a:solidFill>
                    <a:srgbClr val="000000"/>
                  </a:solidFill>
                  <a:sym typeface="ZA-الجذور-1" pitchFamily="2" charset="2"/>
                </a:rPr>
                <a:t>ــ 64</a:t>
              </a:r>
              <a:endParaRPr lang="ar-SA" sz="2000" b="1">
                <a:solidFill>
                  <a:srgbClr val="333399"/>
                </a:solidFill>
                <a:sym typeface="ZA-الجذور-1" pitchFamily="2" charset="2"/>
              </a:endParaRPr>
            </a:p>
          </p:txBody>
        </p:sp>
        <p:sp>
          <p:nvSpPr>
            <p:cNvPr id="17528" name="Text Box 120"/>
            <p:cNvSpPr txBox="1">
              <a:spLocks noChangeArrowheads="1"/>
            </p:cNvSpPr>
            <p:nvPr/>
          </p:nvSpPr>
          <p:spPr bwMode="auto">
            <a:xfrm>
              <a:off x="2684" y="2728"/>
              <a:ext cx="92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sym typeface="ZA-الجذور-1" pitchFamily="2" charset="2"/>
                </a:rPr>
                <a:t></a:t>
              </a:r>
            </a:p>
          </p:txBody>
        </p:sp>
        <p:sp>
          <p:nvSpPr>
            <p:cNvPr id="17529" name="Text Box 121"/>
            <p:cNvSpPr txBox="1">
              <a:spLocks noChangeArrowheads="1"/>
            </p:cNvSpPr>
            <p:nvPr/>
          </p:nvSpPr>
          <p:spPr bwMode="auto">
            <a:xfrm>
              <a:off x="3197" y="3057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b="1">
                  <a:solidFill>
                    <a:srgbClr val="000000"/>
                  </a:solidFill>
                </a:rPr>
                <a:t>4</a:t>
              </a:r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17530" name="Text Box 122"/>
            <p:cNvSpPr txBox="1">
              <a:spLocks noChangeArrowheads="1"/>
            </p:cNvSpPr>
            <p:nvPr/>
          </p:nvSpPr>
          <p:spPr bwMode="auto">
            <a:xfrm>
              <a:off x="3515" y="2797"/>
              <a:ext cx="4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000" b="1">
                  <a:solidFill>
                    <a:srgbClr val="009900"/>
                  </a:solidFill>
                </a:rPr>
                <a:t>17</a:t>
              </a:r>
              <a:r>
                <a:rPr lang="ar-SA" sz="2000" b="1">
                  <a:solidFill>
                    <a:srgbClr val="000000"/>
                  </a:solidFill>
                </a:rPr>
                <a:t> </a:t>
              </a:r>
              <a:r>
                <a:rPr lang="en-US" sz="2000" b="1">
                  <a:solidFill>
                    <a:srgbClr val="000000"/>
                  </a:solidFill>
                </a:rPr>
                <a:t>±</a:t>
              </a:r>
            </a:p>
          </p:txBody>
        </p:sp>
        <p:sp>
          <p:nvSpPr>
            <p:cNvPr id="17531" name="Line 123"/>
            <p:cNvSpPr>
              <a:spLocks noChangeShapeType="1"/>
            </p:cNvSpPr>
            <p:nvPr/>
          </p:nvSpPr>
          <p:spPr bwMode="auto">
            <a:xfrm flipH="1" flipV="1">
              <a:off x="2602" y="3067"/>
              <a:ext cx="131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7532" name="Line 124"/>
            <p:cNvSpPr>
              <a:spLocks noChangeShapeType="1"/>
            </p:cNvSpPr>
            <p:nvPr/>
          </p:nvSpPr>
          <p:spPr bwMode="auto">
            <a:xfrm flipH="1" flipV="1">
              <a:off x="2637" y="2781"/>
              <a:ext cx="787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  <p:sp>
        <p:nvSpPr>
          <p:cNvPr id="17533" name="Text Box 125"/>
          <p:cNvSpPr txBox="1">
            <a:spLocks noChangeArrowheads="1"/>
          </p:cNvSpPr>
          <p:nvPr/>
        </p:nvSpPr>
        <p:spPr bwMode="auto">
          <a:xfrm>
            <a:off x="3275013" y="5949950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الحلان هما  </a:t>
            </a:r>
            <a:r>
              <a:rPr lang="ar-SA" sz="2000" b="1">
                <a:solidFill>
                  <a:srgbClr val="000000"/>
                </a:solidFill>
                <a:sym typeface="ZA-Fractions-2" pitchFamily="2" charset="2"/>
              </a:rPr>
              <a:t>8</a:t>
            </a:r>
            <a:r>
              <a:rPr lang="ar-SA" sz="2000" b="1">
                <a:solidFill>
                  <a:srgbClr val="000000"/>
                </a:solidFill>
                <a:sym typeface="ZA-Fractions-1" pitchFamily="2" charset="2"/>
              </a:rPr>
              <a:t> ،  </a:t>
            </a:r>
            <a:r>
              <a:rPr lang="en-US" sz="2400" b="1">
                <a:solidFill>
                  <a:srgbClr val="000000"/>
                </a:solidFill>
                <a:sym typeface="ZA-Fractions-1" pitchFamily="2" charset="2"/>
              </a:rPr>
              <a:t></a:t>
            </a:r>
          </a:p>
        </p:txBody>
      </p:sp>
      <p:pic>
        <p:nvPicPr>
          <p:cNvPr id="17535" name="Picture 1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88" y="1365250"/>
            <a:ext cx="1160462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36" name="Picture 1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357313"/>
            <a:ext cx="1074737" cy="4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D394A1C-B811-36FC-0BD8-FB263F04C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536"/>
            <a:ext cx="2657842" cy="16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CC09F8-5A94-CF4B-4CA3-18BD02C00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10" y="200869"/>
            <a:ext cx="2145959" cy="3648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CFF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HeroicExtremeLeftFacing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29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7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75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7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7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7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7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7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7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7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7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17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7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7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7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7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17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74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7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7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17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1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17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1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7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7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17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800" decel="100000"/>
                                        <p:tgtEl>
                                          <p:spTgt spid="17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174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17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17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7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7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17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800" decel="100000"/>
                                        <p:tgtEl>
                                          <p:spTgt spid="17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174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17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17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800" decel="100000"/>
                                        <p:tgtEl>
                                          <p:spTgt spid="17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174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17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17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7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7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1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69" grpId="0"/>
      <p:bldP spid="17470" grpId="0"/>
      <p:bldP spid="17471" grpId="0"/>
      <p:bldP spid="17472" grpId="0"/>
      <p:bldP spid="17473" grpId="0"/>
      <p:bldP spid="17474" grpId="0"/>
      <p:bldP spid="17475" grpId="0"/>
      <p:bldP spid="17494" grpId="0"/>
      <p:bldP spid="17495" grpId="0"/>
      <p:bldP spid="17496" grpId="0"/>
      <p:bldP spid="175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42" name="Group 10"/>
          <p:cNvGrpSpPr>
            <a:grpSpLocks/>
          </p:cNvGrpSpPr>
          <p:nvPr/>
        </p:nvGrpSpPr>
        <p:grpSpPr bwMode="auto">
          <a:xfrm>
            <a:off x="4237038" y="857250"/>
            <a:ext cx="3735387" cy="407988"/>
            <a:chOff x="2867" y="596"/>
            <a:chExt cx="2353" cy="257"/>
          </a:xfrm>
        </p:grpSpPr>
        <p:pic>
          <p:nvPicPr>
            <p:cNvPr id="18437" name="Picture 5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FFFFCC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4" y="600"/>
              <a:ext cx="722" cy="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0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7" y="634"/>
              <a:ext cx="293" cy="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1" name="Picture 9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FFCC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7" y="596"/>
              <a:ext cx="1339" cy="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50" y="1314450"/>
            <a:ext cx="1136650" cy="37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88" y="1282700"/>
            <a:ext cx="1089025" cy="4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4841875" y="1676400"/>
            <a:ext cx="1296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1600" b="1">
                <a:solidFill>
                  <a:srgbClr val="009999"/>
                </a:solidFill>
              </a:rPr>
              <a:t>المعادلة الأصلية</a:t>
            </a:r>
            <a:endParaRPr lang="en-US" sz="1600" b="1">
              <a:solidFill>
                <a:srgbClr val="009999"/>
              </a:solidFill>
            </a:endParaRP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6288088" y="1692275"/>
            <a:ext cx="2303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4س</a:t>
            </a:r>
            <a:r>
              <a:rPr lang="ar-SA" b="1">
                <a:solidFill>
                  <a:srgbClr val="000000"/>
                </a:solidFill>
                <a:cs typeface="ZA-MATH2" pitchFamily="2" charset="-78"/>
              </a:rPr>
              <a:t>ﺈ</a:t>
            </a:r>
            <a:r>
              <a:rPr lang="ar-SA" sz="2000" b="1">
                <a:solidFill>
                  <a:srgbClr val="000000"/>
                </a:solidFill>
              </a:rPr>
              <a:t> ــ 4س ــ 11 = 0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6072188" y="2032000"/>
            <a:ext cx="2663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د(س) = 4س</a:t>
            </a:r>
            <a:r>
              <a:rPr lang="ar-SA" b="1">
                <a:solidFill>
                  <a:srgbClr val="000000"/>
                </a:solidFill>
                <a:cs typeface="ZA-MATH2" pitchFamily="2" charset="-78"/>
              </a:rPr>
              <a:t>ﺈ</a:t>
            </a:r>
            <a:r>
              <a:rPr lang="ar-SA" sz="2000" b="1">
                <a:solidFill>
                  <a:srgbClr val="000000"/>
                </a:solidFill>
              </a:rPr>
              <a:t> ــ 4س ــ 11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4848225" y="2030413"/>
            <a:ext cx="1296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1600" b="1">
                <a:solidFill>
                  <a:srgbClr val="009999"/>
                </a:solidFill>
              </a:rPr>
              <a:t>الدالة المرتبطة</a:t>
            </a:r>
            <a:endParaRPr lang="en-US" sz="1600" b="1">
              <a:solidFill>
                <a:srgbClr val="009999"/>
              </a:solidFill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4462463" y="2479675"/>
            <a:ext cx="4489450" cy="877888"/>
          </a:xfrm>
          <a:prstGeom prst="rect">
            <a:avLst/>
          </a:prstGeom>
          <a:solidFill>
            <a:srgbClr val="FFCC00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4605338" y="2887663"/>
            <a:ext cx="4275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المقطع الصادي (0، ــ 11) المتناظرة معها (</a:t>
            </a:r>
            <a:r>
              <a:rPr lang="ar-SA" sz="2000" b="1">
                <a:solidFill>
                  <a:srgbClr val="000000"/>
                </a:solidFill>
                <a:sym typeface="ZA-Fractions-1" pitchFamily="2" charset="2"/>
              </a:rPr>
              <a:t>1</a:t>
            </a:r>
            <a:r>
              <a:rPr lang="ar-SA" b="1">
                <a:solidFill>
                  <a:srgbClr val="000000"/>
                </a:solidFill>
              </a:rPr>
              <a:t>، ــ 11)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6838950" y="2492375"/>
            <a:ext cx="1825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الرأس ( </a:t>
            </a:r>
            <a:r>
              <a:rPr lang="en-US" sz="2400" b="1">
                <a:solidFill>
                  <a:srgbClr val="000000"/>
                </a:solidFill>
                <a:sym typeface="ZA-Fractions-1" pitchFamily="2" charset="2"/>
              </a:rPr>
              <a:t></a:t>
            </a:r>
            <a:r>
              <a:rPr lang="ar-SA" b="1">
                <a:solidFill>
                  <a:srgbClr val="000000"/>
                </a:solidFill>
              </a:rPr>
              <a:t> ، ــ 12)</a:t>
            </a:r>
            <a:endParaRPr lang="en-US" b="1">
              <a:solidFill>
                <a:srgbClr val="000000"/>
              </a:solidFill>
            </a:endParaRPr>
          </a:p>
        </p:txBody>
      </p:sp>
      <p:grpSp>
        <p:nvGrpSpPr>
          <p:cNvPr id="18463" name="Group 31"/>
          <p:cNvGrpSpPr>
            <a:grpSpLocks/>
          </p:cNvGrpSpPr>
          <p:nvPr/>
        </p:nvGrpSpPr>
        <p:grpSpPr bwMode="auto">
          <a:xfrm>
            <a:off x="12700" y="2208213"/>
            <a:ext cx="4000500" cy="3668712"/>
            <a:chOff x="300" y="1661"/>
            <a:chExt cx="2520" cy="2223"/>
          </a:xfrm>
        </p:grpSpPr>
        <p:grpSp>
          <p:nvGrpSpPr>
            <p:cNvPr id="18464" name="Group 32"/>
            <p:cNvGrpSpPr>
              <a:grpSpLocks/>
            </p:cNvGrpSpPr>
            <p:nvPr/>
          </p:nvGrpSpPr>
          <p:grpSpPr bwMode="auto">
            <a:xfrm>
              <a:off x="340" y="1661"/>
              <a:ext cx="2480" cy="2223"/>
              <a:chOff x="340" y="1661"/>
              <a:chExt cx="2480" cy="2223"/>
            </a:xfrm>
          </p:grpSpPr>
          <p:sp>
            <p:nvSpPr>
              <p:cNvPr id="18465" name="Line 100"/>
              <p:cNvSpPr>
                <a:spLocks noChangeShapeType="1"/>
              </p:cNvSpPr>
              <p:nvPr/>
            </p:nvSpPr>
            <p:spPr bwMode="auto">
              <a:xfrm flipH="1">
                <a:off x="431" y="2821"/>
                <a:ext cx="2189" cy="0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18466" name="Rectangle 101"/>
              <p:cNvSpPr>
                <a:spLocks noChangeArrowheads="1"/>
              </p:cNvSpPr>
              <p:nvPr/>
            </p:nvSpPr>
            <p:spPr bwMode="auto">
              <a:xfrm>
                <a:off x="431" y="1865"/>
                <a:ext cx="2189" cy="1912"/>
              </a:xfrm>
              <a:prstGeom prst="rect">
                <a:avLst/>
              </a:prstGeom>
              <a:noFill/>
              <a:ln w="19050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18467" name="Line 102"/>
              <p:cNvSpPr>
                <a:spLocks noChangeShapeType="1"/>
              </p:cNvSpPr>
              <p:nvPr/>
            </p:nvSpPr>
            <p:spPr bwMode="auto">
              <a:xfrm>
                <a:off x="2483" y="1865"/>
                <a:ext cx="0" cy="19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18468" name="Line 103"/>
              <p:cNvSpPr>
                <a:spLocks noChangeShapeType="1"/>
              </p:cNvSpPr>
              <p:nvPr/>
            </p:nvSpPr>
            <p:spPr bwMode="auto">
              <a:xfrm>
                <a:off x="2346" y="1865"/>
                <a:ext cx="0" cy="19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18469" name="Line 104"/>
              <p:cNvSpPr>
                <a:spLocks noChangeShapeType="1"/>
              </p:cNvSpPr>
              <p:nvPr/>
            </p:nvSpPr>
            <p:spPr bwMode="auto">
              <a:xfrm>
                <a:off x="2210" y="1865"/>
                <a:ext cx="0" cy="19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18470" name="Line 105"/>
              <p:cNvSpPr>
                <a:spLocks noChangeShapeType="1"/>
              </p:cNvSpPr>
              <p:nvPr/>
            </p:nvSpPr>
            <p:spPr bwMode="auto">
              <a:xfrm>
                <a:off x="2074" y="1865"/>
                <a:ext cx="0" cy="19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18471" name="Line 106"/>
              <p:cNvSpPr>
                <a:spLocks noChangeShapeType="1"/>
              </p:cNvSpPr>
              <p:nvPr/>
            </p:nvSpPr>
            <p:spPr bwMode="auto">
              <a:xfrm>
                <a:off x="1936" y="1865"/>
                <a:ext cx="0" cy="19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18472" name="Line 107"/>
              <p:cNvSpPr>
                <a:spLocks noChangeShapeType="1"/>
              </p:cNvSpPr>
              <p:nvPr/>
            </p:nvSpPr>
            <p:spPr bwMode="auto">
              <a:xfrm>
                <a:off x="1799" y="1865"/>
                <a:ext cx="0" cy="19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18473" name="Line 108"/>
              <p:cNvSpPr>
                <a:spLocks noChangeShapeType="1"/>
              </p:cNvSpPr>
              <p:nvPr/>
            </p:nvSpPr>
            <p:spPr bwMode="auto">
              <a:xfrm>
                <a:off x="1661" y="1865"/>
                <a:ext cx="0" cy="19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18474" name="Line 110"/>
              <p:cNvSpPr>
                <a:spLocks noChangeShapeType="1"/>
              </p:cNvSpPr>
              <p:nvPr/>
            </p:nvSpPr>
            <p:spPr bwMode="auto">
              <a:xfrm>
                <a:off x="1389" y="1865"/>
                <a:ext cx="0" cy="19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18475" name="Line 111"/>
              <p:cNvSpPr>
                <a:spLocks noChangeShapeType="1"/>
              </p:cNvSpPr>
              <p:nvPr/>
            </p:nvSpPr>
            <p:spPr bwMode="auto">
              <a:xfrm>
                <a:off x="1252" y="1865"/>
                <a:ext cx="0" cy="19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18476" name="Line 112"/>
              <p:cNvSpPr>
                <a:spLocks noChangeShapeType="1"/>
              </p:cNvSpPr>
              <p:nvPr/>
            </p:nvSpPr>
            <p:spPr bwMode="auto">
              <a:xfrm>
                <a:off x="1115" y="1865"/>
                <a:ext cx="0" cy="19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18477" name="Line 113"/>
              <p:cNvSpPr>
                <a:spLocks noChangeShapeType="1"/>
              </p:cNvSpPr>
              <p:nvPr/>
            </p:nvSpPr>
            <p:spPr bwMode="auto">
              <a:xfrm>
                <a:off x="977" y="1865"/>
                <a:ext cx="0" cy="19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18478" name="Line 114"/>
              <p:cNvSpPr>
                <a:spLocks noChangeShapeType="1"/>
              </p:cNvSpPr>
              <p:nvPr/>
            </p:nvSpPr>
            <p:spPr bwMode="auto">
              <a:xfrm>
                <a:off x="841" y="1865"/>
                <a:ext cx="0" cy="19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18479" name="Line 116"/>
              <p:cNvSpPr>
                <a:spLocks noChangeShapeType="1"/>
              </p:cNvSpPr>
              <p:nvPr/>
            </p:nvSpPr>
            <p:spPr bwMode="auto">
              <a:xfrm>
                <a:off x="568" y="1865"/>
                <a:ext cx="0" cy="19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18480" name="Line 117"/>
              <p:cNvSpPr>
                <a:spLocks noChangeShapeType="1"/>
              </p:cNvSpPr>
              <p:nvPr/>
            </p:nvSpPr>
            <p:spPr bwMode="auto">
              <a:xfrm flipH="1">
                <a:off x="431" y="1984"/>
                <a:ext cx="2189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18481" name="Line 118"/>
              <p:cNvSpPr>
                <a:spLocks noChangeShapeType="1"/>
              </p:cNvSpPr>
              <p:nvPr/>
            </p:nvSpPr>
            <p:spPr bwMode="auto">
              <a:xfrm flipH="1">
                <a:off x="431" y="2105"/>
                <a:ext cx="2189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18482" name="Line 119"/>
              <p:cNvSpPr>
                <a:spLocks noChangeShapeType="1"/>
              </p:cNvSpPr>
              <p:nvPr/>
            </p:nvSpPr>
            <p:spPr bwMode="auto">
              <a:xfrm flipH="1">
                <a:off x="431" y="2219"/>
                <a:ext cx="2189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18483" name="Line 120"/>
              <p:cNvSpPr>
                <a:spLocks noChangeShapeType="1"/>
              </p:cNvSpPr>
              <p:nvPr/>
            </p:nvSpPr>
            <p:spPr bwMode="auto">
              <a:xfrm flipH="1">
                <a:off x="431" y="2343"/>
                <a:ext cx="2189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18484" name="Line 121"/>
              <p:cNvSpPr>
                <a:spLocks noChangeShapeType="1"/>
              </p:cNvSpPr>
              <p:nvPr/>
            </p:nvSpPr>
            <p:spPr bwMode="auto">
              <a:xfrm flipH="1">
                <a:off x="431" y="2463"/>
                <a:ext cx="2189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18485" name="Line 122"/>
              <p:cNvSpPr>
                <a:spLocks noChangeShapeType="1"/>
              </p:cNvSpPr>
              <p:nvPr/>
            </p:nvSpPr>
            <p:spPr bwMode="auto">
              <a:xfrm flipH="1">
                <a:off x="431" y="2582"/>
                <a:ext cx="2189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18486" name="Line 123"/>
              <p:cNvSpPr>
                <a:spLocks noChangeShapeType="1"/>
              </p:cNvSpPr>
              <p:nvPr/>
            </p:nvSpPr>
            <p:spPr bwMode="auto">
              <a:xfrm flipH="1">
                <a:off x="431" y="2702"/>
                <a:ext cx="2189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18487" name="Line 125"/>
              <p:cNvSpPr>
                <a:spLocks noChangeShapeType="1"/>
              </p:cNvSpPr>
              <p:nvPr/>
            </p:nvSpPr>
            <p:spPr bwMode="auto">
              <a:xfrm flipH="1">
                <a:off x="431" y="2940"/>
                <a:ext cx="2189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18488" name="Line 126"/>
              <p:cNvSpPr>
                <a:spLocks noChangeShapeType="1"/>
              </p:cNvSpPr>
              <p:nvPr/>
            </p:nvSpPr>
            <p:spPr bwMode="auto">
              <a:xfrm flipH="1">
                <a:off x="431" y="3059"/>
                <a:ext cx="2189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18489" name="Line 127"/>
              <p:cNvSpPr>
                <a:spLocks noChangeShapeType="1"/>
              </p:cNvSpPr>
              <p:nvPr/>
            </p:nvSpPr>
            <p:spPr bwMode="auto">
              <a:xfrm flipH="1">
                <a:off x="431" y="3177"/>
                <a:ext cx="2189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18490" name="Line 128"/>
              <p:cNvSpPr>
                <a:spLocks noChangeShapeType="1"/>
              </p:cNvSpPr>
              <p:nvPr/>
            </p:nvSpPr>
            <p:spPr bwMode="auto">
              <a:xfrm flipH="1">
                <a:off x="431" y="3299"/>
                <a:ext cx="2189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18491" name="Line 129"/>
              <p:cNvSpPr>
                <a:spLocks noChangeShapeType="1"/>
              </p:cNvSpPr>
              <p:nvPr/>
            </p:nvSpPr>
            <p:spPr bwMode="auto">
              <a:xfrm flipH="1">
                <a:off x="428" y="3419"/>
                <a:ext cx="2189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18492" name="Line 130"/>
              <p:cNvSpPr>
                <a:spLocks noChangeShapeType="1"/>
              </p:cNvSpPr>
              <p:nvPr/>
            </p:nvSpPr>
            <p:spPr bwMode="auto">
              <a:xfrm flipH="1">
                <a:off x="431" y="3537"/>
                <a:ext cx="2189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18493" name="Line 131"/>
              <p:cNvSpPr>
                <a:spLocks noChangeShapeType="1"/>
              </p:cNvSpPr>
              <p:nvPr/>
            </p:nvSpPr>
            <p:spPr bwMode="auto">
              <a:xfrm flipH="1">
                <a:off x="431" y="3658"/>
                <a:ext cx="2189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18494" name="Line 108"/>
              <p:cNvSpPr>
                <a:spLocks noChangeShapeType="1"/>
              </p:cNvSpPr>
              <p:nvPr/>
            </p:nvSpPr>
            <p:spPr bwMode="auto">
              <a:xfrm>
                <a:off x="1525" y="1865"/>
                <a:ext cx="0" cy="19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18495" name="Line 114"/>
              <p:cNvSpPr>
                <a:spLocks noChangeShapeType="1"/>
              </p:cNvSpPr>
              <p:nvPr/>
            </p:nvSpPr>
            <p:spPr bwMode="auto">
              <a:xfrm>
                <a:off x="701" y="1872"/>
                <a:ext cx="0" cy="1913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18496" name="Line 64"/>
              <p:cNvSpPr>
                <a:spLocks noChangeShapeType="1"/>
              </p:cNvSpPr>
              <p:nvPr/>
            </p:nvSpPr>
            <p:spPr bwMode="auto">
              <a:xfrm flipH="1">
                <a:off x="846" y="1752"/>
                <a:ext cx="0" cy="21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18497" name="Line 65"/>
              <p:cNvSpPr>
                <a:spLocks noChangeShapeType="1"/>
              </p:cNvSpPr>
              <p:nvPr/>
            </p:nvSpPr>
            <p:spPr bwMode="auto">
              <a:xfrm>
                <a:off x="340" y="2454"/>
                <a:ext cx="23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18498" name="Text Box 66"/>
              <p:cNvSpPr txBox="1">
                <a:spLocks noChangeArrowheads="1"/>
              </p:cNvSpPr>
              <p:nvPr/>
            </p:nvSpPr>
            <p:spPr bwMode="auto">
              <a:xfrm>
                <a:off x="2547" y="2392"/>
                <a:ext cx="273" cy="2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b="1">
                    <a:solidFill>
                      <a:srgbClr val="000000"/>
                    </a:solidFill>
                  </a:rPr>
                  <a:t>س</a:t>
                </a:r>
                <a:endParaRPr lang="en-US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8499" name="Text Box 67"/>
              <p:cNvSpPr txBox="1">
                <a:spLocks noChangeArrowheads="1"/>
              </p:cNvSpPr>
              <p:nvPr/>
            </p:nvSpPr>
            <p:spPr bwMode="auto">
              <a:xfrm>
                <a:off x="583" y="1661"/>
                <a:ext cx="273" cy="2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b="1">
                    <a:solidFill>
                      <a:srgbClr val="000000"/>
                    </a:solidFill>
                  </a:rPr>
                  <a:t>ص</a:t>
                </a:r>
                <a:endParaRPr lang="en-US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8500" name="Group 68"/>
            <p:cNvGrpSpPr>
              <a:grpSpLocks/>
            </p:cNvGrpSpPr>
            <p:nvPr/>
          </p:nvGrpSpPr>
          <p:grpSpPr bwMode="auto">
            <a:xfrm>
              <a:off x="564" y="1866"/>
              <a:ext cx="323" cy="1364"/>
              <a:chOff x="564" y="1866"/>
              <a:chExt cx="323" cy="1364"/>
            </a:xfrm>
          </p:grpSpPr>
          <p:sp>
            <p:nvSpPr>
              <p:cNvPr id="18501" name="Text Box 69"/>
              <p:cNvSpPr txBox="1">
                <a:spLocks noChangeArrowheads="1"/>
              </p:cNvSpPr>
              <p:nvPr/>
            </p:nvSpPr>
            <p:spPr bwMode="auto">
              <a:xfrm>
                <a:off x="567" y="2550"/>
                <a:ext cx="315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1600" b="1">
                    <a:solidFill>
                      <a:srgbClr val="000000"/>
                    </a:solidFill>
                  </a:rPr>
                  <a:t>-</a:t>
                </a:r>
                <a:r>
                  <a:rPr lang="ar-SA" sz="1200" b="1">
                    <a:solidFill>
                      <a:srgbClr val="000000"/>
                    </a:solidFill>
                  </a:rPr>
                  <a:t> 4</a:t>
                </a:r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8502" name="Text Box 70"/>
              <p:cNvSpPr txBox="1">
                <a:spLocks noChangeArrowheads="1"/>
              </p:cNvSpPr>
              <p:nvPr/>
            </p:nvSpPr>
            <p:spPr bwMode="auto">
              <a:xfrm>
                <a:off x="572" y="2794"/>
                <a:ext cx="315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1600" b="1">
                    <a:solidFill>
                      <a:srgbClr val="000000"/>
                    </a:solidFill>
                  </a:rPr>
                  <a:t>-</a:t>
                </a:r>
                <a:r>
                  <a:rPr lang="ar-SA" sz="1200" b="1">
                    <a:solidFill>
                      <a:srgbClr val="000000"/>
                    </a:solidFill>
                  </a:rPr>
                  <a:t> 8</a:t>
                </a:r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8503" name="Text Box 71"/>
              <p:cNvSpPr txBox="1">
                <a:spLocks noChangeArrowheads="1"/>
              </p:cNvSpPr>
              <p:nvPr/>
            </p:nvSpPr>
            <p:spPr bwMode="auto">
              <a:xfrm>
                <a:off x="564" y="3026"/>
                <a:ext cx="315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1600" b="1">
                    <a:solidFill>
                      <a:srgbClr val="000000"/>
                    </a:solidFill>
                  </a:rPr>
                  <a:t>-</a:t>
                </a:r>
                <a:r>
                  <a:rPr lang="ar-SA" sz="1200" b="1">
                    <a:solidFill>
                      <a:srgbClr val="000000"/>
                    </a:solidFill>
                  </a:rPr>
                  <a:t> 12</a:t>
                </a:r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8504" name="Text Box 72"/>
              <p:cNvSpPr txBox="1">
                <a:spLocks noChangeArrowheads="1"/>
              </p:cNvSpPr>
              <p:nvPr/>
            </p:nvSpPr>
            <p:spPr bwMode="auto">
              <a:xfrm>
                <a:off x="671" y="2101"/>
                <a:ext cx="171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1200" b="1">
                    <a:solidFill>
                      <a:srgbClr val="000000"/>
                    </a:solidFill>
                  </a:rPr>
                  <a:t>4</a:t>
                </a:r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8505" name="Text Box 73"/>
              <p:cNvSpPr txBox="1">
                <a:spLocks noChangeArrowheads="1"/>
              </p:cNvSpPr>
              <p:nvPr/>
            </p:nvSpPr>
            <p:spPr bwMode="auto">
              <a:xfrm>
                <a:off x="591" y="1866"/>
                <a:ext cx="261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1200" b="1">
                    <a:solidFill>
                      <a:srgbClr val="000000"/>
                    </a:solidFill>
                  </a:rPr>
                  <a:t>8</a:t>
                </a:r>
                <a:endParaRPr lang="en-US" sz="1200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8506" name="Group 74"/>
            <p:cNvGrpSpPr>
              <a:grpSpLocks/>
            </p:cNvGrpSpPr>
            <p:nvPr/>
          </p:nvGrpSpPr>
          <p:grpSpPr bwMode="auto">
            <a:xfrm>
              <a:off x="300" y="2403"/>
              <a:ext cx="1665" cy="232"/>
              <a:chOff x="300" y="2403"/>
              <a:chExt cx="1665" cy="232"/>
            </a:xfrm>
          </p:grpSpPr>
          <p:sp>
            <p:nvSpPr>
              <p:cNvPr id="18507" name="Text Box 75"/>
              <p:cNvSpPr txBox="1">
                <a:spLocks noChangeArrowheads="1"/>
              </p:cNvSpPr>
              <p:nvPr/>
            </p:nvSpPr>
            <p:spPr bwMode="auto">
              <a:xfrm>
                <a:off x="975" y="2424"/>
                <a:ext cx="198" cy="2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1600" b="1">
                    <a:solidFill>
                      <a:srgbClr val="000000"/>
                    </a:solidFill>
                  </a:rPr>
                  <a:t>2</a:t>
                </a:r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8508" name="Text Box 76"/>
              <p:cNvSpPr txBox="1">
                <a:spLocks noChangeArrowheads="1"/>
              </p:cNvSpPr>
              <p:nvPr/>
            </p:nvSpPr>
            <p:spPr bwMode="auto">
              <a:xfrm>
                <a:off x="300" y="2403"/>
                <a:ext cx="315" cy="2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1600" b="1">
                    <a:solidFill>
                      <a:srgbClr val="000000"/>
                    </a:solidFill>
                  </a:rPr>
                  <a:t>-</a:t>
                </a:r>
                <a:r>
                  <a:rPr lang="ar-SA" sz="1200" b="1">
                    <a:solidFill>
                      <a:srgbClr val="000000"/>
                    </a:solidFill>
                  </a:rPr>
                  <a:t> 2</a:t>
                </a:r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8509" name="Text Box 77"/>
              <p:cNvSpPr txBox="1">
                <a:spLocks noChangeArrowheads="1"/>
              </p:cNvSpPr>
              <p:nvPr/>
            </p:nvSpPr>
            <p:spPr bwMode="auto">
              <a:xfrm>
                <a:off x="1268" y="2424"/>
                <a:ext cx="171" cy="2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1600" b="1">
                    <a:solidFill>
                      <a:srgbClr val="000000"/>
                    </a:solidFill>
                  </a:rPr>
                  <a:t>4</a:t>
                </a:r>
                <a:endParaRPr lang="en-US" sz="16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8510" name="Text Box 78"/>
              <p:cNvSpPr txBox="1">
                <a:spLocks noChangeArrowheads="1"/>
              </p:cNvSpPr>
              <p:nvPr/>
            </p:nvSpPr>
            <p:spPr bwMode="auto">
              <a:xfrm>
                <a:off x="1794" y="2416"/>
                <a:ext cx="171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1600" b="1">
                    <a:solidFill>
                      <a:srgbClr val="000000"/>
                    </a:solidFill>
                  </a:rPr>
                  <a:t>8</a:t>
                </a:r>
                <a:endParaRPr lang="en-US" sz="16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8511" name="Text Box 79"/>
              <p:cNvSpPr txBox="1">
                <a:spLocks noChangeArrowheads="1"/>
              </p:cNvSpPr>
              <p:nvPr/>
            </p:nvSpPr>
            <p:spPr bwMode="auto">
              <a:xfrm>
                <a:off x="1519" y="2432"/>
                <a:ext cx="171" cy="2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1600" b="1">
                    <a:solidFill>
                      <a:srgbClr val="000000"/>
                    </a:solidFill>
                  </a:rPr>
                  <a:t>6</a:t>
                </a:r>
                <a:endParaRPr lang="en-US" sz="1600" b="1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8512" name="Text Box 80"/>
          <p:cNvSpPr txBox="1">
            <a:spLocks noChangeArrowheads="1"/>
          </p:cNvSpPr>
          <p:nvPr/>
        </p:nvSpPr>
        <p:spPr bwMode="auto">
          <a:xfrm>
            <a:off x="773113" y="4533900"/>
            <a:ext cx="3603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333399"/>
                </a:solidFill>
              </a:rPr>
              <a:t>●</a:t>
            </a:r>
          </a:p>
        </p:txBody>
      </p:sp>
      <p:sp>
        <p:nvSpPr>
          <p:cNvPr id="18513" name="Text Box 81"/>
          <p:cNvSpPr txBox="1">
            <a:spLocks noChangeArrowheads="1"/>
          </p:cNvSpPr>
          <p:nvPr/>
        </p:nvSpPr>
        <p:spPr bwMode="auto">
          <a:xfrm>
            <a:off x="666750" y="4435475"/>
            <a:ext cx="360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333399"/>
                </a:solidFill>
              </a:rPr>
              <a:t>●</a:t>
            </a:r>
          </a:p>
        </p:txBody>
      </p:sp>
      <p:sp>
        <p:nvSpPr>
          <p:cNvPr id="18514" name="Text Box 82"/>
          <p:cNvSpPr txBox="1">
            <a:spLocks noChangeArrowheads="1"/>
          </p:cNvSpPr>
          <p:nvPr/>
        </p:nvSpPr>
        <p:spPr bwMode="auto">
          <a:xfrm>
            <a:off x="869950" y="4435475"/>
            <a:ext cx="360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333399"/>
                </a:solidFill>
              </a:rPr>
              <a:t>●</a:t>
            </a:r>
          </a:p>
        </p:txBody>
      </p:sp>
      <p:sp>
        <p:nvSpPr>
          <p:cNvPr id="18515" name="Arc 83"/>
          <p:cNvSpPr>
            <a:spLocks/>
          </p:cNvSpPr>
          <p:nvPr/>
        </p:nvSpPr>
        <p:spPr bwMode="auto">
          <a:xfrm rot="21586569" flipH="1">
            <a:off x="519113" y="644525"/>
            <a:ext cx="925512" cy="4070350"/>
          </a:xfrm>
          <a:custGeom>
            <a:avLst/>
            <a:gdLst>
              <a:gd name="G0" fmla="+- 18428 0 0"/>
              <a:gd name="G1" fmla="+- 0 0 0"/>
              <a:gd name="G2" fmla="+- 21600 0 0"/>
              <a:gd name="T0" fmla="*/ 36919 w 36919"/>
              <a:gd name="T1" fmla="*/ 11164 h 21600"/>
              <a:gd name="T2" fmla="*/ 0 w 36919"/>
              <a:gd name="T3" fmla="*/ 11268 h 21600"/>
              <a:gd name="T4" fmla="*/ 18428 w 36919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919" h="21600" fill="none" extrusionOk="0">
                <a:moveTo>
                  <a:pt x="36919" y="11164"/>
                </a:moveTo>
                <a:cubicBezTo>
                  <a:pt x="33008" y="17641"/>
                  <a:pt x="25994" y="21599"/>
                  <a:pt x="18428" y="21600"/>
                </a:cubicBezTo>
                <a:cubicBezTo>
                  <a:pt x="10905" y="21600"/>
                  <a:pt x="3924" y="17686"/>
                  <a:pt x="-1" y="11268"/>
                </a:cubicBezTo>
              </a:path>
              <a:path w="36919" h="21600" stroke="0" extrusionOk="0">
                <a:moveTo>
                  <a:pt x="36919" y="11164"/>
                </a:moveTo>
                <a:cubicBezTo>
                  <a:pt x="33008" y="17641"/>
                  <a:pt x="25994" y="21599"/>
                  <a:pt x="18428" y="21600"/>
                </a:cubicBezTo>
                <a:cubicBezTo>
                  <a:pt x="10905" y="21600"/>
                  <a:pt x="3924" y="17686"/>
                  <a:pt x="-1" y="11268"/>
                </a:cubicBezTo>
                <a:lnTo>
                  <a:pt x="18428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8518" name="AutoShape 86"/>
          <p:cNvSpPr>
            <a:spLocks noChangeArrowheads="1"/>
          </p:cNvSpPr>
          <p:nvPr/>
        </p:nvSpPr>
        <p:spPr bwMode="auto">
          <a:xfrm>
            <a:off x="1763713" y="2047875"/>
            <a:ext cx="647700" cy="360363"/>
          </a:xfrm>
          <a:prstGeom prst="wedgeRoundRectCallout">
            <a:avLst>
              <a:gd name="adj1" fmla="val -96324"/>
              <a:gd name="adj2" fmla="val 318722"/>
              <a:gd name="adj3" fmla="val 16667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حل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8519" name="AutoShape 87"/>
          <p:cNvSpPr>
            <a:spLocks noChangeArrowheads="1"/>
          </p:cNvSpPr>
          <p:nvPr/>
        </p:nvSpPr>
        <p:spPr bwMode="auto">
          <a:xfrm>
            <a:off x="801688" y="2001838"/>
            <a:ext cx="647700" cy="360362"/>
          </a:xfrm>
          <a:prstGeom prst="wedgeRoundRectCallout">
            <a:avLst>
              <a:gd name="adj1" fmla="val -69116"/>
              <a:gd name="adj2" fmla="val 328856"/>
              <a:gd name="adj3" fmla="val 16667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حل</a:t>
            </a:r>
            <a:endParaRPr lang="en-US" b="1">
              <a:solidFill>
                <a:srgbClr val="000000"/>
              </a:solidFill>
            </a:endParaRPr>
          </a:p>
        </p:txBody>
      </p:sp>
      <p:graphicFrame>
        <p:nvGraphicFramePr>
          <p:cNvPr id="18520" name="Group 88"/>
          <p:cNvGraphicFramePr>
            <a:graphicFrameLocks noGrp="1"/>
          </p:cNvGraphicFramePr>
          <p:nvPr/>
        </p:nvGraphicFramePr>
        <p:xfrm>
          <a:off x="3779838" y="3832225"/>
          <a:ext cx="5256212" cy="752476"/>
        </p:xfrm>
        <a:graphic>
          <a:graphicData uri="http://schemas.openxmlformats.org/drawingml/2006/table">
            <a:tbl>
              <a:tblPr rtl="1"/>
              <a:tblGrid>
                <a:gridCol w="525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54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54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54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54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54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623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ــ</a:t>
                      </a:r>
                      <a:endParaRPr kumimoji="0" lang="en-US" sz="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555" name="Text Box 123"/>
          <p:cNvSpPr txBox="1">
            <a:spLocks noChangeArrowheads="1"/>
          </p:cNvSpPr>
          <p:nvPr/>
        </p:nvSpPr>
        <p:spPr bwMode="auto">
          <a:xfrm>
            <a:off x="4643438" y="3427413"/>
            <a:ext cx="4400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CC0000"/>
                </a:solidFill>
              </a:rPr>
              <a:t>أنشئ جدولاً بتدرج طوله 1</a:t>
            </a:r>
            <a:r>
              <a:rPr lang="en-US" b="1">
                <a:solidFill>
                  <a:srgbClr val="CC0000"/>
                </a:solidFill>
              </a:rPr>
              <a:t>,</a:t>
            </a:r>
            <a:r>
              <a:rPr lang="ar-SA" b="1">
                <a:solidFill>
                  <a:srgbClr val="CC0000"/>
                </a:solidFill>
              </a:rPr>
              <a:t>0 لقيم س التي تقع بين 2، 3</a:t>
            </a:r>
            <a:endParaRPr lang="en-US" b="1">
              <a:solidFill>
                <a:srgbClr val="CC0000"/>
              </a:solidFill>
            </a:endParaRPr>
          </a:p>
        </p:txBody>
      </p:sp>
      <p:sp>
        <p:nvSpPr>
          <p:cNvPr id="18556" name="Text Box 124"/>
          <p:cNvSpPr txBox="1">
            <a:spLocks noChangeArrowheads="1"/>
          </p:cNvSpPr>
          <p:nvPr/>
        </p:nvSpPr>
        <p:spPr bwMode="auto">
          <a:xfrm>
            <a:off x="8504238" y="3810000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س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18557" name="Text Box 125"/>
          <p:cNvSpPr txBox="1">
            <a:spLocks noChangeArrowheads="1"/>
          </p:cNvSpPr>
          <p:nvPr/>
        </p:nvSpPr>
        <p:spPr bwMode="auto">
          <a:xfrm>
            <a:off x="8507413" y="4213225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ص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18558" name="Text Box 126"/>
          <p:cNvSpPr txBox="1">
            <a:spLocks noChangeArrowheads="1"/>
          </p:cNvSpPr>
          <p:nvPr/>
        </p:nvSpPr>
        <p:spPr bwMode="auto">
          <a:xfrm>
            <a:off x="7977188" y="3852863"/>
            <a:ext cx="5159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1</a:t>
            </a:r>
            <a:r>
              <a:rPr lang="en-US" b="1">
                <a:solidFill>
                  <a:srgbClr val="000000"/>
                </a:solidFill>
              </a:rPr>
              <a:t>,</a:t>
            </a:r>
            <a:r>
              <a:rPr lang="ar-SA" b="1">
                <a:solidFill>
                  <a:srgbClr val="000000"/>
                </a:solidFill>
              </a:rPr>
              <a:t>2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8559" name="Text Box 127"/>
          <p:cNvSpPr txBox="1">
            <a:spLocks noChangeArrowheads="1"/>
          </p:cNvSpPr>
          <p:nvPr/>
        </p:nvSpPr>
        <p:spPr bwMode="auto">
          <a:xfrm>
            <a:off x="7380288" y="3852863"/>
            <a:ext cx="558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2</a:t>
            </a:r>
            <a:r>
              <a:rPr lang="en-US" b="1">
                <a:solidFill>
                  <a:srgbClr val="000000"/>
                </a:solidFill>
              </a:rPr>
              <a:t>,</a:t>
            </a:r>
            <a:r>
              <a:rPr lang="ar-SA" b="1">
                <a:solidFill>
                  <a:srgbClr val="000000"/>
                </a:solidFill>
              </a:rPr>
              <a:t>2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8560" name="Text Box 128"/>
          <p:cNvSpPr txBox="1">
            <a:spLocks noChangeArrowheads="1"/>
          </p:cNvSpPr>
          <p:nvPr/>
        </p:nvSpPr>
        <p:spPr bwMode="auto">
          <a:xfrm>
            <a:off x="6851650" y="3830638"/>
            <a:ext cx="5953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3</a:t>
            </a:r>
            <a:r>
              <a:rPr lang="en-US" b="1">
                <a:solidFill>
                  <a:srgbClr val="000000"/>
                </a:solidFill>
              </a:rPr>
              <a:t>,</a:t>
            </a:r>
            <a:r>
              <a:rPr lang="ar-SA" b="1">
                <a:solidFill>
                  <a:srgbClr val="000000"/>
                </a:solidFill>
              </a:rPr>
              <a:t>2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8561" name="Text Box 129"/>
          <p:cNvSpPr txBox="1">
            <a:spLocks noChangeArrowheads="1"/>
          </p:cNvSpPr>
          <p:nvPr/>
        </p:nvSpPr>
        <p:spPr bwMode="auto">
          <a:xfrm>
            <a:off x="6405563" y="3830638"/>
            <a:ext cx="5159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4</a:t>
            </a:r>
            <a:r>
              <a:rPr lang="en-US" b="1">
                <a:solidFill>
                  <a:srgbClr val="000000"/>
                </a:solidFill>
              </a:rPr>
              <a:t>,</a:t>
            </a:r>
            <a:r>
              <a:rPr lang="ar-SA" b="1">
                <a:solidFill>
                  <a:srgbClr val="000000"/>
                </a:solidFill>
              </a:rPr>
              <a:t>2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8562" name="Text Box 130"/>
          <p:cNvSpPr txBox="1">
            <a:spLocks noChangeArrowheads="1"/>
          </p:cNvSpPr>
          <p:nvPr/>
        </p:nvSpPr>
        <p:spPr bwMode="auto">
          <a:xfrm>
            <a:off x="5795963" y="3852863"/>
            <a:ext cx="571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5</a:t>
            </a:r>
            <a:r>
              <a:rPr lang="en-US" b="1">
                <a:solidFill>
                  <a:srgbClr val="000000"/>
                </a:solidFill>
              </a:rPr>
              <a:t>,</a:t>
            </a:r>
            <a:r>
              <a:rPr lang="ar-SA" b="1">
                <a:solidFill>
                  <a:srgbClr val="000000"/>
                </a:solidFill>
              </a:rPr>
              <a:t>2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8563" name="Text Box 131"/>
          <p:cNvSpPr txBox="1">
            <a:spLocks noChangeArrowheads="1"/>
          </p:cNvSpPr>
          <p:nvPr/>
        </p:nvSpPr>
        <p:spPr bwMode="auto">
          <a:xfrm>
            <a:off x="5318125" y="3852863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6</a:t>
            </a:r>
            <a:r>
              <a:rPr lang="en-US" b="1">
                <a:solidFill>
                  <a:srgbClr val="000000"/>
                </a:solidFill>
              </a:rPr>
              <a:t>,</a:t>
            </a:r>
            <a:r>
              <a:rPr lang="ar-SA" b="1">
                <a:solidFill>
                  <a:srgbClr val="000000"/>
                </a:solidFill>
              </a:rPr>
              <a:t>2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8564" name="Text Box 132"/>
          <p:cNvSpPr txBox="1">
            <a:spLocks noChangeArrowheads="1"/>
          </p:cNvSpPr>
          <p:nvPr/>
        </p:nvSpPr>
        <p:spPr bwMode="auto">
          <a:xfrm>
            <a:off x="4787900" y="3840163"/>
            <a:ext cx="523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7</a:t>
            </a:r>
            <a:r>
              <a:rPr lang="en-US" b="1">
                <a:solidFill>
                  <a:srgbClr val="000000"/>
                </a:solidFill>
              </a:rPr>
              <a:t>,</a:t>
            </a:r>
            <a:r>
              <a:rPr lang="ar-SA" b="1">
                <a:solidFill>
                  <a:srgbClr val="000000"/>
                </a:solidFill>
              </a:rPr>
              <a:t>2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8565" name="Text Box 133"/>
          <p:cNvSpPr txBox="1">
            <a:spLocks noChangeArrowheads="1"/>
          </p:cNvSpPr>
          <p:nvPr/>
        </p:nvSpPr>
        <p:spPr bwMode="auto">
          <a:xfrm>
            <a:off x="4292600" y="3852863"/>
            <a:ext cx="511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8</a:t>
            </a:r>
            <a:r>
              <a:rPr lang="en-US" b="1">
                <a:solidFill>
                  <a:srgbClr val="000000"/>
                </a:solidFill>
              </a:rPr>
              <a:t>,</a:t>
            </a:r>
            <a:r>
              <a:rPr lang="ar-SA" b="1">
                <a:solidFill>
                  <a:srgbClr val="000000"/>
                </a:solidFill>
              </a:rPr>
              <a:t>2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8566" name="Text Box 134"/>
          <p:cNvSpPr txBox="1">
            <a:spLocks noChangeArrowheads="1"/>
          </p:cNvSpPr>
          <p:nvPr/>
        </p:nvSpPr>
        <p:spPr bwMode="auto">
          <a:xfrm>
            <a:off x="3683000" y="3840163"/>
            <a:ext cx="630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9</a:t>
            </a:r>
            <a:r>
              <a:rPr lang="en-US" b="1">
                <a:solidFill>
                  <a:srgbClr val="000000"/>
                </a:solidFill>
              </a:rPr>
              <a:t>,</a:t>
            </a:r>
            <a:r>
              <a:rPr lang="ar-SA" b="1">
                <a:solidFill>
                  <a:srgbClr val="000000"/>
                </a:solidFill>
              </a:rPr>
              <a:t>2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8567" name="Text Box 135"/>
          <p:cNvSpPr txBox="1">
            <a:spLocks noChangeArrowheads="1"/>
          </p:cNvSpPr>
          <p:nvPr/>
        </p:nvSpPr>
        <p:spPr bwMode="auto">
          <a:xfrm>
            <a:off x="7885113" y="4225925"/>
            <a:ext cx="66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ــ 8</a:t>
            </a:r>
            <a:r>
              <a:rPr lang="en-US" b="1">
                <a:solidFill>
                  <a:srgbClr val="000000"/>
                </a:solidFill>
              </a:rPr>
              <a:t>,</a:t>
            </a:r>
            <a:r>
              <a:rPr lang="ar-SA" b="1">
                <a:solidFill>
                  <a:srgbClr val="000000"/>
                </a:solidFill>
              </a:rPr>
              <a:t>1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8568" name="Text Box 136"/>
          <p:cNvSpPr txBox="1">
            <a:spLocks noChangeArrowheads="1"/>
          </p:cNvSpPr>
          <p:nvPr/>
        </p:nvSpPr>
        <p:spPr bwMode="auto">
          <a:xfrm>
            <a:off x="7380288" y="4229100"/>
            <a:ext cx="66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ــ 4</a:t>
            </a:r>
            <a:r>
              <a:rPr lang="en-US" b="1">
                <a:solidFill>
                  <a:srgbClr val="000000"/>
                </a:solidFill>
              </a:rPr>
              <a:t>,</a:t>
            </a:r>
            <a:r>
              <a:rPr lang="ar-SA" b="1">
                <a:solidFill>
                  <a:srgbClr val="000000"/>
                </a:solidFill>
              </a:rPr>
              <a:t>0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8569" name="Text Box 137"/>
          <p:cNvSpPr txBox="1">
            <a:spLocks noChangeArrowheads="1"/>
          </p:cNvSpPr>
          <p:nvPr/>
        </p:nvSpPr>
        <p:spPr bwMode="auto">
          <a:xfrm>
            <a:off x="6834188" y="4216400"/>
            <a:ext cx="66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ــ 0</a:t>
            </a:r>
            <a:r>
              <a:rPr lang="en-US" b="1">
                <a:solidFill>
                  <a:srgbClr val="000000"/>
                </a:solidFill>
              </a:rPr>
              <a:t>,</a:t>
            </a:r>
            <a:r>
              <a:rPr lang="ar-SA" b="1">
                <a:solidFill>
                  <a:srgbClr val="000000"/>
                </a:solidFill>
              </a:rPr>
              <a:t>1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8570" name="Text Box 138"/>
          <p:cNvSpPr txBox="1">
            <a:spLocks noChangeArrowheads="1"/>
          </p:cNvSpPr>
          <p:nvPr/>
        </p:nvSpPr>
        <p:spPr bwMode="auto">
          <a:xfrm>
            <a:off x="6384925" y="4213225"/>
            <a:ext cx="517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4</a:t>
            </a:r>
            <a:r>
              <a:rPr lang="en-US" b="1">
                <a:solidFill>
                  <a:srgbClr val="000000"/>
                </a:solidFill>
              </a:rPr>
              <a:t>,</a:t>
            </a:r>
            <a:r>
              <a:rPr lang="ar-SA" b="1">
                <a:solidFill>
                  <a:srgbClr val="000000"/>
                </a:solidFill>
              </a:rPr>
              <a:t>2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8571" name="Text Box 139"/>
          <p:cNvSpPr txBox="1">
            <a:spLocks noChangeArrowheads="1"/>
          </p:cNvSpPr>
          <p:nvPr/>
        </p:nvSpPr>
        <p:spPr bwMode="auto">
          <a:xfrm>
            <a:off x="5867400" y="4225925"/>
            <a:ext cx="517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0</a:t>
            </a:r>
            <a:r>
              <a:rPr lang="en-US" b="1">
                <a:solidFill>
                  <a:srgbClr val="000000"/>
                </a:solidFill>
              </a:rPr>
              <a:t>,</a:t>
            </a:r>
            <a:r>
              <a:rPr lang="ar-SA" b="1">
                <a:solidFill>
                  <a:srgbClr val="000000"/>
                </a:solidFill>
              </a:rPr>
              <a:t>4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8572" name="Text Box 140"/>
          <p:cNvSpPr txBox="1">
            <a:spLocks noChangeArrowheads="1"/>
          </p:cNvSpPr>
          <p:nvPr/>
        </p:nvSpPr>
        <p:spPr bwMode="auto">
          <a:xfrm>
            <a:off x="5364163" y="4225925"/>
            <a:ext cx="517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6</a:t>
            </a:r>
            <a:r>
              <a:rPr lang="en-US" b="1">
                <a:solidFill>
                  <a:srgbClr val="000000"/>
                </a:solidFill>
              </a:rPr>
              <a:t>,</a:t>
            </a:r>
            <a:r>
              <a:rPr lang="ar-SA" b="1">
                <a:solidFill>
                  <a:srgbClr val="000000"/>
                </a:solidFill>
              </a:rPr>
              <a:t>5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8573" name="Text Box 141"/>
          <p:cNvSpPr txBox="1">
            <a:spLocks noChangeArrowheads="1"/>
          </p:cNvSpPr>
          <p:nvPr/>
        </p:nvSpPr>
        <p:spPr bwMode="auto">
          <a:xfrm>
            <a:off x="4787900" y="4225925"/>
            <a:ext cx="517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4</a:t>
            </a:r>
            <a:r>
              <a:rPr lang="en-US" b="1">
                <a:solidFill>
                  <a:srgbClr val="000000"/>
                </a:solidFill>
              </a:rPr>
              <a:t>,</a:t>
            </a:r>
            <a:r>
              <a:rPr lang="ar-SA" b="1">
                <a:solidFill>
                  <a:srgbClr val="000000"/>
                </a:solidFill>
              </a:rPr>
              <a:t>7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8574" name="Text Box 142"/>
          <p:cNvSpPr txBox="1">
            <a:spLocks noChangeArrowheads="1"/>
          </p:cNvSpPr>
          <p:nvPr/>
        </p:nvSpPr>
        <p:spPr bwMode="auto">
          <a:xfrm>
            <a:off x="4284663" y="4225925"/>
            <a:ext cx="517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2</a:t>
            </a:r>
            <a:r>
              <a:rPr lang="en-US" b="1">
                <a:solidFill>
                  <a:srgbClr val="000000"/>
                </a:solidFill>
              </a:rPr>
              <a:t>,</a:t>
            </a:r>
            <a:r>
              <a:rPr lang="ar-SA" b="1">
                <a:solidFill>
                  <a:srgbClr val="000000"/>
                </a:solidFill>
              </a:rPr>
              <a:t>9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8575" name="Text Box 143"/>
          <p:cNvSpPr txBox="1">
            <a:spLocks noChangeArrowheads="1"/>
          </p:cNvSpPr>
          <p:nvPr/>
        </p:nvSpPr>
        <p:spPr bwMode="auto">
          <a:xfrm>
            <a:off x="3706813" y="4225925"/>
            <a:ext cx="649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0</a:t>
            </a:r>
            <a:r>
              <a:rPr lang="en-US" b="1">
                <a:solidFill>
                  <a:srgbClr val="000000"/>
                </a:solidFill>
              </a:rPr>
              <a:t>,</a:t>
            </a:r>
            <a:r>
              <a:rPr lang="ar-SA" b="1">
                <a:solidFill>
                  <a:srgbClr val="000000"/>
                </a:solidFill>
              </a:rPr>
              <a:t>11</a:t>
            </a:r>
            <a:endParaRPr lang="en-US" b="1">
              <a:solidFill>
                <a:srgbClr val="000000"/>
              </a:solidFill>
            </a:endParaRPr>
          </a:p>
        </p:txBody>
      </p:sp>
      <p:graphicFrame>
        <p:nvGraphicFramePr>
          <p:cNvPr id="18576" name="Group 144"/>
          <p:cNvGraphicFramePr>
            <a:graphicFrameLocks noGrp="1"/>
          </p:cNvGraphicFramePr>
          <p:nvPr/>
        </p:nvGraphicFramePr>
        <p:xfrm>
          <a:off x="3797300" y="5002213"/>
          <a:ext cx="5256213" cy="752476"/>
        </p:xfrm>
        <a:graphic>
          <a:graphicData uri="http://schemas.openxmlformats.org/drawingml/2006/table">
            <a:tbl>
              <a:tblPr rtl="1"/>
              <a:tblGrid>
                <a:gridCol w="525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54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54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54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54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54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623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ــ</a:t>
                      </a:r>
                      <a:endParaRPr kumimoji="0" lang="en-US" sz="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611" name="Text Box 179"/>
          <p:cNvSpPr txBox="1">
            <a:spLocks noChangeArrowheads="1"/>
          </p:cNvSpPr>
          <p:nvPr/>
        </p:nvSpPr>
        <p:spPr bwMode="auto">
          <a:xfrm>
            <a:off x="8543925" y="4956175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س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18612" name="Text Box 180"/>
          <p:cNvSpPr txBox="1">
            <a:spLocks noChangeArrowheads="1"/>
          </p:cNvSpPr>
          <p:nvPr/>
        </p:nvSpPr>
        <p:spPr bwMode="auto">
          <a:xfrm>
            <a:off x="8547100" y="5359400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ص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18613" name="Text Box 181"/>
          <p:cNvSpPr txBox="1">
            <a:spLocks noChangeArrowheads="1"/>
          </p:cNvSpPr>
          <p:nvPr/>
        </p:nvSpPr>
        <p:spPr bwMode="auto">
          <a:xfrm>
            <a:off x="7888288" y="4986338"/>
            <a:ext cx="695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ــ 9</a:t>
            </a:r>
            <a:r>
              <a:rPr lang="en-US" b="1">
                <a:solidFill>
                  <a:srgbClr val="000000"/>
                </a:solidFill>
              </a:rPr>
              <a:t>,</a:t>
            </a:r>
            <a:r>
              <a:rPr lang="ar-SA" b="1">
                <a:solidFill>
                  <a:srgbClr val="000000"/>
                </a:solidFill>
              </a:rPr>
              <a:t>1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8614" name="Text Box 182"/>
          <p:cNvSpPr txBox="1">
            <a:spLocks noChangeArrowheads="1"/>
          </p:cNvSpPr>
          <p:nvPr/>
        </p:nvSpPr>
        <p:spPr bwMode="auto">
          <a:xfrm>
            <a:off x="4243388" y="4597400"/>
            <a:ext cx="481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CC0000"/>
                </a:solidFill>
              </a:rPr>
              <a:t>أنشئ جدولاً بتدرج طوله 1</a:t>
            </a:r>
            <a:r>
              <a:rPr lang="en-US" b="1">
                <a:solidFill>
                  <a:srgbClr val="CC0000"/>
                </a:solidFill>
              </a:rPr>
              <a:t>,</a:t>
            </a:r>
            <a:r>
              <a:rPr lang="ar-SA" b="1">
                <a:solidFill>
                  <a:srgbClr val="CC0000"/>
                </a:solidFill>
              </a:rPr>
              <a:t>0 لقيم س التي تقع بين ــ 2، ــ 1</a:t>
            </a:r>
            <a:endParaRPr lang="en-US" b="1">
              <a:solidFill>
                <a:srgbClr val="CC0000"/>
              </a:solidFill>
            </a:endParaRPr>
          </a:p>
        </p:txBody>
      </p:sp>
      <p:sp>
        <p:nvSpPr>
          <p:cNvPr id="18615" name="Text Box 183"/>
          <p:cNvSpPr txBox="1">
            <a:spLocks noChangeArrowheads="1"/>
          </p:cNvSpPr>
          <p:nvPr/>
        </p:nvSpPr>
        <p:spPr bwMode="auto">
          <a:xfrm>
            <a:off x="7354888" y="4999038"/>
            <a:ext cx="695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ــ 8</a:t>
            </a:r>
            <a:r>
              <a:rPr lang="en-US" b="1">
                <a:solidFill>
                  <a:srgbClr val="000000"/>
                </a:solidFill>
              </a:rPr>
              <a:t>,</a:t>
            </a:r>
            <a:r>
              <a:rPr lang="ar-SA" b="1">
                <a:solidFill>
                  <a:srgbClr val="000000"/>
                </a:solidFill>
              </a:rPr>
              <a:t>1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8616" name="Text Box 184"/>
          <p:cNvSpPr txBox="1">
            <a:spLocks noChangeArrowheads="1"/>
          </p:cNvSpPr>
          <p:nvPr/>
        </p:nvSpPr>
        <p:spPr bwMode="auto">
          <a:xfrm>
            <a:off x="6816725" y="5002213"/>
            <a:ext cx="695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ــ 7</a:t>
            </a:r>
            <a:r>
              <a:rPr lang="en-US" b="1">
                <a:solidFill>
                  <a:srgbClr val="000000"/>
                </a:solidFill>
              </a:rPr>
              <a:t>,</a:t>
            </a:r>
            <a:r>
              <a:rPr lang="ar-SA" b="1">
                <a:solidFill>
                  <a:srgbClr val="000000"/>
                </a:solidFill>
              </a:rPr>
              <a:t>1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8617" name="Text Box 185"/>
          <p:cNvSpPr txBox="1">
            <a:spLocks noChangeArrowheads="1"/>
          </p:cNvSpPr>
          <p:nvPr/>
        </p:nvSpPr>
        <p:spPr bwMode="auto">
          <a:xfrm>
            <a:off x="6303963" y="5002213"/>
            <a:ext cx="695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ــ 6</a:t>
            </a:r>
            <a:r>
              <a:rPr lang="en-US" b="1">
                <a:solidFill>
                  <a:srgbClr val="000000"/>
                </a:solidFill>
              </a:rPr>
              <a:t>,</a:t>
            </a:r>
            <a:r>
              <a:rPr lang="ar-SA" b="1">
                <a:solidFill>
                  <a:srgbClr val="000000"/>
                </a:solidFill>
              </a:rPr>
              <a:t>1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8618" name="Text Box 186"/>
          <p:cNvSpPr txBox="1">
            <a:spLocks noChangeArrowheads="1"/>
          </p:cNvSpPr>
          <p:nvPr/>
        </p:nvSpPr>
        <p:spPr bwMode="auto">
          <a:xfrm>
            <a:off x="5783263" y="5024438"/>
            <a:ext cx="695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ــ 5</a:t>
            </a:r>
            <a:r>
              <a:rPr lang="en-US" b="1">
                <a:solidFill>
                  <a:srgbClr val="000000"/>
                </a:solidFill>
              </a:rPr>
              <a:t>,</a:t>
            </a:r>
            <a:r>
              <a:rPr lang="ar-SA" b="1">
                <a:solidFill>
                  <a:srgbClr val="000000"/>
                </a:solidFill>
              </a:rPr>
              <a:t>1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8619" name="Text Box 187"/>
          <p:cNvSpPr txBox="1">
            <a:spLocks noChangeArrowheads="1"/>
          </p:cNvSpPr>
          <p:nvPr/>
        </p:nvSpPr>
        <p:spPr bwMode="auto">
          <a:xfrm>
            <a:off x="5241925" y="5011738"/>
            <a:ext cx="695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ــ 4</a:t>
            </a:r>
            <a:r>
              <a:rPr lang="en-US" b="1">
                <a:solidFill>
                  <a:srgbClr val="000000"/>
                </a:solidFill>
              </a:rPr>
              <a:t>,</a:t>
            </a:r>
            <a:r>
              <a:rPr lang="ar-SA" b="1">
                <a:solidFill>
                  <a:srgbClr val="000000"/>
                </a:solidFill>
              </a:rPr>
              <a:t>1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8620" name="Text Box 188"/>
          <p:cNvSpPr txBox="1">
            <a:spLocks noChangeArrowheads="1"/>
          </p:cNvSpPr>
          <p:nvPr/>
        </p:nvSpPr>
        <p:spPr bwMode="auto">
          <a:xfrm>
            <a:off x="4727575" y="4999038"/>
            <a:ext cx="695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ــ 3</a:t>
            </a:r>
            <a:r>
              <a:rPr lang="en-US" b="1">
                <a:solidFill>
                  <a:srgbClr val="000000"/>
                </a:solidFill>
              </a:rPr>
              <a:t>,</a:t>
            </a:r>
            <a:r>
              <a:rPr lang="ar-SA" b="1">
                <a:solidFill>
                  <a:srgbClr val="000000"/>
                </a:solidFill>
              </a:rPr>
              <a:t>1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8621" name="Text Box 189"/>
          <p:cNvSpPr txBox="1">
            <a:spLocks noChangeArrowheads="1"/>
          </p:cNvSpPr>
          <p:nvPr/>
        </p:nvSpPr>
        <p:spPr bwMode="auto">
          <a:xfrm>
            <a:off x="4211638" y="5037138"/>
            <a:ext cx="695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ــ 2</a:t>
            </a:r>
            <a:r>
              <a:rPr lang="en-US" b="1">
                <a:solidFill>
                  <a:srgbClr val="000000"/>
                </a:solidFill>
              </a:rPr>
              <a:t>,</a:t>
            </a:r>
            <a:r>
              <a:rPr lang="ar-SA" b="1">
                <a:solidFill>
                  <a:srgbClr val="000000"/>
                </a:solidFill>
              </a:rPr>
              <a:t>1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8622" name="Text Box 190"/>
          <p:cNvSpPr txBox="1">
            <a:spLocks noChangeArrowheads="1"/>
          </p:cNvSpPr>
          <p:nvPr/>
        </p:nvSpPr>
        <p:spPr bwMode="auto">
          <a:xfrm>
            <a:off x="3683000" y="5024438"/>
            <a:ext cx="695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ــ 1</a:t>
            </a:r>
            <a:r>
              <a:rPr lang="en-US" b="1">
                <a:solidFill>
                  <a:srgbClr val="000000"/>
                </a:solidFill>
              </a:rPr>
              <a:t>,</a:t>
            </a:r>
            <a:r>
              <a:rPr lang="ar-SA" b="1">
                <a:solidFill>
                  <a:srgbClr val="000000"/>
                </a:solidFill>
              </a:rPr>
              <a:t>1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8623" name="Text Box 191"/>
          <p:cNvSpPr txBox="1">
            <a:spLocks noChangeArrowheads="1"/>
          </p:cNvSpPr>
          <p:nvPr/>
        </p:nvSpPr>
        <p:spPr bwMode="auto">
          <a:xfrm>
            <a:off x="7921625" y="5375275"/>
            <a:ext cx="649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0</a:t>
            </a:r>
            <a:r>
              <a:rPr lang="en-US" b="1">
                <a:solidFill>
                  <a:srgbClr val="000000"/>
                </a:solidFill>
              </a:rPr>
              <a:t>,</a:t>
            </a:r>
            <a:r>
              <a:rPr lang="ar-SA" b="1">
                <a:solidFill>
                  <a:srgbClr val="000000"/>
                </a:solidFill>
              </a:rPr>
              <a:t>11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8624" name="Text Box 192"/>
          <p:cNvSpPr txBox="1">
            <a:spLocks noChangeArrowheads="1"/>
          </p:cNvSpPr>
          <p:nvPr/>
        </p:nvSpPr>
        <p:spPr bwMode="auto">
          <a:xfrm>
            <a:off x="7510463" y="5370513"/>
            <a:ext cx="517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2</a:t>
            </a:r>
            <a:r>
              <a:rPr lang="en-US" b="1">
                <a:solidFill>
                  <a:srgbClr val="000000"/>
                </a:solidFill>
              </a:rPr>
              <a:t>,</a:t>
            </a:r>
            <a:r>
              <a:rPr lang="ar-SA" b="1">
                <a:solidFill>
                  <a:srgbClr val="000000"/>
                </a:solidFill>
              </a:rPr>
              <a:t>9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8625" name="Text Box 193"/>
          <p:cNvSpPr txBox="1">
            <a:spLocks noChangeArrowheads="1"/>
          </p:cNvSpPr>
          <p:nvPr/>
        </p:nvSpPr>
        <p:spPr bwMode="auto">
          <a:xfrm>
            <a:off x="6934200" y="5370513"/>
            <a:ext cx="517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4</a:t>
            </a:r>
            <a:r>
              <a:rPr lang="en-US" b="1">
                <a:solidFill>
                  <a:srgbClr val="000000"/>
                </a:solidFill>
              </a:rPr>
              <a:t>,</a:t>
            </a:r>
            <a:r>
              <a:rPr lang="ar-SA" b="1">
                <a:solidFill>
                  <a:srgbClr val="000000"/>
                </a:solidFill>
              </a:rPr>
              <a:t>7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8626" name="Text Box 194"/>
          <p:cNvSpPr txBox="1">
            <a:spLocks noChangeArrowheads="1"/>
          </p:cNvSpPr>
          <p:nvPr/>
        </p:nvSpPr>
        <p:spPr bwMode="auto">
          <a:xfrm>
            <a:off x="6430963" y="5370513"/>
            <a:ext cx="517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6</a:t>
            </a:r>
            <a:r>
              <a:rPr lang="en-US" b="1">
                <a:solidFill>
                  <a:srgbClr val="000000"/>
                </a:solidFill>
              </a:rPr>
              <a:t>,</a:t>
            </a:r>
            <a:r>
              <a:rPr lang="ar-SA" b="1">
                <a:solidFill>
                  <a:srgbClr val="000000"/>
                </a:solidFill>
              </a:rPr>
              <a:t>5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8627" name="Text Box 195"/>
          <p:cNvSpPr txBox="1">
            <a:spLocks noChangeArrowheads="1"/>
          </p:cNvSpPr>
          <p:nvPr/>
        </p:nvSpPr>
        <p:spPr bwMode="auto">
          <a:xfrm>
            <a:off x="5902325" y="5383213"/>
            <a:ext cx="517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0</a:t>
            </a:r>
            <a:r>
              <a:rPr lang="en-US" b="1">
                <a:solidFill>
                  <a:srgbClr val="000000"/>
                </a:solidFill>
              </a:rPr>
              <a:t>,</a:t>
            </a:r>
            <a:r>
              <a:rPr lang="ar-SA" b="1">
                <a:solidFill>
                  <a:srgbClr val="000000"/>
                </a:solidFill>
              </a:rPr>
              <a:t>4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8628" name="Text Box 196"/>
          <p:cNvSpPr txBox="1">
            <a:spLocks noChangeArrowheads="1"/>
          </p:cNvSpPr>
          <p:nvPr/>
        </p:nvSpPr>
        <p:spPr bwMode="auto">
          <a:xfrm>
            <a:off x="5349875" y="5370513"/>
            <a:ext cx="517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4</a:t>
            </a:r>
            <a:r>
              <a:rPr lang="en-US" b="1">
                <a:solidFill>
                  <a:srgbClr val="000000"/>
                </a:solidFill>
              </a:rPr>
              <a:t>,</a:t>
            </a:r>
            <a:r>
              <a:rPr lang="ar-SA" b="1">
                <a:solidFill>
                  <a:srgbClr val="000000"/>
                </a:solidFill>
              </a:rPr>
              <a:t>2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8629" name="Text Box 197"/>
          <p:cNvSpPr txBox="1">
            <a:spLocks noChangeArrowheads="1"/>
          </p:cNvSpPr>
          <p:nvPr/>
        </p:nvSpPr>
        <p:spPr bwMode="auto">
          <a:xfrm>
            <a:off x="4787900" y="5370513"/>
            <a:ext cx="576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0</a:t>
            </a:r>
            <a:r>
              <a:rPr lang="en-US" b="1">
                <a:solidFill>
                  <a:srgbClr val="000000"/>
                </a:solidFill>
              </a:rPr>
              <a:t>,</a:t>
            </a:r>
            <a:r>
              <a:rPr lang="ar-SA" b="1">
                <a:solidFill>
                  <a:srgbClr val="000000"/>
                </a:solidFill>
              </a:rPr>
              <a:t>1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8630" name="Text Box 198"/>
          <p:cNvSpPr txBox="1">
            <a:spLocks noChangeArrowheads="1"/>
          </p:cNvSpPr>
          <p:nvPr/>
        </p:nvSpPr>
        <p:spPr bwMode="auto">
          <a:xfrm>
            <a:off x="4211638" y="5370513"/>
            <a:ext cx="66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ــ 4</a:t>
            </a:r>
            <a:r>
              <a:rPr lang="en-US" b="1">
                <a:solidFill>
                  <a:srgbClr val="000000"/>
                </a:solidFill>
              </a:rPr>
              <a:t>,</a:t>
            </a:r>
            <a:r>
              <a:rPr lang="ar-SA" b="1">
                <a:solidFill>
                  <a:srgbClr val="000000"/>
                </a:solidFill>
              </a:rPr>
              <a:t>0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8631" name="Text Box 199"/>
          <p:cNvSpPr txBox="1">
            <a:spLocks noChangeArrowheads="1"/>
          </p:cNvSpPr>
          <p:nvPr/>
        </p:nvSpPr>
        <p:spPr bwMode="auto">
          <a:xfrm>
            <a:off x="3708400" y="5376863"/>
            <a:ext cx="66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ــ 8</a:t>
            </a:r>
            <a:r>
              <a:rPr lang="en-US" b="1">
                <a:solidFill>
                  <a:srgbClr val="000000"/>
                </a:solidFill>
              </a:rPr>
              <a:t>,</a:t>
            </a:r>
            <a:r>
              <a:rPr lang="ar-SA" b="1">
                <a:solidFill>
                  <a:srgbClr val="000000"/>
                </a:solidFill>
              </a:rPr>
              <a:t>1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8632" name="Rectangle 200"/>
          <p:cNvSpPr>
            <a:spLocks noChangeArrowheads="1"/>
          </p:cNvSpPr>
          <p:nvPr/>
        </p:nvSpPr>
        <p:spPr bwMode="auto">
          <a:xfrm>
            <a:off x="7451725" y="3840163"/>
            <a:ext cx="512763" cy="731837"/>
          </a:xfrm>
          <a:prstGeom prst="rect">
            <a:avLst/>
          </a:prstGeom>
          <a:solidFill>
            <a:srgbClr val="FF6600">
              <a:alpha val="4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8633" name="Rectangle 201"/>
          <p:cNvSpPr>
            <a:spLocks noChangeArrowheads="1"/>
          </p:cNvSpPr>
          <p:nvPr/>
        </p:nvSpPr>
        <p:spPr bwMode="auto">
          <a:xfrm>
            <a:off x="4325938" y="5005388"/>
            <a:ext cx="512762" cy="731837"/>
          </a:xfrm>
          <a:prstGeom prst="rect">
            <a:avLst/>
          </a:prstGeom>
          <a:solidFill>
            <a:srgbClr val="FF6600">
              <a:alpha val="4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8634" name="Text Box 202"/>
          <p:cNvSpPr txBox="1">
            <a:spLocks noChangeArrowheads="1"/>
          </p:cNvSpPr>
          <p:nvPr/>
        </p:nvSpPr>
        <p:spPr bwMode="auto">
          <a:xfrm>
            <a:off x="2771775" y="5868988"/>
            <a:ext cx="6264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CC0000"/>
                </a:solidFill>
              </a:rPr>
              <a:t>بما أن قيمة الدالة الأقرب إلى الصفر عند تغير الإشارة في كلا الجدولين هي  ــ 4</a:t>
            </a:r>
            <a:r>
              <a:rPr lang="en-US" b="1">
                <a:solidFill>
                  <a:srgbClr val="CC0000"/>
                </a:solidFill>
              </a:rPr>
              <a:t>,</a:t>
            </a:r>
            <a:r>
              <a:rPr lang="ar-SA" b="1">
                <a:solidFill>
                  <a:srgbClr val="CC0000"/>
                </a:solidFill>
              </a:rPr>
              <a:t>0 </a:t>
            </a:r>
            <a:endParaRPr lang="en-US" b="1">
              <a:solidFill>
                <a:srgbClr val="CC0000"/>
              </a:solidFill>
            </a:endParaRPr>
          </a:p>
        </p:txBody>
      </p:sp>
      <p:sp>
        <p:nvSpPr>
          <p:cNvPr id="18635" name="Text Box 203"/>
          <p:cNvSpPr txBox="1">
            <a:spLocks noChangeArrowheads="1"/>
          </p:cNvSpPr>
          <p:nvPr/>
        </p:nvSpPr>
        <p:spPr bwMode="auto">
          <a:xfrm>
            <a:off x="5267325" y="6235700"/>
            <a:ext cx="375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CC0000"/>
                </a:solidFill>
              </a:rPr>
              <a:t>لذا فإن الجذرين التقريبيين هما: 2</a:t>
            </a:r>
            <a:r>
              <a:rPr lang="en-US" b="1">
                <a:solidFill>
                  <a:srgbClr val="CC0000"/>
                </a:solidFill>
              </a:rPr>
              <a:t>,</a:t>
            </a:r>
            <a:r>
              <a:rPr lang="ar-SA" b="1">
                <a:solidFill>
                  <a:srgbClr val="CC0000"/>
                </a:solidFill>
              </a:rPr>
              <a:t>2 ، ــ 2</a:t>
            </a:r>
            <a:r>
              <a:rPr lang="en-US" b="1">
                <a:solidFill>
                  <a:srgbClr val="CC0000"/>
                </a:solidFill>
              </a:rPr>
              <a:t>,</a:t>
            </a:r>
            <a:r>
              <a:rPr lang="ar-SA" b="1">
                <a:solidFill>
                  <a:srgbClr val="CC0000"/>
                </a:solidFill>
              </a:rPr>
              <a:t>1</a:t>
            </a:r>
            <a:endParaRPr lang="en-US" b="1">
              <a:solidFill>
                <a:srgbClr val="CC0000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CA7862D-C7E3-69C1-7BA7-B99AE23B5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536"/>
            <a:ext cx="2657842" cy="16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4A01C7-79E4-1823-5FA0-77D2EBF5F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10" y="200869"/>
            <a:ext cx="2145959" cy="3648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CFF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HeroicExtremeLeftFacing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67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18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8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8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8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18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8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8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8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18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18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8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8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2000"/>
                                        <p:tgtEl>
                                          <p:spTgt spid="18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18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18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8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8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18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8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8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1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8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8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1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8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8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2" dur="1000"/>
                                        <p:tgtEl>
                                          <p:spTgt spid="1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8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8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9" dur="1000"/>
                                        <p:tgtEl>
                                          <p:spTgt spid="18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8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8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6" dur="1000"/>
                                        <p:tgtEl>
                                          <p:spTgt spid="18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8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8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3" dur="1000"/>
                                        <p:tgtEl>
                                          <p:spTgt spid="18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8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8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0" dur="1000"/>
                                        <p:tgtEl>
                                          <p:spTgt spid="18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8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8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7" dur="1000"/>
                                        <p:tgtEl>
                                          <p:spTgt spid="18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8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8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4" dur="1000"/>
                                        <p:tgtEl>
                                          <p:spTgt spid="1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8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8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1" dur="1000"/>
                                        <p:tgtEl>
                                          <p:spTgt spid="18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8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8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8" dur="1000"/>
                                        <p:tgtEl>
                                          <p:spTgt spid="18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800" decel="100000"/>
                                        <p:tgtEl>
                                          <p:spTgt spid="18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800" decel="100000" fill="hold"/>
                                        <p:tgtEl>
                                          <p:spTgt spid="185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800" decel="100000" fill="hold"/>
                                        <p:tgtEl>
                                          <p:spTgt spid="18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800" decel="100000" fill="hold"/>
                                        <p:tgtEl>
                                          <p:spTgt spid="18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800" decel="100000"/>
                                        <p:tgtEl>
                                          <p:spTgt spid="18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800" decel="100000" fill="hold"/>
                                        <p:tgtEl>
                                          <p:spTgt spid="185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800" decel="100000" fill="hold"/>
                                        <p:tgtEl>
                                          <p:spTgt spid="18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800" decel="100000" fill="hold"/>
                                        <p:tgtEl>
                                          <p:spTgt spid="18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800" decel="100000"/>
                                        <p:tgtEl>
                                          <p:spTgt spid="18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800" decel="100000" fill="hold"/>
                                        <p:tgtEl>
                                          <p:spTgt spid="185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800" decel="100000" fill="hold"/>
                                        <p:tgtEl>
                                          <p:spTgt spid="18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800" decel="100000" fill="hold"/>
                                        <p:tgtEl>
                                          <p:spTgt spid="18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800" decel="100000"/>
                                        <p:tgtEl>
                                          <p:spTgt spid="18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800" decel="100000" fill="hold"/>
                                        <p:tgtEl>
                                          <p:spTgt spid="185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800" decel="100000" fill="hold"/>
                                        <p:tgtEl>
                                          <p:spTgt spid="18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800" decel="100000" fill="hold"/>
                                        <p:tgtEl>
                                          <p:spTgt spid="18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 nodeType="clickPar">
                      <p:stCondLst>
                        <p:cond delay="indefinite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800" decel="100000"/>
                                        <p:tgtEl>
                                          <p:spTgt spid="18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800" decel="100000" fill="hold"/>
                                        <p:tgtEl>
                                          <p:spTgt spid="185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800" decel="100000" fill="hold"/>
                                        <p:tgtEl>
                                          <p:spTgt spid="18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800" decel="100000" fill="hold"/>
                                        <p:tgtEl>
                                          <p:spTgt spid="18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 nodeType="clickPar">
                      <p:stCondLst>
                        <p:cond delay="indefinite"/>
                      </p:stCondLst>
                      <p:childTnLst>
                        <p:par>
                          <p:cTn id="2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800" decel="100000"/>
                                        <p:tgtEl>
                                          <p:spTgt spid="18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800" decel="100000" fill="hold"/>
                                        <p:tgtEl>
                                          <p:spTgt spid="185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800" decel="100000" fill="hold"/>
                                        <p:tgtEl>
                                          <p:spTgt spid="18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800" decel="100000" fill="hold"/>
                                        <p:tgtEl>
                                          <p:spTgt spid="18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 nodeType="clickPar">
                      <p:stCondLst>
                        <p:cond delay="indefinite"/>
                      </p:stCondLst>
                      <p:childTnLst>
                        <p:par>
                          <p:cTn id="2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800" decel="100000"/>
                                        <p:tgtEl>
                                          <p:spTgt spid="18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800" decel="100000" fill="hold"/>
                                        <p:tgtEl>
                                          <p:spTgt spid="185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800" decel="100000" fill="hold"/>
                                        <p:tgtEl>
                                          <p:spTgt spid="18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800" decel="100000" fill="hold"/>
                                        <p:tgtEl>
                                          <p:spTgt spid="18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 nodeType="clickPar">
                      <p:stCondLst>
                        <p:cond delay="indefinite"/>
                      </p:stCondLst>
                      <p:childTnLst>
                        <p:par>
                          <p:cTn id="2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800" decel="100000"/>
                                        <p:tgtEl>
                                          <p:spTgt spid="185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800" decel="100000" fill="hold"/>
                                        <p:tgtEl>
                                          <p:spTgt spid="185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800" decel="100000" fill="hold"/>
                                        <p:tgtEl>
                                          <p:spTgt spid="18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800" decel="100000" fill="hold"/>
                                        <p:tgtEl>
                                          <p:spTgt spid="18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 nodeType="clickPar">
                      <p:stCondLst>
                        <p:cond delay="indefinite"/>
                      </p:stCondLst>
                      <p:childTnLst>
                        <p:par>
                          <p:cTn id="3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800" decel="100000"/>
                                        <p:tgtEl>
                                          <p:spTgt spid="185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800" decel="100000" fill="hold"/>
                                        <p:tgtEl>
                                          <p:spTgt spid="185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800" decel="100000" fill="hold"/>
                                        <p:tgtEl>
                                          <p:spTgt spid="18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800" decel="100000" fill="hold"/>
                                        <p:tgtEl>
                                          <p:spTgt spid="18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 nodeType="clickPar">
                      <p:stCondLst>
                        <p:cond delay="indefinite"/>
                      </p:stCondLst>
                      <p:childTnLst>
                        <p:par>
                          <p:cTn id="3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 nodeType="clickPar">
                      <p:stCondLst>
                        <p:cond delay="indefinite"/>
                      </p:stCondLst>
                      <p:childTnLst>
                        <p:par>
                          <p:cTn id="3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18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18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3" dur="1000"/>
                                        <p:tgtEl>
                                          <p:spTgt spid="18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 nodeType="clickPar">
                      <p:stCondLst>
                        <p:cond delay="indefinite"/>
                      </p:stCondLst>
                      <p:childTnLst>
                        <p:par>
                          <p:cTn id="3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1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1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0" dur="1000"/>
                                        <p:tgtEl>
                                          <p:spTgt spid="1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 nodeType="clickPar">
                      <p:stCondLst>
                        <p:cond delay="indefinite"/>
                      </p:stCondLst>
                      <p:childTnLst>
                        <p:par>
                          <p:cTn id="3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1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1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7" dur="1000"/>
                                        <p:tgtEl>
                                          <p:spTgt spid="1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 nodeType="clickPar">
                      <p:stCondLst>
                        <p:cond delay="indefinite"/>
                      </p:stCondLst>
                      <p:childTnLst>
                        <p:par>
                          <p:cTn id="3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1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1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4" dur="1000"/>
                                        <p:tgtEl>
                                          <p:spTgt spid="1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 nodeType="clickPar">
                      <p:stCondLst>
                        <p:cond delay="indefinite"/>
                      </p:stCondLst>
                      <p:childTnLst>
                        <p:par>
                          <p:cTn id="3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1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1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1" dur="1000"/>
                                        <p:tgtEl>
                                          <p:spTgt spid="1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 nodeType="clickPar">
                      <p:stCondLst>
                        <p:cond delay="indefinite"/>
                      </p:stCondLst>
                      <p:childTnLst>
                        <p:par>
                          <p:cTn id="3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1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1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8" dur="1000"/>
                                        <p:tgtEl>
                                          <p:spTgt spid="1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 nodeType="clickPar">
                      <p:stCondLst>
                        <p:cond delay="indefinite"/>
                      </p:stCondLst>
                      <p:childTnLst>
                        <p:par>
                          <p:cTn id="3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1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1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5" dur="1000"/>
                                        <p:tgtEl>
                                          <p:spTgt spid="1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 nodeType="clickPar">
                      <p:stCondLst>
                        <p:cond delay="indefinite"/>
                      </p:stCondLst>
                      <p:childTnLst>
                        <p:par>
                          <p:cTn id="3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1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1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2" dur="1000"/>
                                        <p:tgtEl>
                                          <p:spTgt spid="1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 nodeType="clickPar">
                      <p:stCondLst>
                        <p:cond delay="indefinite"/>
                      </p:stCondLst>
                      <p:childTnLst>
                        <p:par>
                          <p:cTn id="3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1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1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9" dur="1000"/>
                                        <p:tgtEl>
                                          <p:spTgt spid="1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 nodeType="clickPar">
                      <p:stCondLst>
                        <p:cond delay="indefinite"/>
                      </p:stCondLst>
                      <p:childTnLst>
                        <p:par>
                          <p:cTn id="3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18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1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6" dur="1000"/>
                                        <p:tgtEl>
                                          <p:spTgt spid="1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 nodeType="clickPar">
                      <p:stCondLst>
                        <p:cond delay="indefinite"/>
                      </p:stCondLst>
                      <p:childTnLst>
                        <p:par>
                          <p:cTn id="3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18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18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3" dur="1000"/>
                                        <p:tgtEl>
                                          <p:spTgt spid="1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 nodeType="clickPar">
                      <p:stCondLst>
                        <p:cond delay="indefinite"/>
                      </p:stCondLst>
                      <p:childTnLst>
                        <p:par>
                          <p:cTn id="3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1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 fill="hold"/>
                                        <p:tgtEl>
                                          <p:spTgt spid="1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0" dur="1000"/>
                                        <p:tgtEl>
                                          <p:spTgt spid="1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 nodeType="clickPar">
                      <p:stCondLst>
                        <p:cond delay="indefinite"/>
                      </p:stCondLst>
                      <p:childTnLst>
                        <p:par>
                          <p:cTn id="4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800" decel="100000"/>
                                        <p:tgtEl>
                                          <p:spTgt spid="186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6" dur="800" decel="100000" fill="hold"/>
                                        <p:tgtEl>
                                          <p:spTgt spid="186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800" decel="100000" fill="hold"/>
                                        <p:tgtEl>
                                          <p:spTgt spid="18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800" decel="100000" fill="hold"/>
                                        <p:tgtEl>
                                          <p:spTgt spid="18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 nodeType="clickPar">
                      <p:stCondLst>
                        <p:cond delay="indefinite"/>
                      </p:stCondLst>
                      <p:childTnLst>
                        <p:par>
                          <p:cTn id="4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800" decel="100000"/>
                                        <p:tgtEl>
                                          <p:spTgt spid="186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6" dur="800" decel="100000" fill="hold"/>
                                        <p:tgtEl>
                                          <p:spTgt spid="186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800" decel="100000" fill="hold"/>
                                        <p:tgtEl>
                                          <p:spTgt spid="1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800" decel="100000" fill="hold"/>
                                        <p:tgtEl>
                                          <p:spTgt spid="1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 nodeType="clickPar">
                      <p:stCondLst>
                        <p:cond delay="indefinite"/>
                      </p:stCondLst>
                      <p:childTnLst>
                        <p:par>
                          <p:cTn id="4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800" decel="100000"/>
                                        <p:tgtEl>
                                          <p:spTgt spid="18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6" dur="800" decel="100000" fill="hold"/>
                                        <p:tgtEl>
                                          <p:spTgt spid="186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800" decel="100000" fill="hold"/>
                                        <p:tgtEl>
                                          <p:spTgt spid="18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800" decel="100000" fill="hold"/>
                                        <p:tgtEl>
                                          <p:spTgt spid="1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 nodeType="clickPar">
                      <p:stCondLst>
                        <p:cond delay="indefinite"/>
                      </p:stCondLst>
                      <p:childTnLst>
                        <p:par>
                          <p:cTn id="4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800" decel="100000"/>
                                        <p:tgtEl>
                                          <p:spTgt spid="18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6" dur="800" decel="100000" fill="hold"/>
                                        <p:tgtEl>
                                          <p:spTgt spid="18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800" decel="100000" fill="hold"/>
                                        <p:tgtEl>
                                          <p:spTgt spid="1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800" decel="100000" fill="hold"/>
                                        <p:tgtEl>
                                          <p:spTgt spid="1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 nodeType="clickPar">
                      <p:stCondLst>
                        <p:cond delay="indefinite"/>
                      </p:stCondLst>
                      <p:childTnLst>
                        <p:par>
                          <p:cTn id="4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800" decel="100000"/>
                                        <p:tgtEl>
                                          <p:spTgt spid="18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6" dur="800" decel="100000" fill="hold"/>
                                        <p:tgtEl>
                                          <p:spTgt spid="18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800" decel="100000" fill="hold"/>
                                        <p:tgtEl>
                                          <p:spTgt spid="1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800" decel="100000" fill="hold"/>
                                        <p:tgtEl>
                                          <p:spTgt spid="1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 nodeType="clickPar">
                      <p:stCondLst>
                        <p:cond delay="indefinite"/>
                      </p:stCondLst>
                      <p:childTnLst>
                        <p:par>
                          <p:cTn id="4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800" decel="100000"/>
                                        <p:tgtEl>
                                          <p:spTgt spid="18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6" dur="800" decel="100000" fill="hold"/>
                                        <p:tgtEl>
                                          <p:spTgt spid="18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800" decel="100000" fill="hold"/>
                                        <p:tgtEl>
                                          <p:spTgt spid="18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800" decel="100000" fill="hold"/>
                                        <p:tgtEl>
                                          <p:spTgt spid="18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 nodeType="clickPar">
                      <p:stCondLst>
                        <p:cond delay="indefinite"/>
                      </p:stCondLst>
                      <p:childTnLst>
                        <p:par>
                          <p:cTn id="4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800" decel="100000"/>
                                        <p:tgtEl>
                                          <p:spTgt spid="18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6" dur="800" decel="100000" fill="hold"/>
                                        <p:tgtEl>
                                          <p:spTgt spid="18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800" decel="100000" fill="hold"/>
                                        <p:tgtEl>
                                          <p:spTgt spid="18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800" decel="100000" fill="hold"/>
                                        <p:tgtEl>
                                          <p:spTgt spid="1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 nodeType="clickPar">
                      <p:stCondLst>
                        <p:cond delay="indefinite"/>
                      </p:stCondLst>
                      <p:childTnLst>
                        <p:par>
                          <p:cTn id="4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800" decel="100000"/>
                                        <p:tgtEl>
                                          <p:spTgt spid="18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6" dur="800" decel="100000" fill="hold"/>
                                        <p:tgtEl>
                                          <p:spTgt spid="18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800" decel="100000" fill="hold"/>
                                        <p:tgtEl>
                                          <p:spTgt spid="18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800" decel="100000" fill="hold"/>
                                        <p:tgtEl>
                                          <p:spTgt spid="1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1" fill="hold" nodeType="clickPar">
                      <p:stCondLst>
                        <p:cond delay="indefinite"/>
                      </p:stCondLst>
                      <p:childTnLst>
                        <p:par>
                          <p:cTn id="4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" dur="800" decel="100000"/>
                                        <p:tgtEl>
                                          <p:spTgt spid="18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6" dur="800" decel="100000" fill="hold"/>
                                        <p:tgtEl>
                                          <p:spTgt spid="186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800" decel="100000" fill="hold"/>
                                        <p:tgtEl>
                                          <p:spTgt spid="18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800" decel="100000" fill="hold"/>
                                        <p:tgtEl>
                                          <p:spTgt spid="18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4" dur="800" decel="100000"/>
                                        <p:tgtEl>
                                          <p:spTgt spid="18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5" dur="800" decel="100000" fill="hold"/>
                                        <p:tgtEl>
                                          <p:spTgt spid="186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800" decel="100000" fill="hold"/>
                                        <p:tgtEl>
                                          <p:spTgt spid="18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800" decel="100000" fill="hold"/>
                                        <p:tgtEl>
                                          <p:spTgt spid="1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800" decel="100000"/>
                                        <p:tgtEl>
                                          <p:spTgt spid="18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3" dur="800" decel="100000" fill="hold"/>
                                        <p:tgtEl>
                                          <p:spTgt spid="186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800" decel="100000" fill="hold"/>
                                        <p:tgtEl>
                                          <p:spTgt spid="18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800" decel="100000" fill="hold"/>
                                        <p:tgtEl>
                                          <p:spTgt spid="1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 nodeType="clickPar">
                      <p:stCondLst>
                        <p:cond delay="indefinite"/>
                      </p:stCondLst>
                      <p:childTnLst>
                        <p:par>
                          <p:cTn id="5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6" fill="hold" nodeType="clickPar">
                      <p:stCondLst>
                        <p:cond delay="indefinite"/>
                      </p:stCondLst>
                      <p:childTnLst>
                        <p:par>
                          <p:cTn id="5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5" grpId="0"/>
      <p:bldP spid="18446" grpId="0"/>
      <p:bldP spid="18447" grpId="0"/>
      <p:bldP spid="18448" grpId="0"/>
      <p:bldP spid="18449" grpId="0" animBg="1"/>
      <p:bldP spid="18450" grpId="0"/>
      <p:bldP spid="18452" grpId="0"/>
      <p:bldP spid="18512" grpId="0"/>
      <p:bldP spid="18513" grpId="0"/>
      <p:bldP spid="18514" grpId="0"/>
      <p:bldP spid="18515" grpId="0" animBg="1"/>
      <p:bldP spid="18518" grpId="0" animBg="1"/>
      <p:bldP spid="18519" grpId="0" animBg="1"/>
      <p:bldP spid="18555" grpId="0"/>
      <p:bldP spid="18556" grpId="0"/>
      <p:bldP spid="18557" grpId="0"/>
      <p:bldP spid="18558" grpId="0"/>
      <p:bldP spid="18559" grpId="0"/>
      <p:bldP spid="18560" grpId="0"/>
      <p:bldP spid="18561" grpId="0"/>
      <p:bldP spid="18562" grpId="0"/>
      <p:bldP spid="18563" grpId="0"/>
      <p:bldP spid="18564" grpId="0"/>
      <p:bldP spid="18565" grpId="0"/>
      <p:bldP spid="18566" grpId="0"/>
      <p:bldP spid="18567" grpId="0"/>
      <p:bldP spid="18568" grpId="0"/>
      <p:bldP spid="18569" grpId="0"/>
      <p:bldP spid="18570" grpId="0"/>
      <p:bldP spid="18571" grpId="0"/>
      <p:bldP spid="18572" grpId="0"/>
      <p:bldP spid="18573" grpId="0"/>
      <p:bldP spid="18574" grpId="0"/>
      <p:bldP spid="18575" grpId="0"/>
      <p:bldP spid="18611" grpId="0"/>
      <p:bldP spid="18612" grpId="0"/>
      <p:bldP spid="18613" grpId="0"/>
      <p:bldP spid="18614" grpId="0"/>
      <p:bldP spid="18615" grpId="0"/>
      <p:bldP spid="18616" grpId="0"/>
      <p:bldP spid="18617" grpId="0"/>
      <p:bldP spid="18618" grpId="0"/>
      <p:bldP spid="18619" grpId="0"/>
      <p:bldP spid="18620" grpId="0"/>
      <p:bldP spid="18621" grpId="0"/>
      <p:bldP spid="18622" grpId="0"/>
      <p:bldP spid="18623" grpId="0"/>
      <p:bldP spid="18624" grpId="0"/>
      <p:bldP spid="18625" grpId="0"/>
      <p:bldP spid="18626" grpId="0"/>
      <p:bldP spid="18627" grpId="0"/>
      <p:bldP spid="18628" grpId="0"/>
      <p:bldP spid="18629" grpId="0"/>
      <p:bldP spid="18630" grpId="0"/>
      <p:bldP spid="18631" grpId="0"/>
      <p:bldP spid="18632" grpId="0" animBg="1"/>
      <p:bldP spid="18633" grpId="0" animBg="1"/>
      <p:bldP spid="18634" grpId="0"/>
      <p:bldP spid="1863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4313238" y="923925"/>
            <a:ext cx="3735387" cy="407988"/>
            <a:chOff x="2867" y="596"/>
            <a:chExt cx="2353" cy="257"/>
          </a:xfrm>
        </p:grpSpPr>
        <p:pic>
          <p:nvPicPr>
            <p:cNvPr id="19461" name="Picture 5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FFFFCC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4" y="600"/>
              <a:ext cx="722" cy="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6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7" y="634"/>
              <a:ext cx="293" cy="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63" name="Picture 7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FFCC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7" y="596"/>
              <a:ext cx="1339" cy="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1438275"/>
            <a:ext cx="1179513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5" y="1484313"/>
            <a:ext cx="1303338" cy="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4716463" y="1838325"/>
            <a:ext cx="2303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4س</a:t>
            </a:r>
            <a:r>
              <a:rPr lang="ar-SA" b="1">
                <a:solidFill>
                  <a:srgbClr val="000000"/>
                </a:solidFill>
                <a:cs typeface="ZA-MATH2" pitchFamily="2" charset="-78"/>
              </a:rPr>
              <a:t>ﺈ</a:t>
            </a:r>
            <a:r>
              <a:rPr lang="ar-SA" sz="2000" b="1">
                <a:solidFill>
                  <a:srgbClr val="000000"/>
                </a:solidFill>
              </a:rPr>
              <a:t> ــ 4س ــ 11 = 0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2457450" y="1876425"/>
            <a:ext cx="1296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1600" b="1">
                <a:solidFill>
                  <a:srgbClr val="009999"/>
                </a:solidFill>
              </a:rPr>
              <a:t>المعادلة الأصلية</a:t>
            </a:r>
            <a:endParaRPr lang="en-US" sz="1600" b="1">
              <a:solidFill>
                <a:srgbClr val="009999"/>
              </a:solidFill>
            </a:endParaRPr>
          </a:p>
        </p:txBody>
      </p:sp>
      <p:sp>
        <p:nvSpPr>
          <p:cNvPr id="19487" name="Text Box 31"/>
          <p:cNvSpPr txBox="1">
            <a:spLocks noChangeArrowheads="1"/>
          </p:cNvSpPr>
          <p:nvPr/>
        </p:nvSpPr>
        <p:spPr bwMode="auto">
          <a:xfrm>
            <a:off x="1619250" y="2349500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عوامل الـ  ــ 44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19488" name="Text Box 32"/>
          <p:cNvSpPr txBox="1">
            <a:spLocks noChangeArrowheads="1"/>
          </p:cNvSpPr>
          <p:nvPr/>
        </p:nvSpPr>
        <p:spPr bwMode="auto">
          <a:xfrm>
            <a:off x="285750" y="2276475"/>
            <a:ext cx="1582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مجموع العاملين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19489" name="Text Box 33"/>
          <p:cNvSpPr txBox="1">
            <a:spLocks noChangeArrowheads="1"/>
          </p:cNvSpPr>
          <p:nvPr/>
        </p:nvSpPr>
        <p:spPr bwMode="auto">
          <a:xfrm>
            <a:off x="1763713" y="2800350"/>
            <a:ext cx="1223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1، ــ 44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19490" name="Text Box 34"/>
          <p:cNvSpPr txBox="1">
            <a:spLocks noChangeArrowheads="1"/>
          </p:cNvSpPr>
          <p:nvPr/>
        </p:nvSpPr>
        <p:spPr bwMode="auto">
          <a:xfrm>
            <a:off x="620713" y="2800350"/>
            <a:ext cx="839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ــ 43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19491" name="Text Box 35"/>
          <p:cNvSpPr txBox="1">
            <a:spLocks noChangeArrowheads="1"/>
          </p:cNvSpPr>
          <p:nvPr/>
        </p:nvSpPr>
        <p:spPr bwMode="auto">
          <a:xfrm>
            <a:off x="1979613" y="3113088"/>
            <a:ext cx="1081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2 ، ــ 22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19492" name="Text Box 36"/>
          <p:cNvSpPr txBox="1">
            <a:spLocks noChangeArrowheads="1"/>
          </p:cNvSpPr>
          <p:nvPr/>
        </p:nvSpPr>
        <p:spPr bwMode="auto">
          <a:xfrm>
            <a:off x="755650" y="3130550"/>
            <a:ext cx="687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ــ 20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19493" name="Text Box 37"/>
          <p:cNvSpPr txBox="1">
            <a:spLocks noChangeArrowheads="1"/>
          </p:cNvSpPr>
          <p:nvPr/>
        </p:nvSpPr>
        <p:spPr bwMode="auto">
          <a:xfrm>
            <a:off x="1941513" y="3468688"/>
            <a:ext cx="1112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4 ، ــ 11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19494" name="Text Box 38"/>
          <p:cNvSpPr txBox="1">
            <a:spLocks noChangeArrowheads="1"/>
          </p:cNvSpPr>
          <p:nvPr/>
        </p:nvSpPr>
        <p:spPr bwMode="auto">
          <a:xfrm>
            <a:off x="793750" y="3459163"/>
            <a:ext cx="649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ــ 7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19495" name="Text Box 39"/>
          <p:cNvSpPr txBox="1">
            <a:spLocks noChangeArrowheads="1"/>
          </p:cNvSpPr>
          <p:nvPr/>
        </p:nvSpPr>
        <p:spPr bwMode="auto">
          <a:xfrm>
            <a:off x="5219700" y="2362200"/>
            <a:ext cx="3455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A50021"/>
                </a:solidFill>
              </a:rPr>
              <a:t>أوجد عددين حاصل ضربهما 4× ــ 11، </a:t>
            </a:r>
            <a:endParaRPr lang="en-US" sz="2000" b="1">
              <a:solidFill>
                <a:srgbClr val="A50021"/>
              </a:solidFill>
            </a:endParaRPr>
          </a:p>
        </p:txBody>
      </p:sp>
      <p:sp>
        <p:nvSpPr>
          <p:cNvPr id="19496" name="Text Box 40"/>
          <p:cNvSpPr txBox="1">
            <a:spLocks noChangeArrowheads="1"/>
          </p:cNvSpPr>
          <p:nvPr/>
        </p:nvSpPr>
        <p:spPr bwMode="auto">
          <a:xfrm>
            <a:off x="3525838" y="2311400"/>
            <a:ext cx="1838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A50021"/>
                </a:solidFill>
              </a:rPr>
              <a:t>و مجموعهما ــ 4</a:t>
            </a:r>
            <a:endParaRPr lang="en-US" sz="2000" b="1">
              <a:solidFill>
                <a:srgbClr val="A50021"/>
              </a:solidFill>
            </a:endParaRPr>
          </a:p>
        </p:txBody>
      </p:sp>
      <p:sp>
        <p:nvSpPr>
          <p:cNvPr id="19497" name="Text Box 41"/>
          <p:cNvSpPr txBox="1">
            <a:spLocks noChangeArrowheads="1"/>
          </p:cNvSpPr>
          <p:nvPr/>
        </p:nvSpPr>
        <p:spPr bwMode="auto">
          <a:xfrm>
            <a:off x="3492500" y="2854325"/>
            <a:ext cx="5111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A50021"/>
                </a:solidFill>
              </a:rPr>
              <a:t>نلاحظ أنه لا يوجد عاملان مجموعهما ــ 4، لذا لا يمكن تحليل العبارة التربيعية باستعمال الأعداد الصحيحة.  </a:t>
            </a:r>
            <a:endParaRPr lang="en-US" sz="2000" b="1">
              <a:solidFill>
                <a:srgbClr val="A50021"/>
              </a:solidFill>
            </a:endParaRPr>
          </a:p>
        </p:txBody>
      </p:sp>
      <p:sp>
        <p:nvSpPr>
          <p:cNvPr id="19498" name="Text Box 42"/>
          <p:cNvSpPr txBox="1">
            <a:spLocks noChangeArrowheads="1"/>
          </p:cNvSpPr>
          <p:nvPr/>
        </p:nvSpPr>
        <p:spPr bwMode="auto">
          <a:xfrm>
            <a:off x="4140200" y="3752850"/>
            <a:ext cx="4392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لذا فالعبارة التربيعية 4س</a:t>
            </a:r>
            <a:r>
              <a:rPr lang="ar-SA" sz="2000" b="1">
                <a:solidFill>
                  <a:srgbClr val="000000"/>
                </a:solidFill>
                <a:cs typeface="ZA-MATH2" pitchFamily="2" charset="-78"/>
              </a:rPr>
              <a:t>ﺈ</a:t>
            </a:r>
            <a:r>
              <a:rPr lang="ar-SA" sz="2000" b="1">
                <a:solidFill>
                  <a:srgbClr val="000000"/>
                </a:solidFill>
              </a:rPr>
              <a:t> ــ 4س ــ 11</a:t>
            </a:r>
            <a:r>
              <a:rPr lang="ar-SA" sz="2000" b="1">
                <a:solidFill>
                  <a:srgbClr val="A50021"/>
                </a:solidFill>
              </a:rPr>
              <a:t> أولية.</a:t>
            </a:r>
            <a:endParaRPr lang="ar-SA" sz="2000" b="1">
              <a:solidFill>
                <a:srgbClr val="A50021"/>
              </a:solidFill>
              <a:cs typeface="ZA-MATH2" pitchFamily="2" charset="-78"/>
            </a:endParaRPr>
          </a:p>
        </p:txBody>
      </p:sp>
      <p:grpSp>
        <p:nvGrpSpPr>
          <p:cNvPr id="19499" name="Group 43"/>
          <p:cNvGrpSpPr>
            <a:grpSpLocks/>
          </p:cNvGrpSpPr>
          <p:nvPr/>
        </p:nvGrpSpPr>
        <p:grpSpPr bwMode="auto">
          <a:xfrm>
            <a:off x="528638" y="2349500"/>
            <a:ext cx="2819400" cy="1655763"/>
            <a:chOff x="476" y="1344"/>
            <a:chExt cx="1724" cy="1270"/>
          </a:xfrm>
        </p:grpSpPr>
        <p:sp>
          <p:nvSpPr>
            <p:cNvPr id="19500" name="Line 44"/>
            <p:cNvSpPr>
              <a:spLocks noChangeShapeType="1"/>
            </p:cNvSpPr>
            <p:nvPr/>
          </p:nvSpPr>
          <p:spPr bwMode="auto">
            <a:xfrm flipH="1">
              <a:off x="1292" y="1344"/>
              <a:ext cx="0" cy="12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9501" name="Line 45"/>
            <p:cNvSpPr>
              <a:spLocks noChangeShapeType="1"/>
            </p:cNvSpPr>
            <p:nvPr/>
          </p:nvSpPr>
          <p:spPr bwMode="auto">
            <a:xfrm flipH="1">
              <a:off x="476" y="1616"/>
              <a:ext cx="17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0EBA1B2D-6D49-ABED-93D6-ADB0FE26D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536"/>
            <a:ext cx="2657842" cy="16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D390B0E-C100-A017-464D-72D082EA2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10" y="200869"/>
            <a:ext cx="2145959" cy="3648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CFF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HeroicExtremeLeftFacing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62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19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9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9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800" decel="1000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19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800" decel="1000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/>
      <p:bldP spid="19468" grpId="0"/>
      <p:bldP spid="19487" grpId="0"/>
      <p:bldP spid="19488" grpId="0"/>
      <p:bldP spid="19489" grpId="0"/>
      <p:bldP spid="19490" grpId="0"/>
      <p:bldP spid="19491" grpId="0"/>
      <p:bldP spid="19492" grpId="0"/>
      <p:bldP spid="19493" grpId="0"/>
      <p:bldP spid="194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إطارات فارغه ج\46b0e2dcf270d3530ed5b6297221982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7805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1"/>
          <p:cNvSpPr txBox="1">
            <a:spLocks noChangeArrowheads="1"/>
          </p:cNvSpPr>
          <p:nvPr/>
        </p:nvSpPr>
        <p:spPr bwMode="auto">
          <a:xfrm rot="20088388">
            <a:off x="2366705" y="4238804"/>
            <a:ext cx="2050131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ar-SA" sz="3600" b="0">
                <a:solidFill>
                  <a:srgbClr val="CC6600"/>
                </a:solidFill>
                <a:latin typeface="Hacen Dalal Text" pitchFamily="2" charset="-78"/>
                <a:cs typeface="Hacen Dalal Text" pitchFamily="2" charset="-78"/>
              </a:rPr>
              <a:t>عنوان الدرس</a:t>
            </a:r>
            <a:endParaRPr lang="ar-SA" sz="3600" b="0" dirty="0">
              <a:solidFill>
                <a:srgbClr val="CC6600"/>
              </a:solidFill>
              <a:latin typeface="Hacen Dalal Text" pitchFamily="2" charset="-78"/>
              <a:cs typeface="Hacen Dalal Text" pitchFamily="2" charset="-78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56792"/>
            <a:ext cx="3989347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76872"/>
            <a:ext cx="2425882" cy="37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20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300163"/>
            <a:ext cx="993775" cy="37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268413"/>
            <a:ext cx="1008062" cy="44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140200" y="1366838"/>
            <a:ext cx="2232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4س</a:t>
            </a:r>
            <a:r>
              <a:rPr lang="ar-SA" b="1">
                <a:solidFill>
                  <a:srgbClr val="000000"/>
                </a:solidFill>
                <a:cs typeface="ZA-MATH2" pitchFamily="2" charset="-78"/>
              </a:rPr>
              <a:t>ﺈ</a:t>
            </a:r>
            <a:r>
              <a:rPr lang="ar-SA" b="1">
                <a:solidFill>
                  <a:srgbClr val="000000"/>
                </a:solidFill>
              </a:rPr>
              <a:t> ــ 4س ــ 11 = 0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2827338" y="1377950"/>
            <a:ext cx="12969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1600" b="1">
                <a:solidFill>
                  <a:srgbClr val="009999"/>
                </a:solidFill>
              </a:rPr>
              <a:t>المعادلة الأصلية</a:t>
            </a:r>
            <a:endParaRPr lang="en-US" sz="1600" b="1">
              <a:solidFill>
                <a:srgbClr val="009999"/>
              </a:solidFill>
            </a:endParaRP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1331913" y="3956050"/>
            <a:ext cx="2403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1600" b="1">
                <a:solidFill>
                  <a:srgbClr val="009999"/>
                </a:solidFill>
              </a:rPr>
              <a:t>أوجد الجذر التربيعي لكلا للطرفين</a:t>
            </a:r>
            <a:endParaRPr lang="en-US" sz="1600" b="1">
              <a:solidFill>
                <a:srgbClr val="009999"/>
              </a:solidFill>
            </a:endParaRP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946150" y="4652963"/>
            <a:ext cx="2041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1600" b="1">
                <a:solidFill>
                  <a:srgbClr val="009999"/>
                </a:solidFill>
              </a:rPr>
              <a:t>بإضافة </a:t>
            </a:r>
            <a:r>
              <a:rPr lang="en-US" sz="2000" b="1">
                <a:solidFill>
                  <a:srgbClr val="009999"/>
                </a:solidFill>
                <a:sym typeface="ZA-Fractions-1" pitchFamily="2" charset="2"/>
              </a:rPr>
              <a:t></a:t>
            </a:r>
            <a:r>
              <a:rPr lang="ar-SA" sz="1600" b="1">
                <a:solidFill>
                  <a:srgbClr val="009999"/>
                </a:solidFill>
              </a:rPr>
              <a:t> إلى كلا الطرفين</a:t>
            </a:r>
            <a:endParaRPr lang="en-US" sz="1600" b="1">
              <a:solidFill>
                <a:srgbClr val="009999"/>
              </a:solidFill>
            </a:endParaRP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4978400" y="4724400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أو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1042988" y="5253038"/>
            <a:ext cx="1104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1600" b="1">
                <a:solidFill>
                  <a:srgbClr val="009999"/>
                </a:solidFill>
              </a:rPr>
              <a:t>أفصل الحلين</a:t>
            </a:r>
            <a:endParaRPr lang="en-US" sz="1600" b="1">
              <a:solidFill>
                <a:srgbClr val="009999"/>
              </a:solidFill>
            </a:endParaRP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2251075" y="1789113"/>
            <a:ext cx="1873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1600" b="1">
                <a:solidFill>
                  <a:srgbClr val="009999"/>
                </a:solidFill>
              </a:rPr>
              <a:t>أقسم كلا الطرفين على 4</a:t>
            </a:r>
            <a:endParaRPr lang="en-US" sz="1600" b="1">
              <a:solidFill>
                <a:srgbClr val="009999"/>
              </a:solidFill>
            </a:endParaRPr>
          </a:p>
        </p:txBody>
      </p:sp>
      <p:sp>
        <p:nvSpPr>
          <p:cNvPr id="20511" name="Text Box 31"/>
          <p:cNvSpPr txBox="1">
            <a:spLocks noChangeArrowheads="1"/>
          </p:cNvSpPr>
          <p:nvPr/>
        </p:nvSpPr>
        <p:spPr bwMode="auto">
          <a:xfrm>
            <a:off x="2124075" y="2708275"/>
            <a:ext cx="5540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نوجد مربع </a:t>
            </a:r>
            <a:r>
              <a:rPr lang="en-US" sz="2400" b="1">
                <a:solidFill>
                  <a:srgbClr val="000000"/>
                </a:solidFill>
                <a:sym typeface="ZA-Fractions-1" pitchFamily="2" charset="2"/>
              </a:rPr>
              <a:t></a:t>
            </a:r>
            <a:r>
              <a:rPr lang="ar-SA" b="1">
                <a:solidFill>
                  <a:srgbClr val="000000"/>
                </a:solidFill>
                <a:sym typeface="ZA-Fractions-1" pitchFamily="2" charset="2"/>
              </a:rPr>
              <a:t>العدد </a:t>
            </a:r>
            <a:r>
              <a:rPr lang="ar-SA" b="1">
                <a:solidFill>
                  <a:srgbClr val="FF0000"/>
                </a:solidFill>
                <a:sym typeface="ZA-Fractions-1" pitchFamily="2" charset="2"/>
              </a:rPr>
              <a:t>1</a:t>
            </a:r>
            <a:r>
              <a:rPr lang="ar-SA" b="1">
                <a:solidFill>
                  <a:srgbClr val="000000"/>
                </a:solidFill>
                <a:sym typeface="ZA-Fractions-1" pitchFamily="2" charset="2"/>
              </a:rPr>
              <a:t> = </a:t>
            </a:r>
            <a:r>
              <a:rPr lang="ar-SA" sz="2400" b="1">
                <a:solidFill>
                  <a:srgbClr val="FF0000"/>
                </a:solidFill>
                <a:sym typeface="ZA-Fractions-1" pitchFamily="2" charset="2"/>
              </a:rPr>
              <a:t>(</a:t>
            </a:r>
            <a:r>
              <a:rPr lang="en-US" sz="2400" b="1">
                <a:solidFill>
                  <a:srgbClr val="FF0000"/>
                </a:solidFill>
                <a:sym typeface="ZA-Fractions-1" pitchFamily="2" charset="2"/>
              </a:rPr>
              <a:t></a:t>
            </a:r>
            <a:r>
              <a:rPr lang="ar-SA" sz="2400" b="1">
                <a:solidFill>
                  <a:srgbClr val="FF0000"/>
                </a:solidFill>
                <a:sym typeface="ZA-Fractions-1" pitchFamily="2" charset="2"/>
              </a:rPr>
              <a:t>)</a:t>
            </a:r>
            <a:r>
              <a:rPr lang="ar-SA" sz="2400" b="1">
                <a:solidFill>
                  <a:srgbClr val="FF0000"/>
                </a:solidFill>
                <a:cs typeface="ZA-MATH2" pitchFamily="2" charset="-78"/>
                <a:sym typeface="ZA-Fractions-1" pitchFamily="2" charset="2"/>
              </a:rPr>
              <a:t>ﺈ</a:t>
            </a:r>
            <a:r>
              <a:rPr lang="ar-SA" b="1">
                <a:solidFill>
                  <a:srgbClr val="000000"/>
                </a:solidFill>
              </a:rPr>
              <a:t>=</a:t>
            </a:r>
            <a:r>
              <a:rPr lang="ar-SA" sz="1600" b="1">
                <a:solidFill>
                  <a:srgbClr val="009999"/>
                </a:solidFill>
              </a:rPr>
              <a:t> </a:t>
            </a:r>
            <a:r>
              <a:rPr lang="en-US" sz="2800" b="1">
                <a:solidFill>
                  <a:srgbClr val="FF0000"/>
                </a:solidFill>
                <a:sym typeface="ZA-Fractions-1" pitchFamily="2" charset="2"/>
              </a:rPr>
              <a:t></a:t>
            </a:r>
            <a:r>
              <a:rPr lang="ar-SA" sz="1600" b="1">
                <a:solidFill>
                  <a:srgbClr val="009999"/>
                </a:solidFill>
              </a:rPr>
              <a:t> </a:t>
            </a:r>
            <a:r>
              <a:rPr lang="ar-SA" b="1">
                <a:solidFill>
                  <a:srgbClr val="000000"/>
                </a:solidFill>
              </a:rPr>
              <a:t>، لذا أضف</a:t>
            </a:r>
            <a:r>
              <a:rPr lang="ar-SA" sz="1600" b="1">
                <a:solidFill>
                  <a:srgbClr val="009999"/>
                </a:solidFill>
              </a:rPr>
              <a:t> </a:t>
            </a:r>
            <a:r>
              <a:rPr lang="en-US" sz="2800" b="1">
                <a:solidFill>
                  <a:srgbClr val="FF0000"/>
                </a:solidFill>
                <a:sym typeface="ZA-Fractions-1" pitchFamily="2" charset="2"/>
              </a:rPr>
              <a:t></a:t>
            </a:r>
            <a:r>
              <a:rPr lang="ar-SA" sz="1600" b="1">
                <a:solidFill>
                  <a:srgbClr val="009999"/>
                </a:solidFill>
              </a:rPr>
              <a:t> </a:t>
            </a:r>
            <a:r>
              <a:rPr lang="ar-SA" b="1">
                <a:solidFill>
                  <a:srgbClr val="000000"/>
                </a:solidFill>
              </a:rPr>
              <a:t>الى كلا الطرفين</a:t>
            </a:r>
            <a:r>
              <a:rPr lang="ar-SA" sz="1600" b="1">
                <a:solidFill>
                  <a:srgbClr val="009999"/>
                </a:solidFill>
              </a:rPr>
              <a:t>   </a:t>
            </a:r>
            <a:endParaRPr lang="en-US" sz="1600" b="1">
              <a:solidFill>
                <a:srgbClr val="009999"/>
              </a:solidFill>
            </a:endParaRPr>
          </a:p>
        </p:txBody>
      </p:sp>
      <p:sp>
        <p:nvSpPr>
          <p:cNvPr id="20544" name="Text Box 64"/>
          <p:cNvSpPr txBox="1">
            <a:spLocks noChangeArrowheads="1"/>
          </p:cNvSpPr>
          <p:nvPr/>
        </p:nvSpPr>
        <p:spPr bwMode="auto">
          <a:xfrm>
            <a:off x="4452938" y="3835400"/>
            <a:ext cx="1655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( س ــ </a:t>
            </a:r>
            <a:r>
              <a:rPr lang="en-US" sz="2400" b="1">
                <a:solidFill>
                  <a:srgbClr val="000000"/>
                </a:solidFill>
                <a:sym typeface="ZA-Fractions-1" pitchFamily="2" charset="2"/>
              </a:rPr>
              <a:t></a:t>
            </a:r>
            <a:r>
              <a:rPr lang="ar-SA" b="1">
                <a:solidFill>
                  <a:srgbClr val="000000"/>
                </a:solidFill>
              </a:rPr>
              <a:t> )</a:t>
            </a:r>
            <a:r>
              <a:rPr lang="ar-SA" b="1">
                <a:solidFill>
                  <a:srgbClr val="000000"/>
                </a:solidFill>
                <a:cs typeface="ZA-MATH2" pitchFamily="2" charset="-78"/>
              </a:rPr>
              <a:t>ﺈ</a:t>
            </a:r>
            <a:r>
              <a:rPr lang="ar-SA" b="1">
                <a:solidFill>
                  <a:srgbClr val="000000"/>
                </a:solidFill>
              </a:rPr>
              <a:t> = 3    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20585" name="Text Box 105"/>
          <p:cNvSpPr txBox="1">
            <a:spLocks noChangeArrowheads="1"/>
          </p:cNvSpPr>
          <p:nvPr/>
        </p:nvSpPr>
        <p:spPr bwMode="auto">
          <a:xfrm>
            <a:off x="4356100" y="5851525"/>
            <a:ext cx="2449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FF0000"/>
                </a:solidFill>
              </a:rPr>
              <a:t>الحلان هما  </a:t>
            </a:r>
            <a:r>
              <a:rPr lang="ar-SA" b="1">
                <a:solidFill>
                  <a:srgbClr val="FF0000"/>
                </a:solidFill>
              </a:rPr>
              <a:t>2</a:t>
            </a:r>
            <a:r>
              <a:rPr lang="en-US" b="1">
                <a:solidFill>
                  <a:srgbClr val="FF0000"/>
                </a:solidFill>
              </a:rPr>
              <a:t>,</a:t>
            </a:r>
            <a:r>
              <a:rPr lang="ar-SA" b="1">
                <a:solidFill>
                  <a:srgbClr val="FF0000"/>
                </a:solidFill>
              </a:rPr>
              <a:t> 2 ، ــ 2</a:t>
            </a:r>
            <a:r>
              <a:rPr lang="en-US" b="1">
                <a:solidFill>
                  <a:srgbClr val="FF0000"/>
                </a:solidFill>
              </a:rPr>
              <a:t>,</a:t>
            </a:r>
            <a:r>
              <a:rPr lang="ar-SA" b="1">
                <a:solidFill>
                  <a:srgbClr val="FF0000"/>
                </a:solidFill>
              </a:rPr>
              <a:t> 1</a:t>
            </a:r>
            <a:endParaRPr lang="en-US" sz="2400" b="1">
              <a:solidFill>
                <a:srgbClr val="FF0000"/>
              </a:solidFill>
              <a:sym typeface="ZA-Fractions-1" pitchFamily="2" charset="2"/>
            </a:endParaRPr>
          </a:p>
        </p:txBody>
      </p:sp>
      <p:grpSp>
        <p:nvGrpSpPr>
          <p:cNvPr id="20587" name="Group 107"/>
          <p:cNvGrpSpPr>
            <a:grpSpLocks/>
          </p:cNvGrpSpPr>
          <p:nvPr/>
        </p:nvGrpSpPr>
        <p:grpSpPr bwMode="auto">
          <a:xfrm>
            <a:off x="4313238" y="836613"/>
            <a:ext cx="3735387" cy="407987"/>
            <a:chOff x="2867" y="596"/>
            <a:chExt cx="2353" cy="257"/>
          </a:xfrm>
        </p:grpSpPr>
        <p:pic>
          <p:nvPicPr>
            <p:cNvPr id="20588" name="Picture 108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FFFFCC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4" y="600"/>
              <a:ext cx="722" cy="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9" name="Picture 10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7" y="634"/>
              <a:ext cx="293" cy="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90" name="Picture 110"/>
            <p:cNvPicPr>
              <a:picLocks noChangeAspect="1" noChangeArrowheads="1"/>
            </p:cNvPicPr>
            <p:nvPr/>
          </p:nvPicPr>
          <p:blipFill>
            <a:blip r:embed="rId6">
              <a:duotone>
                <a:prstClr val="black"/>
                <a:srgbClr val="FFCC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7" y="596"/>
              <a:ext cx="1339" cy="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96" name="Group 116"/>
          <p:cNvGrpSpPr>
            <a:grpSpLocks/>
          </p:cNvGrpSpPr>
          <p:nvPr/>
        </p:nvGrpSpPr>
        <p:grpSpPr bwMode="auto">
          <a:xfrm>
            <a:off x="4335463" y="1700213"/>
            <a:ext cx="1905000" cy="671512"/>
            <a:chOff x="4059" y="1071"/>
            <a:chExt cx="1200" cy="423"/>
          </a:xfrm>
        </p:grpSpPr>
        <p:sp>
          <p:nvSpPr>
            <p:cNvPr id="20591" name="Text Box 111"/>
            <p:cNvSpPr txBox="1">
              <a:spLocks noChangeArrowheads="1"/>
            </p:cNvSpPr>
            <p:nvPr/>
          </p:nvSpPr>
          <p:spPr bwMode="auto">
            <a:xfrm>
              <a:off x="4059" y="1149"/>
              <a:ext cx="1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b="1">
                  <a:solidFill>
                    <a:srgbClr val="000000"/>
                  </a:solidFill>
                </a:rPr>
                <a:t>س</a:t>
              </a:r>
              <a:r>
                <a:rPr lang="ar-SA" b="1">
                  <a:solidFill>
                    <a:srgbClr val="000000"/>
                  </a:solidFill>
                  <a:cs typeface="ZA-MATH2" pitchFamily="2" charset="-78"/>
                </a:rPr>
                <a:t>ﺈ</a:t>
              </a:r>
              <a:r>
                <a:rPr lang="ar-SA" b="1">
                  <a:solidFill>
                    <a:srgbClr val="000000"/>
                  </a:solidFill>
                </a:rPr>
                <a:t> ــ س ــ        = 0</a:t>
              </a:r>
              <a:endParaRPr lang="en-US" b="1">
                <a:solidFill>
                  <a:srgbClr val="000000"/>
                </a:solidFill>
              </a:endParaRPr>
            </a:p>
          </p:txBody>
        </p:sp>
        <p:grpSp>
          <p:nvGrpSpPr>
            <p:cNvPr id="20592" name="Group 112"/>
            <p:cNvGrpSpPr>
              <a:grpSpLocks/>
            </p:cNvGrpSpPr>
            <p:nvPr/>
          </p:nvGrpSpPr>
          <p:grpSpPr bwMode="auto">
            <a:xfrm>
              <a:off x="4171" y="1071"/>
              <a:ext cx="439" cy="423"/>
              <a:chOff x="1429" y="3067"/>
              <a:chExt cx="439" cy="423"/>
            </a:xfrm>
          </p:grpSpPr>
          <p:sp>
            <p:nvSpPr>
              <p:cNvPr id="20593" name="Text Box 113"/>
              <p:cNvSpPr txBox="1">
                <a:spLocks noChangeArrowheads="1"/>
              </p:cNvSpPr>
              <p:nvPr/>
            </p:nvSpPr>
            <p:spPr bwMode="auto">
              <a:xfrm>
                <a:off x="1429" y="3067"/>
                <a:ext cx="43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000" b="1">
                    <a:solidFill>
                      <a:srgbClr val="000000"/>
                    </a:solidFill>
                  </a:rPr>
                  <a:t>11</a:t>
                </a:r>
              </a:p>
            </p:txBody>
          </p:sp>
          <p:sp>
            <p:nvSpPr>
              <p:cNvPr id="20594" name="Text Box 114"/>
              <p:cNvSpPr txBox="1">
                <a:spLocks noChangeArrowheads="1"/>
              </p:cNvSpPr>
              <p:nvPr/>
            </p:nvSpPr>
            <p:spPr bwMode="auto">
              <a:xfrm>
                <a:off x="1634" y="3240"/>
                <a:ext cx="18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000" b="1">
                    <a:solidFill>
                      <a:srgbClr val="000000"/>
                    </a:solidFill>
                  </a:rPr>
                  <a:t>4</a:t>
                </a: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595" name="Line 115"/>
              <p:cNvSpPr>
                <a:spLocks noChangeShapeType="1"/>
              </p:cNvSpPr>
              <p:nvPr/>
            </p:nvSpPr>
            <p:spPr bwMode="auto">
              <a:xfrm flipH="1" flipV="1">
                <a:off x="1611" y="3270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0603" name="Group 123"/>
          <p:cNvGrpSpPr>
            <a:grpSpLocks/>
          </p:cNvGrpSpPr>
          <p:nvPr/>
        </p:nvGrpSpPr>
        <p:grpSpPr bwMode="auto">
          <a:xfrm>
            <a:off x="3746500" y="2171700"/>
            <a:ext cx="1905000" cy="671513"/>
            <a:chOff x="2723" y="1376"/>
            <a:chExt cx="1200" cy="423"/>
          </a:xfrm>
        </p:grpSpPr>
        <p:sp>
          <p:nvSpPr>
            <p:cNvPr id="20598" name="Text Box 118"/>
            <p:cNvSpPr txBox="1">
              <a:spLocks noChangeArrowheads="1"/>
            </p:cNvSpPr>
            <p:nvPr/>
          </p:nvSpPr>
          <p:spPr bwMode="auto">
            <a:xfrm>
              <a:off x="2723" y="1467"/>
              <a:ext cx="1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b="1">
                  <a:solidFill>
                    <a:srgbClr val="000000"/>
                  </a:solidFill>
                </a:rPr>
                <a:t>س</a:t>
              </a:r>
              <a:r>
                <a:rPr lang="ar-SA" b="1">
                  <a:solidFill>
                    <a:srgbClr val="000000"/>
                  </a:solidFill>
                  <a:cs typeface="ZA-MATH2" pitchFamily="2" charset="-78"/>
                </a:rPr>
                <a:t>ﺈ</a:t>
              </a:r>
              <a:r>
                <a:rPr lang="ar-SA" b="1">
                  <a:solidFill>
                    <a:srgbClr val="000000"/>
                  </a:solidFill>
                </a:rPr>
                <a:t> ــ س =</a:t>
              </a:r>
              <a:endParaRPr lang="en-US" b="1">
                <a:solidFill>
                  <a:srgbClr val="000000"/>
                </a:solidFill>
              </a:endParaRPr>
            </a:p>
          </p:txBody>
        </p:sp>
        <p:grpSp>
          <p:nvGrpSpPr>
            <p:cNvPr id="20599" name="Group 119"/>
            <p:cNvGrpSpPr>
              <a:grpSpLocks/>
            </p:cNvGrpSpPr>
            <p:nvPr/>
          </p:nvGrpSpPr>
          <p:grpSpPr bwMode="auto">
            <a:xfrm>
              <a:off x="2809" y="1376"/>
              <a:ext cx="439" cy="423"/>
              <a:chOff x="1429" y="3067"/>
              <a:chExt cx="439" cy="423"/>
            </a:xfrm>
          </p:grpSpPr>
          <p:sp>
            <p:nvSpPr>
              <p:cNvPr id="20600" name="Text Box 120"/>
              <p:cNvSpPr txBox="1">
                <a:spLocks noChangeArrowheads="1"/>
              </p:cNvSpPr>
              <p:nvPr/>
            </p:nvSpPr>
            <p:spPr bwMode="auto">
              <a:xfrm>
                <a:off x="1429" y="3067"/>
                <a:ext cx="43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000" b="1">
                    <a:solidFill>
                      <a:srgbClr val="000000"/>
                    </a:solidFill>
                  </a:rPr>
                  <a:t>11</a:t>
                </a:r>
              </a:p>
            </p:txBody>
          </p:sp>
          <p:sp>
            <p:nvSpPr>
              <p:cNvPr id="20601" name="Text Box 121"/>
              <p:cNvSpPr txBox="1">
                <a:spLocks noChangeArrowheads="1"/>
              </p:cNvSpPr>
              <p:nvPr/>
            </p:nvSpPr>
            <p:spPr bwMode="auto">
              <a:xfrm>
                <a:off x="1634" y="3240"/>
                <a:ext cx="18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000" b="1">
                    <a:solidFill>
                      <a:srgbClr val="000000"/>
                    </a:solidFill>
                  </a:rPr>
                  <a:t>4</a:t>
                </a: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602" name="Line 122"/>
              <p:cNvSpPr>
                <a:spLocks noChangeShapeType="1"/>
              </p:cNvSpPr>
              <p:nvPr/>
            </p:nvSpPr>
            <p:spPr bwMode="auto">
              <a:xfrm flipH="1" flipV="1">
                <a:off x="1611" y="3270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0610" name="Group 130"/>
          <p:cNvGrpSpPr>
            <a:grpSpLocks/>
          </p:cNvGrpSpPr>
          <p:nvPr/>
        </p:nvGrpSpPr>
        <p:grpSpPr bwMode="auto">
          <a:xfrm>
            <a:off x="1820863" y="2133600"/>
            <a:ext cx="2281237" cy="641350"/>
            <a:chOff x="975" y="1369"/>
            <a:chExt cx="1437" cy="404"/>
          </a:xfrm>
        </p:grpSpPr>
        <p:sp>
          <p:nvSpPr>
            <p:cNvPr id="20491" name="Text Box 11"/>
            <p:cNvSpPr txBox="1">
              <a:spLocks noChangeArrowheads="1"/>
            </p:cNvSpPr>
            <p:nvPr/>
          </p:nvSpPr>
          <p:spPr bwMode="auto">
            <a:xfrm>
              <a:off x="975" y="1453"/>
              <a:ext cx="14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1600" b="1">
                  <a:solidFill>
                    <a:srgbClr val="009999"/>
                  </a:solidFill>
                </a:rPr>
                <a:t>بطرح          من كلا الطرفين</a:t>
              </a:r>
              <a:endParaRPr lang="en-US" sz="1600" b="1">
                <a:solidFill>
                  <a:srgbClr val="009999"/>
                </a:solidFill>
              </a:endParaRPr>
            </a:p>
          </p:txBody>
        </p:sp>
        <p:grpSp>
          <p:nvGrpSpPr>
            <p:cNvPr id="20606" name="Group 126"/>
            <p:cNvGrpSpPr>
              <a:grpSpLocks/>
            </p:cNvGrpSpPr>
            <p:nvPr/>
          </p:nvGrpSpPr>
          <p:grpSpPr bwMode="auto">
            <a:xfrm>
              <a:off x="1650" y="1369"/>
              <a:ext cx="439" cy="404"/>
              <a:chOff x="1429" y="3067"/>
              <a:chExt cx="439" cy="404"/>
            </a:xfrm>
          </p:grpSpPr>
          <p:sp>
            <p:nvSpPr>
              <p:cNvPr id="20607" name="Text Box 127"/>
              <p:cNvSpPr txBox="1">
                <a:spLocks noChangeArrowheads="1"/>
              </p:cNvSpPr>
              <p:nvPr/>
            </p:nvSpPr>
            <p:spPr bwMode="auto">
              <a:xfrm>
                <a:off x="1429" y="3067"/>
                <a:ext cx="43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b="1">
                    <a:solidFill>
                      <a:srgbClr val="009999"/>
                    </a:solidFill>
                  </a:rPr>
                  <a:t>11</a:t>
                </a:r>
              </a:p>
            </p:txBody>
          </p:sp>
          <p:sp>
            <p:nvSpPr>
              <p:cNvPr id="20608" name="Text Box 128"/>
              <p:cNvSpPr txBox="1">
                <a:spLocks noChangeArrowheads="1"/>
              </p:cNvSpPr>
              <p:nvPr/>
            </p:nvSpPr>
            <p:spPr bwMode="auto">
              <a:xfrm>
                <a:off x="1634" y="3240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b="1">
                    <a:solidFill>
                      <a:srgbClr val="009999"/>
                    </a:solidFill>
                  </a:rPr>
                  <a:t>4</a:t>
                </a:r>
                <a:endParaRPr lang="en-US" b="1">
                  <a:solidFill>
                    <a:srgbClr val="009999"/>
                  </a:solidFill>
                </a:endParaRPr>
              </a:p>
            </p:txBody>
          </p:sp>
          <p:sp>
            <p:nvSpPr>
              <p:cNvPr id="20609" name="Line 129"/>
              <p:cNvSpPr>
                <a:spLocks noChangeShapeType="1"/>
              </p:cNvSpPr>
              <p:nvPr/>
            </p:nvSpPr>
            <p:spPr bwMode="auto">
              <a:xfrm flipH="1" flipV="1">
                <a:off x="1611" y="3270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0617" name="Group 137"/>
          <p:cNvGrpSpPr>
            <a:grpSpLocks/>
          </p:cNvGrpSpPr>
          <p:nvPr/>
        </p:nvGrpSpPr>
        <p:grpSpPr bwMode="auto">
          <a:xfrm>
            <a:off x="3635375" y="3292475"/>
            <a:ext cx="2697163" cy="641350"/>
            <a:chOff x="1927" y="2048"/>
            <a:chExt cx="1699" cy="404"/>
          </a:xfrm>
        </p:grpSpPr>
        <p:sp>
          <p:nvSpPr>
            <p:cNvPr id="20612" name="Text Box 132"/>
            <p:cNvSpPr txBox="1">
              <a:spLocks noChangeArrowheads="1"/>
            </p:cNvSpPr>
            <p:nvPr/>
          </p:nvSpPr>
          <p:spPr bwMode="auto">
            <a:xfrm>
              <a:off x="1927" y="2100"/>
              <a:ext cx="16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b="1">
                  <a:solidFill>
                    <a:srgbClr val="000000"/>
                  </a:solidFill>
                </a:rPr>
                <a:t>س</a:t>
              </a:r>
              <a:r>
                <a:rPr lang="ar-SA" b="1">
                  <a:solidFill>
                    <a:srgbClr val="000000"/>
                  </a:solidFill>
                  <a:cs typeface="ZA-MATH2" pitchFamily="2" charset="-78"/>
                </a:rPr>
                <a:t>ﺈ</a:t>
              </a:r>
              <a:r>
                <a:rPr lang="ar-SA" b="1">
                  <a:solidFill>
                    <a:srgbClr val="000000"/>
                  </a:solidFill>
                </a:rPr>
                <a:t> ــ  س + </a:t>
              </a:r>
              <a:r>
                <a:rPr lang="en-US" sz="2400" b="1">
                  <a:solidFill>
                    <a:srgbClr val="000000"/>
                  </a:solidFill>
                  <a:sym typeface="ZA-Fractions-1" pitchFamily="2" charset="2"/>
                </a:rPr>
                <a:t></a:t>
              </a:r>
              <a:r>
                <a:rPr lang="ar-SA" b="1">
                  <a:solidFill>
                    <a:srgbClr val="000000"/>
                  </a:solidFill>
                </a:rPr>
                <a:t> =        + </a:t>
              </a:r>
              <a:r>
                <a:rPr lang="en-US" sz="2400" b="1">
                  <a:solidFill>
                    <a:srgbClr val="000000"/>
                  </a:solidFill>
                  <a:sym typeface="ZA-Fractions-1" pitchFamily="2" charset="2"/>
                </a:rPr>
                <a:t></a:t>
              </a:r>
            </a:p>
          </p:txBody>
        </p:sp>
        <p:grpSp>
          <p:nvGrpSpPr>
            <p:cNvPr id="20613" name="Group 133"/>
            <p:cNvGrpSpPr>
              <a:grpSpLocks/>
            </p:cNvGrpSpPr>
            <p:nvPr/>
          </p:nvGrpSpPr>
          <p:grpSpPr bwMode="auto">
            <a:xfrm>
              <a:off x="2206" y="2048"/>
              <a:ext cx="439" cy="404"/>
              <a:chOff x="1429" y="3067"/>
              <a:chExt cx="439" cy="404"/>
            </a:xfrm>
          </p:grpSpPr>
          <p:sp>
            <p:nvSpPr>
              <p:cNvPr id="20614" name="Text Box 134"/>
              <p:cNvSpPr txBox="1">
                <a:spLocks noChangeArrowheads="1"/>
              </p:cNvSpPr>
              <p:nvPr/>
            </p:nvSpPr>
            <p:spPr bwMode="auto">
              <a:xfrm>
                <a:off x="1429" y="3067"/>
                <a:ext cx="43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b="1">
                    <a:solidFill>
                      <a:srgbClr val="000000"/>
                    </a:solidFill>
                  </a:rPr>
                  <a:t>11</a:t>
                </a:r>
              </a:p>
            </p:txBody>
          </p:sp>
          <p:sp>
            <p:nvSpPr>
              <p:cNvPr id="20615" name="Text Box 135"/>
              <p:cNvSpPr txBox="1">
                <a:spLocks noChangeArrowheads="1"/>
              </p:cNvSpPr>
              <p:nvPr/>
            </p:nvSpPr>
            <p:spPr bwMode="auto">
              <a:xfrm>
                <a:off x="1634" y="3240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b="1">
                    <a:solidFill>
                      <a:srgbClr val="000000"/>
                    </a:solidFill>
                  </a:rPr>
                  <a:t>4</a:t>
                </a:r>
                <a:endParaRPr lang="en-US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616" name="Line 136"/>
              <p:cNvSpPr>
                <a:spLocks noChangeShapeType="1"/>
              </p:cNvSpPr>
              <p:nvPr/>
            </p:nvSpPr>
            <p:spPr bwMode="auto">
              <a:xfrm flipH="1" flipV="1">
                <a:off x="1611" y="3270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0618" name="Text Box 138"/>
          <p:cNvSpPr txBox="1">
            <a:spLocks noChangeArrowheads="1"/>
          </p:cNvSpPr>
          <p:nvPr/>
        </p:nvSpPr>
        <p:spPr bwMode="auto">
          <a:xfrm>
            <a:off x="3779838" y="4254500"/>
            <a:ext cx="1965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س ــ </a:t>
            </a:r>
            <a:r>
              <a:rPr lang="en-US" sz="2400" b="1">
                <a:solidFill>
                  <a:srgbClr val="000000"/>
                </a:solidFill>
                <a:sym typeface="ZA-Fractions-1" pitchFamily="2" charset="2"/>
              </a:rPr>
              <a:t></a:t>
            </a:r>
            <a:r>
              <a:rPr lang="ar-SA" b="1">
                <a:solidFill>
                  <a:srgbClr val="000000"/>
                </a:solidFill>
              </a:rPr>
              <a:t> = </a:t>
            </a:r>
            <a:r>
              <a:rPr lang="en-US" b="1">
                <a:solidFill>
                  <a:srgbClr val="000000"/>
                </a:solidFill>
              </a:rPr>
              <a:t>±</a:t>
            </a:r>
            <a:r>
              <a:rPr lang="ar-SA" b="1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000000"/>
                </a:solidFill>
                <a:sym typeface="ZA-الجذور-1" pitchFamily="2" charset="2"/>
              </a:rPr>
              <a:t></a:t>
            </a:r>
            <a:r>
              <a:rPr lang="ar-SA" b="1">
                <a:solidFill>
                  <a:srgbClr val="000000"/>
                </a:solidFill>
              </a:rPr>
              <a:t> 3 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20619" name="Text Box 139"/>
          <p:cNvSpPr txBox="1">
            <a:spLocks noChangeArrowheads="1"/>
          </p:cNvSpPr>
          <p:nvPr/>
        </p:nvSpPr>
        <p:spPr bwMode="auto">
          <a:xfrm>
            <a:off x="5414963" y="4703763"/>
            <a:ext cx="1728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س = </a:t>
            </a:r>
            <a:r>
              <a:rPr lang="en-US" sz="2400" b="1">
                <a:solidFill>
                  <a:srgbClr val="000000"/>
                </a:solidFill>
                <a:sym typeface="ZA-Fractions-1" pitchFamily="2" charset="2"/>
              </a:rPr>
              <a:t></a:t>
            </a:r>
            <a:r>
              <a:rPr lang="ar-SA" b="1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000000"/>
                </a:solidFill>
              </a:rPr>
              <a:t>+</a:t>
            </a:r>
            <a:r>
              <a:rPr lang="ar-SA" b="1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000000"/>
                </a:solidFill>
                <a:sym typeface="ZA-الجذور-1" pitchFamily="2" charset="2"/>
              </a:rPr>
              <a:t></a:t>
            </a:r>
            <a:r>
              <a:rPr lang="ar-SA" b="1">
                <a:solidFill>
                  <a:srgbClr val="000000"/>
                </a:solidFill>
              </a:rPr>
              <a:t> 3 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20620" name="Text Box 140"/>
          <p:cNvSpPr txBox="1">
            <a:spLocks noChangeArrowheads="1"/>
          </p:cNvSpPr>
          <p:nvPr/>
        </p:nvSpPr>
        <p:spPr bwMode="auto">
          <a:xfrm>
            <a:off x="3254375" y="4652963"/>
            <a:ext cx="1728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س = </a:t>
            </a:r>
            <a:r>
              <a:rPr lang="en-US" sz="2400" b="1">
                <a:solidFill>
                  <a:srgbClr val="000000"/>
                </a:solidFill>
                <a:sym typeface="ZA-Fractions-1" pitchFamily="2" charset="2"/>
              </a:rPr>
              <a:t></a:t>
            </a:r>
            <a:r>
              <a:rPr lang="ar-SA" b="1">
                <a:solidFill>
                  <a:srgbClr val="000000"/>
                </a:solidFill>
              </a:rPr>
              <a:t> ــ </a:t>
            </a:r>
            <a:r>
              <a:rPr lang="en-US" b="1">
                <a:solidFill>
                  <a:srgbClr val="000000"/>
                </a:solidFill>
                <a:sym typeface="ZA-الجذور-1" pitchFamily="2" charset="2"/>
              </a:rPr>
              <a:t></a:t>
            </a:r>
            <a:r>
              <a:rPr lang="ar-SA" b="1">
                <a:solidFill>
                  <a:srgbClr val="000000"/>
                </a:solidFill>
              </a:rPr>
              <a:t> 3 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20621" name="Text Box 141"/>
          <p:cNvSpPr txBox="1">
            <a:spLocks noChangeArrowheads="1"/>
          </p:cNvSpPr>
          <p:nvPr/>
        </p:nvSpPr>
        <p:spPr bwMode="auto">
          <a:xfrm>
            <a:off x="6046788" y="5307013"/>
            <a:ext cx="11890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س ≈ 2</a:t>
            </a:r>
            <a:r>
              <a:rPr lang="en-US" b="1">
                <a:solidFill>
                  <a:srgbClr val="000000"/>
                </a:solidFill>
              </a:rPr>
              <a:t>,</a:t>
            </a:r>
            <a:r>
              <a:rPr lang="ar-SA" b="1">
                <a:solidFill>
                  <a:srgbClr val="000000"/>
                </a:solidFill>
              </a:rPr>
              <a:t> 2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20622" name="Text Box 142"/>
          <p:cNvSpPr txBox="1">
            <a:spLocks noChangeArrowheads="1"/>
          </p:cNvSpPr>
          <p:nvPr/>
        </p:nvSpPr>
        <p:spPr bwMode="auto">
          <a:xfrm>
            <a:off x="3597275" y="5229225"/>
            <a:ext cx="1189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س ≈ ــ 2</a:t>
            </a:r>
            <a:r>
              <a:rPr lang="en-US" b="1">
                <a:solidFill>
                  <a:srgbClr val="000000"/>
                </a:solidFill>
              </a:rPr>
              <a:t>,</a:t>
            </a:r>
            <a:r>
              <a:rPr lang="ar-SA" b="1">
                <a:solidFill>
                  <a:srgbClr val="000000"/>
                </a:solidFill>
              </a:rPr>
              <a:t>1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20623" name="Text Box 143"/>
          <p:cNvSpPr txBox="1">
            <a:spLocks noChangeArrowheads="1"/>
          </p:cNvSpPr>
          <p:nvPr/>
        </p:nvSpPr>
        <p:spPr bwMode="auto">
          <a:xfrm>
            <a:off x="6948488" y="5078413"/>
            <a:ext cx="2016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FF0000"/>
                </a:solidFill>
              </a:rPr>
              <a:t>باستخدام الآلة الحاسبة</a:t>
            </a: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9436BE5-F065-5BA9-FB2E-9D566A4A6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536"/>
            <a:ext cx="2657842" cy="16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443B990-C52F-AACB-6F1F-F653156BC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10" y="200869"/>
            <a:ext cx="2145959" cy="3648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CFF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HeroicExtremeLeftFacing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62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20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06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0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0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20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20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20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20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800" decel="100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0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0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20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800" decel="100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0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0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20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0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0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20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800" decel="100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800" decel="100000"/>
                                        <p:tgtEl>
                                          <p:spTgt spid="20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800" decel="100000" fill="hold"/>
                                        <p:tgtEl>
                                          <p:spTgt spid="205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800" decel="100000" fill="hold"/>
                                        <p:tgtEl>
                                          <p:spTgt spid="20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20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20492" grpId="0"/>
      <p:bldP spid="20493" grpId="0"/>
      <p:bldP spid="20494" grpId="0"/>
      <p:bldP spid="20495" grpId="0"/>
      <p:bldP spid="20496" grpId="0"/>
      <p:bldP spid="20497" grpId="0"/>
      <p:bldP spid="20511" grpId="0"/>
      <p:bldP spid="20544" grpId="0"/>
      <p:bldP spid="20585" grpId="0"/>
      <p:bldP spid="20618" grpId="0"/>
      <p:bldP spid="20619" grpId="0"/>
      <p:bldP spid="20620" grpId="0"/>
      <p:bldP spid="20621" grpId="0"/>
      <p:bldP spid="20622" grpId="0"/>
      <p:bldP spid="206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4429125" y="909638"/>
            <a:ext cx="3735388" cy="407987"/>
            <a:chOff x="2867" y="596"/>
            <a:chExt cx="2353" cy="257"/>
          </a:xfrm>
        </p:grpSpPr>
        <p:pic>
          <p:nvPicPr>
            <p:cNvPr id="21509" name="Picture 5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FFFFCC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4" y="600"/>
              <a:ext cx="722" cy="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1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7" y="634"/>
              <a:ext cx="293" cy="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11" name="Picture 7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FFCC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7" y="596"/>
              <a:ext cx="1339" cy="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693988" y="1458913"/>
            <a:ext cx="12969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1600" b="1">
                <a:solidFill>
                  <a:srgbClr val="009999"/>
                </a:solidFill>
              </a:rPr>
              <a:t>المعادلة الأصلية</a:t>
            </a:r>
            <a:endParaRPr lang="en-US" sz="1600" b="1">
              <a:solidFill>
                <a:srgbClr val="009999"/>
              </a:solidFill>
            </a:endParaRP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3952875" y="1474788"/>
            <a:ext cx="2490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4س</a:t>
            </a:r>
            <a:r>
              <a:rPr lang="ar-SA" b="1">
                <a:solidFill>
                  <a:srgbClr val="000000"/>
                </a:solidFill>
                <a:cs typeface="ZA-MATH2" pitchFamily="2" charset="-78"/>
              </a:rPr>
              <a:t>ﺈ</a:t>
            </a:r>
            <a:r>
              <a:rPr lang="ar-SA" sz="2000" b="1">
                <a:solidFill>
                  <a:srgbClr val="000000"/>
                </a:solidFill>
              </a:rPr>
              <a:t> ــ 4س ــ 11 = 0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5330825" y="1962150"/>
            <a:ext cx="86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FF0000"/>
                </a:solidFill>
              </a:rPr>
              <a:t>أ= 4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3962400" y="1944688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 dirty="0">
                <a:solidFill>
                  <a:srgbClr val="0070C0"/>
                </a:solidFill>
              </a:rPr>
              <a:t>،  ب = ــ 4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2520950" y="1944688"/>
            <a:ext cx="1360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 dirty="0">
                <a:solidFill>
                  <a:srgbClr val="00B050"/>
                </a:solidFill>
              </a:rPr>
              <a:t>،  ﺟ = ــ 11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2160588" y="2692400"/>
            <a:ext cx="1009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1600" b="1">
                <a:solidFill>
                  <a:srgbClr val="009999"/>
                </a:solidFill>
              </a:rPr>
              <a:t>القانون العام</a:t>
            </a:r>
            <a:endParaRPr lang="en-US" sz="1600" b="1">
              <a:solidFill>
                <a:srgbClr val="009999"/>
              </a:solidFill>
            </a:endParaRPr>
          </a:p>
        </p:txBody>
      </p:sp>
      <p:sp>
        <p:nvSpPr>
          <p:cNvPr id="21538" name="Text Box 34"/>
          <p:cNvSpPr txBox="1">
            <a:spLocks noChangeArrowheads="1"/>
          </p:cNvSpPr>
          <p:nvPr/>
        </p:nvSpPr>
        <p:spPr bwMode="auto">
          <a:xfrm>
            <a:off x="3981450" y="5067300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أو</a:t>
            </a:r>
            <a:endParaRPr lang="en-US" sz="2000" b="1">
              <a:solidFill>
                <a:srgbClr val="000000"/>
              </a:solidFill>
            </a:endParaRPr>
          </a:p>
        </p:txBody>
      </p:sp>
      <p:grpSp>
        <p:nvGrpSpPr>
          <p:cNvPr id="21550" name="Group 46"/>
          <p:cNvGrpSpPr>
            <a:grpSpLocks/>
          </p:cNvGrpSpPr>
          <p:nvPr/>
        </p:nvGrpSpPr>
        <p:grpSpPr bwMode="auto">
          <a:xfrm>
            <a:off x="2267105" y="3213103"/>
            <a:ext cx="3973358" cy="942975"/>
            <a:chOff x="2210" y="2121"/>
            <a:chExt cx="2220" cy="594"/>
          </a:xfrm>
        </p:grpSpPr>
        <p:grpSp>
          <p:nvGrpSpPr>
            <p:cNvPr id="21551" name="Group 47"/>
            <p:cNvGrpSpPr>
              <a:grpSpLocks/>
            </p:cNvGrpSpPr>
            <p:nvPr/>
          </p:nvGrpSpPr>
          <p:grpSpPr bwMode="auto">
            <a:xfrm>
              <a:off x="2210" y="2121"/>
              <a:ext cx="2220" cy="594"/>
              <a:chOff x="2210" y="2121"/>
              <a:chExt cx="2220" cy="594"/>
            </a:xfrm>
          </p:grpSpPr>
          <p:sp>
            <p:nvSpPr>
              <p:cNvPr id="21552" name="Text Box 48"/>
              <p:cNvSpPr txBox="1">
                <a:spLocks noChangeArrowheads="1"/>
              </p:cNvSpPr>
              <p:nvPr/>
            </p:nvSpPr>
            <p:spPr bwMode="auto">
              <a:xfrm>
                <a:off x="4203" y="2341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000" b="1">
                    <a:solidFill>
                      <a:srgbClr val="000000"/>
                    </a:solidFill>
                  </a:rPr>
                  <a:t>=</a:t>
                </a: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553" name="Text Box 49"/>
              <p:cNvSpPr txBox="1">
                <a:spLocks noChangeArrowheads="1"/>
              </p:cNvSpPr>
              <p:nvPr/>
            </p:nvSpPr>
            <p:spPr bwMode="auto">
              <a:xfrm>
                <a:off x="2256" y="2203"/>
                <a:ext cx="127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000" b="1" dirty="0">
                    <a:solidFill>
                      <a:srgbClr val="0070C0"/>
                    </a:solidFill>
                    <a:sym typeface="ZA-الجذور-1" pitchFamily="2" charset="2"/>
                  </a:rPr>
                  <a:t>(ــ 4)</a:t>
                </a:r>
                <a:r>
                  <a:rPr lang="ar-SA" sz="2000" b="1" dirty="0">
                    <a:solidFill>
                      <a:srgbClr val="000000"/>
                    </a:solidFill>
                    <a:cs typeface="ZA-MATH2" pitchFamily="2" charset="-78"/>
                    <a:sym typeface="ZA-الجذور-1" pitchFamily="2" charset="2"/>
                  </a:rPr>
                  <a:t>ﺈ </a:t>
                </a:r>
                <a:r>
                  <a:rPr lang="ar-SA" sz="2000" b="1" dirty="0">
                    <a:solidFill>
                      <a:srgbClr val="000000"/>
                    </a:solidFill>
                    <a:sym typeface="ZA-الجذور-1" pitchFamily="2" charset="2"/>
                  </a:rPr>
                  <a:t>ــ 4</a:t>
                </a:r>
                <a:r>
                  <a:rPr lang="ar-SA" sz="2000" b="1" dirty="0">
                    <a:solidFill>
                      <a:srgbClr val="FF0000"/>
                    </a:solidFill>
                    <a:sym typeface="ZA-الجذور-1" pitchFamily="2" charset="2"/>
                  </a:rPr>
                  <a:t>(4)</a:t>
                </a:r>
                <a:r>
                  <a:rPr lang="ar-SA" sz="2000" b="1" dirty="0">
                    <a:solidFill>
                      <a:srgbClr val="00B050"/>
                    </a:solidFill>
                    <a:sym typeface="ZA-الجذور-1" pitchFamily="2" charset="2"/>
                  </a:rPr>
                  <a:t>(ــ 11)</a:t>
                </a:r>
              </a:p>
            </p:txBody>
          </p:sp>
          <p:sp>
            <p:nvSpPr>
              <p:cNvPr id="21554" name="Text Box 50"/>
              <p:cNvSpPr txBox="1">
                <a:spLocks noChangeArrowheads="1"/>
              </p:cNvSpPr>
              <p:nvPr/>
            </p:nvSpPr>
            <p:spPr bwMode="auto">
              <a:xfrm>
                <a:off x="2210" y="2121"/>
                <a:ext cx="147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800" b="1" dirty="0">
                    <a:solidFill>
                      <a:srgbClr val="000000"/>
                    </a:solidFill>
                    <a:sym typeface="ZA-الجذور-1" pitchFamily="2" charset="2"/>
                  </a:rPr>
                  <a:t></a:t>
                </a:r>
              </a:p>
            </p:txBody>
          </p:sp>
          <p:sp>
            <p:nvSpPr>
              <p:cNvPr id="21555" name="Text Box 51"/>
              <p:cNvSpPr txBox="1">
                <a:spLocks noChangeArrowheads="1"/>
              </p:cNvSpPr>
              <p:nvPr/>
            </p:nvSpPr>
            <p:spPr bwMode="auto">
              <a:xfrm>
                <a:off x="2916" y="2484"/>
                <a:ext cx="55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b="1" dirty="0">
                    <a:solidFill>
                      <a:srgbClr val="000000"/>
                    </a:solidFill>
                  </a:rPr>
                  <a:t>2</a:t>
                </a:r>
                <a:r>
                  <a:rPr lang="ar-SA" b="1" dirty="0">
                    <a:solidFill>
                      <a:srgbClr val="FF0000"/>
                    </a:solidFill>
                  </a:rPr>
                  <a:t>(4)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556" name="Text Box 52"/>
              <p:cNvSpPr txBox="1">
                <a:spLocks noChangeArrowheads="1"/>
              </p:cNvSpPr>
              <p:nvPr/>
            </p:nvSpPr>
            <p:spPr bwMode="auto">
              <a:xfrm>
                <a:off x="3445" y="2220"/>
                <a:ext cx="8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000" b="1" dirty="0">
                    <a:solidFill>
                      <a:srgbClr val="000000"/>
                    </a:solidFill>
                  </a:rPr>
                  <a:t>ــ </a:t>
                </a:r>
                <a:r>
                  <a:rPr lang="ar-SA" sz="2000" b="1" dirty="0">
                    <a:solidFill>
                      <a:srgbClr val="0070C0"/>
                    </a:solidFill>
                  </a:rPr>
                  <a:t>(ــ 4) 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±  </a:t>
                </a:r>
              </a:p>
            </p:txBody>
          </p:sp>
          <p:sp>
            <p:nvSpPr>
              <p:cNvPr id="21557" name="Line 53"/>
              <p:cNvSpPr>
                <a:spLocks noChangeShapeType="1"/>
              </p:cNvSpPr>
              <p:nvPr/>
            </p:nvSpPr>
            <p:spPr bwMode="auto">
              <a:xfrm flipH="1" flipV="1">
                <a:off x="2221" y="2478"/>
                <a:ext cx="2041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558" name="Line 54"/>
            <p:cNvSpPr>
              <a:spLocks noChangeShapeType="1"/>
            </p:cNvSpPr>
            <p:nvPr/>
          </p:nvSpPr>
          <p:spPr bwMode="auto">
            <a:xfrm flipH="1" flipV="1">
              <a:off x="2343" y="2192"/>
              <a:ext cx="113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  <p:grpSp>
        <p:nvGrpSpPr>
          <p:cNvPr id="21559" name="Group 55"/>
          <p:cNvGrpSpPr>
            <a:grpSpLocks/>
          </p:cNvGrpSpPr>
          <p:nvPr/>
        </p:nvGrpSpPr>
        <p:grpSpPr bwMode="auto">
          <a:xfrm>
            <a:off x="1446213" y="4279900"/>
            <a:ext cx="2465387" cy="804863"/>
            <a:chOff x="892" y="2736"/>
            <a:chExt cx="1422" cy="507"/>
          </a:xfrm>
        </p:grpSpPr>
        <p:sp>
          <p:nvSpPr>
            <p:cNvPr id="21560" name="Text Box 56"/>
            <p:cNvSpPr txBox="1">
              <a:spLocks noChangeArrowheads="1"/>
            </p:cNvSpPr>
            <p:nvPr/>
          </p:nvSpPr>
          <p:spPr bwMode="auto">
            <a:xfrm>
              <a:off x="2087" y="2884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000" b="1">
                  <a:solidFill>
                    <a:srgbClr val="000000"/>
                  </a:solidFill>
                </a:rPr>
                <a:t>=</a:t>
              </a:r>
              <a:endParaRPr lang="en-US" sz="2000" b="1">
                <a:solidFill>
                  <a:srgbClr val="000000"/>
                </a:solidFill>
              </a:endParaRPr>
            </a:p>
          </p:txBody>
        </p:sp>
        <p:grpSp>
          <p:nvGrpSpPr>
            <p:cNvPr id="21561" name="Group 57"/>
            <p:cNvGrpSpPr>
              <a:grpSpLocks/>
            </p:cNvGrpSpPr>
            <p:nvPr/>
          </p:nvGrpSpPr>
          <p:grpSpPr bwMode="auto">
            <a:xfrm>
              <a:off x="892" y="2736"/>
              <a:ext cx="1288" cy="507"/>
              <a:chOff x="860" y="2736"/>
              <a:chExt cx="1288" cy="507"/>
            </a:xfrm>
          </p:grpSpPr>
          <p:grpSp>
            <p:nvGrpSpPr>
              <p:cNvPr id="21562" name="Group 58"/>
              <p:cNvGrpSpPr>
                <a:grpSpLocks/>
              </p:cNvGrpSpPr>
              <p:nvPr/>
            </p:nvGrpSpPr>
            <p:grpSpPr bwMode="auto">
              <a:xfrm>
                <a:off x="860" y="2736"/>
                <a:ext cx="1288" cy="507"/>
                <a:chOff x="1714" y="2742"/>
                <a:chExt cx="1288" cy="507"/>
              </a:xfrm>
            </p:grpSpPr>
            <p:sp>
              <p:nvSpPr>
                <p:cNvPr id="21563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2096" y="2785"/>
                  <a:ext cx="38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ar-SA" sz="2000" b="1">
                      <a:solidFill>
                        <a:srgbClr val="000000"/>
                      </a:solidFill>
                      <a:sym typeface="ZA-الجذور-1" pitchFamily="2" charset="2"/>
                    </a:rPr>
                    <a:t>192</a:t>
                  </a:r>
                </a:p>
              </p:txBody>
            </p:sp>
            <p:sp>
              <p:nvSpPr>
                <p:cNvPr id="21564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1714" y="2742"/>
                  <a:ext cx="926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sz="2800" b="1">
                      <a:solidFill>
                        <a:srgbClr val="000000"/>
                      </a:solidFill>
                      <a:sym typeface="ZA-الجذور-1" pitchFamily="2" charset="2"/>
                    </a:rPr>
                    <a:t></a:t>
                  </a:r>
                </a:p>
              </p:txBody>
            </p:sp>
            <p:sp>
              <p:nvSpPr>
                <p:cNvPr id="21565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2298" y="3018"/>
                  <a:ext cx="215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ar-SA" b="1">
                      <a:solidFill>
                        <a:srgbClr val="000000"/>
                      </a:solidFill>
                    </a:rPr>
                    <a:t>8</a:t>
                  </a:r>
                  <a:endParaRPr lang="en-US" b="1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566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2524" y="2802"/>
                  <a:ext cx="478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ar-SA" sz="2000" b="1">
                      <a:solidFill>
                        <a:srgbClr val="000000"/>
                      </a:solidFill>
                    </a:rPr>
                    <a:t> </a:t>
                  </a:r>
                  <a:r>
                    <a:rPr lang="ar-SA" sz="2000" b="1">
                      <a:solidFill>
                        <a:srgbClr val="009900"/>
                      </a:solidFill>
                    </a:rPr>
                    <a:t>4</a:t>
                  </a:r>
                  <a:r>
                    <a:rPr lang="ar-SA" sz="2000" b="1">
                      <a:solidFill>
                        <a:srgbClr val="000000"/>
                      </a:solidFill>
                    </a:rPr>
                    <a:t> </a:t>
                  </a:r>
                  <a:r>
                    <a:rPr lang="en-US" sz="2000" b="1">
                      <a:solidFill>
                        <a:srgbClr val="000000"/>
                      </a:solidFill>
                    </a:rPr>
                    <a:t>±</a:t>
                  </a:r>
                </a:p>
              </p:txBody>
            </p:sp>
            <p:sp>
              <p:nvSpPr>
                <p:cNvPr id="21567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1965" y="3022"/>
                  <a:ext cx="998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568" name="Line 64"/>
              <p:cNvSpPr>
                <a:spLocks noChangeShapeType="1"/>
              </p:cNvSpPr>
              <p:nvPr/>
            </p:nvSpPr>
            <p:spPr bwMode="auto">
              <a:xfrm flipH="1">
                <a:off x="1158" y="2789"/>
                <a:ext cx="45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1569" name="Group 65"/>
          <p:cNvGrpSpPr>
            <a:grpSpLocks/>
          </p:cNvGrpSpPr>
          <p:nvPr/>
        </p:nvGrpSpPr>
        <p:grpSpPr bwMode="auto">
          <a:xfrm>
            <a:off x="3733800" y="4176713"/>
            <a:ext cx="2854325" cy="889000"/>
            <a:chOff x="2501" y="2728"/>
            <a:chExt cx="1580" cy="560"/>
          </a:xfrm>
        </p:grpSpPr>
        <p:sp>
          <p:nvSpPr>
            <p:cNvPr id="21570" name="Text Box 66"/>
            <p:cNvSpPr txBox="1">
              <a:spLocks noChangeArrowheads="1"/>
            </p:cNvSpPr>
            <p:nvPr/>
          </p:nvSpPr>
          <p:spPr bwMode="auto">
            <a:xfrm>
              <a:off x="3854" y="2923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000" b="1">
                  <a:solidFill>
                    <a:srgbClr val="000000"/>
                  </a:solidFill>
                </a:rPr>
                <a:t>=</a:t>
              </a: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21571" name="Text Box 67"/>
            <p:cNvSpPr txBox="1">
              <a:spLocks noChangeArrowheads="1"/>
            </p:cNvSpPr>
            <p:nvPr/>
          </p:nvSpPr>
          <p:spPr bwMode="auto">
            <a:xfrm>
              <a:off x="2501" y="2803"/>
              <a:ext cx="9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000" b="1">
                  <a:solidFill>
                    <a:srgbClr val="000000"/>
                  </a:solidFill>
                  <a:sym typeface="ZA-الجذور-1" pitchFamily="2" charset="2"/>
                </a:rPr>
                <a:t>16</a:t>
              </a:r>
              <a:r>
                <a:rPr lang="ar-SA" sz="2000" b="1">
                  <a:solidFill>
                    <a:srgbClr val="000000"/>
                  </a:solidFill>
                  <a:cs typeface="ZA-MATH2" pitchFamily="2" charset="-78"/>
                  <a:sym typeface="ZA-الجذور-1" pitchFamily="2" charset="2"/>
                </a:rPr>
                <a:t>+</a:t>
              </a:r>
              <a:r>
                <a:rPr lang="ar-SA" sz="2000" b="1">
                  <a:solidFill>
                    <a:srgbClr val="000000"/>
                  </a:solidFill>
                  <a:sym typeface="ZA-الجذور-1" pitchFamily="2" charset="2"/>
                </a:rPr>
                <a:t>176</a:t>
              </a:r>
              <a:endParaRPr lang="ar-SA" sz="2000" b="1">
                <a:solidFill>
                  <a:srgbClr val="333399"/>
                </a:solidFill>
                <a:sym typeface="ZA-الجذور-1" pitchFamily="2" charset="2"/>
              </a:endParaRPr>
            </a:p>
          </p:txBody>
        </p:sp>
        <p:sp>
          <p:nvSpPr>
            <p:cNvPr id="21572" name="Text Box 68"/>
            <p:cNvSpPr txBox="1">
              <a:spLocks noChangeArrowheads="1"/>
            </p:cNvSpPr>
            <p:nvPr/>
          </p:nvSpPr>
          <p:spPr bwMode="auto">
            <a:xfrm>
              <a:off x="2684" y="2728"/>
              <a:ext cx="92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sym typeface="ZA-الجذور-1" pitchFamily="2" charset="2"/>
                </a:rPr>
                <a:t></a:t>
              </a:r>
            </a:p>
          </p:txBody>
        </p:sp>
        <p:sp>
          <p:nvSpPr>
            <p:cNvPr id="21573" name="Text Box 69"/>
            <p:cNvSpPr txBox="1">
              <a:spLocks noChangeArrowheads="1"/>
            </p:cNvSpPr>
            <p:nvPr/>
          </p:nvSpPr>
          <p:spPr bwMode="auto">
            <a:xfrm>
              <a:off x="3197" y="3057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b="1">
                  <a:solidFill>
                    <a:srgbClr val="000000"/>
                  </a:solidFill>
                </a:rPr>
                <a:t>8</a:t>
              </a:r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21574" name="Text Box 70"/>
            <p:cNvSpPr txBox="1">
              <a:spLocks noChangeArrowheads="1"/>
            </p:cNvSpPr>
            <p:nvPr/>
          </p:nvSpPr>
          <p:spPr bwMode="auto">
            <a:xfrm>
              <a:off x="3515" y="2797"/>
              <a:ext cx="4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000" b="1">
                  <a:solidFill>
                    <a:srgbClr val="009900"/>
                  </a:solidFill>
                </a:rPr>
                <a:t>4</a:t>
              </a:r>
              <a:r>
                <a:rPr lang="ar-SA" sz="2000" b="1">
                  <a:solidFill>
                    <a:srgbClr val="000000"/>
                  </a:solidFill>
                </a:rPr>
                <a:t>  </a:t>
              </a:r>
              <a:r>
                <a:rPr lang="en-US" sz="2000" b="1">
                  <a:solidFill>
                    <a:srgbClr val="000000"/>
                  </a:solidFill>
                </a:rPr>
                <a:t>±</a:t>
              </a:r>
            </a:p>
          </p:txBody>
        </p:sp>
        <p:sp>
          <p:nvSpPr>
            <p:cNvPr id="21575" name="Line 71"/>
            <p:cNvSpPr>
              <a:spLocks noChangeShapeType="1"/>
            </p:cNvSpPr>
            <p:nvPr/>
          </p:nvSpPr>
          <p:spPr bwMode="auto">
            <a:xfrm flipH="1" flipV="1">
              <a:off x="2602" y="3067"/>
              <a:ext cx="131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1576" name="Line 72"/>
            <p:cNvSpPr>
              <a:spLocks noChangeShapeType="1"/>
            </p:cNvSpPr>
            <p:nvPr/>
          </p:nvSpPr>
          <p:spPr bwMode="auto">
            <a:xfrm flipH="1" flipV="1">
              <a:off x="2637" y="2781"/>
              <a:ext cx="787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  <p:pic>
        <p:nvPicPr>
          <p:cNvPr id="21578" name="Picture 7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1482725"/>
            <a:ext cx="1160463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79" name="Picture 7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1474788"/>
            <a:ext cx="1074738" cy="4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604" name="Group 100"/>
          <p:cNvGrpSpPr>
            <a:grpSpLocks/>
          </p:cNvGrpSpPr>
          <p:nvPr/>
        </p:nvGrpSpPr>
        <p:grpSpPr bwMode="auto">
          <a:xfrm>
            <a:off x="4135438" y="5072063"/>
            <a:ext cx="2774950" cy="804862"/>
            <a:chOff x="2605" y="3195"/>
            <a:chExt cx="1748" cy="507"/>
          </a:xfrm>
        </p:grpSpPr>
        <p:sp>
          <p:nvSpPr>
            <p:cNvPr id="21539" name="Text Box 35"/>
            <p:cNvSpPr txBox="1">
              <a:spLocks noChangeArrowheads="1"/>
            </p:cNvSpPr>
            <p:nvPr/>
          </p:nvSpPr>
          <p:spPr bwMode="auto">
            <a:xfrm>
              <a:off x="3945" y="3346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000" b="1">
                  <a:solidFill>
                    <a:srgbClr val="000000"/>
                  </a:solidFill>
                </a:rPr>
                <a:t>س =</a:t>
              </a:r>
              <a:endParaRPr lang="en-US" sz="2000" b="1">
                <a:solidFill>
                  <a:srgbClr val="000000"/>
                </a:solidFill>
                <a:sym typeface="ZA-Fractions-2" pitchFamily="2" charset="2"/>
              </a:endParaRPr>
            </a:p>
          </p:txBody>
        </p:sp>
        <p:grpSp>
          <p:nvGrpSpPr>
            <p:cNvPr id="21584" name="Group 80"/>
            <p:cNvGrpSpPr>
              <a:grpSpLocks/>
            </p:cNvGrpSpPr>
            <p:nvPr/>
          </p:nvGrpSpPr>
          <p:grpSpPr bwMode="auto">
            <a:xfrm>
              <a:off x="2605" y="3195"/>
              <a:ext cx="1553" cy="507"/>
              <a:chOff x="892" y="2736"/>
              <a:chExt cx="1422" cy="507"/>
            </a:xfrm>
          </p:grpSpPr>
          <p:sp>
            <p:nvSpPr>
              <p:cNvPr id="21585" name="Text Box 81"/>
              <p:cNvSpPr txBox="1">
                <a:spLocks noChangeArrowheads="1"/>
              </p:cNvSpPr>
              <p:nvPr/>
            </p:nvSpPr>
            <p:spPr bwMode="auto">
              <a:xfrm>
                <a:off x="2087" y="2884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000" b="1">
                    <a:solidFill>
                      <a:srgbClr val="000000"/>
                    </a:solidFill>
                  </a:rPr>
                  <a:t>=</a:t>
                </a: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586" name="Group 82"/>
              <p:cNvGrpSpPr>
                <a:grpSpLocks/>
              </p:cNvGrpSpPr>
              <p:nvPr/>
            </p:nvGrpSpPr>
            <p:grpSpPr bwMode="auto">
              <a:xfrm>
                <a:off x="892" y="2736"/>
                <a:ext cx="1288" cy="507"/>
                <a:chOff x="860" y="2736"/>
                <a:chExt cx="1288" cy="507"/>
              </a:xfrm>
            </p:grpSpPr>
            <p:grpSp>
              <p:nvGrpSpPr>
                <p:cNvPr id="21587" name="Group 83"/>
                <p:cNvGrpSpPr>
                  <a:grpSpLocks/>
                </p:cNvGrpSpPr>
                <p:nvPr/>
              </p:nvGrpSpPr>
              <p:grpSpPr bwMode="auto">
                <a:xfrm>
                  <a:off x="860" y="2736"/>
                  <a:ext cx="1288" cy="507"/>
                  <a:chOff x="1714" y="2742"/>
                  <a:chExt cx="1288" cy="507"/>
                </a:xfrm>
              </p:grpSpPr>
              <p:sp>
                <p:nvSpPr>
                  <p:cNvPr id="21588" name="Text Box 8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96" y="2785"/>
                    <a:ext cx="38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ar-SA" sz="2000" b="1">
                        <a:solidFill>
                          <a:srgbClr val="000000"/>
                        </a:solidFill>
                        <a:sym typeface="ZA-الجذور-1" pitchFamily="2" charset="2"/>
                      </a:rPr>
                      <a:t>192</a:t>
                    </a:r>
                  </a:p>
                </p:txBody>
              </p:sp>
              <p:sp>
                <p:nvSpPr>
                  <p:cNvPr id="21589" name="Text Box 8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14" y="2742"/>
                    <a:ext cx="92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sz="2800" b="1">
                        <a:solidFill>
                          <a:srgbClr val="000000"/>
                        </a:solidFill>
                        <a:sym typeface="ZA-الجذور-1" pitchFamily="2" charset="2"/>
                      </a:rPr>
                      <a:t></a:t>
                    </a:r>
                  </a:p>
                </p:txBody>
              </p:sp>
              <p:sp>
                <p:nvSpPr>
                  <p:cNvPr id="21590" name="Text Box 8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98" y="3018"/>
                    <a:ext cx="215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ar-SA" b="1">
                        <a:solidFill>
                          <a:srgbClr val="000000"/>
                        </a:solidFill>
                      </a:rPr>
                      <a:t>8</a:t>
                    </a:r>
                    <a:endParaRPr lang="en-US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1591" name="Text Box 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24" y="2802"/>
                    <a:ext cx="478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ar-SA" sz="2000" b="1">
                        <a:solidFill>
                          <a:srgbClr val="000000"/>
                        </a:solidFill>
                      </a:rPr>
                      <a:t> </a:t>
                    </a:r>
                    <a:r>
                      <a:rPr lang="ar-SA" sz="2000" b="1">
                        <a:solidFill>
                          <a:srgbClr val="009900"/>
                        </a:solidFill>
                      </a:rPr>
                      <a:t>4</a:t>
                    </a:r>
                    <a:r>
                      <a:rPr lang="ar-SA" sz="2000" b="1">
                        <a:solidFill>
                          <a:srgbClr val="000000"/>
                        </a:solidFill>
                      </a:rPr>
                      <a:t> </a:t>
                    </a:r>
                    <a:r>
                      <a:rPr lang="en-US" sz="2000" b="1">
                        <a:solidFill>
                          <a:srgbClr val="000000"/>
                        </a:solidFill>
                      </a:rPr>
                      <a:t>±</a:t>
                    </a:r>
                  </a:p>
                </p:txBody>
              </p:sp>
              <p:sp>
                <p:nvSpPr>
                  <p:cNvPr id="21592" name="Line 8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65" y="3022"/>
                    <a:ext cx="998" cy="0"/>
                  </a:xfrm>
                  <a:prstGeom prst="line">
                    <a:avLst/>
                  </a:prstGeom>
                  <a:noFill/>
                  <a:ln w="222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ar-SA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593" name="Line 89"/>
                <p:cNvSpPr>
                  <a:spLocks noChangeShapeType="1"/>
                </p:cNvSpPr>
                <p:nvPr/>
              </p:nvSpPr>
              <p:spPr bwMode="auto">
                <a:xfrm flipH="1">
                  <a:off x="1158" y="2789"/>
                  <a:ext cx="454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21605" name="Group 101"/>
          <p:cNvGrpSpPr>
            <a:grpSpLocks/>
          </p:cNvGrpSpPr>
          <p:nvPr/>
        </p:nvGrpSpPr>
        <p:grpSpPr bwMode="auto">
          <a:xfrm>
            <a:off x="1116013" y="5072063"/>
            <a:ext cx="2757487" cy="804862"/>
            <a:chOff x="703" y="3195"/>
            <a:chExt cx="1737" cy="507"/>
          </a:xfrm>
        </p:grpSpPr>
        <p:sp>
          <p:nvSpPr>
            <p:cNvPr id="21540" name="Text Box 36"/>
            <p:cNvSpPr txBox="1">
              <a:spLocks noChangeArrowheads="1"/>
            </p:cNvSpPr>
            <p:nvPr/>
          </p:nvSpPr>
          <p:spPr bwMode="auto">
            <a:xfrm>
              <a:off x="2032" y="3346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000" b="1">
                  <a:solidFill>
                    <a:srgbClr val="000000"/>
                  </a:solidFill>
                </a:rPr>
                <a:t>س =</a:t>
              </a:r>
              <a:endParaRPr lang="en-US" sz="2400" b="1">
                <a:solidFill>
                  <a:srgbClr val="000000"/>
                </a:solidFill>
                <a:sym typeface="ZA-Fractions-1" pitchFamily="2" charset="2"/>
              </a:endParaRPr>
            </a:p>
          </p:txBody>
        </p:sp>
        <p:grpSp>
          <p:nvGrpSpPr>
            <p:cNvPr id="21594" name="Group 90"/>
            <p:cNvGrpSpPr>
              <a:grpSpLocks/>
            </p:cNvGrpSpPr>
            <p:nvPr/>
          </p:nvGrpSpPr>
          <p:grpSpPr bwMode="auto">
            <a:xfrm>
              <a:off x="703" y="3195"/>
              <a:ext cx="1553" cy="507"/>
              <a:chOff x="892" y="2736"/>
              <a:chExt cx="1422" cy="507"/>
            </a:xfrm>
          </p:grpSpPr>
          <p:sp>
            <p:nvSpPr>
              <p:cNvPr id="21595" name="Text Box 91"/>
              <p:cNvSpPr txBox="1">
                <a:spLocks noChangeArrowheads="1"/>
              </p:cNvSpPr>
              <p:nvPr/>
            </p:nvSpPr>
            <p:spPr bwMode="auto">
              <a:xfrm>
                <a:off x="2087" y="2884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000" b="1">
                    <a:solidFill>
                      <a:srgbClr val="000000"/>
                    </a:solidFill>
                  </a:rPr>
                  <a:t>=</a:t>
                </a: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596" name="Group 92"/>
              <p:cNvGrpSpPr>
                <a:grpSpLocks/>
              </p:cNvGrpSpPr>
              <p:nvPr/>
            </p:nvGrpSpPr>
            <p:grpSpPr bwMode="auto">
              <a:xfrm>
                <a:off x="892" y="2736"/>
                <a:ext cx="1288" cy="507"/>
                <a:chOff x="860" y="2736"/>
                <a:chExt cx="1288" cy="507"/>
              </a:xfrm>
            </p:grpSpPr>
            <p:grpSp>
              <p:nvGrpSpPr>
                <p:cNvPr id="21597" name="Group 93"/>
                <p:cNvGrpSpPr>
                  <a:grpSpLocks/>
                </p:cNvGrpSpPr>
                <p:nvPr/>
              </p:nvGrpSpPr>
              <p:grpSpPr bwMode="auto">
                <a:xfrm>
                  <a:off x="860" y="2736"/>
                  <a:ext cx="1288" cy="507"/>
                  <a:chOff x="1714" y="2742"/>
                  <a:chExt cx="1288" cy="507"/>
                </a:xfrm>
              </p:grpSpPr>
              <p:sp>
                <p:nvSpPr>
                  <p:cNvPr id="21598" name="Text Box 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96" y="2785"/>
                    <a:ext cx="38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ar-SA" sz="2000" b="1">
                        <a:solidFill>
                          <a:srgbClr val="000000"/>
                        </a:solidFill>
                        <a:sym typeface="ZA-الجذور-1" pitchFamily="2" charset="2"/>
                      </a:rPr>
                      <a:t>192</a:t>
                    </a:r>
                  </a:p>
                </p:txBody>
              </p:sp>
              <p:sp>
                <p:nvSpPr>
                  <p:cNvPr id="21599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14" y="2742"/>
                    <a:ext cx="92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sz="2800" b="1">
                        <a:solidFill>
                          <a:srgbClr val="000000"/>
                        </a:solidFill>
                        <a:sym typeface="ZA-الجذور-1" pitchFamily="2" charset="2"/>
                      </a:rPr>
                      <a:t></a:t>
                    </a:r>
                  </a:p>
                </p:txBody>
              </p:sp>
              <p:sp>
                <p:nvSpPr>
                  <p:cNvPr id="21600" name="Text Box 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98" y="3018"/>
                    <a:ext cx="215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ar-SA" b="1">
                        <a:solidFill>
                          <a:srgbClr val="000000"/>
                        </a:solidFill>
                      </a:rPr>
                      <a:t>8</a:t>
                    </a:r>
                    <a:endParaRPr lang="en-US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160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24" y="2802"/>
                    <a:ext cx="478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ar-SA" sz="2000" b="1">
                        <a:solidFill>
                          <a:srgbClr val="000000"/>
                        </a:solidFill>
                      </a:rPr>
                      <a:t> </a:t>
                    </a:r>
                    <a:r>
                      <a:rPr lang="ar-SA" sz="2000" b="1">
                        <a:solidFill>
                          <a:srgbClr val="009900"/>
                        </a:solidFill>
                      </a:rPr>
                      <a:t>4</a:t>
                    </a:r>
                    <a:r>
                      <a:rPr lang="ar-SA" sz="2000" b="1">
                        <a:solidFill>
                          <a:srgbClr val="000000"/>
                        </a:solidFill>
                      </a:rPr>
                      <a:t>  ــ</a:t>
                    </a:r>
                    <a:endParaRPr lang="en-US" sz="20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602" name="Line 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65" y="3022"/>
                    <a:ext cx="998" cy="0"/>
                  </a:xfrm>
                  <a:prstGeom prst="line">
                    <a:avLst/>
                  </a:prstGeom>
                  <a:noFill/>
                  <a:ln w="222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ar-SA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1603" name="Line 99"/>
                <p:cNvSpPr>
                  <a:spLocks noChangeShapeType="1"/>
                </p:cNvSpPr>
                <p:nvPr/>
              </p:nvSpPr>
              <p:spPr bwMode="auto">
                <a:xfrm flipH="1">
                  <a:off x="1158" y="2789"/>
                  <a:ext cx="454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21606" name="Text Box 102"/>
          <p:cNvSpPr txBox="1">
            <a:spLocks noChangeArrowheads="1"/>
          </p:cNvSpPr>
          <p:nvPr/>
        </p:nvSpPr>
        <p:spPr bwMode="auto">
          <a:xfrm>
            <a:off x="3347864" y="6309320"/>
            <a:ext cx="2449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 dirty="0">
                <a:solidFill>
                  <a:srgbClr val="FF0000"/>
                </a:solidFill>
              </a:rPr>
              <a:t>الحلان هما  </a:t>
            </a:r>
            <a:r>
              <a:rPr lang="ar-SA" b="1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,</a:t>
            </a:r>
            <a:r>
              <a:rPr lang="ar-SA" b="1" dirty="0">
                <a:solidFill>
                  <a:srgbClr val="FF0000"/>
                </a:solidFill>
              </a:rPr>
              <a:t> 2 ، ــ 2</a:t>
            </a:r>
            <a:r>
              <a:rPr lang="en-US" b="1" dirty="0">
                <a:solidFill>
                  <a:srgbClr val="FF0000"/>
                </a:solidFill>
              </a:rPr>
              <a:t>,</a:t>
            </a:r>
            <a:r>
              <a:rPr lang="ar-SA" b="1" dirty="0">
                <a:solidFill>
                  <a:srgbClr val="FF0000"/>
                </a:solidFill>
              </a:rPr>
              <a:t> 1</a:t>
            </a:r>
            <a:endParaRPr lang="en-US" sz="2400" b="1" dirty="0">
              <a:solidFill>
                <a:srgbClr val="FF0000"/>
              </a:solidFill>
              <a:sym typeface="ZA-Fractions-1" pitchFamily="2" charset="2"/>
            </a:endParaRPr>
          </a:p>
        </p:txBody>
      </p:sp>
      <p:sp>
        <p:nvSpPr>
          <p:cNvPr id="21607" name="Text Box 103"/>
          <p:cNvSpPr txBox="1">
            <a:spLocks noChangeArrowheads="1"/>
          </p:cNvSpPr>
          <p:nvPr/>
        </p:nvSpPr>
        <p:spPr bwMode="auto">
          <a:xfrm>
            <a:off x="5220072" y="6021288"/>
            <a:ext cx="1189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 dirty="0">
                <a:solidFill>
                  <a:srgbClr val="000000"/>
                </a:solidFill>
              </a:rPr>
              <a:t>س ≈ 2</a:t>
            </a:r>
            <a:r>
              <a:rPr lang="en-US" b="1" dirty="0">
                <a:solidFill>
                  <a:srgbClr val="000000"/>
                </a:solidFill>
              </a:rPr>
              <a:t>,</a:t>
            </a:r>
            <a:r>
              <a:rPr lang="ar-SA" b="1" dirty="0">
                <a:solidFill>
                  <a:srgbClr val="000000"/>
                </a:solidFill>
              </a:rPr>
              <a:t> 2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1608" name="Text Box 104"/>
          <p:cNvSpPr txBox="1">
            <a:spLocks noChangeArrowheads="1"/>
          </p:cNvSpPr>
          <p:nvPr/>
        </p:nvSpPr>
        <p:spPr bwMode="auto">
          <a:xfrm>
            <a:off x="2771800" y="6021288"/>
            <a:ext cx="11890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س ≈ ــ 2</a:t>
            </a:r>
            <a:r>
              <a:rPr lang="en-US" b="1">
                <a:solidFill>
                  <a:srgbClr val="000000"/>
                </a:solidFill>
              </a:rPr>
              <a:t>,</a:t>
            </a:r>
            <a:r>
              <a:rPr lang="ar-SA" b="1">
                <a:solidFill>
                  <a:srgbClr val="000000"/>
                </a:solidFill>
              </a:rPr>
              <a:t>1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21609" name="Text Box 105"/>
          <p:cNvSpPr txBox="1">
            <a:spLocks noChangeArrowheads="1"/>
          </p:cNvSpPr>
          <p:nvPr/>
        </p:nvSpPr>
        <p:spPr bwMode="auto">
          <a:xfrm>
            <a:off x="7007225" y="5673725"/>
            <a:ext cx="201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FF0000"/>
                </a:solidFill>
              </a:rPr>
              <a:t>باستخدام الآلة الحاسبة</a:t>
            </a: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5A86653-6C5F-687E-9C5D-50CD328E6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536"/>
            <a:ext cx="2657842" cy="16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0">
            <a:extLst>
              <a:ext uri="{FF2B5EF4-FFF2-40B4-BE49-F238E27FC236}">
                <a16:creationId xmlns:a16="http://schemas.microsoft.com/office/drawing/2014/main" id="{2A540C1B-8BB9-EEC6-E316-0505D17F2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420888"/>
            <a:ext cx="2117725" cy="74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AC71924C-765F-8E8A-40B7-5406AAD8F3A4}"/>
              </a:ext>
            </a:extLst>
          </p:cNvPr>
          <p:cNvSpPr txBox="1"/>
          <p:nvPr/>
        </p:nvSpPr>
        <p:spPr>
          <a:xfrm>
            <a:off x="2339752" y="5661248"/>
            <a:ext cx="3923928" cy="517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ar-S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 = $؛</a:t>
            </a:r>
            <a:r>
              <a:rPr lang="ar-SA" sz="24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+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؛8*؛لم؛#؛!؛    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أو    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 = $؛</a:t>
            </a:r>
            <a:r>
              <a:rPr lang="ar-SA" sz="24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-</a:t>
            </a:r>
            <a:r>
              <a:rPr lang="ar-S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؛8*؛لم؛#؛!؛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3DE3CB0-1D36-D1D0-5029-9D56F7481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10" y="200869"/>
            <a:ext cx="2145959" cy="3648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CFF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HeroicExtremeLeftFacing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62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1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1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1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1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1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2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2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2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21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1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1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21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1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1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2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800" decel="100000"/>
                                        <p:tgtEl>
                                          <p:spTgt spid="21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21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21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21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/>
      <p:bldP spid="21515" grpId="0"/>
      <p:bldP spid="21516" grpId="0"/>
      <p:bldP spid="21517" grpId="0"/>
      <p:bldP spid="21518" grpId="0"/>
      <p:bldP spid="21519" grpId="0"/>
      <p:bldP spid="21538" grpId="0"/>
      <p:bldP spid="21606" grpId="0"/>
      <p:bldP spid="21607" grpId="0"/>
      <p:bldP spid="21608" grpId="0"/>
      <p:bldP spid="21609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271492" y="1643050"/>
          <a:ext cx="8643878" cy="4572030"/>
        </p:xfrm>
        <a:graphic>
          <a:graphicData uri="http://schemas.openxmlformats.org/drawingml/2006/table">
            <a:tbl>
              <a:tblPr rtl="1" firstRow="1" bandRow="1">
                <a:tableStyleId>{0505E3EF-67EA-436B-97B2-0124C06EBD24}</a:tableStyleId>
              </a:tblPr>
              <a:tblGrid>
                <a:gridCol w="2457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1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4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5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ln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</a:rPr>
                        <a:t>المعادلة</a:t>
                      </a: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ln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</a:rPr>
                        <a:t>الطريقة المناسبة</a:t>
                      </a: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ln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</a:rPr>
                        <a:t>السبب</a:t>
                      </a: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0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00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 Box 87"/>
          <p:cNvSpPr txBox="1">
            <a:spLocks noChangeArrowheads="1"/>
          </p:cNvSpPr>
          <p:nvPr/>
        </p:nvSpPr>
        <p:spPr bwMode="auto">
          <a:xfrm>
            <a:off x="6429388" y="2571744"/>
            <a:ext cx="2428892" cy="44114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س</a:t>
            </a:r>
            <a:r>
              <a:rPr lang="ar-SA" sz="3400" b="1" spc="-100" baseline="30000" dirty="0"/>
              <a:t>2</a:t>
            </a:r>
            <a:r>
              <a:rPr lang="ar-SA" sz="2200" b="1" dirty="0"/>
              <a:t> + 2 س + 1 = 0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5" name="Text Box 87"/>
          <p:cNvSpPr txBox="1">
            <a:spLocks noChangeArrowheads="1"/>
          </p:cNvSpPr>
          <p:nvPr/>
        </p:nvSpPr>
        <p:spPr bwMode="auto">
          <a:xfrm>
            <a:off x="6429388" y="3328988"/>
            <a:ext cx="2428892" cy="44114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س</a:t>
            </a:r>
            <a:r>
              <a:rPr lang="ar-SA" sz="3400" b="1" spc="-100" baseline="30000" dirty="0"/>
              <a:t>2</a:t>
            </a:r>
            <a:r>
              <a:rPr lang="ar-SA" sz="2200" b="1" dirty="0"/>
              <a:t> + 3 س  = 0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6" name="Text Box 87"/>
          <p:cNvSpPr txBox="1">
            <a:spLocks noChangeArrowheads="1"/>
          </p:cNvSpPr>
          <p:nvPr/>
        </p:nvSpPr>
        <p:spPr bwMode="auto">
          <a:xfrm>
            <a:off x="6429388" y="4073710"/>
            <a:ext cx="2428892" cy="44114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س</a:t>
            </a:r>
            <a:r>
              <a:rPr lang="ar-SA" sz="3400" b="1" spc="-100" baseline="30000" dirty="0"/>
              <a:t>2</a:t>
            </a:r>
            <a:r>
              <a:rPr lang="ar-SA" sz="2200" b="1" dirty="0"/>
              <a:t> + 6 س ــ 7 = 0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7" name="Text Box 87"/>
          <p:cNvSpPr txBox="1">
            <a:spLocks noChangeArrowheads="1"/>
          </p:cNvSpPr>
          <p:nvPr/>
        </p:nvSpPr>
        <p:spPr bwMode="auto">
          <a:xfrm>
            <a:off x="6429388" y="4830954"/>
            <a:ext cx="2428892" cy="44114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س</a:t>
            </a:r>
            <a:r>
              <a:rPr lang="ar-SA" sz="3400" b="1" spc="-100" baseline="30000" dirty="0"/>
              <a:t>2</a:t>
            </a:r>
            <a:r>
              <a:rPr lang="ar-SA" sz="2200" b="1" dirty="0"/>
              <a:t> =  36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8" name="Text Box 87"/>
          <p:cNvSpPr txBox="1">
            <a:spLocks noChangeArrowheads="1"/>
          </p:cNvSpPr>
          <p:nvPr/>
        </p:nvSpPr>
        <p:spPr bwMode="auto">
          <a:xfrm>
            <a:off x="6429388" y="5616772"/>
            <a:ext cx="2428892" cy="44114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( س + 1 )</a:t>
            </a:r>
            <a:r>
              <a:rPr lang="ar-SA" sz="3400" b="1" spc="-100" baseline="30000" dirty="0"/>
              <a:t>2</a:t>
            </a:r>
            <a:r>
              <a:rPr lang="ar-SA" sz="2200" b="1" dirty="0"/>
              <a:t> =  16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9" name="Text Box 87"/>
          <p:cNvSpPr txBox="1">
            <a:spLocks noChangeArrowheads="1"/>
          </p:cNvSpPr>
          <p:nvPr/>
        </p:nvSpPr>
        <p:spPr bwMode="auto">
          <a:xfrm>
            <a:off x="3214678" y="2569976"/>
            <a:ext cx="3243286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التحليل إلى عوامل + القانون العام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0" name="Text Box 87"/>
          <p:cNvSpPr txBox="1">
            <a:spLocks noChangeArrowheads="1"/>
          </p:cNvSpPr>
          <p:nvPr/>
        </p:nvSpPr>
        <p:spPr bwMode="auto">
          <a:xfrm>
            <a:off x="3214678" y="3327220"/>
            <a:ext cx="3243286" cy="44114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التحليل إلى عوامل + القانون العام 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1" name="Text Box 87"/>
          <p:cNvSpPr txBox="1">
            <a:spLocks noChangeArrowheads="1"/>
          </p:cNvSpPr>
          <p:nvPr/>
        </p:nvSpPr>
        <p:spPr bwMode="auto">
          <a:xfrm>
            <a:off x="3214678" y="4071942"/>
            <a:ext cx="3243286" cy="44114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إكمال المربع + القانون العام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2" name="Text Box 87"/>
          <p:cNvSpPr txBox="1">
            <a:spLocks noChangeArrowheads="1"/>
          </p:cNvSpPr>
          <p:nvPr/>
        </p:nvSpPr>
        <p:spPr bwMode="auto">
          <a:xfrm>
            <a:off x="3214678" y="4829186"/>
            <a:ext cx="3243286" cy="44114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الجذور التربيعية + القانون العام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3" name="Text Box 87"/>
          <p:cNvSpPr txBox="1">
            <a:spLocks noChangeArrowheads="1"/>
          </p:cNvSpPr>
          <p:nvPr/>
        </p:nvSpPr>
        <p:spPr bwMode="auto">
          <a:xfrm>
            <a:off x="3214678" y="5615004"/>
            <a:ext cx="3243286" cy="44114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الجذور التربيعية + القانون العام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4" name="Text Box 87"/>
          <p:cNvSpPr txBox="1">
            <a:spLocks noChangeArrowheads="1"/>
          </p:cNvSpPr>
          <p:nvPr/>
        </p:nvSpPr>
        <p:spPr bwMode="auto">
          <a:xfrm>
            <a:off x="285720" y="2571744"/>
            <a:ext cx="2857520" cy="44114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سهولة تحديد العوامل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5" name="Text Box 87"/>
          <p:cNvSpPr txBox="1">
            <a:spLocks noChangeArrowheads="1"/>
          </p:cNvSpPr>
          <p:nvPr/>
        </p:nvSpPr>
        <p:spPr bwMode="auto">
          <a:xfrm>
            <a:off x="285720" y="3328988"/>
            <a:ext cx="2857520" cy="44114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الحد الثابت صفر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6" name="Text Box 87"/>
          <p:cNvSpPr txBox="1">
            <a:spLocks noChangeArrowheads="1"/>
          </p:cNvSpPr>
          <p:nvPr/>
        </p:nvSpPr>
        <p:spPr bwMode="auto">
          <a:xfrm>
            <a:off x="285720" y="4073710"/>
            <a:ext cx="2857520" cy="44114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ب عدد زوجي  ،     أ  =  1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7" name="Text Box 87"/>
          <p:cNvSpPr txBox="1">
            <a:spLocks noChangeArrowheads="1"/>
          </p:cNvSpPr>
          <p:nvPr/>
        </p:nvSpPr>
        <p:spPr bwMode="auto">
          <a:xfrm>
            <a:off x="285720" y="4830954"/>
            <a:ext cx="2857520" cy="44114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على الصورة :  س</a:t>
            </a:r>
            <a:r>
              <a:rPr lang="ar-SA" sz="3400" b="1" spc="-100" baseline="30000" dirty="0"/>
              <a:t>2</a:t>
            </a:r>
            <a:r>
              <a:rPr lang="ar-SA" sz="2200" b="1" dirty="0"/>
              <a:t>  =  ن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8" name="Text Box 87"/>
          <p:cNvSpPr txBox="1">
            <a:spLocks noChangeArrowheads="1"/>
          </p:cNvSpPr>
          <p:nvPr/>
        </p:nvSpPr>
        <p:spPr bwMode="auto">
          <a:xfrm>
            <a:off x="285720" y="5616772"/>
            <a:ext cx="2857520" cy="44114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على الصورة :  س</a:t>
            </a:r>
            <a:r>
              <a:rPr lang="ar-SA" sz="3400" b="1" spc="-100" baseline="30000" dirty="0"/>
              <a:t>2</a:t>
            </a:r>
            <a:r>
              <a:rPr lang="ar-SA" sz="2200" b="1" dirty="0"/>
              <a:t>  =  </a:t>
            </a:r>
            <a:r>
              <a:rPr lang="ar-SA" sz="2200" b="1" dirty="0" err="1"/>
              <a:t>ن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9" name="إطار 18"/>
          <p:cNvSpPr/>
          <p:nvPr/>
        </p:nvSpPr>
        <p:spPr>
          <a:xfrm>
            <a:off x="214282" y="357166"/>
            <a:ext cx="7500989" cy="571504"/>
          </a:xfrm>
          <a:prstGeom prst="frame">
            <a:avLst>
              <a:gd name="adj1" fmla="val 10000"/>
            </a:avLst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عين الطريقة المناسبة لحل كل من المعادلات التالية :</a:t>
            </a:r>
          </a:p>
        </p:txBody>
      </p:sp>
      <p:grpSp>
        <p:nvGrpSpPr>
          <p:cNvPr id="20" name="مجموعة 33"/>
          <p:cNvGrpSpPr/>
          <p:nvPr/>
        </p:nvGrpSpPr>
        <p:grpSpPr>
          <a:xfrm>
            <a:off x="7715272" y="353262"/>
            <a:ext cx="1104459" cy="532546"/>
            <a:chOff x="3143239" y="1857366"/>
            <a:chExt cx="1362074" cy="714381"/>
          </a:xfr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43239" y="1857366"/>
              <a:ext cx="1362074" cy="7143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</p:pic>
        <p:sp>
          <p:nvSpPr>
            <p:cNvPr id="22" name="مربع نص 21"/>
            <p:cNvSpPr txBox="1"/>
            <p:nvPr/>
          </p:nvSpPr>
          <p:spPr>
            <a:xfrm>
              <a:off x="3300184" y="1928803"/>
              <a:ext cx="1071570" cy="61929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مثال</a:t>
              </a:r>
              <a:endParaRPr lang="ar-SA" sz="2400" b="1" baseline="30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642918"/>
            <a:ext cx="597218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6" name="مجموعة 35"/>
          <p:cNvGrpSpPr/>
          <p:nvPr/>
        </p:nvGrpSpPr>
        <p:grpSpPr>
          <a:xfrm>
            <a:off x="428596" y="1571612"/>
            <a:ext cx="8286808" cy="4929222"/>
            <a:chOff x="428596" y="1571612"/>
            <a:chExt cx="8286808" cy="492922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8596" y="1571612"/>
              <a:ext cx="8286808" cy="4929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0034" y="2871784"/>
              <a:ext cx="5572164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43174" y="3714752"/>
              <a:ext cx="3390919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7184" y="4186240"/>
              <a:ext cx="5491195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42896" y="5072074"/>
              <a:ext cx="5491195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71472" y="5943618"/>
              <a:ext cx="5491195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8610" y="2928934"/>
            <a:ext cx="548164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99608" y="3786189"/>
            <a:ext cx="3291612" cy="32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9308" y="4286255"/>
            <a:ext cx="5494762" cy="667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2390" y="5143512"/>
            <a:ext cx="5337394" cy="65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57934" y="6000767"/>
            <a:ext cx="4957088" cy="32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161925"/>
            <a:ext cx="504825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765175"/>
            <a:ext cx="6832600" cy="4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3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12875"/>
            <a:ext cx="8691563" cy="50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4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63" y="2663825"/>
            <a:ext cx="2592387" cy="84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5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2663825"/>
            <a:ext cx="5840412" cy="82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6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63" y="3575050"/>
            <a:ext cx="2592387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7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75050"/>
            <a:ext cx="5854700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8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4090988"/>
            <a:ext cx="2578100" cy="82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9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4100513"/>
            <a:ext cx="5840412" cy="79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0" name="Picture 2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4991100"/>
            <a:ext cx="2606675" cy="78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1" name="Picture 2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5011738"/>
            <a:ext cx="5811837" cy="7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2" name="Picture 2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63" y="5911850"/>
            <a:ext cx="254952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3" name="Picture 2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5895975"/>
            <a:ext cx="5783262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5" name="Picture 2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50" y="1754188"/>
            <a:ext cx="2036763" cy="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96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161925"/>
            <a:ext cx="504825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620713"/>
            <a:ext cx="766763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620713"/>
            <a:ext cx="5384800" cy="38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20713"/>
            <a:ext cx="574675" cy="3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1" name="Group 9"/>
          <p:cNvGrpSpPr>
            <a:grpSpLocks/>
          </p:cNvGrpSpPr>
          <p:nvPr/>
        </p:nvGrpSpPr>
        <p:grpSpPr bwMode="auto">
          <a:xfrm>
            <a:off x="2963863" y="1036638"/>
            <a:ext cx="5540375" cy="355600"/>
            <a:chOff x="3117" y="655"/>
            <a:chExt cx="2253" cy="138"/>
          </a:xfrm>
        </p:grpSpPr>
        <p:pic>
          <p:nvPicPr>
            <p:cNvPr id="23559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" y="663"/>
              <a:ext cx="630" cy="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0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7" y="655"/>
              <a:ext cx="1638" cy="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5900"/>
            <a:ext cx="8693150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1804988"/>
            <a:ext cx="1352550" cy="30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2239963"/>
            <a:ext cx="1752600" cy="40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6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3" y="2239963"/>
            <a:ext cx="2179637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7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63" y="2239963"/>
            <a:ext cx="2193925" cy="40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8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247900"/>
            <a:ext cx="2109787" cy="37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9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2732088"/>
            <a:ext cx="1724025" cy="74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0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2682875"/>
            <a:ext cx="2193925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1" name="Picture 1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13" y="2720975"/>
            <a:ext cx="2179637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2" name="Picture 2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2684463"/>
            <a:ext cx="2109788" cy="78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3" name="Picture 2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3579813"/>
            <a:ext cx="1738312" cy="235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4" name="Picture 2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590925"/>
            <a:ext cx="2179638" cy="233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5" name="Picture 2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3" y="3579813"/>
            <a:ext cx="2166937" cy="233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6" name="Picture 2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3597275"/>
            <a:ext cx="2051050" cy="232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7" name="Picture 2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6003925"/>
            <a:ext cx="1709738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8" name="Picture 26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13" y="5999163"/>
            <a:ext cx="2165350" cy="50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9" name="Picture 27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5978525"/>
            <a:ext cx="217963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80" name="Picture 28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5997575"/>
            <a:ext cx="210820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84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3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3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جدول 5"/>
          <p:cNvGraphicFramePr>
            <a:graphicFrameLocks noGrp="1"/>
          </p:cNvGraphicFramePr>
          <p:nvPr/>
        </p:nvGraphicFramePr>
        <p:xfrm>
          <a:off x="428596" y="1142984"/>
          <a:ext cx="8429684" cy="5500726"/>
        </p:xfrm>
        <a:graphic>
          <a:graphicData uri="http://schemas.openxmlformats.org/drawingml/2006/table">
            <a:tbl>
              <a:tblPr rtl="1" firstRow="1" bandRow="1">
                <a:tableStyleId>{68D230F3-CF80-4859-8CE7-A43EE81993B5}</a:tableStyleId>
              </a:tblPr>
              <a:tblGrid>
                <a:gridCol w="4214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4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036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036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إطار 1"/>
          <p:cNvSpPr/>
          <p:nvPr/>
        </p:nvSpPr>
        <p:spPr>
          <a:xfrm>
            <a:off x="214282" y="289632"/>
            <a:ext cx="7500989" cy="571504"/>
          </a:xfrm>
          <a:prstGeom prst="frame">
            <a:avLst>
              <a:gd name="adj1" fmla="val 10000"/>
            </a:avLst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حل المعادلة س</a:t>
            </a:r>
            <a:r>
              <a:rPr kumimoji="0" lang="ar-SA" sz="32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ــ  2س  ــ  8  =  0 باستعمال طرق مختلفة .</a:t>
            </a:r>
          </a:p>
        </p:txBody>
      </p:sp>
      <p:grpSp>
        <p:nvGrpSpPr>
          <p:cNvPr id="3" name="مجموعة 33"/>
          <p:cNvGrpSpPr/>
          <p:nvPr/>
        </p:nvGrpSpPr>
        <p:grpSpPr>
          <a:xfrm>
            <a:off x="7715272" y="214290"/>
            <a:ext cx="1104459" cy="532546"/>
            <a:chOff x="3143239" y="1857366"/>
            <a:chExt cx="1362074" cy="714381"/>
          </a:xfr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43239" y="1857366"/>
              <a:ext cx="1362074" cy="7143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</p:pic>
        <p:sp>
          <p:nvSpPr>
            <p:cNvPr id="5" name="مربع نص 4"/>
            <p:cNvSpPr txBox="1"/>
            <p:nvPr/>
          </p:nvSpPr>
          <p:spPr>
            <a:xfrm>
              <a:off x="3300184" y="1928803"/>
              <a:ext cx="1071570" cy="61929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مثال</a:t>
              </a:r>
              <a:endPara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471613"/>
            <a:ext cx="20288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رابط كسهم مستقيم 9"/>
          <p:cNvCxnSpPr/>
          <p:nvPr/>
        </p:nvCxnSpPr>
        <p:spPr>
          <a:xfrm rot="5400000">
            <a:off x="4712702" y="2487860"/>
            <a:ext cx="2286810" cy="794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ربع نص 7"/>
          <p:cNvSpPr txBox="1"/>
          <p:nvPr/>
        </p:nvSpPr>
        <p:spPr>
          <a:xfrm>
            <a:off x="5743124" y="2987926"/>
            <a:ext cx="2857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●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5600248" y="2857496"/>
            <a:ext cx="2857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●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5885540" y="2857496"/>
            <a:ext cx="2857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●</a:t>
            </a:r>
          </a:p>
        </p:txBody>
      </p:sp>
      <p:sp>
        <p:nvSpPr>
          <p:cNvPr id="14" name="شكل حر 13"/>
          <p:cNvSpPr/>
          <p:nvPr/>
        </p:nvSpPr>
        <p:spPr>
          <a:xfrm>
            <a:off x="5358740" y="1357298"/>
            <a:ext cx="1069268" cy="1857388"/>
          </a:xfrm>
          <a:custGeom>
            <a:avLst/>
            <a:gdLst>
              <a:gd name="connsiteX0" fmla="*/ 191729 w 191729"/>
              <a:gd name="connsiteY0" fmla="*/ 0 h 491613"/>
              <a:gd name="connsiteX1" fmla="*/ 88490 w 191729"/>
              <a:gd name="connsiteY1" fmla="*/ 486697 h 491613"/>
              <a:gd name="connsiteX2" fmla="*/ 0 w 191729"/>
              <a:gd name="connsiteY2" fmla="*/ 29497 h 49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729" h="491613">
                <a:moveTo>
                  <a:pt x="191729" y="0"/>
                </a:moveTo>
                <a:cubicBezTo>
                  <a:pt x="156087" y="240890"/>
                  <a:pt x="120445" y="481781"/>
                  <a:pt x="88490" y="486697"/>
                </a:cubicBezTo>
                <a:cubicBezTo>
                  <a:pt x="56535" y="491613"/>
                  <a:pt x="0" y="29497"/>
                  <a:pt x="0" y="29497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6186500" y="1729236"/>
            <a:ext cx="2857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●</a:t>
            </a:r>
          </a:p>
        </p:txBody>
      </p:sp>
      <p:sp>
        <p:nvSpPr>
          <p:cNvPr id="16" name="مربع نص 15"/>
          <p:cNvSpPr txBox="1"/>
          <p:nvPr/>
        </p:nvSpPr>
        <p:spPr>
          <a:xfrm>
            <a:off x="5314496" y="1729236"/>
            <a:ext cx="2857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●</a:t>
            </a:r>
          </a:p>
        </p:txBody>
      </p:sp>
      <p:sp>
        <p:nvSpPr>
          <p:cNvPr id="17" name="Text Box 87"/>
          <p:cNvSpPr txBox="1">
            <a:spLocks noChangeArrowheads="1"/>
          </p:cNvSpPr>
          <p:nvPr/>
        </p:nvSpPr>
        <p:spPr bwMode="auto">
          <a:xfrm>
            <a:off x="1428728" y="1710947"/>
            <a:ext cx="290176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  2س  ــ  8  =  0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 Box 87"/>
          <p:cNvSpPr txBox="1">
            <a:spLocks noChangeArrowheads="1"/>
          </p:cNvSpPr>
          <p:nvPr/>
        </p:nvSpPr>
        <p:spPr bwMode="auto">
          <a:xfrm>
            <a:off x="1500166" y="2283733"/>
            <a:ext cx="2901764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س + 2 ) ( س ــ 4 ) = 0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 Box 87"/>
          <p:cNvSpPr txBox="1">
            <a:spLocks noChangeArrowheads="1"/>
          </p:cNvSpPr>
          <p:nvPr/>
        </p:nvSpPr>
        <p:spPr bwMode="auto">
          <a:xfrm>
            <a:off x="3000364" y="2845050"/>
            <a:ext cx="1473004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 + 2 = 0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 Box 87"/>
          <p:cNvSpPr txBox="1">
            <a:spLocks noChangeArrowheads="1"/>
          </p:cNvSpPr>
          <p:nvPr/>
        </p:nvSpPr>
        <p:spPr bwMode="auto">
          <a:xfrm>
            <a:off x="1000100" y="2845050"/>
            <a:ext cx="1473004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 ــ 4 = 0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 Box 87"/>
          <p:cNvSpPr txBox="1">
            <a:spLocks noChangeArrowheads="1"/>
          </p:cNvSpPr>
          <p:nvPr/>
        </p:nvSpPr>
        <p:spPr bwMode="auto">
          <a:xfrm>
            <a:off x="3000364" y="3355303"/>
            <a:ext cx="1473004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 =  ــ 2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 Box 87"/>
          <p:cNvSpPr txBox="1">
            <a:spLocks noChangeArrowheads="1"/>
          </p:cNvSpPr>
          <p:nvPr/>
        </p:nvSpPr>
        <p:spPr bwMode="auto">
          <a:xfrm>
            <a:off x="1000100" y="3355303"/>
            <a:ext cx="1473004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 =   4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 Box 87"/>
          <p:cNvSpPr txBox="1">
            <a:spLocks noChangeArrowheads="1"/>
          </p:cNvSpPr>
          <p:nvPr/>
        </p:nvSpPr>
        <p:spPr bwMode="auto">
          <a:xfrm>
            <a:off x="2571736" y="1171558"/>
            <a:ext cx="2044508" cy="430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 cmpd="thinThick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التحليل إلى عوامل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 Box 87"/>
          <p:cNvSpPr txBox="1">
            <a:spLocks noChangeArrowheads="1"/>
          </p:cNvSpPr>
          <p:nvPr/>
        </p:nvSpPr>
        <p:spPr bwMode="auto">
          <a:xfrm>
            <a:off x="5643570" y="4000504"/>
            <a:ext cx="290176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  2س  =  8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 Box 87"/>
          <p:cNvSpPr txBox="1">
            <a:spLocks noChangeArrowheads="1"/>
          </p:cNvSpPr>
          <p:nvPr/>
        </p:nvSpPr>
        <p:spPr bwMode="auto">
          <a:xfrm>
            <a:off x="5214942" y="4467533"/>
            <a:ext cx="333039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  2س  + 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=  8  + 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 Box 87"/>
          <p:cNvSpPr txBox="1">
            <a:spLocks noChangeArrowheads="1"/>
          </p:cNvSpPr>
          <p:nvPr/>
        </p:nvSpPr>
        <p:spPr bwMode="auto">
          <a:xfrm>
            <a:off x="5214940" y="4967599"/>
            <a:ext cx="3330392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س ــ 1 )</a:t>
            </a:r>
            <a:r>
              <a:rPr kumimoji="0" lang="ar-SA" sz="32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=  9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 Box 87"/>
          <p:cNvSpPr txBox="1">
            <a:spLocks noChangeArrowheads="1"/>
          </p:cNvSpPr>
          <p:nvPr/>
        </p:nvSpPr>
        <p:spPr bwMode="auto">
          <a:xfrm>
            <a:off x="6500826" y="5427005"/>
            <a:ext cx="2044508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 ــ 1  =  ±  3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 Box 87"/>
          <p:cNvSpPr txBox="1">
            <a:spLocks noChangeArrowheads="1"/>
          </p:cNvSpPr>
          <p:nvPr/>
        </p:nvSpPr>
        <p:spPr bwMode="auto">
          <a:xfrm>
            <a:off x="7000892" y="5827059"/>
            <a:ext cx="1615880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 ــ 1  =  3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 Box 87"/>
          <p:cNvSpPr txBox="1">
            <a:spLocks noChangeArrowheads="1"/>
          </p:cNvSpPr>
          <p:nvPr/>
        </p:nvSpPr>
        <p:spPr bwMode="auto">
          <a:xfrm>
            <a:off x="4857752" y="5827059"/>
            <a:ext cx="1615880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 ــ 1  = ــ 3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 Box 87"/>
          <p:cNvSpPr txBox="1">
            <a:spLocks noChangeArrowheads="1"/>
          </p:cNvSpPr>
          <p:nvPr/>
        </p:nvSpPr>
        <p:spPr bwMode="auto">
          <a:xfrm>
            <a:off x="7000892" y="6212823"/>
            <a:ext cx="1615880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  =  4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 Box 87"/>
          <p:cNvSpPr txBox="1">
            <a:spLocks noChangeArrowheads="1"/>
          </p:cNvSpPr>
          <p:nvPr/>
        </p:nvSpPr>
        <p:spPr bwMode="auto">
          <a:xfrm>
            <a:off x="4857752" y="6212823"/>
            <a:ext cx="1615880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  =  ــ 2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 Box 87"/>
          <p:cNvSpPr txBox="1">
            <a:spLocks noChangeArrowheads="1"/>
          </p:cNvSpPr>
          <p:nvPr/>
        </p:nvSpPr>
        <p:spPr bwMode="auto">
          <a:xfrm>
            <a:off x="6786578" y="1157732"/>
            <a:ext cx="2044508" cy="430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 cmpd="thinThick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التمثيل البياني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 Box 87"/>
          <p:cNvSpPr txBox="1">
            <a:spLocks noChangeArrowheads="1"/>
          </p:cNvSpPr>
          <p:nvPr/>
        </p:nvSpPr>
        <p:spPr bwMode="auto">
          <a:xfrm>
            <a:off x="4643438" y="3929066"/>
            <a:ext cx="1401566" cy="430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 cmpd="thinThick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إكمال المربع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 Box 87"/>
          <p:cNvSpPr txBox="1">
            <a:spLocks noChangeArrowheads="1"/>
          </p:cNvSpPr>
          <p:nvPr/>
        </p:nvSpPr>
        <p:spPr bwMode="auto">
          <a:xfrm>
            <a:off x="3071802" y="3929066"/>
            <a:ext cx="1544442" cy="430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 cmpd="thinThick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القانون العام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1" name="مجموعة 46"/>
          <p:cNvGrpSpPr/>
          <p:nvPr/>
        </p:nvGrpSpPr>
        <p:grpSpPr>
          <a:xfrm>
            <a:off x="2290921" y="4429132"/>
            <a:ext cx="2352517" cy="890426"/>
            <a:chOff x="3091027" y="5738996"/>
            <a:chExt cx="2352517" cy="890426"/>
          </a:xfrm>
        </p:grpSpPr>
        <p:sp>
          <p:nvSpPr>
            <p:cNvPr id="42" name="Text Box 87"/>
            <p:cNvSpPr txBox="1">
              <a:spLocks noChangeArrowheads="1"/>
            </p:cNvSpPr>
            <p:nvPr/>
          </p:nvSpPr>
          <p:spPr bwMode="auto">
            <a:xfrm>
              <a:off x="4572000" y="5967735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س  =       </a:t>
              </a:r>
              <a:endParaRPr kumimoji="0" lang="en-US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3" name="مجموعة 178"/>
            <p:cNvGrpSpPr/>
            <p:nvPr/>
          </p:nvGrpSpPr>
          <p:grpSpPr>
            <a:xfrm>
              <a:off x="3091027" y="5738996"/>
              <a:ext cx="1466685" cy="890426"/>
              <a:chOff x="5334181" y="4714751"/>
              <a:chExt cx="1466685" cy="890426"/>
            </a:xfrm>
          </p:grpSpPr>
          <p:grpSp>
            <p:nvGrpSpPr>
              <p:cNvPr id="44" name="مجموعة 65"/>
              <p:cNvGrpSpPr/>
              <p:nvPr/>
            </p:nvGrpSpPr>
            <p:grpSpPr>
              <a:xfrm>
                <a:off x="5334181" y="4757746"/>
                <a:ext cx="1466685" cy="847431"/>
                <a:chOff x="2176621" y="4487202"/>
                <a:chExt cx="1466685" cy="847431"/>
              </a:xfrm>
            </p:grpSpPr>
            <p:sp>
              <p:nvSpPr>
                <p:cNvPr id="49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243122" y="4487202"/>
                  <a:ext cx="1400184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2  ±    36</a:t>
                  </a:r>
                  <a:endPara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357422" y="4872968"/>
                  <a:ext cx="1028708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2 ( 1 )</a:t>
                  </a:r>
                  <a:endParaRPr kumimoji="0" lang="en-US" sz="34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51" name="رابط مستقيم 50"/>
                <p:cNvCxnSpPr/>
                <p:nvPr/>
              </p:nvCxnSpPr>
              <p:spPr>
                <a:xfrm rot="10800000">
                  <a:off x="2176621" y="4898113"/>
                  <a:ext cx="1368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مجموعة 180"/>
              <p:cNvGrpSpPr/>
              <p:nvPr/>
            </p:nvGrpSpPr>
            <p:grpSpPr>
              <a:xfrm>
                <a:off x="5339034" y="4714751"/>
                <a:ext cx="704589" cy="357100"/>
                <a:chOff x="1796797" y="642918"/>
                <a:chExt cx="782873" cy="428628"/>
              </a:xfrm>
            </p:grpSpPr>
            <p:cxnSp>
              <p:nvCxnSpPr>
                <p:cNvPr id="46" name="رابط مستقيم 45"/>
                <p:cNvCxnSpPr/>
                <p:nvPr/>
              </p:nvCxnSpPr>
              <p:spPr>
                <a:xfrm rot="10800000">
                  <a:off x="1796797" y="642918"/>
                  <a:ext cx="639997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رابط مستقيم 46"/>
                <p:cNvCxnSpPr/>
                <p:nvPr/>
              </p:nvCxnSpPr>
              <p:spPr>
                <a:xfrm rot="16200000" flipH="1">
                  <a:off x="2258200" y="821513"/>
                  <a:ext cx="428628" cy="714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رابط مستقيم 47"/>
                <p:cNvCxnSpPr/>
                <p:nvPr/>
              </p:nvCxnSpPr>
              <p:spPr>
                <a:xfrm rot="5400000" flipH="1" flipV="1">
                  <a:off x="2401076" y="892950"/>
                  <a:ext cx="285752" cy="714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3" name="مجموعة 46"/>
          <p:cNvGrpSpPr/>
          <p:nvPr/>
        </p:nvGrpSpPr>
        <p:grpSpPr>
          <a:xfrm>
            <a:off x="495097" y="4476721"/>
            <a:ext cx="1719449" cy="847431"/>
            <a:chOff x="3157528" y="5781991"/>
            <a:chExt cx="1719449" cy="847431"/>
          </a:xfrm>
        </p:grpSpPr>
        <p:sp>
          <p:nvSpPr>
            <p:cNvPr id="54" name="Text Box 87"/>
            <p:cNvSpPr txBox="1">
              <a:spLocks noChangeArrowheads="1"/>
            </p:cNvSpPr>
            <p:nvPr/>
          </p:nvSpPr>
          <p:spPr bwMode="auto">
            <a:xfrm>
              <a:off x="4519787" y="5967735"/>
              <a:ext cx="357190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=       </a:t>
              </a:r>
              <a:endParaRPr kumimoji="0" lang="en-US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6" name="مجموعة 65"/>
            <p:cNvGrpSpPr/>
            <p:nvPr/>
          </p:nvGrpSpPr>
          <p:grpSpPr>
            <a:xfrm>
              <a:off x="3157528" y="5781991"/>
              <a:ext cx="1400184" cy="847431"/>
              <a:chOff x="2243122" y="4487202"/>
              <a:chExt cx="1400184" cy="847431"/>
            </a:xfrm>
          </p:grpSpPr>
          <p:sp>
            <p:nvSpPr>
              <p:cNvPr id="61" name="Text Box 87"/>
              <p:cNvSpPr txBox="1">
                <a:spLocks noChangeArrowheads="1"/>
              </p:cNvSpPr>
              <p:nvPr/>
            </p:nvSpPr>
            <p:spPr bwMode="auto">
              <a:xfrm>
                <a:off x="2243122" y="4487202"/>
                <a:ext cx="140018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  ±  6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Text Box 87"/>
              <p:cNvSpPr txBox="1">
                <a:spLocks noChangeArrowheads="1"/>
              </p:cNvSpPr>
              <p:nvPr/>
            </p:nvSpPr>
            <p:spPr bwMode="auto">
              <a:xfrm>
                <a:off x="2795925" y="4872968"/>
                <a:ext cx="566566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sz="34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3" name="رابط مستقيم 62"/>
              <p:cNvCxnSpPr/>
              <p:nvPr/>
            </p:nvCxnSpPr>
            <p:spPr>
              <a:xfrm rot="10800000">
                <a:off x="2644621" y="4898113"/>
                <a:ext cx="90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4" name="مجموعة 46"/>
          <p:cNvGrpSpPr/>
          <p:nvPr/>
        </p:nvGrpSpPr>
        <p:grpSpPr>
          <a:xfrm>
            <a:off x="2643174" y="5296213"/>
            <a:ext cx="2000264" cy="847431"/>
            <a:chOff x="3157528" y="5781991"/>
            <a:chExt cx="2000264" cy="847431"/>
          </a:xfrm>
        </p:grpSpPr>
        <p:sp>
          <p:nvSpPr>
            <p:cNvPr id="65" name="Text Box 87"/>
            <p:cNvSpPr txBox="1">
              <a:spLocks noChangeArrowheads="1"/>
            </p:cNvSpPr>
            <p:nvPr/>
          </p:nvSpPr>
          <p:spPr bwMode="auto">
            <a:xfrm>
              <a:off x="4371974" y="5967735"/>
              <a:ext cx="785818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 =       </a:t>
              </a:r>
              <a:endParaRPr kumimoji="0" lang="en-US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6" name="مجموعة 65"/>
            <p:cNvGrpSpPr/>
            <p:nvPr/>
          </p:nvGrpSpPr>
          <p:grpSpPr>
            <a:xfrm>
              <a:off x="3157528" y="5781991"/>
              <a:ext cx="1400184" cy="847431"/>
              <a:chOff x="2243122" y="4487202"/>
              <a:chExt cx="1400184" cy="847431"/>
            </a:xfrm>
          </p:grpSpPr>
          <p:sp>
            <p:nvSpPr>
              <p:cNvPr id="67" name="Text Box 87"/>
              <p:cNvSpPr txBox="1">
                <a:spLocks noChangeArrowheads="1"/>
              </p:cNvSpPr>
              <p:nvPr/>
            </p:nvSpPr>
            <p:spPr bwMode="auto">
              <a:xfrm>
                <a:off x="2243122" y="4487202"/>
                <a:ext cx="140018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  +  6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Text Box 87"/>
              <p:cNvSpPr txBox="1">
                <a:spLocks noChangeArrowheads="1"/>
              </p:cNvSpPr>
              <p:nvPr/>
            </p:nvSpPr>
            <p:spPr bwMode="auto">
              <a:xfrm>
                <a:off x="2795925" y="4872968"/>
                <a:ext cx="566566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sz="34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9" name="رابط مستقيم 68"/>
              <p:cNvCxnSpPr/>
              <p:nvPr/>
            </p:nvCxnSpPr>
            <p:spPr>
              <a:xfrm rot="10800000">
                <a:off x="2644621" y="4898113"/>
                <a:ext cx="90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0" name="مجموعة 46"/>
          <p:cNvGrpSpPr/>
          <p:nvPr/>
        </p:nvGrpSpPr>
        <p:grpSpPr>
          <a:xfrm>
            <a:off x="285720" y="5296213"/>
            <a:ext cx="2000264" cy="847431"/>
            <a:chOff x="3157528" y="5781991"/>
            <a:chExt cx="2000264" cy="847431"/>
          </a:xfrm>
        </p:grpSpPr>
        <p:sp>
          <p:nvSpPr>
            <p:cNvPr id="71" name="Text Box 87"/>
            <p:cNvSpPr txBox="1">
              <a:spLocks noChangeArrowheads="1"/>
            </p:cNvSpPr>
            <p:nvPr/>
          </p:nvSpPr>
          <p:spPr bwMode="auto">
            <a:xfrm>
              <a:off x="4371974" y="5967735"/>
              <a:ext cx="785818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 =       </a:t>
              </a:r>
              <a:endParaRPr kumimoji="0" lang="en-US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72" name="مجموعة 71"/>
            <p:cNvGrpSpPr/>
            <p:nvPr/>
          </p:nvGrpSpPr>
          <p:grpSpPr>
            <a:xfrm>
              <a:off x="3157528" y="5781991"/>
              <a:ext cx="1400184" cy="847431"/>
              <a:chOff x="2243122" y="4487202"/>
              <a:chExt cx="1400184" cy="847431"/>
            </a:xfrm>
          </p:grpSpPr>
          <p:sp>
            <p:nvSpPr>
              <p:cNvPr id="73" name="Text Box 87"/>
              <p:cNvSpPr txBox="1">
                <a:spLocks noChangeArrowheads="1"/>
              </p:cNvSpPr>
              <p:nvPr/>
            </p:nvSpPr>
            <p:spPr bwMode="auto">
              <a:xfrm>
                <a:off x="2243122" y="4487202"/>
                <a:ext cx="140018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  ــ  6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Text Box 87"/>
              <p:cNvSpPr txBox="1">
                <a:spLocks noChangeArrowheads="1"/>
              </p:cNvSpPr>
              <p:nvPr/>
            </p:nvSpPr>
            <p:spPr bwMode="auto">
              <a:xfrm>
                <a:off x="2795925" y="4872968"/>
                <a:ext cx="566566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sz="34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5" name="رابط مستقيم 74"/>
              <p:cNvCxnSpPr/>
              <p:nvPr/>
            </p:nvCxnSpPr>
            <p:spPr>
              <a:xfrm rot="10800000">
                <a:off x="2644621" y="4898113"/>
                <a:ext cx="90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6" name="Text Box 87"/>
          <p:cNvSpPr txBox="1">
            <a:spLocks noChangeArrowheads="1"/>
          </p:cNvSpPr>
          <p:nvPr/>
        </p:nvSpPr>
        <p:spPr bwMode="auto">
          <a:xfrm>
            <a:off x="3027558" y="6215082"/>
            <a:ext cx="1615880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 =  4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Text Box 87"/>
          <p:cNvSpPr txBox="1">
            <a:spLocks noChangeArrowheads="1"/>
          </p:cNvSpPr>
          <p:nvPr/>
        </p:nvSpPr>
        <p:spPr bwMode="auto">
          <a:xfrm>
            <a:off x="657198" y="6215082"/>
            <a:ext cx="1615880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 =  ــ 2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Text Box 87"/>
          <p:cNvSpPr txBox="1">
            <a:spLocks noChangeArrowheads="1"/>
          </p:cNvSpPr>
          <p:nvPr/>
        </p:nvSpPr>
        <p:spPr bwMode="auto">
          <a:xfrm>
            <a:off x="6686566" y="2000240"/>
            <a:ext cx="2214578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الرأس : ( 1 ، ــ 9 )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Text Box 87"/>
          <p:cNvSpPr txBox="1">
            <a:spLocks noChangeArrowheads="1"/>
          </p:cNvSpPr>
          <p:nvPr/>
        </p:nvSpPr>
        <p:spPr bwMode="auto">
          <a:xfrm>
            <a:off x="6500826" y="2640923"/>
            <a:ext cx="2400316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المقطع الصادي = ــ 8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0" name="مجموعة 79"/>
          <p:cNvGrpSpPr/>
          <p:nvPr/>
        </p:nvGrpSpPr>
        <p:grpSpPr>
          <a:xfrm>
            <a:off x="1428728" y="928670"/>
            <a:ext cx="3000396" cy="4071966"/>
            <a:chOff x="5429256" y="1928802"/>
            <a:chExt cx="3000396" cy="4071966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81" name="مستطيل 80"/>
            <p:cNvSpPr/>
            <p:nvPr/>
          </p:nvSpPr>
          <p:spPr>
            <a:xfrm>
              <a:off x="5429256" y="1928802"/>
              <a:ext cx="3000396" cy="228601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" name="مستطيل 81"/>
            <p:cNvSpPr/>
            <p:nvPr/>
          </p:nvSpPr>
          <p:spPr>
            <a:xfrm>
              <a:off x="5429256" y="4214818"/>
              <a:ext cx="3000396" cy="17859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3" name="مربع نص 82"/>
          <p:cNvSpPr txBox="1"/>
          <p:nvPr/>
        </p:nvSpPr>
        <p:spPr>
          <a:xfrm>
            <a:off x="2728898" y="2569485"/>
            <a:ext cx="137160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  =   1</a:t>
            </a:r>
          </a:p>
        </p:txBody>
      </p:sp>
      <p:grpSp>
        <p:nvGrpSpPr>
          <p:cNvPr id="84" name="مجموعة 28"/>
          <p:cNvGrpSpPr/>
          <p:nvPr/>
        </p:nvGrpSpPr>
        <p:grpSpPr>
          <a:xfrm>
            <a:off x="2143108" y="879043"/>
            <a:ext cx="1957400" cy="859558"/>
            <a:chOff x="6329376" y="5857892"/>
            <a:chExt cx="1957400" cy="859558"/>
          </a:xfrm>
        </p:grpSpPr>
        <p:grpSp>
          <p:nvGrpSpPr>
            <p:cNvPr id="85" name="مجموعة 145"/>
            <p:cNvGrpSpPr/>
            <p:nvPr/>
          </p:nvGrpSpPr>
          <p:grpSpPr>
            <a:xfrm>
              <a:off x="6329376" y="5857892"/>
              <a:ext cx="1143008" cy="859558"/>
              <a:chOff x="5757872" y="5742210"/>
              <a:chExt cx="1143008" cy="859558"/>
            </a:xfrm>
          </p:grpSpPr>
          <p:sp>
            <p:nvSpPr>
              <p:cNvPr id="87" name="مربع نص 6"/>
              <p:cNvSpPr txBox="1"/>
              <p:nvPr/>
            </p:nvSpPr>
            <p:spPr>
              <a:xfrm>
                <a:off x="6043624" y="5742210"/>
                <a:ext cx="71438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ــ 2</a:t>
                </a:r>
              </a:p>
            </p:txBody>
          </p:sp>
          <p:sp>
            <p:nvSpPr>
              <p:cNvPr id="88" name="مربع نص 87"/>
              <p:cNvSpPr txBox="1"/>
              <p:nvPr/>
            </p:nvSpPr>
            <p:spPr>
              <a:xfrm>
                <a:off x="5757872" y="6170881"/>
                <a:ext cx="114300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 ×  1</a:t>
                </a:r>
              </a:p>
            </p:txBody>
          </p:sp>
          <p:cxnSp>
            <p:nvCxnSpPr>
              <p:cNvPr id="89" name="رابط مستقيم 88"/>
              <p:cNvCxnSpPr/>
              <p:nvPr/>
            </p:nvCxnSpPr>
            <p:spPr>
              <a:xfrm rot="10800000">
                <a:off x="5907830" y="6170838"/>
                <a:ext cx="86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6" name="مربع نص 85"/>
            <p:cNvSpPr txBox="1"/>
            <p:nvPr/>
          </p:nvSpPr>
          <p:spPr>
            <a:xfrm>
              <a:off x="7286644" y="604501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  = ــ</a:t>
              </a:r>
            </a:p>
          </p:txBody>
        </p:sp>
      </p:grpSp>
      <p:grpSp>
        <p:nvGrpSpPr>
          <p:cNvPr id="90" name="مجموعة 34"/>
          <p:cNvGrpSpPr/>
          <p:nvPr/>
        </p:nvGrpSpPr>
        <p:grpSpPr>
          <a:xfrm>
            <a:off x="2643174" y="1640791"/>
            <a:ext cx="1457334" cy="859558"/>
            <a:chOff x="6829442" y="5857892"/>
            <a:chExt cx="1457334" cy="859558"/>
          </a:xfrm>
        </p:grpSpPr>
        <p:grpSp>
          <p:nvGrpSpPr>
            <p:cNvPr id="91" name="مجموعة 145"/>
            <p:cNvGrpSpPr/>
            <p:nvPr/>
          </p:nvGrpSpPr>
          <p:grpSpPr>
            <a:xfrm>
              <a:off x="6829442" y="5857892"/>
              <a:ext cx="642942" cy="859558"/>
              <a:chOff x="6257938" y="5742210"/>
              <a:chExt cx="642942" cy="859558"/>
            </a:xfrm>
          </p:grpSpPr>
          <p:sp>
            <p:nvSpPr>
              <p:cNvPr id="93" name="مربع نص 12"/>
              <p:cNvSpPr txBox="1"/>
              <p:nvPr/>
            </p:nvSpPr>
            <p:spPr>
              <a:xfrm>
                <a:off x="6257938" y="5742210"/>
                <a:ext cx="64294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ــ 2</a:t>
                </a:r>
              </a:p>
            </p:txBody>
          </p:sp>
          <p:sp>
            <p:nvSpPr>
              <p:cNvPr id="94" name="مربع نص 93"/>
              <p:cNvSpPr txBox="1"/>
              <p:nvPr/>
            </p:nvSpPr>
            <p:spPr>
              <a:xfrm>
                <a:off x="6257938" y="6170881"/>
                <a:ext cx="64294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2</a:t>
                </a:r>
              </a:p>
            </p:txBody>
          </p:sp>
          <p:cxnSp>
            <p:nvCxnSpPr>
              <p:cNvPr id="95" name="رابط مستقيم 94"/>
              <p:cNvCxnSpPr/>
              <p:nvPr/>
            </p:nvCxnSpPr>
            <p:spPr>
              <a:xfrm rot="10800000">
                <a:off x="6339830" y="6170838"/>
                <a:ext cx="432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مربع نص 91"/>
            <p:cNvSpPr txBox="1"/>
            <p:nvPr/>
          </p:nvSpPr>
          <p:spPr>
            <a:xfrm>
              <a:off x="7286644" y="604501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  = ــ</a:t>
              </a:r>
            </a:p>
          </p:txBody>
        </p:sp>
      </p:grpSp>
      <p:sp>
        <p:nvSpPr>
          <p:cNvPr id="96" name="مربع نص 95"/>
          <p:cNvSpPr txBox="1"/>
          <p:nvPr/>
        </p:nvSpPr>
        <p:spPr>
          <a:xfrm>
            <a:off x="1285852" y="3357562"/>
            <a:ext cx="30146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ص = ( 1 )</a:t>
            </a:r>
            <a:r>
              <a:rPr kumimoji="0" lang="ar-SA" sz="32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ــ 2 ( 1 ) ــ 8</a:t>
            </a:r>
          </a:p>
        </p:txBody>
      </p:sp>
      <p:sp>
        <p:nvSpPr>
          <p:cNvPr id="97" name="مربع نص 96"/>
          <p:cNvSpPr txBox="1"/>
          <p:nvPr/>
        </p:nvSpPr>
        <p:spPr>
          <a:xfrm>
            <a:off x="1857356" y="3926807"/>
            <a:ext cx="244317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ص = 1  ــ 2  ــ  8</a:t>
            </a:r>
          </a:p>
        </p:txBody>
      </p:sp>
      <p:sp>
        <p:nvSpPr>
          <p:cNvPr id="98" name="مربع نص 97"/>
          <p:cNvSpPr txBox="1"/>
          <p:nvPr/>
        </p:nvSpPr>
        <p:spPr>
          <a:xfrm>
            <a:off x="1857356" y="4426873"/>
            <a:ext cx="244317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ص = ــ 9</a:t>
            </a:r>
          </a:p>
        </p:txBody>
      </p:sp>
      <p:sp>
        <p:nvSpPr>
          <p:cNvPr id="99" name="Text Box 87"/>
          <p:cNvSpPr txBox="1">
            <a:spLocks noChangeArrowheads="1"/>
          </p:cNvSpPr>
          <p:nvPr/>
        </p:nvSpPr>
        <p:spPr bwMode="auto">
          <a:xfrm>
            <a:off x="7000892" y="3212427"/>
            <a:ext cx="1900250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الحل :  4  ،  ــ 2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مستطيل 99"/>
          <p:cNvSpPr/>
          <p:nvPr/>
        </p:nvSpPr>
        <p:spPr>
          <a:xfrm>
            <a:off x="1214414" y="1000108"/>
            <a:ext cx="3214710" cy="27860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ربع نص 100"/>
          <p:cNvSpPr txBox="1"/>
          <p:nvPr/>
        </p:nvSpPr>
        <p:spPr>
          <a:xfrm>
            <a:off x="1571604" y="1712229"/>
            <a:ext cx="244317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</a:t>
            </a:r>
            <a:r>
              <a:rPr kumimoji="0" lang="ar-SA" sz="32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ــ  4 أ جـ</a:t>
            </a:r>
          </a:p>
        </p:txBody>
      </p:sp>
      <p:sp>
        <p:nvSpPr>
          <p:cNvPr id="102" name="مربع نص 101"/>
          <p:cNvSpPr txBox="1"/>
          <p:nvPr/>
        </p:nvSpPr>
        <p:spPr>
          <a:xfrm>
            <a:off x="3500430" y="1142984"/>
            <a:ext cx="87154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 = 1</a:t>
            </a:r>
          </a:p>
        </p:txBody>
      </p:sp>
      <p:sp>
        <p:nvSpPr>
          <p:cNvPr id="103" name="مربع نص 102"/>
          <p:cNvSpPr txBox="1"/>
          <p:nvPr/>
        </p:nvSpPr>
        <p:spPr>
          <a:xfrm>
            <a:off x="2428860" y="1142984"/>
            <a:ext cx="108585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 = ــ 2</a:t>
            </a:r>
          </a:p>
        </p:txBody>
      </p:sp>
      <p:sp>
        <p:nvSpPr>
          <p:cNvPr id="104" name="مربع نص 103"/>
          <p:cNvSpPr txBox="1"/>
          <p:nvPr/>
        </p:nvSpPr>
        <p:spPr>
          <a:xfrm>
            <a:off x="1214414" y="1142984"/>
            <a:ext cx="108585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جـ = ــ 8</a:t>
            </a:r>
          </a:p>
        </p:txBody>
      </p:sp>
      <p:sp>
        <p:nvSpPr>
          <p:cNvPr id="105" name="مربع نص 104"/>
          <p:cNvSpPr txBox="1"/>
          <p:nvPr/>
        </p:nvSpPr>
        <p:spPr>
          <a:xfrm>
            <a:off x="1142976" y="2212295"/>
            <a:ext cx="315755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( ــ 2 )</a:t>
            </a:r>
            <a:r>
              <a:rPr kumimoji="0" lang="ar-SA" sz="32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ــ 4 ( 1 ) ( ــ 8 )</a:t>
            </a:r>
          </a:p>
        </p:txBody>
      </p:sp>
      <p:sp>
        <p:nvSpPr>
          <p:cNvPr id="106" name="مربع نص 105"/>
          <p:cNvSpPr txBox="1"/>
          <p:nvPr/>
        </p:nvSpPr>
        <p:spPr>
          <a:xfrm>
            <a:off x="2714612" y="2712361"/>
            <a:ext cx="158592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 4  +  32</a:t>
            </a:r>
          </a:p>
        </p:txBody>
      </p:sp>
      <p:sp>
        <p:nvSpPr>
          <p:cNvPr id="107" name="مربع نص 106"/>
          <p:cNvSpPr txBox="1"/>
          <p:nvPr/>
        </p:nvSpPr>
        <p:spPr>
          <a:xfrm>
            <a:off x="3428992" y="3140989"/>
            <a:ext cx="87154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 36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800" decel="100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800" decel="100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800" decel="100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80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80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80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800" decel="100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7" dur="800" decel="10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800" decel="10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800" decel="10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800" decel="100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7" dur="8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8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8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8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8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8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8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9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9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9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fill="hold">
                      <p:stCondLst>
                        <p:cond delay="indefinite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2" grpId="0"/>
      <p:bldP spid="13" grpId="0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/>
      <p:bldP spid="25" grpId="0"/>
      <p:bldP spid="26" grpId="0"/>
      <p:bldP spid="29" grpId="0"/>
      <p:bldP spid="30" grpId="0"/>
      <p:bldP spid="31" grpId="0"/>
      <p:bldP spid="32" grpId="0"/>
      <p:bldP spid="33" grpId="0"/>
      <p:bldP spid="36" grpId="0" animBg="1"/>
      <p:bldP spid="37" grpId="0" animBg="1"/>
      <p:bldP spid="40" grpId="0" animBg="1"/>
      <p:bldP spid="76" grpId="0"/>
      <p:bldP spid="77" grpId="0"/>
      <p:bldP spid="78" grpId="0"/>
      <p:bldP spid="79" grpId="0"/>
      <p:bldP spid="83" grpId="0"/>
      <p:bldP spid="83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100" grpId="0" animBg="1"/>
      <p:bldP spid="100" grpId="1" animBg="1"/>
      <p:bldP spid="101" grpId="0"/>
      <p:bldP spid="101" grpId="1"/>
      <p:bldP spid="102" grpId="0"/>
      <p:bldP spid="102" grpId="1"/>
      <p:bldP spid="103" grpId="0"/>
      <p:bldP spid="103" grpId="1"/>
      <p:bldP spid="104" grpId="0"/>
      <p:bldP spid="104" grpId="1"/>
      <p:bldP spid="105" grpId="0"/>
      <p:bldP spid="105" grpId="1"/>
      <p:bldP spid="106" grpId="0"/>
      <p:bldP spid="106" grpId="1"/>
      <p:bldP spid="107" grpId="0"/>
      <p:bldP spid="107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161925"/>
            <a:ext cx="504825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6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75" y="939800"/>
            <a:ext cx="1535113" cy="4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7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589088"/>
            <a:ext cx="6234112" cy="5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8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38" y="1670050"/>
            <a:ext cx="9001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9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2390775"/>
            <a:ext cx="4672012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01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3087688"/>
            <a:ext cx="1660525" cy="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02" name="Picture 2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2424113"/>
            <a:ext cx="900113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03" name="Picture 2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3398838"/>
            <a:ext cx="1139825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04" name="Picture 2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63" y="4046538"/>
            <a:ext cx="1281112" cy="52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05" name="Picture 2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4119563"/>
            <a:ext cx="1631950" cy="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06" name="Picture 3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4119563"/>
            <a:ext cx="1871663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07" name="Picture 3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5" y="4648200"/>
            <a:ext cx="619125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08" name="Picture 3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3" y="5054600"/>
            <a:ext cx="4291012" cy="58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99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161925"/>
            <a:ext cx="504825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258888" y="692150"/>
            <a:ext cx="741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يمكن عند حل المعادلات التربيعية </a:t>
            </a:r>
            <a:r>
              <a:rPr lang="ar-SA" sz="2000" b="1">
                <a:solidFill>
                  <a:srgbClr val="FF0000"/>
                </a:solidFill>
              </a:rPr>
              <a:t>بالقانون العام</a:t>
            </a:r>
            <a:r>
              <a:rPr lang="ar-SA" sz="2000" b="1">
                <a:solidFill>
                  <a:srgbClr val="000000"/>
                </a:solidFill>
              </a:rPr>
              <a:t>، نوجد أولاً </a:t>
            </a:r>
            <a:r>
              <a:rPr lang="ar-SA" sz="2000" b="1">
                <a:solidFill>
                  <a:srgbClr val="FF0000"/>
                </a:solidFill>
              </a:rPr>
              <a:t>المميز</a:t>
            </a:r>
            <a:r>
              <a:rPr lang="ar-SA" sz="2000" b="1">
                <a:solidFill>
                  <a:srgbClr val="000000"/>
                </a:solidFill>
              </a:rPr>
              <a:t> ثم نضعه تحت إشارة الجذر التربيعي ونكمل الحل.</a:t>
            </a:r>
            <a:endParaRPr lang="en-US" sz="2000" b="1">
              <a:solidFill>
                <a:srgbClr val="000000"/>
              </a:solidFill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438275"/>
            <a:ext cx="1727200" cy="60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708400" y="2003425"/>
            <a:ext cx="4392613" cy="39687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ar-SA" sz="2000" b="1" dirty="0">
                <a:solidFill>
                  <a:srgbClr val="000000"/>
                </a:solidFill>
              </a:rPr>
              <a:t>حل المعادلة  س</a:t>
            </a:r>
            <a:r>
              <a:rPr lang="ar-SA" b="1" dirty="0">
                <a:solidFill>
                  <a:srgbClr val="000000"/>
                </a:solidFill>
                <a:cs typeface="ZA-MATH2" pitchFamily="2" charset="-78"/>
              </a:rPr>
              <a:t>ﺈ</a:t>
            </a:r>
            <a:r>
              <a:rPr lang="ar-SA" sz="2000" b="1" dirty="0">
                <a:solidFill>
                  <a:srgbClr val="000000"/>
                </a:solidFill>
              </a:rPr>
              <a:t> ــ 4س ــ 12 = 0 بالقانون العام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7972425" y="2886075"/>
            <a:ext cx="865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FF0000"/>
                </a:solidFill>
              </a:rPr>
              <a:t>المميز =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6659563" y="2878138"/>
            <a:ext cx="1411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ar-SA" sz="2000" b="1">
                <a:solidFill>
                  <a:srgbClr val="FF0000"/>
                </a:solidFill>
              </a:rPr>
              <a:t>ب</a:t>
            </a:r>
            <a:r>
              <a:rPr lang="ar-SA" b="1">
                <a:solidFill>
                  <a:srgbClr val="000000"/>
                </a:solidFill>
                <a:cs typeface="ZA-MATH2" pitchFamily="2" charset="-78"/>
              </a:rPr>
              <a:t>ﺈ</a:t>
            </a:r>
            <a:r>
              <a:rPr lang="ar-SA" sz="2000" b="1">
                <a:solidFill>
                  <a:srgbClr val="000000"/>
                </a:solidFill>
              </a:rPr>
              <a:t> ــ 4</a:t>
            </a:r>
            <a:r>
              <a:rPr lang="ar-SA" sz="2000" b="1">
                <a:solidFill>
                  <a:srgbClr val="333399"/>
                </a:solidFill>
              </a:rPr>
              <a:t>أ</a:t>
            </a:r>
            <a:r>
              <a:rPr lang="ar-SA" sz="2000" b="1">
                <a:solidFill>
                  <a:srgbClr val="000000"/>
                </a:solidFill>
              </a:rPr>
              <a:t> </a:t>
            </a:r>
            <a:r>
              <a:rPr lang="ar-SA" sz="2000" b="1">
                <a:solidFill>
                  <a:srgbClr val="009900"/>
                </a:solidFill>
              </a:rPr>
              <a:t>ﺟ</a:t>
            </a:r>
            <a:r>
              <a:rPr lang="ar-SA" sz="2000" b="1">
                <a:solidFill>
                  <a:srgbClr val="000000"/>
                </a:solidFill>
              </a:rPr>
              <a:t> =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4500563" y="2852738"/>
            <a:ext cx="2354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ar-SA" sz="2000" b="1">
                <a:solidFill>
                  <a:srgbClr val="FF0000"/>
                </a:solidFill>
              </a:rPr>
              <a:t>( ــ 4 )</a:t>
            </a:r>
            <a:r>
              <a:rPr lang="ar-SA" b="1">
                <a:solidFill>
                  <a:srgbClr val="000000"/>
                </a:solidFill>
                <a:cs typeface="ZA-MATH2" pitchFamily="2" charset="-78"/>
              </a:rPr>
              <a:t>ﺈ</a:t>
            </a:r>
            <a:r>
              <a:rPr lang="ar-SA" sz="2000" b="1">
                <a:solidFill>
                  <a:srgbClr val="000000"/>
                </a:solidFill>
              </a:rPr>
              <a:t> ــ 4</a:t>
            </a:r>
            <a:r>
              <a:rPr lang="ar-SA" sz="2000" b="1">
                <a:solidFill>
                  <a:srgbClr val="333399"/>
                </a:solidFill>
              </a:rPr>
              <a:t>( 1)</a:t>
            </a:r>
            <a:r>
              <a:rPr lang="ar-SA" sz="2000" b="1">
                <a:solidFill>
                  <a:srgbClr val="009900"/>
                </a:solidFill>
              </a:rPr>
              <a:t>(ــ 12)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5795963" y="3225800"/>
            <a:ext cx="1325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= 16 + 48   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5221288" y="3213100"/>
            <a:ext cx="790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= 64   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4541838" y="2430463"/>
            <a:ext cx="2490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س</a:t>
            </a:r>
            <a:r>
              <a:rPr lang="ar-SA" b="1">
                <a:solidFill>
                  <a:srgbClr val="000000"/>
                </a:solidFill>
                <a:cs typeface="ZA-MATH2" pitchFamily="2" charset="-78"/>
              </a:rPr>
              <a:t>ﺈ</a:t>
            </a:r>
            <a:r>
              <a:rPr lang="ar-SA" sz="2000" b="1">
                <a:solidFill>
                  <a:srgbClr val="000000"/>
                </a:solidFill>
              </a:rPr>
              <a:t> ــ 4س ــ 12 = 0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2593975" y="2435225"/>
            <a:ext cx="215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المعادلة بالصورة القياسية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6877050" y="3789363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س =</a:t>
            </a:r>
            <a:endParaRPr lang="en-US" sz="2000" b="1">
              <a:solidFill>
                <a:srgbClr val="000000"/>
              </a:solidFill>
            </a:endParaRPr>
          </a:p>
        </p:txBody>
      </p:sp>
      <p:grpSp>
        <p:nvGrpSpPr>
          <p:cNvPr id="26646" name="Group 22"/>
          <p:cNvGrpSpPr>
            <a:grpSpLocks/>
          </p:cNvGrpSpPr>
          <p:nvPr/>
        </p:nvGrpSpPr>
        <p:grpSpPr bwMode="auto">
          <a:xfrm>
            <a:off x="3348038" y="4443413"/>
            <a:ext cx="1333500" cy="654050"/>
            <a:chOff x="407" y="2827"/>
            <a:chExt cx="840" cy="412"/>
          </a:xfrm>
        </p:grpSpPr>
        <p:sp>
          <p:nvSpPr>
            <p:cNvPr id="26647" name="Text Box 23"/>
            <p:cNvSpPr txBox="1">
              <a:spLocks noChangeArrowheads="1"/>
            </p:cNvSpPr>
            <p:nvPr/>
          </p:nvSpPr>
          <p:spPr bwMode="auto">
            <a:xfrm>
              <a:off x="407" y="2827"/>
              <a:ext cx="3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000" b="1">
                  <a:solidFill>
                    <a:srgbClr val="009900"/>
                  </a:solidFill>
                  <a:sym typeface="ZA-الجذور-1" pitchFamily="2" charset="2"/>
                </a:rPr>
                <a:t>8</a:t>
              </a:r>
              <a:endParaRPr lang="ar-SA" sz="2000" b="1">
                <a:solidFill>
                  <a:srgbClr val="333399"/>
                </a:solidFill>
                <a:sym typeface="ZA-الجذور-1" pitchFamily="2" charset="2"/>
              </a:endParaRPr>
            </a:p>
          </p:txBody>
        </p:sp>
        <p:sp>
          <p:nvSpPr>
            <p:cNvPr id="26648" name="Text Box 24"/>
            <p:cNvSpPr txBox="1">
              <a:spLocks noChangeArrowheads="1"/>
            </p:cNvSpPr>
            <p:nvPr/>
          </p:nvSpPr>
          <p:spPr bwMode="auto">
            <a:xfrm>
              <a:off x="623" y="3008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b="1">
                  <a:solidFill>
                    <a:srgbClr val="000000"/>
                  </a:solidFill>
                </a:rPr>
                <a:t>2</a:t>
              </a:r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26649" name="Text Box 25"/>
            <p:cNvSpPr txBox="1">
              <a:spLocks noChangeArrowheads="1"/>
            </p:cNvSpPr>
            <p:nvPr/>
          </p:nvSpPr>
          <p:spPr bwMode="auto">
            <a:xfrm>
              <a:off x="612" y="2827"/>
              <a:ext cx="4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000" b="1">
                  <a:solidFill>
                    <a:srgbClr val="FF0000"/>
                  </a:solidFill>
                </a:rPr>
                <a:t>4</a:t>
              </a:r>
              <a:r>
                <a:rPr lang="ar-SA" sz="2000" b="1">
                  <a:solidFill>
                    <a:srgbClr val="000000"/>
                  </a:solidFill>
                </a:rPr>
                <a:t> </a:t>
              </a:r>
              <a:r>
                <a:rPr lang="en-US" sz="2000" b="1">
                  <a:solidFill>
                    <a:srgbClr val="000000"/>
                  </a:solidFill>
                </a:rPr>
                <a:t>±</a:t>
              </a:r>
            </a:p>
          </p:txBody>
        </p:sp>
        <p:sp>
          <p:nvSpPr>
            <p:cNvPr id="26650" name="Line 26"/>
            <p:cNvSpPr>
              <a:spLocks noChangeShapeType="1"/>
            </p:cNvSpPr>
            <p:nvPr/>
          </p:nvSpPr>
          <p:spPr bwMode="auto">
            <a:xfrm flipH="1" flipV="1">
              <a:off x="475" y="3046"/>
              <a:ext cx="59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6651" name="Text Box 27"/>
            <p:cNvSpPr txBox="1">
              <a:spLocks noChangeArrowheads="1"/>
            </p:cNvSpPr>
            <p:nvPr/>
          </p:nvSpPr>
          <p:spPr bwMode="auto">
            <a:xfrm>
              <a:off x="1020" y="2916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000" b="1">
                  <a:solidFill>
                    <a:srgbClr val="000000"/>
                  </a:solidFill>
                </a:rPr>
                <a:t>=</a:t>
              </a:r>
              <a:endParaRPr lang="en-US" sz="20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26652" name="Group 28"/>
          <p:cNvGrpSpPr>
            <a:grpSpLocks/>
          </p:cNvGrpSpPr>
          <p:nvPr/>
        </p:nvGrpSpPr>
        <p:grpSpPr bwMode="auto">
          <a:xfrm>
            <a:off x="5397500" y="5141913"/>
            <a:ext cx="1617663" cy="654050"/>
            <a:chOff x="3697" y="3194"/>
            <a:chExt cx="1019" cy="412"/>
          </a:xfrm>
        </p:grpSpPr>
        <p:sp>
          <p:nvSpPr>
            <p:cNvPr id="26653" name="Text Box 29"/>
            <p:cNvSpPr txBox="1">
              <a:spLocks noChangeArrowheads="1"/>
            </p:cNvSpPr>
            <p:nvPr/>
          </p:nvSpPr>
          <p:spPr bwMode="auto">
            <a:xfrm>
              <a:off x="4308" y="3294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000" b="1">
                  <a:solidFill>
                    <a:srgbClr val="000000"/>
                  </a:solidFill>
                </a:rPr>
                <a:t>س =</a:t>
              </a: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26654" name="Text Box 30"/>
            <p:cNvSpPr txBox="1">
              <a:spLocks noChangeArrowheads="1"/>
            </p:cNvSpPr>
            <p:nvPr/>
          </p:nvSpPr>
          <p:spPr bwMode="auto">
            <a:xfrm>
              <a:off x="3697" y="3194"/>
              <a:ext cx="3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000" b="1">
                  <a:solidFill>
                    <a:srgbClr val="009900"/>
                  </a:solidFill>
                  <a:sym typeface="ZA-الجذور-1" pitchFamily="2" charset="2"/>
                </a:rPr>
                <a:t>8</a:t>
              </a:r>
              <a:endParaRPr lang="ar-SA" sz="2000" b="1">
                <a:solidFill>
                  <a:srgbClr val="333399"/>
                </a:solidFill>
                <a:sym typeface="ZA-الجذور-1" pitchFamily="2" charset="2"/>
              </a:endParaRPr>
            </a:p>
          </p:txBody>
        </p:sp>
        <p:sp>
          <p:nvSpPr>
            <p:cNvPr id="26655" name="Text Box 31"/>
            <p:cNvSpPr txBox="1">
              <a:spLocks noChangeArrowheads="1"/>
            </p:cNvSpPr>
            <p:nvPr/>
          </p:nvSpPr>
          <p:spPr bwMode="auto">
            <a:xfrm>
              <a:off x="3913" y="3375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b="1">
                  <a:solidFill>
                    <a:srgbClr val="000000"/>
                  </a:solidFill>
                </a:rPr>
                <a:t>2</a:t>
              </a:r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26656" name="Text Box 32"/>
            <p:cNvSpPr txBox="1">
              <a:spLocks noChangeArrowheads="1"/>
            </p:cNvSpPr>
            <p:nvPr/>
          </p:nvSpPr>
          <p:spPr bwMode="auto">
            <a:xfrm>
              <a:off x="3902" y="3194"/>
              <a:ext cx="4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000" b="1">
                  <a:solidFill>
                    <a:srgbClr val="FF0000"/>
                  </a:solidFill>
                </a:rPr>
                <a:t>4</a:t>
              </a:r>
              <a:r>
                <a:rPr lang="ar-SA" sz="2000" b="1">
                  <a:solidFill>
                    <a:srgbClr val="000000"/>
                  </a:solidFill>
                </a:rPr>
                <a:t> +</a:t>
              </a: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26657" name="Line 33"/>
            <p:cNvSpPr>
              <a:spLocks noChangeShapeType="1"/>
            </p:cNvSpPr>
            <p:nvPr/>
          </p:nvSpPr>
          <p:spPr bwMode="auto">
            <a:xfrm flipH="1" flipV="1">
              <a:off x="3765" y="3413"/>
              <a:ext cx="59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  <p:grpSp>
        <p:nvGrpSpPr>
          <p:cNvPr id="26658" name="Group 34"/>
          <p:cNvGrpSpPr>
            <a:grpSpLocks/>
          </p:cNvGrpSpPr>
          <p:nvPr/>
        </p:nvGrpSpPr>
        <p:grpSpPr bwMode="auto">
          <a:xfrm>
            <a:off x="3132138" y="5148263"/>
            <a:ext cx="1617662" cy="654050"/>
            <a:chOff x="3697" y="3194"/>
            <a:chExt cx="1019" cy="412"/>
          </a:xfrm>
        </p:grpSpPr>
        <p:sp>
          <p:nvSpPr>
            <p:cNvPr id="26659" name="Text Box 35"/>
            <p:cNvSpPr txBox="1">
              <a:spLocks noChangeArrowheads="1"/>
            </p:cNvSpPr>
            <p:nvPr/>
          </p:nvSpPr>
          <p:spPr bwMode="auto">
            <a:xfrm>
              <a:off x="4308" y="3294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000" b="1">
                  <a:solidFill>
                    <a:srgbClr val="000000"/>
                  </a:solidFill>
                </a:rPr>
                <a:t>س =</a:t>
              </a: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26660" name="Text Box 36"/>
            <p:cNvSpPr txBox="1">
              <a:spLocks noChangeArrowheads="1"/>
            </p:cNvSpPr>
            <p:nvPr/>
          </p:nvSpPr>
          <p:spPr bwMode="auto">
            <a:xfrm>
              <a:off x="3697" y="3194"/>
              <a:ext cx="3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000" b="1">
                  <a:solidFill>
                    <a:srgbClr val="009900"/>
                  </a:solidFill>
                  <a:sym typeface="ZA-الجذور-1" pitchFamily="2" charset="2"/>
                </a:rPr>
                <a:t>8</a:t>
              </a:r>
              <a:endParaRPr lang="ar-SA" sz="2000" b="1">
                <a:solidFill>
                  <a:srgbClr val="333399"/>
                </a:solidFill>
                <a:sym typeface="ZA-الجذور-1" pitchFamily="2" charset="2"/>
              </a:endParaRPr>
            </a:p>
          </p:txBody>
        </p:sp>
        <p:sp>
          <p:nvSpPr>
            <p:cNvPr id="26661" name="Text Box 37"/>
            <p:cNvSpPr txBox="1">
              <a:spLocks noChangeArrowheads="1"/>
            </p:cNvSpPr>
            <p:nvPr/>
          </p:nvSpPr>
          <p:spPr bwMode="auto">
            <a:xfrm>
              <a:off x="3913" y="3375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b="1">
                  <a:solidFill>
                    <a:srgbClr val="000000"/>
                  </a:solidFill>
                </a:rPr>
                <a:t>2</a:t>
              </a:r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26662" name="Text Box 38"/>
            <p:cNvSpPr txBox="1">
              <a:spLocks noChangeArrowheads="1"/>
            </p:cNvSpPr>
            <p:nvPr/>
          </p:nvSpPr>
          <p:spPr bwMode="auto">
            <a:xfrm>
              <a:off x="3902" y="3194"/>
              <a:ext cx="4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sz="2000" b="1">
                  <a:solidFill>
                    <a:srgbClr val="FF0000"/>
                  </a:solidFill>
                </a:rPr>
                <a:t>4</a:t>
              </a:r>
              <a:r>
                <a:rPr lang="ar-SA" sz="2000" b="1">
                  <a:solidFill>
                    <a:srgbClr val="000000"/>
                  </a:solidFill>
                </a:rPr>
                <a:t> ــ</a:t>
              </a: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26663" name="Line 39"/>
            <p:cNvSpPr>
              <a:spLocks noChangeShapeType="1"/>
            </p:cNvSpPr>
            <p:nvPr/>
          </p:nvSpPr>
          <p:spPr bwMode="auto">
            <a:xfrm flipH="1" flipV="1">
              <a:off x="3765" y="3413"/>
              <a:ext cx="59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  <p:sp>
        <p:nvSpPr>
          <p:cNvPr id="26664" name="Text Box 40"/>
          <p:cNvSpPr txBox="1">
            <a:spLocks noChangeArrowheads="1"/>
          </p:cNvSpPr>
          <p:nvPr/>
        </p:nvSpPr>
        <p:spPr bwMode="auto">
          <a:xfrm>
            <a:off x="5829300" y="5732463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س = </a:t>
            </a:r>
            <a:r>
              <a:rPr lang="ar-SA" sz="2000" b="1">
                <a:solidFill>
                  <a:srgbClr val="000000"/>
                </a:solidFill>
                <a:sym typeface="ZA-Fractions-1" pitchFamily="2" charset="2"/>
              </a:rPr>
              <a:t>6</a:t>
            </a:r>
            <a:endParaRPr lang="en-US" sz="2000" b="1">
              <a:solidFill>
                <a:srgbClr val="000000"/>
              </a:solidFill>
              <a:sym typeface="ZA-Fractions-1" pitchFamily="2" charset="2"/>
            </a:endParaRPr>
          </a:p>
        </p:txBody>
      </p:sp>
      <p:sp>
        <p:nvSpPr>
          <p:cNvPr id="26665" name="Text Box 41"/>
          <p:cNvSpPr txBox="1">
            <a:spLocks noChangeArrowheads="1"/>
          </p:cNvSpPr>
          <p:nvPr/>
        </p:nvSpPr>
        <p:spPr bwMode="auto">
          <a:xfrm>
            <a:off x="3597275" y="5792788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س = ــ 2</a:t>
            </a:r>
            <a:endParaRPr lang="en-US" sz="2000" b="1">
              <a:solidFill>
                <a:srgbClr val="000000"/>
              </a:solidFill>
            </a:endParaRPr>
          </a:p>
        </p:txBody>
      </p:sp>
      <p:grpSp>
        <p:nvGrpSpPr>
          <p:cNvPr id="26666" name="Group 42"/>
          <p:cNvGrpSpPr>
            <a:grpSpLocks/>
          </p:cNvGrpSpPr>
          <p:nvPr/>
        </p:nvGrpSpPr>
        <p:grpSpPr bwMode="auto">
          <a:xfrm>
            <a:off x="4178300" y="4368800"/>
            <a:ext cx="3074988" cy="804863"/>
            <a:chOff x="1714" y="2742"/>
            <a:chExt cx="1438" cy="507"/>
          </a:xfrm>
        </p:grpSpPr>
        <p:grpSp>
          <p:nvGrpSpPr>
            <p:cNvPr id="26667" name="Group 43"/>
            <p:cNvGrpSpPr>
              <a:grpSpLocks/>
            </p:cNvGrpSpPr>
            <p:nvPr/>
          </p:nvGrpSpPr>
          <p:grpSpPr bwMode="auto">
            <a:xfrm>
              <a:off x="1714" y="2742"/>
              <a:ext cx="1438" cy="507"/>
              <a:chOff x="1714" y="2296"/>
              <a:chExt cx="1438" cy="507"/>
            </a:xfrm>
          </p:grpSpPr>
          <p:sp>
            <p:nvSpPr>
              <p:cNvPr id="26668" name="Text Box 44"/>
              <p:cNvSpPr txBox="1">
                <a:spLocks noChangeArrowheads="1"/>
              </p:cNvSpPr>
              <p:nvPr/>
            </p:nvSpPr>
            <p:spPr bwMode="auto">
              <a:xfrm>
                <a:off x="2925" y="2451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 b="1">
                    <a:solidFill>
                      <a:srgbClr val="000000"/>
                    </a:solidFill>
                  </a:rPr>
                  <a:t>=</a:t>
                </a:r>
              </a:p>
            </p:txBody>
          </p:sp>
          <p:grpSp>
            <p:nvGrpSpPr>
              <p:cNvPr id="26669" name="Group 45"/>
              <p:cNvGrpSpPr>
                <a:grpSpLocks/>
              </p:cNvGrpSpPr>
              <p:nvPr/>
            </p:nvGrpSpPr>
            <p:grpSpPr bwMode="auto">
              <a:xfrm>
                <a:off x="1714" y="2296"/>
                <a:ext cx="1288" cy="507"/>
                <a:chOff x="1714" y="2742"/>
                <a:chExt cx="1288" cy="507"/>
              </a:xfrm>
            </p:grpSpPr>
            <p:sp>
              <p:nvSpPr>
                <p:cNvPr id="26670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2096" y="2785"/>
                  <a:ext cx="38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ar-SA" sz="2000" b="1">
                      <a:solidFill>
                        <a:srgbClr val="009900"/>
                      </a:solidFill>
                      <a:sym typeface="ZA-الجذور-1" pitchFamily="2" charset="2"/>
                    </a:rPr>
                    <a:t>64</a:t>
                  </a:r>
                  <a:endParaRPr lang="ar-SA" sz="2000" b="1">
                    <a:solidFill>
                      <a:srgbClr val="333399"/>
                    </a:solidFill>
                    <a:sym typeface="ZA-الجذور-1" pitchFamily="2" charset="2"/>
                  </a:endParaRPr>
                </a:p>
              </p:txBody>
            </p:sp>
            <p:sp>
              <p:nvSpPr>
                <p:cNvPr id="26671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1714" y="2742"/>
                  <a:ext cx="926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sz="2800" b="1">
                      <a:solidFill>
                        <a:srgbClr val="000000"/>
                      </a:solidFill>
                      <a:sym typeface="ZA-الجذور-1" pitchFamily="2" charset="2"/>
                    </a:rPr>
                    <a:t></a:t>
                  </a:r>
                </a:p>
              </p:txBody>
            </p:sp>
            <p:sp>
              <p:nvSpPr>
                <p:cNvPr id="26672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2298" y="3018"/>
                  <a:ext cx="215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ar-SA" b="1">
                      <a:solidFill>
                        <a:srgbClr val="000000"/>
                      </a:solidFill>
                    </a:rPr>
                    <a:t>2</a:t>
                  </a:r>
                  <a:endParaRPr lang="en-US" b="1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6673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2524" y="2802"/>
                  <a:ext cx="478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ar-SA" sz="2000" b="1">
                      <a:solidFill>
                        <a:srgbClr val="000000"/>
                      </a:solidFill>
                    </a:rPr>
                    <a:t>ــ </a:t>
                  </a:r>
                  <a:r>
                    <a:rPr lang="ar-SA" sz="2000" b="1">
                      <a:solidFill>
                        <a:srgbClr val="FF0000"/>
                      </a:solidFill>
                    </a:rPr>
                    <a:t>(ــ4)</a:t>
                  </a:r>
                  <a:r>
                    <a:rPr lang="ar-SA" sz="2000" b="1">
                      <a:solidFill>
                        <a:srgbClr val="000000"/>
                      </a:solidFill>
                    </a:rPr>
                    <a:t> </a:t>
                  </a:r>
                  <a:r>
                    <a:rPr lang="en-US" sz="2000" b="1">
                      <a:solidFill>
                        <a:srgbClr val="000000"/>
                      </a:solidFill>
                    </a:rPr>
                    <a:t>±</a:t>
                  </a:r>
                </a:p>
              </p:txBody>
            </p:sp>
            <p:sp>
              <p:nvSpPr>
                <p:cNvPr id="26674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1965" y="3022"/>
                  <a:ext cx="998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6675" name="Line 51"/>
            <p:cNvSpPr>
              <a:spLocks noChangeShapeType="1"/>
            </p:cNvSpPr>
            <p:nvPr/>
          </p:nvSpPr>
          <p:spPr bwMode="auto">
            <a:xfrm flipH="1">
              <a:off x="1996" y="2802"/>
              <a:ext cx="45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  <p:sp>
        <p:nvSpPr>
          <p:cNvPr id="26676" name="Text Box 52"/>
          <p:cNvSpPr txBox="1">
            <a:spLocks noChangeArrowheads="1"/>
          </p:cNvSpPr>
          <p:nvPr/>
        </p:nvSpPr>
        <p:spPr bwMode="auto">
          <a:xfrm>
            <a:off x="3884613" y="6211888"/>
            <a:ext cx="2449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الحلان هما  </a:t>
            </a:r>
            <a:r>
              <a:rPr lang="ar-SA" sz="2000" b="1">
                <a:solidFill>
                  <a:srgbClr val="000000"/>
                </a:solidFill>
                <a:sym typeface="ZA-Fractions-1" pitchFamily="2" charset="2"/>
              </a:rPr>
              <a:t>6 ،  ــ 2</a:t>
            </a:r>
            <a:endParaRPr lang="en-US" sz="2000" b="1">
              <a:solidFill>
                <a:srgbClr val="000000"/>
              </a:solidFill>
              <a:sym typeface="ZA-Fractions-1" pitchFamily="2" charset="2"/>
            </a:endParaRPr>
          </a:p>
        </p:txBody>
      </p:sp>
      <p:grpSp>
        <p:nvGrpSpPr>
          <p:cNvPr id="26677" name="Group 53"/>
          <p:cNvGrpSpPr>
            <a:grpSpLocks/>
          </p:cNvGrpSpPr>
          <p:nvPr/>
        </p:nvGrpSpPr>
        <p:grpSpPr bwMode="auto">
          <a:xfrm>
            <a:off x="4573588" y="3525838"/>
            <a:ext cx="2303462" cy="911225"/>
            <a:chOff x="2744" y="1681"/>
            <a:chExt cx="1451" cy="574"/>
          </a:xfrm>
        </p:grpSpPr>
        <p:grpSp>
          <p:nvGrpSpPr>
            <p:cNvPr id="26678" name="Group 54"/>
            <p:cNvGrpSpPr>
              <a:grpSpLocks/>
            </p:cNvGrpSpPr>
            <p:nvPr/>
          </p:nvGrpSpPr>
          <p:grpSpPr bwMode="auto">
            <a:xfrm>
              <a:off x="2744" y="1681"/>
              <a:ext cx="1451" cy="574"/>
              <a:chOff x="2752" y="1681"/>
              <a:chExt cx="1451" cy="574"/>
            </a:xfrm>
          </p:grpSpPr>
          <p:grpSp>
            <p:nvGrpSpPr>
              <p:cNvPr id="26679" name="Group 55"/>
              <p:cNvGrpSpPr>
                <a:grpSpLocks/>
              </p:cNvGrpSpPr>
              <p:nvPr/>
            </p:nvGrpSpPr>
            <p:grpSpPr bwMode="auto">
              <a:xfrm>
                <a:off x="2827" y="1681"/>
                <a:ext cx="908" cy="327"/>
                <a:chOff x="2834" y="2387"/>
                <a:chExt cx="908" cy="327"/>
              </a:xfrm>
            </p:grpSpPr>
            <p:sp>
              <p:nvSpPr>
                <p:cNvPr id="26680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2834" y="2462"/>
                  <a:ext cx="72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ar-SA" sz="2000" b="1">
                      <a:solidFill>
                        <a:srgbClr val="009900"/>
                      </a:solidFill>
                      <a:sym typeface="ZA-الجذور-1" pitchFamily="2" charset="2"/>
                    </a:rPr>
                    <a:t>المميز</a:t>
                  </a:r>
                  <a:endParaRPr lang="ar-SA" sz="2000" b="1">
                    <a:solidFill>
                      <a:srgbClr val="333399"/>
                    </a:solidFill>
                    <a:sym typeface="ZA-الجذور-1" pitchFamily="2" charset="2"/>
                  </a:endParaRPr>
                </a:p>
              </p:txBody>
            </p:sp>
            <p:sp>
              <p:nvSpPr>
                <p:cNvPr id="26681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835" y="2387"/>
                  <a:ext cx="907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sz="2800" b="1">
                      <a:solidFill>
                        <a:srgbClr val="000000"/>
                      </a:solidFill>
                      <a:sym typeface="ZA-الجذور-1" pitchFamily="2" charset="2"/>
                    </a:rPr>
                    <a:t></a:t>
                  </a:r>
                </a:p>
              </p:txBody>
            </p:sp>
          </p:grpSp>
          <p:sp>
            <p:nvSpPr>
              <p:cNvPr id="26682" name="Line 58"/>
              <p:cNvSpPr>
                <a:spLocks noChangeShapeType="1"/>
              </p:cNvSpPr>
              <p:nvPr/>
            </p:nvSpPr>
            <p:spPr bwMode="auto">
              <a:xfrm flipH="1" flipV="1">
                <a:off x="2752" y="1997"/>
                <a:ext cx="1451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6683" name="Text Box 59"/>
              <p:cNvSpPr txBox="1">
                <a:spLocks noChangeArrowheads="1"/>
              </p:cNvSpPr>
              <p:nvPr/>
            </p:nvSpPr>
            <p:spPr bwMode="auto">
              <a:xfrm>
                <a:off x="3379" y="2024"/>
                <a:ext cx="2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b="1">
                    <a:solidFill>
                      <a:srgbClr val="000000"/>
                    </a:solidFill>
                  </a:rPr>
                  <a:t>2</a:t>
                </a:r>
                <a:r>
                  <a:rPr lang="ar-SA" b="1">
                    <a:solidFill>
                      <a:srgbClr val="FF0000"/>
                    </a:solidFill>
                  </a:rPr>
                  <a:t>أ</a:t>
                </a:r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26684" name="Text Box 60"/>
              <p:cNvSpPr txBox="1">
                <a:spLocks noChangeArrowheads="1"/>
              </p:cNvSpPr>
              <p:nvPr/>
            </p:nvSpPr>
            <p:spPr bwMode="auto">
              <a:xfrm>
                <a:off x="3611" y="1752"/>
                <a:ext cx="49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ar-SA" sz="2000" b="1">
                    <a:solidFill>
                      <a:srgbClr val="000000"/>
                    </a:solidFill>
                  </a:rPr>
                  <a:t>ــ </a:t>
                </a:r>
                <a:r>
                  <a:rPr lang="ar-SA" sz="2000" b="1">
                    <a:solidFill>
                      <a:srgbClr val="FF0000"/>
                    </a:solidFill>
                  </a:rPr>
                  <a:t>ب</a:t>
                </a:r>
                <a:r>
                  <a:rPr lang="ar-SA" sz="2000" b="1">
                    <a:solidFill>
                      <a:srgbClr val="000000"/>
                    </a:solidFill>
                  </a:rPr>
                  <a:t> </a:t>
                </a:r>
                <a:r>
                  <a:rPr lang="en-US" sz="2000" b="1">
                    <a:solidFill>
                      <a:srgbClr val="000000"/>
                    </a:solidFill>
                  </a:rPr>
                  <a:t>±</a:t>
                </a:r>
              </a:p>
            </p:txBody>
          </p:sp>
        </p:grpSp>
        <p:sp>
          <p:nvSpPr>
            <p:cNvPr id="26685" name="Line 61"/>
            <p:cNvSpPr>
              <a:spLocks noChangeShapeType="1"/>
            </p:cNvSpPr>
            <p:nvPr/>
          </p:nvSpPr>
          <p:spPr bwMode="auto">
            <a:xfrm flipH="1">
              <a:off x="2867" y="1736"/>
              <a:ext cx="6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  <p:sp>
        <p:nvSpPr>
          <p:cNvPr id="26686" name="Text Box 62"/>
          <p:cNvSpPr txBox="1">
            <a:spLocks noChangeArrowheads="1"/>
          </p:cNvSpPr>
          <p:nvPr/>
        </p:nvSpPr>
        <p:spPr bwMode="auto">
          <a:xfrm>
            <a:off x="4932363" y="5264150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أو</a:t>
            </a:r>
            <a:endParaRPr lang="en-US" sz="20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7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2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2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266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266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26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26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800" decel="100000"/>
                                        <p:tgtEl>
                                          <p:spTgt spid="266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800" decel="100000"/>
                                        <p:tgtEl>
                                          <p:spTgt spid="266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6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6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2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30" grpId="0" animBg="1"/>
      <p:bldP spid="26632" grpId="0"/>
      <p:bldP spid="26633" grpId="0"/>
      <p:bldP spid="26634" grpId="0"/>
      <p:bldP spid="26635" grpId="0"/>
      <p:bldP spid="26636" grpId="0"/>
      <p:bldP spid="26638" grpId="0"/>
      <p:bldP spid="26639" grpId="0"/>
      <p:bldP spid="26645" grpId="0"/>
      <p:bldP spid="26664" grpId="0"/>
      <p:bldP spid="26665" grpId="0"/>
      <p:bldP spid="26676" grpId="0"/>
      <p:bldP spid="2668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93E17-EF84-F6E7-7E6A-9043A4E78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98351A35-0A05-AFC5-E904-75680026A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161925"/>
            <a:ext cx="504825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Text Box 3">
            <a:extLst>
              <a:ext uri="{FF2B5EF4-FFF2-40B4-BE49-F238E27FC236}">
                <a16:creationId xmlns:a16="http://schemas.microsoft.com/office/drawing/2014/main" id="{1BC88574-AFF4-8708-6E3D-BFF18137B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692150"/>
            <a:ext cx="741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يمكن عند حل المعادلات التربيعية </a:t>
            </a:r>
            <a:r>
              <a:rPr lang="ar-SA" sz="2000" b="1">
                <a:solidFill>
                  <a:srgbClr val="FF0000"/>
                </a:solidFill>
              </a:rPr>
              <a:t>بالقانون العام</a:t>
            </a:r>
            <a:r>
              <a:rPr lang="ar-SA" sz="2000" b="1">
                <a:solidFill>
                  <a:srgbClr val="000000"/>
                </a:solidFill>
              </a:rPr>
              <a:t>، نوجد أولاً </a:t>
            </a:r>
            <a:r>
              <a:rPr lang="ar-SA" sz="2000" b="1">
                <a:solidFill>
                  <a:srgbClr val="FF0000"/>
                </a:solidFill>
              </a:rPr>
              <a:t>المميز</a:t>
            </a:r>
            <a:r>
              <a:rPr lang="ar-SA" sz="2000" b="1">
                <a:solidFill>
                  <a:srgbClr val="000000"/>
                </a:solidFill>
              </a:rPr>
              <a:t> ثم نضعه تحت إشارة الجذر التربيعي ونكمل الحل.</a:t>
            </a:r>
            <a:endParaRPr lang="en-US" sz="2000" b="1">
              <a:solidFill>
                <a:srgbClr val="000000"/>
              </a:solidFill>
            </a:endParaRPr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id="{62B61DE0-A417-A6B8-9C2B-FCC3780EC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438275"/>
            <a:ext cx="1727200" cy="60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2" name="Text Box 8">
            <a:extLst>
              <a:ext uri="{FF2B5EF4-FFF2-40B4-BE49-F238E27FC236}">
                <a16:creationId xmlns:a16="http://schemas.microsoft.com/office/drawing/2014/main" id="{2CB6A309-C733-92EC-82FD-3D8A063F9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8384" y="3284984"/>
            <a:ext cx="865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FF0000"/>
                </a:solidFill>
              </a:rPr>
              <a:t>المميز =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6633" name="Text Box 9">
            <a:extLst>
              <a:ext uri="{FF2B5EF4-FFF2-40B4-BE49-F238E27FC236}">
                <a16:creationId xmlns:a16="http://schemas.microsoft.com/office/drawing/2014/main" id="{E0E1D18B-AEAD-2AE2-ED45-6AF380A85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240" y="3212976"/>
            <a:ext cx="1411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ar-SA" sz="2000" b="1">
                <a:solidFill>
                  <a:srgbClr val="FF0000"/>
                </a:solidFill>
              </a:rPr>
              <a:t>ب</a:t>
            </a:r>
            <a:r>
              <a:rPr lang="ar-SA" b="1">
                <a:solidFill>
                  <a:srgbClr val="000000"/>
                </a:solidFill>
                <a:cs typeface="ZA-MATH2" pitchFamily="2" charset="-78"/>
              </a:rPr>
              <a:t>ﺈ</a:t>
            </a:r>
            <a:r>
              <a:rPr lang="ar-SA" sz="2000" b="1">
                <a:solidFill>
                  <a:srgbClr val="000000"/>
                </a:solidFill>
              </a:rPr>
              <a:t> ــ 4</a:t>
            </a:r>
            <a:r>
              <a:rPr lang="ar-SA" sz="2000" b="1">
                <a:solidFill>
                  <a:srgbClr val="333399"/>
                </a:solidFill>
              </a:rPr>
              <a:t>أ</a:t>
            </a:r>
            <a:r>
              <a:rPr lang="ar-SA" sz="2000" b="1">
                <a:solidFill>
                  <a:srgbClr val="000000"/>
                </a:solidFill>
              </a:rPr>
              <a:t> </a:t>
            </a:r>
            <a:r>
              <a:rPr lang="ar-SA" sz="2000" b="1">
                <a:solidFill>
                  <a:srgbClr val="009900"/>
                </a:solidFill>
              </a:rPr>
              <a:t>ﺟ</a:t>
            </a:r>
            <a:r>
              <a:rPr lang="ar-SA" sz="2000" b="1">
                <a:solidFill>
                  <a:srgbClr val="000000"/>
                </a:solidFill>
              </a:rPr>
              <a:t> =</a:t>
            </a:r>
          </a:p>
        </p:txBody>
      </p:sp>
      <p:sp>
        <p:nvSpPr>
          <p:cNvPr id="26634" name="Text Box 10">
            <a:extLst>
              <a:ext uri="{FF2B5EF4-FFF2-40B4-BE49-F238E27FC236}">
                <a16:creationId xmlns:a16="http://schemas.microsoft.com/office/drawing/2014/main" id="{2FE44404-0A12-E898-FC46-77594708B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912" y="3140968"/>
            <a:ext cx="3146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00"/>
                </a:solidFill>
              </a:rPr>
              <a:t>( ــ 4 )</a:t>
            </a:r>
            <a:r>
              <a:rPr lang="ar-SA" sz="2400" b="1" dirty="0">
                <a:solidFill>
                  <a:srgbClr val="000000"/>
                </a:solidFill>
                <a:cs typeface="ZA-MATH2" pitchFamily="2" charset="-78"/>
              </a:rPr>
              <a:t>ﺈ</a:t>
            </a:r>
            <a:r>
              <a:rPr lang="ar-SA" sz="2400" b="1" dirty="0">
                <a:solidFill>
                  <a:srgbClr val="000000"/>
                </a:solidFill>
              </a:rPr>
              <a:t> ــ 4</a:t>
            </a:r>
            <a:r>
              <a:rPr lang="ar-SA" sz="2400" b="1" dirty="0">
                <a:solidFill>
                  <a:srgbClr val="333399"/>
                </a:solidFill>
              </a:rPr>
              <a:t>( 1)</a:t>
            </a:r>
            <a:r>
              <a:rPr lang="ar-SA" sz="2400" b="1" dirty="0">
                <a:solidFill>
                  <a:srgbClr val="009900"/>
                </a:solidFill>
              </a:rPr>
              <a:t>(ــ 12)</a:t>
            </a:r>
          </a:p>
        </p:txBody>
      </p:sp>
      <p:sp>
        <p:nvSpPr>
          <p:cNvPr id="26635" name="Text Box 11">
            <a:extLst>
              <a:ext uri="{FF2B5EF4-FFF2-40B4-BE49-F238E27FC236}">
                <a16:creationId xmlns:a16="http://schemas.microsoft.com/office/drawing/2014/main" id="{5848E3BC-3BA1-ADBF-7610-94B03C49B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128" y="3501008"/>
            <a:ext cx="16135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</a:rPr>
              <a:t>= 16 + 48   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26636" name="Text Box 12">
            <a:extLst>
              <a:ext uri="{FF2B5EF4-FFF2-40B4-BE49-F238E27FC236}">
                <a16:creationId xmlns:a16="http://schemas.microsoft.com/office/drawing/2014/main" id="{33C0E748-6BE9-DE1B-7432-F56B89BCF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224" y="4005064"/>
            <a:ext cx="7905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</a:rPr>
              <a:t>= 64   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26638" name="Text Box 14">
            <a:extLst>
              <a:ext uri="{FF2B5EF4-FFF2-40B4-BE49-F238E27FC236}">
                <a16:creationId xmlns:a16="http://schemas.microsoft.com/office/drawing/2014/main" id="{CB3EDCDD-0280-F116-3945-989EBE3EB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1838" y="2430463"/>
            <a:ext cx="2490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س</a:t>
            </a:r>
            <a:r>
              <a:rPr lang="ar-SA" b="1">
                <a:solidFill>
                  <a:srgbClr val="000000"/>
                </a:solidFill>
                <a:cs typeface="ZA-MATH2" pitchFamily="2" charset="-78"/>
              </a:rPr>
              <a:t>ﺈ</a:t>
            </a:r>
            <a:r>
              <a:rPr lang="ar-SA" sz="2000" b="1">
                <a:solidFill>
                  <a:srgbClr val="000000"/>
                </a:solidFill>
              </a:rPr>
              <a:t> ــ 4س ــ 12 = 0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26639" name="Text Box 15">
            <a:extLst>
              <a:ext uri="{FF2B5EF4-FFF2-40B4-BE49-F238E27FC236}">
                <a16:creationId xmlns:a16="http://schemas.microsoft.com/office/drawing/2014/main" id="{2C39F75B-BEE6-AEEF-41FC-11EE2F8B8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975" y="2435225"/>
            <a:ext cx="215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المعادلة بالصورة القياسية</a:t>
            </a:r>
            <a:endParaRPr lang="en-US" b="1">
              <a:solidFill>
                <a:srgbClr val="000000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320DFDC-9350-C2E4-0D2C-1569508E1EC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19672" y="1916832"/>
            <a:ext cx="6683319" cy="441998"/>
          </a:xfrm>
          <a:prstGeom prst="rect">
            <a:avLst/>
          </a:prstGeom>
        </p:spPr>
      </p:pic>
      <p:sp>
        <p:nvSpPr>
          <p:cNvPr id="4" name="Text Box 20">
            <a:extLst>
              <a:ext uri="{FF2B5EF4-FFF2-40B4-BE49-F238E27FC236}">
                <a16:creationId xmlns:a16="http://schemas.microsoft.com/office/drawing/2014/main" id="{312FD216-3312-559C-12D2-CD0D1AD99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152" y="4509120"/>
            <a:ext cx="1871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 dirty="0">
                <a:solidFill>
                  <a:srgbClr val="FF0000"/>
                </a:solidFill>
              </a:rPr>
              <a:t>بما أن المميز موجب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Text Box 21">
            <a:extLst>
              <a:ext uri="{FF2B5EF4-FFF2-40B4-BE49-F238E27FC236}">
                <a16:creationId xmlns:a16="http://schemas.microsoft.com/office/drawing/2014/main" id="{8E2575BC-7DB4-BC26-841E-BA448DF94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976" y="5013176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 dirty="0">
                <a:solidFill>
                  <a:srgbClr val="000000"/>
                </a:solidFill>
              </a:rPr>
              <a:t>لذا، فإن للمعادلة حلان حقيقيان.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29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32" grpId="0"/>
      <p:bldP spid="26633" grpId="0"/>
      <p:bldP spid="26634" grpId="0"/>
      <p:bldP spid="26635" grpId="0"/>
      <p:bldP spid="26636" grpId="0"/>
      <p:bldP spid="26638" grpId="0"/>
      <p:bldP spid="26639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:\إطارات فارغه ج\46b0e2dcf270d3530ed5b6297221982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7805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1"/>
          <p:cNvSpPr txBox="1">
            <a:spLocks noChangeArrowheads="1"/>
          </p:cNvSpPr>
          <p:nvPr/>
        </p:nvSpPr>
        <p:spPr bwMode="auto">
          <a:xfrm>
            <a:off x="2339752" y="4293096"/>
            <a:ext cx="2050131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ar-SA" sz="3600" b="0">
                <a:solidFill>
                  <a:srgbClr val="CC6600"/>
                </a:solidFill>
                <a:latin typeface="Hacen Dalal Text" pitchFamily="2" charset="-78"/>
                <a:cs typeface="Hacen Dalal Text" pitchFamily="2" charset="-78"/>
              </a:rPr>
              <a:t>أهداف الدرس</a:t>
            </a:r>
            <a:endParaRPr lang="ar-SA" sz="3600" b="0" dirty="0">
              <a:solidFill>
                <a:srgbClr val="CC6600"/>
              </a:solidFill>
              <a:latin typeface="Hacen Dalal Text" pitchFamily="2" charset="-78"/>
              <a:cs typeface="Hacen Dalal Text" pitchFamily="2" charset="-78"/>
            </a:endParaRPr>
          </a:p>
        </p:txBody>
      </p:sp>
      <p:sp>
        <p:nvSpPr>
          <p:cNvPr id="5" name="مربع نص 2"/>
          <p:cNvSpPr txBox="1">
            <a:spLocks noChangeArrowheads="1"/>
          </p:cNvSpPr>
          <p:nvPr/>
        </p:nvSpPr>
        <p:spPr bwMode="auto">
          <a:xfrm>
            <a:off x="2915816" y="1721387"/>
            <a:ext cx="453650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lvl="0" indent="-342900" algn="justLow">
              <a:lnSpc>
                <a:spcPct val="150000"/>
              </a:lnSpc>
              <a:buFont typeface="Wingdings"/>
              <a:buChar char=""/>
            </a:pPr>
            <a:r>
              <a:rPr lang="ar-SA">
                <a:solidFill>
                  <a:srgbClr val="669900"/>
                </a:solidFill>
                <a:latin typeface="Dubai" pitchFamily="34" charset="-78"/>
                <a:ea typeface="Times New Roman"/>
                <a:cs typeface="Dubai" pitchFamily="34" charset="-78"/>
              </a:rPr>
              <a:t>أحل معادلات تربيعية باستعمال القانون العام .</a:t>
            </a:r>
            <a:endParaRPr lang="en-US" sz="2400">
              <a:solidFill>
                <a:srgbClr val="669900"/>
              </a:solidFill>
              <a:effectLst/>
              <a:latin typeface="Dubai" pitchFamily="34" charset="-78"/>
              <a:ea typeface="Times New Roman"/>
              <a:cs typeface="Dubai" pitchFamily="34" charset="-78"/>
            </a:endParaRPr>
          </a:p>
        </p:txBody>
      </p:sp>
      <p:sp>
        <p:nvSpPr>
          <p:cNvPr id="7" name="مربع نص 2"/>
          <p:cNvSpPr txBox="1">
            <a:spLocks noChangeArrowheads="1"/>
          </p:cNvSpPr>
          <p:nvPr/>
        </p:nvSpPr>
        <p:spPr bwMode="auto">
          <a:xfrm>
            <a:off x="2915816" y="2352378"/>
            <a:ext cx="43924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lvl="0" indent="-342900" algn="justLow">
              <a:lnSpc>
                <a:spcPct val="150000"/>
              </a:lnSpc>
              <a:buFont typeface="Wingdings"/>
              <a:buChar char=""/>
            </a:pPr>
            <a:r>
              <a:rPr lang="ar-SA">
                <a:solidFill>
                  <a:srgbClr val="669900"/>
                </a:solidFill>
                <a:latin typeface="Dubai" pitchFamily="34" charset="-78"/>
                <a:ea typeface="Times New Roman"/>
                <a:cs typeface="Dubai" pitchFamily="34" charset="-78"/>
              </a:rPr>
              <a:t>استعمل المميز لتحديد عدد حلول معادلة تربيعية </a:t>
            </a:r>
            <a:endParaRPr lang="en-US" sz="2400">
              <a:solidFill>
                <a:srgbClr val="669900"/>
              </a:solidFill>
              <a:effectLst/>
              <a:latin typeface="Dubai" pitchFamily="34" charset="-78"/>
              <a:ea typeface="Times New Roman"/>
              <a:cs typeface="Dubai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641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4622800" y="2060575"/>
            <a:ext cx="4392613" cy="4608513"/>
          </a:xfrm>
          <a:prstGeom prst="rect">
            <a:avLst/>
          </a:prstGeom>
          <a:solidFill>
            <a:srgbClr val="FFCC00"/>
          </a:solidFill>
          <a:ln w="2857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6473858" y="2166144"/>
            <a:ext cx="2490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ar-SA" sz="2000" b="1" dirty="0">
                <a:solidFill>
                  <a:srgbClr val="000000"/>
                </a:solidFill>
              </a:rPr>
              <a:t>2س</a:t>
            </a:r>
            <a:r>
              <a:rPr lang="ar-SA" b="1" dirty="0">
                <a:solidFill>
                  <a:srgbClr val="000000"/>
                </a:solidFill>
                <a:cs typeface="ZA-MATH2" pitchFamily="2" charset="-78"/>
              </a:rPr>
              <a:t>ﺈ</a:t>
            </a:r>
            <a:r>
              <a:rPr lang="ar-SA" sz="2000" b="1" dirty="0">
                <a:solidFill>
                  <a:srgbClr val="000000"/>
                </a:solidFill>
              </a:rPr>
              <a:t> + 11س + 15 = 0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4441474" y="2166144"/>
            <a:ext cx="215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المعادلة بالصورة القياسية</a:t>
            </a:r>
            <a:endParaRPr lang="en-US" b="1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7956550" y="2830513"/>
            <a:ext cx="8651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FF0000"/>
                </a:solidFill>
              </a:rPr>
              <a:t>المميز: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7235825" y="3228975"/>
            <a:ext cx="1411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ar-SA" sz="2000" b="1">
                <a:solidFill>
                  <a:srgbClr val="FF0000"/>
                </a:solidFill>
              </a:rPr>
              <a:t>ب</a:t>
            </a:r>
            <a:r>
              <a:rPr lang="ar-SA" b="1">
                <a:solidFill>
                  <a:srgbClr val="000000"/>
                </a:solidFill>
                <a:cs typeface="ZA-MATH2" pitchFamily="2" charset="-78"/>
              </a:rPr>
              <a:t>ﺈ</a:t>
            </a:r>
            <a:r>
              <a:rPr lang="ar-SA" sz="2000" b="1">
                <a:solidFill>
                  <a:srgbClr val="000000"/>
                </a:solidFill>
              </a:rPr>
              <a:t> ــ 4</a:t>
            </a:r>
            <a:r>
              <a:rPr lang="ar-SA" sz="2000" b="1">
                <a:solidFill>
                  <a:srgbClr val="333399"/>
                </a:solidFill>
              </a:rPr>
              <a:t>أ</a:t>
            </a:r>
            <a:r>
              <a:rPr lang="ar-SA" sz="2000" b="1">
                <a:solidFill>
                  <a:srgbClr val="000000"/>
                </a:solidFill>
              </a:rPr>
              <a:t> </a:t>
            </a:r>
            <a:r>
              <a:rPr lang="ar-SA" sz="2000" b="1">
                <a:solidFill>
                  <a:srgbClr val="009900"/>
                </a:solidFill>
              </a:rPr>
              <a:t>ﺟ</a:t>
            </a:r>
            <a:r>
              <a:rPr lang="ar-SA" sz="2000" b="1">
                <a:solidFill>
                  <a:srgbClr val="000000"/>
                </a:solidFill>
              </a:rPr>
              <a:t> =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5076825" y="3203575"/>
            <a:ext cx="2354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ar-SA" sz="2000" b="1" dirty="0">
                <a:solidFill>
                  <a:srgbClr val="0070C0"/>
                </a:solidFill>
              </a:rPr>
              <a:t>( 11 )</a:t>
            </a:r>
            <a:r>
              <a:rPr lang="ar-SA" b="1" dirty="0">
                <a:solidFill>
                  <a:srgbClr val="000000"/>
                </a:solidFill>
                <a:cs typeface="ZA-MATH2" pitchFamily="2" charset="-78"/>
              </a:rPr>
              <a:t>ﺈ</a:t>
            </a:r>
            <a:r>
              <a:rPr lang="ar-SA" sz="2000" b="1" dirty="0">
                <a:solidFill>
                  <a:srgbClr val="000000"/>
                </a:solidFill>
              </a:rPr>
              <a:t> ــ 4</a:t>
            </a:r>
            <a:r>
              <a:rPr lang="ar-SA" sz="2000" b="1" dirty="0">
                <a:solidFill>
                  <a:srgbClr val="FF0000"/>
                </a:solidFill>
              </a:rPr>
              <a:t>( 2)</a:t>
            </a:r>
            <a:r>
              <a:rPr lang="ar-SA" sz="2000" b="1" dirty="0">
                <a:solidFill>
                  <a:srgbClr val="009900"/>
                </a:solidFill>
              </a:rPr>
              <a:t>(15)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6084888" y="3683000"/>
            <a:ext cx="1612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= 121 ــ 120   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7092950" y="4103688"/>
            <a:ext cx="617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= 1   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6948488" y="4667250"/>
            <a:ext cx="1871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 dirty="0">
                <a:solidFill>
                  <a:srgbClr val="FF0000"/>
                </a:solidFill>
              </a:rPr>
              <a:t>بما أن المميز موجب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5064125" y="5207000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 dirty="0">
                <a:solidFill>
                  <a:srgbClr val="000000"/>
                </a:solidFill>
              </a:rPr>
              <a:t>لذا، فإن للمعادلة حلان حقيقيان.</a:t>
            </a:r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11" y="908720"/>
            <a:ext cx="4904166" cy="51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644" y="2830513"/>
            <a:ext cx="1111250" cy="310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CC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556792"/>
            <a:ext cx="2165408" cy="38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10" y="200869"/>
            <a:ext cx="2145959" cy="3648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HeroicExtremeLeftFacing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9" y="73083"/>
            <a:ext cx="2018465" cy="12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AD672269-E202-8C6C-B26C-F84F99DD919C}"/>
              </a:ext>
            </a:extLst>
          </p:cNvPr>
          <p:cNvSpPr txBox="1"/>
          <p:nvPr/>
        </p:nvSpPr>
        <p:spPr>
          <a:xfrm>
            <a:off x="5436096" y="2492896"/>
            <a:ext cx="35468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lang="ar-SA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أ = 2   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،   </a:t>
            </a:r>
            <a:r>
              <a:rPr lang="ar-SA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ب = 11   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،   </a:t>
            </a:r>
            <a:r>
              <a:rPr lang="ar-SA" sz="2000" b="1" dirty="0">
                <a:solidFill>
                  <a:srgbClr val="0099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جـ = 15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endParaRPr lang="ar-SA" sz="36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2916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 animBg="1"/>
      <p:bldP spid="25612" grpId="0"/>
      <p:bldP spid="25613" grpId="0"/>
      <p:bldP spid="25614" grpId="0"/>
      <p:bldP spid="25615" grpId="0"/>
      <p:bldP spid="25616" grpId="0"/>
      <p:bldP spid="25617" grpId="0"/>
      <p:bldP spid="25618" grpId="0"/>
      <p:bldP spid="25620" grpId="0"/>
      <p:bldP spid="25621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25968-60F3-039F-88AE-E5E128BA0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Rectangle 9">
            <a:extLst>
              <a:ext uri="{FF2B5EF4-FFF2-40B4-BE49-F238E27FC236}">
                <a16:creationId xmlns:a16="http://schemas.microsoft.com/office/drawing/2014/main" id="{E7E8F02E-A137-7FBE-B945-DCED511AF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800" y="2060575"/>
            <a:ext cx="4392613" cy="4608513"/>
          </a:xfrm>
          <a:prstGeom prst="rect">
            <a:avLst/>
          </a:prstGeom>
          <a:solidFill>
            <a:srgbClr val="FFCC00"/>
          </a:solidFill>
          <a:ln w="2857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5612" name="Text Box 12">
            <a:extLst>
              <a:ext uri="{FF2B5EF4-FFF2-40B4-BE49-F238E27FC236}">
                <a16:creationId xmlns:a16="http://schemas.microsoft.com/office/drawing/2014/main" id="{8114FBEF-4F49-2DF5-D2E0-7B6642FDF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2166144"/>
            <a:ext cx="26644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ar-SA" sz="2000" b="1" dirty="0">
                <a:solidFill>
                  <a:srgbClr val="000000"/>
                </a:solidFill>
              </a:rPr>
              <a:t>9س</a:t>
            </a:r>
            <a:r>
              <a:rPr lang="ar-SA" b="1" dirty="0">
                <a:solidFill>
                  <a:srgbClr val="000000"/>
                </a:solidFill>
                <a:cs typeface="ZA-MATH2" pitchFamily="2" charset="-78"/>
              </a:rPr>
              <a:t>ﺈ</a:t>
            </a:r>
            <a:r>
              <a:rPr lang="ar-SA" sz="2000" b="1" dirty="0">
                <a:solidFill>
                  <a:srgbClr val="000000"/>
                </a:solidFill>
              </a:rPr>
              <a:t> - 30 س  + 25 = 0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5613" name="Text Box 13">
            <a:extLst>
              <a:ext uri="{FF2B5EF4-FFF2-40B4-BE49-F238E27FC236}">
                <a16:creationId xmlns:a16="http://schemas.microsoft.com/office/drawing/2014/main" id="{50C390C5-9C39-00B4-4100-B16B449D0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944" y="2132856"/>
            <a:ext cx="215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المعادلة بالصورة القياسية</a:t>
            </a:r>
            <a:endParaRPr lang="en-US" b="1" dirty="0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5614" name="Text Box 14">
            <a:extLst>
              <a:ext uri="{FF2B5EF4-FFF2-40B4-BE49-F238E27FC236}">
                <a16:creationId xmlns:a16="http://schemas.microsoft.com/office/drawing/2014/main" id="{765810BD-4831-5FE7-A6D3-80D5C1882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2830513"/>
            <a:ext cx="8651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FF0000"/>
                </a:solidFill>
              </a:rPr>
              <a:t>المميز: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5615" name="Text Box 15">
            <a:extLst>
              <a:ext uri="{FF2B5EF4-FFF2-40B4-BE49-F238E27FC236}">
                <a16:creationId xmlns:a16="http://schemas.microsoft.com/office/drawing/2014/main" id="{E2A6AF19-1FF0-415C-3E98-86A4911F7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3228975"/>
            <a:ext cx="1411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ar-SA" sz="2000" b="1" dirty="0" err="1">
                <a:solidFill>
                  <a:srgbClr val="0070C0"/>
                </a:solidFill>
              </a:rPr>
              <a:t>ب</a:t>
            </a:r>
            <a:r>
              <a:rPr lang="ar-SA" b="1" dirty="0" err="1">
                <a:solidFill>
                  <a:srgbClr val="000000"/>
                </a:solidFill>
                <a:cs typeface="ZA-MATH2" pitchFamily="2" charset="-78"/>
              </a:rPr>
              <a:t>ﺈ</a:t>
            </a:r>
            <a:r>
              <a:rPr lang="ar-SA" sz="2000" b="1" dirty="0">
                <a:solidFill>
                  <a:srgbClr val="000000"/>
                </a:solidFill>
              </a:rPr>
              <a:t> ــ 4</a:t>
            </a:r>
            <a:r>
              <a:rPr lang="ar-SA" sz="2000" b="1" dirty="0">
                <a:solidFill>
                  <a:srgbClr val="FF0000"/>
                </a:solidFill>
              </a:rPr>
              <a:t>أ</a:t>
            </a:r>
            <a:r>
              <a:rPr lang="ar-SA" sz="2000" b="1" dirty="0">
                <a:solidFill>
                  <a:srgbClr val="000000"/>
                </a:solidFill>
              </a:rPr>
              <a:t> </a:t>
            </a:r>
            <a:r>
              <a:rPr lang="ar-SA" sz="2000" b="1" dirty="0">
                <a:solidFill>
                  <a:srgbClr val="009900"/>
                </a:solidFill>
              </a:rPr>
              <a:t>ﺟ</a:t>
            </a:r>
            <a:r>
              <a:rPr lang="ar-SA" sz="2000" b="1" dirty="0">
                <a:solidFill>
                  <a:srgbClr val="000000"/>
                </a:solidFill>
              </a:rPr>
              <a:t> =</a:t>
            </a:r>
          </a:p>
        </p:txBody>
      </p:sp>
      <p:sp>
        <p:nvSpPr>
          <p:cNvPr id="25616" name="Text Box 16">
            <a:extLst>
              <a:ext uri="{FF2B5EF4-FFF2-40B4-BE49-F238E27FC236}">
                <a16:creationId xmlns:a16="http://schemas.microsoft.com/office/drawing/2014/main" id="{156A5238-03EE-0F81-23DB-58D3E4E56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3203575"/>
            <a:ext cx="2354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ar-SA" sz="2000" b="1" dirty="0">
                <a:solidFill>
                  <a:srgbClr val="0070C0"/>
                </a:solidFill>
              </a:rPr>
              <a:t>( -30 )</a:t>
            </a:r>
            <a:r>
              <a:rPr lang="ar-SA" b="1" dirty="0">
                <a:solidFill>
                  <a:srgbClr val="000000"/>
                </a:solidFill>
                <a:cs typeface="ZA-MATH2" pitchFamily="2" charset="-78"/>
              </a:rPr>
              <a:t>ﺈ</a:t>
            </a:r>
            <a:r>
              <a:rPr lang="ar-SA" sz="2000" b="1" dirty="0">
                <a:solidFill>
                  <a:srgbClr val="000000"/>
                </a:solidFill>
              </a:rPr>
              <a:t> ــ 4</a:t>
            </a:r>
            <a:r>
              <a:rPr lang="ar-SA" sz="2000" b="1" dirty="0">
                <a:solidFill>
                  <a:srgbClr val="FF0000"/>
                </a:solidFill>
              </a:rPr>
              <a:t>( 9)</a:t>
            </a:r>
            <a:r>
              <a:rPr lang="ar-SA" sz="2000" b="1" dirty="0">
                <a:solidFill>
                  <a:srgbClr val="009900"/>
                </a:solidFill>
              </a:rPr>
              <a:t>(25)</a:t>
            </a:r>
          </a:p>
        </p:txBody>
      </p:sp>
      <p:sp>
        <p:nvSpPr>
          <p:cNvPr id="25617" name="Text Box 17">
            <a:extLst>
              <a:ext uri="{FF2B5EF4-FFF2-40B4-BE49-F238E27FC236}">
                <a16:creationId xmlns:a16="http://schemas.microsoft.com/office/drawing/2014/main" id="{D93E676C-6274-B440-40CD-09F8E49FD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3683000"/>
            <a:ext cx="1612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ar-SA" sz="2000" b="1" dirty="0">
                <a:solidFill>
                  <a:srgbClr val="000000"/>
                </a:solidFill>
              </a:rPr>
              <a:t>= 900 - 900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5618" name="Text Box 18">
            <a:extLst>
              <a:ext uri="{FF2B5EF4-FFF2-40B4-BE49-F238E27FC236}">
                <a16:creationId xmlns:a16="http://schemas.microsoft.com/office/drawing/2014/main" id="{DA2EBE72-655A-E005-9025-8AFF2BC93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4103688"/>
            <a:ext cx="617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ar-SA" sz="2000" b="1" dirty="0">
                <a:solidFill>
                  <a:srgbClr val="000000"/>
                </a:solidFill>
              </a:rPr>
              <a:t>= -   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5620" name="Text Box 20">
            <a:extLst>
              <a:ext uri="{FF2B5EF4-FFF2-40B4-BE49-F238E27FC236}">
                <a16:creationId xmlns:a16="http://schemas.microsoft.com/office/drawing/2014/main" id="{6948C7B0-F8C3-936F-CBAC-C11F3BCA3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4667250"/>
            <a:ext cx="1871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 dirty="0">
                <a:solidFill>
                  <a:srgbClr val="FF0000"/>
                </a:solidFill>
              </a:rPr>
              <a:t>بما أن المميز = 0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5621" name="Text Box 21">
            <a:extLst>
              <a:ext uri="{FF2B5EF4-FFF2-40B4-BE49-F238E27FC236}">
                <a16:creationId xmlns:a16="http://schemas.microsoft.com/office/drawing/2014/main" id="{D90F985A-4071-B369-00B1-079C28823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25" y="5207000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 dirty="0">
                <a:solidFill>
                  <a:srgbClr val="000000"/>
                </a:solidFill>
              </a:rPr>
              <a:t>لذا، فإن للمعادلة حل حقيقي واحد .</a:t>
            </a:r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79C41F48-9E97-0987-5FBA-0CFD38744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11" y="908720"/>
            <a:ext cx="4904166" cy="51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E9D8B05E-EE83-9B07-65FB-29104C7C1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644" y="2830513"/>
            <a:ext cx="1111250" cy="310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257E42EB-A916-8E3C-6B5E-0B9907D99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10" y="200869"/>
            <a:ext cx="2145959" cy="3648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HeroicExtremeLeftFacing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DC6CB0DD-D403-4637-3E83-F0C3BC752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9" y="73083"/>
            <a:ext cx="2018465" cy="12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672C56CD-9611-3289-80EB-3015E1F97541}"/>
              </a:ext>
            </a:extLst>
          </p:cNvPr>
          <p:cNvSpPr txBox="1"/>
          <p:nvPr/>
        </p:nvSpPr>
        <p:spPr>
          <a:xfrm>
            <a:off x="5436096" y="2492896"/>
            <a:ext cx="35468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lang="ar-SA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أ = 9   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،   </a:t>
            </a:r>
            <a:r>
              <a:rPr lang="ar-SA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ب = -30   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،   </a:t>
            </a:r>
            <a:r>
              <a:rPr lang="ar-SA" sz="2000" b="1" dirty="0">
                <a:solidFill>
                  <a:srgbClr val="0099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جـ = 25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endParaRPr lang="ar-SA" sz="3600" dirty="0">
              <a:cs typeface="+mj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BA33083-C3D1-4F3A-4375-2880039B92CF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CC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364088" y="1628800"/>
            <a:ext cx="2728196" cy="3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3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 animBg="1"/>
      <p:bldP spid="25612" grpId="0"/>
      <p:bldP spid="25613" grpId="0"/>
      <p:bldP spid="25614" grpId="0"/>
      <p:bldP spid="25615" grpId="0"/>
      <p:bldP spid="25616" grpId="0"/>
      <p:bldP spid="25617" grpId="0"/>
      <p:bldP spid="25618" grpId="0"/>
      <p:bldP spid="25620" grpId="0"/>
      <p:bldP spid="25621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مستطيل 121"/>
          <p:cNvSpPr/>
          <p:nvPr/>
        </p:nvSpPr>
        <p:spPr>
          <a:xfrm>
            <a:off x="5500694" y="1714488"/>
            <a:ext cx="3357586" cy="49292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7215206" y="2071678"/>
            <a:ext cx="1357322" cy="5715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  =  2</a:t>
            </a: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5757870" y="2071678"/>
            <a:ext cx="1357322" cy="5715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  =  11</a:t>
            </a:r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6486538" y="2686046"/>
            <a:ext cx="1357322" cy="5715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جـ  = 15</a:t>
            </a:r>
          </a:p>
        </p:txBody>
      </p:sp>
      <p:sp>
        <p:nvSpPr>
          <p:cNvPr id="23" name="Text Box 87"/>
          <p:cNvSpPr txBox="1">
            <a:spLocks noChangeArrowheads="1"/>
          </p:cNvSpPr>
          <p:nvPr/>
        </p:nvSpPr>
        <p:spPr bwMode="auto">
          <a:xfrm>
            <a:off x="6588224" y="3717032"/>
            <a:ext cx="154444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</a:t>
            </a:r>
            <a:r>
              <a:rPr kumimoji="0" lang="ar-SA" sz="34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ــ 4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جـ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مستطيل مستدير الزوايا 24"/>
          <p:cNvSpPr/>
          <p:nvPr/>
        </p:nvSpPr>
        <p:spPr>
          <a:xfrm>
            <a:off x="5436096" y="1196752"/>
            <a:ext cx="3400452" cy="4457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 Box 87"/>
          <p:cNvSpPr txBox="1">
            <a:spLocks noChangeArrowheads="1"/>
          </p:cNvSpPr>
          <p:nvPr/>
        </p:nvSpPr>
        <p:spPr bwMode="auto">
          <a:xfrm>
            <a:off x="5143504" y="4396095"/>
            <a:ext cx="333039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</a:t>
            </a:r>
            <a:r>
              <a:rPr kumimoji="0" lang="ar-SA" sz="32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11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ــ 4 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 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15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 Box 87"/>
          <p:cNvSpPr txBox="1">
            <a:spLocks noChangeArrowheads="1"/>
          </p:cNvSpPr>
          <p:nvPr/>
        </p:nvSpPr>
        <p:spPr bwMode="auto">
          <a:xfrm>
            <a:off x="5143504" y="5110475"/>
            <a:ext cx="333039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121 ــ 120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 Box 87"/>
          <p:cNvSpPr txBox="1">
            <a:spLocks noChangeArrowheads="1"/>
          </p:cNvSpPr>
          <p:nvPr/>
        </p:nvSpPr>
        <p:spPr bwMode="auto">
          <a:xfrm>
            <a:off x="5436096" y="1268760"/>
            <a:ext cx="3286148" cy="420628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2 س</a:t>
            </a:r>
            <a:r>
              <a:rPr kumimoji="0" lang="ar-SA" sz="32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+ 11س  + 15 = 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 Box 87"/>
          <p:cNvSpPr txBox="1">
            <a:spLocks noChangeArrowheads="1"/>
          </p:cNvSpPr>
          <p:nvPr/>
        </p:nvSpPr>
        <p:spPr bwMode="auto">
          <a:xfrm>
            <a:off x="7215206" y="5753417"/>
            <a:ext cx="125869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 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خماسي 34"/>
          <p:cNvSpPr/>
          <p:nvPr/>
        </p:nvSpPr>
        <p:spPr>
          <a:xfrm>
            <a:off x="2267744" y="1268760"/>
            <a:ext cx="3017496" cy="37429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اكتب المعادلة بالصورة القياسية</a:t>
            </a:r>
          </a:p>
        </p:txBody>
      </p:sp>
      <p:grpSp>
        <p:nvGrpSpPr>
          <p:cNvPr id="3" name="مجموعة 35"/>
          <p:cNvGrpSpPr/>
          <p:nvPr/>
        </p:nvGrpSpPr>
        <p:grpSpPr>
          <a:xfrm>
            <a:off x="2071670" y="1795616"/>
            <a:ext cx="3071834" cy="890426"/>
            <a:chOff x="2371710" y="5738996"/>
            <a:chExt cx="3071834" cy="890426"/>
          </a:xfrm>
        </p:grpSpPr>
        <p:sp>
          <p:nvSpPr>
            <p:cNvPr id="37" name="Text Box 87"/>
            <p:cNvSpPr txBox="1">
              <a:spLocks noChangeArrowheads="1"/>
            </p:cNvSpPr>
            <p:nvPr/>
          </p:nvSpPr>
          <p:spPr bwMode="auto">
            <a:xfrm>
              <a:off x="4572000" y="5967735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س  =       </a:t>
              </a:r>
              <a:endParaRPr kumimoji="0" lang="en-US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مجموعة 178"/>
            <p:cNvGrpSpPr/>
            <p:nvPr/>
          </p:nvGrpSpPr>
          <p:grpSpPr>
            <a:xfrm>
              <a:off x="2371710" y="5738996"/>
              <a:ext cx="2186002" cy="890426"/>
              <a:chOff x="4614864" y="4714751"/>
              <a:chExt cx="2186002" cy="890426"/>
            </a:xfrm>
          </p:grpSpPr>
          <p:grpSp>
            <p:nvGrpSpPr>
              <p:cNvPr id="5" name="مجموعة 65"/>
              <p:cNvGrpSpPr/>
              <p:nvPr/>
            </p:nvGrpSpPr>
            <p:grpSpPr>
              <a:xfrm>
                <a:off x="4614864" y="4757746"/>
                <a:ext cx="2186002" cy="847431"/>
                <a:chOff x="1457304" y="4487202"/>
                <a:chExt cx="2186002" cy="847431"/>
              </a:xfrm>
            </p:grpSpPr>
            <p:sp>
              <p:nvSpPr>
                <p:cNvPr id="44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1457304" y="4487202"/>
                  <a:ext cx="2186002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ــ  ب  ±    المميز</a:t>
                  </a:r>
                  <a:endPara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343134" y="4872968"/>
                  <a:ext cx="728668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2 أ</a:t>
                  </a:r>
                  <a:endParaRPr kumimoji="0" lang="en-US" sz="34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46" name="رابط مستقيم 45"/>
                <p:cNvCxnSpPr/>
                <p:nvPr/>
              </p:nvCxnSpPr>
              <p:spPr>
                <a:xfrm rot="10800000">
                  <a:off x="1744621" y="4898113"/>
                  <a:ext cx="1800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مجموعة 180"/>
              <p:cNvGrpSpPr/>
              <p:nvPr/>
            </p:nvGrpSpPr>
            <p:grpSpPr>
              <a:xfrm>
                <a:off x="4996127" y="4714751"/>
                <a:ext cx="704590" cy="357100"/>
                <a:chOff x="1415793" y="642918"/>
                <a:chExt cx="782876" cy="428628"/>
              </a:xfrm>
            </p:grpSpPr>
            <p:cxnSp>
              <p:nvCxnSpPr>
                <p:cNvPr id="41" name="رابط مستقيم 40"/>
                <p:cNvCxnSpPr/>
                <p:nvPr/>
              </p:nvCxnSpPr>
              <p:spPr>
                <a:xfrm rot="10800000">
                  <a:off x="1415793" y="642918"/>
                  <a:ext cx="639998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رابط مستقيم 41"/>
                <p:cNvCxnSpPr/>
                <p:nvPr/>
              </p:nvCxnSpPr>
              <p:spPr>
                <a:xfrm rot="16200000" flipH="1">
                  <a:off x="1877197" y="821513"/>
                  <a:ext cx="428628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رابط مستقيم 42"/>
                <p:cNvCxnSpPr/>
                <p:nvPr/>
              </p:nvCxnSpPr>
              <p:spPr>
                <a:xfrm rot="5400000" flipH="1" flipV="1">
                  <a:off x="2020074" y="892951"/>
                  <a:ext cx="285752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" name="مجموعة 46"/>
          <p:cNvGrpSpPr/>
          <p:nvPr/>
        </p:nvGrpSpPr>
        <p:grpSpPr>
          <a:xfrm>
            <a:off x="2214546" y="2657468"/>
            <a:ext cx="2928958" cy="890426"/>
            <a:chOff x="2514586" y="5738996"/>
            <a:chExt cx="2928958" cy="890426"/>
          </a:xfrm>
        </p:grpSpPr>
        <p:sp>
          <p:nvSpPr>
            <p:cNvPr id="48" name="Text Box 87"/>
            <p:cNvSpPr txBox="1">
              <a:spLocks noChangeArrowheads="1"/>
            </p:cNvSpPr>
            <p:nvPr/>
          </p:nvSpPr>
          <p:spPr bwMode="auto">
            <a:xfrm>
              <a:off x="4572000" y="5967735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س  =       </a:t>
              </a:r>
              <a:endParaRPr kumimoji="0" lang="en-US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مجموعة 178"/>
            <p:cNvGrpSpPr/>
            <p:nvPr/>
          </p:nvGrpSpPr>
          <p:grpSpPr>
            <a:xfrm>
              <a:off x="2514586" y="5738996"/>
              <a:ext cx="2043126" cy="890426"/>
              <a:chOff x="4757740" y="4714751"/>
              <a:chExt cx="2043126" cy="890426"/>
            </a:xfrm>
          </p:grpSpPr>
          <p:grpSp>
            <p:nvGrpSpPr>
              <p:cNvPr id="9" name="مجموعة 65"/>
              <p:cNvGrpSpPr/>
              <p:nvPr/>
            </p:nvGrpSpPr>
            <p:grpSpPr>
              <a:xfrm>
                <a:off x="4757740" y="4757746"/>
                <a:ext cx="2043126" cy="847431"/>
                <a:chOff x="1600180" y="4487202"/>
                <a:chExt cx="2043126" cy="847431"/>
              </a:xfrm>
            </p:grpSpPr>
            <p:sp>
              <p:nvSpPr>
                <p:cNvPr id="5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1600180" y="4487202"/>
                  <a:ext cx="2043126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ــ 11  ±    </a:t>
                  </a: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highlight>
                        <a:srgbClr val="FFFF00"/>
                      </a:highligh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1</a:t>
                  </a:r>
                  <a:endPara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043094" y="4872968"/>
                  <a:ext cx="1028708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2 ( 2 )</a:t>
                  </a:r>
                  <a:endParaRPr kumimoji="0" lang="en-US" sz="34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57" name="رابط مستقيم 56"/>
                <p:cNvCxnSpPr/>
                <p:nvPr/>
              </p:nvCxnSpPr>
              <p:spPr>
                <a:xfrm rot="10800000">
                  <a:off x="1744621" y="4898113"/>
                  <a:ext cx="1800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مجموعة 180"/>
              <p:cNvGrpSpPr/>
              <p:nvPr/>
            </p:nvGrpSpPr>
            <p:grpSpPr>
              <a:xfrm>
                <a:off x="4996127" y="4714751"/>
                <a:ext cx="704590" cy="357100"/>
                <a:chOff x="1415793" y="642918"/>
                <a:chExt cx="782876" cy="428628"/>
              </a:xfrm>
            </p:grpSpPr>
            <p:cxnSp>
              <p:nvCxnSpPr>
                <p:cNvPr id="52" name="رابط مستقيم 51"/>
                <p:cNvCxnSpPr/>
                <p:nvPr/>
              </p:nvCxnSpPr>
              <p:spPr>
                <a:xfrm rot="10800000">
                  <a:off x="1415793" y="642918"/>
                  <a:ext cx="639998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رابط مستقيم 52"/>
                <p:cNvCxnSpPr/>
                <p:nvPr/>
              </p:nvCxnSpPr>
              <p:spPr>
                <a:xfrm rot="16200000" flipH="1">
                  <a:off x="1877197" y="821513"/>
                  <a:ext cx="428628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رابط مستقيم 53"/>
                <p:cNvCxnSpPr/>
                <p:nvPr/>
              </p:nvCxnSpPr>
              <p:spPr>
                <a:xfrm rot="5400000" flipH="1" flipV="1">
                  <a:off x="2020074" y="892951"/>
                  <a:ext cx="285752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1" name="مجموعة 70"/>
          <p:cNvGrpSpPr/>
          <p:nvPr/>
        </p:nvGrpSpPr>
        <p:grpSpPr>
          <a:xfrm>
            <a:off x="2657460" y="3610275"/>
            <a:ext cx="2471756" cy="847431"/>
            <a:chOff x="2000232" y="4224643"/>
            <a:chExt cx="2471756" cy="847431"/>
          </a:xfrm>
        </p:grpSpPr>
        <p:sp>
          <p:nvSpPr>
            <p:cNvPr id="60" name="Text Box 87"/>
            <p:cNvSpPr txBox="1">
              <a:spLocks noChangeArrowheads="1"/>
            </p:cNvSpPr>
            <p:nvPr/>
          </p:nvSpPr>
          <p:spPr bwMode="auto">
            <a:xfrm>
              <a:off x="3600444" y="4410387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س  =       </a:t>
              </a:r>
              <a:endParaRPr kumimoji="0" lang="en-US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2" name="مجموعة 65"/>
            <p:cNvGrpSpPr/>
            <p:nvPr/>
          </p:nvGrpSpPr>
          <p:grpSpPr>
            <a:xfrm>
              <a:off x="2000232" y="4224643"/>
              <a:ext cx="1585924" cy="847431"/>
              <a:chOff x="2057382" y="4487202"/>
              <a:chExt cx="1585924" cy="847431"/>
            </a:xfrm>
          </p:grpSpPr>
          <p:sp>
            <p:nvSpPr>
              <p:cNvPr id="67" name="Text Box 87"/>
              <p:cNvSpPr txBox="1">
                <a:spLocks noChangeArrowheads="1"/>
              </p:cNvSpPr>
              <p:nvPr/>
            </p:nvSpPr>
            <p:spPr bwMode="auto">
              <a:xfrm>
                <a:off x="2057382" y="4487202"/>
                <a:ext cx="158592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ــ 11  ±  1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Text Box 87"/>
              <p:cNvSpPr txBox="1">
                <a:spLocks noChangeArrowheads="1"/>
              </p:cNvSpPr>
              <p:nvPr/>
            </p:nvSpPr>
            <p:spPr bwMode="auto">
              <a:xfrm>
                <a:off x="2314558" y="4872968"/>
                <a:ext cx="102870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4</a:t>
                </a:r>
                <a:endParaRPr kumimoji="0" lang="en-US" sz="34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9" name="رابط مستقيم 68"/>
              <p:cNvCxnSpPr/>
              <p:nvPr/>
            </p:nvCxnSpPr>
            <p:spPr>
              <a:xfrm rot="10800000">
                <a:off x="2284621" y="4898113"/>
                <a:ext cx="126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مجموعة 76"/>
          <p:cNvGrpSpPr/>
          <p:nvPr/>
        </p:nvGrpSpPr>
        <p:grpSpPr>
          <a:xfrm>
            <a:off x="500036" y="4400556"/>
            <a:ext cx="4572030" cy="1500198"/>
            <a:chOff x="500036" y="4643446"/>
            <a:chExt cx="4572030" cy="1143008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72" name="مستطيل 71"/>
            <p:cNvSpPr/>
            <p:nvPr/>
          </p:nvSpPr>
          <p:spPr>
            <a:xfrm>
              <a:off x="2786050" y="4643446"/>
              <a:ext cx="2286016" cy="114300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" name="مستطيل 72"/>
            <p:cNvSpPr/>
            <p:nvPr/>
          </p:nvSpPr>
          <p:spPr>
            <a:xfrm>
              <a:off x="500036" y="4643446"/>
              <a:ext cx="2286016" cy="114300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مجموعة 77"/>
          <p:cNvGrpSpPr/>
          <p:nvPr/>
        </p:nvGrpSpPr>
        <p:grpSpPr>
          <a:xfrm>
            <a:off x="2643174" y="4471994"/>
            <a:ext cx="2471756" cy="847431"/>
            <a:chOff x="2000232" y="4224643"/>
            <a:chExt cx="2471756" cy="847431"/>
          </a:xfrm>
        </p:grpSpPr>
        <p:sp>
          <p:nvSpPr>
            <p:cNvPr id="89" name="Text Box 87"/>
            <p:cNvSpPr txBox="1">
              <a:spLocks noChangeArrowheads="1"/>
            </p:cNvSpPr>
            <p:nvPr/>
          </p:nvSpPr>
          <p:spPr bwMode="auto">
            <a:xfrm>
              <a:off x="3600444" y="4410387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س  =       </a:t>
              </a:r>
              <a:endParaRPr kumimoji="0" lang="en-US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مجموعة 65"/>
            <p:cNvGrpSpPr/>
            <p:nvPr/>
          </p:nvGrpSpPr>
          <p:grpSpPr>
            <a:xfrm>
              <a:off x="2000232" y="4224643"/>
              <a:ext cx="1585924" cy="847431"/>
              <a:chOff x="2057382" y="4487202"/>
              <a:chExt cx="1585924" cy="847431"/>
            </a:xfrm>
          </p:grpSpPr>
          <p:sp>
            <p:nvSpPr>
              <p:cNvPr id="92" name="Text Box 87"/>
              <p:cNvSpPr txBox="1">
                <a:spLocks noChangeArrowheads="1"/>
              </p:cNvSpPr>
              <p:nvPr/>
            </p:nvSpPr>
            <p:spPr bwMode="auto">
              <a:xfrm>
                <a:off x="2057382" y="4487202"/>
                <a:ext cx="158592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ــ 11  +  1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Text Box 87"/>
              <p:cNvSpPr txBox="1">
                <a:spLocks noChangeArrowheads="1"/>
              </p:cNvSpPr>
              <p:nvPr/>
            </p:nvSpPr>
            <p:spPr bwMode="auto">
              <a:xfrm>
                <a:off x="2314558" y="4872968"/>
                <a:ext cx="102870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4</a:t>
                </a:r>
                <a:endParaRPr kumimoji="0" lang="en-US" sz="34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94" name="رابط مستقيم 93"/>
              <p:cNvCxnSpPr/>
              <p:nvPr/>
            </p:nvCxnSpPr>
            <p:spPr>
              <a:xfrm rot="10800000">
                <a:off x="2284621" y="4898113"/>
                <a:ext cx="126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مجموعة 94"/>
          <p:cNvGrpSpPr/>
          <p:nvPr/>
        </p:nvGrpSpPr>
        <p:grpSpPr>
          <a:xfrm>
            <a:off x="414308" y="4471994"/>
            <a:ext cx="2471756" cy="847431"/>
            <a:chOff x="2000232" y="4224643"/>
            <a:chExt cx="2471756" cy="847431"/>
          </a:xfrm>
        </p:grpSpPr>
        <p:sp>
          <p:nvSpPr>
            <p:cNvPr id="96" name="Text Box 87"/>
            <p:cNvSpPr txBox="1">
              <a:spLocks noChangeArrowheads="1"/>
            </p:cNvSpPr>
            <p:nvPr/>
          </p:nvSpPr>
          <p:spPr bwMode="auto">
            <a:xfrm>
              <a:off x="3600444" y="4410387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س  =       </a:t>
              </a:r>
              <a:endParaRPr kumimoji="0" lang="en-US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8" name="مجموعة 65"/>
            <p:cNvGrpSpPr/>
            <p:nvPr/>
          </p:nvGrpSpPr>
          <p:grpSpPr>
            <a:xfrm>
              <a:off x="2000232" y="4224643"/>
              <a:ext cx="1585924" cy="847431"/>
              <a:chOff x="2057382" y="4487202"/>
              <a:chExt cx="1585924" cy="847431"/>
            </a:xfrm>
          </p:grpSpPr>
          <p:sp>
            <p:nvSpPr>
              <p:cNvPr id="98" name="Text Box 87"/>
              <p:cNvSpPr txBox="1">
                <a:spLocks noChangeArrowheads="1"/>
              </p:cNvSpPr>
              <p:nvPr/>
            </p:nvSpPr>
            <p:spPr bwMode="auto">
              <a:xfrm>
                <a:off x="2057382" y="4487202"/>
                <a:ext cx="158592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ــ 11  ــ  1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Text Box 87"/>
              <p:cNvSpPr txBox="1">
                <a:spLocks noChangeArrowheads="1"/>
              </p:cNvSpPr>
              <p:nvPr/>
            </p:nvSpPr>
            <p:spPr bwMode="auto">
              <a:xfrm>
                <a:off x="2314558" y="4872968"/>
                <a:ext cx="102870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4</a:t>
                </a:r>
                <a:endParaRPr kumimoji="0" lang="en-US" sz="34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00" name="رابط مستقيم 99"/>
              <p:cNvCxnSpPr/>
              <p:nvPr/>
            </p:nvCxnSpPr>
            <p:spPr>
              <a:xfrm rot="10800000">
                <a:off x="2284621" y="4898113"/>
                <a:ext cx="126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مجموعة 132"/>
          <p:cNvGrpSpPr/>
          <p:nvPr/>
        </p:nvGrpSpPr>
        <p:grpSpPr>
          <a:xfrm>
            <a:off x="2714612" y="5230158"/>
            <a:ext cx="1000132" cy="727746"/>
            <a:chOff x="2786050" y="5230158"/>
            <a:chExt cx="1000132" cy="727746"/>
          </a:xfrm>
        </p:grpSpPr>
        <p:grpSp>
          <p:nvGrpSpPr>
            <p:cNvPr id="22" name="مجموعة 101"/>
            <p:cNvGrpSpPr/>
            <p:nvPr/>
          </p:nvGrpSpPr>
          <p:grpSpPr>
            <a:xfrm>
              <a:off x="2786050" y="5230158"/>
              <a:ext cx="714380" cy="727746"/>
              <a:chOff x="2986076" y="4572930"/>
              <a:chExt cx="714380" cy="727746"/>
            </a:xfrm>
          </p:grpSpPr>
          <p:sp>
            <p:nvSpPr>
              <p:cNvPr id="103" name="Text Box 87"/>
              <p:cNvSpPr txBox="1">
                <a:spLocks noChangeArrowheads="1"/>
              </p:cNvSpPr>
              <p:nvPr/>
            </p:nvSpPr>
            <p:spPr bwMode="auto">
              <a:xfrm>
                <a:off x="2986076" y="4572930"/>
                <a:ext cx="714380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ــ 5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Text Box 87"/>
              <p:cNvSpPr txBox="1">
                <a:spLocks noChangeArrowheads="1"/>
              </p:cNvSpPr>
              <p:nvPr/>
            </p:nvSpPr>
            <p:spPr bwMode="auto">
              <a:xfrm>
                <a:off x="3057514" y="4869789"/>
                <a:ext cx="5143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05" name="رابط مستقيم 104"/>
              <p:cNvCxnSpPr/>
              <p:nvPr/>
            </p:nvCxnSpPr>
            <p:spPr>
              <a:xfrm rot="10800000">
                <a:off x="3148621" y="4898113"/>
                <a:ext cx="396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Text Box 87"/>
            <p:cNvSpPr txBox="1">
              <a:spLocks noChangeArrowheads="1"/>
            </p:cNvSpPr>
            <p:nvPr/>
          </p:nvSpPr>
          <p:spPr bwMode="auto">
            <a:xfrm>
              <a:off x="3384748" y="5329248"/>
              <a:ext cx="401434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=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" name="مجموعة 130"/>
          <p:cNvGrpSpPr/>
          <p:nvPr/>
        </p:nvGrpSpPr>
        <p:grpSpPr>
          <a:xfrm>
            <a:off x="3571868" y="5229236"/>
            <a:ext cx="1414472" cy="727746"/>
            <a:chOff x="3571868" y="5229236"/>
            <a:chExt cx="1414472" cy="727746"/>
          </a:xfrm>
        </p:grpSpPr>
        <p:sp>
          <p:nvSpPr>
            <p:cNvPr id="101" name="Text Box 87"/>
            <p:cNvSpPr txBox="1">
              <a:spLocks noChangeArrowheads="1"/>
            </p:cNvSpPr>
            <p:nvPr/>
          </p:nvSpPr>
          <p:spPr bwMode="auto">
            <a:xfrm>
              <a:off x="4156278" y="5329250"/>
              <a:ext cx="83006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 =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7" name="مجموعة 106"/>
            <p:cNvGrpSpPr/>
            <p:nvPr/>
          </p:nvGrpSpPr>
          <p:grpSpPr>
            <a:xfrm>
              <a:off x="3571868" y="5229236"/>
              <a:ext cx="714380" cy="727746"/>
              <a:chOff x="2943214" y="4572930"/>
              <a:chExt cx="714380" cy="727746"/>
            </a:xfrm>
          </p:grpSpPr>
          <p:sp>
            <p:nvSpPr>
              <p:cNvPr id="108" name="Text Box 87"/>
              <p:cNvSpPr txBox="1">
                <a:spLocks noChangeArrowheads="1"/>
              </p:cNvSpPr>
              <p:nvPr/>
            </p:nvSpPr>
            <p:spPr bwMode="auto">
              <a:xfrm>
                <a:off x="2943214" y="4572930"/>
                <a:ext cx="714380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ــ 10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Text Box 87"/>
              <p:cNvSpPr txBox="1">
                <a:spLocks noChangeArrowheads="1"/>
              </p:cNvSpPr>
              <p:nvPr/>
            </p:nvSpPr>
            <p:spPr bwMode="auto">
              <a:xfrm>
                <a:off x="3086088" y="4869789"/>
                <a:ext cx="5143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4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10" name="رابط مستقيم 109"/>
              <p:cNvCxnSpPr/>
              <p:nvPr/>
            </p:nvCxnSpPr>
            <p:spPr>
              <a:xfrm rot="10800000">
                <a:off x="3148621" y="4898113"/>
                <a:ext cx="396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مجموعة 131"/>
          <p:cNvGrpSpPr/>
          <p:nvPr/>
        </p:nvGrpSpPr>
        <p:grpSpPr>
          <a:xfrm>
            <a:off x="1357290" y="5229236"/>
            <a:ext cx="1401566" cy="727746"/>
            <a:chOff x="1357290" y="5229236"/>
            <a:chExt cx="1401566" cy="727746"/>
          </a:xfrm>
        </p:grpSpPr>
        <p:sp>
          <p:nvSpPr>
            <p:cNvPr id="111" name="Text Box 87"/>
            <p:cNvSpPr txBox="1">
              <a:spLocks noChangeArrowheads="1"/>
            </p:cNvSpPr>
            <p:nvPr/>
          </p:nvSpPr>
          <p:spPr bwMode="auto">
            <a:xfrm>
              <a:off x="1928794" y="5329250"/>
              <a:ext cx="83006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 =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6" name="مجموعة 116"/>
            <p:cNvGrpSpPr/>
            <p:nvPr/>
          </p:nvGrpSpPr>
          <p:grpSpPr>
            <a:xfrm>
              <a:off x="1357290" y="5229236"/>
              <a:ext cx="742954" cy="727746"/>
              <a:chOff x="2914640" y="4572930"/>
              <a:chExt cx="742954" cy="727746"/>
            </a:xfrm>
          </p:grpSpPr>
          <p:sp>
            <p:nvSpPr>
              <p:cNvPr id="118" name="Text Box 87"/>
              <p:cNvSpPr txBox="1">
                <a:spLocks noChangeArrowheads="1"/>
              </p:cNvSpPr>
              <p:nvPr/>
            </p:nvSpPr>
            <p:spPr bwMode="auto">
              <a:xfrm>
                <a:off x="2914640" y="4572930"/>
                <a:ext cx="7429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ــ 12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" name="Text Box 87"/>
              <p:cNvSpPr txBox="1">
                <a:spLocks noChangeArrowheads="1"/>
              </p:cNvSpPr>
              <p:nvPr/>
            </p:nvSpPr>
            <p:spPr bwMode="auto">
              <a:xfrm>
                <a:off x="3057516" y="4869789"/>
                <a:ext cx="5143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4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20" name="رابط مستقيم 119"/>
              <p:cNvCxnSpPr/>
              <p:nvPr/>
            </p:nvCxnSpPr>
            <p:spPr>
              <a:xfrm rot="10800000">
                <a:off x="3076621" y="4898113"/>
                <a:ext cx="46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1" name="Text Box 87"/>
          <p:cNvSpPr txBox="1">
            <a:spLocks noChangeArrowheads="1"/>
          </p:cNvSpPr>
          <p:nvPr/>
        </p:nvSpPr>
        <p:spPr bwMode="auto">
          <a:xfrm>
            <a:off x="485746" y="5324789"/>
            <a:ext cx="97293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 ــ 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8" name="مجموعة 128"/>
          <p:cNvGrpSpPr/>
          <p:nvPr/>
        </p:nvGrpSpPr>
        <p:grpSpPr>
          <a:xfrm>
            <a:off x="2357422" y="5957908"/>
            <a:ext cx="2571768" cy="727746"/>
            <a:chOff x="2357422" y="5957908"/>
            <a:chExt cx="2571768" cy="727746"/>
          </a:xfrm>
        </p:grpSpPr>
        <p:sp>
          <p:nvSpPr>
            <p:cNvPr id="124" name="مستطيل مستدير الزوايا 123"/>
            <p:cNvSpPr/>
            <p:nvPr/>
          </p:nvSpPr>
          <p:spPr>
            <a:xfrm>
              <a:off x="2357422" y="6000768"/>
              <a:ext cx="2571768" cy="571504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الحلول :  ــ 3  ،</a:t>
              </a:r>
            </a:p>
          </p:txBody>
        </p:sp>
        <p:grpSp>
          <p:nvGrpSpPr>
            <p:cNvPr id="39" name="مجموعة 124"/>
            <p:cNvGrpSpPr/>
            <p:nvPr/>
          </p:nvGrpSpPr>
          <p:grpSpPr>
            <a:xfrm>
              <a:off x="2457436" y="5957908"/>
              <a:ext cx="785818" cy="727746"/>
              <a:chOff x="2986078" y="4572930"/>
              <a:chExt cx="785818" cy="727746"/>
            </a:xfrm>
          </p:grpSpPr>
          <p:sp>
            <p:nvSpPr>
              <p:cNvPr id="126" name="Text Box 87"/>
              <p:cNvSpPr txBox="1">
                <a:spLocks noChangeArrowheads="1"/>
              </p:cNvSpPr>
              <p:nvPr/>
            </p:nvSpPr>
            <p:spPr bwMode="auto">
              <a:xfrm>
                <a:off x="2986078" y="4572930"/>
                <a:ext cx="785818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ــ 5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" name="Text Box 87"/>
              <p:cNvSpPr txBox="1">
                <a:spLocks noChangeArrowheads="1"/>
              </p:cNvSpPr>
              <p:nvPr/>
            </p:nvSpPr>
            <p:spPr bwMode="auto">
              <a:xfrm>
                <a:off x="3057518" y="4869789"/>
                <a:ext cx="5143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28" name="رابط مستقيم 127"/>
              <p:cNvCxnSpPr/>
              <p:nvPr/>
            </p:nvCxnSpPr>
            <p:spPr>
              <a:xfrm rot="10800000">
                <a:off x="3199471" y="4898113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0" name="وسيلة شرح مستطيلة 129"/>
          <p:cNvSpPr/>
          <p:nvPr/>
        </p:nvSpPr>
        <p:spPr>
          <a:xfrm>
            <a:off x="5429256" y="5143512"/>
            <a:ext cx="1285884" cy="1214446"/>
          </a:xfrm>
          <a:prstGeom prst="wedgeRectCallout">
            <a:avLst>
              <a:gd name="adj1" fmla="val 136626"/>
              <a:gd name="adj2" fmla="val 1932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المميز موجب أي أن عدد الحلول ( 2 )</a:t>
            </a:r>
          </a:p>
        </p:txBody>
      </p:sp>
      <p:pic>
        <p:nvPicPr>
          <p:cNvPr id="40" name="Picture 20">
            <a:extLst>
              <a:ext uri="{FF2B5EF4-FFF2-40B4-BE49-F238E27FC236}">
                <a16:creationId xmlns:a16="http://schemas.microsoft.com/office/drawing/2014/main" id="{EE20BD0A-6739-8575-A368-C6CFE391C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1440160" cy="50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>
            <a:extLst>
              <a:ext uri="{FF2B5EF4-FFF2-40B4-BE49-F238E27FC236}">
                <a16:creationId xmlns:a16="http://schemas.microsoft.com/office/drawing/2014/main" id="{E0FEDBC4-F29F-6D52-3505-05F5919AA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10" y="200869"/>
            <a:ext cx="2145959" cy="3648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CFF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HeroicExtremeLeftFacing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صورة 50">
            <a:extLst>
              <a:ext uri="{FF2B5EF4-FFF2-40B4-BE49-F238E27FC236}">
                <a16:creationId xmlns:a16="http://schemas.microsoft.com/office/drawing/2014/main" id="{08002A22-EC82-7293-392B-1284C3D486E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CC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211960" y="764704"/>
            <a:ext cx="1872208" cy="423361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43F6271-6DCD-9D2A-BF68-B83E30475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0648"/>
            <a:ext cx="4904166" cy="51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21D95FA5-F00C-2CD2-764C-2FFCB8689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9" y="73083"/>
            <a:ext cx="2018465" cy="12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8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9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7" grpId="0" animBg="1"/>
      <p:bldP spid="20" grpId="0" animBg="1"/>
      <p:bldP spid="21" grpId="0" animBg="1"/>
      <p:bldP spid="23" grpId="0"/>
      <p:bldP spid="25" grpId="0" animBg="1"/>
      <p:bldP spid="31" grpId="0"/>
      <p:bldP spid="32" grpId="0"/>
      <p:bldP spid="33" grpId="0"/>
      <p:bldP spid="34" grpId="0"/>
      <p:bldP spid="35" grpId="0" animBg="1"/>
      <p:bldP spid="121" grpId="0"/>
      <p:bldP spid="130" grpId="0" animBg="1"/>
      <p:bldP spid="130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مستطيل 121"/>
          <p:cNvSpPr/>
          <p:nvPr/>
        </p:nvSpPr>
        <p:spPr>
          <a:xfrm>
            <a:off x="5500694" y="1714488"/>
            <a:ext cx="3357586" cy="49292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7215206" y="2071678"/>
            <a:ext cx="1357322" cy="5715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  =  9</a:t>
            </a: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5757870" y="2071678"/>
            <a:ext cx="1357322" cy="5715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 = ــ 30</a:t>
            </a:r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6486538" y="2686046"/>
            <a:ext cx="1357322" cy="5715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جـ  = 25</a:t>
            </a:r>
          </a:p>
        </p:txBody>
      </p:sp>
      <p:sp>
        <p:nvSpPr>
          <p:cNvPr id="23" name="Text Box 87"/>
          <p:cNvSpPr txBox="1">
            <a:spLocks noChangeArrowheads="1"/>
          </p:cNvSpPr>
          <p:nvPr/>
        </p:nvSpPr>
        <p:spPr bwMode="auto">
          <a:xfrm>
            <a:off x="6956648" y="3681715"/>
            <a:ext cx="154444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</a:t>
            </a:r>
            <a:r>
              <a:rPr kumimoji="0" lang="ar-SA" sz="34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ــ 4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جـ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25" name="مستطيل مستدير الزوايا 24"/>
          <p:cNvSpPr/>
          <p:nvPr/>
        </p:nvSpPr>
        <p:spPr>
          <a:xfrm>
            <a:off x="5486406" y="1268760"/>
            <a:ext cx="3400452" cy="4457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 Box 87"/>
          <p:cNvSpPr txBox="1">
            <a:spLocks noChangeArrowheads="1"/>
          </p:cNvSpPr>
          <p:nvPr/>
        </p:nvSpPr>
        <p:spPr bwMode="auto">
          <a:xfrm>
            <a:off x="5456450" y="4396095"/>
            <a:ext cx="333039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 30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  <a:r>
              <a:rPr kumimoji="0" lang="ar-SA" sz="34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 4 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9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 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25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 Box 87"/>
          <p:cNvSpPr txBox="1">
            <a:spLocks noChangeArrowheads="1"/>
          </p:cNvSpPr>
          <p:nvPr/>
        </p:nvSpPr>
        <p:spPr bwMode="auto">
          <a:xfrm>
            <a:off x="5456450" y="5110475"/>
            <a:ext cx="333039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900 ــ 900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 Box 87"/>
          <p:cNvSpPr txBox="1">
            <a:spLocks noChangeArrowheads="1"/>
          </p:cNvSpPr>
          <p:nvPr/>
        </p:nvSpPr>
        <p:spPr bwMode="auto">
          <a:xfrm>
            <a:off x="5580112" y="1268760"/>
            <a:ext cx="328614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9 س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ــ 30س  +  25 = 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 Box 87"/>
          <p:cNvSpPr txBox="1">
            <a:spLocks noChangeArrowheads="1"/>
          </p:cNvSpPr>
          <p:nvPr/>
        </p:nvSpPr>
        <p:spPr bwMode="auto">
          <a:xfrm>
            <a:off x="7528152" y="5753417"/>
            <a:ext cx="125869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 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خماسي 34"/>
          <p:cNvSpPr/>
          <p:nvPr/>
        </p:nvSpPr>
        <p:spPr>
          <a:xfrm>
            <a:off x="1763688" y="1196752"/>
            <a:ext cx="3643338" cy="500066"/>
          </a:xfrm>
          <a:prstGeom prst="homePlat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اكتب المعادلة بالصورة القياسية</a:t>
            </a:r>
          </a:p>
        </p:txBody>
      </p:sp>
      <p:grpSp>
        <p:nvGrpSpPr>
          <p:cNvPr id="3" name="مجموعة 35"/>
          <p:cNvGrpSpPr/>
          <p:nvPr/>
        </p:nvGrpSpPr>
        <p:grpSpPr>
          <a:xfrm>
            <a:off x="2071670" y="1795616"/>
            <a:ext cx="3071834" cy="890426"/>
            <a:chOff x="2371710" y="5738996"/>
            <a:chExt cx="3071834" cy="890426"/>
          </a:xfrm>
        </p:grpSpPr>
        <p:sp>
          <p:nvSpPr>
            <p:cNvPr id="37" name="Text Box 87"/>
            <p:cNvSpPr txBox="1">
              <a:spLocks noChangeArrowheads="1"/>
            </p:cNvSpPr>
            <p:nvPr/>
          </p:nvSpPr>
          <p:spPr bwMode="auto">
            <a:xfrm>
              <a:off x="4572000" y="5967735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س  =       </a:t>
              </a:r>
              <a:endParaRPr kumimoji="0" lang="en-US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مجموعة 178"/>
            <p:cNvGrpSpPr/>
            <p:nvPr/>
          </p:nvGrpSpPr>
          <p:grpSpPr>
            <a:xfrm>
              <a:off x="2371710" y="5738996"/>
              <a:ext cx="2186002" cy="890426"/>
              <a:chOff x="4614864" y="4714751"/>
              <a:chExt cx="2186002" cy="890426"/>
            </a:xfrm>
          </p:grpSpPr>
          <p:grpSp>
            <p:nvGrpSpPr>
              <p:cNvPr id="5" name="مجموعة 65"/>
              <p:cNvGrpSpPr/>
              <p:nvPr/>
            </p:nvGrpSpPr>
            <p:grpSpPr>
              <a:xfrm>
                <a:off x="4614864" y="4757746"/>
                <a:ext cx="2186002" cy="847431"/>
                <a:chOff x="1457304" y="4487202"/>
                <a:chExt cx="2186002" cy="847431"/>
              </a:xfrm>
            </p:grpSpPr>
            <p:sp>
              <p:nvSpPr>
                <p:cNvPr id="44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1457304" y="4487202"/>
                  <a:ext cx="2186002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ــ  ب  ±    المميز</a:t>
                  </a:r>
                  <a:endPara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343134" y="4872968"/>
                  <a:ext cx="728668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2 أ</a:t>
                  </a:r>
                  <a:endParaRPr kumimoji="0" lang="en-US" sz="34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46" name="رابط مستقيم 45"/>
                <p:cNvCxnSpPr/>
                <p:nvPr/>
              </p:nvCxnSpPr>
              <p:spPr>
                <a:xfrm rot="10800000">
                  <a:off x="1744621" y="4898113"/>
                  <a:ext cx="1800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مجموعة 180"/>
              <p:cNvGrpSpPr/>
              <p:nvPr/>
            </p:nvGrpSpPr>
            <p:grpSpPr>
              <a:xfrm>
                <a:off x="4996127" y="4714751"/>
                <a:ext cx="704590" cy="357100"/>
                <a:chOff x="1415793" y="642918"/>
                <a:chExt cx="782876" cy="428628"/>
              </a:xfrm>
            </p:grpSpPr>
            <p:cxnSp>
              <p:nvCxnSpPr>
                <p:cNvPr id="41" name="رابط مستقيم 40"/>
                <p:cNvCxnSpPr/>
                <p:nvPr/>
              </p:nvCxnSpPr>
              <p:spPr>
                <a:xfrm rot="10800000">
                  <a:off x="1415793" y="642918"/>
                  <a:ext cx="639998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رابط مستقيم 41"/>
                <p:cNvCxnSpPr/>
                <p:nvPr/>
              </p:nvCxnSpPr>
              <p:spPr>
                <a:xfrm rot="16200000" flipH="1">
                  <a:off x="1877197" y="821513"/>
                  <a:ext cx="428628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رابط مستقيم 42"/>
                <p:cNvCxnSpPr/>
                <p:nvPr/>
              </p:nvCxnSpPr>
              <p:spPr>
                <a:xfrm rot="5400000" flipH="1" flipV="1">
                  <a:off x="2020074" y="892951"/>
                  <a:ext cx="285752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" name="مجموعة 46"/>
          <p:cNvGrpSpPr/>
          <p:nvPr/>
        </p:nvGrpSpPr>
        <p:grpSpPr>
          <a:xfrm>
            <a:off x="2214546" y="2657468"/>
            <a:ext cx="2928958" cy="890426"/>
            <a:chOff x="2514586" y="5738996"/>
            <a:chExt cx="2928958" cy="890426"/>
          </a:xfrm>
        </p:grpSpPr>
        <p:sp>
          <p:nvSpPr>
            <p:cNvPr id="48" name="Text Box 87"/>
            <p:cNvSpPr txBox="1">
              <a:spLocks noChangeArrowheads="1"/>
            </p:cNvSpPr>
            <p:nvPr/>
          </p:nvSpPr>
          <p:spPr bwMode="auto">
            <a:xfrm>
              <a:off x="4572000" y="5967735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س  =       </a:t>
              </a:r>
              <a:endParaRPr kumimoji="0" lang="en-US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مجموعة 178"/>
            <p:cNvGrpSpPr/>
            <p:nvPr/>
          </p:nvGrpSpPr>
          <p:grpSpPr>
            <a:xfrm>
              <a:off x="2514586" y="5738996"/>
              <a:ext cx="2043126" cy="890426"/>
              <a:chOff x="4757740" y="4714751"/>
              <a:chExt cx="2043126" cy="890426"/>
            </a:xfrm>
          </p:grpSpPr>
          <p:grpSp>
            <p:nvGrpSpPr>
              <p:cNvPr id="9" name="مجموعة 65"/>
              <p:cNvGrpSpPr/>
              <p:nvPr/>
            </p:nvGrpSpPr>
            <p:grpSpPr>
              <a:xfrm>
                <a:off x="4757740" y="4757746"/>
                <a:ext cx="2043126" cy="847431"/>
                <a:chOff x="1600180" y="4487202"/>
                <a:chExt cx="2043126" cy="847431"/>
              </a:xfrm>
            </p:grpSpPr>
            <p:sp>
              <p:nvSpPr>
                <p:cNvPr id="5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1600180" y="4487202"/>
                  <a:ext cx="2043126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  30  ±     0</a:t>
                  </a:r>
                  <a:endPara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043094" y="4872968"/>
                  <a:ext cx="1028708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2 ( 9 )</a:t>
                  </a:r>
                  <a:endParaRPr kumimoji="0" lang="en-US" sz="34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57" name="رابط مستقيم 56"/>
                <p:cNvCxnSpPr/>
                <p:nvPr/>
              </p:nvCxnSpPr>
              <p:spPr>
                <a:xfrm rot="10800000">
                  <a:off x="1744621" y="4898113"/>
                  <a:ext cx="1800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مجموعة 180"/>
              <p:cNvGrpSpPr/>
              <p:nvPr/>
            </p:nvGrpSpPr>
            <p:grpSpPr>
              <a:xfrm>
                <a:off x="4996127" y="4714751"/>
                <a:ext cx="704590" cy="357100"/>
                <a:chOff x="1415793" y="642918"/>
                <a:chExt cx="782876" cy="428628"/>
              </a:xfrm>
            </p:grpSpPr>
            <p:cxnSp>
              <p:nvCxnSpPr>
                <p:cNvPr id="52" name="رابط مستقيم 51"/>
                <p:cNvCxnSpPr/>
                <p:nvPr/>
              </p:nvCxnSpPr>
              <p:spPr>
                <a:xfrm rot="10800000">
                  <a:off x="1415793" y="642918"/>
                  <a:ext cx="639998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رابط مستقيم 52"/>
                <p:cNvCxnSpPr/>
                <p:nvPr/>
              </p:nvCxnSpPr>
              <p:spPr>
                <a:xfrm rot="16200000" flipH="1">
                  <a:off x="1877197" y="821513"/>
                  <a:ext cx="428628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رابط مستقيم 53"/>
                <p:cNvCxnSpPr/>
                <p:nvPr/>
              </p:nvCxnSpPr>
              <p:spPr>
                <a:xfrm rot="5400000" flipH="1" flipV="1">
                  <a:off x="2020074" y="892951"/>
                  <a:ext cx="285752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1" name="مجموعة 70"/>
          <p:cNvGrpSpPr/>
          <p:nvPr/>
        </p:nvGrpSpPr>
        <p:grpSpPr>
          <a:xfrm>
            <a:off x="3343264" y="3610275"/>
            <a:ext cx="1785952" cy="847431"/>
            <a:chOff x="2686036" y="4224643"/>
            <a:chExt cx="1785952" cy="847431"/>
          </a:xfrm>
        </p:grpSpPr>
        <p:sp>
          <p:nvSpPr>
            <p:cNvPr id="60" name="Text Box 87"/>
            <p:cNvSpPr txBox="1">
              <a:spLocks noChangeArrowheads="1"/>
            </p:cNvSpPr>
            <p:nvPr/>
          </p:nvSpPr>
          <p:spPr bwMode="auto">
            <a:xfrm>
              <a:off x="3600444" y="4410387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س  =       </a:t>
              </a:r>
              <a:endParaRPr kumimoji="0" lang="en-US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2" name="مجموعة 65"/>
            <p:cNvGrpSpPr/>
            <p:nvPr/>
          </p:nvGrpSpPr>
          <p:grpSpPr>
            <a:xfrm>
              <a:off x="2686036" y="4224643"/>
              <a:ext cx="1228736" cy="847431"/>
              <a:chOff x="2743186" y="4487202"/>
              <a:chExt cx="1228736" cy="847431"/>
            </a:xfrm>
          </p:grpSpPr>
          <p:sp>
            <p:nvSpPr>
              <p:cNvPr id="67" name="Text Box 87"/>
              <p:cNvSpPr txBox="1">
                <a:spLocks noChangeArrowheads="1"/>
              </p:cNvSpPr>
              <p:nvPr/>
            </p:nvSpPr>
            <p:spPr bwMode="auto">
              <a:xfrm>
                <a:off x="2871778" y="4487202"/>
                <a:ext cx="110014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    30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Text Box 87"/>
              <p:cNvSpPr txBox="1">
                <a:spLocks noChangeArrowheads="1"/>
              </p:cNvSpPr>
              <p:nvPr/>
            </p:nvSpPr>
            <p:spPr bwMode="auto">
              <a:xfrm>
                <a:off x="2743186" y="4872968"/>
                <a:ext cx="102870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18</a:t>
                </a:r>
                <a:endParaRPr kumimoji="0" lang="en-US" sz="34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9" name="رابط مستقيم 68"/>
              <p:cNvCxnSpPr/>
              <p:nvPr/>
            </p:nvCxnSpPr>
            <p:spPr>
              <a:xfrm rot="10800000">
                <a:off x="3040621" y="4898113"/>
                <a:ext cx="50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7" name="مجموعة 86"/>
          <p:cNvGrpSpPr/>
          <p:nvPr/>
        </p:nvGrpSpPr>
        <p:grpSpPr>
          <a:xfrm>
            <a:off x="2857488" y="5572140"/>
            <a:ext cx="2071702" cy="727746"/>
            <a:chOff x="2857488" y="5957908"/>
            <a:chExt cx="2071702" cy="727746"/>
          </a:xfrm>
        </p:grpSpPr>
        <p:sp>
          <p:nvSpPr>
            <p:cNvPr id="124" name="مستطيل مستدير الزوايا 123"/>
            <p:cNvSpPr/>
            <p:nvPr/>
          </p:nvSpPr>
          <p:spPr>
            <a:xfrm>
              <a:off x="2857488" y="6000768"/>
              <a:ext cx="2071702" cy="571504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الحلول :  </a:t>
              </a:r>
            </a:p>
          </p:txBody>
        </p:sp>
        <p:grpSp>
          <p:nvGrpSpPr>
            <p:cNvPr id="39" name="مجموعة 124"/>
            <p:cNvGrpSpPr/>
            <p:nvPr/>
          </p:nvGrpSpPr>
          <p:grpSpPr>
            <a:xfrm>
              <a:off x="3000364" y="5957908"/>
              <a:ext cx="1071570" cy="727746"/>
              <a:chOff x="2986078" y="4572930"/>
              <a:chExt cx="785818" cy="727746"/>
            </a:xfrm>
          </p:grpSpPr>
          <p:sp>
            <p:nvSpPr>
              <p:cNvPr id="126" name="Text Box 87"/>
              <p:cNvSpPr txBox="1">
                <a:spLocks noChangeArrowheads="1"/>
              </p:cNvSpPr>
              <p:nvPr/>
            </p:nvSpPr>
            <p:spPr bwMode="auto">
              <a:xfrm>
                <a:off x="2986078" y="4572930"/>
                <a:ext cx="785818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 5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" name="Text Box 87"/>
              <p:cNvSpPr txBox="1">
                <a:spLocks noChangeArrowheads="1"/>
              </p:cNvSpPr>
              <p:nvPr/>
            </p:nvSpPr>
            <p:spPr bwMode="auto">
              <a:xfrm>
                <a:off x="3057518" y="4869789"/>
                <a:ext cx="5143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28" name="رابط مستقيم 127"/>
              <p:cNvCxnSpPr/>
              <p:nvPr/>
            </p:nvCxnSpPr>
            <p:spPr>
              <a:xfrm rot="10800000">
                <a:off x="3199471" y="4898113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0" name="وسيلة شرح مستطيلة 129"/>
          <p:cNvSpPr/>
          <p:nvPr/>
        </p:nvSpPr>
        <p:spPr>
          <a:xfrm>
            <a:off x="5643570" y="5143512"/>
            <a:ext cx="1285884" cy="1214446"/>
          </a:xfrm>
          <a:prstGeom prst="wedgeRectCallout">
            <a:avLst>
              <a:gd name="adj1" fmla="val 136626"/>
              <a:gd name="adj2" fmla="val 1932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المميز صفر أي أن عدد الحلول ( 1 )</a:t>
            </a:r>
          </a:p>
        </p:txBody>
      </p:sp>
      <p:grpSp>
        <p:nvGrpSpPr>
          <p:cNvPr id="88" name="مجموعة 70"/>
          <p:cNvGrpSpPr/>
          <p:nvPr/>
        </p:nvGrpSpPr>
        <p:grpSpPr>
          <a:xfrm>
            <a:off x="3343266" y="4486302"/>
            <a:ext cx="1785952" cy="847431"/>
            <a:chOff x="2686036" y="4224643"/>
            <a:chExt cx="1785952" cy="847431"/>
          </a:xfrm>
        </p:grpSpPr>
        <p:sp>
          <p:nvSpPr>
            <p:cNvPr id="90" name="Text Box 87"/>
            <p:cNvSpPr txBox="1">
              <a:spLocks noChangeArrowheads="1"/>
            </p:cNvSpPr>
            <p:nvPr/>
          </p:nvSpPr>
          <p:spPr bwMode="auto">
            <a:xfrm>
              <a:off x="3600444" y="4410387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س  =       </a:t>
              </a:r>
              <a:endParaRPr kumimoji="0" lang="en-US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1" name="مجموعة 65"/>
            <p:cNvGrpSpPr/>
            <p:nvPr/>
          </p:nvGrpSpPr>
          <p:grpSpPr>
            <a:xfrm>
              <a:off x="2686036" y="4224643"/>
              <a:ext cx="1200160" cy="847431"/>
              <a:chOff x="2743186" y="4487202"/>
              <a:chExt cx="1200160" cy="847431"/>
            </a:xfrm>
          </p:grpSpPr>
          <p:sp>
            <p:nvSpPr>
              <p:cNvPr id="95" name="Text Box 87"/>
              <p:cNvSpPr txBox="1">
                <a:spLocks noChangeArrowheads="1"/>
              </p:cNvSpPr>
              <p:nvPr/>
            </p:nvSpPr>
            <p:spPr bwMode="auto">
              <a:xfrm>
                <a:off x="2843202" y="4487202"/>
                <a:ext cx="110014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     5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" name="Text Box 87"/>
              <p:cNvSpPr txBox="1">
                <a:spLocks noChangeArrowheads="1"/>
              </p:cNvSpPr>
              <p:nvPr/>
            </p:nvSpPr>
            <p:spPr bwMode="auto">
              <a:xfrm>
                <a:off x="2743186" y="4872968"/>
                <a:ext cx="102870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en-US" sz="34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02" name="رابط مستقيم 101"/>
              <p:cNvCxnSpPr/>
              <p:nvPr/>
            </p:nvCxnSpPr>
            <p:spPr>
              <a:xfrm rot="10800000">
                <a:off x="3040621" y="4898113"/>
                <a:ext cx="50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C4D78752-CA8A-4044-668C-D376E7E06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9" y="73083"/>
            <a:ext cx="2018465" cy="12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A9C1627-884A-5BAB-DC89-6BAAE4D46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10" y="200869"/>
            <a:ext cx="2145959" cy="3648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CFF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HeroicExtremeLeftFacing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F2FF003E-CA4A-05B9-5CD0-2DD7FCD37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0648"/>
            <a:ext cx="4904166" cy="51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B3C6F2CC-FC25-E0B8-C81C-2E950C6E279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CC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419872" y="764704"/>
            <a:ext cx="2728196" cy="3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5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9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7" grpId="0" animBg="1"/>
      <p:bldP spid="20" grpId="0" animBg="1"/>
      <p:bldP spid="21" grpId="0" animBg="1"/>
      <p:bldP spid="23" grpId="0"/>
      <p:bldP spid="25" grpId="0" animBg="1"/>
      <p:bldP spid="31" grpId="0"/>
      <p:bldP spid="32" grpId="0"/>
      <p:bldP spid="33" grpId="0"/>
      <p:bldP spid="34" grpId="0"/>
      <p:bldP spid="35" grpId="0" animBg="1"/>
      <p:bldP spid="130" grpId="0" animBg="1"/>
      <p:bldP spid="130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 descr="C:\Users\JMC\Documents\فاصل تاكد1.png">
            <a:extLst>
              <a:ext uri="{FF2B5EF4-FFF2-40B4-BE49-F238E27FC236}">
                <a16:creationId xmlns:a16="http://schemas.microsoft.com/office/drawing/2014/main" id="{2B670BA4-85EB-5A68-F820-7185A4E97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9144000" cy="68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3EBC67D1-686E-05A5-FC0A-A2285865C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12776"/>
            <a:ext cx="8532440" cy="400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86414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مستطيل 121"/>
          <p:cNvSpPr/>
          <p:nvPr/>
        </p:nvSpPr>
        <p:spPr>
          <a:xfrm>
            <a:off x="5500694" y="1714488"/>
            <a:ext cx="3357586" cy="49292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7229494" y="2071678"/>
            <a:ext cx="1557348" cy="5715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  =  1</a:t>
            </a: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5572132" y="2071678"/>
            <a:ext cx="1557348" cy="5715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  =  ــ 2</a:t>
            </a:r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6429388" y="2686046"/>
            <a:ext cx="1557348" cy="5715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جـ =  ــ 15</a:t>
            </a:r>
          </a:p>
        </p:txBody>
      </p:sp>
      <p:sp>
        <p:nvSpPr>
          <p:cNvPr id="23" name="Text Box 87"/>
          <p:cNvSpPr txBox="1">
            <a:spLocks noChangeArrowheads="1"/>
          </p:cNvSpPr>
          <p:nvPr/>
        </p:nvSpPr>
        <p:spPr bwMode="auto">
          <a:xfrm>
            <a:off x="6956648" y="3681715"/>
            <a:ext cx="154444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</a:t>
            </a:r>
            <a:r>
              <a:rPr kumimoji="0" lang="ar-SA" sz="34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ــ 4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جـ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مستطيل مستدير الزوايا 24"/>
          <p:cNvSpPr/>
          <p:nvPr/>
        </p:nvSpPr>
        <p:spPr>
          <a:xfrm>
            <a:off x="5486406" y="1071546"/>
            <a:ext cx="3400452" cy="6429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 Box 87"/>
          <p:cNvSpPr txBox="1">
            <a:spLocks noChangeArrowheads="1"/>
          </p:cNvSpPr>
          <p:nvPr/>
        </p:nvSpPr>
        <p:spPr bwMode="auto">
          <a:xfrm>
            <a:off x="5456450" y="4396095"/>
            <a:ext cx="333039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 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  <a:r>
              <a:rPr kumimoji="0" lang="ar-SA" sz="34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 4 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 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 15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 Box 87"/>
          <p:cNvSpPr txBox="1">
            <a:spLocks noChangeArrowheads="1"/>
          </p:cNvSpPr>
          <p:nvPr/>
        </p:nvSpPr>
        <p:spPr bwMode="auto">
          <a:xfrm>
            <a:off x="5442162" y="5110475"/>
            <a:ext cx="333039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 4  +  60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 Box 87"/>
          <p:cNvSpPr txBox="1">
            <a:spLocks noChangeArrowheads="1"/>
          </p:cNvSpPr>
          <p:nvPr/>
        </p:nvSpPr>
        <p:spPr bwMode="auto">
          <a:xfrm>
            <a:off x="5586422" y="1214422"/>
            <a:ext cx="328614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ــ 2 س  ــ 15 = 0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 Box 87"/>
          <p:cNvSpPr txBox="1">
            <a:spLocks noChangeArrowheads="1"/>
          </p:cNvSpPr>
          <p:nvPr/>
        </p:nvSpPr>
        <p:spPr bwMode="auto">
          <a:xfrm>
            <a:off x="7528152" y="5753417"/>
            <a:ext cx="125869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 64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</a:endParaRPr>
          </a:p>
        </p:txBody>
      </p:sp>
      <p:sp>
        <p:nvSpPr>
          <p:cNvPr id="35" name="خماسي 34"/>
          <p:cNvSpPr/>
          <p:nvPr/>
        </p:nvSpPr>
        <p:spPr>
          <a:xfrm>
            <a:off x="1785918" y="1142984"/>
            <a:ext cx="3643338" cy="500066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اكتب المعادلة بالصورة القياسية</a:t>
            </a:r>
          </a:p>
        </p:txBody>
      </p:sp>
      <p:grpSp>
        <p:nvGrpSpPr>
          <p:cNvPr id="3" name="مجموعة 35"/>
          <p:cNvGrpSpPr/>
          <p:nvPr/>
        </p:nvGrpSpPr>
        <p:grpSpPr>
          <a:xfrm>
            <a:off x="2071670" y="1795616"/>
            <a:ext cx="3071834" cy="890426"/>
            <a:chOff x="2371710" y="5738996"/>
            <a:chExt cx="3071834" cy="890426"/>
          </a:xfrm>
        </p:grpSpPr>
        <p:sp>
          <p:nvSpPr>
            <p:cNvPr id="37" name="Text Box 87"/>
            <p:cNvSpPr txBox="1">
              <a:spLocks noChangeArrowheads="1"/>
            </p:cNvSpPr>
            <p:nvPr/>
          </p:nvSpPr>
          <p:spPr bwMode="auto">
            <a:xfrm>
              <a:off x="4572000" y="5967735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س  =       </a:t>
              </a:r>
              <a:endParaRPr kumimoji="0" lang="en-US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مجموعة 178"/>
            <p:cNvGrpSpPr/>
            <p:nvPr/>
          </p:nvGrpSpPr>
          <p:grpSpPr>
            <a:xfrm>
              <a:off x="2371710" y="5738996"/>
              <a:ext cx="2186002" cy="890426"/>
              <a:chOff x="4614864" y="4714751"/>
              <a:chExt cx="2186002" cy="890426"/>
            </a:xfrm>
          </p:grpSpPr>
          <p:grpSp>
            <p:nvGrpSpPr>
              <p:cNvPr id="5" name="مجموعة 65"/>
              <p:cNvGrpSpPr/>
              <p:nvPr/>
            </p:nvGrpSpPr>
            <p:grpSpPr>
              <a:xfrm>
                <a:off x="4614864" y="4757746"/>
                <a:ext cx="2186002" cy="847431"/>
                <a:chOff x="1457304" y="4487202"/>
                <a:chExt cx="2186002" cy="847431"/>
              </a:xfrm>
            </p:grpSpPr>
            <p:sp>
              <p:nvSpPr>
                <p:cNvPr id="44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1457304" y="4487202"/>
                  <a:ext cx="2186002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ــ  ب  ±    المميز</a:t>
                  </a:r>
                  <a:endPara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343134" y="4872968"/>
                  <a:ext cx="728668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2 أ</a:t>
                  </a:r>
                  <a:endParaRPr kumimoji="0" lang="en-US" sz="34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46" name="رابط مستقيم 45"/>
                <p:cNvCxnSpPr/>
                <p:nvPr/>
              </p:nvCxnSpPr>
              <p:spPr>
                <a:xfrm rot="10800000">
                  <a:off x="1744621" y="4898113"/>
                  <a:ext cx="1800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مجموعة 180"/>
              <p:cNvGrpSpPr/>
              <p:nvPr/>
            </p:nvGrpSpPr>
            <p:grpSpPr>
              <a:xfrm>
                <a:off x="4996127" y="4714751"/>
                <a:ext cx="704590" cy="357100"/>
                <a:chOff x="1415793" y="642918"/>
                <a:chExt cx="782876" cy="428628"/>
              </a:xfrm>
            </p:grpSpPr>
            <p:cxnSp>
              <p:nvCxnSpPr>
                <p:cNvPr id="41" name="رابط مستقيم 40"/>
                <p:cNvCxnSpPr/>
                <p:nvPr/>
              </p:nvCxnSpPr>
              <p:spPr>
                <a:xfrm rot="10800000">
                  <a:off x="1415793" y="642918"/>
                  <a:ext cx="639998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رابط مستقيم 41"/>
                <p:cNvCxnSpPr/>
                <p:nvPr/>
              </p:nvCxnSpPr>
              <p:spPr>
                <a:xfrm rot="16200000" flipH="1">
                  <a:off x="1877197" y="821513"/>
                  <a:ext cx="428628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رابط مستقيم 42"/>
                <p:cNvCxnSpPr/>
                <p:nvPr/>
              </p:nvCxnSpPr>
              <p:spPr>
                <a:xfrm rot="5400000" flipH="1" flipV="1">
                  <a:off x="2020074" y="892951"/>
                  <a:ext cx="285752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" name="مجموعة 46"/>
          <p:cNvGrpSpPr/>
          <p:nvPr/>
        </p:nvGrpSpPr>
        <p:grpSpPr>
          <a:xfrm>
            <a:off x="2214546" y="2657468"/>
            <a:ext cx="2928958" cy="890426"/>
            <a:chOff x="2514586" y="5738996"/>
            <a:chExt cx="2928958" cy="890426"/>
          </a:xfrm>
        </p:grpSpPr>
        <p:sp>
          <p:nvSpPr>
            <p:cNvPr id="48" name="Text Box 87"/>
            <p:cNvSpPr txBox="1">
              <a:spLocks noChangeArrowheads="1"/>
            </p:cNvSpPr>
            <p:nvPr/>
          </p:nvSpPr>
          <p:spPr bwMode="auto">
            <a:xfrm>
              <a:off x="4572000" y="5967735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س  =       </a:t>
              </a:r>
              <a:endParaRPr kumimoji="0" lang="en-US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مجموعة 178"/>
            <p:cNvGrpSpPr/>
            <p:nvPr/>
          </p:nvGrpSpPr>
          <p:grpSpPr>
            <a:xfrm>
              <a:off x="2514586" y="5738996"/>
              <a:ext cx="2043126" cy="890426"/>
              <a:chOff x="4757740" y="4714751"/>
              <a:chExt cx="2043126" cy="890426"/>
            </a:xfrm>
          </p:grpSpPr>
          <p:grpSp>
            <p:nvGrpSpPr>
              <p:cNvPr id="9" name="مجموعة 65"/>
              <p:cNvGrpSpPr/>
              <p:nvPr/>
            </p:nvGrpSpPr>
            <p:grpSpPr>
              <a:xfrm>
                <a:off x="4757740" y="4757746"/>
                <a:ext cx="2043126" cy="847431"/>
                <a:chOff x="1600180" y="4487202"/>
                <a:chExt cx="2043126" cy="847431"/>
              </a:xfrm>
            </p:grpSpPr>
            <p:sp>
              <p:nvSpPr>
                <p:cNvPr id="5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1600180" y="4487202"/>
                  <a:ext cx="2043126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  2   ±      64</a:t>
                  </a:r>
                  <a:endPara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043094" y="4872968"/>
                  <a:ext cx="1028708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2 ( 1 )</a:t>
                  </a:r>
                  <a:endParaRPr kumimoji="0" lang="en-US" sz="34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57" name="رابط مستقيم 56"/>
                <p:cNvCxnSpPr/>
                <p:nvPr/>
              </p:nvCxnSpPr>
              <p:spPr>
                <a:xfrm rot="10800000">
                  <a:off x="1744621" y="4898113"/>
                  <a:ext cx="1800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مجموعة 180"/>
              <p:cNvGrpSpPr/>
              <p:nvPr/>
            </p:nvGrpSpPr>
            <p:grpSpPr>
              <a:xfrm>
                <a:off x="4996127" y="4714751"/>
                <a:ext cx="704590" cy="357100"/>
                <a:chOff x="1415793" y="642918"/>
                <a:chExt cx="782876" cy="428628"/>
              </a:xfrm>
            </p:grpSpPr>
            <p:cxnSp>
              <p:nvCxnSpPr>
                <p:cNvPr id="52" name="رابط مستقيم 51"/>
                <p:cNvCxnSpPr/>
                <p:nvPr/>
              </p:nvCxnSpPr>
              <p:spPr>
                <a:xfrm rot="10800000">
                  <a:off x="1415793" y="642918"/>
                  <a:ext cx="639998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رابط مستقيم 52"/>
                <p:cNvCxnSpPr/>
                <p:nvPr/>
              </p:nvCxnSpPr>
              <p:spPr>
                <a:xfrm rot="16200000" flipH="1">
                  <a:off x="1877197" y="821513"/>
                  <a:ext cx="428628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رابط مستقيم 53"/>
                <p:cNvCxnSpPr/>
                <p:nvPr/>
              </p:nvCxnSpPr>
              <p:spPr>
                <a:xfrm rot="5400000" flipH="1" flipV="1">
                  <a:off x="2020074" y="892951"/>
                  <a:ext cx="285752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1" name="مجموعة 70"/>
          <p:cNvGrpSpPr/>
          <p:nvPr/>
        </p:nvGrpSpPr>
        <p:grpSpPr>
          <a:xfrm>
            <a:off x="2657460" y="3610275"/>
            <a:ext cx="2471756" cy="847431"/>
            <a:chOff x="2000232" y="4224643"/>
            <a:chExt cx="2471756" cy="847431"/>
          </a:xfrm>
        </p:grpSpPr>
        <p:sp>
          <p:nvSpPr>
            <p:cNvPr id="60" name="Text Box 87"/>
            <p:cNvSpPr txBox="1">
              <a:spLocks noChangeArrowheads="1"/>
            </p:cNvSpPr>
            <p:nvPr/>
          </p:nvSpPr>
          <p:spPr bwMode="auto">
            <a:xfrm>
              <a:off x="3600444" y="4410387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س  =       </a:t>
              </a:r>
              <a:endParaRPr kumimoji="0" lang="en-US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2" name="مجموعة 65"/>
            <p:cNvGrpSpPr/>
            <p:nvPr/>
          </p:nvGrpSpPr>
          <p:grpSpPr>
            <a:xfrm>
              <a:off x="2000232" y="4224643"/>
              <a:ext cx="1585924" cy="847431"/>
              <a:chOff x="2057382" y="4487202"/>
              <a:chExt cx="1585924" cy="847431"/>
            </a:xfrm>
          </p:grpSpPr>
          <p:sp>
            <p:nvSpPr>
              <p:cNvPr id="67" name="Text Box 87"/>
              <p:cNvSpPr txBox="1">
                <a:spLocks noChangeArrowheads="1"/>
              </p:cNvSpPr>
              <p:nvPr/>
            </p:nvSpPr>
            <p:spPr bwMode="auto">
              <a:xfrm>
                <a:off x="2057382" y="4487202"/>
                <a:ext cx="158592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2  ±   8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Text Box 87"/>
              <p:cNvSpPr txBox="1">
                <a:spLocks noChangeArrowheads="1"/>
              </p:cNvSpPr>
              <p:nvPr/>
            </p:nvSpPr>
            <p:spPr bwMode="auto">
              <a:xfrm>
                <a:off x="2314558" y="4872968"/>
                <a:ext cx="102870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sz="34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9" name="رابط مستقيم 68"/>
              <p:cNvCxnSpPr/>
              <p:nvPr/>
            </p:nvCxnSpPr>
            <p:spPr>
              <a:xfrm rot="10800000">
                <a:off x="2284621" y="4898113"/>
                <a:ext cx="126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مجموعة 76"/>
          <p:cNvGrpSpPr/>
          <p:nvPr/>
        </p:nvGrpSpPr>
        <p:grpSpPr>
          <a:xfrm>
            <a:off x="428596" y="4400556"/>
            <a:ext cx="4786344" cy="1500198"/>
            <a:chOff x="500036" y="4643446"/>
            <a:chExt cx="4572030" cy="1143008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72" name="مستطيل 71"/>
            <p:cNvSpPr/>
            <p:nvPr/>
          </p:nvSpPr>
          <p:spPr>
            <a:xfrm>
              <a:off x="2786050" y="4643446"/>
              <a:ext cx="2286016" cy="114300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" name="مستطيل 72"/>
            <p:cNvSpPr/>
            <p:nvPr/>
          </p:nvSpPr>
          <p:spPr>
            <a:xfrm>
              <a:off x="500036" y="4643446"/>
              <a:ext cx="2286016" cy="114300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مجموعة 77"/>
          <p:cNvGrpSpPr/>
          <p:nvPr/>
        </p:nvGrpSpPr>
        <p:grpSpPr>
          <a:xfrm>
            <a:off x="2643174" y="4471994"/>
            <a:ext cx="2471756" cy="847431"/>
            <a:chOff x="2000232" y="4224643"/>
            <a:chExt cx="2471756" cy="847431"/>
          </a:xfrm>
        </p:grpSpPr>
        <p:sp>
          <p:nvSpPr>
            <p:cNvPr id="89" name="Text Box 87"/>
            <p:cNvSpPr txBox="1">
              <a:spLocks noChangeArrowheads="1"/>
            </p:cNvSpPr>
            <p:nvPr/>
          </p:nvSpPr>
          <p:spPr bwMode="auto">
            <a:xfrm>
              <a:off x="3600444" y="4410387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س  =       </a:t>
              </a:r>
              <a:endParaRPr kumimoji="0" lang="en-US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مجموعة 65"/>
            <p:cNvGrpSpPr/>
            <p:nvPr/>
          </p:nvGrpSpPr>
          <p:grpSpPr>
            <a:xfrm>
              <a:off x="2000232" y="4224643"/>
              <a:ext cx="1585924" cy="847431"/>
              <a:chOff x="2057382" y="4487202"/>
              <a:chExt cx="1585924" cy="847431"/>
            </a:xfrm>
          </p:grpSpPr>
          <p:sp>
            <p:nvSpPr>
              <p:cNvPr id="92" name="Text Box 87"/>
              <p:cNvSpPr txBox="1">
                <a:spLocks noChangeArrowheads="1"/>
              </p:cNvSpPr>
              <p:nvPr/>
            </p:nvSpPr>
            <p:spPr bwMode="auto">
              <a:xfrm>
                <a:off x="2057382" y="4487202"/>
                <a:ext cx="158592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 2  +  8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Text Box 87"/>
              <p:cNvSpPr txBox="1">
                <a:spLocks noChangeArrowheads="1"/>
              </p:cNvSpPr>
              <p:nvPr/>
            </p:nvSpPr>
            <p:spPr bwMode="auto">
              <a:xfrm>
                <a:off x="2385998" y="4872968"/>
                <a:ext cx="102870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sz="34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94" name="رابط مستقيم 93"/>
              <p:cNvCxnSpPr/>
              <p:nvPr/>
            </p:nvCxnSpPr>
            <p:spPr>
              <a:xfrm rot="10800000">
                <a:off x="2284621" y="4898113"/>
                <a:ext cx="126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مجموعة 94"/>
          <p:cNvGrpSpPr/>
          <p:nvPr/>
        </p:nvGrpSpPr>
        <p:grpSpPr>
          <a:xfrm>
            <a:off x="414308" y="4471994"/>
            <a:ext cx="2471756" cy="847431"/>
            <a:chOff x="2000232" y="4224643"/>
            <a:chExt cx="2471756" cy="847431"/>
          </a:xfrm>
        </p:grpSpPr>
        <p:sp>
          <p:nvSpPr>
            <p:cNvPr id="96" name="Text Box 87"/>
            <p:cNvSpPr txBox="1">
              <a:spLocks noChangeArrowheads="1"/>
            </p:cNvSpPr>
            <p:nvPr/>
          </p:nvSpPr>
          <p:spPr bwMode="auto">
            <a:xfrm>
              <a:off x="3600444" y="4410387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س  =       </a:t>
              </a:r>
              <a:endParaRPr kumimoji="0" lang="en-US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8" name="مجموعة 65"/>
            <p:cNvGrpSpPr/>
            <p:nvPr/>
          </p:nvGrpSpPr>
          <p:grpSpPr>
            <a:xfrm>
              <a:off x="2000232" y="4224643"/>
              <a:ext cx="1585924" cy="847431"/>
              <a:chOff x="2057382" y="4487202"/>
              <a:chExt cx="1585924" cy="847431"/>
            </a:xfrm>
          </p:grpSpPr>
          <p:sp>
            <p:nvSpPr>
              <p:cNvPr id="98" name="Text Box 87"/>
              <p:cNvSpPr txBox="1">
                <a:spLocks noChangeArrowheads="1"/>
              </p:cNvSpPr>
              <p:nvPr/>
            </p:nvSpPr>
            <p:spPr bwMode="auto">
              <a:xfrm>
                <a:off x="2057382" y="4487202"/>
                <a:ext cx="158592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 2  ــ   8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Text Box 87"/>
              <p:cNvSpPr txBox="1">
                <a:spLocks noChangeArrowheads="1"/>
              </p:cNvSpPr>
              <p:nvPr/>
            </p:nvSpPr>
            <p:spPr bwMode="auto">
              <a:xfrm>
                <a:off x="2414574" y="4872968"/>
                <a:ext cx="102870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sz="34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00" name="رابط مستقيم 99"/>
              <p:cNvCxnSpPr/>
              <p:nvPr/>
            </p:nvCxnSpPr>
            <p:spPr>
              <a:xfrm rot="10800000">
                <a:off x="2284621" y="4898113"/>
                <a:ext cx="126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مجموعة 130"/>
          <p:cNvGrpSpPr/>
          <p:nvPr/>
        </p:nvGrpSpPr>
        <p:grpSpPr>
          <a:xfrm>
            <a:off x="3500430" y="5229236"/>
            <a:ext cx="1485910" cy="727746"/>
            <a:chOff x="3500430" y="5229236"/>
            <a:chExt cx="1485910" cy="727746"/>
          </a:xfrm>
        </p:grpSpPr>
        <p:sp>
          <p:nvSpPr>
            <p:cNvPr id="101" name="Text Box 87"/>
            <p:cNvSpPr txBox="1">
              <a:spLocks noChangeArrowheads="1"/>
            </p:cNvSpPr>
            <p:nvPr/>
          </p:nvSpPr>
          <p:spPr bwMode="auto">
            <a:xfrm>
              <a:off x="4156278" y="5329250"/>
              <a:ext cx="83006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 =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2" name="مجموعة 106"/>
            <p:cNvGrpSpPr/>
            <p:nvPr/>
          </p:nvGrpSpPr>
          <p:grpSpPr>
            <a:xfrm>
              <a:off x="3500430" y="5229236"/>
              <a:ext cx="757242" cy="727746"/>
              <a:chOff x="2871776" y="4572930"/>
              <a:chExt cx="757242" cy="727746"/>
            </a:xfrm>
          </p:grpSpPr>
          <p:sp>
            <p:nvSpPr>
              <p:cNvPr id="108" name="Text Box 87"/>
              <p:cNvSpPr txBox="1">
                <a:spLocks noChangeArrowheads="1"/>
              </p:cNvSpPr>
              <p:nvPr/>
            </p:nvSpPr>
            <p:spPr bwMode="auto">
              <a:xfrm>
                <a:off x="2871776" y="4572930"/>
                <a:ext cx="757242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10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Text Box 87"/>
              <p:cNvSpPr txBox="1">
                <a:spLocks noChangeArrowheads="1"/>
              </p:cNvSpPr>
              <p:nvPr/>
            </p:nvSpPr>
            <p:spPr bwMode="auto">
              <a:xfrm>
                <a:off x="3043226" y="4869789"/>
                <a:ext cx="5143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10" name="رابط مستقيم 109"/>
              <p:cNvCxnSpPr/>
              <p:nvPr/>
            </p:nvCxnSpPr>
            <p:spPr>
              <a:xfrm rot="10800000">
                <a:off x="3040621" y="4898113"/>
                <a:ext cx="50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مجموعة 131"/>
          <p:cNvGrpSpPr/>
          <p:nvPr/>
        </p:nvGrpSpPr>
        <p:grpSpPr>
          <a:xfrm>
            <a:off x="1384484" y="5214948"/>
            <a:ext cx="1473004" cy="742034"/>
            <a:chOff x="1285852" y="5214948"/>
            <a:chExt cx="1473004" cy="742034"/>
          </a:xfrm>
        </p:grpSpPr>
        <p:sp>
          <p:nvSpPr>
            <p:cNvPr id="111" name="Text Box 87"/>
            <p:cNvSpPr txBox="1">
              <a:spLocks noChangeArrowheads="1"/>
            </p:cNvSpPr>
            <p:nvPr/>
          </p:nvSpPr>
          <p:spPr bwMode="auto">
            <a:xfrm>
              <a:off x="1928794" y="5329250"/>
              <a:ext cx="83006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 =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7" name="مجموعة 116"/>
            <p:cNvGrpSpPr/>
            <p:nvPr/>
          </p:nvGrpSpPr>
          <p:grpSpPr>
            <a:xfrm>
              <a:off x="1285852" y="5214948"/>
              <a:ext cx="857256" cy="742034"/>
              <a:chOff x="2843202" y="4558642"/>
              <a:chExt cx="857256" cy="742034"/>
            </a:xfrm>
          </p:grpSpPr>
          <p:sp>
            <p:nvSpPr>
              <p:cNvPr id="118" name="Text Box 87"/>
              <p:cNvSpPr txBox="1">
                <a:spLocks noChangeArrowheads="1"/>
              </p:cNvSpPr>
              <p:nvPr/>
            </p:nvSpPr>
            <p:spPr bwMode="auto">
              <a:xfrm>
                <a:off x="2843202" y="4558642"/>
                <a:ext cx="857256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ــ 6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" name="Text Box 87"/>
              <p:cNvSpPr txBox="1">
                <a:spLocks noChangeArrowheads="1"/>
              </p:cNvSpPr>
              <p:nvPr/>
            </p:nvSpPr>
            <p:spPr bwMode="auto">
              <a:xfrm>
                <a:off x="2986078" y="4869789"/>
                <a:ext cx="5143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20" name="رابط مستقيم 119"/>
              <p:cNvCxnSpPr/>
              <p:nvPr/>
            </p:nvCxnSpPr>
            <p:spPr>
              <a:xfrm rot="10800000">
                <a:off x="2968621" y="4898113"/>
                <a:ext cx="576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0" name="وسيلة شرح مستطيلة 129"/>
          <p:cNvSpPr/>
          <p:nvPr/>
        </p:nvSpPr>
        <p:spPr>
          <a:xfrm>
            <a:off x="5572132" y="5143512"/>
            <a:ext cx="1285884" cy="1214446"/>
          </a:xfrm>
          <a:prstGeom prst="wedgeRectCallout">
            <a:avLst>
              <a:gd name="adj1" fmla="val 118776"/>
              <a:gd name="adj2" fmla="val 2167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المميز موجب أي أن عدد الحلول ( 2 )</a:t>
            </a:r>
          </a:p>
        </p:txBody>
      </p:sp>
      <p:sp>
        <p:nvSpPr>
          <p:cNvPr id="124" name="مستطيل مستدير الزوايا 123"/>
          <p:cNvSpPr/>
          <p:nvPr/>
        </p:nvSpPr>
        <p:spPr>
          <a:xfrm>
            <a:off x="2357422" y="6000768"/>
            <a:ext cx="2571768" cy="5715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الحلول :  ــ 3  ،   5</a:t>
            </a:r>
          </a:p>
        </p:txBody>
      </p:sp>
      <p:sp>
        <p:nvSpPr>
          <p:cNvPr id="102" name="Text Box 87"/>
          <p:cNvSpPr txBox="1">
            <a:spLocks noChangeArrowheads="1"/>
          </p:cNvSpPr>
          <p:nvPr/>
        </p:nvSpPr>
        <p:spPr bwMode="auto">
          <a:xfrm>
            <a:off x="2385996" y="5329250"/>
            <a:ext cx="125869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 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Text Box 87"/>
          <p:cNvSpPr txBox="1">
            <a:spLocks noChangeArrowheads="1"/>
          </p:cNvSpPr>
          <p:nvPr/>
        </p:nvSpPr>
        <p:spPr bwMode="auto">
          <a:xfrm>
            <a:off x="312914" y="5329252"/>
            <a:ext cx="113010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ــ 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32" y="-12802"/>
            <a:ext cx="402906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9" y="73083"/>
            <a:ext cx="2018465" cy="12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931" y="198761"/>
            <a:ext cx="45885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A9959F09-512D-4BFB-9E63-C8AD1700263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92D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545721" y="514606"/>
            <a:ext cx="2395469" cy="455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046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9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7" grpId="0" animBg="1"/>
      <p:bldP spid="20" grpId="0" animBg="1"/>
      <p:bldP spid="21" grpId="0" animBg="1"/>
      <p:bldP spid="23" grpId="0"/>
      <p:bldP spid="25" grpId="0" animBg="1"/>
      <p:bldP spid="31" grpId="0"/>
      <p:bldP spid="32" grpId="0"/>
      <p:bldP spid="33" grpId="0"/>
      <p:bldP spid="34" grpId="0"/>
      <p:bldP spid="35" grpId="0" animBg="1"/>
      <p:bldP spid="130" grpId="0" animBg="1"/>
      <p:bldP spid="130" grpId="1" animBg="1"/>
      <p:bldP spid="124" grpId="0" animBg="1"/>
      <p:bldP spid="102" grpId="0"/>
      <p:bldP spid="10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AF3AE-9206-A34B-9C3F-3E5FEEC38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Text Box 17">
            <a:extLst>
              <a:ext uri="{FF2B5EF4-FFF2-40B4-BE49-F238E27FC236}">
                <a16:creationId xmlns:a16="http://schemas.microsoft.com/office/drawing/2014/main" id="{D093207D-E33D-04A9-9C78-E0B6403D3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960" y="1700808"/>
            <a:ext cx="25210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altLang="ar-SA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ZA-MATH2" pitchFamily="2" charset="-78"/>
              </a:rPr>
              <a:t>ﺈ</a:t>
            </a: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- 2س – 15 = 0</a:t>
            </a:r>
            <a:endParaRPr kumimoji="0" lang="en-US" altLang="ar-SA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62" name="Text Box 18">
            <a:extLst>
              <a:ext uri="{FF2B5EF4-FFF2-40B4-BE49-F238E27FC236}">
                <a16:creationId xmlns:a16="http://schemas.microsoft.com/office/drawing/2014/main" id="{75C60B50-2632-86B7-8B2E-A6F70413B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800" y="1700808"/>
            <a:ext cx="1296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المعادلة الأصلية</a:t>
            </a:r>
            <a:endParaRPr kumimoji="0" lang="en-US" altLang="ar-SA" sz="16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65" name="Text Box 21">
            <a:extLst>
              <a:ext uri="{FF2B5EF4-FFF2-40B4-BE49-F238E27FC236}">
                <a16:creationId xmlns:a16="http://schemas.microsoft.com/office/drawing/2014/main" id="{FB86F283-CBCB-3880-EDBF-CE877C0C1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2160" y="2132856"/>
            <a:ext cx="86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أ= 1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66" name="Text Box 22">
            <a:extLst>
              <a:ext uri="{FF2B5EF4-FFF2-40B4-BE49-F238E27FC236}">
                <a16:creationId xmlns:a16="http://schemas.microsoft.com/office/drawing/2014/main" id="{EBD21C9E-4C1B-A000-EC9B-A041E7263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024" y="2060848"/>
            <a:ext cx="13684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،  ب = -2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67" name="Text Box 23">
            <a:extLst>
              <a:ext uri="{FF2B5EF4-FFF2-40B4-BE49-F238E27FC236}">
                <a16:creationId xmlns:a16="http://schemas.microsoft.com/office/drawing/2014/main" id="{532A91E9-A2F8-831E-8608-3FB58720D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840" y="2060848"/>
            <a:ext cx="16485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،  ﺟ = ــ 15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78" name="Text Box 34">
            <a:extLst>
              <a:ext uri="{FF2B5EF4-FFF2-40B4-BE49-F238E27FC236}">
                <a16:creationId xmlns:a16="http://schemas.microsoft.com/office/drawing/2014/main" id="{4F59C855-17B4-7E37-151B-311C56D6C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2997200"/>
            <a:ext cx="1009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1" i="0" u="none" strike="noStrike" kern="1200" cap="none" spc="0" normalizeH="0" baseline="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القانون العام</a:t>
            </a:r>
            <a:endParaRPr kumimoji="0" lang="en-US" altLang="ar-SA" sz="1600" b="1" i="0" u="none" strike="noStrike" kern="1200" cap="none" spc="0" normalizeH="0" baseline="0" noProof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217" name="Group 73">
            <a:extLst>
              <a:ext uri="{FF2B5EF4-FFF2-40B4-BE49-F238E27FC236}">
                <a16:creationId xmlns:a16="http://schemas.microsoft.com/office/drawing/2014/main" id="{3B28F220-FD01-E484-50CA-7247861A9DA9}"/>
              </a:ext>
            </a:extLst>
          </p:cNvPr>
          <p:cNvGrpSpPr>
            <a:grpSpLocks/>
          </p:cNvGrpSpPr>
          <p:nvPr/>
        </p:nvGrpSpPr>
        <p:grpSpPr bwMode="auto">
          <a:xfrm>
            <a:off x="1906588" y="4437063"/>
            <a:ext cx="1225550" cy="727075"/>
            <a:chOff x="475" y="2809"/>
            <a:chExt cx="772" cy="458"/>
          </a:xfrm>
        </p:grpSpPr>
        <p:sp>
          <p:nvSpPr>
            <p:cNvPr id="17476" name="Text Box 65">
              <a:extLst>
                <a:ext uri="{FF2B5EF4-FFF2-40B4-BE49-F238E27FC236}">
                  <a16:creationId xmlns:a16="http://schemas.microsoft.com/office/drawing/2014/main" id="{359B810F-A79D-989B-AB09-6036681E06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2809"/>
              <a:ext cx="3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ZA-الجذور-1" panose="05010101010101010101" pitchFamily="2" charset="2"/>
                </a:rPr>
                <a:t>8</a:t>
              </a:r>
            </a:p>
          </p:txBody>
        </p:sp>
        <p:sp>
          <p:nvSpPr>
            <p:cNvPr id="17477" name="Text Box 67">
              <a:extLst>
                <a:ext uri="{FF2B5EF4-FFF2-40B4-BE49-F238E27FC236}">
                  <a16:creationId xmlns:a16="http://schemas.microsoft.com/office/drawing/2014/main" id="{055001CC-9BE6-023D-15D6-FC0C8C99B7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" y="3036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alt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78" name="Text Box 68">
              <a:extLst>
                <a:ext uri="{FF2B5EF4-FFF2-40B4-BE49-F238E27FC236}">
                  <a16:creationId xmlns:a16="http://schemas.microsoft.com/office/drawing/2014/main" id="{A14D8BD6-3FB6-7683-D0C1-320A8F99A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" y="2809"/>
              <a:ext cx="4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ar-SA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±</a:t>
              </a:r>
            </a:p>
          </p:txBody>
        </p:sp>
        <p:sp>
          <p:nvSpPr>
            <p:cNvPr id="17479" name="Line 69">
              <a:extLst>
                <a:ext uri="{FF2B5EF4-FFF2-40B4-BE49-F238E27FC236}">
                  <a16:creationId xmlns:a16="http://schemas.microsoft.com/office/drawing/2014/main" id="{B8C87283-F4AD-8704-5A49-B2DA23BE53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75" y="3046"/>
              <a:ext cx="59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80" name="Text Box 70">
              <a:extLst>
                <a:ext uri="{FF2B5EF4-FFF2-40B4-BE49-F238E27FC236}">
                  <a16:creationId xmlns:a16="http://schemas.microsoft.com/office/drawing/2014/main" id="{D336E1FA-AFDF-B1C9-DB8D-477F53C237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" y="2916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226" name="Group 82">
            <a:extLst>
              <a:ext uri="{FF2B5EF4-FFF2-40B4-BE49-F238E27FC236}">
                <a16:creationId xmlns:a16="http://schemas.microsoft.com/office/drawing/2014/main" id="{AF34BE24-A7E6-9ADA-DA89-3B4B7354B877}"/>
              </a:ext>
            </a:extLst>
          </p:cNvPr>
          <p:cNvGrpSpPr>
            <a:grpSpLocks/>
          </p:cNvGrpSpPr>
          <p:nvPr/>
        </p:nvGrpSpPr>
        <p:grpSpPr bwMode="auto">
          <a:xfrm>
            <a:off x="5903913" y="5070475"/>
            <a:ext cx="1509712" cy="654050"/>
            <a:chOff x="3765" y="3194"/>
            <a:chExt cx="951" cy="412"/>
          </a:xfrm>
        </p:grpSpPr>
        <p:sp>
          <p:nvSpPr>
            <p:cNvPr id="17471" name="Text Box 74">
              <a:extLst>
                <a:ext uri="{FF2B5EF4-FFF2-40B4-BE49-F238E27FC236}">
                  <a16:creationId xmlns:a16="http://schemas.microsoft.com/office/drawing/2014/main" id="{34A5489F-1F7F-1750-E060-09C351BE17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8" y="3294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س =</a:t>
              </a:r>
              <a:endParaRPr kumimoji="0" lang="en-US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72" name="Text Box 76">
              <a:extLst>
                <a:ext uri="{FF2B5EF4-FFF2-40B4-BE49-F238E27FC236}">
                  <a16:creationId xmlns:a16="http://schemas.microsoft.com/office/drawing/2014/main" id="{DE9F8D54-3C2D-3217-59CE-5DEBA1E871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8" y="3203"/>
              <a:ext cx="3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ZA-الجذور-1" panose="05010101010101010101" pitchFamily="2" charset="2"/>
                </a:rPr>
                <a:t>8</a:t>
              </a:r>
            </a:p>
          </p:txBody>
        </p:sp>
        <p:sp>
          <p:nvSpPr>
            <p:cNvPr id="17473" name="Text Box 77">
              <a:extLst>
                <a:ext uri="{FF2B5EF4-FFF2-40B4-BE49-F238E27FC236}">
                  <a16:creationId xmlns:a16="http://schemas.microsoft.com/office/drawing/2014/main" id="{2643782D-35BB-DDF6-6877-858B58DE7B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3" y="3375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alt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74" name="Text Box 78">
              <a:extLst>
                <a:ext uri="{FF2B5EF4-FFF2-40B4-BE49-F238E27FC236}">
                  <a16:creationId xmlns:a16="http://schemas.microsoft.com/office/drawing/2014/main" id="{DB94F0A9-287C-5CB3-881B-A874E3B14B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5" y="3194"/>
              <a:ext cx="36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 + </a:t>
              </a:r>
              <a:endParaRPr kumimoji="0" lang="en-US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75" name="Line 79">
              <a:extLst>
                <a:ext uri="{FF2B5EF4-FFF2-40B4-BE49-F238E27FC236}">
                  <a16:creationId xmlns:a16="http://schemas.microsoft.com/office/drawing/2014/main" id="{EE25279B-CE3C-A065-64D6-4182BB3575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65" y="3413"/>
              <a:ext cx="59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233" name="Group 89">
            <a:extLst>
              <a:ext uri="{FF2B5EF4-FFF2-40B4-BE49-F238E27FC236}">
                <a16:creationId xmlns:a16="http://schemas.microsoft.com/office/drawing/2014/main" id="{09916754-85E9-6B26-E4B9-AC512E2BE2F8}"/>
              </a:ext>
            </a:extLst>
          </p:cNvPr>
          <p:cNvGrpSpPr>
            <a:grpSpLocks/>
          </p:cNvGrpSpPr>
          <p:nvPr/>
        </p:nvGrpSpPr>
        <p:grpSpPr bwMode="auto">
          <a:xfrm>
            <a:off x="2987675" y="5084763"/>
            <a:ext cx="1617663" cy="654050"/>
            <a:chOff x="3697" y="3194"/>
            <a:chExt cx="1019" cy="412"/>
          </a:xfrm>
        </p:grpSpPr>
        <p:sp>
          <p:nvSpPr>
            <p:cNvPr id="17466" name="Text Box 90">
              <a:extLst>
                <a:ext uri="{FF2B5EF4-FFF2-40B4-BE49-F238E27FC236}">
                  <a16:creationId xmlns:a16="http://schemas.microsoft.com/office/drawing/2014/main" id="{302F04D7-3A8C-A21B-4513-F84434F1CD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8" y="3294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س =</a:t>
              </a:r>
              <a:endParaRPr kumimoji="0" lang="en-US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67" name="Text Box 91">
              <a:extLst>
                <a:ext uri="{FF2B5EF4-FFF2-40B4-BE49-F238E27FC236}">
                  <a16:creationId xmlns:a16="http://schemas.microsoft.com/office/drawing/2014/main" id="{17BAC4F5-2259-D77A-C158-463EB7A6C1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7" y="3194"/>
              <a:ext cx="3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ZA-الجذور-1" panose="05010101010101010101" pitchFamily="2" charset="2"/>
                </a:rPr>
                <a:t>8</a:t>
              </a:r>
            </a:p>
          </p:txBody>
        </p:sp>
        <p:sp>
          <p:nvSpPr>
            <p:cNvPr id="17468" name="Text Box 92">
              <a:extLst>
                <a:ext uri="{FF2B5EF4-FFF2-40B4-BE49-F238E27FC236}">
                  <a16:creationId xmlns:a16="http://schemas.microsoft.com/office/drawing/2014/main" id="{E8EFFFB8-A1E3-2DB9-8D7B-9AB47CA2DE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3" y="3375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alt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69" name="Text Box 93">
              <a:extLst>
                <a:ext uri="{FF2B5EF4-FFF2-40B4-BE49-F238E27FC236}">
                  <a16:creationId xmlns:a16="http://schemas.microsoft.com/office/drawing/2014/main" id="{0DE5AC7C-7375-333F-9498-DC770E8795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2" y="3194"/>
              <a:ext cx="4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2 - </a:t>
              </a:r>
              <a:endParaRPr kumimoji="0" lang="en-US" altLang="ar-SA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70" name="Line 94">
              <a:extLst>
                <a:ext uri="{FF2B5EF4-FFF2-40B4-BE49-F238E27FC236}">
                  <a16:creationId xmlns:a16="http://schemas.microsoft.com/office/drawing/2014/main" id="{F3132131-240A-BCCC-F7EE-ABBD3391A8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65" y="3413"/>
              <a:ext cx="59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239" name="Text Box 95">
            <a:extLst>
              <a:ext uri="{FF2B5EF4-FFF2-40B4-BE49-F238E27FC236}">
                <a16:creationId xmlns:a16="http://schemas.microsoft.com/office/drawing/2014/main" id="{3C4C0D3B-F606-AB80-2EE9-C9F57379E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5229225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أو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240" name="Text Box 96">
            <a:extLst>
              <a:ext uri="{FF2B5EF4-FFF2-40B4-BE49-F238E27FC236}">
                <a16:creationId xmlns:a16="http://schemas.microsoft.com/office/drawing/2014/main" id="{1C5DE021-C768-C515-EF15-885D2726A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112" y="6165304"/>
            <a:ext cx="11525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2000" b="1" dirty="0">
                <a:solidFill>
                  <a:srgbClr val="0070C0"/>
                </a:solidFill>
                <a:sym typeface="ZA-Fractions-1" panose="05010101010101010101" pitchFamily="2" charset="2"/>
              </a:rPr>
              <a:t>س = 5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ZA-Fractions-1" panose="05010101010101010101" pitchFamily="2" charset="2"/>
            </a:endParaRPr>
          </a:p>
        </p:txBody>
      </p:sp>
      <p:sp>
        <p:nvSpPr>
          <p:cNvPr id="6241" name="Text Box 97">
            <a:extLst>
              <a:ext uri="{FF2B5EF4-FFF2-40B4-BE49-F238E27FC236}">
                <a16:creationId xmlns:a16="http://schemas.microsoft.com/office/drawing/2014/main" id="{163B618F-7DF8-BD30-6708-C15A5CE5E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880" y="6165304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س = ــ 3</a:t>
            </a:r>
            <a:endParaRPr kumimoji="0" lang="en-US" altLang="ar-SA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248" name="Group 104">
            <a:extLst>
              <a:ext uri="{FF2B5EF4-FFF2-40B4-BE49-F238E27FC236}">
                <a16:creationId xmlns:a16="http://schemas.microsoft.com/office/drawing/2014/main" id="{C8D5B23D-E581-0A56-D1C9-B24837262BB2}"/>
              </a:ext>
            </a:extLst>
          </p:cNvPr>
          <p:cNvGrpSpPr>
            <a:grpSpLocks/>
          </p:cNvGrpSpPr>
          <p:nvPr/>
        </p:nvGrpSpPr>
        <p:grpSpPr bwMode="auto">
          <a:xfrm>
            <a:off x="3635896" y="3572443"/>
            <a:ext cx="3541713" cy="771524"/>
            <a:chOff x="2213" y="2224"/>
            <a:chExt cx="2231" cy="486"/>
          </a:xfrm>
        </p:grpSpPr>
        <p:grpSp>
          <p:nvGrpSpPr>
            <p:cNvPr id="17450" name="Group 47">
              <a:extLst>
                <a:ext uri="{FF2B5EF4-FFF2-40B4-BE49-F238E27FC236}">
                  <a16:creationId xmlns:a16="http://schemas.microsoft.com/office/drawing/2014/main" id="{D4357071-BE1A-B82D-771D-93B1437145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13" y="2224"/>
              <a:ext cx="2231" cy="486"/>
              <a:chOff x="2192" y="2208"/>
              <a:chExt cx="2231" cy="486"/>
            </a:xfrm>
          </p:grpSpPr>
          <p:sp>
            <p:nvSpPr>
              <p:cNvPr id="17452" name="Text Box 35">
                <a:extLst>
                  <a:ext uri="{FF2B5EF4-FFF2-40B4-BE49-F238E27FC236}">
                    <a16:creationId xmlns:a16="http://schemas.microsoft.com/office/drawing/2014/main" id="{7D9CC7C0-BA82-F4B9-FD79-39316B8F79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96" y="2358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=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53" name="Text Box 38">
                <a:extLst>
                  <a:ext uri="{FF2B5EF4-FFF2-40B4-BE49-F238E27FC236}">
                    <a16:creationId xmlns:a16="http://schemas.microsoft.com/office/drawing/2014/main" id="{112D69F6-8349-2060-DF6E-4D6C6B1600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92" y="2238"/>
                <a:ext cx="135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(-2)</a:t>
                </a: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ZA-MATH2" pitchFamily="2" charset="-78"/>
                    <a:sym typeface="ZA-الجذور-1" panose="05010101010101010101" pitchFamily="2" charset="2"/>
                  </a:rPr>
                  <a:t>ﺈ </a:t>
                </a: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ــ 4</a:t>
                </a: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×</a:t>
                </a: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2</a:t>
                </a: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×</a:t>
                </a: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 </a:t>
                </a: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9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ــ 15)</a:t>
                </a:r>
              </a:p>
            </p:txBody>
          </p:sp>
          <p:sp>
            <p:nvSpPr>
              <p:cNvPr id="17454" name="Text Box 39">
                <a:extLst>
                  <a:ext uri="{FF2B5EF4-FFF2-40B4-BE49-F238E27FC236}">
                    <a16:creationId xmlns:a16="http://schemas.microsoft.com/office/drawing/2014/main" id="{F01D864A-B400-22F0-1790-680A349B0A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7" y="2208"/>
                <a:ext cx="147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</a:t>
                </a:r>
              </a:p>
            </p:txBody>
          </p:sp>
          <p:sp>
            <p:nvSpPr>
              <p:cNvPr id="17455" name="Text Box 41">
                <a:extLst>
                  <a:ext uri="{FF2B5EF4-FFF2-40B4-BE49-F238E27FC236}">
                    <a16:creationId xmlns:a16="http://schemas.microsoft.com/office/drawing/2014/main" id="{6066D3F9-FC79-4EF4-0E0F-8D4CBAF407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86" y="2463"/>
                <a:ext cx="55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 </a:t>
                </a:r>
                <a:r>
                  <a:rPr kumimoji="0" lang="ar-SA" altLang="ar-SA" sz="18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×</a:t>
                </a:r>
                <a:r>
                  <a:rPr kumimoji="0" lang="ar-SA" alt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1</a:t>
                </a:r>
                <a:endParaRPr kumimoji="0" lang="en-US" alt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56" name="Text Box 42">
                <a:extLst>
                  <a:ext uri="{FF2B5EF4-FFF2-40B4-BE49-F238E27FC236}">
                    <a16:creationId xmlns:a16="http://schemas.microsoft.com/office/drawing/2014/main" id="{1160722B-C13D-EE26-41AA-3BEE3580FC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5" y="2255"/>
                <a:ext cx="63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ــ </a:t>
                </a: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(-2) </a:t>
                </a:r>
                <a:r>
                  <a:rPr kumimoji="0" lang="en-US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±</a:t>
                </a:r>
              </a:p>
            </p:txBody>
          </p:sp>
          <p:sp>
            <p:nvSpPr>
              <p:cNvPr id="17457" name="Line 46">
                <a:extLst>
                  <a:ext uri="{FF2B5EF4-FFF2-40B4-BE49-F238E27FC236}">
                    <a16:creationId xmlns:a16="http://schemas.microsoft.com/office/drawing/2014/main" id="{2D378241-9619-7256-DEEB-3698755F02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76" y="2486"/>
                <a:ext cx="186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451" name="Line 99">
              <a:extLst>
                <a:ext uri="{FF2B5EF4-FFF2-40B4-BE49-F238E27FC236}">
                  <a16:creationId xmlns:a16="http://schemas.microsoft.com/office/drawing/2014/main" id="{D9DB48DE-1C61-F831-9929-7A1BC63DF3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40" y="2270"/>
              <a:ext cx="113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7441" name="Group 72">
            <a:extLst>
              <a:ext uri="{FF2B5EF4-FFF2-40B4-BE49-F238E27FC236}">
                <a16:creationId xmlns:a16="http://schemas.microsoft.com/office/drawing/2014/main" id="{D14E7F7C-8E96-E9D1-F0F6-6618085DF8B7}"/>
              </a:ext>
            </a:extLst>
          </p:cNvPr>
          <p:cNvGrpSpPr>
            <a:grpSpLocks/>
          </p:cNvGrpSpPr>
          <p:nvPr/>
        </p:nvGrpSpPr>
        <p:grpSpPr bwMode="auto">
          <a:xfrm>
            <a:off x="2771800" y="4365104"/>
            <a:ext cx="2282825" cy="804863"/>
            <a:chOff x="1714" y="2296"/>
            <a:chExt cx="1438" cy="507"/>
          </a:xfrm>
        </p:grpSpPr>
        <p:sp>
          <p:nvSpPr>
            <p:cNvPr id="17443" name="Text Box 57">
              <a:extLst>
                <a:ext uri="{FF2B5EF4-FFF2-40B4-BE49-F238E27FC236}">
                  <a16:creationId xmlns:a16="http://schemas.microsoft.com/office/drawing/2014/main" id="{0C923135-5256-01A0-E004-CD312001A0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5" y="2451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7444" name="Group 63">
              <a:extLst>
                <a:ext uri="{FF2B5EF4-FFF2-40B4-BE49-F238E27FC236}">
                  <a16:creationId xmlns:a16="http://schemas.microsoft.com/office/drawing/2014/main" id="{6AE3F511-E89E-D67B-E031-F7B1727F43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4" y="2296"/>
              <a:ext cx="1249" cy="507"/>
              <a:chOff x="1714" y="2742"/>
              <a:chExt cx="1249" cy="507"/>
            </a:xfrm>
          </p:grpSpPr>
          <p:sp>
            <p:nvSpPr>
              <p:cNvPr id="17445" name="Text Box 58">
                <a:extLst>
                  <a:ext uri="{FF2B5EF4-FFF2-40B4-BE49-F238E27FC236}">
                    <a16:creationId xmlns:a16="http://schemas.microsoft.com/office/drawing/2014/main" id="{EBE28771-D5A1-55E4-8005-E978101056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96" y="2785"/>
                <a:ext cx="38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64</a:t>
                </a:r>
              </a:p>
            </p:txBody>
          </p:sp>
          <p:sp>
            <p:nvSpPr>
              <p:cNvPr id="17446" name="Text Box 59">
                <a:extLst>
                  <a:ext uri="{FF2B5EF4-FFF2-40B4-BE49-F238E27FC236}">
                    <a16:creationId xmlns:a16="http://schemas.microsoft.com/office/drawing/2014/main" id="{FD338CA2-4666-D761-ED81-0423FE5738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4" y="2742"/>
                <a:ext cx="92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ar-SA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</a:t>
                </a:r>
              </a:p>
            </p:txBody>
          </p:sp>
          <p:sp>
            <p:nvSpPr>
              <p:cNvPr id="17447" name="Text Box 60">
                <a:extLst>
                  <a:ext uri="{FF2B5EF4-FFF2-40B4-BE49-F238E27FC236}">
                    <a16:creationId xmlns:a16="http://schemas.microsoft.com/office/drawing/2014/main" id="{851AC78D-B172-8054-EA1E-BD681EE0BE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98" y="3018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48" name="Text Box 61">
                <a:extLst>
                  <a:ext uri="{FF2B5EF4-FFF2-40B4-BE49-F238E27FC236}">
                    <a16:creationId xmlns:a16="http://schemas.microsoft.com/office/drawing/2014/main" id="{E8B90F23-D18E-556D-9F90-629D437E7D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40" y="2787"/>
                <a:ext cx="47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</a:t>
                </a: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±</a:t>
                </a:r>
              </a:p>
            </p:txBody>
          </p:sp>
          <p:sp>
            <p:nvSpPr>
              <p:cNvPr id="17449" name="Line 62">
                <a:extLst>
                  <a:ext uri="{FF2B5EF4-FFF2-40B4-BE49-F238E27FC236}">
                    <a16:creationId xmlns:a16="http://schemas.microsoft.com/office/drawing/2014/main" id="{E43A3D5B-AF2C-BDF6-9001-3C4238FF49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65" y="3022"/>
                <a:ext cx="99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252" name="Group 108">
            <a:extLst>
              <a:ext uri="{FF2B5EF4-FFF2-40B4-BE49-F238E27FC236}">
                <a16:creationId xmlns:a16="http://schemas.microsoft.com/office/drawing/2014/main" id="{D507BF72-4899-3FA0-9545-5F22C2FBBACA}"/>
              </a:ext>
            </a:extLst>
          </p:cNvPr>
          <p:cNvGrpSpPr>
            <a:grpSpLocks/>
          </p:cNvGrpSpPr>
          <p:nvPr/>
        </p:nvGrpSpPr>
        <p:grpSpPr bwMode="auto">
          <a:xfrm>
            <a:off x="4787900" y="4292600"/>
            <a:ext cx="2312988" cy="865188"/>
            <a:chOff x="3016" y="2704"/>
            <a:chExt cx="1457" cy="545"/>
          </a:xfrm>
        </p:grpSpPr>
        <p:grpSp>
          <p:nvGrpSpPr>
            <p:cNvPr id="17433" name="Group 55">
              <a:extLst>
                <a:ext uri="{FF2B5EF4-FFF2-40B4-BE49-F238E27FC236}">
                  <a16:creationId xmlns:a16="http://schemas.microsoft.com/office/drawing/2014/main" id="{51526E56-EC7C-5DB0-2283-2EDBC4FFD5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16" y="2704"/>
              <a:ext cx="1457" cy="545"/>
              <a:chOff x="3016" y="2704"/>
              <a:chExt cx="1457" cy="545"/>
            </a:xfrm>
          </p:grpSpPr>
          <p:sp>
            <p:nvSpPr>
              <p:cNvPr id="17435" name="Text Box 49">
                <a:extLst>
                  <a:ext uri="{FF2B5EF4-FFF2-40B4-BE49-F238E27FC236}">
                    <a16:creationId xmlns:a16="http://schemas.microsoft.com/office/drawing/2014/main" id="{65CB20EF-A1AF-C867-F591-FF8E0B0ADC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6" y="2897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=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36" name="Text Box 50">
                <a:extLst>
                  <a:ext uri="{FF2B5EF4-FFF2-40B4-BE49-F238E27FC236}">
                    <a16:creationId xmlns:a16="http://schemas.microsoft.com/office/drawing/2014/main" id="{D1C7146B-CE6C-EADD-4271-803C18992D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56" y="2785"/>
                <a:ext cx="7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4 + 60</a:t>
                </a:r>
                <a:endParaRPr kumimoji="0" lang="ar-SA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ZA-الجذور-1" panose="05010101010101010101" pitchFamily="2" charset="2"/>
                </a:endParaRPr>
              </a:p>
            </p:txBody>
          </p:sp>
          <p:sp>
            <p:nvSpPr>
              <p:cNvPr id="17437" name="Text Box 51">
                <a:extLst>
                  <a:ext uri="{FF2B5EF4-FFF2-40B4-BE49-F238E27FC236}">
                    <a16:creationId xmlns:a16="http://schemas.microsoft.com/office/drawing/2014/main" id="{1176BA1F-10D5-F388-289C-2056BBC977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16" y="2704"/>
                <a:ext cx="92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</a:t>
                </a:r>
              </a:p>
            </p:txBody>
          </p:sp>
          <p:sp>
            <p:nvSpPr>
              <p:cNvPr id="17438" name="Text Box 52">
                <a:extLst>
                  <a:ext uri="{FF2B5EF4-FFF2-40B4-BE49-F238E27FC236}">
                    <a16:creationId xmlns:a16="http://schemas.microsoft.com/office/drawing/2014/main" id="{D4BFA014-3A27-DA37-1B08-C314B2F716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19" y="3018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39" name="Text Box 53">
                <a:extLst>
                  <a:ext uri="{FF2B5EF4-FFF2-40B4-BE49-F238E27FC236}">
                    <a16:creationId xmlns:a16="http://schemas.microsoft.com/office/drawing/2014/main" id="{AC1260AD-0257-5B33-CBD7-B55C65483E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795"/>
                <a:ext cx="47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altLang="ar-SA" sz="2000" b="1" dirty="0">
                    <a:solidFill>
                      <a:srgbClr val="000000"/>
                    </a:solidFill>
                  </a:rPr>
                  <a:t>4</a:t>
                </a: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±</a:t>
                </a:r>
              </a:p>
            </p:txBody>
          </p:sp>
          <p:sp>
            <p:nvSpPr>
              <p:cNvPr id="17440" name="Line 54">
                <a:extLst>
                  <a:ext uri="{FF2B5EF4-FFF2-40B4-BE49-F238E27FC236}">
                    <a16:creationId xmlns:a16="http://schemas.microsoft.com/office/drawing/2014/main" id="{8A6447C0-191E-3560-ABCC-560C842017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47" y="3030"/>
                <a:ext cx="1134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434" name="Line 105">
              <a:extLst>
                <a:ext uri="{FF2B5EF4-FFF2-40B4-BE49-F238E27FC236}">
                  <a16:creationId xmlns:a16="http://schemas.microsoft.com/office/drawing/2014/main" id="{0E9C435E-1046-3653-C01B-7DAFC117FE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76" y="2766"/>
              <a:ext cx="5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253" name="Text Box 109">
            <a:extLst>
              <a:ext uri="{FF2B5EF4-FFF2-40B4-BE49-F238E27FC236}">
                <a16:creationId xmlns:a16="http://schemas.microsoft.com/office/drawing/2014/main" id="{C56C1917-E5B9-F5CC-DB59-46BFC3ABB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928" y="6383471"/>
            <a:ext cx="24495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الحلان هما </a:t>
            </a:r>
            <a:r>
              <a:rPr kumimoji="0" lang="ar-SA" altLang="ar-SA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ZA-Fractions-1" panose="05010101010101010101" pitchFamily="2" charset="2"/>
              </a:rPr>
              <a:t>،  ــ 3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ZA-Fractions-1" panose="05010101010101010101" pitchFamily="2" charset="2"/>
            </a:endParaRPr>
          </a:p>
        </p:txBody>
      </p:sp>
      <p:pic>
        <p:nvPicPr>
          <p:cNvPr id="17431" name="Picture 2">
            <a:extLst>
              <a:ext uri="{FF2B5EF4-FFF2-40B4-BE49-F238E27FC236}">
                <a16:creationId xmlns:a16="http://schemas.microsoft.com/office/drawing/2014/main" id="{A298F3BF-3196-A755-40EA-EA1DB1006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7335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0471682E-0567-D5AF-8478-A44FA6D1B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32" y="-12802"/>
            <a:ext cx="402906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833543-AD6B-2A4F-712E-BE7B6CEEC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4F81B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6672"/>
            <a:ext cx="45885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BCF2FA4-7EE4-9D26-B54E-4EF052FB7B3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92D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283968" y="1052736"/>
            <a:ext cx="2395469" cy="455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6">
            <a:extLst>
              <a:ext uri="{FF2B5EF4-FFF2-40B4-BE49-F238E27FC236}">
                <a16:creationId xmlns:a16="http://schemas.microsoft.com/office/drawing/2014/main" id="{4076F190-2411-844B-A341-9F4C3B3BE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48266"/>
            <a:ext cx="2160240" cy="70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82">
            <a:extLst>
              <a:ext uri="{FF2B5EF4-FFF2-40B4-BE49-F238E27FC236}">
                <a16:creationId xmlns:a16="http://schemas.microsoft.com/office/drawing/2014/main" id="{81C1D0C6-2274-4AD8-0EA4-F74269628C7A}"/>
              </a:ext>
            </a:extLst>
          </p:cNvPr>
          <p:cNvGrpSpPr>
            <a:grpSpLocks/>
          </p:cNvGrpSpPr>
          <p:nvPr/>
        </p:nvGrpSpPr>
        <p:grpSpPr bwMode="auto">
          <a:xfrm>
            <a:off x="5796136" y="5517232"/>
            <a:ext cx="1473200" cy="727075"/>
            <a:chOff x="3788" y="3194"/>
            <a:chExt cx="928" cy="458"/>
          </a:xfrm>
        </p:grpSpPr>
        <p:sp>
          <p:nvSpPr>
            <p:cNvPr id="11" name="Text Box 74">
              <a:extLst>
                <a:ext uri="{FF2B5EF4-FFF2-40B4-BE49-F238E27FC236}">
                  <a16:creationId xmlns:a16="http://schemas.microsoft.com/office/drawing/2014/main" id="{874F321C-43BB-A966-3512-CC9E7317F7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8" y="3294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س =</a:t>
              </a:r>
              <a:endParaRPr kumimoji="0" lang="en-US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Text Box 76">
              <a:extLst>
                <a:ext uri="{FF2B5EF4-FFF2-40B4-BE49-F238E27FC236}">
                  <a16:creationId xmlns:a16="http://schemas.microsoft.com/office/drawing/2014/main" id="{575FCB1B-34CC-AA6E-0664-E45791E8F0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8" y="3203"/>
              <a:ext cx="3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ZA-الجذور-1" panose="05010101010101010101" pitchFamily="2" charset="2"/>
              </a:endParaRPr>
            </a:p>
          </p:txBody>
        </p:sp>
        <p:sp>
          <p:nvSpPr>
            <p:cNvPr id="13" name="Text Box 77">
              <a:extLst>
                <a:ext uri="{FF2B5EF4-FFF2-40B4-BE49-F238E27FC236}">
                  <a16:creationId xmlns:a16="http://schemas.microsoft.com/office/drawing/2014/main" id="{F6479154-A715-A163-264A-F46A64E88E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3421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alt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Text Box 78">
              <a:extLst>
                <a:ext uri="{FF2B5EF4-FFF2-40B4-BE49-F238E27FC236}">
                  <a16:creationId xmlns:a16="http://schemas.microsoft.com/office/drawing/2014/main" id="{C92ADB45-8750-B48E-EBB2-B51C7355D3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5" y="3194"/>
              <a:ext cx="36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  <a:endParaRPr kumimoji="0" lang="en-US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Line 79">
              <a:extLst>
                <a:ext uri="{FF2B5EF4-FFF2-40B4-BE49-F238E27FC236}">
                  <a16:creationId xmlns:a16="http://schemas.microsoft.com/office/drawing/2014/main" id="{04FC7323-B8C8-A91E-8F6A-2A8D3B11CE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83" y="3421"/>
              <a:ext cx="22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82">
            <a:extLst>
              <a:ext uri="{FF2B5EF4-FFF2-40B4-BE49-F238E27FC236}">
                <a16:creationId xmlns:a16="http://schemas.microsoft.com/office/drawing/2014/main" id="{2CE2B048-0648-5A89-FAEE-8A750F34F9F9}"/>
              </a:ext>
            </a:extLst>
          </p:cNvPr>
          <p:cNvGrpSpPr>
            <a:grpSpLocks/>
          </p:cNvGrpSpPr>
          <p:nvPr/>
        </p:nvGrpSpPr>
        <p:grpSpPr bwMode="auto">
          <a:xfrm>
            <a:off x="3203848" y="5517232"/>
            <a:ext cx="1473200" cy="727075"/>
            <a:chOff x="3788" y="3194"/>
            <a:chExt cx="928" cy="458"/>
          </a:xfrm>
        </p:grpSpPr>
        <p:sp>
          <p:nvSpPr>
            <p:cNvPr id="17" name="Text Box 74">
              <a:extLst>
                <a:ext uri="{FF2B5EF4-FFF2-40B4-BE49-F238E27FC236}">
                  <a16:creationId xmlns:a16="http://schemas.microsoft.com/office/drawing/2014/main" id="{B0D50BE4-C82F-5DDF-6B19-21BF01F720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8" y="3294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س =</a:t>
              </a:r>
              <a:endParaRPr kumimoji="0" lang="en-US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Text Box 76">
              <a:extLst>
                <a:ext uri="{FF2B5EF4-FFF2-40B4-BE49-F238E27FC236}">
                  <a16:creationId xmlns:a16="http://schemas.microsoft.com/office/drawing/2014/main" id="{8FFEA838-DD46-6396-5E31-DB2D34BAC1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8" y="3203"/>
              <a:ext cx="3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ZA-الجذور-1" panose="05010101010101010101" pitchFamily="2" charset="2"/>
              </a:endParaRPr>
            </a:p>
          </p:txBody>
        </p:sp>
        <p:sp>
          <p:nvSpPr>
            <p:cNvPr id="19" name="Text Box 77">
              <a:extLst>
                <a:ext uri="{FF2B5EF4-FFF2-40B4-BE49-F238E27FC236}">
                  <a16:creationId xmlns:a16="http://schemas.microsoft.com/office/drawing/2014/main" id="{6764E443-72C8-7DAA-4BD2-060DDBA4BF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3421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alt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Text Box 78">
              <a:extLst>
                <a:ext uri="{FF2B5EF4-FFF2-40B4-BE49-F238E27FC236}">
                  <a16:creationId xmlns:a16="http://schemas.microsoft.com/office/drawing/2014/main" id="{212DEA5B-B283-126A-F159-B8EF23307A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5" y="3194"/>
              <a:ext cx="27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-6</a:t>
              </a:r>
              <a:endParaRPr kumimoji="0" lang="en-US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Line 79">
              <a:extLst>
                <a:ext uri="{FF2B5EF4-FFF2-40B4-BE49-F238E27FC236}">
                  <a16:creationId xmlns:a16="http://schemas.microsoft.com/office/drawing/2014/main" id="{F831EF7E-BFAE-FD65-8B8C-74582020C1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83" y="3421"/>
              <a:ext cx="22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81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6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6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6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6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62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6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6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6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800" decel="100000"/>
                                        <p:tgtEl>
                                          <p:spTgt spid="6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6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6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6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800" decel="100000"/>
                                        <p:tgtEl>
                                          <p:spTgt spid="6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6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6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6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6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1" grpId="0"/>
      <p:bldP spid="6162" grpId="0"/>
      <p:bldP spid="6165" grpId="0"/>
      <p:bldP spid="6166" grpId="0"/>
      <p:bldP spid="6167" grpId="0"/>
      <p:bldP spid="6178" grpId="0"/>
      <p:bldP spid="6239" grpId="0"/>
      <p:bldP spid="6240" grpId="0"/>
      <p:bldP spid="6241" grpId="0"/>
      <p:bldP spid="625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57600-6F39-9230-9423-763128C7F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Text Box 17">
            <a:extLst>
              <a:ext uri="{FF2B5EF4-FFF2-40B4-BE49-F238E27FC236}">
                <a16:creationId xmlns:a16="http://schemas.microsoft.com/office/drawing/2014/main" id="{4FE2F0DD-A335-3785-9568-F70A2D7E8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960" y="1700808"/>
            <a:ext cx="252107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ar-SA" sz="22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س@ - </a:t>
            </a:r>
            <a:r>
              <a:rPr lang="ar-SA" sz="22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8</a:t>
            </a:r>
            <a:r>
              <a:rPr lang="ar-SA" sz="22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 س = – </a:t>
            </a:r>
            <a:r>
              <a:rPr lang="ar-SA" sz="22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10</a:t>
            </a:r>
            <a:r>
              <a:rPr lang="ar-SA" sz="2200" b="1" dirty="0"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 </a:t>
            </a:r>
            <a:endParaRPr kumimoji="0" lang="en-US" altLang="ar-SA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162" name="Text Box 18">
            <a:extLst>
              <a:ext uri="{FF2B5EF4-FFF2-40B4-BE49-F238E27FC236}">
                <a16:creationId xmlns:a16="http://schemas.microsoft.com/office/drawing/2014/main" id="{EAE5E3EB-DB7B-5B88-2B43-3A82760E7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800" y="1700808"/>
            <a:ext cx="1296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المعادلة الأصلية</a:t>
            </a:r>
            <a:endParaRPr kumimoji="0" lang="en-US" altLang="ar-SA" sz="16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65" name="Text Box 21">
            <a:extLst>
              <a:ext uri="{FF2B5EF4-FFF2-40B4-BE49-F238E27FC236}">
                <a16:creationId xmlns:a16="http://schemas.microsoft.com/office/drawing/2014/main" id="{6515C121-078D-DCEA-B87A-8A1F2D11C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2160" y="2132856"/>
            <a:ext cx="86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أ= 1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66" name="Text Box 22">
            <a:extLst>
              <a:ext uri="{FF2B5EF4-FFF2-40B4-BE49-F238E27FC236}">
                <a16:creationId xmlns:a16="http://schemas.microsoft.com/office/drawing/2014/main" id="{B496DE24-590C-3188-CF68-4743D2647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024" y="2060848"/>
            <a:ext cx="13684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،  ب = -8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67" name="Text Box 23">
            <a:extLst>
              <a:ext uri="{FF2B5EF4-FFF2-40B4-BE49-F238E27FC236}">
                <a16:creationId xmlns:a16="http://schemas.microsoft.com/office/drawing/2014/main" id="{B8CF49C7-9EE9-A29B-66E6-8AA6819D6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840" y="2060848"/>
            <a:ext cx="16485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،  ﺟ = ــ 10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78" name="Text Box 34">
            <a:extLst>
              <a:ext uri="{FF2B5EF4-FFF2-40B4-BE49-F238E27FC236}">
                <a16:creationId xmlns:a16="http://schemas.microsoft.com/office/drawing/2014/main" id="{934B6DB8-E579-DC07-702A-261525447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2997200"/>
            <a:ext cx="1009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1" i="0" u="none" strike="noStrike" kern="1200" cap="none" spc="0" normalizeH="0" baseline="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القانون العام</a:t>
            </a:r>
            <a:endParaRPr kumimoji="0" lang="en-US" altLang="ar-SA" sz="1600" b="1" i="0" u="none" strike="noStrike" kern="1200" cap="none" spc="0" normalizeH="0" baseline="0" noProof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217" name="Group 73">
            <a:extLst>
              <a:ext uri="{FF2B5EF4-FFF2-40B4-BE49-F238E27FC236}">
                <a16:creationId xmlns:a16="http://schemas.microsoft.com/office/drawing/2014/main" id="{13785688-7BDC-E2D7-74AD-AE6BBDEF4A19}"/>
              </a:ext>
            </a:extLst>
          </p:cNvPr>
          <p:cNvGrpSpPr>
            <a:grpSpLocks/>
          </p:cNvGrpSpPr>
          <p:nvPr/>
        </p:nvGrpSpPr>
        <p:grpSpPr bwMode="auto">
          <a:xfrm>
            <a:off x="1763713" y="4437063"/>
            <a:ext cx="1368425" cy="727075"/>
            <a:chOff x="385" y="2809"/>
            <a:chExt cx="862" cy="458"/>
          </a:xfrm>
        </p:grpSpPr>
        <p:sp>
          <p:nvSpPr>
            <p:cNvPr id="17477" name="Text Box 67">
              <a:extLst>
                <a:ext uri="{FF2B5EF4-FFF2-40B4-BE49-F238E27FC236}">
                  <a16:creationId xmlns:a16="http://schemas.microsoft.com/office/drawing/2014/main" id="{4DB54F56-3D08-6289-0268-E300BF529A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" y="3036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alt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78" name="Text Box 68">
              <a:extLst>
                <a:ext uri="{FF2B5EF4-FFF2-40B4-BE49-F238E27FC236}">
                  <a16:creationId xmlns:a16="http://schemas.microsoft.com/office/drawing/2014/main" id="{0475D95F-B1AA-C2A2-4550-DDC8BC72C7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2809"/>
              <a:ext cx="70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0" lang="ar-SA" altLang="ar-SA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  <a:r>
                <a:rPr kumimoji="0" lang="ar-SA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ar-SA" sz="2000" b="1" dirty="0">
                  <a:solidFill>
                    <a:srgbClr val="000000"/>
                  </a:solidFill>
                </a:rPr>
                <a:t>±</a:t>
              </a:r>
              <a:r>
                <a:rPr kumimoji="0" lang="ar-SA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4,9</a:t>
              </a:r>
              <a:endParaRPr kumimoji="0" lang="en-US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79" name="Line 69">
              <a:extLst>
                <a:ext uri="{FF2B5EF4-FFF2-40B4-BE49-F238E27FC236}">
                  <a16:creationId xmlns:a16="http://schemas.microsoft.com/office/drawing/2014/main" id="{F999DA7F-8ECF-1E6F-4B3D-862E0678C2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75" y="3046"/>
              <a:ext cx="59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80" name="Text Box 70">
              <a:extLst>
                <a:ext uri="{FF2B5EF4-FFF2-40B4-BE49-F238E27FC236}">
                  <a16:creationId xmlns:a16="http://schemas.microsoft.com/office/drawing/2014/main" id="{91B8382B-9C76-6A0D-5EEB-26D8B978DE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" y="2916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226" name="Group 82">
            <a:extLst>
              <a:ext uri="{FF2B5EF4-FFF2-40B4-BE49-F238E27FC236}">
                <a16:creationId xmlns:a16="http://schemas.microsoft.com/office/drawing/2014/main" id="{4A9A6460-209B-731C-1C11-1EA357441B84}"/>
              </a:ext>
            </a:extLst>
          </p:cNvPr>
          <p:cNvGrpSpPr>
            <a:grpSpLocks/>
          </p:cNvGrpSpPr>
          <p:nvPr/>
        </p:nvGrpSpPr>
        <p:grpSpPr bwMode="auto">
          <a:xfrm>
            <a:off x="5795963" y="5070475"/>
            <a:ext cx="1617662" cy="654050"/>
            <a:chOff x="3697" y="3194"/>
            <a:chExt cx="1019" cy="412"/>
          </a:xfrm>
        </p:grpSpPr>
        <p:sp>
          <p:nvSpPr>
            <p:cNvPr id="17471" name="Text Box 74">
              <a:extLst>
                <a:ext uri="{FF2B5EF4-FFF2-40B4-BE49-F238E27FC236}">
                  <a16:creationId xmlns:a16="http://schemas.microsoft.com/office/drawing/2014/main" id="{8583CB6B-382E-5477-5D4D-7134C8EEE7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8" y="3294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س =</a:t>
              </a:r>
              <a:endParaRPr kumimoji="0" lang="en-US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72" name="Text Box 76">
              <a:extLst>
                <a:ext uri="{FF2B5EF4-FFF2-40B4-BE49-F238E27FC236}">
                  <a16:creationId xmlns:a16="http://schemas.microsoft.com/office/drawing/2014/main" id="{9B1005D4-D7F5-1A77-6E46-CD25A6B618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7" y="3203"/>
              <a:ext cx="40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ZA-الجذور-1" panose="05010101010101010101" pitchFamily="2" charset="2"/>
                </a:rPr>
                <a:t>4,9</a:t>
              </a:r>
            </a:p>
          </p:txBody>
        </p:sp>
        <p:sp>
          <p:nvSpPr>
            <p:cNvPr id="17473" name="Text Box 77">
              <a:extLst>
                <a:ext uri="{FF2B5EF4-FFF2-40B4-BE49-F238E27FC236}">
                  <a16:creationId xmlns:a16="http://schemas.microsoft.com/office/drawing/2014/main" id="{D9012562-04E8-86B5-16DB-43D057DD32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3" y="3375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alt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74" name="Text Box 78">
              <a:extLst>
                <a:ext uri="{FF2B5EF4-FFF2-40B4-BE49-F238E27FC236}">
                  <a16:creationId xmlns:a16="http://schemas.microsoft.com/office/drawing/2014/main" id="{E55A96DD-7C15-66F4-E776-4E328D42A0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5" y="3194"/>
              <a:ext cx="36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 + </a:t>
              </a:r>
              <a:endParaRPr kumimoji="0" lang="en-US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75" name="Line 79">
              <a:extLst>
                <a:ext uri="{FF2B5EF4-FFF2-40B4-BE49-F238E27FC236}">
                  <a16:creationId xmlns:a16="http://schemas.microsoft.com/office/drawing/2014/main" id="{82AEB617-A37B-5E36-77CC-AD9800F7F4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65" y="3413"/>
              <a:ext cx="59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233" name="Group 89">
            <a:extLst>
              <a:ext uri="{FF2B5EF4-FFF2-40B4-BE49-F238E27FC236}">
                <a16:creationId xmlns:a16="http://schemas.microsoft.com/office/drawing/2014/main" id="{561FE049-03A5-0CA8-015D-EC89786B7CFA}"/>
              </a:ext>
            </a:extLst>
          </p:cNvPr>
          <p:cNvGrpSpPr>
            <a:grpSpLocks/>
          </p:cNvGrpSpPr>
          <p:nvPr/>
        </p:nvGrpSpPr>
        <p:grpSpPr bwMode="auto">
          <a:xfrm>
            <a:off x="2987675" y="5084763"/>
            <a:ext cx="1617663" cy="654050"/>
            <a:chOff x="3697" y="3194"/>
            <a:chExt cx="1019" cy="412"/>
          </a:xfrm>
        </p:grpSpPr>
        <p:sp>
          <p:nvSpPr>
            <p:cNvPr id="17466" name="Text Box 90">
              <a:extLst>
                <a:ext uri="{FF2B5EF4-FFF2-40B4-BE49-F238E27FC236}">
                  <a16:creationId xmlns:a16="http://schemas.microsoft.com/office/drawing/2014/main" id="{EB80F217-8BDE-EF9C-CC2A-7681470A2A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8" y="3294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س =</a:t>
              </a:r>
              <a:endParaRPr kumimoji="0" lang="en-US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67" name="Text Box 91">
              <a:extLst>
                <a:ext uri="{FF2B5EF4-FFF2-40B4-BE49-F238E27FC236}">
                  <a16:creationId xmlns:a16="http://schemas.microsoft.com/office/drawing/2014/main" id="{79E62906-5F08-1536-4E7A-4300CB5E1E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7" y="3194"/>
              <a:ext cx="45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ZA-الجذور-1" panose="05010101010101010101" pitchFamily="2" charset="2"/>
                </a:rPr>
                <a:t>4,9</a:t>
              </a:r>
            </a:p>
          </p:txBody>
        </p:sp>
        <p:sp>
          <p:nvSpPr>
            <p:cNvPr id="17468" name="Text Box 92">
              <a:extLst>
                <a:ext uri="{FF2B5EF4-FFF2-40B4-BE49-F238E27FC236}">
                  <a16:creationId xmlns:a16="http://schemas.microsoft.com/office/drawing/2014/main" id="{5E49A012-6013-4AC4-0D47-E1B80908C7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3" y="3375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alt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69" name="Text Box 93">
              <a:extLst>
                <a:ext uri="{FF2B5EF4-FFF2-40B4-BE49-F238E27FC236}">
                  <a16:creationId xmlns:a16="http://schemas.microsoft.com/office/drawing/2014/main" id="{C1A7D5BB-50E7-8929-76E3-92B2DEE45E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5" y="3194"/>
              <a:ext cx="36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8 - </a:t>
              </a:r>
              <a:endParaRPr kumimoji="0" lang="en-US" altLang="ar-SA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70" name="Line 94">
              <a:extLst>
                <a:ext uri="{FF2B5EF4-FFF2-40B4-BE49-F238E27FC236}">
                  <a16:creationId xmlns:a16="http://schemas.microsoft.com/office/drawing/2014/main" id="{AD1FB427-AC52-B30F-E2EE-54EEAC3EFD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65" y="3413"/>
              <a:ext cx="59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239" name="Text Box 95">
            <a:extLst>
              <a:ext uri="{FF2B5EF4-FFF2-40B4-BE49-F238E27FC236}">
                <a16:creationId xmlns:a16="http://schemas.microsoft.com/office/drawing/2014/main" id="{9FC104BA-0A0D-5686-9393-641FCCBA2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5229225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أو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240" name="Text Box 96">
            <a:extLst>
              <a:ext uri="{FF2B5EF4-FFF2-40B4-BE49-F238E27FC236}">
                <a16:creationId xmlns:a16="http://schemas.microsoft.com/office/drawing/2014/main" id="{D95BCD96-7E09-210E-3A2A-12D4E14B8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112" y="6165304"/>
            <a:ext cx="11525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2000" b="1" dirty="0">
                <a:solidFill>
                  <a:srgbClr val="0070C0"/>
                </a:solidFill>
                <a:sym typeface="ZA-Fractions-1" panose="05010101010101010101" pitchFamily="2" charset="2"/>
              </a:rPr>
              <a:t>س = 6,4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ZA-Fractions-1" panose="05010101010101010101" pitchFamily="2" charset="2"/>
            </a:endParaRPr>
          </a:p>
        </p:txBody>
      </p:sp>
      <p:sp>
        <p:nvSpPr>
          <p:cNvPr id="6241" name="Text Box 97">
            <a:extLst>
              <a:ext uri="{FF2B5EF4-FFF2-40B4-BE49-F238E27FC236}">
                <a16:creationId xmlns:a16="http://schemas.microsoft.com/office/drawing/2014/main" id="{F5C6F365-F025-820E-888B-C7671A61F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880" y="6165304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س = 1,6</a:t>
            </a:r>
            <a:endParaRPr kumimoji="0" lang="en-US" altLang="ar-SA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248" name="Group 104">
            <a:extLst>
              <a:ext uri="{FF2B5EF4-FFF2-40B4-BE49-F238E27FC236}">
                <a16:creationId xmlns:a16="http://schemas.microsoft.com/office/drawing/2014/main" id="{5B8A345E-1BBE-D655-B105-6D47AEF3AD44}"/>
              </a:ext>
            </a:extLst>
          </p:cNvPr>
          <p:cNvGrpSpPr>
            <a:grpSpLocks/>
          </p:cNvGrpSpPr>
          <p:nvPr/>
        </p:nvGrpSpPr>
        <p:grpSpPr bwMode="auto">
          <a:xfrm>
            <a:off x="3635896" y="3501004"/>
            <a:ext cx="3541713" cy="842961"/>
            <a:chOff x="2213" y="2179"/>
            <a:chExt cx="2231" cy="531"/>
          </a:xfrm>
        </p:grpSpPr>
        <p:grpSp>
          <p:nvGrpSpPr>
            <p:cNvPr id="17450" name="Group 47">
              <a:extLst>
                <a:ext uri="{FF2B5EF4-FFF2-40B4-BE49-F238E27FC236}">
                  <a16:creationId xmlns:a16="http://schemas.microsoft.com/office/drawing/2014/main" id="{668CADE2-21A2-9A95-6BB7-AFE2B08810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13" y="2179"/>
              <a:ext cx="2231" cy="531"/>
              <a:chOff x="2192" y="2163"/>
              <a:chExt cx="2231" cy="531"/>
            </a:xfrm>
          </p:grpSpPr>
          <p:sp>
            <p:nvSpPr>
              <p:cNvPr id="17452" name="Text Box 35">
                <a:extLst>
                  <a:ext uri="{FF2B5EF4-FFF2-40B4-BE49-F238E27FC236}">
                    <a16:creationId xmlns:a16="http://schemas.microsoft.com/office/drawing/2014/main" id="{31205015-4D81-94F6-6452-C2A7EB8379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96" y="2358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=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53" name="Text Box 38">
                <a:extLst>
                  <a:ext uri="{FF2B5EF4-FFF2-40B4-BE49-F238E27FC236}">
                    <a16:creationId xmlns:a16="http://schemas.microsoft.com/office/drawing/2014/main" id="{7B5BD967-D764-C4FC-9DC4-1174CA1B93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92" y="2238"/>
                <a:ext cx="135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(-8)</a:t>
                </a: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ZA-MATH2" pitchFamily="2" charset="-78"/>
                    <a:sym typeface="ZA-الجذور-1" panose="05010101010101010101" pitchFamily="2" charset="2"/>
                  </a:rPr>
                  <a:t>ﺈ </a:t>
                </a: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ــ 4</a:t>
                </a: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×</a:t>
                </a: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1</a:t>
                </a: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×</a:t>
                </a: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 </a:t>
                </a: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9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10</a:t>
                </a:r>
              </a:p>
            </p:txBody>
          </p:sp>
          <p:sp>
            <p:nvSpPr>
              <p:cNvPr id="17454" name="Text Box 39">
                <a:extLst>
                  <a:ext uri="{FF2B5EF4-FFF2-40B4-BE49-F238E27FC236}">
                    <a16:creationId xmlns:a16="http://schemas.microsoft.com/office/drawing/2014/main" id="{F0C81F10-94D7-DD81-57DF-C07F4FDCA6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7" y="2163"/>
                <a:ext cx="147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</a:t>
                </a:r>
              </a:p>
            </p:txBody>
          </p:sp>
          <p:sp>
            <p:nvSpPr>
              <p:cNvPr id="17455" name="Text Box 41">
                <a:extLst>
                  <a:ext uri="{FF2B5EF4-FFF2-40B4-BE49-F238E27FC236}">
                    <a16:creationId xmlns:a16="http://schemas.microsoft.com/office/drawing/2014/main" id="{D7863BB3-866F-BDF6-3A7A-4FB8DD8682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86" y="2463"/>
                <a:ext cx="55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 </a:t>
                </a:r>
                <a:r>
                  <a:rPr kumimoji="0" lang="ar-SA" altLang="ar-SA" sz="18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×</a:t>
                </a:r>
                <a:r>
                  <a:rPr kumimoji="0" lang="ar-SA" alt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1</a:t>
                </a:r>
                <a:endParaRPr kumimoji="0" lang="en-US" alt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56" name="Text Box 42">
                <a:extLst>
                  <a:ext uri="{FF2B5EF4-FFF2-40B4-BE49-F238E27FC236}">
                    <a16:creationId xmlns:a16="http://schemas.microsoft.com/office/drawing/2014/main" id="{5AE44D54-7B24-C9F3-430B-A0933E7A09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5" y="2255"/>
                <a:ext cx="63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ــ </a:t>
                </a: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(-8) </a:t>
                </a:r>
                <a:r>
                  <a:rPr kumimoji="0" lang="en-US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±</a:t>
                </a:r>
              </a:p>
            </p:txBody>
          </p:sp>
          <p:sp>
            <p:nvSpPr>
              <p:cNvPr id="17457" name="Line 46">
                <a:extLst>
                  <a:ext uri="{FF2B5EF4-FFF2-40B4-BE49-F238E27FC236}">
                    <a16:creationId xmlns:a16="http://schemas.microsoft.com/office/drawing/2014/main" id="{735CADA8-E45B-E104-0C40-25511693C7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76" y="2486"/>
                <a:ext cx="186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451" name="Line 99">
              <a:extLst>
                <a:ext uri="{FF2B5EF4-FFF2-40B4-BE49-F238E27FC236}">
                  <a16:creationId xmlns:a16="http://schemas.microsoft.com/office/drawing/2014/main" id="{54BA4013-9986-A00F-8ACA-D37ADBB0F0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94" y="2224"/>
              <a:ext cx="113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7441" name="Group 72">
            <a:extLst>
              <a:ext uri="{FF2B5EF4-FFF2-40B4-BE49-F238E27FC236}">
                <a16:creationId xmlns:a16="http://schemas.microsoft.com/office/drawing/2014/main" id="{DB4A3068-16CF-F965-79FD-5067FF697168}"/>
              </a:ext>
            </a:extLst>
          </p:cNvPr>
          <p:cNvGrpSpPr>
            <a:grpSpLocks/>
          </p:cNvGrpSpPr>
          <p:nvPr/>
        </p:nvGrpSpPr>
        <p:grpSpPr bwMode="auto">
          <a:xfrm>
            <a:off x="2771800" y="4365104"/>
            <a:ext cx="2282825" cy="804863"/>
            <a:chOff x="1714" y="2296"/>
            <a:chExt cx="1438" cy="507"/>
          </a:xfrm>
        </p:grpSpPr>
        <p:sp>
          <p:nvSpPr>
            <p:cNvPr id="17443" name="Text Box 57">
              <a:extLst>
                <a:ext uri="{FF2B5EF4-FFF2-40B4-BE49-F238E27FC236}">
                  <a16:creationId xmlns:a16="http://schemas.microsoft.com/office/drawing/2014/main" id="{EFF18C39-A08F-0EBD-AE14-C72072586A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5" y="2451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7444" name="Group 63">
              <a:extLst>
                <a:ext uri="{FF2B5EF4-FFF2-40B4-BE49-F238E27FC236}">
                  <a16:creationId xmlns:a16="http://schemas.microsoft.com/office/drawing/2014/main" id="{4597A632-4E1A-2622-54BF-073CE3ACFD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4" y="2296"/>
              <a:ext cx="1249" cy="507"/>
              <a:chOff x="1714" y="2742"/>
              <a:chExt cx="1249" cy="507"/>
            </a:xfrm>
          </p:grpSpPr>
          <p:sp>
            <p:nvSpPr>
              <p:cNvPr id="17445" name="Text Box 58">
                <a:extLst>
                  <a:ext uri="{FF2B5EF4-FFF2-40B4-BE49-F238E27FC236}">
                    <a16:creationId xmlns:a16="http://schemas.microsoft.com/office/drawing/2014/main" id="{B92DA76D-48F4-23FF-9D9A-DD249FE3B3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96" y="2785"/>
                <a:ext cx="38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24</a:t>
                </a:r>
              </a:p>
            </p:txBody>
          </p:sp>
          <p:sp>
            <p:nvSpPr>
              <p:cNvPr id="17446" name="Text Box 59">
                <a:extLst>
                  <a:ext uri="{FF2B5EF4-FFF2-40B4-BE49-F238E27FC236}">
                    <a16:creationId xmlns:a16="http://schemas.microsoft.com/office/drawing/2014/main" id="{FDFC4910-5393-AFF1-979F-AA8E7BB290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4" y="2742"/>
                <a:ext cx="92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</a:t>
                </a:r>
              </a:p>
            </p:txBody>
          </p:sp>
          <p:sp>
            <p:nvSpPr>
              <p:cNvPr id="17447" name="Text Box 60">
                <a:extLst>
                  <a:ext uri="{FF2B5EF4-FFF2-40B4-BE49-F238E27FC236}">
                    <a16:creationId xmlns:a16="http://schemas.microsoft.com/office/drawing/2014/main" id="{3A00A722-6E11-8659-3BC6-EF0F1E6071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98" y="3018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48" name="Text Box 61">
                <a:extLst>
                  <a:ext uri="{FF2B5EF4-FFF2-40B4-BE49-F238E27FC236}">
                    <a16:creationId xmlns:a16="http://schemas.microsoft.com/office/drawing/2014/main" id="{D5662C5C-2463-D0F0-69AA-1DB83F2259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40" y="2787"/>
                <a:ext cx="47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8</a:t>
                </a: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±</a:t>
                </a:r>
              </a:p>
            </p:txBody>
          </p:sp>
          <p:sp>
            <p:nvSpPr>
              <p:cNvPr id="17449" name="Line 62">
                <a:extLst>
                  <a:ext uri="{FF2B5EF4-FFF2-40B4-BE49-F238E27FC236}">
                    <a16:creationId xmlns:a16="http://schemas.microsoft.com/office/drawing/2014/main" id="{40B227E2-F6A1-55B2-71C6-0567855E4A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65" y="3022"/>
                <a:ext cx="99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252" name="Group 108">
            <a:extLst>
              <a:ext uri="{FF2B5EF4-FFF2-40B4-BE49-F238E27FC236}">
                <a16:creationId xmlns:a16="http://schemas.microsoft.com/office/drawing/2014/main" id="{186B88CF-BFB8-4220-EF41-E8507D90FA06}"/>
              </a:ext>
            </a:extLst>
          </p:cNvPr>
          <p:cNvGrpSpPr>
            <a:grpSpLocks/>
          </p:cNvGrpSpPr>
          <p:nvPr/>
        </p:nvGrpSpPr>
        <p:grpSpPr bwMode="auto">
          <a:xfrm>
            <a:off x="5139556" y="4365104"/>
            <a:ext cx="2249488" cy="865188"/>
            <a:chOff x="3056" y="2704"/>
            <a:chExt cx="1417" cy="545"/>
          </a:xfrm>
        </p:grpSpPr>
        <p:grpSp>
          <p:nvGrpSpPr>
            <p:cNvPr id="17433" name="Group 55">
              <a:extLst>
                <a:ext uri="{FF2B5EF4-FFF2-40B4-BE49-F238E27FC236}">
                  <a16:creationId xmlns:a16="http://schemas.microsoft.com/office/drawing/2014/main" id="{CBBE662B-2C58-5E61-1346-0BDC974C7D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6" y="2704"/>
              <a:ext cx="1417" cy="545"/>
              <a:chOff x="3056" y="2704"/>
              <a:chExt cx="1417" cy="545"/>
            </a:xfrm>
          </p:grpSpPr>
          <p:sp>
            <p:nvSpPr>
              <p:cNvPr id="17435" name="Text Box 49">
                <a:extLst>
                  <a:ext uri="{FF2B5EF4-FFF2-40B4-BE49-F238E27FC236}">
                    <a16:creationId xmlns:a16="http://schemas.microsoft.com/office/drawing/2014/main" id="{DCFE65FC-BECF-5288-D03F-8B1BD84B10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6" y="2897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=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36" name="Text Box 50">
                <a:extLst>
                  <a:ext uri="{FF2B5EF4-FFF2-40B4-BE49-F238E27FC236}">
                    <a16:creationId xmlns:a16="http://schemas.microsoft.com/office/drawing/2014/main" id="{D0C0D0FF-7162-7931-0329-315477BE63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56" y="2785"/>
                <a:ext cx="7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64</a:t>
                </a:r>
                <a:r>
                  <a:rPr lang="ar-SA" altLang="ar-SA" sz="2000" b="1" dirty="0">
                    <a:solidFill>
                      <a:srgbClr val="000000"/>
                    </a:solidFill>
                    <a:sym typeface="ZA-الجذور-1" panose="05010101010101010101" pitchFamily="2" charset="2"/>
                  </a:rPr>
                  <a:t> - 40</a:t>
                </a:r>
                <a:endParaRPr kumimoji="0" lang="ar-SA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ZA-الجذور-1" panose="05010101010101010101" pitchFamily="2" charset="2"/>
                </a:endParaRPr>
              </a:p>
            </p:txBody>
          </p:sp>
          <p:sp>
            <p:nvSpPr>
              <p:cNvPr id="17437" name="Text Box 51">
                <a:extLst>
                  <a:ext uri="{FF2B5EF4-FFF2-40B4-BE49-F238E27FC236}">
                    <a16:creationId xmlns:a16="http://schemas.microsoft.com/office/drawing/2014/main" id="{8AF8FE2F-AF6E-D548-AEC0-0976C43AD4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61" y="2704"/>
                <a:ext cx="92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</a:t>
                </a:r>
              </a:p>
            </p:txBody>
          </p:sp>
          <p:sp>
            <p:nvSpPr>
              <p:cNvPr id="17438" name="Text Box 52">
                <a:extLst>
                  <a:ext uri="{FF2B5EF4-FFF2-40B4-BE49-F238E27FC236}">
                    <a16:creationId xmlns:a16="http://schemas.microsoft.com/office/drawing/2014/main" id="{41BB5728-0106-90DE-B96A-7389A6F9CC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19" y="3018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39" name="Text Box 53">
                <a:extLst>
                  <a:ext uri="{FF2B5EF4-FFF2-40B4-BE49-F238E27FC236}">
                    <a16:creationId xmlns:a16="http://schemas.microsoft.com/office/drawing/2014/main" id="{3BE454BD-49EB-789F-0E57-A99EE0BFF4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795"/>
                <a:ext cx="47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altLang="ar-SA" sz="2000" b="1" dirty="0">
                    <a:solidFill>
                      <a:srgbClr val="000000"/>
                    </a:solidFill>
                  </a:rPr>
                  <a:t>8</a:t>
                </a: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±</a:t>
                </a:r>
              </a:p>
            </p:txBody>
          </p:sp>
          <p:sp>
            <p:nvSpPr>
              <p:cNvPr id="17440" name="Line 54">
                <a:extLst>
                  <a:ext uri="{FF2B5EF4-FFF2-40B4-BE49-F238E27FC236}">
                    <a16:creationId xmlns:a16="http://schemas.microsoft.com/office/drawing/2014/main" id="{388F4292-A19B-6706-FCFD-7D574DAA36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47" y="3030"/>
                <a:ext cx="1134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434" name="Line 105">
              <a:extLst>
                <a:ext uri="{FF2B5EF4-FFF2-40B4-BE49-F238E27FC236}">
                  <a16:creationId xmlns:a16="http://schemas.microsoft.com/office/drawing/2014/main" id="{2E9AD63B-F8FF-8868-6DF0-925191E732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52" y="2749"/>
              <a:ext cx="5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253" name="Text Box 109">
            <a:extLst>
              <a:ext uri="{FF2B5EF4-FFF2-40B4-BE49-F238E27FC236}">
                <a16:creationId xmlns:a16="http://schemas.microsoft.com/office/drawing/2014/main" id="{9A6A1D4E-BB4A-7750-5289-04BE6DC5B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888" y="6383471"/>
            <a:ext cx="28095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الحلان هما </a:t>
            </a:r>
            <a:r>
              <a:rPr kumimoji="0" lang="ar-SA" altLang="ar-SA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6,4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ZA-Fractions-1" panose="05010101010101010101" pitchFamily="2" charset="2"/>
              </a:rPr>
              <a:t>،  1,6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ZA-Fractions-1" panose="05010101010101010101" pitchFamily="2" charset="2"/>
            </a:endParaRPr>
          </a:p>
        </p:txBody>
      </p:sp>
      <p:pic>
        <p:nvPicPr>
          <p:cNvPr id="17431" name="Picture 2">
            <a:extLst>
              <a:ext uri="{FF2B5EF4-FFF2-40B4-BE49-F238E27FC236}">
                <a16:creationId xmlns:a16="http://schemas.microsoft.com/office/drawing/2014/main" id="{6D719A4F-7411-DDA0-3646-1C8D93882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7335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03790463-2F51-C3DD-0990-41CBAB682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32" y="-12802"/>
            <a:ext cx="402906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77D8FB-F6BE-D215-9321-AABD3F130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4F81B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6672"/>
            <a:ext cx="45885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6">
            <a:extLst>
              <a:ext uri="{FF2B5EF4-FFF2-40B4-BE49-F238E27FC236}">
                <a16:creationId xmlns:a16="http://schemas.microsoft.com/office/drawing/2014/main" id="{081CADDE-43EE-663A-889B-30E259DFD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48266"/>
            <a:ext cx="2160240" cy="70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82">
            <a:extLst>
              <a:ext uri="{FF2B5EF4-FFF2-40B4-BE49-F238E27FC236}">
                <a16:creationId xmlns:a16="http://schemas.microsoft.com/office/drawing/2014/main" id="{9AF60296-A03E-B003-FE1A-AB128D341B73}"/>
              </a:ext>
            </a:extLst>
          </p:cNvPr>
          <p:cNvGrpSpPr>
            <a:grpSpLocks/>
          </p:cNvGrpSpPr>
          <p:nvPr/>
        </p:nvGrpSpPr>
        <p:grpSpPr bwMode="auto">
          <a:xfrm>
            <a:off x="5796136" y="5517232"/>
            <a:ext cx="1473200" cy="727075"/>
            <a:chOff x="3788" y="3194"/>
            <a:chExt cx="928" cy="458"/>
          </a:xfrm>
        </p:grpSpPr>
        <p:sp>
          <p:nvSpPr>
            <p:cNvPr id="11" name="Text Box 74">
              <a:extLst>
                <a:ext uri="{FF2B5EF4-FFF2-40B4-BE49-F238E27FC236}">
                  <a16:creationId xmlns:a16="http://schemas.microsoft.com/office/drawing/2014/main" id="{EBC03603-039A-03BC-B716-EBF2417CED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8" y="3294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س =</a:t>
              </a:r>
              <a:endParaRPr kumimoji="0" lang="en-US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Text Box 76">
              <a:extLst>
                <a:ext uri="{FF2B5EF4-FFF2-40B4-BE49-F238E27FC236}">
                  <a16:creationId xmlns:a16="http://schemas.microsoft.com/office/drawing/2014/main" id="{DCE14109-1B77-9D6C-FDEE-336A12ED99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8" y="3203"/>
              <a:ext cx="3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ZA-الجذور-1" panose="05010101010101010101" pitchFamily="2" charset="2"/>
              </a:endParaRPr>
            </a:p>
          </p:txBody>
        </p:sp>
        <p:sp>
          <p:nvSpPr>
            <p:cNvPr id="13" name="Text Box 77">
              <a:extLst>
                <a:ext uri="{FF2B5EF4-FFF2-40B4-BE49-F238E27FC236}">
                  <a16:creationId xmlns:a16="http://schemas.microsoft.com/office/drawing/2014/main" id="{3A95A74F-0E5E-3DB8-FA75-C0424D83AE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3421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alt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Text Box 78">
              <a:extLst>
                <a:ext uri="{FF2B5EF4-FFF2-40B4-BE49-F238E27FC236}">
                  <a16:creationId xmlns:a16="http://schemas.microsoft.com/office/drawing/2014/main" id="{29F9D12E-FCA4-A42D-24D1-97C5BBACA6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4" y="3194"/>
              <a:ext cx="45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12,9</a:t>
              </a:r>
              <a:endParaRPr kumimoji="0" lang="en-US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Line 79">
              <a:extLst>
                <a:ext uri="{FF2B5EF4-FFF2-40B4-BE49-F238E27FC236}">
                  <a16:creationId xmlns:a16="http://schemas.microsoft.com/office/drawing/2014/main" id="{B7F398C1-7515-2A5F-C642-B663C2FFA8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83" y="3421"/>
              <a:ext cx="22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82">
            <a:extLst>
              <a:ext uri="{FF2B5EF4-FFF2-40B4-BE49-F238E27FC236}">
                <a16:creationId xmlns:a16="http://schemas.microsoft.com/office/drawing/2014/main" id="{A05482F8-8551-FDEE-0395-B722165D50F0}"/>
              </a:ext>
            </a:extLst>
          </p:cNvPr>
          <p:cNvGrpSpPr>
            <a:grpSpLocks/>
          </p:cNvGrpSpPr>
          <p:nvPr/>
        </p:nvGrpSpPr>
        <p:grpSpPr bwMode="auto">
          <a:xfrm>
            <a:off x="3203848" y="5517232"/>
            <a:ext cx="1473200" cy="727075"/>
            <a:chOff x="3788" y="3194"/>
            <a:chExt cx="928" cy="458"/>
          </a:xfrm>
        </p:grpSpPr>
        <p:sp>
          <p:nvSpPr>
            <p:cNvPr id="17" name="Text Box 74">
              <a:extLst>
                <a:ext uri="{FF2B5EF4-FFF2-40B4-BE49-F238E27FC236}">
                  <a16:creationId xmlns:a16="http://schemas.microsoft.com/office/drawing/2014/main" id="{2A78CD2A-FBFF-7CCE-D320-D4073776DB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8" y="3294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س =</a:t>
              </a:r>
              <a:endParaRPr kumimoji="0" lang="en-US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Text Box 76">
              <a:extLst>
                <a:ext uri="{FF2B5EF4-FFF2-40B4-BE49-F238E27FC236}">
                  <a16:creationId xmlns:a16="http://schemas.microsoft.com/office/drawing/2014/main" id="{33F84E23-315B-89F0-0ACB-BCF6F462A5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8" y="3203"/>
              <a:ext cx="3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ZA-الجذور-1" panose="05010101010101010101" pitchFamily="2" charset="2"/>
              </a:endParaRPr>
            </a:p>
          </p:txBody>
        </p:sp>
        <p:sp>
          <p:nvSpPr>
            <p:cNvPr id="19" name="Text Box 77">
              <a:extLst>
                <a:ext uri="{FF2B5EF4-FFF2-40B4-BE49-F238E27FC236}">
                  <a16:creationId xmlns:a16="http://schemas.microsoft.com/office/drawing/2014/main" id="{F0BC6ECA-DD09-269C-3B48-C10A4ECCC9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3421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alt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Text Box 78">
              <a:extLst>
                <a:ext uri="{FF2B5EF4-FFF2-40B4-BE49-F238E27FC236}">
                  <a16:creationId xmlns:a16="http://schemas.microsoft.com/office/drawing/2014/main" id="{A71A38AF-F60E-2644-DFCC-976FC92A50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5" y="3194"/>
              <a:ext cx="36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3,1</a:t>
              </a:r>
              <a:endParaRPr kumimoji="0" lang="en-US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Line 79">
              <a:extLst>
                <a:ext uri="{FF2B5EF4-FFF2-40B4-BE49-F238E27FC236}">
                  <a16:creationId xmlns:a16="http://schemas.microsoft.com/office/drawing/2014/main" id="{2EB8D889-3588-FA63-229D-1E74FC14BE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83" y="3421"/>
              <a:ext cx="22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0A499B43-B712-A0C1-64F9-7BB31D2D6BA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92D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211960" y="1052736"/>
            <a:ext cx="2561707" cy="47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482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6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6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6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6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62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6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6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6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800" decel="100000"/>
                                        <p:tgtEl>
                                          <p:spTgt spid="6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6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6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6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800" decel="100000"/>
                                        <p:tgtEl>
                                          <p:spTgt spid="6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6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6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6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6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1" grpId="0"/>
      <p:bldP spid="6162" grpId="0"/>
      <p:bldP spid="6165" grpId="0"/>
      <p:bldP spid="6166" grpId="0"/>
      <p:bldP spid="6167" grpId="0"/>
      <p:bldP spid="6178" grpId="0"/>
      <p:bldP spid="6239" grpId="0"/>
      <p:bldP spid="6240" grpId="0"/>
      <p:bldP spid="6241" grpId="0"/>
      <p:bldP spid="625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مستطيل 121"/>
          <p:cNvSpPr/>
          <p:nvPr/>
        </p:nvSpPr>
        <p:spPr>
          <a:xfrm>
            <a:off x="5500694" y="1714488"/>
            <a:ext cx="3357586" cy="49292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7229494" y="2071678"/>
            <a:ext cx="1557348" cy="5715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  =  1</a:t>
            </a: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5572132" y="2071678"/>
            <a:ext cx="1557348" cy="5715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  =  ــ 8</a:t>
            </a:r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6429388" y="2686046"/>
            <a:ext cx="1557348" cy="5715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جـ  =  10</a:t>
            </a:r>
          </a:p>
        </p:txBody>
      </p:sp>
      <p:sp>
        <p:nvSpPr>
          <p:cNvPr id="23" name="Text Box 87"/>
          <p:cNvSpPr txBox="1">
            <a:spLocks noChangeArrowheads="1"/>
          </p:cNvSpPr>
          <p:nvPr/>
        </p:nvSpPr>
        <p:spPr bwMode="auto">
          <a:xfrm>
            <a:off x="6956648" y="3681715"/>
            <a:ext cx="154444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</a:t>
            </a:r>
            <a:r>
              <a:rPr kumimoji="0" lang="ar-SA" sz="34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ــ 4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جـ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مستطيل مستدير الزوايا 24"/>
          <p:cNvSpPr/>
          <p:nvPr/>
        </p:nvSpPr>
        <p:spPr>
          <a:xfrm>
            <a:off x="5486406" y="1071546"/>
            <a:ext cx="3400452" cy="6429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 Box 87"/>
          <p:cNvSpPr txBox="1">
            <a:spLocks noChangeArrowheads="1"/>
          </p:cNvSpPr>
          <p:nvPr/>
        </p:nvSpPr>
        <p:spPr bwMode="auto">
          <a:xfrm>
            <a:off x="5456450" y="4396095"/>
            <a:ext cx="333039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 8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  <a:r>
              <a:rPr kumimoji="0" lang="ar-SA" sz="34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 4 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 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10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 Box 87"/>
          <p:cNvSpPr txBox="1">
            <a:spLocks noChangeArrowheads="1"/>
          </p:cNvSpPr>
          <p:nvPr/>
        </p:nvSpPr>
        <p:spPr bwMode="auto">
          <a:xfrm>
            <a:off x="5442162" y="5110475"/>
            <a:ext cx="333039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 64  ــ  40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 Box 87"/>
          <p:cNvSpPr txBox="1">
            <a:spLocks noChangeArrowheads="1"/>
          </p:cNvSpPr>
          <p:nvPr/>
        </p:nvSpPr>
        <p:spPr bwMode="auto">
          <a:xfrm>
            <a:off x="5586422" y="1214422"/>
            <a:ext cx="328614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ــ 8 س  +  10  = 0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 Box 87"/>
          <p:cNvSpPr txBox="1">
            <a:spLocks noChangeArrowheads="1"/>
          </p:cNvSpPr>
          <p:nvPr/>
        </p:nvSpPr>
        <p:spPr bwMode="auto">
          <a:xfrm>
            <a:off x="7528152" y="5753417"/>
            <a:ext cx="125869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 24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</a:endParaRPr>
          </a:p>
        </p:txBody>
      </p:sp>
      <p:sp>
        <p:nvSpPr>
          <p:cNvPr id="35" name="خماسي 34"/>
          <p:cNvSpPr/>
          <p:nvPr/>
        </p:nvSpPr>
        <p:spPr>
          <a:xfrm>
            <a:off x="1785918" y="1142984"/>
            <a:ext cx="3643338" cy="500066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اكتب المعادلة بالصورة القياسية</a:t>
            </a:r>
          </a:p>
        </p:txBody>
      </p:sp>
      <p:grpSp>
        <p:nvGrpSpPr>
          <p:cNvPr id="3" name="مجموعة 35"/>
          <p:cNvGrpSpPr/>
          <p:nvPr/>
        </p:nvGrpSpPr>
        <p:grpSpPr>
          <a:xfrm>
            <a:off x="2071670" y="1795616"/>
            <a:ext cx="3071834" cy="890426"/>
            <a:chOff x="2371710" y="5738996"/>
            <a:chExt cx="3071834" cy="890426"/>
          </a:xfrm>
        </p:grpSpPr>
        <p:sp>
          <p:nvSpPr>
            <p:cNvPr id="37" name="Text Box 87"/>
            <p:cNvSpPr txBox="1">
              <a:spLocks noChangeArrowheads="1"/>
            </p:cNvSpPr>
            <p:nvPr/>
          </p:nvSpPr>
          <p:spPr bwMode="auto">
            <a:xfrm>
              <a:off x="4572000" y="5967735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س  =       </a:t>
              </a:r>
              <a:endParaRPr kumimoji="0" lang="en-US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مجموعة 178"/>
            <p:cNvGrpSpPr/>
            <p:nvPr/>
          </p:nvGrpSpPr>
          <p:grpSpPr>
            <a:xfrm>
              <a:off x="2371710" y="5738996"/>
              <a:ext cx="2186002" cy="890426"/>
              <a:chOff x="4614864" y="4714751"/>
              <a:chExt cx="2186002" cy="890426"/>
            </a:xfrm>
          </p:grpSpPr>
          <p:grpSp>
            <p:nvGrpSpPr>
              <p:cNvPr id="5" name="مجموعة 65"/>
              <p:cNvGrpSpPr/>
              <p:nvPr/>
            </p:nvGrpSpPr>
            <p:grpSpPr>
              <a:xfrm>
                <a:off x="4614864" y="4757746"/>
                <a:ext cx="2186002" cy="847431"/>
                <a:chOff x="1457304" y="4487202"/>
                <a:chExt cx="2186002" cy="847431"/>
              </a:xfrm>
            </p:grpSpPr>
            <p:sp>
              <p:nvSpPr>
                <p:cNvPr id="44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1457304" y="4487202"/>
                  <a:ext cx="2186002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ــ  ب  ±    المميز</a:t>
                  </a:r>
                  <a:endPara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343134" y="4872968"/>
                  <a:ext cx="728668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2 أ</a:t>
                  </a:r>
                  <a:endParaRPr kumimoji="0" lang="en-US" sz="34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46" name="رابط مستقيم 45"/>
                <p:cNvCxnSpPr/>
                <p:nvPr/>
              </p:nvCxnSpPr>
              <p:spPr>
                <a:xfrm rot="10800000">
                  <a:off x="1744621" y="4898113"/>
                  <a:ext cx="1800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مجموعة 180"/>
              <p:cNvGrpSpPr/>
              <p:nvPr/>
            </p:nvGrpSpPr>
            <p:grpSpPr>
              <a:xfrm>
                <a:off x="4996127" y="4714751"/>
                <a:ext cx="704590" cy="357100"/>
                <a:chOff x="1415793" y="642918"/>
                <a:chExt cx="782876" cy="428628"/>
              </a:xfrm>
            </p:grpSpPr>
            <p:cxnSp>
              <p:nvCxnSpPr>
                <p:cNvPr id="41" name="رابط مستقيم 40"/>
                <p:cNvCxnSpPr/>
                <p:nvPr/>
              </p:nvCxnSpPr>
              <p:spPr>
                <a:xfrm rot="10800000">
                  <a:off x="1415793" y="642918"/>
                  <a:ext cx="639998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رابط مستقيم 41"/>
                <p:cNvCxnSpPr/>
                <p:nvPr/>
              </p:nvCxnSpPr>
              <p:spPr>
                <a:xfrm rot="16200000" flipH="1">
                  <a:off x="1877197" y="821513"/>
                  <a:ext cx="428628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رابط مستقيم 42"/>
                <p:cNvCxnSpPr/>
                <p:nvPr/>
              </p:nvCxnSpPr>
              <p:spPr>
                <a:xfrm rot="5400000" flipH="1" flipV="1">
                  <a:off x="2020074" y="892951"/>
                  <a:ext cx="285752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" name="مجموعة 46"/>
          <p:cNvGrpSpPr/>
          <p:nvPr/>
        </p:nvGrpSpPr>
        <p:grpSpPr>
          <a:xfrm>
            <a:off x="2214546" y="2657468"/>
            <a:ext cx="2928958" cy="890426"/>
            <a:chOff x="2514586" y="5738996"/>
            <a:chExt cx="2928958" cy="890426"/>
          </a:xfrm>
        </p:grpSpPr>
        <p:sp>
          <p:nvSpPr>
            <p:cNvPr id="48" name="Text Box 87"/>
            <p:cNvSpPr txBox="1">
              <a:spLocks noChangeArrowheads="1"/>
            </p:cNvSpPr>
            <p:nvPr/>
          </p:nvSpPr>
          <p:spPr bwMode="auto">
            <a:xfrm>
              <a:off x="4572000" y="5967735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س  =       </a:t>
              </a:r>
              <a:endParaRPr kumimoji="0" lang="en-US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مجموعة 178"/>
            <p:cNvGrpSpPr/>
            <p:nvPr/>
          </p:nvGrpSpPr>
          <p:grpSpPr>
            <a:xfrm>
              <a:off x="2514586" y="5738996"/>
              <a:ext cx="2043126" cy="890426"/>
              <a:chOff x="4757740" y="4714751"/>
              <a:chExt cx="2043126" cy="890426"/>
            </a:xfrm>
          </p:grpSpPr>
          <p:grpSp>
            <p:nvGrpSpPr>
              <p:cNvPr id="9" name="مجموعة 65"/>
              <p:cNvGrpSpPr/>
              <p:nvPr/>
            </p:nvGrpSpPr>
            <p:grpSpPr>
              <a:xfrm>
                <a:off x="4757740" y="4757746"/>
                <a:ext cx="2043126" cy="847431"/>
                <a:chOff x="1600180" y="4487202"/>
                <a:chExt cx="2043126" cy="847431"/>
              </a:xfrm>
            </p:grpSpPr>
            <p:sp>
              <p:nvSpPr>
                <p:cNvPr id="5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1600180" y="4487202"/>
                  <a:ext cx="2043126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  8   ±      24</a:t>
                  </a:r>
                  <a:endPara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043094" y="4872968"/>
                  <a:ext cx="1028708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2 ( 1 )</a:t>
                  </a:r>
                  <a:endParaRPr kumimoji="0" lang="en-US" sz="34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57" name="رابط مستقيم 56"/>
                <p:cNvCxnSpPr/>
                <p:nvPr/>
              </p:nvCxnSpPr>
              <p:spPr>
                <a:xfrm rot="10800000">
                  <a:off x="1744621" y="4898113"/>
                  <a:ext cx="1800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مجموعة 180"/>
              <p:cNvGrpSpPr/>
              <p:nvPr/>
            </p:nvGrpSpPr>
            <p:grpSpPr>
              <a:xfrm>
                <a:off x="4996127" y="4714751"/>
                <a:ext cx="704590" cy="357100"/>
                <a:chOff x="1415793" y="642918"/>
                <a:chExt cx="782876" cy="428628"/>
              </a:xfrm>
            </p:grpSpPr>
            <p:cxnSp>
              <p:nvCxnSpPr>
                <p:cNvPr id="52" name="رابط مستقيم 51"/>
                <p:cNvCxnSpPr/>
                <p:nvPr/>
              </p:nvCxnSpPr>
              <p:spPr>
                <a:xfrm rot="10800000">
                  <a:off x="1415793" y="642918"/>
                  <a:ext cx="639998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رابط مستقيم 52"/>
                <p:cNvCxnSpPr/>
                <p:nvPr/>
              </p:nvCxnSpPr>
              <p:spPr>
                <a:xfrm rot="16200000" flipH="1">
                  <a:off x="1877197" y="821513"/>
                  <a:ext cx="428628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رابط مستقيم 53"/>
                <p:cNvCxnSpPr/>
                <p:nvPr/>
              </p:nvCxnSpPr>
              <p:spPr>
                <a:xfrm rot="5400000" flipH="1" flipV="1">
                  <a:off x="2020074" y="892951"/>
                  <a:ext cx="285752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1" name="مجموعة 70"/>
          <p:cNvGrpSpPr/>
          <p:nvPr/>
        </p:nvGrpSpPr>
        <p:grpSpPr>
          <a:xfrm>
            <a:off x="2657460" y="3610275"/>
            <a:ext cx="2471756" cy="847431"/>
            <a:chOff x="2000232" y="4224643"/>
            <a:chExt cx="2471756" cy="847431"/>
          </a:xfrm>
        </p:grpSpPr>
        <p:sp>
          <p:nvSpPr>
            <p:cNvPr id="60" name="Text Box 87"/>
            <p:cNvSpPr txBox="1">
              <a:spLocks noChangeArrowheads="1"/>
            </p:cNvSpPr>
            <p:nvPr/>
          </p:nvSpPr>
          <p:spPr bwMode="auto">
            <a:xfrm>
              <a:off x="3600444" y="4410387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س  =       </a:t>
              </a:r>
              <a:endParaRPr kumimoji="0" lang="en-US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2" name="مجموعة 65"/>
            <p:cNvGrpSpPr/>
            <p:nvPr/>
          </p:nvGrpSpPr>
          <p:grpSpPr>
            <a:xfrm>
              <a:off x="2000232" y="4224643"/>
              <a:ext cx="1585924" cy="847431"/>
              <a:chOff x="2057382" y="4487202"/>
              <a:chExt cx="1585924" cy="847431"/>
            </a:xfrm>
          </p:grpSpPr>
          <p:sp>
            <p:nvSpPr>
              <p:cNvPr id="67" name="Text Box 87"/>
              <p:cNvSpPr txBox="1">
                <a:spLocks noChangeArrowheads="1"/>
              </p:cNvSpPr>
              <p:nvPr/>
            </p:nvSpPr>
            <p:spPr bwMode="auto">
              <a:xfrm>
                <a:off x="2057382" y="4487202"/>
                <a:ext cx="158592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8  ±   4.9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Text Box 87"/>
              <p:cNvSpPr txBox="1">
                <a:spLocks noChangeArrowheads="1"/>
              </p:cNvSpPr>
              <p:nvPr/>
            </p:nvSpPr>
            <p:spPr bwMode="auto">
              <a:xfrm>
                <a:off x="2314558" y="4872968"/>
                <a:ext cx="102870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sz="34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9" name="رابط مستقيم 68"/>
              <p:cNvCxnSpPr/>
              <p:nvPr/>
            </p:nvCxnSpPr>
            <p:spPr>
              <a:xfrm rot="10800000">
                <a:off x="2284621" y="4898113"/>
                <a:ext cx="126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مجموعة 76"/>
          <p:cNvGrpSpPr/>
          <p:nvPr/>
        </p:nvGrpSpPr>
        <p:grpSpPr>
          <a:xfrm>
            <a:off x="428596" y="4400556"/>
            <a:ext cx="4786344" cy="1500198"/>
            <a:chOff x="500036" y="4643446"/>
            <a:chExt cx="4572030" cy="1143008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72" name="مستطيل 71"/>
            <p:cNvSpPr/>
            <p:nvPr/>
          </p:nvSpPr>
          <p:spPr>
            <a:xfrm>
              <a:off x="2786050" y="4643446"/>
              <a:ext cx="2286016" cy="114300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" name="مستطيل 72"/>
            <p:cNvSpPr/>
            <p:nvPr/>
          </p:nvSpPr>
          <p:spPr>
            <a:xfrm>
              <a:off x="500036" y="4643446"/>
              <a:ext cx="2286016" cy="114300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مجموعة 77"/>
          <p:cNvGrpSpPr/>
          <p:nvPr/>
        </p:nvGrpSpPr>
        <p:grpSpPr>
          <a:xfrm>
            <a:off x="2643174" y="4471994"/>
            <a:ext cx="2471756" cy="847431"/>
            <a:chOff x="2000232" y="4224643"/>
            <a:chExt cx="2471756" cy="847431"/>
          </a:xfrm>
        </p:grpSpPr>
        <p:sp>
          <p:nvSpPr>
            <p:cNvPr id="89" name="Text Box 87"/>
            <p:cNvSpPr txBox="1">
              <a:spLocks noChangeArrowheads="1"/>
            </p:cNvSpPr>
            <p:nvPr/>
          </p:nvSpPr>
          <p:spPr bwMode="auto">
            <a:xfrm>
              <a:off x="3600444" y="4410387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س  =       </a:t>
              </a:r>
              <a:endParaRPr kumimoji="0" lang="en-US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مجموعة 65"/>
            <p:cNvGrpSpPr/>
            <p:nvPr/>
          </p:nvGrpSpPr>
          <p:grpSpPr>
            <a:xfrm>
              <a:off x="2000232" y="4224643"/>
              <a:ext cx="1585924" cy="847431"/>
              <a:chOff x="2057382" y="4487202"/>
              <a:chExt cx="1585924" cy="847431"/>
            </a:xfrm>
          </p:grpSpPr>
          <p:sp>
            <p:nvSpPr>
              <p:cNvPr id="92" name="Text Box 87"/>
              <p:cNvSpPr txBox="1">
                <a:spLocks noChangeArrowheads="1"/>
              </p:cNvSpPr>
              <p:nvPr/>
            </p:nvSpPr>
            <p:spPr bwMode="auto">
              <a:xfrm>
                <a:off x="2057382" y="4487202"/>
                <a:ext cx="158592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 8  +  4.9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Text Box 87"/>
              <p:cNvSpPr txBox="1">
                <a:spLocks noChangeArrowheads="1"/>
              </p:cNvSpPr>
              <p:nvPr/>
            </p:nvSpPr>
            <p:spPr bwMode="auto">
              <a:xfrm>
                <a:off x="2385998" y="4872968"/>
                <a:ext cx="102870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sz="34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94" name="رابط مستقيم 93"/>
              <p:cNvCxnSpPr/>
              <p:nvPr/>
            </p:nvCxnSpPr>
            <p:spPr>
              <a:xfrm rot="10800000">
                <a:off x="2284621" y="4898113"/>
                <a:ext cx="126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مجموعة 94"/>
          <p:cNvGrpSpPr/>
          <p:nvPr/>
        </p:nvGrpSpPr>
        <p:grpSpPr>
          <a:xfrm>
            <a:off x="414308" y="4471994"/>
            <a:ext cx="2471756" cy="847431"/>
            <a:chOff x="2000232" y="4224643"/>
            <a:chExt cx="2471756" cy="847431"/>
          </a:xfrm>
        </p:grpSpPr>
        <p:sp>
          <p:nvSpPr>
            <p:cNvPr id="96" name="Text Box 87"/>
            <p:cNvSpPr txBox="1">
              <a:spLocks noChangeArrowheads="1"/>
            </p:cNvSpPr>
            <p:nvPr/>
          </p:nvSpPr>
          <p:spPr bwMode="auto">
            <a:xfrm>
              <a:off x="3600444" y="4410387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س  =       </a:t>
              </a:r>
              <a:endParaRPr kumimoji="0" lang="en-US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8" name="مجموعة 65"/>
            <p:cNvGrpSpPr/>
            <p:nvPr/>
          </p:nvGrpSpPr>
          <p:grpSpPr>
            <a:xfrm>
              <a:off x="2000232" y="4224643"/>
              <a:ext cx="1585924" cy="847431"/>
              <a:chOff x="2057382" y="4487202"/>
              <a:chExt cx="1585924" cy="847431"/>
            </a:xfrm>
          </p:grpSpPr>
          <p:sp>
            <p:nvSpPr>
              <p:cNvPr id="98" name="Text Box 87"/>
              <p:cNvSpPr txBox="1">
                <a:spLocks noChangeArrowheads="1"/>
              </p:cNvSpPr>
              <p:nvPr/>
            </p:nvSpPr>
            <p:spPr bwMode="auto">
              <a:xfrm>
                <a:off x="2057382" y="4487202"/>
                <a:ext cx="158592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 8  ــ   4.9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Text Box 87"/>
              <p:cNvSpPr txBox="1">
                <a:spLocks noChangeArrowheads="1"/>
              </p:cNvSpPr>
              <p:nvPr/>
            </p:nvSpPr>
            <p:spPr bwMode="auto">
              <a:xfrm>
                <a:off x="2414574" y="4872968"/>
                <a:ext cx="102870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sz="34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00" name="رابط مستقيم 99"/>
              <p:cNvCxnSpPr/>
              <p:nvPr/>
            </p:nvCxnSpPr>
            <p:spPr>
              <a:xfrm rot="10800000">
                <a:off x="2284621" y="4898113"/>
                <a:ext cx="126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مجموعة 130"/>
          <p:cNvGrpSpPr/>
          <p:nvPr/>
        </p:nvGrpSpPr>
        <p:grpSpPr>
          <a:xfrm>
            <a:off x="3500430" y="5229236"/>
            <a:ext cx="1485910" cy="727746"/>
            <a:chOff x="3500430" y="5229236"/>
            <a:chExt cx="1485910" cy="727746"/>
          </a:xfrm>
        </p:grpSpPr>
        <p:sp>
          <p:nvSpPr>
            <p:cNvPr id="101" name="Text Box 87"/>
            <p:cNvSpPr txBox="1">
              <a:spLocks noChangeArrowheads="1"/>
            </p:cNvSpPr>
            <p:nvPr/>
          </p:nvSpPr>
          <p:spPr bwMode="auto">
            <a:xfrm>
              <a:off x="4156278" y="5329250"/>
              <a:ext cx="83006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 =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2" name="مجموعة 106"/>
            <p:cNvGrpSpPr/>
            <p:nvPr/>
          </p:nvGrpSpPr>
          <p:grpSpPr>
            <a:xfrm>
              <a:off x="3500430" y="5229236"/>
              <a:ext cx="757242" cy="727746"/>
              <a:chOff x="2871776" y="4572930"/>
              <a:chExt cx="757242" cy="727746"/>
            </a:xfrm>
          </p:grpSpPr>
          <p:sp>
            <p:nvSpPr>
              <p:cNvPr id="108" name="Text Box 87"/>
              <p:cNvSpPr txBox="1">
                <a:spLocks noChangeArrowheads="1"/>
              </p:cNvSpPr>
              <p:nvPr/>
            </p:nvSpPr>
            <p:spPr bwMode="auto">
              <a:xfrm>
                <a:off x="2871776" y="4572930"/>
                <a:ext cx="757242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12.9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Text Box 87"/>
              <p:cNvSpPr txBox="1">
                <a:spLocks noChangeArrowheads="1"/>
              </p:cNvSpPr>
              <p:nvPr/>
            </p:nvSpPr>
            <p:spPr bwMode="auto">
              <a:xfrm>
                <a:off x="3043226" y="4869789"/>
                <a:ext cx="5143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10" name="رابط مستقيم 109"/>
              <p:cNvCxnSpPr/>
              <p:nvPr/>
            </p:nvCxnSpPr>
            <p:spPr>
              <a:xfrm rot="10800000">
                <a:off x="3040621" y="4898113"/>
                <a:ext cx="50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مجموعة 131"/>
          <p:cNvGrpSpPr/>
          <p:nvPr/>
        </p:nvGrpSpPr>
        <p:grpSpPr>
          <a:xfrm>
            <a:off x="1384484" y="5214948"/>
            <a:ext cx="1473004" cy="742034"/>
            <a:chOff x="1285852" y="5214948"/>
            <a:chExt cx="1473004" cy="742034"/>
          </a:xfrm>
        </p:grpSpPr>
        <p:sp>
          <p:nvSpPr>
            <p:cNvPr id="111" name="Text Box 87"/>
            <p:cNvSpPr txBox="1">
              <a:spLocks noChangeArrowheads="1"/>
            </p:cNvSpPr>
            <p:nvPr/>
          </p:nvSpPr>
          <p:spPr bwMode="auto">
            <a:xfrm>
              <a:off x="1928794" y="5329250"/>
              <a:ext cx="83006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 =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7" name="مجموعة 116"/>
            <p:cNvGrpSpPr/>
            <p:nvPr/>
          </p:nvGrpSpPr>
          <p:grpSpPr>
            <a:xfrm>
              <a:off x="1285852" y="5214948"/>
              <a:ext cx="857256" cy="742034"/>
              <a:chOff x="2843202" y="4558642"/>
              <a:chExt cx="857256" cy="742034"/>
            </a:xfrm>
          </p:grpSpPr>
          <p:sp>
            <p:nvSpPr>
              <p:cNvPr id="118" name="Text Box 87"/>
              <p:cNvSpPr txBox="1">
                <a:spLocks noChangeArrowheads="1"/>
              </p:cNvSpPr>
              <p:nvPr/>
            </p:nvSpPr>
            <p:spPr bwMode="auto">
              <a:xfrm>
                <a:off x="2843202" y="4558642"/>
                <a:ext cx="857256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3.1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" name="Text Box 87"/>
              <p:cNvSpPr txBox="1">
                <a:spLocks noChangeArrowheads="1"/>
              </p:cNvSpPr>
              <p:nvPr/>
            </p:nvSpPr>
            <p:spPr bwMode="auto">
              <a:xfrm>
                <a:off x="2986078" y="4869789"/>
                <a:ext cx="5143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20" name="رابط مستقيم 119"/>
              <p:cNvCxnSpPr/>
              <p:nvPr/>
            </p:nvCxnSpPr>
            <p:spPr>
              <a:xfrm rot="10800000">
                <a:off x="2968621" y="4898113"/>
                <a:ext cx="576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0" name="وسيلة شرح مستطيلة 129"/>
          <p:cNvSpPr/>
          <p:nvPr/>
        </p:nvSpPr>
        <p:spPr>
          <a:xfrm>
            <a:off x="5572132" y="5143512"/>
            <a:ext cx="1285884" cy="1214446"/>
          </a:xfrm>
          <a:prstGeom prst="wedgeRectCallout">
            <a:avLst>
              <a:gd name="adj1" fmla="val 118776"/>
              <a:gd name="adj2" fmla="val 2167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المميز موجب أي أن عدد الحلول ( 2 )</a:t>
            </a:r>
          </a:p>
        </p:txBody>
      </p:sp>
      <p:sp>
        <p:nvSpPr>
          <p:cNvPr id="124" name="مستطيل مستدير الزوايا 123"/>
          <p:cNvSpPr/>
          <p:nvPr/>
        </p:nvSpPr>
        <p:spPr>
          <a:xfrm>
            <a:off x="2214546" y="6000768"/>
            <a:ext cx="2714644" cy="5715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الحلول :  6.5  ،   1.6</a:t>
            </a:r>
          </a:p>
        </p:txBody>
      </p:sp>
      <p:sp>
        <p:nvSpPr>
          <p:cNvPr id="102" name="Text Box 87"/>
          <p:cNvSpPr txBox="1">
            <a:spLocks noChangeArrowheads="1"/>
          </p:cNvSpPr>
          <p:nvPr/>
        </p:nvSpPr>
        <p:spPr bwMode="auto">
          <a:xfrm>
            <a:off x="2385996" y="5329250"/>
            <a:ext cx="125869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6.5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Text Box 87"/>
          <p:cNvSpPr txBox="1">
            <a:spLocks noChangeArrowheads="1"/>
          </p:cNvSpPr>
          <p:nvPr/>
        </p:nvSpPr>
        <p:spPr bwMode="auto">
          <a:xfrm>
            <a:off x="312914" y="5329252"/>
            <a:ext cx="113010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1.6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32" y="-12802"/>
            <a:ext cx="402906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57" y="90735"/>
            <a:ext cx="2017713" cy="12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931" y="198761"/>
            <a:ext cx="45885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9C0799F9-B0F5-4A8F-97BA-5C0E7BD81FD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92D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396123" y="528469"/>
            <a:ext cx="2561707" cy="47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308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9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7" grpId="0" animBg="1"/>
      <p:bldP spid="20" grpId="0" animBg="1"/>
      <p:bldP spid="21" grpId="0" animBg="1"/>
      <p:bldP spid="23" grpId="0"/>
      <p:bldP spid="25" grpId="0" animBg="1"/>
      <p:bldP spid="31" grpId="0"/>
      <p:bldP spid="32" grpId="0"/>
      <p:bldP spid="33" grpId="0"/>
      <p:bldP spid="34" grpId="0"/>
      <p:bldP spid="35" grpId="0" animBg="1"/>
      <p:bldP spid="130" grpId="0" animBg="1"/>
      <p:bldP spid="130" grpId="1" animBg="1"/>
      <p:bldP spid="124" grpId="0" animBg="1"/>
      <p:bldP spid="102" grpId="0"/>
      <p:bldP spid="1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:\إطارات فارغه ج\46b0e2dcf270d3530ed5b6297221982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7805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1"/>
          <p:cNvSpPr txBox="1">
            <a:spLocks noChangeArrowheads="1"/>
          </p:cNvSpPr>
          <p:nvPr/>
        </p:nvSpPr>
        <p:spPr bwMode="auto">
          <a:xfrm>
            <a:off x="2339752" y="4293096"/>
            <a:ext cx="2050131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ar-SA" sz="3600" b="0">
                <a:solidFill>
                  <a:srgbClr val="CC6600"/>
                </a:solidFill>
                <a:latin typeface="Hacen Dalal Text" pitchFamily="2" charset="-78"/>
                <a:cs typeface="Hacen Dalal Text" pitchFamily="2" charset="-78"/>
              </a:rPr>
              <a:t>المفردات</a:t>
            </a:r>
            <a:endParaRPr lang="ar-SA" sz="3600" b="0" dirty="0">
              <a:solidFill>
                <a:srgbClr val="CC6600"/>
              </a:solidFill>
              <a:latin typeface="Hacen Dalal Text" pitchFamily="2" charset="-78"/>
              <a:cs typeface="Hacen Dalal Text" pitchFamily="2" charset="-78"/>
            </a:endParaRPr>
          </a:p>
        </p:txBody>
      </p:sp>
      <p:sp>
        <p:nvSpPr>
          <p:cNvPr id="5" name="مربع نص 2"/>
          <p:cNvSpPr txBox="1">
            <a:spLocks noChangeArrowheads="1"/>
          </p:cNvSpPr>
          <p:nvPr/>
        </p:nvSpPr>
        <p:spPr bwMode="auto">
          <a:xfrm>
            <a:off x="3563888" y="1696270"/>
            <a:ext cx="30311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lvl="0" indent="-342900" algn="justLow">
              <a:lnSpc>
                <a:spcPct val="150000"/>
              </a:lnSpc>
              <a:buFont typeface="Wingdings"/>
              <a:buChar char=""/>
            </a:pPr>
            <a:r>
              <a:rPr lang="ar-SA" sz="2400">
                <a:solidFill>
                  <a:srgbClr val="669900"/>
                </a:solidFill>
                <a:latin typeface="Dubai" pitchFamily="34" charset="-78"/>
                <a:ea typeface="Times New Roman"/>
                <a:cs typeface="Dubai" pitchFamily="34" charset="-78"/>
              </a:rPr>
              <a:t>القانون العام</a:t>
            </a:r>
            <a:endParaRPr lang="en-US" sz="2400">
              <a:solidFill>
                <a:srgbClr val="669900"/>
              </a:solidFill>
              <a:effectLst/>
              <a:latin typeface="Dubai" pitchFamily="34" charset="-78"/>
              <a:ea typeface="Times New Roman"/>
              <a:cs typeface="Dubai" pitchFamily="34" charset="-78"/>
            </a:endParaRPr>
          </a:p>
        </p:txBody>
      </p:sp>
      <p:sp>
        <p:nvSpPr>
          <p:cNvPr id="7" name="مربع نص 2"/>
          <p:cNvSpPr txBox="1">
            <a:spLocks noChangeArrowheads="1"/>
          </p:cNvSpPr>
          <p:nvPr/>
        </p:nvSpPr>
        <p:spPr bwMode="auto">
          <a:xfrm>
            <a:off x="3364817" y="2332487"/>
            <a:ext cx="172819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lvl="0" indent="-342900" algn="justLow">
              <a:lnSpc>
                <a:spcPct val="150000"/>
              </a:lnSpc>
              <a:buFont typeface="Wingdings"/>
              <a:buChar char=""/>
            </a:pPr>
            <a:r>
              <a:rPr lang="ar-SA" sz="2400">
                <a:solidFill>
                  <a:srgbClr val="669900"/>
                </a:solidFill>
                <a:latin typeface="Dubai" pitchFamily="34" charset="-78"/>
                <a:ea typeface="Times New Roman"/>
                <a:cs typeface="Dubai" pitchFamily="34" charset="-78"/>
              </a:rPr>
              <a:t>المميز</a:t>
            </a:r>
            <a:endParaRPr lang="en-US" sz="2400">
              <a:solidFill>
                <a:srgbClr val="669900"/>
              </a:solidFill>
              <a:effectLst/>
              <a:latin typeface="Dubai" pitchFamily="34" charset="-78"/>
              <a:ea typeface="Times New Roman"/>
              <a:cs typeface="Dubai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5901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E56B3-0717-B9E5-5A7C-02F3DD0F8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Text Box 17">
            <a:extLst>
              <a:ext uri="{FF2B5EF4-FFF2-40B4-BE49-F238E27FC236}">
                <a16:creationId xmlns:a16="http://schemas.microsoft.com/office/drawing/2014/main" id="{BFC6DD91-8B80-743B-2DDE-2197275ED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960" y="1700808"/>
            <a:ext cx="27363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ar-SA" sz="20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</a:rPr>
              <a:t>5 س</a:t>
            </a:r>
            <a:r>
              <a:rPr lang="ar-SA" sz="2000" b="1" baseline="30000" dirty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</a:rPr>
              <a:t> + 13 س + 5 = 0</a:t>
            </a:r>
            <a:endParaRPr kumimoji="0" lang="en-US" altLang="ar-SA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162" name="Text Box 18">
            <a:extLst>
              <a:ext uri="{FF2B5EF4-FFF2-40B4-BE49-F238E27FC236}">
                <a16:creationId xmlns:a16="http://schemas.microsoft.com/office/drawing/2014/main" id="{E90341F3-CD38-7634-BF0D-E345B4718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800" y="1700808"/>
            <a:ext cx="1296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المعادلة الأصلية</a:t>
            </a:r>
            <a:endParaRPr kumimoji="0" lang="en-US" altLang="ar-SA" sz="16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65" name="Text Box 21">
            <a:extLst>
              <a:ext uri="{FF2B5EF4-FFF2-40B4-BE49-F238E27FC236}">
                <a16:creationId xmlns:a16="http://schemas.microsoft.com/office/drawing/2014/main" id="{1027E4A8-E41D-9D58-05BE-473BCEED0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2160" y="2132856"/>
            <a:ext cx="86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أ= 5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66" name="Text Box 22">
            <a:extLst>
              <a:ext uri="{FF2B5EF4-FFF2-40B4-BE49-F238E27FC236}">
                <a16:creationId xmlns:a16="http://schemas.microsoft.com/office/drawing/2014/main" id="{955B503F-6A62-87CC-3BE5-FD437627C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024" y="2060848"/>
            <a:ext cx="13684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،  ب = 13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67" name="Text Box 23">
            <a:extLst>
              <a:ext uri="{FF2B5EF4-FFF2-40B4-BE49-F238E27FC236}">
                <a16:creationId xmlns:a16="http://schemas.microsoft.com/office/drawing/2014/main" id="{C11E68A2-F57C-251C-6E4C-BD04B93B9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840" y="2060848"/>
            <a:ext cx="16485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،  ﺟ = 5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78" name="Text Box 34">
            <a:extLst>
              <a:ext uri="{FF2B5EF4-FFF2-40B4-BE49-F238E27FC236}">
                <a16:creationId xmlns:a16="http://schemas.microsoft.com/office/drawing/2014/main" id="{63BDF5AE-668D-D740-7539-40CA885CB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2997200"/>
            <a:ext cx="1009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1" i="0" u="none" strike="noStrike" kern="1200" cap="none" spc="0" normalizeH="0" baseline="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القانون العام</a:t>
            </a:r>
            <a:endParaRPr kumimoji="0" lang="en-US" altLang="ar-SA" sz="1600" b="1" i="0" u="none" strike="noStrike" kern="1200" cap="none" spc="0" normalizeH="0" baseline="0" noProof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217" name="Group 73">
            <a:extLst>
              <a:ext uri="{FF2B5EF4-FFF2-40B4-BE49-F238E27FC236}">
                <a16:creationId xmlns:a16="http://schemas.microsoft.com/office/drawing/2014/main" id="{3D5FE0E4-F9C9-AE8F-828D-4297FF68A16F}"/>
              </a:ext>
            </a:extLst>
          </p:cNvPr>
          <p:cNvGrpSpPr>
            <a:grpSpLocks/>
          </p:cNvGrpSpPr>
          <p:nvPr/>
        </p:nvGrpSpPr>
        <p:grpSpPr bwMode="auto">
          <a:xfrm>
            <a:off x="1763713" y="4437063"/>
            <a:ext cx="1368425" cy="730250"/>
            <a:chOff x="385" y="2809"/>
            <a:chExt cx="862" cy="460"/>
          </a:xfrm>
        </p:grpSpPr>
        <p:sp>
          <p:nvSpPr>
            <p:cNvPr id="17477" name="Text Box 67">
              <a:extLst>
                <a:ext uri="{FF2B5EF4-FFF2-40B4-BE49-F238E27FC236}">
                  <a16:creationId xmlns:a16="http://schemas.microsoft.com/office/drawing/2014/main" id="{A1A00540-B848-6A50-D0F5-A2339E44D6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" y="3036"/>
              <a:ext cx="30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  <a:endParaRPr kumimoji="0" lang="en-US" alt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78" name="Text Box 68">
              <a:extLst>
                <a:ext uri="{FF2B5EF4-FFF2-40B4-BE49-F238E27FC236}">
                  <a16:creationId xmlns:a16="http://schemas.microsoft.com/office/drawing/2014/main" id="{EFD0AEC6-C77D-EDCF-E4EC-8630B1FDBF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2809"/>
              <a:ext cx="77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0" lang="ar-SA" altLang="ar-SA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-13</a:t>
              </a:r>
              <a:r>
                <a:rPr kumimoji="0" lang="ar-SA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ar-SA" sz="2000" b="1" dirty="0">
                  <a:solidFill>
                    <a:srgbClr val="000000"/>
                  </a:solidFill>
                </a:rPr>
                <a:t>±</a:t>
              </a:r>
              <a:r>
                <a:rPr kumimoji="0" lang="ar-SA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8,3</a:t>
              </a:r>
              <a:endParaRPr kumimoji="0" lang="en-US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79" name="Line 69">
              <a:extLst>
                <a:ext uri="{FF2B5EF4-FFF2-40B4-BE49-F238E27FC236}">
                  <a16:creationId xmlns:a16="http://schemas.microsoft.com/office/drawing/2014/main" id="{CC7AC8B9-BD34-F5AB-CD29-E3FC9A2CB2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75" y="3046"/>
              <a:ext cx="59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80" name="Text Box 70">
              <a:extLst>
                <a:ext uri="{FF2B5EF4-FFF2-40B4-BE49-F238E27FC236}">
                  <a16:creationId xmlns:a16="http://schemas.microsoft.com/office/drawing/2014/main" id="{6EDAFF9F-8EFC-E380-8E74-E9A8A6B379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" y="2916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226" name="Group 82">
            <a:extLst>
              <a:ext uri="{FF2B5EF4-FFF2-40B4-BE49-F238E27FC236}">
                <a16:creationId xmlns:a16="http://schemas.microsoft.com/office/drawing/2014/main" id="{B07EEDD4-3957-5F05-7A82-962842FCEADF}"/>
              </a:ext>
            </a:extLst>
          </p:cNvPr>
          <p:cNvGrpSpPr>
            <a:grpSpLocks/>
          </p:cNvGrpSpPr>
          <p:nvPr/>
        </p:nvGrpSpPr>
        <p:grpSpPr bwMode="auto">
          <a:xfrm>
            <a:off x="5795963" y="5084766"/>
            <a:ext cx="1617662" cy="642938"/>
            <a:chOff x="3697" y="3203"/>
            <a:chExt cx="1019" cy="405"/>
          </a:xfrm>
        </p:grpSpPr>
        <p:sp>
          <p:nvSpPr>
            <p:cNvPr id="17471" name="Text Box 74">
              <a:extLst>
                <a:ext uri="{FF2B5EF4-FFF2-40B4-BE49-F238E27FC236}">
                  <a16:creationId xmlns:a16="http://schemas.microsoft.com/office/drawing/2014/main" id="{9603D9E4-C0D4-5682-67A4-805E24C328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8" y="3294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س =</a:t>
              </a:r>
              <a:endParaRPr kumimoji="0" lang="en-US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72" name="Text Box 76">
              <a:extLst>
                <a:ext uri="{FF2B5EF4-FFF2-40B4-BE49-F238E27FC236}">
                  <a16:creationId xmlns:a16="http://schemas.microsoft.com/office/drawing/2014/main" id="{2D3C059F-DEE9-6F4B-2FA8-54E0E563CF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7" y="3203"/>
              <a:ext cx="40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ZA-الجذور-1" panose="05010101010101010101" pitchFamily="2" charset="2"/>
                </a:rPr>
                <a:t>8,3</a:t>
              </a:r>
            </a:p>
          </p:txBody>
        </p:sp>
        <p:sp>
          <p:nvSpPr>
            <p:cNvPr id="17473" name="Text Box 77">
              <a:extLst>
                <a:ext uri="{FF2B5EF4-FFF2-40B4-BE49-F238E27FC236}">
                  <a16:creationId xmlns:a16="http://schemas.microsoft.com/office/drawing/2014/main" id="{4BE288FE-D9BC-09E5-127C-A612962DAD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3" y="3375"/>
              <a:ext cx="29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  <a:endParaRPr kumimoji="0" lang="en-US" alt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74" name="Text Box 78">
              <a:extLst>
                <a:ext uri="{FF2B5EF4-FFF2-40B4-BE49-F238E27FC236}">
                  <a16:creationId xmlns:a16="http://schemas.microsoft.com/office/drawing/2014/main" id="{79334444-D649-CE0A-8218-7A28D0318B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" y="3203"/>
              <a:ext cx="49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-13 + </a:t>
              </a:r>
              <a:endParaRPr kumimoji="0" lang="en-US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75" name="Line 79">
              <a:extLst>
                <a:ext uri="{FF2B5EF4-FFF2-40B4-BE49-F238E27FC236}">
                  <a16:creationId xmlns:a16="http://schemas.microsoft.com/office/drawing/2014/main" id="{A15C67AB-3074-2A5B-63FF-151430CF54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65" y="3413"/>
              <a:ext cx="59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233" name="Group 89">
            <a:extLst>
              <a:ext uri="{FF2B5EF4-FFF2-40B4-BE49-F238E27FC236}">
                <a16:creationId xmlns:a16="http://schemas.microsoft.com/office/drawing/2014/main" id="{5813FE0A-8D3D-D893-41B5-6696005B8D2C}"/>
              </a:ext>
            </a:extLst>
          </p:cNvPr>
          <p:cNvGrpSpPr>
            <a:grpSpLocks/>
          </p:cNvGrpSpPr>
          <p:nvPr/>
        </p:nvGrpSpPr>
        <p:grpSpPr bwMode="auto">
          <a:xfrm>
            <a:off x="2916239" y="5084763"/>
            <a:ext cx="1689101" cy="654050"/>
            <a:chOff x="3652" y="3194"/>
            <a:chExt cx="1064" cy="412"/>
          </a:xfrm>
        </p:grpSpPr>
        <p:sp>
          <p:nvSpPr>
            <p:cNvPr id="17466" name="Text Box 90">
              <a:extLst>
                <a:ext uri="{FF2B5EF4-FFF2-40B4-BE49-F238E27FC236}">
                  <a16:creationId xmlns:a16="http://schemas.microsoft.com/office/drawing/2014/main" id="{22232470-08CC-95BC-B3BE-596B8F1A4F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8" y="3294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س =</a:t>
              </a:r>
              <a:endParaRPr kumimoji="0" lang="en-US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67" name="Text Box 91">
              <a:extLst>
                <a:ext uri="{FF2B5EF4-FFF2-40B4-BE49-F238E27FC236}">
                  <a16:creationId xmlns:a16="http://schemas.microsoft.com/office/drawing/2014/main" id="{51858D51-44CE-3054-C268-5562948CE7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2" y="3194"/>
              <a:ext cx="45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ZA-الجذور-1" panose="05010101010101010101" pitchFamily="2" charset="2"/>
                </a:rPr>
                <a:t>8,3</a:t>
              </a:r>
            </a:p>
          </p:txBody>
        </p:sp>
        <p:sp>
          <p:nvSpPr>
            <p:cNvPr id="17468" name="Text Box 92">
              <a:extLst>
                <a:ext uri="{FF2B5EF4-FFF2-40B4-BE49-F238E27FC236}">
                  <a16:creationId xmlns:a16="http://schemas.microsoft.com/office/drawing/2014/main" id="{9144FAFC-978C-A9F3-1B9F-B4428F6860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3" y="3375"/>
              <a:ext cx="2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  <a:endParaRPr kumimoji="0" lang="en-US" alt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69" name="Text Box 93">
              <a:extLst>
                <a:ext uri="{FF2B5EF4-FFF2-40B4-BE49-F238E27FC236}">
                  <a16:creationId xmlns:a16="http://schemas.microsoft.com/office/drawing/2014/main" id="{014673C0-2093-C791-17AE-30490B24B5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5" y="3194"/>
              <a:ext cx="45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-13 - </a:t>
              </a:r>
              <a:endParaRPr kumimoji="0" lang="en-US" altLang="ar-SA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70" name="Line 94">
              <a:extLst>
                <a:ext uri="{FF2B5EF4-FFF2-40B4-BE49-F238E27FC236}">
                  <a16:creationId xmlns:a16="http://schemas.microsoft.com/office/drawing/2014/main" id="{31CF0953-1BD4-921B-2DA9-A122DB23D6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65" y="3413"/>
              <a:ext cx="59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239" name="Text Box 95">
            <a:extLst>
              <a:ext uri="{FF2B5EF4-FFF2-40B4-BE49-F238E27FC236}">
                <a16:creationId xmlns:a16="http://schemas.microsoft.com/office/drawing/2014/main" id="{7EAA67A9-D07F-484A-9B74-21F6D3D51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5229225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أو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240" name="Text Box 96">
            <a:extLst>
              <a:ext uri="{FF2B5EF4-FFF2-40B4-BE49-F238E27FC236}">
                <a16:creationId xmlns:a16="http://schemas.microsoft.com/office/drawing/2014/main" id="{2E8F3752-D849-DEC2-FA29-A6D954F90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112" y="6165304"/>
            <a:ext cx="11525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2000" b="1" dirty="0">
                <a:solidFill>
                  <a:srgbClr val="0070C0"/>
                </a:solidFill>
                <a:sym typeface="ZA-Fractions-1" panose="05010101010101010101" pitchFamily="2" charset="2"/>
              </a:rPr>
              <a:t>س = -0,5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ZA-Fractions-1" panose="05010101010101010101" pitchFamily="2" charset="2"/>
            </a:endParaRPr>
          </a:p>
        </p:txBody>
      </p:sp>
      <p:sp>
        <p:nvSpPr>
          <p:cNvPr id="6241" name="Text Box 97">
            <a:extLst>
              <a:ext uri="{FF2B5EF4-FFF2-40B4-BE49-F238E27FC236}">
                <a16:creationId xmlns:a16="http://schemas.microsoft.com/office/drawing/2014/main" id="{F1DE8F53-ABB3-2AFD-9C60-8E405DCBF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880" y="6165304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س = -2,1</a:t>
            </a:r>
            <a:endParaRPr kumimoji="0" lang="en-US" altLang="ar-SA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248" name="Group 104">
            <a:extLst>
              <a:ext uri="{FF2B5EF4-FFF2-40B4-BE49-F238E27FC236}">
                <a16:creationId xmlns:a16="http://schemas.microsoft.com/office/drawing/2014/main" id="{7D98AB36-7EF2-9518-DED0-2776B45323F4}"/>
              </a:ext>
            </a:extLst>
          </p:cNvPr>
          <p:cNvGrpSpPr>
            <a:grpSpLocks/>
          </p:cNvGrpSpPr>
          <p:nvPr/>
        </p:nvGrpSpPr>
        <p:grpSpPr bwMode="auto">
          <a:xfrm>
            <a:off x="3635896" y="3501004"/>
            <a:ext cx="3541713" cy="842961"/>
            <a:chOff x="2213" y="2179"/>
            <a:chExt cx="2231" cy="531"/>
          </a:xfrm>
        </p:grpSpPr>
        <p:grpSp>
          <p:nvGrpSpPr>
            <p:cNvPr id="17450" name="Group 47">
              <a:extLst>
                <a:ext uri="{FF2B5EF4-FFF2-40B4-BE49-F238E27FC236}">
                  <a16:creationId xmlns:a16="http://schemas.microsoft.com/office/drawing/2014/main" id="{C4B930A0-B48E-5608-DDFF-55C1368AD8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13" y="2179"/>
              <a:ext cx="2231" cy="531"/>
              <a:chOff x="2192" y="2163"/>
              <a:chExt cx="2231" cy="531"/>
            </a:xfrm>
          </p:grpSpPr>
          <p:sp>
            <p:nvSpPr>
              <p:cNvPr id="17452" name="Text Box 35">
                <a:extLst>
                  <a:ext uri="{FF2B5EF4-FFF2-40B4-BE49-F238E27FC236}">
                    <a16:creationId xmlns:a16="http://schemas.microsoft.com/office/drawing/2014/main" id="{D3E00AE1-EC8D-7EEA-19D1-1D6BEB267C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96" y="2358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=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53" name="Text Box 38">
                <a:extLst>
                  <a:ext uri="{FF2B5EF4-FFF2-40B4-BE49-F238E27FC236}">
                    <a16:creationId xmlns:a16="http://schemas.microsoft.com/office/drawing/2014/main" id="{6155958D-E96E-B894-4B86-BFE4F38650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92" y="2238"/>
                <a:ext cx="135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(13)</a:t>
                </a: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ZA-MATH2" pitchFamily="2" charset="-78"/>
                    <a:sym typeface="ZA-الجذور-1" panose="05010101010101010101" pitchFamily="2" charset="2"/>
                  </a:rPr>
                  <a:t>ﺈ </a:t>
                </a: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ــ 4</a:t>
                </a: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×</a:t>
                </a: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5</a:t>
                </a: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×</a:t>
                </a: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 </a:t>
                </a: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9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5</a:t>
                </a:r>
              </a:p>
            </p:txBody>
          </p:sp>
          <p:sp>
            <p:nvSpPr>
              <p:cNvPr id="17454" name="Text Box 39">
                <a:extLst>
                  <a:ext uri="{FF2B5EF4-FFF2-40B4-BE49-F238E27FC236}">
                    <a16:creationId xmlns:a16="http://schemas.microsoft.com/office/drawing/2014/main" id="{F61AA67F-E427-56E7-BACA-4AA6821EED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7" y="2163"/>
                <a:ext cx="147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</a:t>
                </a:r>
              </a:p>
            </p:txBody>
          </p:sp>
          <p:sp>
            <p:nvSpPr>
              <p:cNvPr id="17455" name="Text Box 41">
                <a:extLst>
                  <a:ext uri="{FF2B5EF4-FFF2-40B4-BE49-F238E27FC236}">
                    <a16:creationId xmlns:a16="http://schemas.microsoft.com/office/drawing/2014/main" id="{8C44C775-E908-C5AD-9F92-F794419DCB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86" y="2463"/>
                <a:ext cx="55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 </a:t>
                </a:r>
                <a:r>
                  <a:rPr kumimoji="0" lang="ar-SA" altLang="ar-SA" sz="18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×</a:t>
                </a:r>
                <a:r>
                  <a:rPr kumimoji="0" lang="ar-SA" alt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5</a:t>
                </a:r>
                <a:endParaRPr kumimoji="0" lang="en-US" alt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56" name="Text Box 42">
                <a:extLst>
                  <a:ext uri="{FF2B5EF4-FFF2-40B4-BE49-F238E27FC236}">
                    <a16:creationId xmlns:a16="http://schemas.microsoft.com/office/drawing/2014/main" id="{CD639F4B-AF51-12F7-680E-9922510044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98" y="2254"/>
                <a:ext cx="66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ــ </a:t>
                </a: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(13) </a:t>
                </a:r>
                <a:r>
                  <a:rPr kumimoji="0" lang="en-US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±</a:t>
                </a:r>
              </a:p>
            </p:txBody>
          </p:sp>
          <p:sp>
            <p:nvSpPr>
              <p:cNvPr id="17457" name="Line 46">
                <a:extLst>
                  <a:ext uri="{FF2B5EF4-FFF2-40B4-BE49-F238E27FC236}">
                    <a16:creationId xmlns:a16="http://schemas.microsoft.com/office/drawing/2014/main" id="{500F2D97-9314-7129-22B1-AB11FEE26D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76" y="2486"/>
                <a:ext cx="186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451" name="Line 99">
              <a:extLst>
                <a:ext uri="{FF2B5EF4-FFF2-40B4-BE49-F238E27FC236}">
                  <a16:creationId xmlns:a16="http://schemas.microsoft.com/office/drawing/2014/main" id="{E294CCDC-10BC-CE57-C480-821D97CB57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94" y="2224"/>
              <a:ext cx="113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7441" name="Group 72">
            <a:extLst>
              <a:ext uri="{FF2B5EF4-FFF2-40B4-BE49-F238E27FC236}">
                <a16:creationId xmlns:a16="http://schemas.microsoft.com/office/drawing/2014/main" id="{77EDAE36-691E-FF56-3566-0F5AD1BFFEB3}"/>
              </a:ext>
            </a:extLst>
          </p:cNvPr>
          <p:cNvGrpSpPr>
            <a:grpSpLocks/>
          </p:cNvGrpSpPr>
          <p:nvPr/>
        </p:nvGrpSpPr>
        <p:grpSpPr bwMode="auto">
          <a:xfrm>
            <a:off x="2771800" y="4365104"/>
            <a:ext cx="2282825" cy="804863"/>
            <a:chOff x="1714" y="2296"/>
            <a:chExt cx="1438" cy="507"/>
          </a:xfrm>
        </p:grpSpPr>
        <p:sp>
          <p:nvSpPr>
            <p:cNvPr id="17443" name="Text Box 57">
              <a:extLst>
                <a:ext uri="{FF2B5EF4-FFF2-40B4-BE49-F238E27FC236}">
                  <a16:creationId xmlns:a16="http://schemas.microsoft.com/office/drawing/2014/main" id="{F425A646-BF0C-86B5-DD9F-5E599F7D33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5" y="2451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7444" name="Group 63">
              <a:extLst>
                <a:ext uri="{FF2B5EF4-FFF2-40B4-BE49-F238E27FC236}">
                  <a16:creationId xmlns:a16="http://schemas.microsoft.com/office/drawing/2014/main" id="{6F37F2DF-E2EA-1158-A8FC-DCA0D9DA50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4" y="2296"/>
              <a:ext cx="1315" cy="507"/>
              <a:chOff x="1714" y="2742"/>
              <a:chExt cx="1315" cy="507"/>
            </a:xfrm>
          </p:grpSpPr>
          <p:sp>
            <p:nvSpPr>
              <p:cNvPr id="17445" name="Text Box 58">
                <a:extLst>
                  <a:ext uri="{FF2B5EF4-FFF2-40B4-BE49-F238E27FC236}">
                    <a16:creationId xmlns:a16="http://schemas.microsoft.com/office/drawing/2014/main" id="{AFE6A838-7408-2D35-9E04-6E62B8B07B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96" y="2785"/>
                <a:ext cx="38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69</a:t>
                </a:r>
              </a:p>
            </p:txBody>
          </p:sp>
          <p:sp>
            <p:nvSpPr>
              <p:cNvPr id="17446" name="Text Box 59">
                <a:extLst>
                  <a:ext uri="{FF2B5EF4-FFF2-40B4-BE49-F238E27FC236}">
                    <a16:creationId xmlns:a16="http://schemas.microsoft.com/office/drawing/2014/main" id="{0951D199-4F34-81A7-F760-414CFFE153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4" y="2742"/>
                <a:ext cx="92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</a:t>
                </a:r>
              </a:p>
            </p:txBody>
          </p:sp>
          <p:sp>
            <p:nvSpPr>
              <p:cNvPr id="17447" name="Text Box 60">
                <a:extLst>
                  <a:ext uri="{FF2B5EF4-FFF2-40B4-BE49-F238E27FC236}">
                    <a16:creationId xmlns:a16="http://schemas.microsoft.com/office/drawing/2014/main" id="{407EC051-A542-9C3D-9A18-C945A8B92D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13" y="3018"/>
                <a:ext cx="30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10</a:t>
                </a:r>
                <a:endParaRPr kumimoji="0" lang="en-US" alt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48" name="Text Box 61">
                <a:extLst>
                  <a:ext uri="{FF2B5EF4-FFF2-40B4-BE49-F238E27FC236}">
                    <a16:creationId xmlns:a16="http://schemas.microsoft.com/office/drawing/2014/main" id="{D8D586D5-9A2A-159D-9EDF-8D839D2BA3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30" y="2787"/>
                <a:ext cx="49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-13</a:t>
                </a: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±</a:t>
                </a:r>
              </a:p>
            </p:txBody>
          </p:sp>
          <p:sp>
            <p:nvSpPr>
              <p:cNvPr id="17449" name="Line 62">
                <a:extLst>
                  <a:ext uri="{FF2B5EF4-FFF2-40B4-BE49-F238E27FC236}">
                    <a16:creationId xmlns:a16="http://schemas.microsoft.com/office/drawing/2014/main" id="{881E6C16-6BCE-0905-3C13-DB75C3E8D3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65" y="3022"/>
                <a:ext cx="99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252" name="Group 108">
            <a:extLst>
              <a:ext uri="{FF2B5EF4-FFF2-40B4-BE49-F238E27FC236}">
                <a16:creationId xmlns:a16="http://schemas.microsoft.com/office/drawing/2014/main" id="{432ADBF0-B926-209C-C3CC-7C8F75C37FA7}"/>
              </a:ext>
            </a:extLst>
          </p:cNvPr>
          <p:cNvGrpSpPr>
            <a:grpSpLocks/>
          </p:cNvGrpSpPr>
          <p:nvPr/>
        </p:nvGrpSpPr>
        <p:grpSpPr bwMode="auto">
          <a:xfrm>
            <a:off x="4860157" y="4365104"/>
            <a:ext cx="2465389" cy="868363"/>
            <a:chOff x="2920" y="2704"/>
            <a:chExt cx="1553" cy="547"/>
          </a:xfrm>
        </p:grpSpPr>
        <p:grpSp>
          <p:nvGrpSpPr>
            <p:cNvPr id="17433" name="Group 55">
              <a:extLst>
                <a:ext uri="{FF2B5EF4-FFF2-40B4-BE49-F238E27FC236}">
                  <a16:creationId xmlns:a16="http://schemas.microsoft.com/office/drawing/2014/main" id="{C9D0F174-CD20-2ADA-76CC-47B8AA26E0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0" y="2704"/>
              <a:ext cx="1553" cy="547"/>
              <a:chOff x="2920" y="2704"/>
              <a:chExt cx="1553" cy="547"/>
            </a:xfrm>
          </p:grpSpPr>
          <p:sp>
            <p:nvSpPr>
              <p:cNvPr id="17435" name="Text Box 49">
                <a:extLst>
                  <a:ext uri="{FF2B5EF4-FFF2-40B4-BE49-F238E27FC236}">
                    <a16:creationId xmlns:a16="http://schemas.microsoft.com/office/drawing/2014/main" id="{C22B826E-7782-627F-BFF3-D393BE1F61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6" y="2897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=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36" name="Text Box 50">
                <a:extLst>
                  <a:ext uri="{FF2B5EF4-FFF2-40B4-BE49-F238E27FC236}">
                    <a16:creationId xmlns:a16="http://schemas.microsoft.com/office/drawing/2014/main" id="{C97B1539-51F3-7CC5-16E5-6E6A63BA33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0" y="2785"/>
                <a:ext cx="851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169 - 100</a:t>
                </a:r>
                <a:endParaRPr kumimoji="0" lang="ar-SA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ZA-الجذور-1" panose="05010101010101010101" pitchFamily="2" charset="2"/>
                </a:endParaRPr>
              </a:p>
            </p:txBody>
          </p:sp>
          <p:sp>
            <p:nvSpPr>
              <p:cNvPr id="17437" name="Text Box 51">
                <a:extLst>
                  <a:ext uri="{FF2B5EF4-FFF2-40B4-BE49-F238E27FC236}">
                    <a16:creationId xmlns:a16="http://schemas.microsoft.com/office/drawing/2014/main" id="{5E6968A0-E391-7DF6-B1A8-F3A918F4C5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56" y="2704"/>
                <a:ext cx="92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</a:t>
                </a:r>
              </a:p>
            </p:txBody>
          </p:sp>
          <p:sp>
            <p:nvSpPr>
              <p:cNvPr id="17438" name="Text Box 52">
                <a:extLst>
                  <a:ext uri="{FF2B5EF4-FFF2-40B4-BE49-F238E27FC236}">
                    <a16:creationId xmlns:a16="http://schemas.microsoft.com/office/drawing/2014/main" id="{09C79361-06DD-4019-7DAA-A6BFA7FFDD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5" y="3018"/>
                <a:ext cx="31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10</a:t>
                </a:r>
                <a:endParaRPr kumimoji="0" lang="en-US" alt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39" name="Text Box 53">
                <a:extLst>
                  <a:ext uri="{FF2B5EF4-FFF2-40B4-BE49-F238E27FC236}">
                    <a16:creationId xmlns:a16="http://schemas.microsoft.com/office/drawing/2014/main" id="{E424D703-EDC5-6E6F-B2A4-12A97663DC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2" y="2795"/>
                <a:ext cx="58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altLang="ar-SA" sz="2000" b="1" dirty="0">
                    <a:solidFill>
                      <a:srgbClr val="000000"/>
                    </a:solidFill>
                  </a:rPr>
                  <a:t>-13</a:t>
                </a: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±</a:t>
                </a:r>
              </a:p>
            </p:txBody>
          </p:sp>
          <p:sp>
            <p:nvSpPr>
              <p:cNvPr id="17440" name="Line 54">
                <a:extLst>
                  <a:ext uri="{FF2B5EF4-FFF2-40B4-BE49-F238E27FC236}">
                    <a16:creationId xmlns:a16="http://schemas.microsoft.com/office/drawing/2014/main" id="{06FE45BA-142B-E4D0-ED90-2080C2B58B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47" y="3030"/>
                <a:ext cx="1134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434" name="Line 105">
              <a:extLst>
                <a:ext uri="{FF2B5EF4-FFF2-40B4-BE49-F238E27FC236}">
                  <a16:creationId xmlns:a16="http://schemas.microsoft.com/office/drawing/2014/main" id="{000AC05B-3F99-2073-9506-280FF7D2FE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52" y="2749"/>
              <a:ext cx="5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253" name="Text Box 109">
            <a:extLst>
              <a:ext uri="{FF2B5EF4-FFF2-40B4-BE49-F238E27FC236}">
                <a16:creationId xmlns:a16="http://schemas.microsoft.com/office/drawing/2014/main" id="{949840E1-DB5A-8303-6474-76FAD016C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864" y="6383471"/>
            <a:ext cx="30255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الحلان هما </a:t>
            </a:r>
            <a:r>
              <a:rPr kumimoji="0" lang="ar-SA" altLang="ar-SA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-0,5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ZA-Fractions-1" panose="05010101010101010101" pitchFamily="2" charset="2"/>
              </a:rPr>
              <a:t>،  -2,1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ZA-Fractions-1" panose="05010101010101010101" pitchFamily="2" charset="2"/>
            </a:endParaRPr>
          </a:p>
        </p:txBody>
      </p:sp>
      <p:pic>
        <p:nvPicPr>
          <p:cNvPr id="17431" name="Picture 2">
            <a:extLst>
              <a:ext uri="{FF2B5EF4-FFF2-40B4-BE49-F238E27FC236}">
                <a16:creationId xmlns:a16="http://schemas.microsoft.com/office/drawing/2014/main" id="{5B8A8BD5-461F-58CF-3D09-7433CA835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7335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78687404-2F5F-1113-DE81-90C043A0A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32" y="-12802"/>
            <a:ext cx="402906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BCDC95-CC4C-EE7A-1F65-1E2B6A787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4F81B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6672"/>
            <a:ext cx="45885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6">
            <a:extLst>
              <a:ext uri="{FF2B5EF4-FFF2-40B4-BE49-F238E27FC236}">
                <a16:creationId xmlns:a16="http://schemas.microsoft.com/office/drawing/2014/main" id="{F792CE27-06D2-26B3-B881-B79F8B735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48266"/>
            <a:ext cx="2160240" cy="70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82">
            <a:extLst>
              <a:ext uri="{FF2B5EF4-FFF2-40B4-BE49-F238E27FC236}">
                <a16:creationId xmlns:a16="http://schemas.microsoft.com/office/drawing/2014/main" id="{1F05EEB4-A32E-6133-BF4F-87287DB15CC5}"/>
              </a:ext>
            </a:extLst>
          </p:cNvPr>
          <p:cNvGrpSpPr>
            <a:grpSpLocks/>
          </p:cNvGrpSpPr>
          <p:nvPr/>
        </p:nvGrpSpPr>
        <p:grpSpPr bwMode="auto">
          <a:xfrm>
            <a:off x="5796136" y="5589240"/>
            <a:ext cx="1473200" cy="730250"/>
            <a:chOff x="3788" y="3194"/>
            <a:chExt cx="928" cy="460"/>
          </a:xfrm>
        </p:grpSpPr>
        <p:sp>
          <p:nvSpPr>
            <p:cNvPr id="11" name="Text Box 74">
              <a:extLst>
                <a:ext uri="{FF2B5EF4-FFF2-40B4-BE49-F238E27FC236}">
                  <a16:creationId xmlns:a16="http://schemas.microsoft.com/office/drawing/2014/main" id="{7BE17E75-DF35-8651-C826-7A7782361A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8" y="3294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س =</a:t>
              </a:r>
              <a:endParaRPr kumimoji="0" lang="en-US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Text Box 76">
              <a:extLst>
                <a:ext uri="{FF2B5EF4-FFF2-40B4-BE49-F238E27FC236}">
                  <a16:creationId xmlns:a16="http://schemas.microsoft.com/office/drawing/2014/main" id="{C92548CE-BE3F-9CC0-55B7-B5F6F85F29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8" y="3203"/>
              <a:ext cx="3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ZA-الجذور-1" panose="05010101010101010101" pitchFamily="2" charset="2"/>
              </a:endParaRPr>
            </a:p>
          </p:txBody>
        </p:sp>
        <p:sp>
          <p:nvSpPr>
            <p:cNvPr id="13" name="Text Box 77">
              <a:extLst>
                <a:ext uri="{FF2B5EF4-FFF2-40B4-BE49-F238E27FC236}">
                  <a16:creationId xmlns:a16="http://schemas.microsoft.com/office/drawing/2014/main" id="{26F76A24-C22F-4201-8D26-BF1632DD41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0" y="3421"/>
              <a:ext cx="28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  <a:endParaRPr kumimoji="0" lang="en-US" alt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Text Box 78">
              <a:extLst>
                <a:ext uri="{FF2B5EF4-FFF2-40B4-BE49-F238E27FC236}">
                  <a16:creationId xmlns:a16="http://schemas.microsoft.com/office/drawing/2014/main" id="{59DBD39D-AF3D-C99C-79FB-39C24CB896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4" y="3194"/>
              <a:ext cx="45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-4,7</a:t>
              </a:r>
              <a:endParaRPr kumimoji="0" lang="en-US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Line 79">
              <a:extLst>
                <a:ext uri="{FF2B5EF4-FFF2-40B4-BE49-F238E27FC236}">
                  <a16:creationId xmlns:a16="http://schemas.microsoft.com/office/drawing/2014/main" id="{C02B7166-C934-4E4B-F17D-4E705CD1BC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83" y="3421"/>
              <a:ext cx="22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82">
            <a:extLst>
              <a:ext uri="{FF2B5EF4-FFF2-40B4-BE49-F238E27FC236}">
                <a16:creationId xmlns:a16="http://schemas.microsoft.com/office/drawing/2014/main" id="{2A14A467-DA67-4CCF-63B7-2FB2E51BAAD4}"/>
              </a:ext>
            </a:extLst>
          </p:cNvPr>
          <p:cNvGrpSpPr>
            <a:grpSpLocks/>
          </p:cNvGrpSpPr>
          <p:nvPr/>
        </p:nvGrpSpPr>
        <p:grpSpPr bwMode="auto">
          <a:xfrm>
            <a:off x="3059832" y="5589240"/>
            <a:ext cx="1473200" cy="730250"/>
            <a:chOff x="3788" y="3194"/>
            <a:chExt cx="928" cy="460"/>
          </a:xfrm>
        </p:grpSpPr>
        <p:sp>
          <p:nvSpPr>
            <p:cNvPr id="17" name="Text Box 74">
              <a:extLst>
                <a:ext uri="{FF2B5EF4-FFF2-40B4-BE49-F238E27FC236}">
                  <a16:creationId xmlns:a16="http://schemas.microsoft.com/office/drawing/2014/main" id="{DEC426F5-2D61-335F-74EB-C03371D699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8" y="3294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س =</a:t>
              </a:r>
              <a:endParaRPr kumimoji="0" lang="en-US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Text Box 76">
              <a:extLst>
                <a:ext uri="{FF2B5EF4-FFF2-40B4-BE49-F238E27FC236}">
                  <a16:creationId xmlns:a16="http://schemas.microsoft.com/office/drawing/2014/main" id="{885AEF52-6C70-B233-F8B5-B8D163D278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8" y="3203"/>
              <a:ext cx="3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ZA-الجذور-1" panose="05010101010101010101" pitchFamily="2" charset="2"/>
              </a:endParaRPr>
            </a:p>
          </p:txBody>
        </p:sp>
        <p:sp>
          <p:nvSpPr>
            <p:cNvPr id="19" name="Text Box 77">
              <a:extLst>
                <a:ext uri="{FF2B5EF4-FFF2-40B4-BE49-F238E27FC236}">
                  <a16:creationId xmlns:a16="http://schemas.microsoft.com/office/drawing/2014/main" id="{26963BBB-0A9C-C638-C133-1C68E9CF77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5" y="3421"/>
              <a:ext cx="32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  <a:endParaRPr kumimoji="0" lang="en-US" alt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Text Box 78">
              <a:extLst>
                <a:ext uri="{FF2B5EF4-FFF2-40B4-BE49-F238E27FC236}">
                  <a16:creationId xmlns:a16="http://schemas.microsoft.com/office/drawing/2014/main" id="{2D332E3D-A63A-D21B-0B22-0ADD45C1E3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3" y="3194"/>
              <a:ext cx="54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-21,3</a:t>
              </a:r>
              <a:endParaRPr kumimoji="0" lang="en-US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Line 79">
              <a:extLst>
                <a:ext uri="{FF2B5EF4-FFF2-40B4-BE49-F238E27FC236}">
                  <a16:creationId xmlns:a16="http://schemas.microsoft.com/office/drawing/2014/main" id="{65A4C593-05C6-D4A5-BDC3-677F38CBDF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83" y="3421"/>
              <a:ext cx="22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8E3049C3-EEF5-8DC1-0113-DB6CE51EB8A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92D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283968" y="1196752"/>
            <a:ext cx="2362405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7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6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6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6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6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62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6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6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6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800" decel="100000"/>
                                        <p:tgtEl>
                                          <p:spTgt spid="6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6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6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6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800" decel="100000"/>
                                        <p:tgtEl>
                                          <p:spTgt spid="6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6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6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6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6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1" grpId="0"/>
      <p:bldP spid="6162" grpId="0"/>
      <p:bldP spid="6165" grpId="0"/>
      <p:bldP spid="6166" grpId="0"/>
      <p:bldP spid="6167" grpId="0"/>
      <p:bldP spid="6178" grpId="0"/>
      <p:bldP spid="6239" grpId="0"/>
      <p:bldP spid="6240" grpId="0"/>
      <p:bldP spid="6241" grpId="0"/>
      <p:bldP spid="625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مستطيل 122"/>
          <p:cNvSpPr/>
          <p:nvPr/>
        </p:nvSpPr>
        <p:spPr>
          <a:xfrm>
            <a:off x="357158" y="1714488"/>
            <a:ext cx="4929222" cy="49292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 121"/>
          <p:cNvSpPr/>
          <p:nvPr/>
        </p:nvSpPr>
        <p:spPr>
          <a:xfrm>
            <a:off x="5500694" y="1714488"/>
            <a:ext cx="3357586" cy="49292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7229494" y="2071678"/>
            <a:ext cx="1557348" cy="5715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  =  5</a:t>
            </a: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5572132" y="2071678"/>
            <a:ext cx="1557348" cy="5715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  =  13</a:t>
            </a:r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6429388" y="2686046"/>
            <a:ext cx="1557348" cy="5715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جـ  =  5</a:t>
            </a:r>
          </a:p>
        </p:txBody>
      </p:sp>
      <p:sp>
        <p:nvSpPr>
          <p:cNvPr id="23" name="Text Box 87"/>
          <p:cNvSpPr txBox="1">
            <a:spLocks noChangeArrowheads="1"/>
          </p:cNvSpPr>
          <p:nvPr/>
        </p:nvSpPr>
        <p:spPr bwMode="auto">
          <a:xfrm>
            <a:off x="6956648" y="3681715"/>
            <a:ext cx="154444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</a:t>
            </a:r>
            <a:r>
              <a:rPr kumimoji="0" lang="ar-SA" sz="34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ــ 4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جـ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25" name="مستطيل مستدير الزوايا 24"/>
          <p:cNvSpPr/>
          <p:nvPr/>
        </p:nvSpPr>
        <p:spPr>
          <a:xfrm>
            <a:off x="5486406" y="1071546"/>
            <a:ext cx="3400452" cy="6429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 Box 87"/>
          <p:cNvSpPr txBox="1">
            <a:spLocks noChangeArrowheads="1"/>
          </p:cNvSpPr>
          <p:nvPr/>
        </p:nvSpPr>
        <p:spPr bwMode="auto">
          <a:xfrm>
            <a:off x="5456450" y="4396095"/>
            <a:ext cx="333039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13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  <a:r>
              <a:rPr kumimoji="0" lang="ar-SA" sz="34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  4 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 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 Box 87"/>
          <p:cNvSpPr txBox="1">
            <a:spLocks noChangeArrowheads="1"/>
          </p:cNvSpPr>
          <p:nvPr/>
        </p:nvSpPr>
        <p:spPr bwMode="auto">
          <a:xfrm>
            <a:off x="5442162" y="5110475"/>
            <a:ext cx="333039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 169 ــ  100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 Box 87"/>
          <p:cNvSpPr txBox="1">
            <a:spLocks noChangeArrowheads="1"/>
          </p:cNvSpPr>
          <p:nvPr/>
        </p:nvSpPr>
        <p:spPr bwMode="auto">
          <a:xfrm>
            <a:off x="5586422" y="1214422"/>
            <a:ext cx="328614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 س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+ 13 س  +  5  = 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 Box 87"/>
          <p:cNvSpPr txBox="1">
            <a:spLocks noChangeArrowheads="1"/>
          </p:cNvSpPr>
          <p:nvPr/>
        </p:nvSpPr>
        <p:spPr bwMode="auto">
          <a:xfrm>
            <a:off x="7528152" y="5753417"/>
            <a:ext cx="125869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 69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</a:endParaRPr>
          </a:p>
        </p:txBody>
      </p:sp>
      <p:sp>
        <p:nvSpPr>
          <p:cNvPr id="35" name="خماسي 34"/>
          <p:cNvSpPr/>
          <p:nvPr/>
        </p:nvSpPr>
        <p:spPr>
          <a:xfrm>
            <a:off x="1785918" y="1142984"/>
            <a:ext cx="3643338" cy="500066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اكتب المعادلة بالصورة القياسية</a:t>
            </a:r>
          </a:p>
        </p:txBody>
      </p:sp>
      <p:grpSp>
        <p:nvGrpSpPr>
          <p:cNvPr id="3" name="مجموعة 35"/>
          <p:cNvGrpSpPr/>
          <p:nvPr/>
        </p:nvGrpSpPr>
        <p:grpSpPr>
          <a:xfrm>
            <a:off x="2071670" y="1795616"/>
            <a:ext cx="3071834" cy="890426"/>
            <a:chOff x="2371710" y="5738996"/>
            <a:chExt cx="3071834" cy="890426"/>
          </a:xfrm>
        </p:grpSpPr>
        <p:sp>
          <p:nvSpPr>
            <p:cNvPr id="37" name="Text Box 87"/>
            <p:cNvSpPr txBox="1">
              <a:spLocks noChangeArrowheads="1"/>
            </p:cNvSpPr>
            <p:nvPr/>
          </p:nvSpPr>
          <p:spPr bwMode="auto">
            <a:xfrm>
              <a:off x="4572000" y="5967735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س  =       </a:t>
              </a:r>
              <a:endParaRPr kumimoji="0" lang="en-US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مجموعة 178"/>
            <p:cNvGrpSpPr/>
            <p:nvPr/>
          </p:nvGrpSpPr>
          <p:grpSpPr>
            <a:xfrm>
              <a:off x="2371710" y="5738996"/>
              <a:ext cx="2186002" cy="890426"/>
              <a:chOff x="4614864" y="4714751"/>
              <a:chExt cx="2186002" cy="890426"/>
            </a:xfrm>
          </p:grpSpPr>
          <p:grpSp>
            <p:nvGrpSpPr>
              <p:cNvPr id="5" name="مجموعة 65"/>
              <p:cNvGrpSpPr/>
              <p:nvPr/>
            </p:nvGrpSpPr>
            <p:grpSpPr>
              <a:xfrm>
                <a:off x="4614864" y="4757746"/>
                <a:ext cx="2186002" cy="847431"/>
                <a:chOff x="1457304" y="4487202"/>
                <a:chExt cx="2186002" cy="847431"/>
              </a:xfrm>
            </p:grpSpPr>
            <p:sp>
              <p:nvSpPr>
                <p:cNvPr id="44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1457304" y="4487202"/>
                  <a:ext cx="2186002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ــ  ب  ±    المميز</a:t>
                  </a:r>
                  <a:endPara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343134" y="4872968"/>
                  <a:ext cx="728668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2 أ</a:t>
                  </a:r>
                  <a:endParaRPr kumimoji="0" lang="en-US" sz="34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46" name="رابط مستقيم 45"/>
                <p:cNvCxnSpPr/>
                <p:nvPr/>
              </p:nvCxnSpPr>
              <p:spPr>
                <a:xfrm rot="10800000">
                  <a:off x="1744621" y="4898113"/>
                  <a:ext cx="1800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مجموعة 180"/>
              <p:cNvGrpSpPr/>
              <p:nvPr/>
            </p:nvGrpSpPr>
            <p:grpSpPr>
              <a:xfrm>
                <a:off x="4996127" y="4714751"/>
                <a:ext cx="704590" cy="357100"/>
                <a:chOff x="1415793" y="642918"/>
                <a:chExt cx="782876" cy="428628"/>
              </a:xfrm>
            </p:grpSpPr>
            <p:cxnSp>
              <p:nvCxnSpPr>
                <p:cNvPr id="41" name="رابط مستقيم 40"/>
                <p:cNvCxnSpPr/>
                <p:nvPr/>
              </p:nvCxnSpPr>
              <p:spPr>
                <a:xfrm rot="10800000">
                  <a:off x="1415793" y="642918"/>
                  <a:ext cx="639998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رابط مستقيم 41"/>
                <p:cNvCxnSpPr/>
                <p:nvPr/>
              </p:nvCxnSpPr>
              <p:spPr>
                <a:xfrm rot="16200000" flipH="1">
                  <a:off x="1877197" y="821513"/>
                  <a:ext cx="428628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رابط مستقيم 42"/>
                <p:cNvCxnSpPr/>
                <p:nvPr/>
              </p:nvCxnSpPr>
              <p:spPr>
                <a:xfrm rot="5400000" flipH="1" flipV="1">
                  <a:off x="2020074" y="892951"/>
                  <a:ext cx="285752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" name="مجموعة 46"/>
          <p:cNvGrpSpPr/>
          <p:nvPr/>
        </p:nvGrpSpPr>
        <p:grpSpPr>
          <a:xfrm>
            <a:off x="2214546" y="2657468"/>
            <a:ext cx="2928958" cy="890426"/>
            <a:chOff x="2514586" y="5738996"/>
            <a:chExt cx="2928958" cy="890426"/>
          </a:xfrm>
        </p:grpSpPr>
        <p:sp>
          <p:nvSpPr>
            <p:cNvPr id="48" name="Text Box 87"/>
            <p:cNvSpPr txBox="1">
              <a:spLocks noChangeArrowheads="1"/>
            </p:cNvSpPr>
            <p:nvPr/>
          </p:nvSpPr>
          <p:spPr bwMode="auto">
            <a:xfrm>
              <a:off x="4572000" y="5967735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س  =       </a:t>
              </a:r>
              <a:endParaRPr kumimoji="0" lang="en-US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مجموعة 178"/>
            <p:cNvGrpSpPr/>
            <p:nvPr/>
          </p:nvGrpSpPr>
          <p:grpSpPr>
            <a:xfrm>
              <a:off x="2514586" y="5738996"/>
              <a:ext cx="2043126" cy="890426"/>
              <a:chOff x="4757740" y="4714751"/>
              <a:chExt cx="2043126" cy="890426"/>
            </a:xfrm>
          </p:grpSpPr>
          <p:grpSp>
            <p:nvGrpSpPr>
              <p:cNvPr id="9" name="مجموعة 65"/>
              <p:cNvGrpSpPr/>
              <p:nvPr/>
            </p:nvGrpSpPr>
            <p:grpSpPr>
              <a:xfrm>
                <a:off x="4757740" y="4757746"/>
                <a:ext cx="2043126" cy="847431"/>
                <a:chOff x="1600180" y="4487202"/>
                <a:chExt cx="2043126" cy="847431"/>
              </a:xfrm>
            </p:grpSpPr>
            <p:sp>
              <p:nvSpPr>
                <p:cNvPr id="5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1600180" y="4487202"/>
                  <a:ext cx="2043126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ــ 13  ±    69</a:t>
                  </a:r>
                  <a:endPara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043094" y="4872968"/>
                  <a:ext cx="1028708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2 ( 5 )</a:t>
                  </a:r>
                  <a:endParaRPr kumimoji="0" lang="en-US" sz="34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57" name="رابط مستقيم 56"/>
                <p:cNvCxnSpPr/>
                <p:nvPr/>
              </p:nvCxnSpPr>
              <p:spPr>
                <a:xfrm rot="10800000">
                  <a:off x="1744621" y="4898113"/>
                  <a:ext cx="1800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مجموعة 180"/>
              <p:cNvGrpSpPr/>
              <p:nvPr/>
            </p:nvGrpSpPr>
            <p:grpSpPr>
              <a:xfrm>
                <a:off x="4996127" y="4714751"/>
                <a:ext cx="704590" cy="357100"/>
                <a:chOff x="1415793" y="642918"/>
                <a:chExt cx="782876" cy="428628"/>
              </a:xfrm>
            </p:grpSpPr>
            <p:cxnSp>
              <p:nvCxnSpPr>
                <p:cNvPr id="52" name="رابط مستقيم 51"/>
                <p:cNvCxnSpPr/>
                <p:nvPr/>
              </p:nvCxnSpPr>
              <p:spPr>
                <a:xfrm rot="10800000">
                  <a:off x="1415793" y="642918"/>
                  <a:ext cx="639998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رابط مستقيم 52"/>
                <p:cNvCxnSpPr/>
                <p:nvPr/>
              </p:nvCxnSpPr>
              <p:spPr>
                <a:xfrm rot="16200000" flipH="1">
                  <a:off x="1877197" y="821513"/>
                  <a:ext cx="428628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رابط مستقيم 53"/>
                <p:cNvCxnSpPr/>
                <p:nvPr/>
              </p:nvCxnSpPr>
              <p:spPr>
                <a:xfrm rot="5400000" flipH="1" flipV="1">
                  <a:off x="2020074" y="892951"/>
                  <a:ext cx="285752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1" name="مجموعة 70"/>
          <p:cNvGrpSpPr/>
          <p:nvPr/>
        </p:nvGrpSpPr>
        <p:grpSpPr>
          <a:xfrm>
            <a:off x="2571736" y="3610275"/>
            <a:ext cx="2557480" cy="847431"/>
            <a:chOff x="1914508" y="4224643"/>
            <a:chExt cx="2557480" cy="847431"/>
          </a:xfrm>
        </p:grpSpPr>
        <p:sp>
          <p:nvSpPr>
            <p:cNvPr id="60" name="Text Box 87"/>
            <p:cNvSpPr txBox="1">
              <a:spLocks noChangeArrowheads="1"/>
            </p:cNvSpPr>
            <p:nvPr/>
          </p:nvSpPr>
          <p:spPr bwMode="auto">
            <a:xfrm>
              <a:off x="3600444" y="4410387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س  =       </a:t>
              </a:r>
              <a:endParaRPr kumimoji="0" lang="en-US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2" name="مجموعة 65"/>
            <p:cNvGrpSpPr/>
            <p:nvPr/>
          </p:nvGrpSpPr>
          <p:grpSpPr>
            <a:xfrm>
              <a:off x="1914508" y="4224643"/>
              <a:ext cx="1671648" cy="847431"/>
              <a:chOff x="1971658" y="4487202"/>
              <a:chExt cx="1671648" cy="847431"/>
            </a:xfrm>
          </p:grpSpPr>
          <p:sp>
            <p:nvSpPr>
              <p:cNvPr id="67" name="Text Box 87"/>
              <p:cNvSpPr txBox="1">
                <a:spLocks noChangeArrowheads="1"/>
              </p:cNvSpPr>
              <p:nvPr/>
            </p:nvSpPr>
            <p:spPr bwMode="auto">
              <a:xfrm>
                <a:off x="1971658" y="4487202"/>
                <a:ext cx="167164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ــ 13 ±  8.3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Text Box 87"/>
              <p:cNvSpPr txBox="1">
                <a:spLocks noChangeArrowheads="1"/>
              </p:cNvSpPr>
              <p:nvPr/>
            </p:nvSpPr>
            <p:spPr bwMode="auto">
              <a:xfrm>
                <a:off x="2228830" y="4872968"/>
                <a:ext cx="102870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10</a:t>
                </a:r>
                <a:endParaRPr kumimoji="0" lang="en-US" sz="34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9" name="رابط مستقيم 68"/>
              <p:cNvCxnSpPr/>
              <p:nvPr/>
            </p:nvCxnSpPr>
            <p:spPr>
              <a:xfrm rot="10800000">
                <a:off x="2032621" y="4898113"/>
                <a:ext cx="1512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مجموعة 76"/>
          <p:cNvGrpSpPr/>
          <p:nvPr/>
        </p:nvGrpSpPr>
        <p:grpSpPr>
          <a:xfrm>
            <a:off x="428596" y="4400556"/>
            <a:ext cx="4786344" cy="1500198"/>
            <a:chOff x="500036" y="4643446"/>
            <a:chExt cx="4572030" cy="1143008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72" name="مستطيل 71"/>
            <p:cNvSpPr/>
            <p:nvPr/>
          </p:nvSpPr>
          <p:spPr>
            <a:xfrm>
              <a:off x="2786050" y="4643446"/>
              <a:ext cx="2286016" cy="114300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" name="مستطيل 72"/>
            <p:cNvSpPr/>
            <p:nvPr/>
          </p:nvSpPr>
          <p:spPr>
            <a:xfrm>
              <a:off x="500036" y="4643446"/>
              <a:ext cx="2286016" cy="114300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مجموعة 77"/>
          <p:cNvGrpSpPr/>
          <p:nvPr/>
        </p:nvGrpSpPr>
        <p:grpSpPr>
          <a:xfrm>
            <a:off x="2943212" y="4471994"/>
            <a:ext cx="2343168" cy="847431"/>
            <a:chOff x="2128820" y="4224643"/>
            <a:chExt cx="2343168" cy="847431"/>
          </a:xfrm>
        </p:grpSpPr>
        <p:sp>
          <p:nvSpPr>
            <p:cNvPr id="89" name="Text Box 87"/>
            <p:cNvSpPr txBox="1">
              <a:spLocks noChangeArrowheads="1"/>
            </p:cNvSpPr>
            <p:nvPr/>
          </p:nvSpPr>
          <p:spPr bwMode="auto">
            <a:xfrm>
              <a:off x="3600444" y="4410387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س  =       </a:t>
              </a:r>
              <a:endParaRPr kumimoji="0" lang="en-US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مجموعة 65"/>
            <p:cNvGrpSpPr/>
            <p:nvPr/>
          </p:nvGrpSpPr>
          <p:grpSpPr>
            <a:xfrm>
              <a:off x="2128820" y="4224643"/>
              <a:ext cx="1585924" cy="847431"/>
              <a:chOff x="2185970" y="4487202"/>
              <a:chExt cx="1585924" cy="847431"/>
            </a:xfrm>
          </p:grpSpPr>
          <p:sp>
            <p:nvSpPr>
              <p:cNvPr id="92" name="Text Box 87"/>
              <p:cNvSpPr txBox="1">
                <a:spLocks noChangeArrowheads="1"/>
              </p:cNvSpPr>
              <p:nvPr/>
            </p:nvSpPr>
            <p:spPr bwMode="auto">
              <a:xfrm>
                <a:off x="2185970" y="4487202"/>
                <a:ext cx="158592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ــ 13+ 8.3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Text Box 87"/>
              <p:cNvSpPr txBox="1">
                <a:spLocks noChangeArrowheads="1"/>
              </p:cNvSpPr>
              <p:nvPr/>
            </p:nvSpPr>
            <p:spPr bwMode="auto">
              <a:xfrm>
                <a:off x="2514586" y="4872968"/>
                <a:ext cx="102870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10</a:t>
                </a:r>
                <a:endParaRPr kumimoji="0" lang="en-US" sz="34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94" name="رابط مستقيم 93"/>
              <p:cNvCxnSpPr/>
              <p:nvPr/>
            </p:nvCxnSpPr>
            <p:spPr>
              <a:xfrm rot="10800000">
                <a:off x="2413209" y="4898113"/>
                <a:ext cx="126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مجموعة 94"/>
          <p:cNvGrpSpPr/>
          <p:nvPr/>
        </p:nvGrpSpPr>
        <p:grpSpPr>
          <a:xfrm>
            <a:off x="557184" y="4471994"/>
            <a:ext cx="2328880" cy="847431"/>
            <a:chOff x="2143108" y="4224643"/>
            <a:chExt cx="2328880" cy="847431"/>
          </a:xfrm>
        </p:grpSpPr>
        <p:sp>
          <p:nvSpPr>
            <p:cNvPr id="96" name="Text Box 87"/>
            <p:cNvSpPr txBox="1">
              <a:spLocks noChangeArrowheads="1"/>
            </p:cNvSpPr>
            <p:nvPr/>
          </p:nvSpPr>
          <p:spPr bwMode="auto">
            <a:xfrm>
              <a:off x="3600444" y="4410387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س  =       </a:t>
              </a:r>
              <a:endParaRPr kumimoji="0" lang="en-US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8" name="مجموعة 65"/>
            <p:cNvGrpSpPr/>
            <p:nvPr/>
          </p:nvGrpSpPr>
          <p:grpSpPr>
            <a:xfrm>
              <a:off x="2143108" y="4224643"/>
              <a:ext cx="1585924" cy="847431"/>
              <a:chOff x="2200258" y="4487202"/>
              <a:chExt cx="1585924" cy="847431"/>
            </a:xfrm>
          </p:grpSpPr>
          <p:sp>
            <p:nvSpPr>
              <p:cNvPr id="98" name="Text Box 87"/>
              <p:cNvSpPr txBox="1">
                <a:spLocks noChangeArrowheads="1"/>
              </p:cNvSpPr>
              <p:nvPr/>
            </p:nvSpPr>
            <p:spPr bwMode="auto">
              <a:xfrm>
                <a:off x="2200258" y="4487202"/>
                <a:ext cx="158592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ــ 13ــ 8.3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Text Box 87"/>
              <p:cNvSpPr txBox="1">
                <a:spLocks noChangeArrowheads="1"/>
              </p:cNvSpPr>
              <p:nvPr/>
            </p:nvSpPr>
            <p:spPr bwMode="auto">
              <a:xfrm>
                <a:off x="2557450" y="4872968"/>
                <a:ext cx="102870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10</a:t>
                </a:r>
                <a:endParaRPr kumimoji="0" lang="en-US" sz="34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00" name="رابط مستقيم 99"/>
              <p:cNvCxnSpPr/>
              <p:nvPr/>
            </p:nvCxnSpPr>
            <p:spPr>
              <a:xfrm rot="10800000">
                <a:off x="2427497" y="4898113"/>
                <a:ext cx="126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مجموعة 130"/>
          <p:cNvGrpSpPr/>
          <p:nvPr/>
        </p:nvGrpSpPr>
        <p:grpSpPr>
          <a:xfrm>
            <a:off x="3657594" y="5200660"/>
            <a:ext cx="1557348" cy="756322"/>
            <a:chOff x="3428992" y="5200660"/>
            <a:chExt cx="1557348" cy="756322"/>
          </a:xfrm>
        </p:grpSpPr>
        <p:sp>
          <p:nvSpPr>
            <p:cNvPr id="101" name="Text Box 87"/>
            <p:cNvSpPr txBox="1">
              <a:spLocks noChangeArrowheads="1"/>
            </p:cNvSpPr>
            <p:nvPr/>
          </p:nvSpPr>
          <p:spPr bwMode="auto">
            <a:xfrm>
              <a:off x="4156278" y="5329250"/>
              <a:ext cx="83006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 =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2" name="مجموعة 106"/>
            <p:cNvGrpSpPr/>
            <p:nvPr/>
          </p:nvGrpSpPr>
          <p:grpSpPr>
            <a:xfrm>
              <a:off x="3428992" y="5200660"/>
              <a:ext cx="828680" cy="756322"/>
              <a:chOff x="2800338" y="4544354"/>
              <a:chExt cx="828680" cy="756322"/>
            </a:xfrm>
          </p:grpSpPr>
          <p:sp>
            <p:nvSpPr>
              <p:cNvPr id="108" name="Text Box 87"/>
              <p:cNvSpPr txBox="1">
                <a:spLocks noChangeArrowheads="1"/>
              </p:cNvSpPr>
              <p:nvPr/>
            </p:nvSpPr>
            <p:spPr bwMode="auto">
              <a:xfrm>
                <a:off x="2800338" y="4544354"/>
                <a:ext cx="828680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ــ 4.7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Text Box 87"/>
              <p:cNvSpPr txBox="1">
                <a:spLocks noChangeArrowheads="1"/>
              </p:cNvSpPr>
              <p:nvPr/>
            </p:nvSpPr>
            <p:spPr bwMode="auto">
              <a:xfrm>
                <a:off x="3043226" y="4869789"/>
                <a:ext cx="5143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10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10" name="رابط مستقيم 109"/>
              <p:cNvCxnSpPr/>
              <p:nvPr/>
            </p:nvCxnSpPr>
            <p:spPr>
              <a:xfrm rot="10800000">
                <a:off x="2932621" y="4898113"/>
                <a:ext cx="612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مجموعة 131"/>
          <p:cNvGrpSpPr/>
          <p:nvPr/>
        </p:nvGrpSpPr>
        <p:grpSpPr>
          <a:xfrm>
            <a:off x="1285852" y="5214948"/>
            <a:ext cx="1571636" cy="742034"/>
            <a:chOff x="1187220" y="5214948"/>
            <a:chExt cx="1571636" cy="742034"/>
          </a:xfrm>
        </p:grpSpPr>
        <p:sp>
          <p:nvSpPr>
            <p:cNvPr id="111" name="Text Box 87"/>
            <p:cNvSpPr txBox="1">
              <a:spLocks noChangeArrowheads="1"/>
            </p:cNvSpPr>
            <p:nvPr/>
          </p:nvSpPr>
          <p:spPr bwMode="auto">
            <a:xfrm>
              <a:off x="1928794" y="5329250"/>
              <a:ext cx="83006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 =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7" name="مجموعة 116"/>
            <p:cNvGrpSpPr/>
            <p:nvPr/>
          </p:nvGrpSpPr>
          <p:grpSpPr>
            <a:xfrm>
              <a:off x="1187220" y="5214948"/>
              <a:ext cx="955888" cy="742034"/>
              <a:chOff x="2744570" y="4558642"/>
              <a:chExt cx="955888" cy="742034"/>
            </a:xfrm>
          </p:grpSpPr>
          <p:sp>
            <p:nvSpPr>
              <p:cNvPr id="118" name="Text Box 87"/>
              <p:cNvSpPr txBox="1">
                <a:spLocks noChangeArrowheads="1"/>
              </p:cNvSpPr>
              <p:nvPr/>
            </p:nvSpPr>
            <p:spPr bwMode="auto">
              <a:xfrm>
                <a:off x="2744570" y="4558642"/>
                <a:ext cx="955888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ــ 21.3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" name="Text Box 87"/>
              <p:cNvSpPr txBox="1">
                <a:spLocks noChangeArrowheads="1"/>
              </p:cNvSpPr>
              <p:nvPr/>
            </p:nvSpPr>
            <p:spPr bwMode="auto">
              <a:xfrm>
                <a:off x="2986078" y="4869789"/>
                <a:ext cx="5143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10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20" name="رابط مستقيم 119"/>
              <p:cNvCxnSpPr/>
              <p:nvPr/>
            </p:nvCxnSpPr>
            <p:spPr>
              <a:xfrm rot="10800000">
                <a:off x="2896621" y="4898113"/>
                <a:ext cx="64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0" name="وسيلة شرح مستطيلة 129"/>
          <p:cNvSpPr/>
          <p:nvPr/>
        </p:nvSpPr>
        <p:spPr>
          <a:xfrm>
            <a:off x="5572132" y="5143512"/>
            <a:ext cx="1285884" cy="1214446"/>
          </a:xfrm>
          <a:prstGeom prst="wedgeRectCallout">
            <a:avLst>
              <a:gd name="adj1" fmla="val 118776"/>
              <a:gd name="adj2" fmla="val 2167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المميز موجب أي أن عدد الحلول ( 2 )</a:t>
            </a:r>
          </a:p>
        </p:txBody>
      </p:sp>
      <p:sp>
        <p:nvSpPr>
          <p:cNvPr id="124" name="مستطيل مستدير الزوايا 123"/>
          <p:cNvSpPr/>
          <p:nvPr/>
        </p:nvSpPr>
        <p:spPr>
          <a:xfrm>
            <a:off x="1857356" y="6000768"/>
            <a:ext cx="3071834" cy="5715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الحلول :  ــ 2.1  ،   ــ 0.5</a:t>
            </a:r>
          </a:p>
        </p:txBody>
      </p:sp>
      <p:sp>
        <p:nvSpPr>
          <p:cNvPr id="102" name="Text Box 87"/>
          <p:cNvSpPr txBox="1">
            <a:spLocks noChangeArrowheads="1"/>
          </p:cNvSpPr>
          <p:nvPr/>
        </p:nvSpPr>
        <p:spPr bwMode="auto">
          <a:xfrm>
            <a:off x="2527492" y="5329250"/>
            <a:ext cx="125869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ــ 0.5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Text Box 87"/>
          <p:cNvSpPr txBox="1">
            <a:spLocks noChangeArrowheads="1"/>
          </p:cNvSpPr>
          <p:nvPr/>
        </p:nvSpPr>
        <p:spPr bwMode="auto">
          <a:xfrm>
            <a:off x="312914" y="5329252"/>
            <a:ext cx="113010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ــ 2.1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BA623B8E-D7C4-C632-7D5E-50B9CAED388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92D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347864" y="620688"/>
            <a:ext cx="2362405" cy="426757"/>
          </a:xfrm>
          <a:prstGeom prst="rect">
            <a:avLst/>
          </a:prstGeom>
        </p:spPr>
      </p:pic>
      <p:pic>
        <p:nvPicPr>
          <p:cNvPr id="38" name="Picture 3">
            <a:extLst>
              <a:ext uri="{FF2B5EF4-FFF2-40B4-BE49-F238E27FC236}">
                <a16:creationId xmlns:a16="http://schemas.microsoft.com/office/drawing/2014/main" id="{D846ADFD-0312-5429-F1FF-17BD3AEDC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32" y="-12802"/>
            <a:ext cx="402906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id="{790F8E2C-C266-3055-BFBF-C3D24157F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632"/>
            <a:ext cx="45885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03C2EED8-F5C9-A79D-FC32-2D3AE7436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17713" cy="12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99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2" grpId="0" animBg="1"/>
      <p:bldP spid="17" grpId="0" animBg="1"/>
      <p:bldP spid="20" grpId="0" animBg="1"/>
      <p:bldP spid="21" grpId="0" animBg="1"/>
      <p:bldP spid="23" grpId="0"/>
      <p:bldP spid="25" grpId="0" animBg="1"/>
      <p:bldP spid="31" grpId="0"/>
      <p:bldP spid="32" grpId="0"/>
      <p:bldP spid="33" grpId="0"/>
      <p:bldP spid="34" grpId="0"/>
      <p:bldP spid="35" grpId="0" animBg="1"/>
      <p:bldP spid="130" grpId="0" animBg="1"/>
      <p:bldP spid="130" grpId="1" animBg="1"/>
      <p:bldP spid="124" grpId="0" animBg="1"/>
      <p:bldP spid="102" grpId="0"/>
      <p:bldP spid="10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3356456" y="3357562"/>
            <a:ext cx="535785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 س</a:t>
            </a:r>
            <a:r>
              <a:rPr kumimoji="0" lang="ar-SA" sz="40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   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    11 س    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      6</a:t>
            </a:r>
            <a:endParaRPr kumimoji="0" lang="ar-SA" sz="32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مجموعة 6"/>
          <p:cNvGrpSpPr/>
          <p:nvPr/>
        </p:nvGrpSpPr>
        <p:grpSpPr>
          <a:xfrm>
            <a:off x="3328320" y="1958036"/>
            <a:ext cx="2214578" cy="500066"/>
            <a:chOff x="1857356" y="2786058"/>
            <a:chExt cx="2214578" cy="714380"/>
          </a:xfrm>
        </p:grpSpPr>
        <p:sp>
          <p:nvSpPr>
            <p:cNvPr id="8" name="مستطيل مستدير الزوايا 7"/>
            <p:cNvSpPr/>
            <p:nvPr/>
          </p:nvSpPr>
          <p:spPr>
            <a:xfrm>
              <a:off x="1857356" y="2786058"/>
              <a:ext cx="1643074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مستطيل مستدير الزوايا 8"/>
            <p:cNvSpPr/>
            <p:nvPr/>
          </p:nvSpPr>
          <p:spPr>
            <a:xfrm>
              <a:off x="3571868" y="2786058"/>
              <a:ext cx="500066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مجموعة 9"/>
          <p:cNvGrpSpPr/>
          <p:nvPr/>
        </p:nvGrpSpPr>
        <p:grpSpPr>
          <a:xfrm>
            <a:off x="3328320" y="1372464"/>
            <a:ext cx="2214578" cy="500066"/>
            <a:chOff x="1857356" y="2786058"/>
            <a:chExt cx="2214578" cy="714380"/>
          </a:xfrm>
        </p:grpSpPr>
        <p:sp>
          <p:nvSpPr>
            <p:cNvPr id="11" name="مستطيل مستدير الزوايا 10"/>
            <p:cNvSpPr/>
            <p:nvPr/>
          </p:nvSpPr>
          <p:spPr>
            <a:xfrm>
              <a:off x="1857356" y="2786058"/>
              <a:ext cx="1643074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مستطيل مستدير الزوايا 11"/>
            <p:cNvSpPr/>
            <p:nvPr/>
          </p:nvSpPr>
          <p:spPr>
            <a:xfrm>
              <a:off x="3571868" y="2786058"/>
              <a:ext cx="500066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3" name="مربع نص 12"/>
          <p:cNvSpPr txBox="1"/>
          <p:nvPr/>
        </p:nvSpPr>
        <p:spPr>
          <a:xfrm>
            <a:off x="3542634" y="1958036"/>
            <a:ext cx="115817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  ،  12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3585936" y="1373562"/>
            <a:ext cx="115817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  ،  6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4957326" y="1986172"/>
            <a:ext cx="58667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11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4957326" y="1415766"/>
            <a:ext cx="58667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3727714" y="3929066"/>
            <a:ext cx="4786346" cy="2357454"/>
          </a:xfrm>
          <a:prstGeom prst="roundRect">
            <a:avLst>
              <a:gd name="adj" fmla="val 186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5827552" y="5681979"/>
            <a:ext cx="18292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( 2 س  ــ  1 )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سهم بشكل U 18"/>
          <p:cNvSpPr/>
          <p:nvPr/>
        </p:nvSpPr>
        <p:spPr>
          <a:xfrm flipH="1">
            <a:off x="4084904" y="3071810"/>
            <a:ext cx="4472458" cy="357190"/>
          </a:xfrm>
          <a:prstGeom prst="uturnArrow">
            <a:avLst>
              <a:gd name="adj1" fmla="val 26969"/>
              <a:gd name="adj2" fmla="val 25000"/>
              <a:gd name="adj3" fmla="val 30908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3828386" y="2542510"/>
            <a:ext cx="671078" cy="500066"/>
          </a:xfrm>
          <a:prstGeom prst="roundRect">
            <a:avLst>
              <a:gd name="adj" fmla="val 186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1" name="سهم منحني 20"/>
          <p:cNvSpPr/>
          <p:nvPr/>
        </p:nvSpPr>
        <p:spPr>
          <a:xfrm rot="5400000">
            <a:off x="5342652" y="2357430"/>
            <a:ext cx="1314020" cy="742516"/>
          </a:xfrm>
          <a:prstGeom prst="bentArrow">
            <a:avLst>
              <a:gd name="adj1" fmla="val 23078"/>
              <a:gd name="adj2" fmla="val 11539"/>
              <a:gd name="adj3" fmla="val 23107"/>
              <a:gd name="adj4" fmla="val 45265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وسيلة شرح مستطيلة 21"/>
          <p:cNvSpPr/>
          <p:nvPr/>
        </p:nvSpPr>
        <p:spPr>
          <a:xfrm>
            <a:off x="6558458" y="1170178"/>
            <a:ext cx="2472194" cy="1500198"/>
          </a:xfrm>
          <a:prstGeom prst="wedgeRectCallout">
            <a:avLst>
              <a:gd name="adj1" fmla="val -29442"/>
              <a:gd name="adj2" fmla="val 103023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إشارة الأوسط مع الأكبر وعكسها مع الأصغر</a:t>
            </a:r>
          </a:p>
        </p:txBody>
      </p:sp>
      <p:grpSp>
        <p:nvGrpSpPr>
          <p:cNvPr id="23" name="مجموعة 22"/>
          <p:cNvGrpSpPr/>
          <p:nvPr/>
        </p:nvGrpSpPr>
        <p:grpSpPr>
          <a:xfrm>
            <a:off x="7487152" y="1227548"/>
            <a:ext cx="642942" cy="657010"/>
            <a:chOff x="7000892" y="1700420"/>
            <a:chExt cx="642942" cy="657010"/>
          </a:xfrm>
        </p:grpSpPr>
        <p:sp>
          <p:nvSpPr>
            <p:cNvPr id="24" name="خماسي 23"/>
            <p:cNvSpPr/>
            <p:nvPr/>
          </p:nvSpPr>
          <p:spPr>
            <a:xfrm rot="5400000">
              <a:off x="7022545" y="1764275"/>
              <a:ext cx="642942" cy="543368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مربع نص 24"/>
            <p:cNvSpPr txBox="1"/>
            <p:nvPr/>
          </p:nvSpPr>
          <p:spPr>
            <a:xfrm>
              <a:off x="7000892" y="1700420"/>
              <a:ext cx="642942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نطرح</a:t>
              </a:r>
              <a:endParaRPr kumimoji="0" lang="ar-SA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6" name="خماسي 25"/>
          <p:cNvSpPr/>
          <p:nvPr/>
        </p:nvSpPr>
        <p:spPr>
          <a:xfrm rot="5400000">
            <a:off x="4638550" y="2732480"/>
            <a:ext cx="750100" cy="742517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4556834" y="2714620"/>
            <a:ext cx="85725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نطرح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3727714" y="4000504"/>
            <a:ext cx="457203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 س</a:t>
            </a:r>
            <a:r>
              <a:rPr kumimoji="0" lang="ar-SA" sz="34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  س  +  12 س 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  6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3727714" y="4572008"/>
            <a:ext cx="471490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( 2 س</a:t>
            </a:r>
            <a:r>
              <a:rPr kumimoji="0" lang="ar-SA" sz="34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ــ   س  )  +  ( 12 س  ــ 6  )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5942292" y="5110475"/>
            <a:ext cx="23574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 ( 2 س  ــ  1  )  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5656540" y="5143512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3441962" y="5110475"/>
            <a:ext cx="23574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 ( 2 س  ــ  1  )  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4227780" y="5681979"/>
            <a:ext cx="18292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س  +  6 )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4" name="مجموعة 33"/>
          <p:cNvGrpSpPr/>
          <p:nvPr/>
        </p:nvGrpSpPr>
        <p:grpSpPr>
          <a:xfrm>
            <a:off x="3341730" y="785794"/>
            <a:ext cx="2214578" cy="500066"/>
            <a:chOff x="1857356" y="2786058"/>
            <a:chExt cx="2214578" cy="714380"/>
          </a:xfrm>
        </p:grpSpPr>
        <p:sp>
          <p:nvSpPr>
            <p:cNvPr id="35" name="مستطيل مستدير الزوايا 34"/>
            <p:cNvSpPr/>
            <p:nvPr/>
          </p:nvSpPr>
          <p:spPr>
            <a:xfrm>
              <a:off x="1857356" y="2786058"/>
              <a:ext cx="1643074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مستطيل مستدير الزوايا 35"/>
            <p:cNvSpPr/>
            <p:nvPr/>
          </p:nvSpPr>
          <p:spPr>
            <a:xfrm>
              <a:off x="3571868" y="2786058"/>
              <a:ext cx="500066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7" name="مربع نص 36"/>
          <p:cNvSpPr txBox="1"/>
          <p:nvPr/>
        </p:nvSpPr>
        <p:spPr>
          <a:xfrm>
            <a:off x="3599346" y="786892"/>
            <a:ext cx="115817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  ،  4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4970736" y="829096"/>
            <a:ext cx="58667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3" name="مجموعة 42"/>
          <p:cNvGrpSpPr/>
          <p:nvPr/>
        </p:nvGrpSpPr>
        <p:grpSpPr>
          <a:xfrm>
            <a:off x="142844" y="3986216"/>
            <a:ext cx="3571900" cy="2286016"/>
            <a:chOff x="142844" y="3714752"/>
            <a:chExt cx="3286146" cy="2428892"/>
          </a:xfrm>
        </p:grpSpPr>
        <p:sp>
          <p:nvSpPr>
            <p:cNvPr id="39" name="مستطيل 38"/>
            <p:cNvSpPr/>
            <p:nvPr/>
          </p:nvSpPr>
          <p:spPr>
            <a:xfrm>
              <a:off x="142844" y="3714752"/>
              <a:ext cx="1643074" cy="24288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مستطيل 41"/>
            <p:cNvSpPr/>
            <p:nvPr/>
          </p:nvSpPr>
          <p:spPr>
            <a:xfrm>
              <a:off x="1785916" y="3714752"/>
              <a:ext cx="1643074" cy="24288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0" name="مربع نص 39"/>
          <p:cNvSpPr txBox="1"/>
          <p:nvPr/>
        </p:nvSpPr>
        <p:spPr>
          <a:xfrm>
            <a:off x="1814054" y="4110343"/>
            <a:ext cx="18292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2س ــ 1 = 0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0" y="4038905"/>
            <a:ext cx="18292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س  +  6 )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1814492" y="4810435"/>
            <a:ext cx="18292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2س       = 1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2" name="مجموعة 51"/>
          <p:cNvGrpSpPr/>
          <p:nvPr/>
        </p:nvGrpSpPr>
        <p:grpSpPr>
          <a:xfrm>
            <a:off x="1814054" y="5442270"/>
            <a:ext cx="1829252" cy="758524"/>
            <a:chOff x="1814054" y="5313682"/>
            <a:chExt cx="1829252" cy="758524"/>
          </a:xfrm>
        </p:grpSpPr>
        <p:sp>
          <p:nvSpPr>
            <p:cNvPr id="45" name="مربع نص 44"/>
            <p:cNvSpPr txBox="1"/>
            <p:nvPr/>
          </p:nvSpPr>
          <p:spPr>
            <a:xfrm>
              <a:off x="1814054" y="5394947"/>
              <a:ext cx="1829252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       =</a:t>
              </a:r>
              <a:endPara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46" name="مجموعة 45"/>
            <p:cNvGrpSpPr/>
            <p:nvPr/>
          </p:nvGrpSpPr>
          <p:grpSpPr>
            <a:xfrm>
              <a:off x="1971658" y="5313682"/>
              <a:ext cx="528642" cy="758524"/>
              <a:chOff x="3128952" y="4558642"/>
              <a:chExt cx="528642" cy="758524"/>
            </a:xfrm>
          </p:grpSpPr>
          <p:sp>
            <p:nvSpPr>
              <p:cNvPr id="47" name="Text Box 87"/>
              <p:cNvSpPr txBox="1">
                <a:spLocks noChangeArrowheads="1"/>
              </p:cNvSpPr>
              <p:nvPr/>
            </p:nvSpPr>
            <p:spPr bwMode="auto">
              <a:xfrm>
                <a:off x="3143240" y="4558642"/>
                <a:ext cx="51435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Text Box 87"/>
              <p:cNvSpPr txBox="1">
                <a:spLocks noChangeArrowheads="1"/>
              </p:cNvSpPr>
              <p:nvPr/>
            </p:nvSpPr>
            <p:spPr bwMode="auto">
              <a:xfrm>
                <a:off x="3128952" y="4855501"/>
                <a:ext cx="51435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9" name="رابط مستقيم 48"/>
              <p:cNvCxnSpPr/>
              <p:nvPr/>
            </p:nvCxnSpPr>
            <p:spPr>
              <a:xfrm rot="10800000">
                <a:off x="3256621" y="4898113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مربع نص 49"/>
          <p:cNvSpPr txBox="1"/>
          <p:nvPr/>
        </p:nvSpPr>
        <p:spPr>
          <a:xfrm>
            <a:off x="71844" y="4814896"/>
            <a:ext cx="18292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       = ــ 6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خماسي 52"/>
          <p:cNvSpPr/>
          <p:nvPr/>
        </p:nvSpPr>
        <p:spPr>
          <a:xfrm>
            <a:off x="357158" y="1714488"/>
            <a:ext cx="2571768" cy="642942"/>
          </a:xfrm>
          <a:prstGeom prst="homePlat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التحليل إلى عوامل</a:t>
            </a:r>
          </a:p>
        </p:txBody>
      </p: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32" y="-12802"/>
            <a:ext cx="402906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9" y="73083"/>
            <a:ext cx="2018465" cy="12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186620"/>
            <a:ext cx="4157690" cy="422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168" y="651750"/>
            <a:ext cx="2600325" cy="408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651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  <p:bldP spid="16" grpId="0"/>
      <p:bldP spid="17" grpId="0" animBg="1"/>
      <p:bldP spid="18" grpId="0"/>
      <p:bldP spid="19" grpId="0" animBg="1"/>
      <p:bldP spid="20" grpId="0" animBg="1"/>
      <p:bldP spid="21" grpId="0" animBg="1"/>
      <p:bldP spid="22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7" grpId="0"/>
      <p:bldP spid="38" grpId="0"/>
      <p:bldP spid="40" grpId="0"/>
      <p:bldP spid="41" grpId="0"/>
      <p:bldP spid="44" grpId="0"/>
      <p:bldP spid="50" grpId="0"/>
      <p:bldP spid="5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DCB57-626B-492C-591D-50FE58573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37" name="Picture 77">
            <a:extLst>
              <a:ext uri="{FF2B5EF4-FFF2-40B4-BE49-F238E27FC236}">
                <a16:creationId xmlns:a16="http://schemas.microsoft.com/office/drawing/2014/main" id="{96EAC8DD-C27B-0E86-D7CB-EF3A5BAA5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340768"/>
            <a:ext cx="1179513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38" name="Picture 78">
            <a:extLst>
              <a:ext uri="{FF2B5EF4-FFF2-40B4-BE49-F238E27FC236}">
                <a16:creationId xmlns:a16="http://schemas.microsoft.com/office/drawing/2014/main" id="{3BF50650-D155-0BBC-978D-47ABD4B45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12776"/>
            <a:ext cx="1303338" cy="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44" name="Text Box 84">
            <a:extLst>
              <a:ext uri="{FF2B5EF4-FFF2-40B4-BE49-F238E27FC236}">
                <a16:creationId xmlns:a16="http://schemas.microsoft.com/office/drawing/2014/main" id="{6A97B70B-BA71-7CA2-7537-3EBB40FAA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024" y="1700808"/>
            <a:ext cx="23034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ar-S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 </a:t>
            </a:r>
            <a:r>
              <a:rPr lang="ar-S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س@ + </a:t>
            </a:r>
            <a:r>
              <a:rPr lang="ar-S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11</a:t>
            </a:r>
            <a:r>
              <a:rPr lang="ar-S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 س – </a:t>
            </a:r>
            <a:r>
              <a:rPr lang="ar-S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6</a:t>
            </a:r>
            <a:r>
              <a:rPr lang="ar-S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 = </a:t>
            </a:r>
            <a:r>
              <a:rPr lang="ar-S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446" name="Text Box 86">
            <a:extLst>
              <a:ext uri="{FF2B5EF4-FFF2-40B4-BE49-F238E27FC236}">
                <a16:creationId xmlns:a16="http://schemas.microsoft.com/office/drawing/2014/main" id="{D13F828C-0DB5-5456-1FCF-11D81A324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032" y="2708920"/>
            <a:ext cx="2736850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 </a:t>
            </a:r>
            <a:r>
              <a:rPr lang="ar-S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س@ + </a:t>
            </a:r>
            <a:r>
              <a:rPr lang="ar-S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12</a:t>
            </a:r>
            <a:r>
              <a:rPr lang="ar-S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 س - س – </a:t>
            </a:r>
            <a:r>
              <a:rPr lang="ar-S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6</a:t>
            </a:r>
            <a:r>
              <a:rPr lang="ar-S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 = </a:t>
            </a:r>
            <a:r>
              <a:rPr lang="ar-S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0  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447" name="Text Box 87">
            <a:extLst>
              <a:ext uri="{FF2B5EF4-FFF2-40B4-BE49-F238E27FC236}">
                <a16:creationId xmlns:a16="http://schemas.microsoft.com/office/drawing/2014/main" id="{C391C9DA-ABA8-092D-3710-3A420C190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2160" y="3068960"/>
            <a:ext cx="2215529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(2س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ZA-MATH2" pitchFamily="2" charset="-78"/>
              </a:rPr>
              <a:t>ﺈ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+ 12س)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15448" name="Text Box 88">
            <a:extLst>
              <a:ext uri="{FF2B5EF4-FFF2-40B4-BE49-F238E27FC236}">
                <a16:creationId xmlns:a16="http://schemas.microsoft.com/office/drawing/2014/main" id="{C450E20E-9037-3EA7-6BFA-52B5A60D7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8038" y="3074988"/>
            <a:ext cx="202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 ( - س – 6 )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0</a:t>
            </a:r>
          </a:p>
        </p:txBody>
      </p:sp>
      <p:sp>
        <p:nvSpPr>
          <p:cNvPr id="15449" name="Text Box 89">
            <a:extLst>
              <a:ext uri="{FF2B5EF4-FFF2-40B4-BE49-F238E27FC236}">
                <a16:creationId xmlns:a16="http://schemas.microsoft.com/office/drawing/2014/main" id="{0BA75C53-493F-62EF-C9FF-417A42984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4208" y="3645024"/>
            <a:ext cx="16138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2س(س + 6 )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15450" name="Text Box 90">
            <a:extLst>
              <a:ext uri="{FF2B5EF4-FFF2-40B4-BE49-F238E27FC236}">
                <a16:creationId xmlns:a16="http://schemas.microsoft.com/office/drawing/2014/main" id="{6D1B775D-F1C8-0DAB-AF83-ED18C7386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5363" y="3619500"/>
            <a:ext cx="1838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( س + 6 )</a:t>
            </a:r>
            <a:r>
              <a:rPr kumimoji="0" lang="ar-SA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= 0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451" name="Text Box 91">
            <a:extLst>
              <a:ext uri="{FF2B5EF4-FFF2-40B4-BE49-F238E27FC236}">
                <a16:creationId xmlns:a16="http://schemas.microsoft.com/office/drawing/2014/main" id="{55253EE1-350B-DDAF-B084-F6D6FE472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016" y="4149080"/>
            <a:ext cx="28465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 س + 6 ) ( 2س – 1 ) = 0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452" name="Text Box 92">
            <a:extLst>
              <a:ext uri="{FF2B5EF4-FFF2-40B4-BE49-F238E27FC236}">
                <a16:creationId xmlns:a16="http://schemas.microsoft.com/office/drawing/2014/main" id="{D0380064-FF7A-159D-4AFE-160616544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2" y="4760913"/>
            <a:ext cx="12964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س + 6 = 0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453" name="Text Box 93">
            <a:extLst>
              <a:ext uri="{FF2B5EF4-FFF2-40B4-BE49-F238E27FC236}">
                <a16:creationId xmlns:a16="http://schemas.microsoft.com/office/drawing/2014/main" id="{E447895D-4645-59B9-4395-133FFED63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7038" y="4797425"/>
            <a:ext cx="433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أو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454" name="Text Box 94">
            <a:extLst>
              <a:ext uri="{FF2B5EF4-FFF2-40B4-BE49-F238E27FC236}">
                <a16:creationId xmlns:a16="http://schemas.microsoft.com/office/drawing/2014/main" id="{6E3C80EC-D920-D3A2-12BA-268C68D2A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4760913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2س ــ 1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0</a:t>
            </a:r>
          </a:p>
        </p:txBody>
      </p:sp>
      <p:sp>
        <p:nvSpPr>
          <p:cNvPr id="15455" name="Text Box 95">
            <a:extLst>
              <a:ext uri="{FF2B5EF4-FFF2-40B4-BE49-F238E27FC236}">
                <a16:creationId xmlns:a16="http://schemas.microsoft.com/office/drawing/2014/main" id="{BDDA0630-1D82-634D-9589-B6EE9D214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168" y="5157192"/>
            <a:ext cx="9957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س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-6</a:t>
            </a:r>
          </a:p>
        </p:txBody>
      </p:sp>
      <p:sp>
        <p:nvSpPr>
          <p:cNvPr id="15456" name="Text Box 96">
            <a:extLst>
              <a:ext uri="{FF2B5EF4-FFF2-40B4-BE49-F238E27FC236}">
                <a16:creationId xmlns:a16="http://schemas.microsoft.com/office/drawing/2014/main" id="{9AC988C8-067E-E773-9B42-D6A28A967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3038" y="5191125"/>
            <a:ext cx="1162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2س 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</p:txBody>
      </p:sp>
      <p:sp>
        <p:nvSpPr>
          <p:cNvPr id="15457" name="Text Box 97">
            <a:extLst>
              <a:ext uri="{FF2B5EF4-FFF2-40B4-BE49-F238E27FC236}">
                <a16:creationId xmlns:a16="http://schemas.microsoft.com/office/drawing/2014/main" id="{B4F45063-BFA4-9BE5-4BF5-07F4E8B6D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5619750"/>
            <a:ext cx="1020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س 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ZA-Fractions-1" pitchFamily="2" charset="2"/>
              </a:rPr>
              <a:t></a:t>
            </a:r>
          </a:p>
        </p:txBody>
      </p:sp>
      <p:sp>
        <p:nvSpPr>
          <p:cNvPr id="15463" name="Text Box 103">
            <a:extLst>
              <a:ext uri="{FF2B5EF4-FFF2-40B4-BE49-F238E27FC236}">
                <a16:creationId xmlns:a16="http://schemas.microsoft.com/office/drawing/2014/main" id="{A8E939F2-2AC7-2F68-A7DC-AE65FA4CF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008" y="6093296"/>
            <a:ext cx="187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الحلان هما -6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،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ZA-Fractions-1" pitchFamily="2" charset="2"/>
              </a:rPr>
              <a:t>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6162C7E-7420-19A6-4D29-E7CF3A078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536"/>
            <a:ext cx="2657842" cy="16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84">
            <a:extLst>
              <a:ext uri="{FF2B5EF4-FFF2-40B4-BE49-F238E27FC236}">
                <a16:creationId xmlns:a16="http://schemas.microsoft.com/office/drawing/2014/main" id="{DCA2B960-8D54-0EC6-EB71-5EBBC5288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816" y="1988840"/>
            <a:ext cx="4895750" cy="70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ar-SA" b="1" dirty="0">
                <a:solidFill>
                  <a:srgbClr val="000000"/>
                </a:solidFill>
              </a:rPr>
              <a:t>من السهل إيجاد عددين حاصل ضربهما – 12 ومجموعهما 11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ar-SA" b="1" dirty="0">
                <a:solidFill>
                  <a:srgbClr val="000000"/>
                </a:solidFill>
              </a:rPr>
              <a:t>لذا يمكن استخدام طريقة التحليل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99D5E474-5A1F-DBD3-2702-12E91E116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32" y="-12802"/>
            <a:ext cx="402906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9914280-AAB0-E0C9-67C0-C78C3F5C0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186620"/>
            <a:ext cx="4157690" cy="422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91E5A4B9-CC34-D447-A88C-0200E86E3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764704"/>
            <a:ext cx="2600325" cy="408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85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5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5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5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5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5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5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5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5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5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15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54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5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5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15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15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5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15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5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5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15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15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15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15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15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44" grpId="0"/>
      <p:bldP spid="15453" grpId="0"/>
      <p:bldP spid="15463" grpId="0"/>
      <p:bldP spid="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9074A-A3D7-CF0F-07C0-77A52A49B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37" name="Picture 77">
            <a:extLst>
              <a:ext uri="{FF2B5EF4-FFF2-40B4-BE49-F238E27FC236}">
                <a16:creationId xmlns:a16="http://schemas.microsoft.com/office/drawing/2014/main" id="{B86CD90A-F137-7C3B-5A96-967A29727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340768"/>
            <a:ext cx="1179513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38" name="Picture 78">
            <a:extLst>
              <a:ext uri="{FF2B5EF4-FFF2-40B4-BE49-F238E27FC236}">
                <a16:creationId xmlns:a16="http://schemas.microsoft.com/office/drawing/2014/main" id="{3538CB22-DA04-7FF6-5F8A-E50BF4E34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12776"/>
            <a:ext cx="1303338" cy="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44" name="Text Box 84">
            <a:extLst>
              <a:ext uri="{FF2B5EF4-FFF2-40B4-BE49-F238E27FC236}">
                <a16:creationId xmlns:a16="http://schemas.microsoft.com/office/drawing/2014/main" id="{147C1281-11A6-4AF2-FD0E-872EEBD55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024" y="1700808"/>
            <a:ext cx="23034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ar-S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2 </a:t>
            </a:r>
            <a:r>
              <a:rPr lang="ar-S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س@ + </a:t>
            </a:r>
            <a:r>
              <a:rPr lang="ar-S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11</a:t>
            </a:r>
            <a:r>
              <a:rPr lang="ar-S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 س – </a:t>
            </a:r>
            <a:r>
              <a:rPr lang="ar-S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6</a:t>
            </a:r>
            <a:r>
              <a:rPr lang="ar-S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 = </a:t>
            </a:r>
            <a:r>
              <a:rPr lang="ar-S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446" name="Text Box 86">
            <a:extLst>
              <a:ext uri="{FF2B5EF4-FFF2-40B4-BE49-F238E27FC236}">
                <a16:creationId xmlns:a16="http://schemas.microsoft.com/office/drawing/2014/main" id="{3C12BA48-F15F-DB01-8E53-FB29D4B5F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8" y="2636912"/>
            <a:ext cx="3528938" cy="42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س</a:t>
            </a:r>
            <a:r>
              <a:rPr lang="ar-SA" sz="2000" b="1" baseline="30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س + 12 س – 6 = 0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447" name="Text Box 87">
            <a:extLst>
              <a:ext uri="{FF2B5EF4-FFF2-40B4-BE49-F238E27FC236}">
                <a16:creationId xmlns:a16="http://schemas.microsoft.com/office/drawing/2014/main" id="{64CAD4E4-9FC7-2F65-9BEE-F06134284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984" y="3068960"/>
            <a:ext cx="3655689" cy="42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( 2 س</a:t>
            </a:r>
            <a:r>
              <a:rPr lang="ar-SA" sz="2000" b="1" baseline="30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س ) + ( 12 س – 6 ) = 0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449" name="Text Box 89">
            <a:extLst>
              <a:ext uri="{FF2B5EF4-FFF2-40B4-BE49-F238E27FC236}">
                <a16:creationId xmlns:a16="http://schemas.microsoft.com/office/drawing/2014/main" id="{7748FB5A-55AD-528B-D332-33EDC6179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984" y="3573016"/>
            <a:ext cx="37741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000" b="1" dirty="0">
                <a:solidFill>
                  <a:srgbClr val="000000"/>
                </a:solidFill>
              </a:rPr>
              <a:t>س ( 2 س – 1 ) + 6 ( 2 س – 1 ) = 0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15451" name="Text Box 91">
            <a:extLst>
              <a:ext uri="{FF2B5EF4-FFF2-40B4-BE49-F238E27FC236}">
                <a16:creationId xmlns:a16="http://schemas.microsoft.com/office/drawing/2014/main" id="{725B3615-BFA2-657F-8459-5DC7D6539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952" y="4005064"/>
            <a:ext cx="32065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000" b="1" dirty="0">
                <a:solidFill>
                  <a:srgbClr val="000000"/>
                </a:solidFill>
              </a:rPr>
              <a:t> ( س + 6 ) ( 2 س – 1 ) = 0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452" name="Text Box 92">
            <a:extLst>
              <a:ext uri="{FF2B5EF4-FFF2-40B4-BE49-F238E27FC236}">
                <a16:creationId xmlns:a16="http://schemas.microsoft.com/office/drawing/2014/main" id="{6F531B0E-80D8-F6E2-B4F2-60C8FEF2C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2" y="4760913"/>
            <a:ext cx="12964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س + 6 = 0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453" name="Text Box 93">
            <a:extLst>
              <a:ext uri="{FF2B5EF4-FFF2-40B4-BE49-F238E27FC236}">
                <a16:creationId xmlns:a16="http://schemas.microsoft.com/office/drawing/2014/main" id="{AF5A7112-2B4B-74AC-3042-9D29EDBDE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7038" y="4797425"/>
            <a:ext cx="433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أو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454" name="Text Box 94">
            <a:extLst>
              <a:ext uri="{FF2B5EF4-FFF2-40B4-BE49-F238E27FC236}">
                <a16:creationId xmlns:a16="http://schemas.microsoft.com/office/drawing/2014/main" id="{84336684-6A1E-3C11-5722-3EFDE7727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4760913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2س ــ 1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0</a:t>
            </a:r>
          </a:p>
        </p:txBody>
      </p:sp>
      <p:sp>
        <p:nvSpPr>
          <p:cNvPr id="15455" name="Text Box 95">
            <a:extLst>
              <a:ext uri="{FF2B5EF4-FFF2-40B4-BE49-F238E27FC236}">
                <a16:creationId xmlns:a16="http://schemas.microsoft.com/office/drawing/2014/main" id="{8B058F62-AA24-029B-2562-77667FAD3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168" y="5157192"/>
            <a:ext cx="9957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س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-6</a:t>
            </a:r>
          </a:p>
        </p:txBody>
      </p:sp>
      <p:sp>
        <p:nvSpPr>
          <p:cNvPr id="15456" name="Text Box 96">
            <a:extLst>
              <a:ext uri="{FF2B5EF4-FFF2-40B4-BE49-F238E27FC236}">
                <a16:creationId xmlns:a16="http://schemas.microsoft.com/office/drawing/2014/main" id="{D7A2B2A8-B7D1-DD71-9085-450C32EBF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3038" y="5191125"/>
            <a:ext cx="1162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2س 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</p:txBody>
      </p:sp>
      <p:sp>
        <p:nvSpPr>
          <p:cNvPr id="15457" name="Text Box 97">
            <a:extLst>
              <a:ext uri="{FF2B5EF4-FFF2-40B4-BE49-F238E27FC236}">
                <a16:creationId xmlns:a16="http://schemas.microsoft.com/office/drawing/2014/main" id="{6777B6C6-4056-722A-EDB1-0C45E6315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5619750"/>
            <a:ext cx="1020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س 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ZA-Fractions-1" pitchFamily="2" charset="2"/>
              </a:rPr>
              <a:t></a:t>
            </a:r>
          </a:p>
        </p:txBody>
      </p:sp>
      <p:sp>
        <p:nvSpPr>
          <p:cNvPr id="15463" name="Text Box 103">
            <a:extLst>
              <a:ext uri="{FF2B5EF4-FFF2-40B4-BE49-F238E27FC236}">
                <a16:creationId xmlns:a16="http://schemas.microsoft.com/office/drawing/2014/main" id="{60E413E2-F430-B88E-46AC-81C48A855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008" y="6093296"/>
            <a:ext cx="187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الحلان هما -6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،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ZA-Fractions-1" pitchFamily="2" charset="2"/>
              </a:rPr>
              <a:t>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C32EEE3-5F7E-E6E1-504E-D436C63FF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536"/>
            <a:ext cx="2657842" cy="16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84">
            <a:extLst>
              <a:ext uri="{FF2B5EF4-FFF2-40B4-BE49-F238E27FC236}">
                <a16:creationId xmlns:a16="http://schemas.microsoft.com/office/drawing/2014/main" id="{B062E453-3215-E9AF-8789-074A289C1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816" y="1988840"/>
            <a:ext cx="4895750" cy="70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ar-SA" b="1" dirty="0">
                <a:solidFill>
                  <a:srgbClr val="000000"/>
                </a:solidFill>
              </a:rPr>
              <a:t>من السهل إيجاد عددين حاصل ضربهما – 12 ومجموعهما 11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ar-SA" b="1" dirty="0">
                <a:solidFill>
                  <a:srgbClr val="000000"/>
                </a:solidFill>
              </a:rPr>
              <a:t>لذا يمكن استخدام طريقة التحليل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A7BA9FFC-C2E3-FFE0-59EE-F13A7E9A6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32" y="-12802"/>
            <a:ext cx="402906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B493969-750D-1CED-9EAC-A5F6D7BB8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186620"/>
            <a:ext cx="4157690" cy="422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7157631-F2E0-F158-05C0-FB0A398BE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764704"/>
            <a:ext cx="2600325" cy="408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FEE5A705-40EF-3325-483E-36C89FFADA9C}"/>
              </a:ext>
            </a:extLst>
          </p:cNvPr>
          <p:cNvSpPr txBox="1"/>
          <p:nvPr/>
        </p:nvSpPr>
        <p:spPr>
          <a:xfrm>
            <a:off x="1331640" y="1052736"/>
            <a:ext cx="2248704" cy="597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التحليل إلى عوامل :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أ = 2   ،   ب = 11   ،   جـ = - 6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27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15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5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5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5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5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5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5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5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5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5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5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15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54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5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5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15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5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15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15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800" decel="100000"/>
                                        <p:tgtEl>
                                          <p:spTgt spid="15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15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15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15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44" grpId="0"/>
      <p:bldP spid="15453" grpId="0"/>
      <p:bldP spid="15463" grpId="0"/>
      <p:bldP spid="11" grpId="0"/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144DB-6032-4BBA-C579-862696E29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Text Box 17">
            <a:extLst>
              <a:ext uri="{FF2B5EF4-FFF2-40B4-BE49-F238E27FC236}">
                <a16:creationId xmlns:a16="http://schemas.microsoft.com/office/drawing/2014/main" id="{AE2214D6-8B22-DF55-160D-854B9BAFD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944" y="1700808"/>
            <a:ext cx="27363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</a:rPr>
              <a:t>2 س</a:t>
            </a:r>
            <a:r>
              <a:rPr lang="ar-SA" sz="2000" b="1" baseline="30000" dirty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</a:rPr>
              <a:t> - 3 س – 6 = 0</a:t>
            </a:r>
            <a:endParaRPr kumimoji="0" lang="en-US" altLang="ar-SA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6162" name="Text Box 18">
            <a:extLst>
              <a:ext uri="{FF2B5EF4-FFF2-40B4-BE49-F238E27FC236}">
                <a16:creationId xmlns:a16="http://schemas.microsoft.com/office/drawing/2014/main" id="{A38117AA-68AB-6A60-86E1-3620549CB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800" y="1700808"/>
            <a:ext cx="1296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المعادلة الأصلية</a:t>
            </a:r>
            <a:endParaRPr kumimoji="0" lang="en-US" altLang="ar-SA" sz="16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65" name="Text Box 21">
            <a:extLst>
              <a:ext uri="{FF2B5EF4-FFF2-40B4-BE49-F238E27FC236}">
                <a16:creationId xmlns:a16="http://schemas.microsoft.com/office/drawing/2014/main" id="{86964A69-1988-B385-2A35-6B5CA64C3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2160" y="2132856"/>
            <a:ext cx="86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أ= 2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66" name="Text Box 22">
            <a:extLst>
              <a:ext uri="{FF2B5EF4-FFF2-40B4-BE49-F238E27FC236}">
                <a16:creationId xmlns:a16="http://schemas.microsoft.com/office/drawing/2014/main" id="{D589F200-D90B-AFA1-0FF7-68B75BA54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024" y="2060848"/>
            <a:ext cx="13684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،  ب = -3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67" name="Text Box 23">
            <a:extLst>
              <a:ext uri="{FF2B5EF4-FFF2-40B4-BE49-F238E27FC236}">
                <a16:creationId xmlns:a16="http://schemas.microsoft.com/office/drawing/2014/main" id="{1A9F0010-B562-9D3F-94FA-6DFF7DFEA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840" y="2060848"/>
            <a:ext cx="16485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،  ﺟ = -6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78" name="Text Box 34">
            <a:extLst>
              <a:ext uri="{FF2B5EF4-FFF2-40B4-BE49-F238E27FC236}">
                <a16:creationId xmlns:a16="http://schemas.microsoft.com/office/drawing/2014/main" id="{430E1A1B-35A6-2F66-9F7B-0CDAB188F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2997200"/>
            <a:ext cx="1009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1" i="0" u="none" strike="noStrike" kern="1200" cap="none" spc="0" normalizeH="0" baseline="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القانون العام</a:t>
            </a:r>
            <a:endParaRPr kumimoji="0" lang="en-US" altLang="ar-SA" sz="1600" b="1" i="0" u="none" strike="noStrike" kern="1200" cap="none" spc="0" normalizeH="0" baseline="0" noProof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217" name="Group 73">
            <a:extLst>
              <a:ext uri="{FF2B5EF4-FFF2-40B4-BE49-F238E27FC236}">
                <a16:creationId xmlns:a16="http://schemas.microsoft.com/office/drawing/2014/main" id="{C8E5CF5C-044C-35B8-BB8E-32DD0B85C939}"/>
              </a:ext>
            </a:extLst>
          </p:cNvPr>
          <p:cNvGrpSpPr>
            <a:grpSpLocks/>
          </p:cNvGrpSpPr>
          <p:nvPr/>
        </p:nvGrpSpPr>
        <p:grpSpPr bwMode="auto">
          <a:xfrm>
            <a:off x="1763713" y="4437063"/>
            <a:ext cx="1368425" cy="730250"/>
            <a:chOff x="385" y="2809"/>
            <a:chExt cx="862" cy="460"/>
          </a:xfrm>
        </p:grpSpPr>
        <p:sp>
          <p:nvSpPr>
            <p:cNvPr id="17477" name="Text Box 67">
              <a:extLst>
                <a:ext uri="{FF2B5EF4-FFF2-40B4-BE49-F238E27FC236}">
                  <a16:creationId xmlns:a16="http://schemas.microsoft.com/office/drawing/2014/main" id="{27B00A29-5928-FBD1-5B29-64A17C0143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" y="3036"/>
              <a:ext cx="30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endParaRPr kumimoji="0" lang="en-US" alt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78" name="Text Box 68">
              <a:extLst>
                <a:ext uri="{FF2B5EF4-FFF2-40B4-BE49-F238E27FC236}">
                  <a16:creationId xmlns:a16="http://schemas.microsoft.com/office/drawing/2014/main" id="{4D8E5071-B78B-2DC4-04F8-C0D62DCAD9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2809"/>
              <a:ext cx="77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ar-SA" altLang="ar-SA" sz="2000" b="1" dirty="0">
                  <a:solidFill>
                    <a:srgbClr val="000000"/>
                  </a:solidFill>
                </a:rPr>
                <a:t>  3</a:t>
              </a:r>
              <a:r>
                <a:rPr kumimoji="0" lang="ar-SA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ar-SA" sz="2000" b="1" dirty="0">
                  <a:solidFill>
                    <a:srgbClr val="000000"/>
                  </a:solidFill>
                </a:rPr>
                <a:t>±</a:t>
              </a:r>
              <a:r>
                <a:rPr kumimoji="0" lang="ar-SA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7,5</a:t>
              </a:r>
              <a:endParaRPr kumimoji="0" lang="en-US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79" name="Line 69">
              <a:extLst>
                <a:ext uri="{FF2B5EF4-FFF2-40B4-BE49-F238E27FC236}">
                  <a16:creationId xmlns:a16="http://schemas.microsoft.com/office/drawing/2014/main" id="{A864B61E-80AF-8D69-61E7-497DAEE77B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75" y="3046"/>
              <a:ext cx="59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80" name="Text Box 70">
              <a:extLst>
                <a:ext uri="{FF2B5EF4-FFF2-40B4-BE49-F238E27FC236}">
                  <a16:creationId xmlns:a16="http://schemas.microsoft.com/office/drawing/2014/main" id="{6E3CE725-A1C7-07F8-E151-F114EAD6E4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" y="2916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226" name="Group 82">
            <a:extLst>
              <a:ext uri="{FF2B5EF4-FFF2-40B4-BE49-F238E27FC236}">
                <a16:creationId xmlns:a16="http://schemas.microsoft.com/office/drawing/2014/main" id="{FDEBBBA2-3FCD-F93E-A8EC-409632FB265C}"/>
              </a:ext>
            </a:extLst>
          </p:cNvPr>
          <p:cNvGrpSpPr>
            <a:grpSpLocks/>
          </p:cNvGrpSpPr>
          <p:nvPr/>
        </p:nvGrpSpPr>
        <p:grpSpPr bwMode="auto">
          <a:xfrm>
            <a:off x="5795963" y="5084766"/>
            <a:ext cx="1617662" cy="642938"/>
            <a:chOff x="3697" y="3203"/>
            <a:chExt cx="1019" cy="405"/>
          </a:xfrm>
        </p:grpSpPr>
        <p:sp>
          <p:nvSpPr>
            <p:cNvPr id="17471" name="Text Box 74">
              <a:extLst>
                <a:ext uri="{FF2B5EF4-FFF2-40B4-BE49-F238E27FC236}">
                  <a16:creationId xmlns:a16="http://schemas.microsoft.com/office/drawing/2014/main" id="{D842D204-751B-FBAD-7D47-53831E9636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8" y="3294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س =</a:t>
              </a:r>
              <a:endParaRPr kumimoji="0" lang="en-US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72" name="Text Box 76">
              <a:extLst>
                <a:ext uri="{FF2B5EF4-FFF2-40B4-BE49-F238E27FC236}">
                  <a16:creationId xmlns:a16="http://schemas.microsoft.com/office/drawing/2014/main" id="{AFA9FC6E-BF9A-6C36-2A0B-D3DEFF1CF4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7" y="3203"/>
              <a:ext cx="4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ZA-الجذور-1" panose="05010101010101010101" pitchFamily="2" charset="2"/>
              </a:endParaRPr>
            </a:p>
          </p:txBody>
        </p:sp>
        <p:sp>
          <p:nvSpPr>
            <p:cNvPr id="17473" name="Text Box 77">
              <a:extLst>
                <a:ext uri="{FF2B5EF4-FFF2-40B4-BE49-F238E27FC236}">
                  <a16:creationId xmlns:a16="http://schemas.microsoft.com/office/drawing/2014/main" id="{62C52DCB-0A23-E68D-66B5-8193158E9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3" y="3375"/>
              <a:ext cx="29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endParaRPr kumimoji="0" lang="en-US" alt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74" name="Text Box 78">
              <a:extLst>
                <a:ext uri="{FF2B5EF4-FFF2-40B4-BE49-F238E27FC236}">
                  <a16:creationId xmlns:a16="http://schemas.microsoft.com/office/drawing/2014/main" id="{700B41A6-B00F-7A67-3F04-AFC0D1F5AA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7" y="3203"/>
              <a:ext cx="77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 + 7,5</a:t>
              </a:r>
              <a:endParaRPr kumimoji="0" lang="en-US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75" name="Line 79">
              <a:extLst>
                <a:ext uri="{FF2B5EF4-FFF2-40B4-BE49-F238E27FC236}">
                  <a16:creationId xmlns:a16="http://schemas.microsoft.com/office/drawing/2014/main" id="{66380A42-CE25-9509-29EB-4102775629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65" y="3413"/>
              <a:ext cx="59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233" name="Group 89">
            <a:extLst>
              <a:ext uri="{FF2B5EF4-FFF2-40B4-BE49-F238E27FC236}">
                <a16:creationId xmlns:a16="http://schemas.microsoft.com/office/drawing/2014/main" id="{19F3DBB6-FDC2-3E0B-1A44-4D8D32F24EB2}"/>
              </a:ext>
            </a:extLst>
          </p:cNvPr>
          <p:cNvGrpSpPr>
            <a:grpSpLocks/>
          </p:cNvGrpSpPr>
          <p:nvPr/>
        </p:nvGrpSpPr>
        <p:grpSpPr bwMode="auto">
          <a:xfrm>
            <a:off x="2843214" y="5084763"/>
            <a:ext cx="1762126" cy="654050"/>
            <a:chOff x="3606" y="3194"/>
            <a:chExt cx="1110" cy="412"/>
          </a:xfrm>
        </p:grpSpPr>
        <p:sp>
          <p:nvSpPr>
            <p:cNvPr id="17466" name="Text Box 90">
              <a:extLst>
                <a:ext uri="{FF2B5EF4-FFF2-40B4-BE49-F238E27FC236}">
                  <a16:creationId xmlns:a16="http://schemas.microsoft.com/office/drawing/2014/main" id="{A13A3EF6-93CE-E7E0-CE2F-85D5EDF300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8" y="3294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س =</a:t>
              </a:r>
              <a:endParaRPr kumimoji="0" lang="en-US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67" name="Text Box 91">
              <a:extLst>
                <a:ext uri="{FF2B5EF4-FFF2-40B4-BE49-F238E27FC236}">
                  <a16:creationId xmlns:a16="http://schemas.microsoft.com/office/drawing/2014/main" id="{B2A03234-D147-A66C-7621-F6F4DDD3BB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3606" y="3194"/>
              <a:ext cx="4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ZA-الجذور-1" panose="05010101010101010101" pitchFamily="2" charset="2"/>
              </a:endParaRPr>
            </a:p>
          </p:txBody>
        </p:sp>
        <p:sp>
          <p:nvSpPr>
            <p:cNvPr id="17468" name="Text Box 92">
              <a:extLst>
                <a:ext uri="{FF2B5EF4-FFF2-40B4-BE49-F238E27FC236}">
                  <a16:creationId xmlns:a16="http://schemas.microsoft.com/office/drawing/2014/main" id="{18754B9C-2259-2C38-0DE8-0DBB9974C0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3" y="3375"/>
              <a:ext cx="29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endParaRPr kumimoji="0" lang="en-US" alt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69" name="Text Box 93">
              <a:extLst>
                <a:ext uri="{FF2B5EF4-FFF2-40B4-BE49-F238E27FC236}">
                  <a16:creationId xmlns:a16="http://schemas.microsoft.com/office/drawing/2014/main" id="{A212B311-A055-DFA2-4CFA-BF7C4F804A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7" y="3194"/>
              <a:ext cx="77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 – 7,5</a:t>
              </a:r>
              <a:endParaRPr kumimoji="0" lang="en-US" altLang="ar-SA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70" name="Line 94">
              <a:extLst>
                <a:ext uri="{FF2B5EF4-FFF2-40B4-BE49-F238E27FC236}">
                  <a16:creationId xmlns:a16="http://schemas.microsoft.com/office/drawing/2014/main" id="{C1B24FDB-1B22-0AEB-B300-028C9EAE0B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65" y="3413"/>
              <a:ext cx="59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239" name="Text Box 95">
            <a:extLst>
              <a:ext uri="{FF2B5EF4-FFF2-40B4-BE49-F238E27FC236}">
                <a16:creationId xmlns:a16="http://schemas.microsoft.com/office/drawing/2014/main" id="{5630036F-F5F7-0281-FB8C-B13C6CFD1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5229225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أو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240" name="Text Box 96">
            <a:extLst>
              <a:ext uri="{FF2B5EF4-FFF2-40B4-BE49-F238E27FC236}">
                <a16:creationId xmlns:a16="http://schemas.microsoft.com/office/drawing/2014/main" id="{D95C5170-D9E3-E47D-FBDA-E6403C8F2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112" y="6165304"/>
            <a:ext cx="11525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2000" b="1" dirty="0">
                <a:solidFill>
                  <a:srgbClr val="0070C0"/>
                </a:solidFill>
                <a:sym typeface="ZA-Fractions-1" panose="05010101010101010101" pitchFamily="2" charset="2"/>
              </a:rPr>
              <a:t>س =  2,6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ZA-Fractions-1" panose="05010101010101010101" pitchFamily="2" charset="2"/>
            </a:endParaRPr>
          </a:p>
        </p:txBody>
      </p:sp>
      <p:sp>
        <p:nvSpPr>
          <p:cNvPr id="6241" name="Text Box 97">
            <a:extLst>
              <a:ext uri="{FF2B5EF4-FFF2-40B4-BE49-F238E27FC236}">
                <a16:creationId xmlns:a16="http://schemas.microsoft.com/office/drawing/2014/main" id="{1EE5B882-0B9A-EC75-C396-FF638BD9E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880" y="6165304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س = -1,1</a:t>
            </a:r>
            <a:endParaRPr kumimoji="0" lang="en-US" altLang="ar-SA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248" name="Group 104">
            <a:extLst>
              <a:ext uri="{FF2B5EF4-FFF2-40B4-BE49-F238E27FC236}">
                <a16:creationId xmlns:a16="http://schemas.microsoft.com/office/drawing/2014/main" id="{69E98203-1A9D-D00A-93D2-B49BFA484E0E}"/>
              </a:ext>
            </a:extLst>
          </p:cNvPr>
          <p:cNvGrpSpPr>
            <a:grpSpLocks/>
          </p:cNvGrpSpPr>
          <p:nvPr/>
        </p:nvGrpSpPr>
        <p:grpSpPr bwMode="auto">
          <a:xfrm>
            <a:off x="3635896" y="3501004"/>
            <a:ext cx="3541713" cy="842961"/>
            <a:chOff x="2213" y="2179"/>
            <a:chExt cx="2231" cy="531"/>
          </a:xfrm>
        </p:grpSpPr>
        <p:grpSp>
          <p:nvGrpSpPr>
            <p:cNvPr id="17450" name="Group 47">
              <a:extLst>
                <a:ext uri="{FF2B5EF4-FFF2-40B4-BE49-F238E27FC236}">
                  <a16:creationId xmlns:a16="http://schemas.microsoft.com/office/drawing/2014/main" id="{B6076122-382D-72F5-EC78-24E85030B6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13" y="2179"/>
              <a:ext cx="2231" cy="531"/>
              <a:chOff x="2192" y="2163"/>
              <a:chExt cx="2231" cy="531"/>
            </a:xfrm>
          </p:grpSpPr>
          <p:sp>
            <p:nvSpPr>
              <p:cNvPr id="17452" name="Text Box 35">
                <a:extLst>
                  <a:ext uri="{FF2B5EF4-FFF2-40B4-BE49-F238E27FC236}">
                    <a16:creationId xmlns:a16="http://schemas.microsoft.com/office/drawing/2014/main" id="{8791C995-4837-F53B-E4DA-AA1E51E6FB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96" y="2358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=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53" name="Text Box 38">
                <a:extLst>
                  <a:ext uri="{FF2B5EF4-FFF2-40B4-BE49-F238E27FC236}">
                    <a16:creationId xmlns:a16="http://schemas.microsoft.com/office/drawing/2014/main" id="{12E24769-B1BA-8187-C97D-D0328BAEC4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92" y="2238"/>
                <a:ext cx="135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(-3)</a:t>
                </a: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ZA-MATH2" pitchFamily="2" charset="-78"/>
                    <a:sym typeface="ZA-الجذور-1" panose="05010101010101010101" pitchFamily="2" charset="2"/>
                  </a:rPr>
                  <a:t>ﺈ </a:t>
                </a: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ــ 4</a:t>
                </a: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×</a:t>
                </a: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2</a:t>
                </a: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×</a:t>
                </a: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 </a:t>
                </a: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9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-6</a:t>
                </a:r>
              </a:p>
            </p:txBody>
          </p:sp>
          <p:sp>
            <p:nvSpPr>
              <p:cNvPr id="17454" name="Text Box 39">
                <a:extLst>
                  <a:ext uri="{FF2B5EF4-FFF2-40B4-BE49-F238E27FC236}">
                    <a16:creationId xmlns:a16="http://schemas.microsoft.com/office/drawing/2014/main" id="{D346DCDB-3433-0102-BC40-FEF75788AD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7" y="2163"/>
                <a:ext cx="147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</a:t>
                </a:r>
              </a:p>
            </p:txBody>
          </p:sp>
          <p:sp>
            <p:nvSpPr>
              <p:cNvPr id="17455" name="Text Box 41">
                <a:extLst>
                  <a:ext uri="{FF2B5EF4-FFF2-40B4-BE49-F238E27FC236}">
                    <a16:creationId xmlns:a16="http://schemas.microsoft.com/office/drawing/2014/main" id="{3C35401B-297E-EF10-9F99-D2C25B902E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86" y="2463"/>
                <a:ext cx="55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 </a:t>
                </a:r>
                <a:r>
                  <a:rPr kumimoji="0" lang="ar-SA" altLang="ar-SA" sz="18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×</a:t>
                </a:r>
                <a:r>
                  <a:rPr kumimoji="0" lang="ar-SA" alt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2</a:t>
                </a:r>
                <a:endParaRPr kumimoji="0" lang="en-US" alt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56" name="Text Box 42">
                <a:extLst>
                  <a:ext uri="{FF2B5EF4-FFF2-40B4-BE49-F238E27FC236}">
                    <a16:creationId xmlns:a16="http://schemas.microsoft.com/office/drawing/2014/main" id="{ECB97DCD-BFAB-45FF-CCE6-6A487EA5D4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98" y="2254"/>
                <a:ext cx="66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ــ </a:t>
                </a: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(-3) </a:t>
                </a:r>
                <a:r>
                  <a:rPr kumimoji="0" lang="en-US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±</a:t>
                </a:r>
              </a:p>
            </p:txBody>
          </p:sp>
          <p:sp>
            <p:nvSpPr>
              <p:cNvPr id="17457" name="Line 46">
                <a:extLst>
                  <a:ext uri="{FF2B5EF4-FFF2-40B4-BE49-F238E27FC236}">
                    <a16:creationId xmlns:a16="http://schemas.microsoft.com/office/drawing/2014/main" id="{D1D0A185-FB6B-C4C2-5B40-84A62158CE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76" y="2486"/>
                <a:ext cx="186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451" name="Line 99">
              <a:extLst>
                <a:ext uri="{FF2B5EF4-FFF2-40B4-BE49-F238E27FC236}">
                  <a16:creationId xmlns:a16="http://schemas.microsoft.com/office/drawing/2014/main" id="{44D371CC-39B9-62FA-9707-846C709E0E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94" y="2224"/>
              <a:ext cx="113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7441" name="Group 72">
            <a:extLst>
              <a:ext uri="{FF2B5EF4-FFF2-40B4-BE49-F238E27FC236}">
                <a16:creationId xmlns:a16="http://schemas.microsoft.com/office/drawing/2014/main" id="{59FF9EEB-F48B-3B72-1766-3ABDC92B526A}"/>
              </a:ext>
            </a:extLst>
          </p:cNvPr>
          <p:cNvGrpSpPr>
            <a:grpSpLocks/>
          </p:cNvGrpSpPr>
          <p:nvPr/>
        </p:nvGrpSpPr>
        <p:grpSpPr bwMode="auto">
          <a:xfrm>
            <a:off x="2771800" y="4365104"/>
            <a:ext cx="2282825" cy="804863"/>
            <a:chOff x="1714" y="2296"/>
            <a:chExt cx="1438" cy="507"/>
          </a:xfrm>
        </p:grpSpPr>
        <p:sp>
          <p:nvSpPr>
            <p:cNvPr id="17443" name="Text Box 57">
              <a:extLst>
                <a:ext uri="{FF2B5EF4-FFF2-40B4-BE49-F238E27FC236}">
                  <a16:creationId xmlns:a16="http://schemas.microsoft.com/office/drawing/2014/main" id="{5F2965B8-061F-A207-DBDA-532FEA9C76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5" y="2451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  <a:endParaRPr kumimoji="0" lang="en-US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7444" name="Group 63">
              <a:extLst>
                <a:ext uri="{FF2B5EF4-FFF2-40B4-BE49-F238E27FC236}">
                  <a16:creationId xmlns:a16="http://schemas.microsoft.com/office/drawing/2014/main" id="{3F988595-83E6-8744-5482-79B2A86ABE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4" y="2296"/>
              <a:ext cx="1315" cy="507"/>
              <a:chOff x="1714" y="2742"/>
              <a:chExt cx="1315" cy="507"/>
            </a:xfrm>
          </p:grpSpPr>
          <p:sp>
            <p:nvSpPr>
              <p:cNvPr id="17445" name="Text Box 58">
                <a:extLst>
                  <a:ext uri="{FF2B5EF4-FFF2-40B4-BE49-F238E27FC236}">
                    <a16:creationId xmlns:a16="http://schemas.microsoft.com/office/drawing/2014/main" id="{C5880026-BD3D-C28B-F483-9659E662E7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96" y="2785"/>
                <a:ext cx="38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57</a:t>
                </a:r>
              </a:p>
            </p:txBody>
          </p:sp>
          <p:sp>
            <p:nvSpPr>
              <p:cNvPr id="17446" name="Text Box 59">
                <a:extLst>
                  <a:ext uri="{FF2B5EF4-FFF2-40B4-BE49-F238E27FC236}">
                    <a16:creationId xmlns:a16="http://schemas.microsoft.com/office/drawing/2014/main" id="{2A4E4B99-5846-7CFE-671F-31E1C5E972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4" y="2742"/>
                <a:ext cx="92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</a:t>
                </a:r>
              </a:p>
            </p:txBody>
          </p:sp>
          <p:sp>
            <p:nvSpPr>
              <p:cNvPr id="17447" name="Text Box 60">
                <a:extLst>
                  <a:ext uri="{FF2B5EF4-FFF2-40B4-BE49-F238E27FC236}">
                    <a16:creationId xmlns:a16="http://schemas.microsoft.com/office/drawing/2014/main" id="{F21F6469-C25A-17A1-8338-2B7EA57776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13" y="3018"/>
                <a:ext cx="30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</a:t>
                </a:r>
                <a:endParaRPr kumimoji="0" lang="en-US" alt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48" name="Text Box 61">
                <a:extLst>
                  <a:ext uri="{FF2B5EF4-FFF2-40B4-BE49-F238E27FC236}">
                    <a16:creationId xmlns:a16="http://schemas.microsoft.com/office/drawing/2014/main" id="{AF6FCABB-1BFF-2858-5CA1-A1400340D0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30" y="2787"/>
                <a:ext cx="49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altLang="ar-SA" sz="2000" b="1" dirty="0">
                    <a:solidFill>
                      <a:srgbClr val="000000"/>
                    </a:solidFill>
                  </a:rPr>
                  <a:t>   3</a:t>
                </a: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±</a:t>
                </a:r>
              </a:p>
            </p:txBody>
          </p:sp>
          <p:sp>
            <p:nvSpPr>
              <p:cNvPr id="17449" name="Line 62">
                <a:extLst>
                  <a:ext uri="{FF2B5EF4-FFF2-40B4-BE49-F238E27FC236}">
                    <a16:creationId xmlns:a16="http://schemas.microsoft.com/office/drawing/2014/main" id="{53E3ACB1-F351-0525-6D4E-0434FAAC63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65" y="3022"/>
                <a:ext cx="99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252" name="Group 108">
            <a:extLst>
              <a:ext uri="{FF2B5EF4-FFF2-40B4-BE49-F238E27FC236}">
                <a16:creationId xmlns:a16="http://schemas.microsoft.com/office/drawing/2014/main" id="{91A9A6A3-EF78-517C-98AE-FAD8B1D31249}"/>
              </a:ext>
            </a:extLst>
          </p:cNvPr>
          <p:cNvGrpSpPr>
            <a:grpSpLocks/>
          </p:cNvGrpSpPr>
          <p:nvPr/>
        </p:nvGrpSpPr>
        <p:grpSpPr bwMode="auto">
          <a:xfrm>
            <a:off x="4860157" y="4365104"/>
            <a:ext cx="2465389" cy="868363"/>
            <a:chOff x="2920" y="2704"/>
            <a:chExt cx="1553" cy="547"/>
          </a:xfrm>
        </p:grpSpPr>
        <p:grpSp>
          <p:nvGrpSpPr>
            <p:cNvPr id="17433" name="Group 55">
              <a:extLst>
                <a:ext uri="{FF2B5EF4-FFF2-40B4-BE49-F238E27FC236}">
                  <a16:creationId xmlns:a16="http://schemas.microsoft.com/office/drawing/2014/main" id="{D7E98BF6-E14D-144A-F77D-65220BA97E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0" y="2704"/>
              <a:ext cx="1553" cy="547"/>
              <a:chOff x="2920" y="2704"/>
              <a:chExt cx="1553" cy="547"/>
            </a:xfrm>
          </p:grpSpPr>
          <p:sp>
            <p:nvSpPr>
              <p:cNvPr id="17435" name="Text Box 49">
                <a:extLst>
                  <a:ext uri="{FF2B5EF4-FFF2-40B4-BE49-F238E27FC236}">
                    <a16:creationId xmlns:a16="http://schemas.microsoft.com/office/drawing/2014/main" id="{2E510A9D-4DF9-1793-788A-C8BD7C17B2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6" y="2897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=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36" name="Text Box 50">
                <a:extLst>
                  <a:ext uri="{FF2B5EF4-FFF2-40B4-BE49-F238E27FC236}">
                    <a16:creationId xmlns:a16="http://schemas.microsoft.com/office/drawing/2014/main" id="{CAC8C464-64F0-4487-4156-AE831A8D5B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0" y="2785"/>
                <a:ext cx="851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9 + 48</a:t>
                </a:r>
                <a:endParaRPr kumimoji="0" lang="ar-SA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ZA-الجذور-1" panose="05010101010101010101" pitchFamily="2" charset="2"/>
                </a:endParaRPr>
              </a:p>
            </p:txBody>
          </p:sp>
          <p:sp>
            <p:nvSpPr>
              <p:cNvPr id="17437" name="Text Box 51">
                <a:extLst>
                  <a:ext uri="{FF2B5EF4-FFF2-40B4-BE49-F238E27FC236}">
                    <a16:creationId xmlns:a16="http://schemas.microsoft.com/office/drawing/2014/main" id="{F803BEB4-4BC3-72E0-72BD-41E83BB54E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11" y="2704"/>
                <a:ext cx="92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ar-S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ZA-الجذور-1" panose="05010101010101010101" pitchFamily="2" charset="2"/>
                  </a:rPr>
                  <a:t></a:t>
                </a:r>
              </a:p>
            </p:txBody>
          </p:sp>
          <p:sp>
            <p:nvSpPr>
              <p:cNvPr id="17438" name="Text Box 52">
                <a:extLst>
                  <a:ext uri="{FF2B5EF4-FFF2-40B4-BE49-F238E27FC236}">
                    <a16:creationId xmlns:a16="http://schemas.microsoft.com/office/drawing/2014/main" id="{291EB740-FC86-3A66-B59E-9FF7677713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5" y="3018"/>
                <a:ext cx="31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</a:t>
                </a:r>
                <a:endParaRPr kumimoji="0" lang="en-US" alt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39" name="Text Box 53">
                <a:extLst>
                  <a:ext uri="{FF2B5EF4-FFF2-40B4-BE49-F238E27FC236}">
                    <a16:creationId xmlns:a16="http://schemas.microsoft.com/office/drawing/2014/main" id="{49A72C8A-EE5A-61DC-EF18-DB951DEF28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72" y="2795"/>
                <a:ext cx="58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 3 </a:t>
                </a:r>
                <a:r>
                  <a:rPr kumimoji="0" lang="en-US" alt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±</a:t>
                </a:r>
              </a:p>
            </p:txBody>
          </p:sp>
          <p:sp>
            <p:nvSpPr>
              <p:cNvPr id="17440" name="Line 54">
                <a:extLst>
                  <a:ext uri="{FF2B5EF4-FFF2-40B4-BE49-F238E27FC236}">
                    <a16:creationId xmlns:a16="http://schemas.microsoft.com/office/drawing/2014/main" id="{0715ACC2-D1C2-BC00-4752-2C0E757026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47" y="3030"/>
                <a:ext cx="1134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434" name="Line 105">
              <a:extLst>
                <a:ext uri="{FF2B5EF4-FFF2-40B4-BE49-F238E27FC236}">
                  <a16:creationId xmlns:a16="http://schemas.microsoft.com/office/drawing/2014/main" id="{EF73AEF2-2BBE-942C-A08E-8EE052A920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52" y="2749"/>
              <a:ext cx="5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253" name="Text Box 109">
            <a:extLst>
              <a:ext uri="{FF2B5EF4-FFF2-40B4-BE49-F238E27FC236}">
                <a16:creationId xmlns:a16="http://schemas.microsoft.com/office/drawing/2014/main" id="{4D93E624-15D7-AD50-94DB-5393E1842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864" y="6383471"/>
            <a:ext cx="30255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الحلان هما </a:t>
            </a:r>
            <a:r>
              <a:rPr kumimoji="0" lang="ar-SA" altLang="ar-SA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2,6 </a:t>
            </a:r>
            <a:r>
              <a:rPr kumimoji="0" lang="ar-SA" alt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ZA-Fractions-1" panose="05010101010101010101" pitchFamily="2" charset="2"/>
              </a:rPr>
              <a:t>،  -1,1</a:t>
            </a:r>
            <a:endParaRPr kumimoji="0" lang="en-US" alt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ZA-Fractions-1" panose="05010101010101010101" pitchFamily="2" charset="2"/>
            </a:endParaRPr>
          </a:p>
        </p:txBody>
      </p:sp>
      <p:pic>
        <p:nvPicPr>
          <p:cNvPr id="17431" name="Picture 2">
            <a:extLst>
              <a:ext uri="{FF2B5EF4-FFF2-40B4-BE49-F238E27FC236}">
                <a16:creationId xmlns:a16="http://schemas.microsoft.com/office/drawing/2014/main" id="{11D4F02A-BEDF-AF4A-C13C-5C562D6D6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7335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CED111A6-B6A8-39B1-7C22-6D083A1CC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32" y="-12802"/>
            <a:ext cx="402906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6">
            <a:extLst>
              <a:ext uri="{FF2B5EF4-FFF2-40B4-BE49-F238E27FC236}">
                <a16:creationId xmlns:a16="http://schemas.microsoft.com/office/drawing/2014/main" id="{D46786EA-9239-6016-35C7-3AE16B272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48266"/>
            <a:ext cx="2160240" cy="70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82">
            <a:extLst>
              <a:ext uri="{FF2B5EF4-FFF2-40B4-BE49-F238E27FC236}">
                <a16:creationId xmlns:a16="http://schemas.microsoft.com/office/drawing/2014/main" id="{87E77D51-D33C-C2A5-C635-BDB455599501}"/>
              </a:ext>
            </a:extLst>
          </p:cNvPr>
          <p:cNvGrpSpPr>
            <a:grpSpLocks/>
          </p:cNvGrpSpPr>
          <p:nvPr/>
        </p:nvGrpSpPr>
        <p:grpSpPr bwMode="auto">
          <a:xfrm>
            <a:off x="5796136" y="5589240"/>
            <a:ext cx="1473200" cy="730250"/>
            <a:chOff x="3788" y="3194"/>
            <a:chExt cx="928" cy="460"/>
          </a:xfrm>
        </p:grpSpPr>
        <p:sp>
          <p:nvSpPr>
            <p:cNvPr id="11" name="Text Box 74">
              <a:extLst>
                <a:ext uri="{FF2B5EF4-FFF2-40B4-BE49-F238E27FC236}">
                  <a16:creationId xmlns:a16="http://schemas.microsoft.com/office/drawing/2014/main" id="{650554E3-FB0A-A7C2-01E4-FE3048868D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8" y="3294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س =</a:t>
              </a:r>
              <a:endParaRPr kumimoji="0" lang="en-US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Text Box 76">
              <a:extLst>
                <a:ext uri="{FF2B5EF4-FFF2-40B4-BE49-F238E27FC236}">
                  <a16:creationId xmlns:a16="http://schemas.microsoft.com/office/drawing/2014/main" id="{9B567B3A-6437-CF86-CD88-D9C094E212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8" y="3203"/>
              <a:ext cx="3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ZA-الجذور-1" panose="05010101010101010101" pitchFamily="2" charset="2"/>
              </a:endParaRPr>
            </a:p>
          </p:txBody>
        </p:sp>
        <p:sp>
          <p:nvSpPr>
            <p:cNvPr id="13" name="Text Box 77">
              <a:extLst>
                <a:ext uri="{FF2B5EF4-FFF2-40B4-BE49-F238E27FC236}">
                  <a16:creationId xmlns:a16="http://schemas.microsoft.com/office/drawing/2014/main" id="{37CB05C1-3FA1-521B-06FA-B2367B228C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0" y="3421"/>
              <a:ext cx="28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endParaRPr kumimoji="0" lang="en-US" alt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Text Box 78">
              <a:extLst>
                <a:ext uri="{FF2B5EF4-FFF2-40B4-BE49-F238E27FC236}">
                  <a16:creationId xmlns:a16="http://schemas.microsoft.com/office/drawing/2014/main" id="{18CAE69C-2621-51DF-950F-7EF2585AB1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4" y="3194"/>
              <a:ext cx="45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10,5</a:t>
              </a:r>
              <a:endParaRPr kumimoji="0" lang="en-US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Line 79">
              <a:extLst>
                <a:ext uri="{FF2B5EF4-FFF2-40B4-BE49-F238E27FC236}">
                  <a16:creationId xmlns:a16="http://schemas.microsoft.com/office/drawing/2014/main" id="{D52CF3B5-9004-5A67-F13A-AD0C6BD034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83" y="3421"/>
              <a:ext cx="22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82">
            <a:extLst>
              <a:ext uri="{FF2B5EF4-FFF2-40B4-BE49-F238E27FC236}">
                <a16:creationId xmlns:a16="http://schemas.microsoft.com/office/drawing/2014/main" id="{C57A704C-E681-5C69-543D-0A1B05250B4C}"/>
              </a:ext>
            </a:extLst>
          </p:cNvPr>
          <p:cNvGrpSpPr>
            <a:grpSpLocks/>
          </p:cNvGrpSpPr>
          <p:nvPr/>
        </p:nvGrpSpPr>
        <p:grpSpPr bwMode="auto">
          <a:xfrm>
            <a:off x="3059832" y="5589240"/>
            <a:ext cx="1473200" cy="730250"/>
            <a:chOff x="3788" y="3194"/>
            <a:chExt cx="928" cy="460"/>
          </a:xfrm>
        </p:grpSpPr>
        <p:sp>
          <p:nvSpPr>
            <p:cNvPr id="17" name="Text Box 74">
              <a:extLst>
                <a:ext uri="{FF2B5EF4-FFF2-40B4-BE49-F238E27FC236}">
                  <a16:creationId xmlns:a16="http://schemas.microsoft.com/office/drawing/2014/main" id="{A5A29342-95EA-22F9-275B-6891B67AEF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8" y="3294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س =</a:t>
              </a:r>
              <a:endParaRPr kumimoji="0" lang="en-US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Text Box 76">
              <a:extLst>
                <a:ext uri="{FF2B5EF4-FFF2-40B4-BE49-F238E27FC236}">
                  <a16:creationId xmlns:a16="http://schemas.microsoft.com/office/drawing/2014/main" id="{2FA0D88C-5308-E546-3BA7-7781ECA11C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8" y="3203"/>
              <a:ext cx="3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ZA-الجذور-1" panose="05010101010101010101" pitchFamily="2" charset="2"/>
              </a:endParaRPr>
            </a:p>
          </p:txBody>
        </p:sp>
        <p:sp>
          <p:nvSpPr>
            <p:cNvPr id="19" name="Text Box 77">
              <a:extLst>
                <a:ext uri="{FF2B5EF4-FFF2-40B4-BE49-F238E27FC236}">
                  <a16:creationId xmlns:a16="http://schemas.microsoft.com/office/drawing/2014/main" id="{A2D77047-7BDD-1D76-3773-6C42255587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5" y="3421"/>
              <a:ext cx="32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endParaRPr kumimoji="0" lang="en-US" alt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Text Box 78">
              <a:extLst>
                <a:ext uri="{FF2B5EF4-FFF2-40B4-BE49-F238E27FC236}">
                  <a16:creationId xmlns:a16="http://schemas.microsoft.com/office/drawing/2014/main" id="{E78E305A-F184-397D-BE50-C65D5A100D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3" y="3194"/>
              <a:ext cx="54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-4,5</a:t>
              </a:r>
              <a:endParaRPr kumimoji="0" lang="en-US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Line 79">
              <a:extLst>
                <a:ext uri="{FF2B5EF4-FFF2-40B4-BE49-F238E27FC236}">
                  <a16:creationId xmlns:a16="http://schemas.microsoft.com/office/drawing/2014/main" id="{24427DF9-F1D0-3C74-010F-292E156A83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83" y="3421"/>
              <a:ext cx="22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id="{B578A87C-BF72-D818-15E5-FFD5F904C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4157690" cy="422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35756B51-F5AE-73C6-3928-3528E4863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80728"/>
            <a:ext cx="2644755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28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6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6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6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6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62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6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6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6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800" decel="100000"/>
                                        <p:tgtEl>
                                          <p:spTgt spid="6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6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6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6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800" decel="100000"/>
                                        <p:tgtEl>
                                          <p:spTgt spid="6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6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6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6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6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1" grpId="0"/>
      <p:bldP spid="6162" grpId="0"/>
      <p:bldP spid="6165" grpId="0"/>
      <p:bldP spid="6166" grpId="0"/>
      <p:bldP spid="6167" grpId="0"/>
      <p:bldP spid="6178" grpId="0"/>
      <p:bldP spid="6239" grpId="0"/>
      <p:bldP spid="6240" grpId="0"/>
      <p:bldP spid="6241" grpId="0"/>
      <p:bldP spid="625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مستطيل 121"/>
          <p:cNvSpPr/>
          <p:nvPr/>
        </p:nvSpPr>
        <p:spPr>
          <a:xfrm>
            <a:off x="5500694" y="1714488"/>
            <a:ext cx="3357586" cy="49292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7229494" y="2071678"/>
            <a:ext cx="1557348" cy="5715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  =  2</a:t>
            </a: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5572132" y="2071678"/>
            <a:ext cx="1557348" cy="5715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  =  ــ 3</a:t>
            </a:r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6429388" y="2686046"/>
            <a:ext cx="1557348" cy="5715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جـ =  ــ 6</a:t>
            </a:r>
          </a:p>
        </p:txBody>
      </p:sp>
      <p:sp>
        <p:nvSpPr>
          <p:cNvPr id="23" name="Text Box 87"/>
          <p:cNvSpPr txBox="1">
            <a:spLocks noChangeArrowheads="1"/>
          </p:cNvSpPr>
          <p:nvPr/>
        </p:nvSpPr>
        <p:spPr bwMode="auto">
          <a:xfrm>
            <a:off x="6956648" y="3681715"/>
            <a:ext cx="154444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</a:t>
            </a:r>
            <a:r>
              <a:rPr kumimoji="0" lang="ar-SA" sz="34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ــ 4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جـ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 Box 87"/>
          <p:cNvSpPr txBox="1">
            <a:spLocks noChangeArrowheads="1"/>
          </p:cNvSpPr>
          <p:nvPr/>
        </p:nvSpPr>
        <p:spPr bwMode="auto">
          <a:xfrm>
            <a:off x="5456450" y="4396095"/>
            <a:ext cx="333039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 3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  <a:r>
              <a:rPr kumimoji="0" lang="ar-SA" sz="34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 4 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 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 6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 Box 87"/>
          <p:cNvSpPr txBox="1">
            <a:spLocks noChangeArrowheads="1"/>
          </p:cNvSpPr>
          <p:nvPr/>
        </p:nvSpPr>
        <p:spPr bwMode="auto">
          <a:xfrm>
            <a:off x="5442162" y="5110475"/>
            <a:ext cx="333039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 9  +  48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 Box 87"/>
          <p:cNvSpPr txBox="1">
            <a:spLocks noChangeArrowheads="1"/>
          </p:cNvSpPr>
          <p:nvPr/>
        </p:nvSpPr>
        <p:spPr bwMode="auto">
          <a:xfrm>
            <a:off x="7528152" y="5753417"/>
            <a:ext cx="125869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 57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</a:endParaRPr>
          </a:p>
        </p:txBody>
      </p:sp>
      <p:sp>
        <p:nvSpPr>
          <p:cNvPr id="35" name="خماسي 34"/>
          <p:cNvSpPr/>
          <p:nvPr/>
        </p:nvSpPr>
        <p:spPr>
          <a:xfrm>
            <a:off x="1928794" y="898161"/>
            <a:ext cx="3643338" cy="500066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اكتب المعادلة بالصورة القياسية</a:t>
            </a:r>
          </a:p>
        </p:txBody>
      </p:sp>
      <p:grpSp>
        <p:nvGrpSpPr>
          <p:cNvPr id="3" name="مجموعة 35"/>
          <p:cNvGrpSpPr/>
          <p:nvPr/>
        </p:nvGrpSpPr>
        <p:grpSpPr>
          <a:xfrm>
            <a:off x="2071670" y="1795616"/>
            <a:ext cx="3071834" cy="890426"/>
            <a:chOff x="2371710" y="5738996"/>
            <a:chExt cx="3071834" cy="890426"/>
          </a:xfrm>
        </p:grpSpPr>
        <p:sp>
          <p:nvSpPr>
            <p:cNvPr id="37" name="Text Box 87"/>
            <p:cNvSpPr txBox="1">
              <a:spLocks noChangeArrowheads="1"/>
            </p:cNvSpPr>
            <p:nvPr/>
          </p:nvSpPr>
          <p:spPr bwMode="auto">
            <a:xfrm>
              <a:off x="4572000" y="5967735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س  =       </a:t>
              </a:r>
              <a:endParaRPr kumimoji="0" lang="en-US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مجموعة 178"/>
            <p:cNvGrpSpPr/>
            <p:nvPr/>
          </p:nvGrpSpPr>
          <p:grpSpPr>
            <a:xfrm>
              <a:off x="2371710" y="5738996"/>
              <a:ext cx="2186002" cy="890426"/>
              <a:chOff x="4614864" y="4714751"/>
              <a:chExt cx="2186002" cy="890426"/>
            </a:xfrm>
          </p:grpSpPr>
          <p:grpSp>
            <p:nvGrpSpPr>
              <p:cNvPr id="5" name="مجموعة 65"/>
              <p:cNvGrpSpPr/>
              <p:nvPr/>
            </p:nvGrpSpPr>
            <p:grpSpPr>
              <a:xfrm>
                <a:off x="4614864" y="4757746"/>
                <a:ext cx="2186002" cy="847431"/>
                <a:chOff x="1457304" y="4487202"/>
                <a:chExt cx="2186002" cy="847431"/>
              </a:xfrm>
            </p:grpSpPr>
            <p:sp>
              <p:nvSpPr>
                <p:cNvPr id="44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1457304" y="4487202"/>
                  <a:ext cx="2186002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ــ  ب  ±    المميز</a:t>
                  </a:r>
                  <a:endPara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343134" y="4872968"/>
                  <a:ext cx="728668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2 أ</a:t>
                  </a:r>
                  <a:endParaRPr kumimoji="0" lang="en-US" sz="34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46" name="رابط مستقيم 45"/>
                <p:cNvCxnSpPr/>
                <p:nvPr/>
              </p:nvCxnSpPr>
              <p:spPr>
                <a:xfrm rot="10800000">
                  <a:off x="1744621" y="4898113"/>
                  <a:ext cx="1800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مجموعة 180"/>
              <p:cNvGrpSpPr/>
              <p:nvPr/>
            </p:nvGrpSpPr>
            <p:grpSpPr>
              <a:xfrm>
                <a:off x="4996127" y="4714751"/>
                <a:ext cx="704590" cy="357100"/>
                <a:chOff x="1415793" y="642918"/>
                <a:chExt cx="782876" cy="428628"/>
              </a:xfrm>
            </p:grpSpPr>
            <p:cxnSp>
              <p:nvCxnSpPr>
                <p:cNvPr id="41" name="رابط مستقيم 40"/>
                <p:cNvCxnSpPr/>
                <p:nvPr/>
              </p:nvCxnSpPr>
              <p:spPr>
                <a:xfrm rot="10800000">
                  <a:off x="1415793" y="642918"/>
                  <a:ext cx="639998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رابط مستقيم 41"/>
                <p:cNvCxnSpPr/>
                <p:nvPr/>
              </p:nvCxnSpPr>
              <p:spPr>
                <a:xfrm rot="16200000" flipH="1">
                  <a:off x="1877197" y="821513"/>
                  <a:ext cx="428628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رابط مستقيم 42"/>
                <p:cNvCxnSpPr/>
                <p:nvPr/>
              </p:nvCxnSpPr>
              <p:spPr>
                <a:xfrm rot="5400000" flipH="1" flipV="1">
                  <a:off x="2020074" y="892951"/>
                  <a:ext cx="285752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" name="مجموعة 46"/>
          <p:cNvGrpSpPr/>
          <p:nvPr/>
        </p:nvGrpSpPr>
        <p:grpSpPr>
          <a:xfrm>
            <a:off x="2214546" y="2657468"/>
            <a:ext cx="2928958" cy="890426"/>
            <a:chOff x="2514586" y="5738996"/>
            <a:chExt cx="2928958" cy="890426"/>
          </a:xfrm>
        </p:grpSpPr>
        <p:sp>
          <p:nvSpPr>
            <p:cNvPr id="48" name="Text Box 87"/>
            <p:cNvSpPr txBox="1">
              <a:spLocks noChangeArrowheads="1"/>
            </p:cNvSpPr>
            <p:nvPr/>
          </p:nvSpPr>
          <p:spPr bwMode="auto">
            <a:xfrm>
              <a:off x="4572000" y="5967735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س  =       </a:t>
              </a:r>
              <a:endParaRPr kumimoji="0" lang="en-US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مجموعة 178"/>
            <p:cNvGrpSpPr/>
            <p:nvPr/>
          </p:nvGrpSpPr>
          <p:grpSpPr>
            <a:xfrm>
              <a:off x="2514586" y="5738996"/>
              <a:ext cx="2043126" cy="890426"/>
              <a:chOff x="4757740" y="4714751"/>
              <a:chExt cx="2043126" cy="890426"/>
            </a:xfrm>
          </p:grpSpPr>
          <p:grpSp>
            <p:nvGrpSpPr>
              <p:cNvPr id="9" name="مجموعة 65"/>
              <p:cNvGrpSpPr/>
              <p:nvPr/>
            </p:nvGrpSpPr>
            <p:grpSpPr>
              <a:xfrm>
                <a:off x="4757740" y="4757746"/>
                <a:ext cx="2043126" cy="847431"/>
                <a:chOff x="1600180" y="4487202"/>
                <a:chExt cx="2043126" cy="847431"/>
              </a:xfrm>
            </p:grpSpPr>
            <p:sp>
              <p:nvSpPr>
                <p:cNvPr id="5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1600180" y="4487202"/>
                  <a:ext cx="2043126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  3   ±      57</a:t>
                  </a:r>
                  <a:endPara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043094" y="4872968"/>
                  <a:ext cx="1028708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2 ( 2 )</a:t>
                  </a:r>
                  <a:endParaRPr kumimoji="0" lang="en-US" sz="34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57" name="رابط مستقيم 56"/>
                <p:cNvCxnSpPr/>
                <p:nvPr/>
              </p:nvCxnSpPr>
              <p:spPr>
                <a:xfrm rot="10800000">
                  <a:off x="1744621" y="4898113"/>
                  <a:ext cx="1800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مجموعة 180"/>
              <p:cNvGrpSpPr/>
              <p:nvPr/>
            </p:nvGrpSpPr>
            <p:grpSpPr>
              <a:xfrm>
                <a:off x="4996127" y="4714751"/>
                <a:ext cx="704590" cy="357100"/>
                <a:chOff x="1415793" y="642918"/>
                <a:chExt cx="782876" cy="428628"/>
              </a:xfrm>
            </p:grpSpPr>
            <p:cxnSp>
              <p:nvCxnSpPr>
                <p:cNvPr id="52" name="رابط مستقيم 51"/>
                <p:cNvCxnSpPr/>
                <p:nvPr/>
              </p:nvCxnSpPr>
              <p:spPr>
                <a:xfrm rot="10800000">
                  <a:off x="1415793" y="642918"/>
                  <a:ext cx="639998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رابط مستقيم 52"/>
                <p:cNvCxnSpPr/>
                <p:nvPr/>
              </p:nvCxnSpPr>
              <p:spPr>
                <a:xfrm rot="16200000" flipH="1">
                  <a:off x="1877197" y="821513"/>
                  <a:ext cx="428628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رابط مستقيم 53"/>
                <p:cNvCxnSpPr/>
                <p:nvPr/>
              </p:nvCxnSpPr>
              <p:spPr>
                <a:xfrm rot="5400000" flipH="1" flipV="1">
                  <a:off x="2020074" y="892951"/>
                  <a:ext cx="285752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1" name="مجموعة 70"/>
          <p:cNvGrpSpPr/>
          <p:nvPr/>
        </p:nvGrpSpPr>
        <p:grpSpPr>
          <a:xfrm>
            <a:off x="2657460" y="3610275"/>
            <a:ext cx="2471756" cy="847431"/>
            <a:chOff x="2000232" y="4224643"/>
            <a:chExt cx="2471756" cy="847431"/>
          </a:xfrm>
        </p:grpSpPr>
        <p:sp>
          <p:nvSpPr>
            <p:cNvPr id="60" name="Text Box 87"/>
            <p:cNvSpPr txBox="1">
              <a:spLocks noChangeArrowheads="1"/>
            </p:cNvSpPr>
            <p:nvPr/>
          </p:nvSpPr>
          <p:spPr bwMode="auto">
            <a:xfrm>
              <a:off x="3600444" y="4410387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س  =       </a:t>
              </a:r>
              <a:endParaRPr kumimoji="0" lang="en-US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2" name="مجموعة 65"/>
            <p:cNvGrpSpPr/>
            <p:nvPr/>
          </p:nvGrpSpPr>
          <p:grpSpPr>
            <a:xfrm>
              <a:off x="2000232" y="4224643"/>
              <a:ext cx="1585924" cy="847431"/>
              <a:chOff x="2057382" y="4487202"/>
              <a:chExt cx="1585924" cy="847431"/>
            </a:xfrm>
          </p:grpSpPr>
          <p:sp>
            <p:nvSpPr>
              <p:cNvPr id="67" name="Text Box 87"/>
              <p:cNvSpPr txBox="1">
                <a:spLocks noChangeArrowheads="1"/>
              </p:cNvSpPr>
              <p:nvPr/>
            </p:nvSpPr>
            <p:spPr bwMode="auto">
              <a:xfrm>
                <a:off x="2057382" y="4487202"/>
                <a:ext cx="158592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3  ±   7.6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Text Box 87"/>
              <p:cNvSpPr txBox="1">
                <a:spLocks noChangeArrowheads="1"/>
              </p:cNvSpPr>
              <p:nvPr/>
            </p:nvSpPr>
            <p:spPr bwMode="auto">
              <a:xfrm>
                <a:off x="2314558" y="4872968"/>
                <a:ext cx="102870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4</a:t>
                </a:r>
                <a:endParaRPr kumimoji="0" lang="en-US" sz="34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9" name="رابط مستقيم 68"/>
              <p:cNvCxnSpPr/>
              <p:nvPr/>
            </p:nvCxnSpPr>
            <p:spPr>
              <a:xfrm rot="10800000">
                <a:off x="2284621" y="4898113"/>
                <a:ext cx="126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مجموعة 76"/>
          <p:cNvGrpSpPr/>
          <p:nvPr/>
        </p:nvGrpSpPr>
        <p:grpSpPr>
          <a:xfrm>
            <a:off x="428596" y="4400556"/>
            <a:ext cx="4786344" cy="1500198"/>
            <a:chOff x="500036" y="4643446"/>
            <a:chExt cx="4572030" cy="1143008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72" name="مستطيل 71"/>
            <p:cNvSpPr/>
            <p:nvPr/>
          </p:nvSpPr>
          <p:spPr>
            <a:xfrm>
              <a:off x="2786050" y="4643446"/>
              <a:ext cx="2286016" cy="114300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" name="مستطيل 72"/>
            <p:cNvSpPr/>
            <p:nvPr/>
          </p:nvSpPr>
          <p:spPr>
            <a:xfrm>
              <a:off x="500036" y="4643446"/>
              <a:ext cx="2286016" cy="114300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مجموعة 77"/>
          <p:cNvGrpSpPr/>
          <p:nvPr/>
        </p:nvGrpSpPr>
        <p:grpSpPr>
          <a:xfrm>
            <a:off x="2643174" y="4471994"/>
            <a:ext cx="2471756" cy="847431"/>
            <a:chOff x="2000232" y="4224643"/>
            <a:chExt cx="2471756" cy="847431"/>
          </a:xfrm>
        </p:grpSpPr>
        <p:sp>
          <p:nvSpPr>
            <p:cNvPr id="89" name="Text Box 87"/>
            <p:cNvSpPr txBox="1">
              <a:spLocks noChangeArrowheads="1"/>
            </p:cNvSpPr>
            <p:nvPr/>
          </p:nvSpPr>
          <p:spPr bwMode="auto">
            <a:xfrm>
              <a:off x="3600444" y="4410387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س  =       </a:t>
              </a:r>
              <a:endParaRPr kumimoji="0" lang="en-US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مجموعة 65"/>
            <p:cNvGrpSpPr/>
            <p:nvPr/>
          </p:nvGrpSpPr>
          <p:grpSpPr>
            <a:xfrm>
              <a:off x="2000232" y="4224643"/>
              <a:ext cx="1585924" cy="847431"/>
              <a:chOff x="2057382" y="4487202"/>
              <a:chExt cx="1585924" cy="847431"/>
            </a:xfrm>
          </p:grpSpPr>
          <p:sp>
            <p:nvSpPr>
              <p:cNvPr id="92" name="Text Box 87"/>
              <p:cNvSpPr txBox="1">
                <a:spLocks noChangeArrowheads="1"/>
              </p:cNvSpPr>
              <p:nvPr/>
            </p:nvSpPr>
            <p:spPr bwMode="auto">
              <a:xfrm>
                <a:off x="2057382" y="4487202"/>
                <a:ext cx="158592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 3  +  7.6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Text Box 87"/>
              <p:cNvSpPr txBox="1">
                <a:spLocks noChangeArrowheads="1"/>
              </p:cNvSpPr>
              <p:nvPr/>
            </p:nvSpPr>
            <p:spPr bwMode="auto">
              <a:xfrm>
                <a:off x="2385998" y="4872968"/>
                <a:ext cx="102870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4</a:t>
                </a:r>
                <a:endParaRPr kumimoji="0" lang="en-US" sz="34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94" name="رابط مستقيم 93"/>
              <p:cNvCxnSpPr/>
              <p:nvPr/>
            </p:nvCxnSpPr>
            <p:spPr>
              <a:xfrm rot="10800000">
                <a:off x="2284621" y="4898113"/>
                <a:ext cx="126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مجموعة 94"/>
          <p:cNvGrpSpPr/>
          <p:nvPr/>
        </p:nvGrpSpPr>
        <p:grpSpPr>
          <a:xfrm>
            <a:off x="414308" y="4471994"/>
            <a:ext cx="2471756" cy="847431"/>
            <a:chOff x="2000232" y="4224643"/>
            <a:chExt cx="2471756" cy="847431"/>
          </a:xfrm>
        </p:grpSpPr>
        <p:sp>
          <p:nvSpPr>
            <p:cNvPr id="96" name="Text Box 87"/>
            <p:cNvSpPr txBox="1">
              <a:spLocks noChangeArrowheads="1"/>
            </p:cNvSpPr>
            <p:nvPr/>
          </p:nvSpPr>
          <p:spPr bwMode="auto">
            <a:xfrm>
              <a:off x="3600444" y="4410387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س  =       </a:t>
              </a:r>
              <a:endParaRPr kumimoji="0" lang="en-US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8" name="مجموعة 65"/>
            <p:cNvGrpSpPr/>
            <p:nvPr/>
          </p:nvGrpSpPr>
          <p:grpSpPr>
            <a:xfrm>
              <a:off x="2000232" y="4224643"/>
              <a:ext cx="1585924" cy="847431"/>
              <a:chOff x="2057382" y="4487202"/>
              <a:chExt cx="1585924" cy="847431"/>
            </a:xfrm>
          </p:grpSpPr>
          <p:sp>
            <p:nvSpPr>
              <p:cNvPr id="98" name="Text Box 87"/>
              <p:cNvSpPr txBox="1">
                <a:spLocks noChangeArrowheads="1"/>
              </p:cNvSpPr>
              <p:nvPr/>
            </p:nvSpPr>
            <p:spPr bwMode="auto">
              <a:xfrm>
                <a:off x="2057382" y="4487202"/>
                <a:ext cx="158592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 3  ــ   7.6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Text Box 87"/>
              <p:cNvSpPr txBox="1">
                <a:spLocks noChangeArrowheads="1"/>
              </p:cNvSpPr>
              <p:nvPr/>
            </p:nvSpPr>
            <p:spPr bwMode="auto">
              <a:xfrm>
                <a:off x="2414574" y="4872968"/>
                <a:ext cx="102870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4</a:t>
                </a:r>
                <a:endParaRPr kumimoji="0" lang="en-US" sz="34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00" name="رابط مستقيم 99"/>
              <p:cNvCxnSpPr/>
              <p:nvPr/>
            </p:nvCxnSpPr>
            <p:spPr>
              <a:xfrm rot="10800000">
                <a:off x="2284621" y="4898113"/>
                <a:ext cx="126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مجموعة 130"/>
          <p:cNvGrpSpPr/>
          <p:nvPr/>
        </p:nvGrpSpPr>
        <p:grpSpPr>
          <a:xfrm>
            <a:off x="3500430" y="5229236"/>
            <a:ext cx="1485910" cy="727746"/>
            <a:chOff x="3500430" y="5229236"/>
            <a:chExt cx="1485910" cy="727746"/>
          </a:xfrm>
        </p:grpSpPr>
        <p:sp>
          <p:nvSpPr>
            <p:cNvPr id="101" name="Text Box 87"/>
            <p:cNvSpPr txBox="1">
              <a:spLocks noChangeArrowheads="1"/>
            </p:cNvSpPr>
            <p:nvPr/>
          </p:nvSpPr>
          <p:spPr bwMode="auto">
            <a:xfrm>
              <a:off x="4156278" y="5329250"/>
              <a:ext cx="83006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 =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2" name="مجموعة 106"/>
            <p:cNvGrpSpPr/>
            <p:nvPr/>
          </p:nvGrpSpPr>
          <p:grpSpPr>
            <a:xfrm>
              <a:off x="3500430" y="5229236"/>
              <a:ext cx="757242" cy="727746"/>
              <a:chOff x="2871776" y="4572930"/>
              <a:chExt cx="757242" cy="727746"/>
            </a:xfrm>
          </p:grpSpPr>
          <p:sp>
            <p:nvSpPr>
              <p:cNvPr id="108" name="Text Box 87"/>
              <p:cNvSpPr txBox="1">
                <a:spLocks noChangeArrowheads="1"/>
              </p:cNvSpPr>
              <p:nvPr/>
            </p:nvSpPr>
            <p:spPr bwMode="auto">
              <a:xfrm>
                <a:off x="2871776" y="4572930"/>
                <a:ext cx="757242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10.6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Text Box 87"/>
              <p:cNvSpPr txBox="1">
                <a:spLocks noChangeArrowheads="1"/>
              </p:cNvSpPr>
              <p:nvPr/>
            </p:nvSpPr>
            <p:spPr bwMode="auto">
              <a:xfrm>
                <a:off x="3043226" y="4869789"/>
                <a:ext cx="5143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4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10" name="رابط مستقيم 109"/>
              <p:cNvCxnSpPr/>
              <p:nvPr/>
            </p:nvCxnSpPr>
            <p:spPr>
              <a:xfrm rot="10800000">
                <a:off x="3040621" y="4898113"/>
                <a:ext cx="50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مجموعة 131"/>
          <p:cNvGrpSpPr/>
          <p:nvPr/>
        </p:nvGrpSpPr>
        <p:grpSpPr>
          <a:xfrm>
            <a:off x="1384484" y="5214948"/>
            <a:ext cx="1473004" cy="742034"/>
            <a:chOff x="1285852" y="5214948"/>
            <a:chExt cx="1473004" cy="742034"/>
          </a:xfrm>
        </p:grpSpPr>
        <p:sp>
          <p:nvSpPr>
            <p:cNvPr id="111" name="Text Box 87"/>
            <p:cNvSpPr txBox="1">
              <a:spLocks noChangeArrowheads="1"/>
            </p:cNvSpPr>
            <p:nvPr/>
          </p:nvSpPr>
          <p:spPr bwMode="auto">
            <a:xfrm>
              <a:off x="1928794" y="5329250"/>
              <a:ext cx="83006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 =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7" name="مجموعة 116"/>
            <p:cNvGrpSpPr/>
            <p:nvPr/>
          </p:nvGrpSpPr>
          <p:grpSpPr>
            <a:xfrm>
              <a:off x="1285852" y="5214948"/>
              <a:ext cx="857256" cy="742034"/>
              <a:chOff x="2843202" y="4558642"/>
              <a:chExt cx="857256" cy="742034"/>
            </a:xfrm>
          </p:grpSpPr>
          <p:sp>
            <p:nvSpPr>
              <p:cNvPr id="118" name="Text Box 87"/>
              <p:cNvSpPr txBox="1">
                <a:spLocks noChangeArrowheads="1"/>
              </p:cNvSpPr>
              <p:nvPr/>
            </p:nvSpPr>
            <p:spPr bwMode="auto">
              <a:xfrm>
                <a:off x="2843202" y="4558642"/>
                <a:ext cx="857256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ــ 4.6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" name="Text Box 87"/>
              <p:cNvSpPr txBox="1">
                <a:spLocks noChangeArrowheads="1"/>
              </p:cNvSpPr>
              <p:nvPr/>
            </p:nvSpPr>
            <p:spPr bwMode="auto">
              <a:xfrm>
                <a:off x="2986078" y="4869789"/>
                <a:ext cx="5143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4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20" name="رابط مستقيم 119"/>
              <p:cNvCxnSpPr/>
              <p:nvPr/>
            </p:nvCxnSpPr>
            <p:spPr>
              <a:xfrm rot="10800000">
                <a:off x="2968621" y="4898113"/>
                <a:ext cx="576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0" name="وسيلة شرح مستطيلة 129"/>
          <p:cNvSpPr/>
          <p:nvPr/>
        </p:nvSpPr>
        <p:spPr>
          <a:xfrm>
            <a:off x="5572132" y="5143512"/>
            <a:ext cx="1285884" cy="1214446"/>
          </a:xfrm>
          <a:prstGeom prst="wedgeRectCallout">
            <a:avLst>
              <a:gd name="adj1" fmla="val 118776"/>
              <a:gd name="adj2" fmla="val 2167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المميز موجب أي أن عدد الحلول ( 2 )</a:t>
            </a:r>
          </a:p>
        </p:txBody>
      </p:sp>
      <p:sp>
        <p:nvSpPr>
          <p:cNvPr id="124" name="مستطيل مستدير الزوايا 123"/>
          <p:cNvSpPr/>
          <p:nvPr/>
        </p:nvSpPr>
        <p:spPr>
          <a:xfrm>
            <a:off x="1857356" y="6000768"/>
            <a:ext cx="3071834" cy="5715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الحلول :  ــ 1.2  ،   2.7</a:t>
            </a:r>
          </a:p>
        </p:txBody>
      </p:sp>
      <p:sp>
        <p:nvSpPr>
          <p:cNvPr id="102" name="Text Box 87"/>
          <p:cNvSpPr txBox="1">
            <a:spLocks noChangeArrowheads="1"/>
          </p:cNvSpPr>
          <p:nvPr/>
        </p:nvSpPr>
        <p:spPr bwMode="auto">
          <a:xfrm>
            <a:off x="2385996" y="5329250"/>
            <a:ext cx="125869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2.7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Text Box 87"/>
          <p:cNvSpPr txBox="1">
            <a:spLocks noChangeArrowheads="1"/>
          </p:cNvSpPr>
          <p:nvPr/>
        </p:nvSpPr>
        <p:spPr bwMode="auto">
          <a:xfrm>
            <a:off x="312914" y="5329252"/>
            <a:ext cx="113010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ــ 1.2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32" y="-12802"/>
            <a:ext cx="402906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9" y="73083"/>
            <a:ext cx="2018465" cy="12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102" y="992453"/>
            <a:ext cx="2644755" cy="311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296435"/>
            <a:ext cx="4157690" cy="422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91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8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7" grpId="0" animBg="1"/>
      <p:bldP spid="20" grpId="0" animBg="1"/>
      <p:bldP spid="21" grpId="0" animBg="1"/>
      <p:bldP spid="23" grpId="0"/>
      <p:bldP spid="31" grpId="0"/>
      <p:bldP spid="32" grpId="0"/>
      <p:bldP spid="34" grpId="0"/>
      <p:bldP spid="35" grpId="0" animBg="1"/>
      <p:bldP spid="130" grpId="0" animBg="1"/>
      <p:bldP spid="130" grpId="1" animBg="1"/>
      <p:bldP spid="124" grpId="0" animBg="1"/>
      <p:bldP spid="102" grpId="0"/>
      <p:bldP spid="10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3000364" y="1485886"/>
            <a:ext cx="3400452" cy="6429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الجذور التربيعية</a:t>
            </a:r>
          </a:p>
        </p:txBody>
      </p:sp>
      <p:sp>
        <p:nvSpPr>
          <p:cNvPr id="11" name="Text Box 87"/>
          <p:cNvSpPr txBox="1">
            <a:spLocks noChangeArrowheads="1"/>
          </p:cNvSpPr>
          <p:nvPr/>
        </p:nvSpPr>
        <p:spPr bwMode="auto">
          <a:xfrm>
            <a:off x="4429124" y="2571744"/>
            <a:ext cx="328614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9س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=  25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خماسي 11"/>
          <p:cNvSpPr/>
          <p:nvPr/>
        </p:nvSpPr>
        <p:spPr>
          <a:xfrm>
            <a:off x="3131840" y="2996952"/>
            <a:ext cx="2571768" cy="642942"/>
          </a:xfrm>
          <a:prstGeom prst="homePlat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قسمة الطرفين على 9</a:t>
            </a:r>
          </a:p>
        </p:txBody>
      </p:sp>
      <p:grpSp>
        <p:nvGrpSpPr>
          <p:cNvPr id="20" name="مجموعة 19"/>
          <p:cNvGrpSpPr/>
          <p:nvPr/>
        </p:nvGrpSpPr>
        <p:grpSpPr>
          <a:xfrm>
            <a:off x="6156176" y="2996952"/>
            <a:ext cx="1500198" cy="758524"/>
            <a:chOff x="7143768" y="2857496"/>
            <a:chExt cx="1500198" cy="758524"/>
          </a:xfrm>
        </p:grpSpPr>
        <p:sp>
          <p:nvSpPr>
            <p:cNvPr id="13" name="Text Box 87"/>
            <p:cNvSpPr txBox="1">
              <a:spLocks noChangeArrowheads="1"/>
            </p:cNvSpPr>
            <p:nvPr/>
          </p:nvSpPr>
          <p:spPr bwMode="auto">
            <a:xfrm>
              <a:off x="7643834" y="2967335"/>
              <a:ext cx="1000132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=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مجموعة 45"/>
            <p:cNvGrpSpPr/>
            <p:nvPr/>
          </p:nvGrpSpPr>
          <p:grpSpPr>
            <a:xfrm>
              <a:off x="7143768" y="2857496"/>
              <a:ext cx="600080" cy="758524"/>
              <a:chOff x="3057514" y="4558642"/>
              <a:chExt cx="600080" cy="758524"/>
            </a:xfrm>
          </p:grpSpPr>
          <p:sp>
            <p:nvSpPr>
              <p:cNvPr id="17" name="Text Box 87"/>
              <p:cNvSpPr txBox="1">
                <a:spLocks noChangeArrowheads="1"/>
              </p:cNvSpPr>
              <p:nvPr/>
            </p:nvSpPr>
            <p:spPr bwMode="auto">
              <a:xfrm>
                <a:off x="3057514" y="4558642"/>
                <a:ext cx="60008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25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Text Box 87"/>
              <p:cNvSpPr txBox="1">
                <a:spLocks noChangeArrowheads="1"/>
              </p:cNvSpPr>
              <p:nvPr/>
            </p:nvSpPr>
            <p:spPr bwMode="auto">
              <a:xfrm>
                <a:off x="3128952" y="4855501"/>
                <a:ext cx="51435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9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9" name="رابط مستقيم 18"/>
              <p:cNvCxnSpPr/>
              <p:nvPr/>
            </p:nvCxnSpPr>
            <p:spPr>
              <a:xfrm rot="10800000">
                <a:off x="3256621" y="4898113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مجموعة 26"/>
          <p:cNvGrpSpPr/>
          <p:nvPr/>
        </p:nvGrpSpPr>
        <p:grpSpPr>
          <a:xfrm>
            <a:off x="6144556" y="4099236"/>
            <a:ext cx="1570716" cy="758524"/>
            <a:chOff x="7073250" y="3670608"/>
            <a:chExt cx="1570716" cy="758524"/>
          </a:xfrm>
        </p:grpSpPr>
        <p:sp>
          <p:nvSpPr>
            <p:cNvPr id="22" name="Text Box 87"/>
            <p:cNvSpPr txBox="1">
              <a:spLocks noChangeArrowheads="1"/>
            </p:cNvSpPr>
            <p:nvPr/>
          </p:nvSpPr>
          <p:spPr bwMode="auto">
            <a:xfrm>
              <a:off x="7572396" y="3780447"/>
              <a:ext cx="1071570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= ±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3" name="مجموعة 45"/>
            <p:cNvGrpSpPr/>
            <p:nvPr/>
          </p:nvGrpSpPr>
          <p:grpSpPr>
            <a:xfrm>
              <a:off x="7073250" y="3670608"/>
              <a:ext cx="600080" cy="758524"/>
              <a:chOff x="3087010" y="4558642"/>
              <a:chExt cx="600080" cy="758524"/>
            </a:xfrm>
          </p:grpSpPr>
          <p:sp>
            <p:nvSpPr>
              <p:cNvPr id="24" name="Text Box 87"/>
              <p:cNvSpPr txBox="1">
                <a:spLocks noChangeArrowheads="1"/>
              </p:cNvSpPr>
              <p:nvPr/>
            </p:nvSpPr>
            <p:spPr bwMode="auto">
              <a:xfrm>
                <a:off x="3087010" y="4558642"/>
                <a:ext cx="60008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5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Text Box 87"/>
              <p:cNvSpPr txBox="1">
                <a:spLocks noChangeArrowheads="1"/>
              </p:cNvSpPr>
              <p:nvPr/>
            </p:nvSpPr>
            <p:spPr bwMode="auto">
              <a:xfrm>
                <a:off x="3128952" y="4855501"/>
                <a:ext cx="51435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6" name="رابط مستقيم 25"/>
              <p:cNvCxnSpPr/>
              <p:nvPr/>
            </p:nvCxnSpPr>
            <p:spPr>
              <a:xfrm rot="10800000">
                <a:off x="3256621" y="4898113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مجموعة 28"/>
          <p:cNvGrpSpPr/>
          <p:nvPr/>
        </p:nvGrpSpPr>
        <p:grpSpPr>
          <a:xfrm>
            <a:off x="6358870" y="5099368"/>
            <a:ext cx="2173570" cy="758524"/>
            <a:chOff x="7287562" y="3670608"/>
            <a:chExt cx="2173570" cy="758524"/>
          </a:xfrm>
        </p:grpSpPr>
        <p:sp>
          <p:nvSpPr>
            <p:cNvPr id="30" name="Text Box 87"/>
            <p:cNvSpPr txBox="1">
              <a:spLocks noChangeArrowheads="1"/>
            </p:cNvSpPr>
            <p:nvPr/>
          </p:nvSpPr>
          <p:spPr bwMode="auto">
            <a:xfrm>
              <a:off x="7572396" y="3780447"/>
              <a:ext cx="1888736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الحلان : س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=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1" name="مجموعة 45"/>
            <p:cNvGrpSpPr/>
            <p:nvPr/>
          </p:nvGrpSpPr>
          <p:grpSpPr>
            <a:xfrm>
              <a:off x="7287562" y="3670608"/>
              <a:ext cx="600080" cy="758524"/>
              <a:chOff x="3301322" y="4558642"/>
              <a:chExt cx="600080" cy="758524"/>
            </a:xfrm>
          </p:grpSpPr>
          <p:sp>
            <p:nvSpPr>
              <p:cNvPr id="32" name="Text Box 87"/>
              <p:cNvSpPr txBox="1">
                <a:spLocks noChangeArrowheads="1"/>
              </p:cNvSpPr>
              <p:nvPr/>
            </p:nvSpPr>
            <p:spPr bwMode="auto">
              <a:xfrm>
                <a:off x="3301322" y="4558642"/>
                <a:ext cx="60008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5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Text Box 87"/>
              <p:cNvSpPr txBox="1">
                <a:spLocks noChangeArrowheads="1"/>
              </p:cNvSpPr>
              <p:nvPr/>
            </p:nvSpPr>
            <p:spPr bwMode="auto">
              <a:xfrm>
                <a:off x="3343264" y="4855501"/>
                <a:ext cx="51435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4" name="رابط مستقيم 33"/>
              <p:cNvCxnSpPr/>
              <p:nvPr/>
            </p:nvCxnSpPr>
            <p:spPr>
              <a:xfrm rot="10800000">
                <a:off x="3470933" y="4898113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مجموعة 34"/>
          <p:cNvGrpSpPr/>
          <p:nvPr/>
        </p:nvGrpSpPr>
        <p:grpSpPr>
          <a:xfrm>
            <a:off x="3923928" y="5157192"/>
            <a:ext cx="1513566" cy="758524"/>
            <a:chOff x="7130400" y="3670608"/>
            <a:chExt cx="1513566" cy="758524"/>
          </a:xfrm>
        </p:grpSpPr>
        <p:sp>
          <p:nvSpPr>
            <p:cNvPr id="36" name="Text Box 87"/>
            <p:cNvSpPr txBox="1">
              <a:spLocks noChangeArrowheads="1"/>
            </p:cNvSpPr>
            <p:nvPr/>
          </p:nvSpPr>
          <p:spPr bwMode="auto">
            <a:xfrm>
              <a:off x="7572396" y="3780447"/>
              <a:ext cx="1071570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</a:t>
              </a:r>
              <a:r>
                <a:rPr kumimoji="0" lang="ar-SA" sz="36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= ــ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7" name="مجموعة 45"/>
            <p:cNvGrpSpPr/>
            <p:nvPr/>
          </p:nvGrpSpPr>
          <p:grpSpPr>
            <a:xfrm>
              <a:off x="7130400" y="3670608"/>
              <a:ext cx="600080" cy="758524"/>
              <a:chOff x="3144160" y="4558642"/>
              <a:chExt cx="600080" cy="758524"/>
            </a:xfrm>
          </p:grpSpPr>
          <p:sp>
            <p:nvSpPr>
              <p:cNvPr id="38" name="Text Box 87"/>
              <p:cNvSpPr txBox="1">
                <a:spLocks noChangeArrowheads="1"/>
              </p:cNvSpPr>
              <p:nvPr/>
            </p:nvSpPr>
            <p:spPr bwMode="auto">
              <a:xfrm>
                <a:off x="3144160" y="4558642"/>
                <a:ext cx="60008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5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Text Box 87"/>
              <p:cNvSpPr txBox="1">
                <a:spLocks noChangeArrowheads="1"/>
              </p:cNvSpPr>
              <p:nvPr/>
            </p:nvSpPr>
            <p:spPr bwMode="auto">
              <a:xfrm>
                <a:off x="3186102" y="4855501"/>
                <a:ext cx="51435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0" name="رابط مستقيم 39"/>
              <p:cNvCxnSpPr/>
              <p:nvPr/>
            </p:nvCxnSpPr>
            <p:spPr>
              <a:xfrm rot="10800000">
                <a:off x="3313771" y="4898113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خماسي 40"/>
          <p:cNvSpPr/>
          <p:nvPr/>
        </p:nvSpPr>
        <p:spPr>
          <a:xfrm>
            <a:off x="3143240" y="4114804"/>
            <a:ext cx="2571768" cy="642942"/>
          </a:xfrm>
          <a:prstGeom prst="homePlat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الجذر للطرفين</a:t>
            </a:r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32" y="-12802"/>
            <a:ext cx="402906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9" y="73083"/>
            <a:ext cx="2018465" cy="12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142" y="296435"/>
            <a:ext cx="4157690" cy="422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987" y="774257"/>
            <a:ext cx="243459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3941FE86-7B0B-BBD7-7AD7-DBBFF4A6304A}"/>
              </a:ext>
            </a:extLst>
          </p:cNvPr>
          <p:cNvSpPr txBox="1"/>
          <p:nvPr/>
        </p:nvSpPr>
        <p:spPr>
          <a:xfrm>
            <a:off x="5796136" y="3645024"/>
            <a:ext cx="18539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س = ±  </a:t>
            </a:r>
            <a:r>
              <a:rPr lang="ar-S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TkamolZulfiMath" panose="02010000000000000000" pitchFamily="2" charset="-78"/>
              </a:rPr>
              <a:t>[</a:t>
            </a:r>
            <a:r>
              <a:rPr lang="ar-S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 %؛9؛@؛</a:t>
            </a:r>
            <a:r>
              <a:rPr lang="ar-S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TkamolZulfiMath" panose="02010000000000000000" pitchFamily="2" charset="-78"/>
              </a:rPr>
              <a:t>: 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107956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 animBg="1"/>
      <p:bldP spid="41" grpId="0" animBg="1"/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مستطيل 121"/>
          <p:cNvSpPr/>
          <p:nvPr/>
        </p:nvSpPr>
        <p:spPr>
          <a:xfrm>
            <a:off x="5500694" y="1714488"/>
            <a:ext cx="3357586" cy="49292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7229494" y="2071678"/>
            <a:ext cx="1557348" cy="5715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  =  1</a:t>
            </a: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5572132" y="2071678"/>
            <a:ext cx="1557348" cy="5715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  =  ــ 9</a:t>
            </a:r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6429388" y="2686046"/>
            <a:ext cx="1557348" cy="5715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جـ  =  21</a:t>
            </a:r>
          </a:p>
        </p:txBody>
      </p:sp>
      <p:sp>
        <p:nvSpPr>
          <p:cNvPr id="31" name="Text Box 87"/>
          <p:cNvSpPr txBox="1">
            <a:spLocks noChangeArrowheads="1"/>
          </p:cNvSpPr>
          <p:nvPr/>
        </p:nvSpPr>
        <p:spPr bwMode="auto">
          <a:xfrm>
            <a:off x="5456450" y="4396095"/>
            <a:ext cx="333039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 9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</a:t>
            </a:r>
            <a:r>
              <a:rPr kumimoji="0" lang="ar-SA" sz="34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  4 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 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21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 Box 87"/>
          <p:cNvSpPr txBox="1">
            <a:spLocks noChangeArrowheads="1"/>
          </p:cNvSpPr>
          <p:nvPr/>
        </p:nvSpPr>
        <p:spPr bwMode="auto">
          <a:xfrm>
            <a:off x="5442162" y="5110475"/>
            <a:ext cx="333039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 81 ــ  84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 Box 87"/>
          <p:cNvSpPr txBox="1">
            <a:spLocks noChangeArrowheads="1"/>
          </p:cNvSpPr>
          <p:nvPr/>
        </p:nvSpPr>
        <p:spPr bwMode="auto">
          <a:xfrm>
            <a:off x="7528152" y="5753417"/>
            <a:ext cx="125869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 ــ 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خماسي 34"/>
          <p:cNvSpPr/>
          <p:nvPr/>
        </p:nvSpPr>
        <p:spPr>
          <a:xfrm>
            <a:off x="2987824" y="1099855"/>
            <a:ext cx="2441432" cy="500066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المعادلة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بالصورة القياسية</a:t>
            </a:r>
          </a:p>
        </p:txBody>
      </p:sp>
      <p:sp>
        <p:nvSpPr>
          <p:cNvPr id="130" name="وسيلة شرح مستطيلة 129"/>
          <p:cNvSpPr/>
          <p:nvPr/>
        </p:nvSpPr>
        <p:spPr>
          <a:xfrm>
            <a:off x="1428728" y="3286124"/>
            <a:ext cx="2500330" cy="1214446"/>
          </a:xfrm>
          <a:prstGeom prst="wedgeRectCallout">
            <a:avLst>
              <a:gd name="adj1" fmla="val 212467"/>
              <a:gd name="adj2" fmla="val 17328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المميز 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سالب</a:t>
            </a:r>
          </a:p>
        </p:txBody>
      </p:sp>
      <p:sp>
        <p:nvSpPr>
          <p:cNvPr id="77" name="مستطيل مستدير الزوايا 76"/>
          <p:cNvSpPr/>
          <p:nvPr/>
        </p:nvSpPr>
        <p:spPr>
          <a:xfrm>
            <a:off x="714348" y="5072074"/>
            <a:ext cx="4214842" cy="5715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لا توجد حلول حقيقية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507898"/>
            <a:ext cx="4904166" cy="37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32" y="-12802"/>
            <a:ext cx="402906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9" y="73083"/>
            <a:ext cx="2018465" cy="12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002" y="1142984"/>
            <a:ext cx="2352170" cy="41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750474"/>
            <a:ext cx="15335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خماسي 34"/>
          <p:cNvSpPr/>
          <p:nvPr/>
        </p:nvSpPr>
        <p:spPr>
          <a:xfrm>
            <a:off x="1049521" y="1207590"/>
            <a:ext cx="2105985" cy="500066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-4 المميز سالب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لاتوجد حلول حقيقية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19" name="خماسي 34"/>
          <p:cNvSpPr/>
          <p:nvPr/>
        </p:nvSpPr>
        <p:spPr>
          <a:xfrm>
            <a:off x="1049521" y="1849352"/>
            <a:ext cx="2105985" cy="500066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0 المميز صفر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حل حقيقي واحد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23" name="خماسي 34"/>
          <p:cNvSpPr/>
          <p:nvPr/>
        </p:nvSpPr>
        <p:spPr>
          <a:xfrm>
            <a:off x="1049521" y="2471732"/>
            <a:ext cx="2105985" cy="500066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97 المميز موجب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يوجد حلان حقيقيان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4316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7" grpId="0" animBg="1"/>
      <p:bldP spid="20" grpId="0" animBg="1"/>
      <p:bldP spid="21" grpId="0" animBg="1"/>
      <p:bldP spid="31" grpId="0"/>
      <p:bldP spid="32" grpId="0"/>
      <p:bldP spid="34" grpId="0"/>
      <p:bldP spid="35" grpId="0" animBg="1"/>
      <p:bldP spid="130" grpId="0" animBg="1"/>
      <p:bldP spid="77" grpId="0" animBg="1"/>
      <p:bldP spid="18" grpId="0" animBg="1"/>
      <p:bldP spid="19" grpId="0" animBg="1"/>
      <p:bldP spid="2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7863D-EABD-4127-E26A-B4626F336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مستدير الزوايا 16">
            <a:extLst>
              <a:ext uri="{FF2B5EF4-FFF2-40B4-BE49-F238E27FC236}">
                <a16:creationId xmlns:a16="http://schemas.microsoft.com/office/drawing/2014/main" id="{BA578217-D2F3-A083-D1E4-388AC43F358C}"/>
              </a:ext>
            </a:extLst>
          </p:cNvPr>
          <p:cNvSpPr/>
          <p:nvPr/>
        </p:nvSpPr>
        <p:spPr>
          <a:xfrm>
            <a:off x="7596336" y="2071678"/>
            <a:ext cx="1190506" cy="5715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  =  1</a:t>
            </a:r>
          </a:p>
        </p:txBody>
      </p:sp>
      <p:sp>
        <p:nvSpPr>
          <p:cNvPr id="20" name="مستطيل مستدير الزوايا 19">
            <a:extLst>
              <a:ext uri="{FF2B5EF4-FFF2-40B4-BE49-F238E27FC236}">
                <a16:creationId xmlns:a16="http://schemas.microsoft.com/office/drawing/2014/main" id="{A55C83F9-4569-CE70-4EB2-B8E593D1EDFA}"/>
              </a:ext>
            </a:extLst>
          </p:cNvPr>
          <p:cNvSpPr/>
          <p:nvPr/>
        </p:nvSpPr>
        <p:spPr>
          <a:xfrm>
            <a:off x="6156176" y="2060848"/>
            <a:ext cx="1341324" cy="5715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  =  ــ 9</a:t>
            </a:r>
          </a:p>
        </p:txBody>
      </p:sp>
      <p:sp>
        <p:nvSpPr>
          <p:cNvPr id="21" name="مستطيل مستدير الزوايا 20">
            <a:extLst>
              <a:ext uri="{FF2B5EF4-FFF2-40B4-BE49-F238E27FC236}">
                <a16:creationId xmlns:a16="http://schemas.microsoft.com/office/drawing/2014/main" id="{FCE47957-B66B-6054-2227-821D495F9EEA}"/>
              </a:ext>
            </a:extLst>
          </p:cNvPr>
          <p:cNvSpPr/>
          <p:nvPr/>
        </p:nvSpPr>
        <p:spPr>
          <a:xfrm>
            <a:off x="4644008" y="2060848"/>
            <a:ext cx="1413332" cy="5715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جـ  =  21</a:t>
            </a: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D4C0397A-297F-EB1C-1B4B-B6757AF78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2924944"/>
            <a:ext cx="154444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</a:t>
            </a:r>
            <a:r>
              <a:rPr kumimoji="0" lang="ar-SA" sz="34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ــ 4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جـ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 Box 87">
            <a:extLst>
              <a:ext uri="{FF2B5EF4-FFF2-40B4-BE49-F238E27FC236}">
                <a16:creationId xmlns:a16="http://schemas.microsoft.com/office/drawing/2014/main" id="{D9EC991B-D2D7-6AAA-B6B0-423711F50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088" y="3501008"/>
            <a:ext cx="333039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 9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  <a:r>
              <a:rPr kumimoji="0" lang="ar-SA" sz="34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  4 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 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21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 Box 87">
            <a:extLst>
              <a:ext uri="{FF2B5EF4-FFF2-40B4-BE49-F238E27FC236}">
                <a16:creationId xmlns:a16="http://schemas.microsoft.com/office/drawing/2014/main" id="{C5808693-BA22-1E32-3FAA-5809B9AEE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080" y="4149080"/>
            <a:ext cx="333039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 81 ــ  84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 Box 87">
            <a:extLst>
              <a:ext uri="{FF2B5EF4-FFF2-40B4-BE49-F238E27FC236}">
                <a16:creationId xmlns:a16="http://schemas.microsoft.com/office/drawing/2014/main" id="{A6138CF6-E200-94D2-FF8C-F2BE86D39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2120" y="1556792"/>
            <a:ext cx="2566068" cy="379591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sz="28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ــ  9 س  +  21 = 0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34" name="Text Box 87">
            <a:extLst>
              <a:ext uri="{FF2B5EF4-FFF2-40B4-BE49-F238E27FC236}">
                <a16:creationId xmlns:a16="http://schemas.microsoft.com/office/drawing/2014/main" id="{D5D252BE-7394-67C2-A1A9-9A1CBD987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248" y="4797152"/>
            <a:ext cx="183475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المميز =  ــ 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</a:endParaRPr>
          </a:p>
        </p:txBody>
      </p:sp>
      <p:sp>
        <p:nvSpPr>
          <p:cNvPr id="35" name="خماسي 34">
            <a:extLst>
              <a:ext uri="{FF2B5EF4-FFF2-40B4-BE49-F238E27FC236}">
                <a16:creationId xmlns:a16="http://schemas.microsoft.com/office/drawing/2014/main" id="{57C81412-2C28-FDA8-92B6-B61E1C4BC993}"/>
              </a:ext>
            </a:extLst>
          </p:cNvPr>
          <p:cNvSpPr/>
          <p:nvPr/>
        </p:nvSpPr>
        <p:spPr>
          <a:xfrm>
            <a:off x="2627784" y="1628800"/>
            <a:ext cx="3089504" cy="302282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اكتب المعادلة بالصورة القياسية</a:t>
            </a:r>
          </a:p>
        </p:txBody>
      </p:sp>
      <p:sp>
        <p:nvSpPr>
          <p:cNvPr id="130" name="وسيلة شرح مستطيلة 129">
            <a:extLst>
              <a:ext uri="{FF2B5EF4-FFF2-40B4-BE49-F238E27FC236}">
                <a16:creationId xmlns:a16="http://schemas.microsoft.com/office/drawing/2014/main" id="{0C84AFDA-072C-AE70-E028-89CFD9AF5EA0}"/>
              </a:ext>
            </a:extLst>
          </p:cNvPr>
          <p:cNvSpPr/>
          <p:nvPr/>
        </p:nvSpPr>
        <p:spPr>
          <a:xfrm>
            <a:off x="1428728" y="3286124"/>
            <a:ext cx="2500330" cy="1214446"/>
          </a:xfrm>
          <a:prstGeom prst="wedgeRectCallout">
            <a:avLst>
              <a:gd name="adj1" fmla="val 201496"/>
              <a:gd name="adj2" fmla="val 988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المميز 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سالب</a:t>
            </a:r>
          </a:p>
        </p:txBody>
      </p:sp>
      <p:sp>
        <p:nvSpPr>
          <p:cNvPr id="77" name="مستطيل مستدير الزوايا 76">
            <a:extLst>
              <a:ext uri="{FF2B5EF4-FFF2-40B4-BE49-F238E27FC236}">
                <a16:creationId xmlns:a16="http://schemas.microsoft.com/office/drawing/2014/main" id="{9EE9CCFC-00D4-8D5C-6178-E0BC0A5D7FC1}"/>
              </a:ext>
            </a:extLst>
          </p:cNvPr>
          <p:cNvSpPr/>
          <p:nvPr/>
        </p:nvSpPr>
        <p:spPr>
          <a:xfrm>
            <a:off x="4499992" y="5517232"/>
            <a:ext cx="4214842" cy="5715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لا توجد حلول حقيقية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4EB9E851-A38A-5ECD-D71A-B1967AE11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32" y="-12802"/>
            <a:ext cx="402906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F6D401E-D105-AE8C-47A2-CD9C9E629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548680"/>
            <a:ext cx="4907705" cy="377985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7A553A8-45A1-35B1-7118-633EDBF9D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24744"/>
            <a:ext cx="2352170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AFDCA30-2683-A1D7-1918-F532043FB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9" y="73083"/>
            <a:ext cx="2018465" cy="12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39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23" grpId="0"/>
      <p:bldP spid="31" grpId="0"/>
      <p:bldP spid="32" grpId="0"/>
      <p:bldP spid="33" grpId="0"/>
      <p:bldP spid="34" grpId="0"/>
      <p:bldP spid="35" grpId="0" animBg="1"/>
      <p:bldP spid="130" grpId="0" animBg="1"/>
      <p:bldP spid="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161925"/>
            <a:ext cx="504825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843213" y="3213100"/>
            <a:ext cx="5976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ما المعادلة التي تحتاج إليها، لإيجاد عمر امرأة يبلغ ضغط دمها 120؟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563938" y="3644900"/>
            <a:ext cx="3529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FF0000"/>
                </a:solidFill>
              </a:rPr>
              <a:t>120= 1</a:t>
            </a:r>
            <a:r>
              <a:rPr lang="en-US" sz="2000" b="1">
                <a:solidFill>
                  <a:srgbClr val="FF0000"/>
                </a:solidFill>
              </a:rPr>
              <a:t>,</a:t>
            </a:r>
            <a:r>
              <a:rPr lang="ar-SA" sz="2000" b="1">
                <a:solidFill>
                  <a:srgbClr val="FF0000"/>
                </a:solidFill>
              </a:rPr>
              <a:t>0س</a:t>
            </a:r>
            <a:r>
              <a:rPr lang="ar-SA" sz="2000" b="1">
                <a:solidFill>
                  <a:srgbClr val="FF0000"/>
                </a:solidFill>
                <a:cs typeface="ZA-MATH2" pitchFamily="2" charset="-78"/>
              </a:rPr>
              <a:t>ﺈ</a:t>
            </a:r>
            <a:r>
              <a:rPr lang="ar-SA" sz="2000" b="1">
                <a:solidFill>
                  <a:srgbClr val="FF0000"/>
                </a:solidFill>
              </a:rPr>
              <a:t>+ 05</a:t>
            </a:r>
            <a:r>
              <a:rPr lang="en-US" sz="2000" b="1">
                <a:solidFill>
                  <a:srgbClr val="FF0000"/>
                </a:solidFill>
              </a:rPr>
              <a:t>,</a:t>
            </a:r>
            <a:r>
              <a:rPr lang="ar-SA" sz="2000" b="1">
                <a:solidFill>
                  <a:srgbClr val="FF0000"/>
                </a:solidFill>
              </a:rPr>
              <a:t>0س + 107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5364163" y="4040188"/>
            <a:ext cx="3455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اكتب هذه المعادلة بالصورة القياسية.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3779838" y="4545013"/>
            <a:ext cx="3024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FF0000"/>
                </a:solidFill>
              </a:rPr>
              <a:t>0= 1</a:t>
            </a:r>
            <a:r>
              <a:rPr lang="en-US" sz="2000" b="1">
                <a:solidFill>
                  <a:srgbClr val="FF0000"/>
                </a:solidFill>
              </a:rPr>
              <a:t>,</a:t>
            </a:r>
            <a:r>
              <a:rPr lang="ar-SA" sz="2000" b="1">
                <a:solidFill>
                  <a:srgbClr val="FF0000"/>
                </a:solidFill>
              </a:rPr>
              <a:t>0س</a:t>
            </a:r>
            <a:r>
              <a:rPr lang="ar-SA" sz="2000" b="1">
                <a:solidFill>
                  <a:srgbClr val="FF0000"/>
                </a:solidFill>
                <a:cs typeface="ZA-MATH2" pitchFamily="2" charset="-78"/>
              </a:rPr>
              <a:t>ﺈ</a:t>
            </a:r>
            <a:r>
              <a:rPr lang="ar-SA" sz="2000" b="1">
                <a:solidFill>
                  <a:srgbClr val="FF0000"/>
                </a:solidFill>
              </a:rPr>
              <a:t>+ 05</a:t>
            </a:r>
            <a:r>
              <a:rPr lang="en-US" sz="2000" b="1">
                <a:solidFill>
                  <a:srgbClr val="FF0000"/>
                </a:solidFill>
              </a:rPr>
              <a:t>,</a:t>
            </a:r>
            <a:r>
              <a:rPr lang="ar-SA" sz="2000" b="1">
                <a:solidFill>
                  <a:srgbClr val="FF0000"/>
                </a:solidFill>
              </a:rPr>
              <a:t>0س + 13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6445250" y="4976813"/>
            <a:ext cx="2303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ما قيم كلاً من أ ، ب ، ﺟ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5419725" y="5022850"/>
            <a:ext cx="86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FF0000"/>
                </a:solidFill>
              </a:rPr>
              <a:t>أ= 1</a:t>
            </a:r>
            <a:r>
              <a:rPr lang="en-US" sz="2000" b="1">
                <a:solidFill>
                  <a:srgbClr val="FF0000"/>
                </a:solidFill>
              </a:rPr>
              <a:t>,</a:t>
            </a:r>
            <a:r>
              <a:rPr lang="ar-SA" sz="2000" b="1">
                <a:solidFill>
                  <a:srgbClr val="FF0000"/>
                </a:solidFill>
              </a:rPr>
              <a:t>0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4140200" y="5553075"/>
            <a:ext cx="467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لماذا يصعب حل هذه المعادلة بالتحليل أو إكمال المربع؟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2771775" y="6092825"/>
            <a:ext cx="5472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FF0000"/>
                </a:solidFill>
              </a:rPr>
              <a:t>لأن القيم العشرية للمعاملات تجعل ذلك صعباً إن لم يكن مستحيلاً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4051300" y="5005388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FF0000"/>
                </a:solidFill>
              </a:rPr>
              <a:t>،  ب = 05</a:t>
            </a:r>
            <a:r>
              <a:rPr lang="en-US" sz="2000" b="1">
                <a:solidFill>
                  <a:srgbClr val="FF0000"/>
                </a:solidFill>
              </a:rPr>
              <a:t>,</a:t>
            </a:r>
            <a:r>
              <a:rPr lang="ar-SA" sz="2000" b="1">
                <a:solidFill>
                  <a:srgbClr val="FF0000"/>
                </a:solidFill>
              </a:rPr>
              <a:t>0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2817813" y="5005388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FF0000"/>
                </a:solidFill>
              </a:rPr>
              <a:t>،  ﺟ = 13</a:t>
            </a:r>
            <a:endParaRPr lang="en-US" sz="2000" b="1">
              <a:solidFill>
                <a:srgbClr val="FF0000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13F47AF-2B49-BFA2-27F9-3AAF3A4F3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836712"/>
            <a:ext cx="2160240" cy="236893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21C3172-90F1-10A6-27D4-C2B2443CF1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15816" y="1052736"/>
            <a:ext cx="5890770" cy="19966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6E94AE2-D5AE-ED52-80CB-C6AFF739D5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0312" y="548680"/>
            <a:ext cx="1044030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1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  <p:bldP spid="3080" grpId="0"/>
      <p:bldP spid="3081" grpId="0"/>
      <p:bldP spid="3082" grpId="0"/>
      <p:bldP spid="3083" grpId="0"/>
      <p:bldP spid="3084" grpId="0"/>
      <p:bldP spid="3085" grpId="0"/>
      <p:bldP spid="3086" grpId="0"/>
      <p:bldP spid="3087" grpId="0"/>
      <p:bldP spid="308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مستطيل 121"/>
          <p:cNvSpPr/>
          <p:nvPr/>
        </p:nvSpPr>
        <p:spPr>
          <a:xfrm>
            <a:off x="5500694" y="1714488"/>
            <a:ext cx="3357586" cy="49292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7229494" y="2071678"/>
            <a:ext cx="1557348" cy="5715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  =  9</a:t>
            </a: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5572132" y="2071678"/>
            <a:ext cx="1557348" cy="5715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  =  24</a:t>
            </a:r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6429388" y="2686046"/>
            <a:ext cx="1557348" cy="5715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جـ  =  16</a:t>
            </a:r>
          </a:p>
        </p:txBody>
      </p:sp>
      <p:sp>
        <p:nvSpPr>
          <p:cNvPr id="31" name="Text Box 87"/>
          <p:cNvSpPr txBox="1">
            <a:spLocks noChangeArrowheads="1"/>
          </p:cNvSpPr>
          <p:nvPr/>
        </p:nvSpPr>
        <p:spPr bwMode="auto">
          <a:xfrm>
            <a:off x="5456450" y="4396095"/>
            <a:ext cx="333039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24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  <a:r>
              <a:rPr kumimoji="0" lang="ar-SA" sz="34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  4 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9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 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16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 Box 87"/>
          <p:cNvSpPr txBox="1">
            <a:spLocks noChangeArrowheads="1"/>
          </p:cNvSpPr>
          <p:nvPr/>
        </p:nvSpPr>
        <p:spPr bwMode="auto">
          <a:xfrm>
            <a:off x="5442162" y="5110475"/>
            <a:ext cx="333039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 576 ــ  576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 Box 87"/>
          <p:cNvSpPr txBox="1">
            <a:spLocks noChangeArrowheads="1"/>
          </p:cNvSpPr>
          <p:nvPr/>
        </p:nvSpPr>
        <p:spPr bwMode="auto">
          <a:xfrm>
            <a:off x="6012160" y="1214422"/>
            <a:ext cx="286041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9س</a:t>
            </a:r>
            <a:r>
              <a:rPr kumimoji="0" lang="ar-SA" sz="24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 + 24 س + 16  = 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34" name="Text Box 87"/>
          <p:cNvSpPr txBox="1">
            <a:spLocks noChangeArrowheads="1"/>
          </p:cNvSpPr>
          <p:nvPr/>
        </p:nvSpPr>
        <p:spPr bwMode="auto">
          <a:xfrm>
            <a:off x="7528152" y="5753417"/>
            <a:ext cx="125869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 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</a:endParaRPr>
          </a:p>
        </p:txBody>
      </p:sp>
      <p:sp>
        <p:nvSpPr>
          <p:cNvPr id="35" name="خماسي 34"/>
          <p:cNvSpPr/>
          <p:nvPr/>
        </p:nvSpPr>
        <p:spPr>
          <a:xfrm>
            <a:off x="3059832" y="1142984"/>
            <a:ext cx="2369424" cy="500066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اكتب المعادلة بالصورة القياسية</a:t>
            </a:r>
          </a:p>
        </p:txBody>
      </p:sp>
      <p:sp>
        <p:nvSpPr>
          <p:cNvPr id="130" name="وسيلة شرح مستطيلة 129"/>
          <p:cNvSpPr/>
          <p:nvPr/>
        </p:nvSpPr>
        <p:spPr>
          <a:xfrm>
            <a:off x="1428728" y="3286124"/>
            <a:ext cx="2500330" cy="1214446"/>
          </a:xfrm>
          <a:prstGeom prst="wedgeRectCallout">
            <a:avLst>
              <a:gd name="adj1" fmla="val 213647"/>
              <a:gd name="adj2" fmla="val 1684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المميز 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صفر</a:t>
            </a:r>
          </a:p>
        </p:txBody>
      </p:sp>
      <p:sp>
        <p:nvSpPr>
          <p:cNvPr id="77" name="مستطيل مستدير الزوايا 76"/>
          <p:cNvSpPr/>
          <p:nvPr/>
        </p:nvSpPr>
        <p:spPr>
          <a:xfrm>
            <a:off x="714348" y="5072074"/>
            <a:ext cx="4214842" cy="5715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يوجد حل حقيقي واحد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355" y="247548"/>
            <a:ext cx="4904166" cy="37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9" y="73083"/>
            <a:ext cx="2018465" cy="12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32" y="-12802"/>
            <a:ext cx="402906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393" y="808860"/>
            <a:ext cx="2547944" cy="35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333" y="3750474"/>
            <a:ext cx="15335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57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7" grpId="0" animBg="1"/>
      <p:bldP spid="20" grpId="0" animBg="1"/>
      <p:bldP spid="21" grpId="0" animBg="1"/>
      <p:bldP spid="31" grpId="0"/>
      <p:bldP spid="32" grpId="0"/>
      <p:bldP spid="33" grpId="0"/>
      <p:bldP spid="34" grpId="0"/>
      <p:bldP spid="35" grpId="0" animBg="1"/>
      <p:bldP spid="130" grpId="0" animBg="1"/>
      <p:bldP spid="7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مستطيل 122"/>
          <p:cNvSpPr/>
          <p:nvPr/>
        </p:nvSpPr>
        <p:spPr>
          <a:xfrm>
            <a:off x="357158" y="1714488"/>
            <a:ext cx="4929222" cy="49292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 121"/>
          <p:cNvSpPr/>
          <p:nvPr/>
        </p:nvSpPr>
        <p:spPr>
          <a:xfrm>
            <a:off x="5500694" y="1714488"/>
            <a:ext cx="3357586" cy="49292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7229494" y="2071678"/>
            <a:ext cx="1557348" cy="5715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  =  3</a:t>
            </a: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5572132" y="2071678"/>
            <a:ext cx="1557348" cy="5715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  =  ــ 1</a:t>
            </a:r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6429388" y="2686046"/>
            <a:ext cx="1557348" cy="5715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جـ  =  ــ 8</a:t>
            </a:r>
          </a:p>
        </p:txBody>
      </p:sp>
      <p:sp>
        <p:nvSpPr>
          <p:cNvPr id="23" name="Text Box 87"/>
          <p:cNvSpPr txBox="1">
            <a:spLocks noChangeArrowheads="1"/>
          </p:cNvSpPr>
          <p:nvPr/>
        </p:nvSpPr>
        <p:spPr bwMode="auto">
          <a:xfrm>
            <a:off x="6956648" y="3681715"/>
            <a:ext cx="154444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</a:t>
            </a:r>
            <a:r>
              <a:rPr kumimoji="0" lang="ar-SA" sz="34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ــ 4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جـ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25" name="مستطيل مستدير الزوايا 24"/>
          <p:cNvSpPr/>
          <p:nvPr/>
        </p:nvSpPr>
        <p:spPr>
          <a:xfrm>
            <a:off x="5486406" y="1071546"/>
            <a:ext cx="3400452" cy="6429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 Box 87"/>
          <p:cNvSpPr txBox="1">
            <a:spLocks noChangeArrowheads="1"/>
          </p:cNvSpPr>
          <p:nvPr/>
        </p:nvSpPr>
        <p:spPr bwMode="auto">
          <a:xfrm>
            <a:off x="5456450" y="4396095"/>
            <a:ext cx="333039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 1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  <a:r>
              <a:rPr kumimoji="0" lang="ar-SA" sz="34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  4 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 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 8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 Box 87"/>
          <p:cNvSpPr txBox="1">
            <a:spLocks noChangeArrowheads="1"/>
          </p:cNvSpPr>
          <p:nvPr/>
        </p:nvSpPr>
        <p:spPr bwMode="auto">
          <a:xfrm>
            <a:off x="5442162" y="5110475"/>
            <a:ext cx="333039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  1 +  96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 Box 87"/>
          <p:cNvSpPr txBox="1">
            <a:spLocks noChangeArrowheads="1"/>
          </p:cNvSpPr>
          <p:nvPr/>
        </p:nvSpPr>
        <p:spPr bwMode="auto">
          <a:xfrm>
            <a:off x="5586422" y="1214422"/>
            <a:ext cx="328614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 س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ــ  س  ــ  8  =  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 Box 87"/>
          <p:cNvSpPr txBox="1">
            <a:spLocks noChangeArrowheads="1"/>
          </p:cNvSpPr>
          <p:nvPr/>
        </p:nvSpPr>
        <p:spPr bwMode="auto">
          <a:xfrm>
            <a:off x="7092280" y="5753417"/>
            <a:ext cx="169456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المميز =  97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</a:endParaRPr>
          </a:p>
        </p:txBody>
      </p:sp>
      <p:sp>
        <p:nvSpPr>
          <p:cNvPr id="35" name="خماسي 34"/>
          <p:cNvSpPr/>
          <p:nvPr/>
        </p:nvSpPr>
        <p:spPr>
          <a:xfrm>
            <a:off x="1785918" y="1142984"/>
            <a:ext cx="3643338" cy="500066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اكتب المعادلة بالصورة القياسية</a:t>
            </a:r>
          </a:p>
        </p:txBody>
      </p:sp>
      <p:sp>
        <p:nvSpPr>
          <p:cNvPr id="130" name="وسيلة شرح مستطيلة 129"/>
          <p:cNvSpPr/>
          <p:nvPr/>
        </p:nvSpPr>
        <p:spPr>
          <a:xfrm>
            <a:off x="1428728" y="3286124"/>
            <a:ext cx="2500330" cy="1214446"/>
          </a:xfrm>
          <a:prstGeom prst="wedgeRectCallout">
            <a:avLst>
              <a:gd name="adj1" fmla="val 209518"/>
              <a:gd name="adj2" fmla="val 16721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المميز 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موجب</a:t>
            </a:r>
          </a:p>
        </p:txBody>
      </p:sp>
      <p:sp>
        <p:nvSpPr>
          <p:cNvPr id="77" name="مستطيل مستدير الزوايا 76"/>
          <p:cNvSpPr/>
          <p:nvPr/>
        </p:nvSpPr>
        <p:spPr>
          <a:xfrm>
            <a:off x="714348" y="5072074"/>
            <a:ext cx="4214842" cy="5715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يوجد حلان حقيقيان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A541F08-E1A3-90CC-45EB-90B2240A61F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92D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923928" y="836712"/>
            <a:ext cx="1851820" cy="40389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AF6267F-88D5-C513-32CF-FE96CE7CD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404664"/>
            <a:ext cx="4907705" cy="377985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D704C024-F6DD-31E2-972F-EA6EC86B1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32" y="-12802"/>
            <a:ext cx="402906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3CB968F-C74F-F992-B66A-9AD7420EC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9" y="73083"/>
            <a:ext cx="2018465" cy="12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2" grpId="0" animBg="1"/>
      <p:bldP spid="17" grpId="0" animBg="1"/>
      <p:bldP spid="20" grpId="0" animBg="1"/>
      <p:bldP spid="21" grpId="0" animBg="1"/>
      <p:bldP spid="23" grpId="0"/>
      <p:bldP spid="25" grpId="0" animBg="1"/>
      <p:bldP spid="31" grpId="0"/>
      <p:bldP spid="32" grpId="0"/>
      <p:bldP spid="33" grpId="0"/>
      <p:bldP spid="34" grpId="0"/>
      <p:bldP spid="35" grpId="0" animBg="1"/>
      <p:bldP spid="130" grpId="0" animBg="1"/>
      <p:bldP spid="7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B996F-223E-080E-3A24-211D8E8EB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87">
            <a:extLst>
              <a:ext uri="{FF2B5EF4-FFF2-40B4-BE49-F238E27FC236}">
                <a16:creationId xmlns:a16="http://schemas.microsoft.com/office/drawing/2014/main" id="{32B0AB01-197F-FEB4-46B9-4CA2E9104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3082" y="2250273"/>
            <a:ext cx="333039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-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16 ن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@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+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2.4 ن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+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6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=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 Box 87">
            <a:extLst>
              <a:ext uri="{FF2B5EF4-FFF2-40B4-BE49-F238E27FC236}">
                <a16:creationId xmlns:a16="http://schemas.microsoft.com/office/drawing/2014/main" id="{4AABF75C-257E-E703-8E3C-94ACBAD52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103" y="2911799"/>
            <a:ext cx="333039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-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16 ن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@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+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2.4 ن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-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14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=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0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 Box 87">
            <a:extLst>
              <a:ext uri="{FF2B5EF4-FFF2-40B4-BE49-F238E27FC236}">
                <a16:creationId xmlns:a16="http://schemas.microsoft.com/office/drawing/2014/main" id="{B9959D75-BA3C-1828-6474-3148D0FDF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8466" y="1621892"/>
            <a:ext cx="333039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ل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= -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16 ن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@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+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2.4 ن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+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6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34" name="Text Box 87">
            <a:extLst>
              <a:ext uri="{FF2B5EF4-FFF2-40B4-BE49-F238E27FC236}">
                <a16:creationId xmlns:a16="http://schemas.microsoft.com/office/drawing/2014/main" id="{B63AD7B4-B195-9567-75B3-AF6AAC311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20" y="3861048"/>
            <a:ext cx="4536236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ب@ -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4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ا ج =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(2.4)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@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-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4(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-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16)(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-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14)  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35" name="خماسي 34">
            <a:extLst>
              <a:ext uri="{FF2B5EF4-FFF2-40B4-BE49-F238E27FC236}">
                <a16:creationId xmlns:a16="http://schemas.microsoft.com/office/drawing/2014/main" id="{972AE759-7EFE-7386-10EE-505F0A3597B4}"/>
              </a:ext>
            </a:extLst>
          </p:cNvPr>
          <p:cNvSpPr/>
          <p:nvPr/>
        </p:nvSpPr>
        <p:spPr>
          <a:xfrm>
            <a:off x="3589244" y="1650277"/>
            <a:ext cx="1649344" cy="500066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معادلة الارتفاع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67D5BBFB-6109-226B-7AE9-3AA0EF70D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9" y="73083"/>
            <a:ext cx="2018465" cy="12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>
            <a:extLst>
              <a:ext uri="{FF2B5EF4-FFF2-40B4-BE49-F238E27FC236}">
                <a16:creationId xmlns:a16="http://schemas.microsoft.com/office/drawing/2014/main" id="{E46CD609-434D-EA0C-773B-C4096D2B2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32" y="-12802"/>
            <a:ext cx="402906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6930602-8450-FA66-86D3-A001DA442DF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92D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311018" y="482372"/>
            <a:ext cx="5724128" cy="1015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خماسي 34">
            <a:extLst>
              <a:ext uri="{FF2B5EF4-FFF2-40B4-BE49-F238E27FC236}">
                <a16:creationId xmlns:a16="http://schemas.microsoft.com/office/drawing/2014/main" id="{A8776EF3-70EE-E561-4153-BD3A006C94C2}"/>
              </a:ext>
            </a:extLst>
          </p:cNvPr>
          <p:cNvSpPr/>
          <p:nvPr/>
        </p:nvSpPr>
        <p:spPr>
          <a:xfrm>
            <a:off x="3355556" y="2219024"/>
            <a:ext cx="2018465" cy="500066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نعوض عن ل 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=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20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25" name="خماسي 34">
            <a:extLst>
              <a:ext uri="{FF2B5EF4-FFF2-40B4-BE49-F238E27FC236}">
                <a16:creationId xmlns:a16="http://schemas.microsoft.com/office/drawing/2014/main" id="{F9567B8E-DF23-6765-3BDF-0DB77D20DA1F}"/>
              </a:ext>
            </a:extLst>
          </p:cNvPr>
          <p:cNvSpPr/>
          <p:nvPr/>
        </p:nvSpPr>
        <p:spPr>
          <a:xfrm>
            <a:off x="3327158" y="2813795"/>
            <a:ext cx="2045646" cy="500066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طرح 20 من الطرفين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28" name="Text Box 87">
            <a:extLst>
              <a:ext uri="{FF2B5EF4-FFF2-40B4-BE49-F238E27FC236}">
                <a16:creationId xmlns:a16="http://schemas.microsoft.com/office/drawing/2014/main" id="{9C43059A-EA6B-99FB-F035-92179B7A0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264830"/>
            <a:ext cx="3816156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=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5.76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–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896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 Box 87">
            <a:extLst>
              <a:ext uri="{FF2B5EF4-FFF2-40B4-BE49-F238E27FC236}">
                <a16:creationId xmlns:a16="http://schemas.microsoft.com/office/drawing/2014/main" id="{0C3657AC-6C7D-9128-F3F1-C7F3994A2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1626" y="4976890"/>
            <a:ext cx="186653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=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-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890.24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 Box 87">
            <a:extLst>
              <a:ext uri="{FF2B5EF4-FFF2-40B4-BE49-F238E27FC236}">
                <a16:creationId xmlns:a16="http://schemas.microsoft.com/office/drawing/2014/main" id="{CCBEDD7B-E2CE-9819-FEB4-ED339D894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143" y="5688950"/>
            <a:ext cx="2515753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المميز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=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-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890.24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 Box 87">
            <a:extLst>
              <a:ext uri="{FF2B5EF4-FFF2-40B4-BE49-F238E27FC236}">
                <a16:creationId xmlns:a16="http://schemas.microsoft.com/office/drawing/2014/main" id="{203600C7-E85E-7EE8-FFAA-A1538DC30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281" y="6014883"/>
            <a:ext cx="5428345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لا يوجد حل للمعادلة لذا لن يصل إلى ارتفاع 20 قدماً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 Box 87">
            <a:extLst>
              <a:ext uri="{FF2B5EF4-FFF2-40B4-BE49-F238E27FC236}">
                <a16:creationId xmlns:a16="http://schemas.microsoft.com/office/drawing/2014/main" id="{D666C351-EC87-F1FA-0702-F0CB3D84E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20" y="3356992"/>
            <a:ext cx="4536236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ar-SA" sz="2400" b="1" dirty="0">
                <a:solidFill>
                  <a:prstClr val="black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أ = - 16   ،   ب = 2,4   ،   جـ = - 14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990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 animBg="1"/>
      <p:bldP spid="23" grpId="0" animBg="1"/>
      <p:bldP spid="25" grpId="0" animBg="1"/>
      <p:bldP spid="28" grpId="0"/>
      <p:bldP spid="29" grpId="0"/>
      <p:bldP spid="36" grpId="0"/>
      <p:bldP spid="37" grpId="0"/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مربع نص 1">
            <a:extLst>
              <a:ext uri="{FF2B5EF4-FFF2-40B4-BE49-F238E27FC236}">
                <a16:creationId xmlns:a16="http://schemas.microsoft.com/office/drawing/2014/main" id="{C7282D13-1DC2-F618-9077-F0955467D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873" y="338455"/>
            <a:ext cx="5280025" cy="629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الشرايح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منقولة من عرض بوربوينت</a:t>
            </a:r>
          </a:p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من إعداد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: تركي الحارثي  رحمه الله </a:t>
            </a:r>
          </a:p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( اغلب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الشرايح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 نقلتها من عروضه)</a:t>
            </a:r>
            <a:endParaRPr kumimoji="0" lang="ar-SA" altLang="ar-S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في منتديات يزيد</a:t>
            </a: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اللهم ارحمه واغفر له وتجاوز عنه وارفع منزلته  في الجنة</a:t>
            </a: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الله انه كفانا هم الدنيا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فاكفه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هم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مابعدها</a:t>
            </a:r>
            <a:endParaRPr kumimoji="0" lang="ar-SA" alt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وعروض: زهير الحازمي </a:t>
            </a:r>
          </a:p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( اغلب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الشرايح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 نقلتها من عروضه)</a:t>
            </a:r>
            <a:endParaRPr kumimoji="0" lang="ar-SA" altLang="ar-S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في منتديات يزيد</a:t>
            </a: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اٍسأل الله أن ييسر أمره  ويفرج همه</a:t>
            </a: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ويغفر ذنبه ويكتب له الاجر العظيم </a:t>
            </a: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مربع نص 1">
            <a:extLst>
              <a:ext uri="{FF2B5EF4-FFF2-40B4-BE49-F238E27FC236}">
                <a16:creationId xmlns:a16="http://schemas.microsoft.com/office/drawing/2014/main" id="{C1F60B74-C129-3D0C-FA36-6FCB1DE48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1412776"/>
            <a:ext cx="6554787" cy="411317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61925">
              <a:spcBef>
                <a:spcPct val="20000"/>
              </a:spcBef>
              <a:buFont typeface="Arial" panose="020B0604020202020204" pitchFamily="34" charset="0"/>
              <a:buChar char="•"/>
              <a:defRPr sz="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61925">
              <a:spcBef>
                <a:spcPct val="20000"/>
              </a:spcBef>
              <a:buFont typeface="Arial" panose="020B0604020202020204" pitchFamily="34" charset="0"/>
              <a:buChar char="–"/>
              <a:defRPr sz="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61925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61925">
              <a:spcBef>
                <a:spcPct val="20000"/>
              </a:spcBef>
              <a:buFont typeface="Arial" panose="020B0604020202020204" pitchFamily="34" charset="0"/>
              <a:buChar char="–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61925">
              <a:spcBef>
                <a:spcPct val="20000"/>
              </a:spcBef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defTabSz="161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defTabSz="161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defTabSz="161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defTabSz="161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تم الاستفادة 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من حلول العضو: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زريابه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أبو شكمي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وحلول الاستاذ: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أحمد صالح الديني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وأوراق عمل :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غادة الشاعر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جزاهم الله خير  وأجزل لهم المثوبة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اللهم ارحم عقيل وتركي واغفر لهما وتجاوز عنهما وارفع منزلتهما  في الجنة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جزاهم الله  خير عني وعن كل من استفاد من أعمالهم 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اللهم إنهما قد كفونا هم الدنيا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فاكفهم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هم البرزخ والاخرة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ultan bold" pitchFamily="2" charset="-78"/>
              </a:rPr>
              <a:t>يارب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ultan bold" pitchFamily="2" charset="-78"/>
              </a:rPr>
              <a:t> يامن من وسعت رحمته كل شي 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اغفرلتركي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و عقيل  واعفو عنهم وارفع منزلتهما عندك في الفردوس الأعلى من الجنة </a:t>
            </a:r>
          </a:p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SA" altLang="ar-SA" sz="675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8287D-D4E1-00AD-328C-1F88135D7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oneTexte 2">
            <a:extLst>
              <a:ext uri="{FF2B5EF4-FFF2-40B4-BE49-F238E27FC236}">
                <a16:creationId xmlns:a16="http://schemas.microsoft.com/office/drawing/2014/main" id="{EDB6A957-3C40-1861-9598-7647C783F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8" y="2025650"/>
            <a:ext cx="341153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6667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1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E815E0E1-EF0B-933E-1898-618DF5F1A7EB}"/>
              </a:ext>
            </a:extLst>
          </p:cNvPr>
          <p:cNvSpPr txBox="1">
            <a:spLocks/>
          </p:cNvSpPr>
          <p:nvPr/>
        </p:nvSpPr>
        <p:spPr>
          <a:xfrm>
            <a:off x="3248854" y="3185973"/>
            <a:ext cx="2965717" cy="297033"/>
          </a:xfrm>
          <a:prstGeom prst="rect">
            <a:avLst/>
          </a:prstGeom>
        </p:spPr>
        <p:txBody>
          <a:bodyPr lIns="6866" tIns="3434" rIns="6866" bIns="3434" anchor="b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</a:p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رياضيات ثالث متوسط / أسماء العوفي</a:t>
            </a:r>
          </a:p>
        </p:txBody>
      </p:sp>
      <p:pic>
        <p:nvPicPr>
          <p:cNvPr id="22532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1E8C15C8-3FB2-ED7A-E52F-EC12A40CF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3444875"/>
            <a:ext cx="28575" cy="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2533" name="مربع نص 1">
            <a:hlinkClick r:id="rId2"/>
            <a:extLst>
              <a:ext uri="{FF2B5EF4-FFF2-40B4-BE49-F238E27FC236}">
                <a16:creationId xmlns:a16="http://schemas.microsoft.com/office/drawing/2014/main" id="{B263F3EB-C656-EAF7-7F6E-FC2DF00E8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3725863"/>
            <a:ext cx="5683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04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اضغط</a:t>
            </a:r>
          </a:p>
        </p:txBody>
      </p:sp>
      <p:pic>
        <p:nvPicPr>
          <p:cNvPr id="22534" name="صورة 2">
            <a:extLst>
              <a:ext uri="{FF2B5EF4-FFF2-40B4-BE49-F238E27FC236}">
                <a16:creationId xmlns:a16="http://schemas.microsoft.com/office/drawing/2014/main" id="{D87D35F6-D02A-B7C8-7E5E-99C682497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3563938"/>
            <a:ext cx="12128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صورة 2">
            <a:hlinkClick r:id="rId5"/>
            <a:extLst>
              <a:ext uri="{FF2B5EF4-FFF2-40B4-BE49-F238E27FC236}">
                <a16:creationId xmlns:a16="http://schemas.microsoft.com/office/drawing/2014/main" id="{D007F067-4685-02DA-9FF9-5E8906ADC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617913"/>
            <a:ext cx="19177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ZoneTexte 2">
            <a:extLst>
              <a:ext uri="{FF2B5EF4-FFF2-40B4-BE49-F238E27FC236}">
                <a16:creationId xmlns:a16="http://schemas.microsoft.com/office/drawing/2014/main" id="{F7A14F92-1D4F-F76D-B47E-F7E0BA28B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938" y="1646238"/>
            <a:ext cx="604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6667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الحقوق غير  محفوظة للتعديل الشخصي في الحصة</a:t>
            </a:r>
          </a:p>
        </p:txBody>
      </p:sp>
    </p:spTree>
    <p:extLst>
      <p:ext uri="{BB962C8B-B14F-4D97-AF65-F5344CB8AC3E}">
        <p14:creationId xmlns:p14="http://schemas.microsoft.com/office/powerpoint/2010/main" val="2916693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مستطيل 67"/>
          <p:cNvSpPr/>
          <p:nvPr/>
        </p:nvSpPr>
        <p:spPr>
          <a:xfrm>
            <a:off x="4857752" y="2786058"/>
            <a:ext cx="4071966" cy="8572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ما المعادلة التي تحتاج إليها لإيجاد عمر امرأة يبلغ ضغط دمها 120 ؟</a:t>
            </a:r>
          </a:p>
        </p:txBody>
      </p:sp>
      <p:sp>
        <p:nvSpPr>
          <p:cNvPr id="70" name="مخطط انسيابي: بطاقة 69"/>
          <p:cNvSpPr/>
          <p:nvPr/>
        </p:nvSpPr>
        <p:spPr>
          <a:xfrm>
            <a:off x="357158" y="2786058"/>
            <a:ext cx="4500594" cy="857256"/>
          </a:xfrm>
          <a:prstGeom prst="flowChartPunchedCar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120  =  0.01 س2  +  0.05 س  +  107</a:t>
            </a:r>
          </a:p>
        </p:txBody>
      </p:sp>
      <p:sp>
        <p:nvSpPr>
          <p:cNvPr id="71" name="مستطيل 70"/>
          <p:cNvSpPr/>
          <p:nvPr/>
        </p:nvSpPr>
        <p:spPr>
          <a:xfrm>
            <a:off x="4857752" y="3786190"/>
            <a:ext cx="4071966" cy="8572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اكتب هذه المعادلة بالصورة القياسية .؟</a:t>
            </a:r>
          </a:p>
        </p:txBody>
      </p:sp>
      <p:sp>
        <p:nvSpPr>
          <p:cNvPr id="72" name="مخطط انسيابي: بطاقة 71"/>
          <p:cNvSpPr/>
          <p:nvPr/>
        </p:nvSpPr>
        <p:spPr>
          <a:xfrm>
            <a:off x="357158" y="3786190"/>
            <a:ext cx="4500594" cy="857256"/>
          </a:xfrm>
          <a:prstGeom prst="flowChartPunchedCar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0 =  0.01 س2  +   0.05 س   ــ   13</a:t>
            </a:r>
          </a:p>
        </p:txBody>
      </p:sp>
      <p:sp>
        <p:nvSpPr>
          <p:cNvPr id="73" name="مستطيل 72"/>
          <p:cNvSpPr/>
          <p:nvPr/>
        </p:nvSpPr>
        <p:spPr>
          <a:xfrm>
            <a:off x="4857752" y="4786322"/>
            <a:ext cx="4071966" cy="8572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ما قيم كل من  أ  ،  ب  ،  جـ؟</a:t>
            </a:r>
          </a:p>
        </p:txBody>
      </p:sp>
      <p:sp>
        <p:nvSpPr>
          <p:cNvPr id="74" name="مخطط انسيابي: بطاقة 73"/>
          <p:cNvSpPr/>
          <p:nvPr/>
        </p:nvSpPr>
        <p:spPr>
          <a:xfrm>
            <a:off x="357158" y="4786322"/>
            <a:ext cx="4500594" cy="857256"/>
          </a:xfrm>
          <a:prstGeom prst="flowChartPunchedCar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أ  =  0.01      ب  =  0.05       جـ  =  ــ 13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14290"/>
            <a:ext cx="52101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500430" y="571480"/>
            <a:ext cx="5405449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714356"/>
            <a:ext cx="20383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مستطيل 13"/>
          <p:cNvSpPr/>
          <p:nvPr/>
        </p:nvSpPr>
        <p:spPr>
          <a:xfrm>
            <a:off x="4857752" y="5786454"/>
            <a:ext cx="4071966" cy="8572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لماذا يصعب حل هذه المعادلة بالتحليل أو بإكمال المربع  ؟</a:t>
            </a:r>
          </a:p>
        </p:txBody>
      </p:sp>
      <p:sp>
        <p:nvSpPr>
          <p:cNvPr id="15" name="مخطط انسيابي: بطاقة 14"/>
          <p:cNvSpPr/>
          <p:nvPr/>
        </p:nvSpPr>
        <p:spPr>
          <a:xfrm>
            <a:off x="357158" y="5786454"/>
            <a:ext cx="4500594" cy="857256"/>
          </a:xfrm>
          <a:prstGeom prst="flowChartPunchedCar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لأن القيم العشرية تجعل ذلك صعبا إن لم يكن مستحيلا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7483D50-364D-D084-5FEF-6AAAA905DE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8344" y="188640"/>
            <a:ext cx="1044030" cy="396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إطار 1"/>
          <p:cNvSpPr/>
          <p:nvPr/>
        </p:nvSpPr>
        <p:spPr>
          <a:xfrm>
            <a:off x="4214810" y="289632"/>
            <a:ext cx="3500461" cy="571504"/>
          </a:xfrm>
          <a:prstGeom prst="frame">
            <a:avLst>
              <a:gd name="adj1" fmla="val 10000"/>
            </a:avLst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حل المعادلة التالية بإكمال المربع :</a:t>
            </a:r>
          </a:p>
        </p:txBody>
      </p:sp>
      <p:grpSp>
        <p:nvGrpSpPr>
          <p:cNvPr id="3" name="مجموعة 33"/>
          <p:cNvGrpSpPr/>
          <p:nvPr/>
        </p:nvGrpSpPr>
        <p:grpSpPr>
          <a:xfrm>
            <a:off x="7825259" y="285728"/>
            <a:ext cx="1104459" cy="532546"/>
            <a:chOff x="3143239" y="1857366"/>
            <a:chExt cx="1362074" cy="714381"/>
          </a:xfr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43239" y="1857366"/>
              <a:ext cx="1362074" cy="7143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</p:pic>
        <p:sp>
          <p:nvSpPr>
            <p:cNvPr id="76" name="مربع نص 75"/>
            <p:cNvSpPr txBox="1"/>
            <p:nvPr/>
          </p:nvSpPr>
          <p:spPr>
            <a:xfrm>
              <a:off x="3300184" y="1928803"/>
              <a:ext cx="1071570" cy="61929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تمهيد</a:t>
              </a:r>
              <a:endParaRPr lang="ar-SA" sz="2400" b="1" baseline="30000" dirty="0"/>
            </a:p>
          </p:txBody>
        </p:sp>
      </p:grpSp>
      <p:sp>
        <p:nvSpPr>
          <p:cNvPr id="38" name="سداسي 37"/>
          <p:cNvSpPr/>
          <p:nvPr/>
        </p:nvSpPr>
        <p:spPr>
          <a:xfrm>
            <a:off x="5472118" y="2341854"/>
            <a:ext cx="3643338" cy="1587212"/>
          </a:xfrm>
          <a:prstGeom prst="hexagon">
            <a:avLst>
              <a:gd name="adj" fmla="val 0"/>
              <a:gd name="vf" fmla="val 11547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2" name="مربع نص 81"/>
          <p:cNvSpPr txBox="1"/>
          <p:nvPr/>
        </p:nvSpPr>
        <p:spPr>
          <a:xfrm>
            <a:off x="5857884" y="2467269"/>
            <a:ext cx="32861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أ س</a:t>
            </a:r>
            <a:r>
              <a:rPr lang="ar-SA" sz="3600" b="1" spc="-100" baseline="30000" dirty="0"/>
              <a:t>2</a:t>
            </a:r>
            <a:r>
              <a:rPr lang="ar-SA" sz="2400" b="1" dirty="0"/>
              <a:t>  + ب س  +  جـ  =  0</a:t>
            </a:r>
          </a:p>
        </p:txBody>
      </p:sp>
      <p:graphicFrame>
        <p:nvGraphicFramePr>
          <p:cNvPr id="39" name="جدول 38"/>
          <p:cNvGraphicFramePr>
            <a:graphicFrameLocks noGrp="1"/>
          </p:cNvGraphicFramePr>
          <p:nvPr/>
        </p:nvGraphicFramePr>
        <p:xfrm>
          <a:off x="228567" y="1071547"/>
          <a:ext cx="5144290" cy="5500726"/>
        </p:xfrm>
        <a:graphic>
          <a:graphicData uri="http://schemas.openxmlformats.org/drawingml/2006/table">
            <a:tbl>
              <a:tblPr rtl="1" firstRow="1" bandRow="1">
                <a:tableStyleId>{68D230F3-CF80-4859-8CE7-A43EE81993B5}</a:tableStyleId>
              </a:tblPr>
              <a:tblGrid>
                <a:gridCol w="5144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4562">
                <a:tc>
                  <a:txBody>
                    <a:bodyPr/>
                    <a:lstStyle/>
                    <a:p>
                      <a:pPr rtl="1"/>
                      <a:endParaRPr lang="ar-SA" dirty="0">
                        <a:ln w="285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4562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2200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0278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4562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4562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85" name="مجموعة 84"/>
          <p:cNvGrpSpPr/>
          <p:nvPr/>
        </p:nvGrpSpPr>
        <p:grpSpPr>
          <a:xfrm>
            <a:off x="4814890" y="3027664"/>
            <a:ext cx="4143404" cy="829964"/>
            <a:chOff x="4500562" y="1443024"/>
            <a:chExt cx="4143404" cy="829964"/>
          </a:xfrm>
        </p:grpSpPr>
        <p:sp>
          <p:nvSpPr>
            <p:cNvPr id="32" name="مربع نص 31"/>
            <p:cNvSpPr txBox="1"/>
            <p:nvPr/>
          </p:nvSpPr>
          <p:spPr>
            <a:xfrm>
              <a:off x="4500562" y="1595725"/>
              <a:ext cx="414340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س</a:t>
              </a:r>
              <a:r>
                <a:rPr lang="ar-SA" sz="3600" b="1" spc="-100" baseline="30000" dirty="0"/>
                <a:t>2</a:t>
              </a:r>
              <a:r>
                <a:rPr lang="ar-SA" sz="2400" b="1" dirty="0"/>
                <a:t>  +       س   +         =  0</a:t>
              </a:r>
              <a:endParaRPr lang="ar-SA" sz="2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66" name="مجموعة 40"/>
            <p:cNvGrpSpPr/>
            <p:nvPr/>
          </p:nvGrpSpPr>
          <p:grpSpPr>
            <a:xfrm>
              <a:off x="7215206" y="1443024"/>
              <a:ext cx="514354" cy="829964"/>
              <a:chOff x="3128952" y="4515778"/>
              <a:chExt cx="514354" cy="829964"/>
            </a:xfrm>
          </p:grpSpPr>
          <p:sp>
            <p:nvSpPr>
              <p:cNvPr id="67" name="Text Box 87"/>
              <p:cNvSpPr txBox="1">
                <a:spLocks noChangeArrowheads="1"/>
              </p:cNvSpPr>
              <p:nvPr/>
            </p:nvSpPr>
            <p:spPr bwMode="auto">
              <a:xfrm>
                <a:off x="3128952" y="4515778"/>
                <a:ext cx="51435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ب</a:t>
                </a:r>
                <a:endParaRPr lang="en-US" sz="2400" b="1" dirty="0"/>
              </a:p>
            </p:txBody>
          </p:sp>
          <p:sp>
            <p:nvSpPr>
              <p:cNvPr id="68" name="Text Box 87"/>
              <p:cNvSpPr txBox="1">
                <a:spLocks noChangeArrowheads="1"/>
              </p:cNvSpPr>
              <p:nvPr/>
            </p:nvSpPr>
            <p:spPr bwMode="auto">
              <a:xfrm>
                <a:off x="3128952" y="4884077"/>
                <a:ext cx="51435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أ</a:t>
                </a:r>
                <a:endParaRPr lang="en-US" sz="2400" b="1" dirty="0"/>
              </a:p>
            </p:txBody>
          </p:sp>
          <p:cxnSp>
            <p:nvCxnSpPr>
              <p:cNvPr id="69" name="رابط مستقيم 68"/>
              <p:cNvCxnSpPr/>
              <p:nvPr/>
            </p:nvCxnSpPr>
            <p:spPr>
              <a:xfrm rot="10800000">
                <a:off x="3256621" y="4898113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مجموعة 40"/>
            <p:cNvGrpSpPr/>
            <p:nvPr/>
          </p:nvGrpSpPr>
          <p:grpSpPr>
            <a:xfrm>
              <a:off x="5857884" y="1443024"/>
              <a:ext cx="514354" cy="829964"/>
              <a:chOff x="3128952" y="4515778"/>
              <a:chExt cx="514354" cy="829964"/>
            </a:xfrm>
          </p:grpSpPr>
          <p:sp>
            <p:nvSpPr>
              <p:cNvPr id="77" name="Text Box 87"/>
              <p:cNvSpPr txBox="1">
                <a:spLocks noChangeArrowheads="1"/>
              </p:cNvSpPr>
              <p:nvPr/>
            </p:nvSpPr>
            <p:spPr bwMode="auto">
              <a:xfrm>
                <a:off x="3128952" y="4515778"/>
                <a:ext cx="51435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جـ</a:t>
                </a:r>
                <a:endParaRPr lang="en-US" sz="2400" b="1" dirty="0"/>
              </a:p>
            </p:txBody>
          </p:sp>
          <p:sp>
            <p:nvSpPr>
              <p:cNvPr id="78" name="Text Box 87"/>
              <p:cNvSpPr txBox="1">
                <a:spLocks noChangeArrowheads="1"/>
              </p:cNvSpPr>
              <p:nvPr/>
            </p:nvSpPr>
            <p:spPr bwMode="auto">
              <a:xfrm>
                <a:off x="3128952" y="4884077"/>
                <a:ext cx="51435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أ</a:t>
                </a:r>
                <a:endParaRPr lang="en-US" sz="2400" b="1" dirty="0"/>
              </a:p>
            </p:txBody>
          </p:sp>
          <p:cxnSp>
            <p:nvCxnSpPr>
              <p:cNvPr id="79" name="رابط مستقيم 78"/>
              <p:cNvCxnSpPr/>
              <p:nvPr/>
            </p:nvCxnSpPr>
            <p:spPr>
              <a:xfrm rot="10800000">
                <a:off x="3256621" y="4898113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0" name="مجموعة 99"/>
          <p:cNvGrpSpPr/>
          <p:nvPr/>
        </p:nvGrpSpPr>
        <p:grpSpPr>
          <a:xfrm>
            <a:off x="2457432" y="1128696"/>
            <a:ext cx="2914670" cy="845534"/>
            <a:chOff x="5472118" y="2156120"/>
            <a:chExt cx="2914670" cy="845534"/>
          </a:xfrm>
        </p:grpSpPr>
        <p:grpSp>
          <p:nvGrpSpPr>
            <p:cNvPr id="70" name="مجموعة 40"/>
            <p:cNvGrpSpPr/>
            <p:nvPr/>
          </p:nvGrpSpPr>
          <p:grpSpPr>
            <a:xfrm>
              <a:off x="5472118" y="2171690"/>
              <a:ext cx="657230" cy="829964"/>
              <a:chOff x="2986076" y="4515778"/>
              <a:chExt cx="657230" cy="829964"/>
            </a:xfrm>
          </p:grpSpPr>
          <p:sp>
            <p:nvSpPr>
              <p:cNvPr id="71" name="Text Box 87"/>
              <p:cNvSpPr txBox="1">
                <a:spLocks noChangeArrowheads="1"/>
              </p:cNvSpPr>
              <p:nvPr/>
            </p:nvSpPr>
            <p:spPr bwMode="auto">
              <a:xfrm>
                <a:off x="2986076" y="4515778"/>
                <a:ext cx="65723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ــ جـ</a:t>
                </a:r>
                <a:endParaRPr lang="en-US" sz="2400" b="1" dirty="0"/>
              </a:p>
            </p:txBody>
          </p:sp>
          <p:sp>
            <p:nvSpPr>
              <p:cNvPr id="72" name="Text Box 87"/>
              <p:cNvSpPr txBox="1">
                <a:spLocks noChangeArrowheads="1"/>
              </p:cNvSpPr>
              <p:nvPr/>
            </p:nvSpPr>
            <p:spPr bwMode="auto">
              <a:xfrm>
                <a:off x="3057514" y="4884077"/>
                <a:ext cx="51435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أ</a:t>
                </a:r>
                <a:endParaRPr lang="en-US" sz="2400" b="1" dirty="0"/>
              </a:p>
            </p:txBody>
          </p:sp>
          <p:cxnSp>
            <p:nvCxnSpPr>
              <p:cNvPr id="73" name="رابط مستقيم 72"/>
              <p:cNvCxnSpPr/>
              <p:nvPr/>
            </p:nvCxnSpPr>
            <p:spPr>
              <a:xfrm rot="10800000">
                <a:off x="3076621" y="4898113"/>
                <a:ext cx="46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مربع نص 86"/>
            <p:cNvSpPr txBox="1"/>
            <p:nvPr/>
          </p:nvSpPr>
          <p:spPr>
            <a:xfrm>
              <a:off x="5929322" y="2308821"/>
              <a:ext cx="245746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س</a:t>
              </a:r>
              <a:r>
                <a:rPr lang="ar-SA" sz="3600" b="1" spc="-100" baseline="30000" dirty="0"/>
                <a:t>2</a:t>
              </a:r>
              <a:r>
                <a:rPr lang="ar-SA" sz="2400" b="1" dirty="0"/>
                <a:t>  +       س   =</a:t>
              </a:r>
              <a:endParaRPr lang="ar-SA" sz="2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88" name="مجموعة 40"/>
            <p:cNvGrpSpPr/>
            <p:nvPr/>
          </p:nvGrpSpPr>
          <p:grpSpPr>
            <a:xfrm>
              <a:off x="6958028" y="2156120"/>
              <a:ext cx="514354" cy="829964"/>
              <a:chOff x="3128952" y="4515778"/>
              <a:chExt cx="514354" cy="829964"/>
            </a:xfrm>
          </p:grpSpPr>
          <p:sp>
            <p:nvSpPr>
              <p:cNvPr id="93" name="Text Box 87"/>
              <p:cNvSpPr txBox="1">
                <a:spLocks noChangeArrowheads="1"/>
              </p:cNvSpPr>
              <p:nvPr/>
            </p:nvSpPr>
            <p:spPr bwMode="auto">
              <a:xfrm>
                <a:off x="3128952" y="4515778"/>
                <a:ext cx="51435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ب</a:t>
                </a:r>
                <a:endParaRPr lang="en-US" sz="2400" b="1" dirty="0"/>
              </a:p>
            </p:txBody>
          </p:sp>
          <p:sp>
            <p:nvSpPr>
              <p:cNvPr id="94" name="Text Box 87"/>
              <p:cNvSpPr txBox="1">
                <a:spLocks noChangeArrowheads="1"/>
              </p:cNvSpPr>
              <p:nvPr/>
            </p:nvSpPr>
            <p:spPr bwMode="auto">
              <a:xfrm>
                <a:off x="3128952" y="4884077"/>
                <a:ext cx="51435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أ</a:t>
                </a:r>
                <a:endParaRPr lang="en-US" sz="2400" b="1" dirty="0"/>
              </a:p>
            </p:txBody>
          </p:sp>
          <p:cxnSp>
            <p:nvCxnSpPr>
              <p:cNvPr id="95" name="رابط مستقيم 94"/>
              <p:cNvCxnSpPr/>
              <p:nvPr/>
            </p:nvCxnSpPr>
            <p:spPr>
              <a:xfrm rot="10800000">
                <a:off x="3256621" y="4898113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7" name="مجموعة 136"/>
          <p:cNvGrpSpPr/>
          <p:nvPr/>
        </p:nvGrpSpPr>
        <p:grpSpPr>
          <a:xfrm>
            <a:off x="71406" y="1985952"/>
            <a:ext cx="5314984" cy="861104"/>
            <a:chOff x="3629022" y="2869218"/>
            <a:chExt cx="5314984" cy="861104"/>
          </a:xfrm>
        </p:grpSpPr>
        <p:grpSp>
          <p:nvGrpSpPr>
            <p:cNvPr id="107" name="مجموعة 106"/>
            <p:cNvGrpSpPr/>
            <p:nvPr/>
          </p:nvGrpSpPr>
          <p:grpSpPr>
            <a:xfrm>
              <a:off x="5700720" y="2886070"/>
              <a:ext cx="1085858" cy="829964"/>
              <a:chOff x="1285852" y="1085832"/>
              <a:chExt cx="1085858" cy="829964"/>
            </a:xfrm>
          </p:grpSpPr>
          <p:sp>
            <p:nvSpPr>
              <p:cNvPr id="102" name="Text Box 87"/>
              <p:cNvSpPr txBox="1">
                <a:spLocks noChangeArrowheads="1"/>
              </p:cNvSpPr>
              <p:nvPr/>
            </p:nvSpPr>
            <p:spPr bwMode="auto">
              <a:xfrm>
                <a:off x="1285852" y="1214422"/>
                <a:ext cx="108585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sz="2200" b="1" dirty="0"/>
                  <a:t>(      )</a:t>
                </a:r>
                <a:r>
                  <a:rPr lang="ar-SA" sz="3600" b="1" spc="-100" baseline="30000" dirty="0"/>
                  <a:t>2</a:t>
                </a:r>
                <a:endParaRPr lang="en-US" sz="3600" b="1" spc="-100" baseline="30000" dirty="0"/>
              </a:p>
            </p:txBody>
          </p:sp>
          <p:grpSp>
            <p:nvGrpSpPr>
              <p:cNvPr id="103" name="مجموعة 40"/>
              <p:cNvGrpSpPr/>
              <p:nvPr/>
            </p:nvGrpSpPr>
            <p:grpSpPr>
              <a:xfrm>
                <a:off x="1657328" y="1085832"/>
                <a:ext cx="514354" cy="829964"/>
                <a:chOff x="3128952" y="4515778"/>
                <a:chExt cx="514354" cy="829964"/>
              </a:xfrm>
            </p:grpSpPr>
            <p:sp>
              <p:nvSpPr>
                <p:cNvPr id="104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128952" y="4515778"/>
                  <a:ext cx="514354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sz="2400" b="1" dirty="0"/>
                    <a:t>ب</a:t>
                  </a:r>
                  <a:endParaRPr lang="en-US" sz="2400" b="1" dirty="0"/>
                </a:p>
              </p:txBody>
            </p:sp>
            <p:sp>
              <p:nvSpPr>
                <p:cNvPr id="10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128952" y="4884077"/>
                  <a:ext cx="514354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sz="2400" b="1" dirty="0"/>
                    <a:t>2 أ</a:t>
                  </a:r>
                  <a:endParaRPr lang="en-US" sz="2400" b="1" dirty="0"/>
                </a:p>
              </p:txBody>
            </p:sp>
            <p:cxnSp>
              <p:nvCxnSpPr>
                <p:cNvPr id="106" name="رابط مستقيم 105"/>
                <p:cNvCxnSpPr/>
                <p:nvPr/>
              </p:nvCxnSpPr>
              <p:spPr>
                <a:xfrm rot="10800000">
                  <a:off x="3256621" y="4898113"/>
                  <a:ext cx="288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9" name="مجموعة 40"/>
            <p:cNvGrpSpPr/>
            <p:nvPr/>
          </p:nvGrpSpPr>
          <p:grpSpPr>
            <a:xfrm>
              <a:off x="4986340" y="2884788"/>
              <a:ext cx="657230" cy="829964"/>
              <a:chOff x="2986076" y="4515778"/>
              <a:chExt cx="657230" cy="829964"/>
            </a:xfrm>
          </p:grpSpPr>
          <p:sp>
            <p:nvSpPr>
              <p:cNvPr id="115" name="Text Box 87"/>
              <p:cNvSpPr txBox="1">
                <a:spLocks noChangeArrowheads="1"/>
              </p:cNvSpPr>
              <p:nvPr/>
            </p:nvSpPr>
            <p:spPr bwMode="auto">
              <a:xfrm>
                <a:off x="2986076" y="4515778"/>
                <a:ext cx="657230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ــ جـ</a:t>
                </a:r>
                <a:endParaRPr lang="en-US" sz="2400" b="1" dirty="0"/>
              </a:p>
            </p:txBody>
          </p:sp>
          <p:sp>
            <p:nvSpPr>
              <p:cNvPr id="116" name="Text Box 87"/>
              <p:cNvSpPr txBox="1">
                <a:spLocks noChangeArrowheads="1"/>
              </p:cNvSpPr>
              <p:nvPr/>
            </p:nvSpPr>
            <p:spPr bwMode="auto">
              <a:xfrm>
                <a:off x="3057514" y="4884077"/>
                <a:ext cx="51435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أ</a:t>
                </a:r>
                <a:endParaRPr lang="en-US" sz="2400" b="1" dirty="0"/>
              </a:p>
            </p:txBody>
          </p:sp>
          <p:cxnSp>
            <p:nvCxnSpPr>
              <p:cNvPr id="117" name="رابط مستقيم 116"/>
              <p:cNvCxnSpPr/>
              <p:nvPr/>
            </p:nvCxnSpPr>
            <p:spPr>
              <a:xfrm rot="10800000">
                <a:off x="3076621" y="4898113"/>
                <a:ext cx="46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0" name="مربع نص 109"/>
            <p:cNvSpPr txBox="1"/>
            <p:nvPr/>
          </p:nvSpPr>
          <p:spPr>
            <a:xfrm>
              <a:off x="4600576" y="3021919"/>
              <a:ext cx="434343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س</a:t>
              </a:r>
              <a:r>
                <a:rPr lang="ar-SA" sz="3600" b="1" spc="-100" baseline="30000" dirty="0"/>
                <a:t>2</a:t>
              </a:r>
              <a:r>
                <a:rPr lang="ar-SA" sz="2400" b="1" dirty="0"/>
                <a:t>  +       س  +  </a:t>
              </a:r>
              <a:r>
                <a:rPr lang="ar-SA" sz="2400" b="1" dirty="0">
                  <a:solidFill>
                    <a:srgbClr val="FF0000"/>
                  </a:solidFill>
                </a:rPr>
                <a:t>         </a:t>
              </a:r>
              <a:r>
                <a:rPr lang="ar-SA" sz="2400" b="1" dirty="0"/>
                <a:t> =         +</a:t>
              </a:r>
              <a:endParaRPr lang="ar-SA" sz="2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111" name="مجموعة 40"/>
            <p:cNvGrpSpPr/>
            <p:nvPr/>
          </p:nvGrpSpPr>
          <p:grpSpPr>
            <a:xfrm>
              <a:off x="7515246" y="2869218"/>
              <a:ext cx="514354" cy="829964"/>
              <a:chOff x="3128952" y="4515778"/>
              <a:chExt cx="514354" cy="829964"/>
            </a:xfrm>
          </p:grpSpPr>
          <p:sp>
            <p:nvSpPr>
              <p:cNvPr id="112" name="Text Box 87"/>
              <p:cNvSpPr txBox="1">
                <a:spLocks noChangeArrowheads="1"/>
              </p:cNvSpPr>
              <p:nvPr/>
            </p:nvSpPr>
            <p:spPr bwMode="auto">
              <a:xfrm>
                <a:off x="3128952" y="4515778"/>
                <a:ext cx="51435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ب</a:t>
                </a:r>
                <a:endParaRPr lang="en-US" sz="2400" b="1" dirty="0"/>
              </a:p>
            </p:txBody>
          </p:sp>
          <p:sp>
            <p:nvSpPr>
              <p:cNvPr id="113" name="Text Box 87"/>
              <p:cNvSpPr txBox="1">
                <a:spLocks noChangeArrowheads="1"/>
              </p:cNvSpPr>
              <p:nvPr/>
            </p:nvSpPr>
            <p:spPr bwMode="auto">
              <a:xfrm>
                <a:off x="3128952" y="4884077"/>
                <a:ext cx="51435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أ</a:t>
                </a:r>
                <a:endParaRPr lang="en-US" sz="2400" b="1" dirty="0"/>
              </a:p>
            </p:txBody>
          </p:sp>
          <p:cxnSp>
            <p:nvCxnSpPr>
              <p:cNvPr id="114" name="رابط مستقيم 113"/>
              <p:cNvCxnSpPr/>
              <p:nvPr/>
            </p:nvCxnSpPr>
            <p:spPr>
              <a:xfrm rot="10800000">
                <a:off x="3256621" y="4898113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4" name="مجموعة 123"/>
            <p:cNvGrpSpPr/>
            <p:nvPr/>
          </p:nvGrpSpPr>
          <p:grpSpPr>
            <a:xfrm>
              <a:off x="3629022" y="2900358"/>
              <a:ext cx="1085858" cy="829964"/>
              <a:chOff x="1285852" y="1085832"/>
              <a:chExt cx="1085858" cy="829964"/>
            </a:xfrm>
          </p:grpSpPr>
          <p:sp>
            <p:nvSpPr>
              <p:cNvPr id="125" name="Text Box 87"/>
              <p:cNvSpPr txBox="1">
                <a:spLocks noChangeArrowheads="1"/>
              </p:cNvSpPr>
              <p:nvPr/>
            </p:nvSpPr>
            <p:spPr bwMode="auto">
              <a:xfrm>
                <a:off x="1285852" y="1214422"/>
                <a:ext cx="108585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sz="2200" b="1" dirty="0"/>
                  <a:t>(      )</a:t>
                </a:r>
                <a:r>
                  <a:rPr lang="ar-SA" sz="3600" b="1" spc="-100" baseline="30000" dirty="0"/>
                  <a:t>2</a:t>
                </a:r>
                <a:endParaRPr lang="en-US" sz="3600" b="1" spc="-100" baseline="30000" dirty="0"/>
              </a:p>
            </p:txBody>
          </p:sp>
          <p:grpSp>
            <p:nvGrpSpPr>
              <p:cNvPr id="126" name="مجموعة 40"/>
              <p:cNvGrpSpPr/>
              <p:nvPr/>
            </p:nvGrpSpPr>
            <p:grpSpPr>
              <a:xfrm>
                <a:off x="1657328" y="1085832"/>
                <a:ext cx="514354" cy="829964"/>
                <a:chOff x="3128952" y="4515778"/>
                <a:chExt cx="514354" cy="829964"/>
              </a:xfrm>
            </p:grpSpPr>
            <p:sp>
              <p:nvSpPr>
                <p:cNvPr id="127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128952" y="4515778"/>
                  <a:ext cx="514354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sz="2400" b="1" dirty="0"/>
                    <a:t>ب</a:t>
                  </a:r>
                  <a:endParaRPr lang="en-US" sz="2400" b="1" dirty="0"/>
                </a:p>
              </p:txBody>
            </p:sp>
            <p:sp>
              <p:nvSpPr>
                <p:cNvPr id="128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128952" y="4884077"/>
                  <a:ext cx="514354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sz="2400" b="1" dirty="0"/>
                    <a:t>2 أ</a:t>
                  </a:r>
                  <a:endParaRPr lang="en-US" sz="2400" b="1" dirty="0"/>
                </a:p>
              </p:txBody>
            </p:sp>
            <p:cxnSp>
              <p:nvCxnSpPr>
                <p:cNvPr id="129" name="رابط مستقيم 128"/>
                <p:cNvCxnSpPr/>
                <p:nvPr/>
              </p:nvCxnSpPr>
              <p:spPr>
                <a:xfrm rot="10800000">
                  <a:off x="3256621" y="4898113"/>
                  <a:ext cx="288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50" name="مجموعة 149"/>
          <p:cNvGrpSpPr/>
          <p:nvPr/>
        </p:nvGrpSpPr>
        <p:grpSpPr>
          <a:xfrm>
            <a:off x="1300136" y="2957508"/>
            <a:ext cx="4000528" cy="885830"/>
            <a:chOff x="4857752" y="3643314"/>
            <a:chExt cx="4000528" cy="885830"/>
          </a:xfrm>
        </p:grpSpPr>
        <p:grpSp>
          <p:nvGrpSpPr>
            <p:cNvPr id="80" name="مجموعة 40"/>
            <p:cNvGrpSpPr/>
            <p:nvPr/>
          </p:nvGrpSpPr>
          <p:grpSpPr>
            <a:xfrm>
              <a:off x="4857752" y="3643314"/>
              <a:ext cx="1943114" cy="885830"/>
              <a:chOff x="1700192" y="4515778"/>
              <a:chExt cx="1943114" cy="885830"/>
            </a:xfrm>
          </p:grpSpPr>
          <p:sp>
            <p:nvSpPr>
              <p:cNvPr id="81" name="Text Box 87"/>
              <p:cNvSpPr txBox="1">
                <a:spLocks noChangeArrowheads="1"/>
              </p:cNvSpPr>
              <p:nvPr/>
            </p:nvSpPr>
            <p:spPr bwMode="auto">
              <a:xfrm>
                <a:off x="1700192" y="4515778"/>
                <a:ext cx="194311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ــ 4 أ جـ  +  ب</a:t>
                </a:r>
                <a:r>
                  <a:rPr lang="ar-SA" sz="3400" b="1" spc="-100" baseline="30000" dirty="0"/>
                  <a:t>2</a:t>
                </a:r>
                <a:r>
                  <a:rPr lang="ar-SA" sz="2400" b="1" dirty="0"/>
                  <a:t> </a:t>
                </a:r>
                <a:endParaRPr lang="en-US" sz="2400" b="1" dirty="0"/>
              </a:p>
            </p:txBody>
          </p:sp>
          <p:sp>
            <p:nvSpPr>
              <p:cNvPr id="83" name="Text Box 87"/>
              <p:cNvSpPr txBox="1">
                <a:spLocks noChangeArrowheads="1"/>
              </p:cNvSpPr>
              <p:nvPr/>
            </p:nvSpPr>
            <p:spPr bwMode="auto">
              <a:xfrm>
                <a:off x="2343134" y="4939943"/>
                <a:ext cx="72866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4 أ</a:t>
                </a:r>
                <a:r>
                  <a:rPr lang="ar-SA" sz="3400" b="1" spc="-100" baseline="30000" dirty="0"/>
                  <a:t>2</a:t>
                </a:r>
                <a:endParaRPr lang="en-US" sz="3400" b="1" spc="-100" baseline="30000" dirty="0"/>
              </a:p>
            </p:txBody>
          </p:sp>
          <p:cxnSp>
            <p:nvCxnSpPr>
              <p:cNvPr id="84" name="رابط مستقيم 83"/>
              <p:cNvCxnSpPr/>
              <p:nvPr/>
            </p:nvCxnSpPr>
            <p:spPr>
              <a:xfrm rot="10800000">
                <a:off x="1924621" y="4898113"/>
                <a:ext cx="162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0" name="مجموعة 139"/>
            <p:cNvGrpSpPr/>
            <p:nvPr/>
          </p:nvGrpSpPr>
          <p:grpSpPr>
            <a:xfrm>
              <a:off x="6786578" y="3671890"/>
              <a:ext cx="2071702" cy="829964"/>
              <a:chOff x="4714876" y="5214950"/>
              <a:chExt cx="2071702" cy="829964"/>
            </a:xfrm>
          </p:grpSpPr>
          <p:sp>
            <p:nvSpPr>
              <p:cNvPr id="132" name="Text Box 87"/>
              <p:cNvSpPr txBox="1">
                <a:spLocks noChangeArrowheads="1"/>
              </p:cNvSpPr>
              <p:nvPr/>
            </p:nvSpPr>
            <p:spPr bwMode="auto">
              <a:xfrm>
                <a:off x="4714876" y="5343540"/>
                <a:ext cx="2071702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sz="2200" b="1" dirty="0"/>
                  <a:t>( س  +       )</a:t>
                </a:r>
                <a:r>
                  <a:rPr lang="ar-SA" sz="3600" b="1" spc="-100" baseline="30000" dirty="0"/>
                  <a:t>2</a:t>
                </a:r>
                <a:r>
                  <a:rPr lang="ar-SA" sz="2200" b="1" dirty="0"/>
                  <a:t>  =</a:t>
                </a:r>
                <a:r>
                  <a:rPr lang="ar-SA" sz="3600" b="1" spc="-100" baseline="30000" dirty="0"/>
                  <a:t> </a:t>
                </a:r>
                <a:endParaRPr lang="en-US" sz="3600" b="1" spc="-100" baseline="30000" dirty="0"/>
              </a:p>
            </p:txBody>
          </p:sp>
          <p:grpSp>
            <p:nvGrpSpPr>
              <p:cNvPr id="133" name="مجموعة 40"/>
              <p:cNvGrpSpPr/>
              <p:nvPr/>
            </p:nvGrpSpPr>
            <p:grpSpPr>
              <a:xfrm>
                <a:off x="5372106" y="5214950"/>
                <a:ext cx="514354" cy="829964"/>
                <a:chOff x="3128952" y="4515778"/>
                <a:chExt cx="514354" cy="829964"/>
              </a:xfrm>
            </p:grpSpPr>
            <p:sp>
              <p:nvSpPr>
                <p:cNvPr id="134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128952" y="4515778"/>
                  <a:ext cx="514354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sz="2400" b="1" dirty="0"/>
                    <a:t>ب</a:t>
                  </a:r>
                  <a:endParaRPr lang="en-US" sz="2400" b="1" dirty="0"/>
                </a:p>
              </p:txBody>
            </p:sp>
            <p:sp>
              <p:nvSpPr>
                <p:cNvPr id="13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128952" y="4884077"/>
                  <a:ext cx="514354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sz="2400" b="1" dirty="0"/>
                    <a:t>2 أ</a:t>
                  </a:r>
                  <a:endParaRPr lang="en-US" sz="2400" b="1" dirty="0"/>
                </a:p>
              </p:txBody>
            </p:sp>
            <p:cxnSp>
              <p:nvCxnSpPr>
                <p:cNvPr id="136" name="رابط مستقيم 135"/>
                <p:cNvCxnSpPr/>
                <p:nvPr/>
              </p:nvCxnSpPr>
              <p:spPr>
                <a:xfrm rot="10800000">
                  <a:off x="3256621" y="4898113"/>
                  <a:ext cx="288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59" name="مجموعة 158"/>
          <p:cNvGrpSpPr/>
          <p:nvPr/>
        </p:nvGrpSpPr>
        <p:grpSpPr>
          <a:xfrm>
            <a:off x="1543026" y="4067483"/>
            <a:ext cx="3900514" cy="890291"/>
            <a:chOff x="4886328" y="4314830"/>
            <a:chExt cx="3900514" cy="890291"/>
          </a:xfrm>
        </p:grpSpPr>
        <p:sp>
          <p:nvSpPr>
            <p:cNvPr id="139" name="Text Box 87"/>
            <p:cNvSpPr txBox="1">
              <a:spLocks noChangeArrowheads="1"/>
            </p:cNvSpPr>
            <p:nvPr/>
          </p:nvSpPr>
          <p:spPr bwMode="auto">
            <a:xfrm>
              <a:off x="6643702" y="4500570"/>
              <a:ext cx="2143140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200" b="1" dirty="0"/>
                <a:t> س  +         =  ±       </a:t>
              </a:r>
              <a:endParaRPr lang="en-US" sz="3600" b="1" spc="-100" baseline="30000" dirty="0"/>
            </a:p>
          </p:txBody>
        </p:sp>
        <p:grpSp>
          <p:nvGrpSpPr>
            <p:cNvPr id="142" name="مجموعة 40"/>
            <p:cNvGrpSpPr/>
            <p:nvPr/>
          </p:nvGrpSpPr>
          <p:grpSpPr>
            <a:xfrm>
              <a:off x="7415232" y="4314830"/>
              <a:ext cx="514354" cy="829964"/>
              <a:chOff x="3128952" y="4515778"/>
              <a:chExt cx="514354" cy="829964"/>
            </a:xfrm>
          </p:grpSpPr>
          <p:sp>
            <p:nvSpPr>
              <p:cNvPr id="143" name="Text Box 87"/>
              <p:cNvSpPr txBox="1">
                <a:spLocks noChangeArrowheads="1"/>
              </p:cNvSpPr>
              <p:nvPr/>
            </p:nvSpPr>
            <p:spPr bwMode="auto">
              <a:xfrm>
                <a:off x="3128952" y="4515778"/>
                <a:ext cx="51435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ب</a:t>
                </a:r>
                <a:endParaRPr lang="en-US" sz="2400" b="1" dirty="0"/>
              </a:p>
            </p:txBody>
          </p:sp>
          <p:sp>
            <p:nvSpPr>
              <p:cNvPr id="144" name="Text Box 87"/>
              <p:cNvSpPr txBox="1">
                <a:spLocks noChangeArrowheads="1"/>
              </p:cNvSpPr>
              <p:nvPr/>
            </p:nvSpPr>
            <p:spPr bwMode="auto">
              <a:xfrm>
                <a:off x="3128952" y="4884077"/>
                <a:ext cx="51435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2 أ</a:t>
                </a:r>
                <a:endParaRPr lang="en-US" sz="2400" b="1" dirty="0"/>
              </a:p>
            </p:txBody>
          </p:sp>
          <p:cxnSp>
            <p:nvCxnSpPr>
              <p:cNvPr id="145" name="رابط مستقيم 144"/>
              <p:cNvCxnSpPr/>
              <p:nvPr/>
            </p:nvCxnSpPr>
            <p:spPr>
              <a:xfrm rot="10800000">
                <a:off x="3256621" y="4898113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8" name="مجموعة 157"/>
            <p:cNvGrpSpPr/>
            <p:nvPr/>
          </p:nvGrpSpPr>
          <p:grpSpPr>
            <a:xfrm>
              <a:off x="4886328" y="4314830"/>
              <a:ext cx="1943114" cy="890291"/>
              <a:chOff x="4857752" y="4714886"/>
              <a:chExt cx="1943114" cy="890291"/>
            </a:xfrm>
          </p:grpSpPr>
          <p:grpSp>
            <p:nvGrpSpPr>
              <p:cNvPr id="146" name="مجموعة 40"/>
              <p:cNvGrpSpPr/>
              <p:nvPr/>
            </p:nvGrpSpPr>
            <p:grpSpPr>
              <a:xfrm>
                <a:off x="4857752" y="4757746"/>
                <a:ext cx="1943114" cy="847431"/>
                <a:chOff x="1700192" y="4487202"/>
                <a:chExt cx="1943114" cy="847431"/>
              </a:xfrm>
            </p:grpSpPr>
            <p:sp>
              <p:nvSpPr>
                <p:cNvPr id="147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1700192" y="4487202"/>
                  <a:ext cx="1943114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sz="2400" b="1" dirty="0"/>
                    <a:t> ب</a:t>
                  </a:r>
                  <a:r>
                    <a:rPr lang="ar-SA" sz="3400" b="1" spc="-100" baseline="30000" dirty="0"/>
                    <a:t>2</a:t>
                  </a:r>
                  <a:r>
                    <a:rPr lang="ar-SA" sz="2400" b="1" dirty="0"/>
                    <a:t> ــ 4 أ جـ</a:t>
                  </a:r>
                  <a:endParaRPr lang="en-US" sz="2400" b="1" dirty="0"/>
                </a:p>
              </p:txBody>
            </p:sp>
            <p:sp>
              <p:nvSpPr>
                <p:cNvPr id="148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343134" y="4872968"/>
                  <a:ext cx="728668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sz="2400" b="1" dirty="0"/>
                    <a:t>2 أ</a:t>
                  </a:r>
                  <a:endParaRPr lang="en-US" sz="3400" b="1" spc="-100" baseline="30000" dirty="0"/>
                </a:p>
              </p:txBody>
            </p:sp>
            <p:cxnSp>
              <p:nvCxnSpPr>
                <p:cNvPr id="149" name="رابط مستقيم 148"/>
                <p:cNvCxnSpPr/>
                <p:nvPr/>
              </p:nvCxnSpPr>
              <p:spPr>
                <a:xfrm rot="10800000">
                  <a:off x="1924621" y="4898113"/>
                  <a:ext cx="1620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7" name="مجموعة 156"/>
              <p:cNvGrpSpPr/>
              <p:nvPr/>
            </p:nvGrpSpPr>
            <p:grpSpPr>
              <a:xfrm>
                <a:off x="5072066" y="4714886"/>
                <a:ext cx="1543062" cy="357190"/>
                <a:chOff x="1500166" y="642918"/>
                <a:chExt cx="1714512" cy="428628"/>
              </a:xfrm>
            </p:grpSpPr>
            <p:cxnSp>
              <p:nvCxnSpPr>
                <p:cNvPr id="152" name="رابط مستقيم 151"/>
                <p:cNvCxnSpPr/>
                <p:nvPr/>
              </p:nvCxnSpPr>
              <p:spPr>
                <a:xfrm rot="10800000">
                  <a:off x="1500166" y="642918"/>
                  <a:ext cx="1571636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رابط مستقيم 153"/>
                <p:cNvCxnSpPr/>
                <p:nvPr/>
              </p:nvCxnSpPr>
              <p:spPr>
                <a:xfrm rot="16200000" flipH="1">
                  <a:off x="2893207" y="821513"/>
                  <a:ext cx="428628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رابط مستقيم 155"/>
                <p:cNvCxnSpPr/>
                <p:nvPr/>
              </p:nvCxnSpPr>
              <p:spPr>
                <a:xfrm rot="5400000" flipH="1" flipV="1">
                  <a:off x="3036083" y="892951"/>
                  <a:ext cx="285752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75" name="مجموعة 174"/>
          <p:cNvGrpSpPr/>
          <p:nvPr/>
        </p:nvGrpSpPr>
        <p:grpSpPr>
          <a:xfrm>
            <a:off x="1585892" y="4924604"/>
            <a:ext cx="3857652" cy="890426"/>
            <a:chOff x="1585892" y="4924604"/>
            <a:chExt cx="3857652" cy="890426"/>
          </a:xfrm>
        </p:grpSpPr>
        <p:sp>
          <p:nvSpPr>
            <p:cNvPr id="161" name="Text Box 87"/>
            <p:cNvSpPr txBox="1">
              <a:spLocks noChangeArrowheads="1"/>
            </p:cNvSpPr>
            <p:nvPr/>
          </p:nvSpPr>
          <p:spPr bwMode="auto">
            <a:xfrm>
              <a:off x="3357554" y="5110479"/>
              <a:ext cx="2085990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200" b="1" dirty="0"/>
                <a:t> س  =            ±       </a:t>
              </a:r>
              <a:endParaRPr lang="en-US" sz="3600" b="1" spc="-100" baseline="30000" dirty="0"/>
            </a:p>
          </p:txBody>
        </p:sp>
        <p:grpSp>
          <p:nvGrpSpPr>
            <p:cNvPr id="162" name="مجموعة 40"/>
            <p:cNvGrpSpPr/>
            <p:nvPr/>
          </p:nvGrpSpPr>
          <p:grpSpPr>
            <a:xfrm>
              <a:off x="3914770" y="4924739"/>
              <a:ext cx="728668" cy="829964"/>
              <a:chOff x="2914638" y="4515778"/>
              <a:chExt cx="728668" cy="829964"/>
            </a:xfrm>
          </p:grpSpPr>
          <p:sp>
            <p:nvSpPr>
              <p:cNvPr id="172" name="Text Box 87"/>
              <p:cNvSpPr txBox="1">
                <a:spLocks noChangeArrowheads="1"/>
              </p:cNvSpPr>
              <p:nvPr/>
            </p:nvSpPr>
            <p:spPr bwMode="auto">
              <a:xfrm>
                <a:off x="2914638" y="4515778"/>
                <a:ext cx="728668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ــ ب</a:t>
                </a:r>
                <a:endParaRPr lang="en-US" sz="2400" b="1" dirty="0"/>
              </a:p>
            </p:txBody>
          </p:sp>
          <p:sp>
            <p:nvSpPr>
              <p:cNvPr id="173" name="Text Box 87"/>
              <p:cNvSpPr txBox="1">
                <a:spLocks noChangeArrowheads="1"/>
              </p:cNvSpPr>
              <p:nvPr/>
            </p:nvSpPr>
            <p:spPr bwMode="auto">
              <a:xfrm>
                <a:off x="3043226" y="4884077"/>
                <a:ext cx="51435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2 أ</a:t>
                </a:r>
                <a:endParaRPr lang="en-US" sz="2400" b="1" dirty="0"/>
              </a:p>
            </p:txBody>
          </p:sp>
          <p:cxnSp>
            <p:nvCxnSpPr>
              <p:cNvPr id="174" name="رابط مستقيم 173"/>
              <p:cNvCxnSpPr/>
              <p:nvPr/>
            </p:nvCxnSpPr>
            <p:spPr>
              <a:xfrm rot="10800000">
                <a:off x="3033757" y="4898113"/>
                <a:ext cx="46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3" name="مجموعة 162"/>
            <p:cNvGrpSpPr/>
            <p:nvPr/>
          </p:nvGrpSpPr>
          <p:grpSpPr>
            <a:xfrm>
              <a:off x="1585892" y="4924604"/>
              <a:ext cx="1943114" cy="890426"/>
              <a:chOff x="4857752" y="4714751"/>
              <a:chExt cx="1943114" cy="890426"/>
            </a:xfrm>
          </p:grpSpPr>
          <p:grpSp>
            <p:nvGrpSpPr>
              <p:cNvPr id="164" name="مجموعة 40"/>
              <p:cNvGrpSpPr/>
              <p:nvPr/>
            </p:nvGrpSpPr>
            <p:grpSpPr>
              <a:xfrm>
                <a:off x="4857752" y="4757746"/>
                <a:ext cx="1943114" cy="847431"/>
                <a:chOff x="1700192" y="4487202"/>
                <a:chExt cx="1943114" cy="847431"/>
              </a:xfrm>
            </p:grpSpPr>
            <p:sp>
              <p:nvSpPr>
                <p:cNvPr id="169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1700192" y="4487202"/>
                  <a:ext cx="1943114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sz="2400" b="1" dirty="0"/>
                    <a:t> ب</a:t>
                  </a:r>
                  <a:r>
                    <a:rPr lang="ar-SA" sz="3400" b="1" spc="-100" baseline="30000" dirty="0"/>
                    <a:t>2</a:t>
                  </a:r>
                  <a:r>
                    <a:rPr lang="ar-SA" sz="2400" b="1" dirty="0"/>
                    <a:t> ــ 4 أ جـ</a:t>
                  </a:r>
                  <a:endParaRPr lang="en-US" sz="2400" b="1" dirty="0"/>
                </a:p>
              </p:txBody>
            </p:sp>
            <p:sp>
              <p:nvSpPr>
                <p:cNvPr id="170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343134" y="4872968"/>
                  <a:ext cx="728668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sz="2400" b="1" dirty="0"/>
                    <a:t>2 أ</a:t>
                  </a:r>
                  <a:endParaRPr lang="en-US" sz="3400" b="1" spc="-100" baseline="30000" dirty="0"/>
                </a:p>
              </p:txBody>
            </p:sp>
            <p:cxnSp>
              <p:nvCxnSpPr>
                <p:cNvPr id="171" name="رابط مستقيم 170"/>
                <p:cNvCxnSpPr/>
                <p:nvPr/>
              </p:nvCxnSpPr>
              <p:spPr>
                <a:xfrm rot="10800000">
                  <a:off x="1924621" y="4898113"/>
                  <a:ext cx="1620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5" name="مجموعة 164"/>
              <p:cNvGrpSpPr/>
              <p:nvPr/>
            </p:nvGrpSpPr>
            <p:grpSpPr>
              <a:xfrm>
                <a:off x="5072066" y="4714751"/>
                <a:ext cx="1543062" cy="357100"/>
                <a:chOff x="1500166" y="642918"/>
                <a:chExt cx="1714512" cy="428628"/>
              </a:xfrm>
            </p:grpSpPr>
            <p:cxnSp>
              <p:nvCxnSpPr>
                <p:cNvPr id="166" name="رابط مستقيم 165"/>
                <p:cNvCxnSpPr/>
                <p:nvPr/>
              </p:nvCxnSpPr>
              <p:spPr>
                <a:xfrm rot="10800000">
                  <a:off x="1500166" y="642918"/>
                  <a:ext cx="1571636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رابط مستقيم 166"/>
                <p:cNvCxnSpPr/>
                <p:nvPr/>
              </p:nvCxnSpPr>
              <p:spPr>
                <a:xfrm rot="16200000" flipH="1">
                  <a:off x="2893207" y="821513"/>
                  <a:ext cx="428628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رابط مستقيم 167"/>
                <p:cNvCxnSpPr/>
                <p:nvPr/>
              </p:nvCxnSpPr>
              <p:spPr>
                <a:xfrm rot="5400000" flipH="1" flipV="1">
                  <a:off x="3036083" y="892951"/>
                  <a:ext cx="285752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91" name="مجموعة 190"/>
          <p:cNvGrpSpPr/>
          <p:nvPr/>
        </p:nvGrpSpPr>
        <p:grpSpPr>
          <a:xfrm>
            <a:off x="1814492" y="5738996"/>
            <a:ext cx="3629052" cy="890426"/>
            <a:chOff x="1814492" y="5738996"/>
            <a:chExt cx="3629052" cy="890426"/>
          </a:xfrm>
        </p:grpSpPr>
        <p:sp>
          <p:nvSpPr>
            <p:cNvPr id="177" name="Text Box 87"/>
            <p:cNvSpPr txBox="1">
              <a:spLocks noChangeArrowheads="1"/>
            </p:cNvSpPr>
            <p:nvPr/>
          </p:nvSpPr>
          <p:spPr bwMode="auto">
            <a:xfrm>
              <a:off x="4572000" y="5967735"/>
              <a:ext cx="87154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200" b="1" dirty="0"/>
                <a:t> س  =       </a:t>
              </a:r>
              <a:endParaRPr lang="en-US" sz="3600" b="1" spc="-100" baseline="30000" dirty="0"/>
            </a:p>
          </p:txBody>
        </p:sp>
        <p:grpSp>
          <p:nvGrpSpPr>
            <p:cNvPr id="179" name="مجموعة 178"/>
            <p:cNvGrpSpPr/>
            <p:nvPr/>
          </p:nvGrpSpPr>
          <p:grpSpPr>
            <a:xfrm>
              <a:off x="1814492" y="5738996"/>
              <a:ext cx="2743220" cy="890426"/>
              <a:chOff x="4057646" y="4714751"/>
              <a:chExt cx="2743220" cy="890426"/>
            </a:xfrm>
          </p:grpSpPr>
          <p:grpSp>
            <p:nvGrpSpPr>
              <p:cNvPr id="180" name="مجموعة 40"/>
              <p:cNvGrpSpPr/>
              <p:nvPr/>
            </p:nvGrpSpPr>
            <p:grpSpPr>
              <a:xfrm>
                <a:off x="4057646" y="4757746"/>
                <a:ext cx="2743220" cy="847431"/>
                <a:chOff x="900086" y="4487202"/>
                <a:chExt cx="2743220" cy="847431"/>
              </a:xfrm>
            </p:grpSpPr>
            <p:sp>
              <p:nvSpPr>
                <p:cNvPr id="18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900086" y="4487202"/>
                  <a:ext cx="2743220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sz="2400" b="1" dirty="0"/>
                    <a:t>ــ  ب  ±    ب</a:t>
                  </a:r>
                  <a:r>
                    <a:rPr lang="ar-SA" sz="3400" b="1" spc="-100" baseline="30000" dirty="0"/>
                    <a:t>2</a:t>
                  </a:r>
                  <a:r>
                    <a:rPr lang="ar-SA" sz="2400" b="1" dirty="0"/>
                    <a:t> ــ 4 أ جـ</a:t>
                  </a:r>
                  <a:endParaRPr lang="en-US" sz="2400" b="1" dirty="0"/>
                </a:p>
              </p:txBody>
            </p:sp>
            <p:sp>
              <p:nvSpPr>
                <p:cNvPr id="18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343134" y="4872968"/>
                  <a:ext cx="728668" cy="461665"/>
                </a:xfrm>
                <a:prstGeom prst="rect">
                  <a:avLst/>
                </a:prstGeom>
                <a:noFill/>
                <a:ln w="57150" cmpd="thinThick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sz="2400" b="1" dirty="0"/>
                    <a:t>2 أ</a:t>
                  </a:r>
                  <a:endParaRPr lang="en-US" sz="3400" b="1" spc="-100" baseline="30000" dirty="0"/>
                </a:p>
              </p:txBody>
            </p:sp>
            <p:cxnSp>
              <p:nvCxnSpPr>
                <p:cNvPr id="187" name="رابط مستقيم 186"/>
                <p:cNvCxnSpPr/>
                <p:nvPr/>
              </p:nvCxnSpPr>
              <p:spPr>
                <a:xfrm rot="10800000">
                  <a:off x="988621" y="4898113"/>
                  <a:ext cx="2556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1" name="مجموعة 180"/>
              <p:cNvGrpSpPr/>
              <p:nvPr/>
            </p:nvGrpSpPr>
            <p:grpSpPr>
              <a:xfrm>
                <a:off x="4157657" y="4714751"/>
                <a:ext cx="1543063" cy="357100"/>
                <a:chOff x="484158" y="642918"/>
                <a:chExt cx="1714511" cy="428628"/>
              </a:xfrm>
            </p:grpSpPr>
            <p:cxnSp>
              <p:nvCxnSpPr>
                <p:cNvPr id="182" name="رابط مستقيم 181"/>
                <p:cNvCxnSpPr/>
                <p:nvPr/>
              </p:nvCxnSpPr>
              <p:spPr>
                <a:xfrm rot="10800000">
                  <a:off x="484158" y="642918"/>
                  <a:ext cx="1571634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رابط مستقيم 182"/>
                <p:cNvCxnSpPr/>
                <p:nvPr/>
              </p:nvCxnSpPr>
              <p:spPr>
                <a:xfrm rot="16200000" flipH="1">
                  <a:off x="1877197" y="821513"/>
                  <a:ext cx="428628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رابط مستقيم 183"/>
                <p:cNvCxnSpPr/>
                <p:nvPr/>
              </p:nvCxnSpPr>
              <p:spPr>
                <a:xfrm rot="5400000" flipH="1" flipV="1">
                  <a:off x="2020074" y="892951"/>
                  <a:ext cx="285752" cy="714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92" name="خماسي 191"/>
          <p:cNvSpPr/>
          <p:nvPr/>
        </p:nvSpPr>
        <p:spPr>
          <a:xfrm flipH="1">
            <a:off x="4872042" y="5772166"/>
            <a:ext cx="3929090" cy="785818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relaxedInse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القانون العام لحل المعادلات التربيعية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8" grpId="0" animBg="1"/>
      <p:bldP spid="82" grpId="0"/>
      <p:bldP spid="19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161925"/>
            <a:ext cx="504825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38" y="1016000"/>
            <a:ext cx="1225550" cy="45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2212975" y="974725"/>
            <a:ext cx="5237163" cy="509588"/>
            <a:chOff x="2529" y="559"/>
            <a:chExt cx="2256" cy="168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5" y="583"/>
              <a:ext cx="1380" cy="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9" y="559"/>
              <a:ext cx="882" cy="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06" name="Group 10"/>
          <p:cNvGrpSpPr>
            <a:grpSpLocks/>
          </p:cNvGrpSpPr>
          <p:nvPr/>
        </p:nvGrpSpPr>
        <p:grpSpPr bwMode="auto">
          <a:xfrm>
            <a:off x="1973263" y="1698625"/>
            <a:ext cx="6632575" cy="461963"/>
            <a:chOff x="2426" y="746"/>
            <a:chExt cx="2857" cy="152"/>
          </a:xfrm>
        </p:grpSpPr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754"/>
              <a:ext cx="1314" cy="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746"/>
              <a:ext cx="1548" cy="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698625"/>
            <a:ext cx="1141412" cy="45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35250"/>
            <a:ext cx="8556625" cy="259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2995613"/>
            <a:ext cx="1106487" cy="33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3398838"/>
            <a:ext cx="6553200" cy="53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4400550"/>
            <a:ext cx="461962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8" y="4019550"/>
            <a:ext cx="1693862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79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3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5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3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3.xml><?xml version="1.0" encoding="utf-8"?>
<a:theme xmlns:a="http://schemas.openxmlformats.org/drawingml/2006/main" name="1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7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سمة Office">
  <a:themeElements>
    <a:clrScheme name="ذروة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4638</TotalTime>
  <Words>5071</Words>
  <Application>Microsoft Office PowerPoint</Application>
  <PresentationFormat>عرض على الشاشة (4:3)</PresentationFormat>
  <Paragraphs>1442</Paragraphs>
  <Slides>65</Slides>
  <Notes>22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17</vt:i4>
      </vt:variant>
      <vt:variant>
        <vt:lpstr>نسق</vt:lpstr>
      </vt:variant>
      <vt:variant>
        <vt:i4>15</vt:i4>
      </vt:variant>
      <vt:variant>
        <vt:lpstr>عناوين الشرائح</vt:lpstr>
      </vt:variant>
      <vt:variant>
        <vt:i4>65</vt:i4>
      </vt:variant>
    </vt:vector>
  </HeadingPairs>
  <TitlesOfParts>
    <vt:vector size="97" baseType="lpstr">
      <vt:lpstr>Arial</vt:lpstr>
      <vt:lpstr>Calibri</vt:lpstr>
      <vt:lpstr>Calibri Light</vt:lpstr>
      <vt:lpstr>Dubai</vt:lpstr>
      <vt:lpstr>Hacen Dalal Text</vt:lpstr>
      <vt:lpstr>Helvetica Light</vt:lpstr>
      <vt:lpstr>Helvetica Neue</vt:lpstr>
      <vt:lpstr>Helvetica Neue Light</vt:lpstr>
      <vt:lpstr>Helvetica Neue Medium</vt:lpstr>
      <vt:lpstr>Helvetica Neue Thin</vt:lpstr>
      <vt:lpstr>Times New Roman</vt:lpstr>
      <vt:lpstr>Traditional Arabic</vt:lpstr>
      <vt:lpstr>Wingdings</vt:lpstr>
      <vt:lpstr>ZA-Fractions-1</vt:lpstr>
      <vt:lpstr>ZA-Fractions-2</vt:lpstr>
      <vt:lpstr>ZA-MATH2</vt:lpstr>
      <vt:lpstr>ZA-الجذور-1</vt:lpstr>
      <vt:lpstr>سمة Office</vt:lpstr>
      <vt:lpstr>9_سمة Office</vt:lpstr>
      <vt:lpstr>1_تصميم افتراضي</vt:lpstr>
      <vt:lpstr>2_تصميم افتراضي</vt:lpstr>
      <vt:lpstr>3_تصميم افتراضي</vt:lpstr>
      <vt:lpstr>4_تصميم افتراضي</vt:lpstr>
      <vt:lpstr>7_تصميم افتراضي</vt:lpstr>
      <vt:lpstr>8_تصميم افتراضي</vt:lpstr>
      <vt:lpstr>6_سمة Office</vt:lpstr>
      <vt:lpstr>تصميم افتراضي</vt:lpstr>
      <vt:lpstr>5_تصميم افتراضي</vt:lpstr>
      <vt:lpstr>3_White</vt:lpstr>
      <vt:lpstr>11_نسق Office</vt:lpstr>
      <vt:lpstr>7_سمة Office</vt:lpstr>
      <vt:lpstr>13_سمة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free-tech</dc:creator>
  <cp:lastModifiedBy>أسماء العوفي</cp:lastModifiedBy>
  <cp:revision>570</cp:revision>
  <dcterms:created xsi:type="dcterms:W3CDTF">2012-10-24T16:06:05Z</dcterms:created>
  <dcterms:modified xsi:type="dcterms:W3CDTF">2025-03-14T09:01:00Z</dcterms:modified>
</cp:coreProperties>
</file>