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9"/>
  </p:notesMasterIdLst>
  <p:sldIdLst>
    <p:sldId id="364" r:id="rId2"/>
    <p:sldId id="340" r:id="rId3"/>
    <p:sldId id="367" r:id="rId4"/>
    <p:sldId id="369" r:id="rId5"/>
    <p:sldId id="368" r:id="rId6"/>
    <p:sldId id="366" r:id="rId7"/>
    <p:sldId id="370" r:id="rId8"/>
  </p:sldIdLst>
  <p:sldSz cx="12192000" cy="6858000"/>
  <p:notesSz cx="6797675" cy="992505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  <a:srgbClr val="35939D"/>
    <a:srgbClr val="E6E6E6"/>
    <a:srgbClr val="ECD3DC"/>
    <a:srgbClr val="E62B5F"/>
    <a:srgbClr val="464C4D"/>
    <a:srgbClr val="E3A06B"/>
    <a:srgbClr val="FFADC6"/>
    <a:srgbClr val="86CF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النمط المتوسط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13" autoAdjust="0"/>
    <p:restoredTop sz="94301" autoAdjust="0"/>
  </p:normalViewPr>
  <p:slideViewPr>
    <p:cSldViewPr snapToGrid="0" showGuides="1">
      <p:cViewPr varScale="1">
        <p:scale>
          <a:sx n="75" d="100"/>
          <a:sy n="75" d="100"/>
        </p:scale>
        <p:origin x="28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74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7139B11-6823-4199-B659-89F4E31434E4}" type="datetimeFigureOut">
              <a:rPr lang="ar-EG" smtClean="0"/>
              <a:pPr/>
              <a:t>25/05/1447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52016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74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30B9A7-5B7F-492B-B120-E1319665C051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716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66310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3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4258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801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26431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18396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3687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88824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8655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091316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889658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044182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055039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22116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67405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25/05/1447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392440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495615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25/05/1447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546844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12343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95854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47DC747-9FDF-4F7F-8E7E-ECA49A7F6649}" type="datetimeFigureOut">
              <a:rPr lang="ar-EG" smtClean="0"/>
              <a:pPr/>
              <a:t>25/05/1447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337038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45544" y="191511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8810712"/>
              </p:ext>
            </p:extLst>
          </p:nvPr>
        </p:nvGraphicFramePr>
        <p:xfrm>
          <a:off x="4055611" y="2897208"/>
          <a:ext cx="7487631" cy="2912962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2128309">
                  <a:extLst>
                    <a:ext uri="{9D8B030D-6E8A-4147-A177-3AD203B41FA5}">
                      <a16:colId xmlns:a16="http://schemas.microsoft.com/office/drawing/2014/main" val="3429144942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15202769"/>
                    </a:ext>
                  </a:extLst>
                </a:gridCol>
                <a:gridCol w="4876722">
                  <a:extLst>
                    <a:ext uri="{9D8B030D-6E8A-4147-A177-3AD203B41FA5}">
                      <a16:colId xmlns:a16="http://schemas.microsoft.com/office/drawing/2014/main" val="3895854007"/>
                    </a:ext>
                  </a:extLst>
                </a:gridCol>
              </a:tblGrid>
              <a:tr h="412333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نواتج التعلم</a:t>
                      </a:r>
                      <a:endParaRPr lang="ar-SA" sz="2400" dirty="0">
                        <a:solidFill>
                          <a:srgbClr val="006600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المؤشرات</a:t>
                      </a:r>
                      <a:endParaRPr lang="ar-SA" sz="2400" dirty="0">
                        <a:solidFill>
                          <a:srgbClr val="006600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841754"/>
                  </a:ext>
                </a:extLst>
              </a:tr>
              <a:tr h="819659">
                <a:tc rowSpan="3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400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تقدير النسبة المئوية والجذور التربيعية</a:t>
                      </a:r>
                      <a:endParaRPr lang="en-US" sz="2400" b="0" dirty="0">
                        <a:effectLst/>
                        <a:latin typeface="itf shaheen pro Light" pitchFamily="50" charset="-78"/>
                        <a:ea typeface="Times New Roman" panose="02020603050405020304" pitchFamily="18" charset="0"/>
                        <a:cs typeface="itf shaheen pro Light" pitchFamily="50" charset="-78"/>
                      </a:endParaRPr>
                    </a:p>
                  </a:txBody>
                  <a:tcPr marL="114300" marR="11430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CYCLIC NUMBERS-BLACK" panose="02000000000000000000" pitchFamily="2" charset="2"/>
                        </a:rPr>
                        <a:t></a:t>
                      </a:r>
                      <a:endParaRPr lang="en-US" sz="2000" kern="120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يقدر </a:t>
                      </a:r>
                      <a:r>
                        <a:rPr lang="ar-SA" sz="2000" dirty="0">
                          <a:effectLst/>
                          <a:latin typeface="itf shaheen pro Light" pitchFamily="50" charset="-78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النسبة</a:t>
                      </a:r>
                      <a:r>
                        <a:rPr lang="ar-S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 المئوية من عدد باستخدام الكسور الاعتيادية والأعداد المتناغمة، </a:t>
                      </a:r>
                      <a:r>
                        <a:rPr lang="ar-SA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والتقريب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348044"/>
                  </a:ext>
                </a:extLst>
              </a:tr>
              <a:tr h="812800">
                <a:tc vMerge="1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CYCLIC NUMBERS-BLACK" panose="02000000000000000000" pitchFamily="2" charset="2"/>
                        </a:rPr>
                        <a:t></a:t>
                      </a:r>
                      <a:endParaRPr lang="ar-SA" sz="2000" dirty="0">
                        <a:solidFill>
                          <a:srgbClr val="C00000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يقدر الجذور التربيعية إلى أقرب منزلة عشرية، باستخدام الآلة الحاسبة </a:t>
                      </a:r>
                      <a:r>
                        <a:rPr lang="ar-SA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ودونها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839515"/>
                  </a:ext>
                </a:extLst>
              </a:tr>
              <a:tr h="823303">
                <a:tc vMerge="1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CYCLIC NUMBERS-BLACK" panose="02000000000000000000" pitchFamily="2" charset="2"/>
                        </a:rPr>
                        <a:t></a:t>
                      </a:r>
                      <a:endParaRPr lang="ar-SA" sz="2000" dirty="0">
                        <a:solidFill>
                          <a:srgbClr val="C00000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يوجد النسبة المئوية من عدد ذهنيا باستخدام الكسور الاعتيادية والعشرية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408639"/>
                  </a:ext>
                </a:extLst>
              </a:tr>
            </a:tbl>
          </a:graphicData>
        </a:graphic>
      </p:graphicFrame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321066"/>
              </p:ext>
            </p:extLst>
          </p:nvPr>
        </p:nvGraphicFramePr>
        <p:xfrm>
          <a:off x="985308" y="447927"/>
          <a:ext cx="10430934" cy="7924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568292">
                  <a:extLst>
                    <a:ext uri="{9D8B030D-6E8A-4147-A177-3AD203B41FA5}">
                      <a16:colId xmlns:a16="http://schemas.microsoft.com/office/drawing/2014/main" val="1125250278"/>
                    </a:ext>
                  </a:extLst>
                </a:gridCol>
                <a:gridCol w="5862642">
                  <a:extLst>
                    <a:ext uri="{9D8B030D-6E8A-4147-A177-3AD203B41FA5}">
                      <a16:colId xmlns:a16="http://schemas.microsoft.com/office/drawing/2014/main" val="21653608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المملكة العربية السعودية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الإدارة العامة للتعليم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608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وزارة التعليم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      متوسطة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431062"/>
                  </a:ext>
                </a:extLst>
              </a:tr>
            </a:tbl>
          </a:graphicData>
        </a:graphic>
      </p:graphicFrame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1600586"/>
              </p:ext>
            </p:extLst>
          </p:nvPr>
        </p:nvGraphicFramePr>
        <p:xfrm>
          <a:off x="1508034" y="1351056"/>
          <a:ext cx="9207863" cy="141830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07863">
                  <a:extLst>
                    <a:ext uri="{9D8B030D-6E8A-4147-A177-3AD203B41FA5}">
                      <a16:colId xmlns:a16="http://schemas.microsoft.com/office/drawing/2014/main" val="2832411921"/>
                    </a:ext>
                  </a:extLst>
                </a:gridCol>
              </a:tblGrid>
              <a:tr h="58027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تدريبات</a:t>
                      </a:r>
                      <a:r>
                        <a:rPr lang="ar-SA" sz="2800" b="0" baseline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 نافس الفصل الأول 1447 هـ (الأسبوع </a:t>
                      </a:r>
                      <a:r>
                        <a:rPr lang="ar-SA" sz="2800" b="0" baseline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الخامس </a:t>
                      </a:r>
                      <a:r>
                        <a:rPr lang="ar-SA" sz="2800" b="0" baseline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عشر)</a:t>
                      </a:r>
                      <a:endParaRPr lang="ar-SA" sz="2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779070"/>
                  </a:ext>
                </a:extLst>
              </a:tr>
              <a:tr h="323247">
                <a:tc>
                  <a:txBody>
                    <a:bodyPr/>
                    <a:lstStyle/>
                    <a:p>
                      <a:pPr algn="r" rtl="1"/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:  </a:t>
                      </a:r>
                      <a:r>
                        <a:rPr lang="ar-SA" sz="1800" b="1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الأعداد والعمليات عليها </a:t>
                      </a:r>
                      <a:endParaRPr lang="ar-SA" sz="1800" b="1" kern="1200" dirty="0" smtClean="0">
                        <a:solidFill>
                          <a:schemeClr val="bg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766976"/>
                  </a:ext>
                </a:extLst>
              </a:tr>
              <a:tr h="472278">
                <a:tc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الفرعي :  </a:t>
                      </a:r>
                      <a:r>
                        <a:rPr lang="ar-SA" sz="1800" b="1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العمليات على الأعداد والحس العددي</a:t>
                      </a:r>
                      <a:endParaRPr lang="ar-SA" sz="1800" b="0" kern="1200" dirty="0" smtClean="0">
                        <a:solidFill>
                          <a:schemeClr val="bg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137899"/>
                  </a:ext>
                </a:extLst>
              </a:tr>
            </a:tbl>
          </a:graphicData>
        </a:graphic>
      </p:graphicFrame>
      <p:pic>
        <p:nvPicPr>
          <p:cNvPr id="8" name="صورة 7"/>
          <p:cNvPicPr>
            <a:picLocks noChangeAspect="1"/>
          </p:cNvPicPr>
          <p:nvPr/>
        </p:nvPicPr>
        <p:blipFill rotWithShape="1">
          <a:blip r:embed="rId4"/>
          <a:srcRect l="6405" r="4140" b="816"/>
          <a:stretch/>
        </p:blipFill>
        <p:spPr>
          <a:xfrm>
            <a:off x="478364" y="2897203"/>
            <a:ext cx="3577247" cy="3293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2835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54508" y="177191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405395"/>
              </p:ext>
            </p:extLst>
          </p:nvPr>
        </p:nvGraphicFramePr>
        <p:xfrm>
          <a:off x="758401" y="478767"/>
          <a:ext cx="10725059" cy="701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0725059">
                  <a:extLst>
                    <a:ext uri="{9D8B030D-6E8A-4147-A177-3AD203B41FA5}">
                      <a16:colId xmlns:a16="http://schemas.microsoft.com/office/drawing/2014/main" val="495927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00FF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التدريب </a:t>
                      </a:r>
                      <a:r>
                        <a:rPr lang="ar-SA" sz="4000" dirty="0" smtClean="0">
                          <a:solidFill>
                            <a:srgbClr val="0000FF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الخامس</a:t>
                      </a:r>
                      <a:r>
                        <a:rPr lang="ar-SA" sz="4000" baseline="0" dirty="0" smtClean="0">
                          <a:solidFill>
                            <a:srgbClr val="0000FF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 </a:t>
                      </a:r>
                      <a:r>
                        <a:rPr lang="ar-SA" sz="4000" baseline="0" dirty="0" smtClean="0">
                          <a:solidFill>
                            <a:srgbClr val="0000FF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عشر 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190154"/>
                  </a:ext>
                </a:extLst>
              </a:tr>
            </a:tbl>
          </a:graphicData>
        </a:graphic>
      </p:graphicFrame>
      <p:pic>
        <p:nvPicPr>
          <p:cNvPr id="4" name="صورة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008" y="1091670"/>
            <a:ext cx="10687050" cy="206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464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3"/>
          <p:cNvPicPr>
            <a:picLocks noChangeAspect="1"/>
          </p:cNvPicPr>
          <p:nvPr/>
        </p:nvPicPr>
        <p:blipFill rotWithShape="1">
          <a:blip r:embed="rId4"/>
          <a:srcRect r="770"/>
          <a:stretch/>
        </p:blipFill>
        <p:spPr>
          <a:xfrm>
            <a:off x="719667" y="341842"/>
            <a:ext cx="10642600" cy="207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175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79" y="319087"/>
            <a:ext cx="10677525" cy="164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2119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579" y="405342"/>
            <a:ext cx="1060132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4678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38044" y="168724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991" y="334962"/>
            <a:ext cx="10648950" cy="212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5187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38044" y="168724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283" y="554037"/>
            <a:ext cx="10553700" cy="199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4670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شريحة">
  <a:themeElements>
    <a:clrScheme name="شريحة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شريحة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شريحة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6526</TotalTime>
  <Words>86</Words>
  <Application>Microsoft Office PowerPoint</Application>
  <PresentationFormat>شاشة عريضة</PresentationFormat>
  <Paragraphs>19</Paragraphs>
  <Slides>7</Slides>
  <Notes>2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11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9" baseType="lpstr">
      <vt:lpstr>AL-Mohanad</vt:lpstr>
      <vt:lpstr>Al-QuranAlKareem</vt:lpstr>
      <vt:lpstr>Arial</vt:lpstr>
      <vt:lpstr>Calibri</vt:lpstr>
      <vt:lpstr>Century Gothic</vt:lpstr>
      <vt:lpstr>CYCLIC NUMBERS-BLACK</vt:lpstr>
      <vt:lpstr>itf shaheen pro</vt:lpstr>
      <vt:lpstr>itf shaheen pro Light</vt:lpstr>
      <vt:lpstr>Tahoma</vt:lpstr>
      <vt:lpstr>Times New Roman</vt:lpstr>
      <vt:lpstr>Wingdings 3</vt:lpstr>
      <vt:lpstr>شريحة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rere hss</dc:creator>
  <cp:lastModifiedBy>Maher</cp:lastModifiedBy>
  <cp:revision>180</cp:revision>
  <cp:lastPrinted>2021-04-05T13:38:13Z</cp:lastPrinted>
  <dcterms:created xsi:type="dcterms:W3CDTF">2021-01-01T21:21:29Z</dcterms:created>
  <dcterms:modified xsi:type="dcterms:W3CDTF">2025-11-15T06:16:38Z</dcterms:modified>
</cp:coreProperties>
</file>