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6" r:id="rId3"/>
    <p:sldId id="262" r:id="rId4"/>
    <p:sldId id="257" r:id="rId5"/>
    <p:sldId id="263" r:id="rId6"/>
    <p:sldId id="259" r:id="rId7"/>
    <p:sldId id="260" r:id="rId8"/>
    <p:sldId id="264" r:id="rId9"/>
    <p:sldId id="261" r:id="rId10"/>
    <p:sldId id="265" r:id="rId11"/>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نمط متوسط 1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A488322-F2BA-4B5B-9748-0D474271808F}" styleName="نمط متوسط 3 - تميي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91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9DE6D9-E4B6-4685-BCF5-180F2EA25FE1}" type="datetimeFigureOut">
              <a:rPr lang="en-US"/>
              <a:pPr>
                <a:defRPr/>
              </a:pPr>
              <a:t>7/29/2017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00B5F0-DEFB-48F4-B777-43A472A7EFC0}" type="slidenum">
              <a:rPr lang="en-US"/>
              <a:pPr>
                <a:defRPr/>
              </a:pPr>
              <a:t>‹#›</a:t>
            </a:fld>
            <a:endParaRPr lang="en-US"/>
          </a:p>
        </p:txBody>
      </p:sp>
    </p:spTree>
  </p:cSld>
  <p:clrMapOvr>
    <a:masterClrMapping/>
  </p:clrMapOvr>
  <p:transition>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CED5D9-6BF1-46E1-811D-56106371572A}" type="datetimeFigureOut">
              <a:rPr lang="en-US"/>
              <a:pPr>
                <a:defRPr/>
              </a:pPr>
              <a:t>7/29/2017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D9CC7B-9B69-42E9-892D-BC673995F9AB}" type="slidenum">
              <a:rPr lang="en-US"/>
              <a:pPr>
                <a:defRPr/>
              </a:pPr>
              <a:t>‹#›</a:t>
            </a:fld>
            <a:endParaRPr lang="en-US"/>
          </a:p>
        </p:txBody>
      </p:sp>
    </p:spTree>
  </p:cSld>
  <p:clrMapOvr>
    <a:masterClrMapping/>
  </p:clrMapOvr>
  <p:transition>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C96555-4B9F-404C-90A0-9865915EF8D6}" type="datetimeFigureOut">
              <a:rPr lang="en-US"/>
              <a:pPr>
                <a:defRPr/>
              </a:pPr>
              <a:t>7/29/2017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4A5B42-84A5-485E-A55A-88555A32C557}" type="slidenum">
              <a:rPr lang="en-US"/>
              <a:pPr>
                <a:defRPr/>
              </a:pPr>
              <a:t>‹#›</a:t>
            </a:fld>
            <a:endParaRPr lang="en-US"/>
          </a:p>
        </p:txBody>
      </p:sp>
    </p:spTree>
  </p:cSld>
  <p:clrMapOvr>
    <a:masterClrMapping/>
  </p:clrMapOvr>
  <p:transition>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330765-2146-47BF-9429-92535C5C27D2}" type="datetimeFigureOut">
              <a:rPr lang="en-US"/>
              <a:pPr>
                <a:defRPr/>
              </a:pPr>
              <a:t>7/29/2017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3CA189-6ECE-4AF8-84D2-056E4ED46533}" type="slidenum">
              <a:rPr lang="en-US"/>
              <a:pPr>
                <a:defRPr/>
              </a:pPr>
              <a:t>‹#›</a:t>
            </a:fld>
            <a:endParaRPr lang="en-US"/>
          </a:p>
        </p:txBody>
      </p:sp>
    </p:spTree>
  </p:cSld>
  <p:clrMapOvr>
    <a:masterClrMapping/>
  </p:clrMapOvr>
  <p:transition>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F5EF6B-156C-459F-877B-0C04365B171A}" type="datetimeFigureOut">
              <a:rPr lang="en-US"/>
              <a:pPr>
                <a:defRPr/>
              </a:pPr>
              <a:t>7/29/2017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66A958-0903-4CAE-8BE6-958B9C5F3ACF}" type="slidenum">
              <a:rPr lang="en-US"/>
              <a:pPr>
                <a:defRPr/>
              </a:pPr>
              <a:t>‹#›</a:t>
            </a:fld>
            <a:endParaRPr lang="en-US"/>
          </a:p>
        </p:txBody>
      </p:sp>
    </p:spTree>
  </p:cSld>
  <p:clrMapOvr>
    <a:masterClrMapping/>
  </p:clrMapOvr>
  <p:transition>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BA4EB22-2BDA-4A91-9545-A619DED3BA15}" type="datetimeFigureOut">
              <a:rPr lang="en-US"/>
              <a:pPr>
                <a:defRPr/>
              </a:pPr>
              <a:t>7/29/2017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74D5F0-B86E-46CD-BE90-BDB0CB8AE474}" type="slidenum">
              <a:rPr lang="en-US"/>
              <a:pPr>
                <a:defRPr/>
              </a:pPr>
              <a:t>‹#›</a:t>
            </a:fld>
            <a:endParaRPr lang="en-US"/>
          </a:p>
        </p:txBody>
      </p:sp>
    </p:spTree>
  </p:cSld>
  <p:clrMapOvr>
    <a:masterClrMapping/>
  </p:clrMapOvr>
  <p:transition>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A6FECB-A6D4-46CE-9108-ACC5F971A3AA}" type="datetimeFigureOut">
              <a:rPr lang="en-US"/>
              <a:pPr>
                <a:defRPr/>
              </a:pPr>
              <a:t>7/29/2017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A95FA4B-D269-49BE-9F79-AFAAF91B3D56}" type="slidenum">
              <a:rPr lang="en-US"/>
              <a:pPr>
                <a:defRPr/>
              </a:pPr>
              <a:t>‹#›</a:t>
            </a:fld>
            <a:endParaRPr lang="en-US"/>
          </a:p>
        </p:txBody>
      </p:sp>
    </p:spTree>
  </p:cSld>
  <p:clrMapOvr>
    <a:masterClrMapping/>
  </p:clrMapOvr>
  <p:transition>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832DD85-7507-46E3-930D-C483C2198918}" type="datetimeFigureOut">
              <a:rPr lang="en-US"/>
              <a:pPr>
                <a:defRPr/>
              </a:pPr>
              <a:t>7/29/2017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64A9E81-09EA-47C8-A050-4E603A361270}" type="slidenum">
              <a:rPr lang="en-US"/>
              <a:pPr>
                <a:defRPr/>
              </a:pPr>
              <a:t>‹#›</a:t>
            </a:fld>
            <a:endParaRPr lang="en-US"/>
          </a:p>
        </p:txBody>
      </p:sp>
    </p:spTree>
  </p:cSld>
  <p:clrMapOvr>
    <a:masterClrMapping/>
  </p:clrMapOvr>
  <p:transition>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98C4F6-6959-42CF-9D5D-E4491A23FFEE}" type="datetimeFigureOut">
              <a:rPr lang="en-US"/>
              <a:pPr>
                <a:defRPr/>
              </a:pPr>
              <a:t>7/29/2017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A32DF27-6359-4072-AC27-0FD29232CDC1}" type="slidenum">
              <a:rPr lang="en-US"/>
              <a:pPr>
                <a:defRPr/>
              </a:pPr>
              <a:t>‹#›</a:t>
            </a:fld>
            <a:endParaRPr lang="en-US"/>
          </a:p>
        </p:txBody>
      </p:sp>
    </p:spTree>
  </p:cSld>
  <p:clrMapOvr>
    <a:masterClrMapping/>
  </p:clrMapOvr>
  <p:transition>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BD81CD-85FF-4651-9357-86DD179C642A}" type="datetimeFigureOut">
              <a:rPr lang="en-US"/>
              <a:pPr>
                <a:defRPr/>
              </a:pPr>
              <a:t>7/29/2017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327EE9-82D3-4E5A-9B52-4D06BFB9777C}" type="slidenum">
              <a:rPr lang="en-US"/>
              <a:pPr>
                <a:defRPr/>
              </a:pPr>
              <a:t>‹#›</a:t>
            </a:fld>
            <a:endParaRPr lang="en-US"/>
          </a:p>
        </p:txBody>
      </p:sp>
    </p:spTree>
  </p:cSld>
  <p:clrMapOvr>
    <a:masterClrMapping/>
  </p:clrMapOvr>
  <p:transition>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E0C640-4530-4186-A120-CE3638F6F106}" type="datetimeFigureOut">
              <a:rPr lang="en-US"/>
              <a:pPr>
                <a:defRPr/>
              </a:pPr>
              <a:t>7/29/2017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EC389F-D144-4FAC-968A-54EC482B63BB}" type="slidenum">
              <a:rPr lang="en-US"/>
              <a:pPr>
                <a:defRPr/>
              </a:pPr>
              <a:t>‹#›</a:t>
            </a:fld>
            <a:endParaRPr lang="en-US"/>
          </a:p>
        </p:txBody>
      </p:sp>
    </p:spTree>
  </p:cSld>
  <p:clrMapOvr>
    <a:masterClrMapping/>
  </p:clrMapOvr>
  <p:transition>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29108900-494D-4518-BB0E-134310D340D6}" type="datetimeFigureOut">
              <a:rPr lang="en-US"/>
              <a:pPr>
                <a:defRPr/>
              </a:pPr>
              <a:t>7/29/2017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smtClean="0">
                <a:solidFill>
                  <a:schemeClr val="tx1">
                    <a:tint val="75000"/>
                  </a:schemeClr>
                </a:solidFill>
                <a:latin typeface="+mn-lt"/>
                <a:cs typeface="+mn-cs"/>
              </a:defRPr>
            </a:lvl1pPr>
          </a:lstStyle>
          <a:p>
            <a:pPr>
              <a:defRPr/>
            </a:pPr>
            <a:fld id="{2E02F861-525B-4BF2-B9C8-9A7152FF1B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trips/>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22.wav"/><Relationship Id="rId1" Type="http://schemas.openxmlformats.org/officeDocument/2006/relationships/slideLayout" Target="../slideLayouts/slideLayout7.xml"/><Relationship Id="rId5" Type="http://schemas.openxmlformats.org/officeDocument/2006/relationships/audio" Target="../media/audio25.wav"/><Relationship Id="rId4" Type="http://schemas.openxmlformats.org/officeDocument/2006/relationships/audio" Target="../media/audio24.wav"/></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7.wav"/><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9.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audio" Target="../media/audio15.wav"/></Relationships>
</file>

<file path=ppt/slides/_rels/slide8.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8.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20.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rot="21200986">
            <a:off x="1995488" y="2409825"/>
            <a:ext cx="4881562" cy="1835150"/>
          </a:xfrm>
          <a:prstGeom prst="roundRect">
            <a:avLst>
              <a:gd name="adj" fmla="val 12869"/>
            </a:avLst>
          </a:prstGeom>
          <a:ln w="57150">
            <a:prstDash val="lgDashDot"/>
          </a:ln>
        </p:spPr>
        <p:style>
          <a:lnRef idx="1">
            <a:schemeClr val="accent6"/>
          </a:lnRef>
          <a:fillRef idx="2">
            <a:schemeClr val="accent6"/>
          </a:fillRef>
          <a:effectRef idx="1">
            <a:schemeClr val="accent6"/>
          </a:effectRef>
          <a:fontRef idx="minor">
            <a:schemeClr val="dk1"/>
          </a:fontRef>
        </p:style>
        <p:txBody>
          <a:bodyPr rtlCol="1" anchor="ctr"/>
          <a:lstStyle/>
          <a:p>
            <a:pPr algn="ctr" rtl="0" fontAlgn="auto">
              <a:spcBef>
                <a:spcPts val="0"/>
              </a:spcBef>
              <a:spcAft>
                <a:spcPts val="0"/>
              </a:spcAft>
              <a:defRPr/>
            </a:pPr>
            <a:endParaRPr lang="ar-EG"/>
          </a:p>
        </p:txBody>
      </p:sp>
      <p:sp>
        <p:nvSpPr>
          <p:cNvPr id="3" name="Rectangle 2"/>
          <p:cNvSpPr>
            <a:spLocks noChangeArrowheads="1"/>
          </p:cNvSpPr>
          <p:nvPr/>
        </p:nvSpPr>
        <p:spPr bwMode="auto">
          <a:xfrm rot="21283142">
            <a:off x="2962252" y="2938590"/>
            <a:ext cx="3155031" cy="923330"/>
          </a:xfrm>
          <a:prstGeom prst="rect">
            <a:avLst/>
          </a:prstGeom>
          <a:noFill/>
          <a:ln w="9525">
            <a:noFill/>
            <a:miter lim="800000"/>
            <a:headEnd/>
            <a:tailEnd/>
          </a:ln>
          <a:effectLst/>
        </p:spPr>
        <p:txBody>
          <a:bodyPr wrap="none"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fontAlgn="auto">
              <a:spcBef>
                <a:spcPts val="0"/>
              </a:spcBef>
              <a:spcAft>
                <a:spcPts val="0"/>
              </a:spcAft>
              <a:defRPr/>
            </a:pPr>
            <a:r>
              <a:rPr lang="ar-EG"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الدَّرسُ الأول</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نشاط الدرس الأول.wav"/>
                                        </p:tgtEl>
                                      </p:cMediaNode>
                                    </p:audio>
                                  </p:subTnLst>
                                </p:cTn>
                              </p:par>
                              <p:par>
                                <p:cTn id="11" presetID="49" presetClass="entr" presetSubtype="0" decel="10000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الدَّرسُ الأول.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8"/>
          <p:cNvSpPr>
            <a:spLocks/>
          </p:cNvSpPr>
          <p:nvPr/>
        </p:nvSpPr>
        <p:spPr bwMode="auto">
          <a:xfrm>
            <a:off x="304800" y="1524000"/>
            <a:ext cx="8610600" cy="4191000"/>
          </a:xfrm>
          <a:custGeom>
            <a:avLst/>
            <a:gdLst>
              <a:gd name="T0" fmla="*/ 2563813 w 1615"/>
              <a:gd name="T1" fmla="*/ 1816100 h 1144"/>
              <a:gd name="T2" fmla="*/ 0 w 1615"/>
              <a:gd name="T3" fmla="*/ 1816100 h 1144"/>
              <a:gd name="T4" fmla="*/ 0 w 1615"/>
              <a:gd name="T5" fmla="*/ 0 h 1144"/>
              <a:gd name="T6" fmla="*/ 2563813 w 1615"/>
              <a:gd name="T7" fmla="*/ 0 h 1144"/>
              <a:gd name="T8" fmla="*/ 2563813 w 1615"/>
              <a:gd name="T9" fmla="*/ 1816100 h 1144"/>
              <a:gd name="T10" fmla="*/ 2563813 w 1615"/>
              <a:gd name="T11" fmla="*/ 1816100 h 1144"/>
              <a:gd name="T12" fmla="*/ 0 60000 65536"/>
              <a:gd name="T13" fmla="*/ 0 60000 65536"/>
              <a:gd name="T14" fmla="*/ 0 60000 65536"/>
              <a:gd name="T15" fmla="*/ 0 60000 65536"/>
              <a:gd name="T16" fmla="*/ 0 60000 65536"/>
              <a:gd name="T17" fmla="*/ 0 60000 65536"/>
              <a:gd name="T18" fmla="*/ 0 w 1615"/>
              <a:gd name="T19" fmla="*/ 0 h 1144"/>
              <a:gd name="T20" fmla="*/ 1615 w 1615"/>
              <a:gd name="T21" fmla="*/ 1144 h 1144"/>
            </a:gdLst>
            <a:ahLst/>
            <a:cxnLst>
              <a:cxn ang="T12">
                <a:pos x="T0" y="T1"/>
              </a:cxn>
              <a:cxn ang="T13">
                <a:pos x="T2" y="T3"/>
              </a:cxn>
              <a:cxn ang="T14">
                <a:pos x="T4" y="T5"/>
              </a:cxn>
              <a:cxn ang="T15">
                <a:pos x="T6" y="T7"/>
              </a:cxn>
              <a:cxn ang="T16">
                <a:pos x="T8" y="T9"/>
              </a:cxn>
              <a:cxn ang="T17">
                <a:pos x="T10" y="T11"/>
              </a:cxn>
            </a:cxnLst>
            <a:rect l="T18" t="T19" r="T20" b="T21"/>
            <a:pathLst>
              <a:path w="1615" h="1144">
                <a:moveTo>
                  <a:pt x="1615" y="1144"/>
                </a:moveTo>
                <a:lnTo>
                  <a:pt x="0" y="1144"/>
                </a:lnTo>
                <a:lnTo>
                  <a:pt x="0" y="0"/>
                </a:lnTo>
                <a:lnTo>
                  <a:pt x="1615" y="0"/>
                </a:lnTo>
                <a:lnTo>
                  <a:pt x="1615" y="1144"/>
                </a:lnTo>
                <a:close/>
              </a:path>
            </a:pathLst>
          </a:custGeom>
          <a:gradFill flip="none" rotWithShape="1">
            <a:gsLst>
              <a:gs pos="0">
                <a:srgbClr val="EAADC6">
                  <a:tint val="66000"/>
                  <a:satMod val="160000"/>
                </a:srgbClr>
              </a:gs>
              <a:gs pos="50000">
                <a:srgbClr val="EAADC6">
                  <a:tint val="44500"/>
                  <a:satMod val="160000"/>
                </a:srgbClr>
              </a:gs>
              <a:gs pos="100000">
                <a:srgbClr val="EAADC6">
                  <a:tint val="23500"/>
                  <a:satMod val="160000"/>
                </a:srgbClr>
              </a:gs>
            </a:gsLst>
            <a:lin ang="16200000" scaled="1"/>
            <a:tileRect/>
          </a:gradFill>
          <a:ln w="171450" cap="rnd">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ysDot"/>
            <a:miter lim="800000"/>
            <a:headEnd/>
            <a:tailEnd/>
          </a:ln>
        </p:spPr>
        <p:txBody>
          <a:bodyPr/>
          <a:lstStyle/>
          <a:p>
            <a:pPr algn="l" rtl="0" fontAlgn="auto">
              <a:spcBef>
                <a:spcPts val="0"/>
              </a:spcBef>
              <a:spcAft>
                <a:spcPts val="0"/>
              </a:spcAft>
              <a:defRPr/>
            </a:pPr>
            <a:endParaRPr lang="ar-EG">
              <a:latin typeface="+mn-lt"/>
              <a:cs typeface="+mn-cs"/>
            </a:endParaRPr>
          </a:p>
        </p:txBody>
      </p:sp>
      <p:sp>
        <p:nvSpPr>
          <p:cNvPr id="6" name="Rectangle 5"/>
          <p:cNvSpPr>
            <a:spLocks noChangeArrowheads="1"/>
          </p:cNvSpPr>
          <p:nvPr/>
        </p:nvSpPr>
        <p:spPr bwMode="auto">
          <a:xfrm>
            <a:off x="363538" y="2590800"/>
            <a:ext cx="8424862" cy="584200"/>
          </a:xfrm>
          <a:prstGeom prst="rect">
            <a:avLst/>
          </a:prstGeom>
          <a:noFill/>
          <a:ln w="9525">
            <a:noFill/>
            <a:miter lim="800000"/>
            <a:headEnd/>
            <a:tailEnd/>
          </a:ln>
        </p:spPr>
        <p:txBody>
          <a:bodyPr wrap="none">
            <a:spAutoFit/>
          </a:bodyPr>
          <a:lstStyle/>
          <a:p>
            <a:pPr algn="ctr"/>
            <a:r>
              <a:rPr lang="ar-EG" sz="3200" b="1">
                <a:solidFill>
                  <a:srgbClr val="FF0000"/>
                </a:solidFill>
                <a:latin typeface="Calibri" pitchFamily="34" charset="0"/>
              </a:rPr>
              <a:t>حروف الاستفال</a:t>
            </a:r>
            <a:r>
              <a:rPr lang="ar-EG" sz="3200" b="1">
                <a:latin typeface="Calibri" pitchFamily="34" charset="0"/>
              </a:rPr>
              <a:t>:</a:t>
            </a:r>
            <a:r>
              <a:rPr lang="ar-EG" sz="1600" b="1">
                <a:latin typeface="Calibri" pitchFamily="34" charset="0"/>
              </a:rPr>
              <a:t>...................................................................................................... .</a:t>
            </a:r>
            <a:endParaRPr lang="en-US" sz="3200">
              <a:latin typeface="Calibri" pitchFamily="34" charset="0"/>
            </a:endParaRPr>
          </a:p>
        </p:txBody>
      </p:sp>
      <p:sp>
        <p:nvSpPr>
          <p:cNvPr id="7" name="Rectangle 6"/>
          <p:cNvSpPr/>
          <p:nvPr/>
        </p:nvSpPr>
        <p:spPr>
          <a:xfrm>
            <a:off x="609600" y="2362200"/>
            <a:ext cx="5867400" cy="1077218"/>
          </a:xfrm>
          <a:prstGeom prst="rect">
            <a:avLst/>
          </a:prstGeom>
        </p:spPr>
        <p:txBody>
          <a:bodyPr>
            <a:spAutoFit/>
          </a:bodyPr>
          <a:lstStyle/>
          <a:p>
            <a:pPr marL="0" lvl="5" algn="ctr">
              <a:defRPr/>
            </a:pPr>
            <a:r>
              <a:rPr lang="ar-EG" sz="3200" b="1" dirty="0">
                <a:solidFill>
                  <a:srgbClr val="0000FF"/>
                </a:solidFill>
                <a:latin typeface="+mn-lt"/>
                <a:cs typeface="+mn-cs"/>
              </a:rPr>
              <a:t>الهمزة، ب، ت، ث، ج، ح، د، ذ، ر، ز، س، ش، ع، ف، ك، ل، م، ن، ه، و، ي.</a:t>
            </a:r>
          </a:p>
        </p:txBody>
      </p:sp>
      <p:sp>
        <p:nvSpPr>
          <p:cNvPr id="5" name="Rectangle 4"/>
          <p:cNvSpPr/>
          <p:nvPr/>
        </p:nvSpPr>
        <p:spPr>
          <a:xfrm>
            <a:off x="381000" y="4028182"/>
            <a:ext cx="6781800" cy="1077218"/>
          </a:xfrm>
          <a:prstGeom prst="rect">
            <a:avLst/>
          </a:prstGeom>
        </p:spPr>
        <p:txBody>
          <a:bodyPr>
            <a:spAutoFit/>
          </a:bodyPr>
          <a:lstStyle/>
          <a:p>
            <a:pPr marL="0" lvl="5" algn="ctr">
              <a:defRPr/>
            </a:pPr>
            <a:r>
              <a:rPr lang="ar-EG" sz="3200" b="1" dirty="0">
                <a:solidFill>
                  <a:srgbClr val="0000FF"/>
                </a:solidFill>
                <a:latin typeface="+mn-lt"/>
                <a:cs typeface="+mn-cs"/>
              </a:rPr>
              <a:t>(رُئِيَ فَرَسٌ سريع ذو شوكة، يسميه أبي "حلية </a:t>
            </a:r>
            <a:r>
              <a:rPr lang="ar-EG" sz="3200" b="1" dirty="0" err="1">
                <a:solidFill>
                  <a:srgbClr val="0000FF"/>
                </a:solidFill>
                <a:latin typeface="+mn-lt"/>
                <a:cs typeface="+mn-cs"/>
              </a:rPr>
              <a:t>الكميت").</a:t>
            </a:r>
            <a:endParaRPr lang="ar-EG" sz="3200" b="1" dirty="0">
              <a:solidFill>
                <a:srgbClr val="0000FF"/>
              </a:solidFill>
              <a:latin typeface="+mn-lt"/>
              <a:cs typeface="+mn-cs"/>
            </a:endParaRPr>
          </a:p>
        </p:txBody>
      </p:sp>
      <p:sp>
        <p:nvSpPr>
          <p:cNvPr id="8" name="Rectangle 7"/>
          <p:cNvSpPr>
            <a:spLocks noChangeArrowheads="1"/>
          </p:cNvSpPr>
          <p:nvPr/>
        </p:nvSpPr>
        <p:spPr bwMode="auto">
          <a:xfrm>
            <a:off x="515938" y="4064000"/>
            <a:ext cx="8424862" cy="584200"/>
          </a:xfrm>
          <a:prstGeom prst="rect">
            <a:avLst/>
          </a:prstGeom>
          <a:noFill/>
          <a:ln w="9525">
            <a:noFill/>
            <a:miter lim="800000"/>
            <a:headEnd/>
            <a:tailEnd/>
          </a:ln>
        </p:spPr>
        <p:txBody>
          <a:bodyPr wrap="none">
            <a:spAutoFit/>
          </a:bodyPr>
          <a:lstStyle/>
          <a:p>
            <a:pPr algn="ctr"/>
            <a:r>
              <a:rPr lang="ar-EG" sz="3200" b="1" dirty="0">
                <a:latin typeface="Calibri" pitchFamily="34" charset="0"/>
              </a:rPr>
              <a:t>جملة تجمعها: </a:t>
            </a:r>
            <a:r>
              <a:rPr lang="ar-EG" sz="1600" b="1" dirty="0">
                <a:latin typeface="Calibri" pitchFamily="34" charset="0"/>
              </a:rPr>
              <a:t>...................................................................................................... .</a:t>
            </a:r>
            <a:endParaRPr lang="en-US" sz="3200" dirty="0">
              <a:latin typeface="Calibri"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حروف الاستفال.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1 10 الهمزة.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1 10جملة تجمعها.wav"/>
                                        </p:tgtEl>
                                      </p:cMediaNode>
                                    </p:audio>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5" name="(رُئِيَ فَرَسٌ سريع ذو شوكة، يسمي.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963738" y="1946275"/>
            <a:ext cx="5575300" cy="2092325"/>
            <a:chOff x="3276600" y="2277485"/>
            <a:chExt cx="6052306" cy="2418847"/>
          </a:xfrm>
        </p:grpSpPr>
        <p:sp>
          <p:nvSpPr>
            <p:cNvPr id="5" name="Rounded Rectangle 4"/>
            <p:cNvSpPr/>
            <p:nvPr/>
          </p:nvSpPr>
          <p:spPr>
            <a:xfrm>
              <a:off x="3276600" y="2895962"/>
              <a:ext cx="5638709" cy="1675574"/>
            </a:xfrm>
            <a:prstGeom prst="roundRect">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rtl="0" fontAlgn="auto">
                <a:spcBef>
                  <a:spcPts val="0"/>
                </a:spcBef>
                <a:spcAft>
                  <a:spcPts val="0"/>
                </a:spcAft>
                <a:defRPr/>
              </a:pPr>
              <a:endParaRPr lang="ar-EG"/>
            </a:p>
          </p:txBody>
        </p:sp>
        <p:sp>
          <p:nvSpPr>
            <p:cNvPr id="6" name="Rounded Rectangle 5"/>
            <p:cNvSpPr/>
            <p:nvPr/>
          </p:nvSpPr>
          <p:spPr>
            <a:xfrm rot="5206006">
              <a:off x="7639537" y="3006964"/>
              <a:ext cx="2418847" cy="959891"/>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grpSp>
      <p:sp>
        <p:nvSpPr>
          <p:cNvPr id="7" name="Rectangle 1"/>
          <p:cNvSpPr>
            <a:spLocks noChangeArrowheads="1"/>
          </p:cNvSpPr>
          <p:nvPr/>
        </p:nvSpPr>
        <p:spPr bwMode="auto">
          <a:xfrm>
            <a:off x="1828800" y="2647950"/>
            <a:ext cx="5029200" cy="1016000"/>
          </a:xfrm>
          <a:prstGeom prst="rect">
            <a:avLst/>
          </a:prstGeom>
          <a:noFill/>
          <a:ln w="9525">
            <a:noFill/>
            <a:miter lim="800000"/>
            <a:headEnd/>
            <a:tailEnd/>
          </a:ln>
        </p:spPr>
        <p:txBody>
          <a:bodyPr anchor="ctr">
            <a:spAutoFit/>
          </a:bodyPr>
          <a:lstStyle/>
          <a:p>
            <a:pPr algn="ctr"/>
            <a:r>
              <a:rPr lang="ar-EG" sz="6000" b="1">
                <a:latin typeface="Calibri" pitchFamily="34" charset="0"/>
              </a:rPr>
              <a:t>التفخيم والترقيق </a:t>
            </a:r>
            <a:endParaRPr lang="en-US" sz="6000">
              <a:latin typeface="Calibri"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التفخيم والترقيق.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التفخيم والترقيق.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2362200" y="2209800"/>
            <a:ext cx="4564063" cy="2063750"/>
          </a:xfrm>
          <a:prstGeom prst="wave">
            <a:avLst>
              <a:gd name="adj1" fmla="val 5092"/>
              <a:gd name="adj2" fmla="val 0"/>
            </a:avLst>
          </a:prstGeom>
          <a:ln w="76200">
            <a:solidFill>
              <a:srgbClr val="0000FF"/>
            </a:solidFill>
            <a:prstDash val="dash"/>
          </a:ln>
        </p:spPr>
        <p:style>
          <a:lnRef idx="1">
            <a:schemeClr val="accent1"/>
          </a:lnRef>
          <a:fillRef idx="2">
            <a:schemeClr val="accent1"/>
          </a:fillRef>
          <a:effectRef idx="1">
            <a:schemeClr val="accent1"/>
          </a:effectRef>
          <a:fontRef idx="minor">
            <a:schemeClr val="dk1"/>
          </a:fontRef>
        </p:style>
        <p:txBody>
          <a:bodyPr rtlCol="1" anchor="ctr"/>
          <a:lstStyle/>
          <a:p>
            <a:pPr algn="ctr" rtl="0" fontAlgn="auto">
              <a:spcBef>
                <a:spcPts val="0"/>
              </a:spcBef>
              <a:spcAft>
                <a:spcPts val="0"/>
              </a:spcAft>
              <a:defRPr/>
            </a:pPr>
            <a:endParaRPr lang="ar-EG" sz="6000"/>
          </a:p>
        </p:txBody>
      </p:sp>
      <p:sp>
        <p:nvSpPr>
          <p:cNvPr id="3" name="Rectangle 2"/>
          <p:cNvSpPr>
            <a:spLocks noChangeArrowheads="1"/>
          </p:cNvSpPr>
          <p:nvPr/>
        </p:nvSpPr>
        <p:spPr bwMode="auto">
          <a:xfrm>
            <a:off x="2049463" y="2590800"/>
            <a:ext cx="4949825" cy="1446213"/>
          </a:xfrm>
          <a:prstGeom prst="rect">
            <a:avLst/>
          </a:prstGeom>
          <a:noFill/>
          <a:ln w="9525">
            <a:noFill/>
            <a:miter lim="800000"/>
            <a:headEnd/>
            <a:tailEnd/>
          </a:ln>
        </p:spPr>
        <p:txBody>
          <a:bodyPr anchor="ctr">
            <a:spAutoFit/>
          </a:bodyPr>
          <a:lstStyle/>
          <a:p>
            <a:pPr algn="ctr"/>
            <a:r>
              <a:rPr lang="ar-EG" sz="8800" b="1">
                <a:latin typeface="Calibri" pitchFamily="34" charset="0"/>
              </a:rPr>
              <a:t>نشاط 1 </a:t>
            </a:r>
            <a:endParaRPr lang="en-US" sz="8800">
              <a:latin typeface="Calibri"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نشاط 1.wav"/>
                                        </p:tgtEl>
                                      </p:cMediaNode>
                                    </p:audio>
                                  </p:subTnLst>
                                </p:cTn>
                              </p:par>
                              <p:par>
                                <p:cTn id="15" presetID="2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نشاط 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58763" y="1828800"/>
            <a:ext cx="8656637" cy="3352800"/>
            <a:chOff x="258417" y="2209800"/>
            <a:chExt cx="8656983" cy="6212541"/>
          </a:xfrm>
        </p:grpSpPr>
        <p:sp>
          <p:nvSpPr>
            <p:cNvPr id="5" name="Rounded Rectangle 4"/>
            <p:cNvSpPr/>
            <p:nvPr/>
          </p:nvSpPr>
          <p:spPr>
            <a:xfrm>
              <a:off x="533065" y="2362760"/>
              <a:ext cx="7925117" cy="6059581"/>
            </a:xfrm>
            <a:prstGeom prst="roundRect">
              <a:avLst>
                <a:gd name="adj" fmla="val 2174"/>
              </a:avLst>
            </a:prstGeom>
            <a:blipFill>
              <a:blip r:embed="rId4" cstate="print">
                <a:lum bright="21000" contrast="-17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0" fontAlgn="auto">
                <a:spcBef>
                  <a:spcPts val="0"/>
                </a:spcBef>
                <a:spcAft>
                  <a:spcPts val="0"/>
                </a:spcAft>
                <a:defRPr/>
              </a:pPr>
              <a:endParaRPr lang="ar-EG"/>
            </a:p>
          </p:txBody>
        </p:sp>
        <p:sp>
          <p:nvSpPr>
            <p:cNvPr id="6" name="Horizontal Scroll 5"/>
            <p:cNvSpPr/>
            <p:nvPr/>
          </p:nvSpPr>
          <p:spPr>
            <a:xfrm>
              <a:off x="258417" y="2209800"/>
              <a:ext cx="8656983" cy="6212541"/>
            </a:xfrm>
            <a:prstGeom prst="horizontalScroll">
              <a:avLst>
                <a:gd name="adj" fmla="val 9014"/>
              </a:avLst>
            </a:prstGeom>
            <a:blipFill>
              <a:blip r:embed="rId5" cstate="print">
                <a:duotone>
                  <a:schemeClr val="accent5">
                    <a:shade val="45000"/>
                    <a:satMod val="135000"/>
                  </a:schemeClr>
                  <a:prstClr val="white"/>
                </a:duotone>
                <a:lum bright="-19000" contrast="57000"/>
              </a:blip>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0" fontAlgn="auto">
                <a:spcBef>
                  <a:spcPts val="0"/>
                </a:spcBef>
                <a:spcAft>
                  <a:spcPts val="0"/>
                </a:spcAft>
                <a:defRPr/>
              </a:pPr>
              <a:endParaRPr lang="ar-EG" sz="2000"/>
            </a:p>
          </p:txBody>
        </p:sp>
      </p:grpSp>
      <p:sp>
        <p:nvSpPr>
          <p:cNvPr id="7" name="TextBox 6"/>
          <p:cNvSpPr txBox="1"/>
          <p:nvPr/>
        </p:nvSpPr>
        <p:spPr>
          <a:xfrm>
            <a:off x="1066800" y="2246313"/>
            <a:ext cx="7162800" cy="2554287"/>
          </a:xfrm>
          <a:prstGeom prst="rect">
            <a:avLst/>
          </a:prstGeom>
          <a:noFill/>
        </p:spPr>
        <p:txBody>
          <a:bodyPr rtlCol="1">
            <a:spAutoFit/>
          </a:bodyPr>
          <a:lstStyle/>
          <a:p>
            <a:pPr fontAlgn="auto">
              <a:spcBef>
                <a:spcPts val="0"/>
              </a:spcBef>
              <a:spcAft>
                <a:spcPts val="0"/>
              </a:spcAft>
              <a:buSzPts val="1600"/>
              <a:defRPr/>
            </a:pPr>
            <a:r>
              <a:rPr lang="ar-EG" sz="3200" b="1" dirty="0">
                <a:solidFill>
                  <a:schemeClr val="accent6">
                    <a:lumMod val="50000"/>
                  </a:schemeClr>
                </a:solidFill>
                <a:latin typeface="+mn-lt"/>
                <a:cs typeface="+mn-cs"/>
              </a:rPr>
              <a:t>تنتشر حلقات تحفيظ القرآن الكريم في بلادنا العزيزة والتي تعتني بتعليم القرآن الكريم وتحفيظه وتجويده، اجمع بعض المعلومات عن حلقات التحفيظ في منطقتك من حيث عددها، وعدد طلابها، والقائمين عليها من معلمين وغيرهم .</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تنتشر حلقات تحفيظ القرآن الكريم في بلادنا.wav"/>
                                        </p:tgtEl>
                                      </p:cMediaNode>
                                    </p:audio>
                                  </p:sub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تنتشر حلقات تحفيظ القرآ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2362200" y="2432472"/>
            <a:ext cx="4563355" cy="2063328"/>
          </a:xfrm>
          <a:prstGeom prst="wave">
            <a:avLst>
              <a:gd name="adj1" fmla="val 5092"/>
              <a:gd name="adj2" fmla="val 0"/>
            </a:avLst>
          </a:prstGeom>
          <a:blipFill>
            <a:blip r:embed="rId4" cstate="print">
              <a:duotone>
                <a:schemeClr val="accent4">
                  <a:shade val="45000"/>
                  <a:satMod val="135000"/>
                </a:schemeClr>
                <a:prstClr val="white"/>
              </a:duotone>
              <a:lum bright="-28000" contrast="36000"/>
            </a:blip>
            <a:stretch>
              <a:fillRect/>
            </a:stretch>
          </a:blipFill>
          <a:ln w="7620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6000"/>
          </a:p>
        </p:txBody>
      </p:sp>
      <p:sp>
        <p:nvSpPr>
          <p:cNvPr id="3" name="Rectangle 2"/>
          <p:cNvSpPr>
            <a:spLocks noChangeArrowheads="1"/>
          </p:cNvSpPr>
          <p:nvPr/>
        </p:nvSpPr>
        <p:spPr bwMode="auto">
          <a:xfrm>
            <a:off x="2049463" y="2813050"/>
            <a:ext cx="4949825" cy="1446213"/>
          </a:xfrm>
          <a:prstGeom prst="rect">
            <a:avLst/>
          </a:prstGeom>
          <a:noFill/>
          <a:ln w="9525">
            <a:noFill/>
            <a:miter lim="800000"/>
            <a:headEnd/>
            <a:tailEnd/>
          </a:ln>
        </p:spPr>
        <p:txBody>
          <a:bodyPr anchor="ctr">
            <a:spAutoFit/>
          </a:bodyPr>
          <a:lstStyle/>
          <a:p>
            <a:pPr algn="ctr"/>
            <a:r>
              <a:rPr lang="ar-EG" sz="8800" b="1">
                <a:latin typeface="Calibri" pitchFamily="34" charset="0"/>
              </a:rPr>
              <a:t>نشاط 2 </a:t>
            </a:r>
            <a:endParaRPr lang="en-US" sz="8800">
              <a:latin typeface="Calibri"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نشاط 2.wav"/>
                                        </p:tgtEl>
                                      </p:cMediaNode>
                                    </p:audio>
                                  </p:subTnLst>
                                </p:cTn>
                              </p:par>
                              <p:par>
                                <p:cTn id="15" presetID="2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نشاط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362200"/>
            <a:ext cx="7620000" cy="2286000"/>
          </a:xfrm>
          <a:prstGeom prst="rect">
            <a:avLst/>
          </a:prstGeom>
          <a:blipFill>
            <a:blip r:embed="rId4" cstate="print">
              <a:duotone>
                <a:schemeClr val="accent4">
                  <a:shade val="45000"/>
                  <a:satMod val="135000"/>
                </a:schemeClr>
                <a:prstClr val="white"/>
              </a:duotone>
              <a:lum bright="-32000" contrast="51000"/>
            </a:blip>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dirty="0"/>
          </a:p>
        </p:txBody>
      </p:sp>
      <p:sp>
        <p:nvSpPr>
          <p:cNvPr id="5" name="TextBox 4"/>
          <p:cNvSpPr txBox="1">
            <a:spLocks noChangeArrowheads="1"/>
          </p:cNvSpPr>
          <p:nvPr/>
        </p:nvSpPr>
        <p:spPr bwMode="auto">
          <a:xfrm>
            <a:off x="762000" y="3040063"/>
            <a:ext cx="7696200" cy="923925"/>
          </a:xfrm>
          <a:prstGeom prst="rect">
            <a:avLst/>
          </a:prstGeom>
          <a:noFill/>
          <a:ln w="9525">
            <a:noFill/>
            <a:miter lim="800000"/>
            <a:headEnd/>
            <a:tailEnd/>
          </a:ln>
        </p:spPr>
        <p:txBody>
          <a:bodyPr>
            <a:spAutoFit/>
          </a:bodyPr>
          <a:lstStyle/>
          <a:p>
            <a:pPr algn="ctr"/>
            <a:r>
              <a:rPr lang="ar-EG" sz="5400" b="1">
                <a:latin typeface="Calibri" pitchFamily="34" charset="0"/>
              </a:rPr>
              <a:t>قارن بين التفخيم والترقيق.</a:t>
            </a:r>
            <a:endParaRPr lang="en-US" sz="5400">
              <a:latin typeface="Calibri"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قارن بين التفخيم والترقيق.wav"/>
                                        </p:tgtEl>
                                      </p:cMediaNode>
                                    </p:audio>
                                  </p:subTnLst>
                                </p:cTn>
                              </p:par>
                              <p:par>
                                <p:cTn id="15" presetID="2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3" name="قارن بين التفخيم والترقيق.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838200" y="1828800"/>
          <a:ext cx="7772400" cy="3200400"/>
        </p:xfrm>
        <a:graphic>
          <a:graphicData uri="http://schemas.openxmlformats.org/drawingml/2006/table">
            <a:tbl>
              <a:tblPr firstRow="1" bandRow="1">
                <a:tableStyleId>{2A488322-F2BA-4B5B-9748-0D474271808F}</a:tableStyleId>
              </a:tblPr>
              <a:tblGrid>
                <a:gridCol w="3886200"/>
                <a:gridCol w="3886200"/>
              </a:tblGrid>
              <a:tr h="653143">
                <a:tc>
                  <a:txBody>
                    <a:bodyPr/>
                    <a:lstStyle/>
                    <a:p>
                      <a:endParaRPr lang="en-US" dirty="0"/>
                    </a:p>
                  </a:txBody>
                  <a:tcPr/>
                </a:tc>
                <a:tc>
                  <a:txBody>
                    <a:bodyPr/>
                    <a:lstStyle/>
                    <a:p>
                      <a:endParaRPr lang="en-US" dirty="0"/>
                    </a:p>
                  </a:txBody>
                  <a:tcPr/>
                </a:tc>
              </a:tr>
              <a:tr h="2547257">
                <a:tc>
                  <a:txBody>
                    <a:bodyPr/>
                    <a:lstStyle/>
                    <a:p>
                      <a:endParaRPr lang="en-US" dirty="0"/>
                    </a:p>
                  </a:txBody>
                  <a:tcPr/>
                </a:tc>
                <a:tc>
                  <a:txBody>
                    <a:bodyPr/>
                    <a:lstStyle/>
                    <a:p>
                      <a:endParaRPr lang="en-US" dirty="0"/>
                    </a:p>
                  </a:txBody>
                  <a:tcPr/>
                </a:tc>
              </a:tr>
            </a:tbl>
          </a:graphicData>
        </a:graphic>
      </p:graphicFrame>
      <p:sp>
        <p:nvSpPr>
          <p:cNvPr id="7" name="Rectangle 6"/>
          <p:cNvSpPr>
            <a:spLocks noChangeArrowheads="1"/>
          </p:cNvSpPr>
          <p:nvPr/>
        </p:nvSpPr>
        <p:spPr bwMode="auto">
          <a:xfrm>
            <a:off x="6110288" y="1930400"/>
            <a:ext cx="1204912" cy="584200"/>
          </a:xfrm>
          <a:prstGeom prst="rect">
            <a:avLst/>
          </a:prstGeom>
          <a:noFill/>
          <a:ln w="9525">
            <a:noFill/>
            <a:miter lim="800000"/>
            <a:headEnd/>
            <a:tailEnd/>
          </a:ln>
        </p:spPr>
        <p:txBody>
          <a:bodyPr wrap="none">
            <a:spAutoFit/>
          </a:bodyPr>
          <a:lstStyle/>
          <a:p>
            <a:pPr algn="ctr"/>
            <a:r>
              <a:rPr lang="ar-EG" sz="3200" b="1">
                <a:latin typeface="Calibri" pitchFamily="34" charset="0"/>
              </a:rPr>
              <a:t>التفخيم </a:t>
            </a:r>
            <a:endParaRPr lang="en-US" sz="3200">
              <a:latin typeface="Calibri" pitchFamily="34" charset="0"/>
            </a:endParaRPr>
          </a:p>
        </p:txBody>
      </p:sp>
      <p:sp>
        <p:nvSpPr>
          <p:cNvPr id="8" name="Rectangle 7"/>
          <p:cNvSpPr>
            <a:spLocks noChangeArrowheads="1"/>
          </p:cNvSpPr>
          <p:nvPr/>
        </p:nvSpPr>
        <p:spPr bwMode="auto">
          <a:xfrm>
            <a:off x="2286000" y="1930400"/>
            <a:ext cx="1149350" cy="584200"/>
          </a:xfrm>
          <a:prstGeom prst="rect">
            <a:avLst/>
          </a:prstGeom>
          <a:noFill/>
          <a:ln w="9525">
            <a:noFill/>
            <a:miter lim="800000"/>
            <a:headEnd/>
            <a:tailEnd/>
          </a:ln>
        </p:spPr>
        <p:txBody>
          <a:bodyPr wrap="none">
            <a:spAutoFit/>
          </a:bodyPr>
          <a:lstStyle/>
          <a:p>
            <a:pPr algn="ctr"/>
            <a:r>
              <a:rPr lang="ar-EG" sz="3200" b="1">
                <a:latin typeface="Calibri" pitchFamily="34" charset="0"/>
              </a:rPr>
              <a:t>الترقيق</a:t>
            </a:r>
            <a:endParaRPr lang="en-US" sz="3200">
              <a:latin typeface="Calibri" pitchFamily="34" charset="0"/>
            </a:endParaRPr>
          </a:p>
        </p:txBody>
      </p:sp>
      <p:sp>
        <p:nvSpPr>
          <p:cNvPr id="9" name="Rectangle 8"/>
          <p:cNvSpPr/>
          <p:nvPr/>
        </p:nvSpPr>
        <p:spPr>
          <a:xfrm>
            <a:off x="5181600" y="3242846"/>
            <a:ext cx="3048000" cy="1323439"/>
          </a:xfrm>
          <a:prstGeom prst="rect">
            <a:avLst/>
          </a:prstGeom>
        </p:spPr>
        <p:txBody>
          <a:bodyPr>
            <a:spAutoFit/>
          </a:bodyPr>
          <a:lstStyle/>
          <a:p>
            <a:pPr marL="0" lvl="5" algn="ctr">
              <a:defRPr/>
            </a:pPr>
            <a:r>
              <a:rPr lang="ar-EG" sz="1600" b="1" dirty="0">
                <a:solidFill>
                  <a:schemeClr val="tx1">
                    <a:lumMod val="75000"/>
                    <a:lumOff val="25000"/>
                  </a:schemeClr>
                </a:solidFill>
                <a:latin typeface="+mn-lt"/>
                <a:cs typeface="+mn-cs"/>
              </a:rPr>
              <a:t>...........................................</a:t>
            </a:r>
          </a:p>
          <a:p>
            <a:pPr marL="0" lvl="5" algn="ctr">
              <a:defRPr/>
            </a:pPr>
            <a:endParaRPr lang="ar-EG" sz="1600" b="1" dirty="0">
              <a:solidFill>
                <a:schemeClr val="tx1">
                  <a:lumMod val="75000"/>
                  <a:lumOff val="25000"/>
                </a:schemeClr>
              </a:solidFill>
              <a:latin typeface="+mn-lt"/>
              <a:cs typeface="+mn-cs"/>
            </a:endParaRPr>
          </a:p>
          <a:p>
            <a:pPr marL="0" lvl="5" algn="ctr">
              <a:defRPr/>
            </a:pPr>
            <a:r>
              <a:rPr lang="ar-EG" sz="1600" b="1" dirty="0">
                <a:solidFill>
                  <a:schemeClr val="tx1">
                    <a:lumMod val="75000"/>
                    <a:lumOff val="25000"/>
                  </a:schemeClr>
                </a:solidFill>
                <a:latin typeface="+mn-lt"/>
                <a:cs typeface="+mn-cs"/>
              </a:rPr>
              <a:t>...........................................</a:t>
            </a:r>
          </a:p>
          <a:p>
            <a:pPr marL="0" lvl="5" algn="ctr">
              <a:defRPr/>
            </a:pPr>
            <a:endParaRPr lang="ar-EG" sz="1600" b="1" dirty="0">
              <a:solidFill>
                <a:schemeClr val="tx1">
                  <a:lumMod val="75000"/>
                  <a:lumOff val="25000"/>
                </a:schemeClr>
              </a:solidFill>
              <a:latin typeface="+mn-lt"/>
              <a:cs typeface="+mn-cs"/>
            </a:endParaRPr>
          </a:p>
          <a:p>
            <a:pPr marL="0" lvl="5" algn="ctr">
              <a:defRPr/>
            </a:pPr>
            <a:r>
              <a:rPr lang="ar-EG" sz="1600" b="1" dirty="0">
                <a:solidFill>
                  <a:schemeClr val="tx1">
                    <a:lumMod val="75000"/>
                    <a:lumOff val="25000"/>
                  </a:schemeClr>
                </a:solidFill>
                <a:latin typeface="+mn-lt"/>
                <a:cs typeface="+mn-cs"/>
              </a:rPr>
              <a:t>...........................................</a:t>
            </a:r>
            <a:endParaRPr lang="en-US" sz="2400" b="1" dirty="0">
              <a:solidFill>
                <a:schemeClr val="tx1">
                  <a:lumMod val="75000"/>
                  <a:lumOff val="25000"/>
                </a:schemeClr>
              </a:solidFill>
              <a:latin typeface="+mn-lt"/>
              <a:cs typeface="+mn-cs"/>
            </a:endParaRPr>
          </a:p>
        </p:txBody>
      </p:sp>
      <p:sp>
        <p:nvSpPr>
          <p:cNvPr id="10" name="Rectangle 9"/>
          <p:cNvSpPr/>
          <p:nvPr/>
        </p:nvSpPr>
        <p:spPr>
          <a:xfrm>
            <a:off x="1219200" y="3248561"/>
            <a:ext cx="3048000" cy="1323439"/>
          </a:xfrm>
          <a:prstGeom prst="rect">
            <a:avLst/>
          </a:prstGeom>
        </p:spPr>
        <p:txBody>
          <a:bodyPr>
            <a:spAutoFit/>
          </a:bodyPr>
          <a:lstStyle/>
          <a:p>
            <a:pPr marL="0" lvl="5" algn="ctr">
              <a:defRPr/>
            </a:pPr>
            <a:r>
              <a:rPr lang="ar-EG" sz="1600" b="1" dirty="0">
                <a:solidFill>
                  <a:schemeClr val="tx1">
                    <a:lumMod val="75000"/>
                    <a:lumOff val="25000"/>
                  </a:schemeClr>
                </a:solidFill>
                <a:latin typeface="+mn-lt"/>
                <a:cs typeface="+mn-cs"/>
              </a:rPr>
              <a:t>...........................................</a:t>
            </a:r>
          </a:p>
          <a:p>
            <a:pPr marL="0" lvl="5" algn="ctr">
              <a:defRPr/>
            </a:pPr>
            <a:endParaRPr lang="ar-EG" sz="1600" b="1" dirty="0">
              <a:solidFill>
                <a:schemeClr val="tx1">
                  <a:lumMod val="75000"/>
                  <a:lumOff val="25000"/>
                </a:schemeClr>
              </a:solidFill>
              <a:latin typeface="+mn-lt"/>
              <a:cs typeface="+mn-cs"/>
            </a:endParaRPr>
          </a:p>
          <a:p>
            <a:pPr marL="0" lvl="5" algn="ctr">
              <a:defRPr/>
            </a:pPr>
            <a:r>
              <a:rPr lang="ar-EG" sz="1600" b="1" dirty="0">
                <a:solidFill>
                  <a:schemeClr val="tx1">
                    <a:lumMod val="75000"/>
                    <a:lumOff val="25000"/>
                  </a:schemeClr>
                </a:solidFill>
                <a:latin typeface="+mn-lt"/>
                <a:cs typeface="+mn-cs"/>
              </a:rPr>
              <a:t>...........................................</a:t>
            </a:r>
          </a:p>
          <a:p>
            <a:pPr marL="0" lvl="5" algn="ctr">
              <a:defRPr/>
            </a:pPr>
            <a:endParaRPr lang="ar-EG" sz="1600" b="1" dirty="0">
              <a:solidFill>
                <a:schemeClr val="tx1">
                  <a:lumMod val="75000"/>
                  <a:lumOff val="25000"/>
                </a:schemeClr>
              </a:solidFill>
              <a:latin typeface="+mn-lt"/>
              <a:cs typeface="+mn-cs"/>
            </a:endParaRPr>
          </a:p>
          <a:p>
            <a:pPr marL="0" lvl="5" algn="ctr">
              <a:defRPr/>
            </a:pPr>
            <a:r>
              <a:rPr lang="ar-EG" sz="1600" b="1" dirty="0">
                <a:solidFill>
                  <a:schemeClr val="tx1">
                    <a:lumMod val="75000"/>
                    <a:lumOff val="25000"/>
                  </a:schemeClr>
                </a:solidFill>
                <a:latin typeface="+mn-lt"/>
                <a:cs typeface="+mn-cs"/>
              </a:rPr>
              <a:t>...........................................</a:t>
            </a:r>
            <a:endParaRPr lang="en-US" sz="2400" b="1" dirty="0">
              <a:solidFill>
                <a:schemeClr val="tx1">
                  <a:lumMod val="75000"/>
                  <a:lumOff val="25000"/>
                </a:schemeClr>
              </a:solidFill>
              <a:latin typeface="+mn-lt"/>
              <a:cs typeface="+mn-cs"/>
            </a:endParaRPr>
          </a:p>
        </p:txBody>
      </p:sp>
      <p:sp>
        <p:nvSpPr>
          <p:cNvPr id="11" name="Rectangle 10"/>
          <p:cNvSpPr/>
          <p:nvPr/>
        </p:nvSpPr>
        <p:spPr>
          <a:xfrm>
            <a:off x="4953000" y="3124200"/>
            <a:ext cx="3124200" cy="1077218"/>
          </a:xfrm>
          <a:prstGeom prst="rect">
            <a:avLst/>
          </a:prstGeom>
        </p:spPr>
        <p:txBody>
          <a:bodyPr>
            <a:spAutoFit/>
          </a:bodyPr>
          <a:lstStyle/>
          <a:p>
            <a:pPr marL="0" lvl="5">
              <a:defRPr/>
            </a:pPr>
            <a:r>
              <a:rPr lang="ar-EG" sz="3200" b="1" dirty="0" err="1">
                <a:solidFill>
                  <a:srgbClr val="0000FF"/>
                </a:solidFill>
                <a:latin typeface="+mn-lt"/>
                <a:cs typeface="+mn-cs"/>
              </a:rPr>
              <a:t>هوسِمَنٌ</a:t>
            </a:r>
            <a:r>
              <a:rPr lang="ar-EG" sz="3200" b="1" dirty="0">
                <a:solidFill>
                  <a:srgbClr val="0000FF"/>
                </a:solidFill>
                <a:latin typeface="+mn-lt"/>
                <a:cs typeface="+mn-cs"/>
              </a:rPr>
              <a:t> يعتري الحرف فيمتلئ الفم بصداه.</a:t>
            </a:r>
            <a:endParaRPr lang="en-US" sz="2400" b="1" dirty="0">
              <a:solidFill>
                <a:srgbClr val="0000FF"/>
              </a:solidFill>
              <a:latin typeface="+mn-lt"/>
              <a:cs typeface="+mn-cs"/>
            </a:endParaRPr>
          </a:p>
        </p:txBody>
      </p:sp>
      <p:sp>
        <p:nvSpPr>
          <p:cNvPr id="12" name="Rectangle 11"/>
          <p:cNvSpPr/>
          <p:nvPr/>
        </p:nvSpPr>
        <p:spPr>
          <a:xfrm>
            <a:off x="914400" y="3078540"/>
            <a:ext cx="3124200" cy="1569660"/>
          </a:xfrm>
          <a:prstGeom prst="rect">
            <a:avLst/>
          </a:prstGeom>
        </p:spPr>
        <p:txBody>
          <a:bodyPr>
            <a:spAutoFit/>
          </a:bodyPr>
          <a:lstStyle/>
          <a:p>
            <a:pPr marL="0" lvl="5">
              <a:defRPr/>
            </a:pPr>
            <a:r>
              <a:rPr lang="ar-EG" sz="3200" b="1" dirty="0">
                <a:solidFill>
                  <a:srgbClr val="0000FF"/>
                </a:solidFill>
                <a:latin typeface="+mn-lt"/>
                <a:cs typeface="+mn-cs"/>
              </a:rPr>
              <a:t>هو نحول يعتري الحرف فلا يمتلئ الفم بصداه.</a:t>
            </a:r>
            <a:endParaRPr lang="en-US" sz="2400" b="1" dirty="0">
              <a:solidFill>
                <a:srgbClr val="0000FF"/>
              </a:solidFill>
              <a:latin typeface="+mn-lt"/>
              <a:cs typeface="+mn-cs"/>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التفخيم.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التفخيم.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4" name="الترقيق.wav"/>
                                        </p:tgtEl>
                                      </p:cMediaNode>
                                    </p:audio>
                                  </p:sub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subTnLst>
                                    <p:audio>
                                      <p:cMediaNode>
                                        <p:cTn display="0" masterRel="sameClick">
                                          <p:stCondLst>
                                            <p:cond evt="begin" delay="0">
                                              <p:tn val="18"/>
                                            </p:cond>
                                          </p:stCondLst>
                                          <p:endCondLst>
                                            <p:cond evt="onStopAudio" delay="0">
                                              <p:tgtEl>
                                                <p:sldTgt/>
                                              </p:tgtEl>
                                            </p:cond>
                                          </p:endCondLst>
                                        </p:cTn>
                                        <p:tgtEl>
                                          <p:sndTgt r:embed="rId5" name="هوسِمَنٌ يعتري الحرف فيمتلئ الفم بصداه.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6" name="هو نحول يعتري.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2362200" y="2356272"/>
            <a:ext cx="4563355" cy="2063328"/>
          </a:xfrm>
          <a:prstGeom prst="wave">
            <a:avLst>
              <a:gd name="adj1" fmla="val 5092"/>
              <a:gd name="adj2" fmla="val 0"/>
            </a:avLst>
          </a:prstGeom>
          <a:blipFill>
            <a:blip r:embed="rId4" cstate="print">
              <a:duotone>
                <a:schemeClr val="accent4">
                  <a:shade val="45000"/>
                  <a:satMod val="135000"/>
                </a:schemeClr>
                <a:prstClr val="white"/>
              </a:duotone>
              <a:lum bright="-28000" contrast="36000"/>
            </a:blip>
            <a:stretch>
              <a:fillRect/>
            </a:stretch>
          </a:blipFill>
          <a:ln w="5715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6000"/>
          </a:p>
        </p:txBody>
      </p:sp>
      <p:sp>
        <p:nvSpPr>
          <p:cNvPr id="3" name="Rectangle 2"/>
          <p:cNvSpPr>
            <a:spLocks noChangeArrowheads="1"/>
          </p:cNvSpPr>
          <p:nvPr/>
        </p:nvSpPr>
        <p:spPr bwMode="auto">
          <a:xfrm>
            <a:off x="2049463" y="2736850"/>
            <a:ext cx="4949825" cy="1446213"/>
          </a:xfrm>
          <a:prstGeom prst="rect">
            <a:avLst/>
          </a:prstGeom>
          <a:noFill/>
          <a:ln w="9525">
            <a:noFill/>
            <a:miter lim="800000"/>
            <a:headEnd/>
            <a:tailEnd/>
          </a:ln>
        </p:spPr>
        <p:txBody>
          <a:bodyPr anchor="ctr">
            <a:spAutoFit/>
          </a:bodyPr>
          <a:lstStyle/>
          <a:p>
            <a:pPr algn="ctr"/>
            <a:r>
              <a:rPr lang="ar-EG" sz="8800" b="1">
                <a:latin typeface="Calibri" pitchFamily="34" charset="0"/>
              </a:rPr>
              <a:t>نشاط 3 </a:t>
            </a:r>
            <a:endParaRPr lang="en-US" sz="8800">
              <a:latin typeface="Calibri"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نشاط 3.wav"/>
                                        </p:tgtEl>
                                      </p:cMediaNode>
                                    </p:audio>
                                  </p:subTnLst>
                                </p:cTn>
                              </p:par>
                              <p:par>
                                <p:cTn id="15" presetID="2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نشاط 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8"/>
          <p:cNvSpPr>
            <a:spLocks/>
          </p:cNvSpPr>
          <p:nvPr/>
        </p:nvSpPr>
        <p:spPr bwMode="auto">
          <a:xfrm>
            <a:off x="228600" y="2209800"/>
            <a:ext cx="8610600" cy="2895600"/>
          </a:xfrm>
          <a:custGeom>
            <a:avLst/>
            <a:gdLst>
              <a:gd name="T0" fmla="*/ 2563813 w 1615"/>
              <a:gd name="T1" fmla="*/ 1816100 h 1144"/>
              <a:gd name="T2" fmla="*/ 0 w 1615"/>
              <a:gd name="T3" fmla="*/ 1816100 h 1144"/>
              <a:gd name="T4" fmla="*/ 0 w 1615"/>
              <a:gd name="T5" fmla="*/ 0 h 1144"/>
              <a:gd name="T6" fmla="*/ 2563813 w 1615"/>
              <a:gd name="T7" fmla="*/ 0 h 1144"/>
              <a:gd name="T8" fmla="*/ 2563813 w 1615"/>
              <a:gd name="T9" fmla="*/ 1816100 h 1144"/>
              <a:gd name="T10" fmla="*/ 2563813 w 1615"/>
              <a:gd name="T11" fmla="*/ 1816100 h 1144"/>
              <a:gd name="T12" fmla="*/ 0 60000 65536"/>
              <a:gd name="T13" fmla="*/ 0 60000 65536"/>
              <a:gd name="T14" fmla="*/ 0 60000 65536"/>
              <a:gd name="T15" fmla="*/ 0 60000 65536"/>
              <a:gd name="T16" fmla="*/ 0 60000 65536"/>
              <a:gd name="T17" fmla="*/ 0 60000 65536"/>
              <a:gd name="T18" fmla="*/ 0 w 1615"/>
              <a:gd name="T19" fmla="*/ 0 h 1144"/>
              <a:gd name="T20" fmla="*/ 1615 w 1615"/>
              <a:gd name="T21" fmla="*/ 1144 h 1144"/>
            </a:gdLst>
            <a:ahLst/>
            <a:cxnLst>
              <a:cxn ang="T12">
                <a:pos x="T0" y="T1"/>
              </a:cxn>
              <a:cxn ang="T13">
                <a:pos x="T2" y="T3"/>
              </a:cxn>
              <a:cxn ang="T14">
                <a:pos x="T4" y="T5"/>
              </a:cxn>
              <a:cxn ang="T15">
                <a:pos x="T6" y="T7"/>
              </a:cxn>
              <a:cxn ang="T16">
                <a:pos x="T8" y="T9"/>
              </a:cxn>
              <a:cxn ang="T17">
                <a:pos x="T10" y="T11"/>
              </a:cxn>
            </a:cxnLst>
            <a:rect l="T18" t="T19" r="T20" b="T21"/>
            <a:pathLst>
              <a:path w="1615" h="1144">
                <a:moveTo>
                  <a:pt x="1615" y="1144"/>
                </a:moveTo>
                <a:lnTo>
                  <a:pt x="0" y="1144"/>
                </a:lnTo>
                <a:lnTo>
                  <a:pt x="0" y="0"/>
                </a:lnTo>
                <a:lnTo>
                  <a:pt x="1615" y="0"/>
                </a:lnTo>
                <a:lnTo>
                  <a:pt x="1615" y="1144"/>
                </a:lnTo>
                <a:close/>
              </a:path>
            </a:pathLst>
          </a:custGeom>
          <a:gradFill flip="none" rotWithShape="1">
            <a:gsLst>
              <a:gs pos="0">
                <a:srgbClr val="EAADC6">
                  <a:tint val="66000"/>
                  <a:satMod val="160000"/>
                </a:srgbClr>
              </a:gs>
              <a:gs pos="50000">
                <a:srgbClr val="EAADC6">
                  <a:tint val="44500"/>
                  <a:satMod val="160000"/>
                </a:srgbClr>
              </a:gs>
              <a:gs pos="100000">
                <a:srgbClr val="EAADC6">
                  <a:tint val="23500"/>
                  <a:satMod val="160000"/>
                </a:srgbClr>
              </a:gs>
            </a:gsLst>
            <a:lin ang="16200000" scaled="1"/>
            <a:tileRect/>
          </a:gradFill>
          <a:ln w="171450" cap="rnd">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ysDot"/>
            <a:miter lim="800000"/>
            <a:headEnd/>
            <a:tailEnd/>
          </a:ln>
        </p:spPr>
        <p:txBody>
          <a:bodyPr/>
          <a:lstStyle/>
          <a:p>
            <a:pPr algn="l" rtl="0" fontAlgn="auto">
              <a:spcBef>
                <a:spcPts val="0"/>
              </a:spcBef>
              <a:spcAft>
                <a:spcPts val="0"/>
              </a:spcAft>
              <a:defRPr/>
            </a:pPr>
            <a:endParaRPr lang="ar-EG">
              <a:latin typeface="+mn-lt"/>
              <a:cs typeface="+mn-cs"/>
            </a:endParaRPr>
          </a:p>
        </p:txBody>
      </p:sp>
      <p:sp>
        <p:nvSpPr>
          <p:cNvPr id="5" name="Rectangle 4"/>
          <p:cNvSpPr>
            <a:spLocks noChangeArrowheads="1"/>
          </p:cNvSpPr>
          <p:nvPr/>
        </p:nvSpPr>
        <p:spPr bwMode="auto">
          <a:xfrm>
            <a:off x="76200" y="2819400"/>
            <a:ext cx="8467725" cy="1754188"/>
          </a:xfrm>
          <a:prstGeom prst="rect">
            <a:avLst/>
          </a:prstGeom>
          <a:noFill/>
          <a:ln w="9525">
            <a:noFill/>
            <a:miter lim="800000"/>
            <a:headEnd/>
            <a:tailEnd/>
          </a:ln>
        </p:spPr>
        <p:txBody>
          <a:bodyPr anchor="ctr">
            <a:spAutoFit/>
          </a:bodyPr>
          <a:lstStyle/>
          <a:p>
            <a:r>
              <a:rPr lang="ar-EG" sz="5400" b="1">
                <a:latin typeface="Calibri" pitchFamily="34" charset="0"/>
              </a:rPr>
              <a:t>اكتب حروف الاستفال، ثم كون منها جملة أو جملاً مفيدة .</a:t>
            </a:r>
            <a:endParaRPr lang="en-US" sz="5400">
              <a:latin typeface="Calibri"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أكتب حروف الاستفال.wav"/>
                                        </p:tgtEl>
                                      </p:cMediaNode>
                                    </p:audio>
                                  </p:sub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أكتب حروف الاستفال.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153</Words>
  <Application>Microsoft Office PowerPoint</Application>
  <PresentationFormat>عرض على الشاشة (3:4)‏</PresentationFormat>
  <Paragraphs>26</Paragraphs>
  <Slides>10</Slides>
  <Notes>0</Notes>
  <HiddenSlides>0</HiddenSlides>
  <MMClips>0</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نشاط تجويد 3 م-ف 1</dc:title>
  <dc:subject>نشاط الدرس الأول</dc:subject>
  <dc:creator>أ- بندر الحازمي</dc:creator>
  <cp:keywords>حقيبة إنجاز المعلم والمعلمة</cp:keywords>
  <cp:lastModifiedBy>MiDo</cp:lastModifiedBy>
  <cp:revision>35</cp:revision>
  <dcterms:created xsi:type="dcterms:W3CDTF">2006-08-16T00:00:00Z</dcterms:created>
  <dcterms:modified xsi:type="dcterms:W3CDTF">2017-07-29T00:02:37Z</dcterms:modified>
</cp:coreProperties>
</file>