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75" r:id="rId6"/>
    <p:sldId id="268" r:id="rId7"/>
    <p:sldId id="256" r:id="rId8"/>
    <p:sldId id="276" r:id="rId9"/>
    <p:sldId id="257" r:id="rId10"/>
    <p:sldId id="263" r:id="rId11"/>
    <p:sldId id="271" r:id="rId12"/>
    <p:sldId id="272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79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71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38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39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7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30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610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96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2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26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7574-31F2-40D2-B62E-FA0F76543E5B}" type="datetimeFigureOut">
              <a:rPr lang="ar-SA" smtClean="0"/>
              <a:t>10/09/46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32C-091A-4BD6-85FC-B2EA95AAFE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b="85647"/>
          <a:stretch/>
        </p:blipFill>
        <p:spPr>
          <a:xfrm>
            <a:off x="1736680" y="894945"/>
            <a:ext cx="5234519" cy="540686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862235" y="946070"/>
            <a:ext cx="9724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cs typeface="+mj-cs"/>
              </a:rPr>
              <a:t>ومداها</a:t>
            </a:r>
            <a:r>
              <a:rPr lang="ar-SA" sz="2000" b="1" dirty="0"/>
              <a:t> </a:t>
            </a:r>
          </a:p>
        </p:txBody>
      </p:sp>
      <p:grpSp>
        <p:nvGrpSpPr>
          <p:cNvPr id="12" name="مجموعة 72"/>
          <p:cNvGrpSpPr/>
          <p:nvPr/>
        </p:nvGrpSpPr>
        <p:grpSpPr>
          <a:xfrm>
            <a:off x="333825" y="2539315"/>
            <a:ext cx="3699129" cy="3934059"/>
            <a:chOff x="285720" y="1428736"/>
            <a:chExt cx="4416917" cy="4643470"/>
          </a:xfrm>
        </p:grpSpPr>
        <p:sp>
          <p:nvSpPr>
            <p:cNvPr id="13" name="مستطيل 12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15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</p:grpSp>
      </p:grpSp>
      <p:graphicFrame>
        <p:nvGraphicFramePr>
          <p:cNvPr id="48" name="جدول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94429"/>
              </p:ext>
            </p:extLst>
          </p:nvPr>
        </p:nvGraphicFramePr>
        <p:xfrm>
          <a:off x="5270084" y="3978771"/>
          <a:ext cx="1500198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مربع نص 48"/>
          <p:cNvSpPr txBox="1"/>
          <p:nvPr/>
        </p:nvSpPr>
        <p:spPr>
          <a:xfrm>
            <a:off x="897051" y="2055278"/>
            <a:ext cx="31467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 =            ب =             جـ =</a:t>
            </a: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5"/>
          <a:srcRect l="21610" r="32966" b="1307"/>
          <a:stretch/>
        </p:blipFill>
        <p:spPr>
          <a:xfrm>
            <a:off x="2612936" y="235814"/>
            <a:ext cx="2621221" cy="6016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9E2ABF-8912-E34C-DA6E-3FB2A14C810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0000" t="9254"/>
          <a:stretch/>
        </p:blipFill>
        <p:spPr>
          <a:xfrm>
            <a:off x="4459973" y="1435631"/>
            <a:ext cx="2481520" cy="50915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0D0F9E1-410C-32F3-C453-6D1D4D63BCE4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8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grpSp>
        <p:nvGrpSpPr>
          <p:cNvPr id="8" name="مجموعة 72"/>
          <p:cNvGrpSpPr/>
          <p:nvPr/>
        </p:nvGrpSpPr>
        <p:grpSpPr>
          <a:xfrm>
            <a:off x="333824" y="3077028"/>
            <a:ext cx="3699129" cy="3435785"/>
            <a:chOff x="285720" y="1428736"/>
            <a:chExt cx="4416917" cy="4643470"/>
          </a:xfrm>
        </p:grpSpPr>
        <p:sp>
          <p:nvSpPr>
            <p:cNvPr id="9" name="مستطيل 8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11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46" name="مستطيل 45"/>
          <p:cNvSpPr/>
          <p:nvPr/>
        </p:nvSpPr>
        <p:spPr>
          <a:xfrm>
            <a:off x="2611124" y="1507566"/>
            <a:ext cx="1117600" cy="43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374705" y="312616"/>
            <a:ext cx="2621221" cy="601639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897051" y="2055278"/>
            <a:ext cx="31467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 =            ب =             جـ =</a:t>
            </a:r>
          </a:p>
        </p:txBody>
      </p:sp>
      <p:graphicFrame>
        <p:nvGraphicFramePr>
          <p:cNvPr id="52" name="جدول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108"/>
              </p:ext>
            </p:extLst>
          </p:nvPr>
        </p:nvGraphicFramePr>
        <p:xfrm>
          <a:off x="5270084" y="4192151"/>
          <a:ext cx="1500198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7E1153A-65A6-615C-2176-E95753B6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014" y="957300"/>
            <a:ext cx="5422999" cy="87806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2B9436E-D208-8C3B-B848-22BA9EDBF185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29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grpSp>
        <p:nvGrpSpPr>
          <p:cNvPr id="8" name="مجموعة 72"/>
          <p:cNvGrpSpPr/>
          <p:nvPr/>
        </p:nvGrpSpPr>
        <p:grpSpPr>
          <a:xfrm>
            <a:off x="333824" y="2464112"/>
            <a:ext cx="4210880" cy="4062349"/>
            <a:chOff x="285720" y="1428736"/>
            <a:chExt cx="4416917" cy="4643470"/>
          </a:xfrm>
        </p:grpSpPr>
        <p:sp>
          <p:nvSpPr>
            <p:cNvPr id="9" name="مستطيل 8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11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3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5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44" name="مربع نص 43"/>
          <p:cNvSpPr txBox="1"/>
          <p:nvPr/>
        </p:nvSpPr>
        <p:spPr>
          <a:xfrm>
            <a:off x="7236296" y="2348880"/>
            <a:ext cx="1802990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الأهداف: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300" b="1" dirty="0"/>
              <a:t>أحل المعادلات التربيعية بيانياً</a:t>
            </a:r>
            <a:endParaRPr lang="ar-SA" sz="13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300" b="1" dirty="0">
                <a:solidFill>
                  <a:srgbClr val="5E5E5E"/>
                </a:solidFill>
                <a:sym typeface="Helvetica Neue"/>
              </a:rPr>
              <a:t>أقدر حلول المعادلات التربيعية من تمثيلها البياني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7236296" y="375014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الجذر المكرر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46" name="مستطيل 45"/>
          <p:cNvSpPr/>
          <p:nvPr/>
        </p:nvSpPr>
        <p:spPr>
          <a:xfrm>
            <a:off x="2611124" y="1541220"/>
            <a:ext cx="1117600" cy="43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374705" y="312616"/>
            <a:ext cx="2621221" cy="6016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8577F2D-15D8-213A-3D4E-0808247AC9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0428" b="36843"/>
          <a:stretch/>
        </p:blipFill>
        <p:spPr>
          <a:xfrm>
            <a:off x="2273182" y="929695"/>
            <a:ext cx="4597636" cy="113588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93038D7-FE31-7857-AB01-1CD0AB776C3E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8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>
            <a:off x="2714171" y="1843314"/>
            <a:ext cx="1117600" cy="43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2866571" y="1995714"/>
            <a:ext cx="1117600" cy="43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374705" y="312616"/>
            <a:ext cx="2621221" cy="601639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7174540" y="2227330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أكتب العبارة التربيعية على صورة مربع كامل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 معادلة تربيعية بإكمال المربع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7185691" y="356310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إكمال المربع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12A7B0D-E805-E582-A431-FB1E6145A5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000" b="65827"/>
          <a:stretch/>
        </p:blipFill>
        <p:spPr>
          <a:xfrm>
            <a:off x="2374705" y="930146"/>
            <a:ext cx="4496113" cy="19182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5A1838-A49F-C06A-A05E-0041B0E777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1158"/>
          <a:stretch/>
        </p:blipFill>
        <p:spPr>
          <a:xfrm>
            <a:off x="2201034" y="3741270"/>
            <a:ext cx="4771307" cy="144141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082E6D7-89A2-4ED7-4FD7-18CBE152C0BF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b="85647"/>
          <a:stretch/>
        </p:blipFill>
        <p:spPr>
          <a:xfrm>
            <a:off x="1653379" y="934701"/>
            <a:ext cx="5234519" cy="540686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803232" y="961020"/>
            <a:ext cx="9724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cs typeface="+mj-cs"/>
              </a:rPr>
              <a:t>ومداها</a:t>
            </a:r>
            <a:r>
              <a:rPr lang="ar-SA" sz="2000" b="1" dirty="0"/>
              <a:t> </a:t>
            </a:r>
          </a:p>
        </p:txBody>
      </p:sp>
      <p:grpSp>
        <p:nvGrpSpPr>
          <p:cNvPr id="12" name="مجموعة 72"/>
          <p:cNvGrpSpPr/>
          <p:nvPr/>
        </p:nvGrpSpPr>
        <p:grpSpPr>
          <a:xfrm>
            <a:off x="202301" y="2525485"/>
            <a:ext cx="3965097" cy="4080186"/>
            <a:chOff x="285720" y="1428736"/>
            <a:chExt cx="4416917" cy="4643470"/>
          </a:xfrm>
        </p:grpSpPr>
        <p:sp>
          <p:nvSpPr>
            <p:cNvPr id="13" name="مستطيل 12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15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</p:grpSp>
      </p:grpSp>
      <p:graphicFrame>
        <p:nvGraphicFramePr>
          <p:cNvPr id="48" name="جدول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11199"/>
              </p:ext>
            </p:extLst>
          </p:nvPr>
        </p:nvGraphicFramePr>
        <p:xfrm>
          <a:off x="5337125" y="3868251"/>
          <a:ext cx="1500198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" name="مربع نص 49"/>
          <p:cNvSpPr txBox="1"/>
          <p:nvPr/>
        </p:nvSpPr>
        <p:spPr>
          <a:xfrm>
            <a:off x="886229" y="1646982"/>
            <a:ext cx="31467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 =            ب =             جـ =</a:t>
            </a: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5"/>
          <a:srcRect l="21610" r="32966" b="1307"/>
          <a:stretch/>
        </p:blipFill>
        <p:spPr>
          <a:xfrm>
            <a:off x="2459591" y="252329"/>
            <a:ext cx="2621221" cy="60163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B861483-EF17-F641-38CE-E3D1C2E52E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0942" r="50000"/>
          <a:stretch/>
        </p:blipFill>
        <p:spPr>
          <a:xfrm>
            <a:off x="4466804" y="1597198"/>
            <a:ext cx="2370519" cy="49967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15D0816-4972-D4EC-0564-6925216D564A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650684" y="289833"/>
            <a:ext cx="2621221" cy="60163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A5CED6-AD50-B161-B646-B0BAC41BC5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001"/>
          <a:stretch/>
        </p:blipFill>
        <p:spPr>
          <a:xfrm>
            <a:off x="1027688" y="891472"/>
            <a:ext cx="5935344" cy="10384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46B932F-BA6F-79FE-056A-B77CCD231E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790" r="6187" b="26303"/>
          <a:stretch/>
        </p:blipFill>
        <p:spPr>
          <a:xfrm>
            <a:off x="1448252" y="2821416"/>
            <a:ext cx="5146534" cy="7201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8F02CA5-F11E-764D-672B-7486739F79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093" r="6187"/>
          <a:stretch/>
        </p:blipFill>
        <p:spPr>
          <a:xfrm>
            <a:off x="1388027" y="4256426"/>
            <a:ext cx="5146534" cy="7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grpSp>
        <p:nvGrpSpPr>
          <p:cNvPr id="12" name="مجموعة 72"/>
          <p:cNvGrpSpPr/>
          <p:nvPr/>
        </p:nvGrpSpPr>
        <p:grpSpPr>
          <a:xfrm>
            <a:off x="333825" y="2525485"/>
            <a:ext cx="3699129" cy="3875319"/>
            <a:chOff x="285720" y="1428736"/>
            <a:chExt cx="4416917" cy="4643470"/>
          </a:xfrm>
        </p:grpSpPr>
        <p:sp>
          <p:nvSpPr>
            <p:cNvPr id="13" name="مستطيل 12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15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</p:grpSp>
      </p:grpSp>
      <p:graphicFrame>
        <p:nvGraphicFramePr>
          <p:cNvPr id="48" name="جدول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4112"/>
              </p:ext>
            </p:extLst>
          </p:nvPr>
        </p:nvGraphicFramePr>
        <p:xfrm>
          <a:off x="5270084" y="4222986"/>
          <a:ext cx="1500198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611125" y="306114"/>
            <a:ext cx="2621221" cy="601639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705979" y="1987038"/>
            <a:ext cx="31467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 =            ب =             جـ =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F654F6-B504-1C81-7EDD-18C1BA1A55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89" b="40907"/>
          <a:stretch/>
        </p:blipFill>
        <p:spPr>
          <a:xfrm>
            <a:off x="705979" y="971736"/>
            <a:ext cx="6175453" cy="8769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1FCDCA-3F48-6948-7AAB-3A8F08AA4D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0230" t="59932" r="5502"/>
          <a:stretch/>
        </p:blipFill>
        <p:spPr>
          <a:xfrm>
            <a:off x="4169096" y="1972025"/>
            <a:ext cx="2712336" cy="49604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84EC2C-DFBC-651E-F9B9-E72EFEA4DA7E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9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grpSp>
        <p:nvGrpSpPr>
          <p:cNvPr id="12" name="مجموعة 72"/>
          <p:cNvGrpSpPr/>
          <p:nvPr/>
        </p:nvGrpSpPr>
        <p:grpSpPr>
          <a:xfrm>
            <a:off x="333825" y="2525485"/>
            <a:ext cx="3699129" cy="3875319"/>
            <a:chOff x="285720" y="1428736"/>
            <a:chExt cx="4416917" cy="4643470"/>
          </a:xfrm>
        </p:grpSpPr>
        <p:sp>
          <p:nvSpPr>
            <p:cNvPr id="13" name="مستطيل 12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15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6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8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5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6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09"/>
              <p:cNvSpPr>
                <a:spLocks noChangeShapeType="1"/>
              </p:cNvSpPr>
              <p:nvPr/>
            </p:nvSpPr>
            <p:spPr bwMode="auto">
              <a:xfrm flipH="1">
                <a:off x="476" y="2811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ar-SA"/>
              </a:p>
            </p:txBody>
          </p:sp>
        </p:grpSp>
      </p:grpSp>
      <p:graphicFrame>
        <p:nvGraphicFramePr>
          <p:cNvPr id="48" name="جدول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05044"/>
              </p:ext>
            </p:extLst>
          </p:nvPr>
        </p:nvGraphicFramePr>
        <p:xfrm>
          <a:off x="5337124" y="4222986"/>
          <a:ext cx="1500198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4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579425" y="312616"/>
            <a:ext cx="2621221" cy="601639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746923" y="2055278"/>
            <a:ext cx="31467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 =            ب =             جـ =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768F67B-BB43-2D48-3E94-77CF2B9F99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389" b="40907"/>
          <a:stretch/>
        </p:blipFill>
        <p:spPr>
          <a:xfrm>
            <a:off x="705979" y="971736"/>
            <a:ext cx="6175453" cy="8769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566146-AC80-5D48-68B8-1B37800698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582" t="60794" r="48150" b="-862"/>
          <a:stretch/>
        </p:blipFill>
        <p:spPr>
          <a:xfrm>
            <a:off x="4169096" y="1972025"/>
            <a:ext cx="2712336" cy="49604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1CD4BF9-D69F-0B61-82CF-3BFFDE15A165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4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442945" y="312616"/>
            <a:ext cx="2621221" cy="6016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15190C2-5128-F9CB-14AF-0D5BE13D3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66" y="934406"/>
            <a:ext cx="5993502" cy="29659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3413E76-74C1-D871-E68F-4D659D976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732" y="3900361"/>
            <a:ext cx="5272294" cy="251839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EE512F8-37FD-6548-7D63-AB45E1697C85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2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374705" y="255972"/>
            <a:ext cx="2621221" cy="60163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25" y="4607898"/>
            <a:ext cx="6787486" cy="2051336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7174540" y="2227330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أكتب العبارة التربيعية على صورة مربع كامل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 معادلة تربيعية بإكمال المربع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7185691" y="3563106"/>
            <a:ext cx="180299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إكمال المربع</a:t>
            </a:r>
            <a:endParaRPr lang="ar-SA" sz="2000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96FDD2-D3DA-A8CD-8BEC-959CBF230B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5544"/>
          <a:stretch/>
        </p:blipFill>
        <p:spPr>
          <a:xfrm>
            <a:off x="508283" y="912536"/>
            <a:ext cx="6156441" cy="131307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6C35D3D-D731-A488-0145-9EFFB3422A38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7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374705" y="255972"/>
            <a:ext cx="2621221" cy="60163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42" y="4913193"/>
            <a:ext cx="6534001" cy="1719759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174540" y="2200034"/>
            <a:ext cx="1874998" cy="142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الآن: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أحل معادلة تربيعية باستخدام القانون العام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أستعمل المميز لتحديد عدد حلول المعادلة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4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185691" y="3494038"/>
            <a:ext cx="1802990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sz="2000" b="1" dirty="0"/>
              <a:t>القانون العام</a:t>
            </a:r>
          </a:p>
          <a:p>
            <a:pPr algn="ctr"/>
            <a:r>
              <a:rPr lang="ar-SA" sz="2000" b="1" dirty="0">
                <a:solidFill>
                  <a:srgbClr val="5E5E5E"/>
                </a:solidFill>
                <a:sym typeface="Helvetica Neue"/>
              </a:rPr>
              <a:t>المميز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E42C27F-5504-DCD7-CF2B-F044583DA8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5060" b="7425"/>
          <a:stretch/>
        </p:blipFill>
        <p:spPr>
          <a:xfrm>
            <a:off x="865848" y="920376"/>
            <a:ext cx="5798875" cy="133730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3277F6C-10AD-A57D-898D-47E7FDFD4634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9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3178.jpeg" descr="IMG_31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2" y="0"/>
            <a:ext cx="9164504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36" y="289833"/>
            <a:ext cx="1028700" cy="71165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195420" y="2309623"/>
            <a:ext cx="18029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000" b="1" dirty="0">
                <a:solidFill>
                  <a:srgbClr val="FF0000"/>
                </a:solidFill>
              </a:rPr>
              <a:t>الاهداف: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ar-SA" sz="1400" b="1" dirty="0"/>
              <a:t>أمثل الدوال التربيعية بيانياً</a:t>
            </a:r>
            <a:endParaRPr lang="ar-SA" sz="1400" b="1" dirty="0">
              <a:solidFill>
                <a:srgbClr val="FF0000"/>
              </a:solidFill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r>
              <a:rPr lang="ar-SA" sz="1400" b="1" dirty="0">
                <a:solidFill>
                  <a:srgbClr val="5E5E5E"/>
                </a:solidFill>
                <a:sym typeface="Helvetica Neue"/>
              </a:rPr>
              <a:t>أحلل التمثيلات البيانية للدوال التربيعية</a:t>
            </a: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223022" y="3429000"/>
            <a:ext cx="1802990" cy="3385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1" anchor="ctr">
            <a:spAutoFit/>
          </a:bodyPr>
          <a:lstStyle/>
          <a:p>
            <a:pPr algn="ctr" defTabSz="914377" hangingPunct="0"/>
            <a:r>
              <a:rPr lang="ar-SA" sz="2400" b="1" dirty="0">
                <a:solidFill>
                  <a:srgbClr val="FF0000"/>
                </a:solidFill>
              </a:rPr>
              <a:t>المفردات</a:t>
            </a:r>
            <a:r>
              <a:rPr lang="ar-SA" sz="165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ar-SA" b="1" dirty="0"/>
              <a:t>الدالة الغير خطية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الدالة التربيعية</a:t>
            </a:r>
          </a:p>
          <a:p>
            <a:pPr algn="ctr"/>
            <a:r>
              <a:rPr lang="ar-SA" b="1" dirty="0"/>
              <a:t>الصورة القياسية لدالة التربيعية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القطع </a:t>
            </a:r>
            <a:r>
              <a:rPr lang="ar-SA" b="1" dirty="0" err="1">
                <a:solidFill>
                  <a:srgbClr val="5E5E5E"/>
                </a:solidFill>
                <a:sym typeface="Helvetica Neue"/>
              </a:rPr>
              <a:t>المكافيء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algn="ctr"/>
            <a:r>
              <a:rPr lang="ar-SA" b="1" dirty="0"/>
              <a:t>محور التماثل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الرأس</a:t>
            </a:r>
          </a:p>
          <a:p>
            <a:pPr algn="ctr"/>
            <a:r>
              <a:rPr lang="ar-SA" b="1" dirty="0"/>
              <a:t>القيمة الصغرى</a:t>
            </a:r>
          </a:p>
          <a:p>
            <a:pPr algn="ctr"/>
            <a:r>
              <a:rPr lang="ar-SA" b="1" dirty="0">
                <a:solidFill>
                  <a:srgbClr val="5E5E5E"/>
                </a:solidFill>
                <a:sym typeface="Helvetica Neue"/>
              </a:rPr>
              <a:t>القيمة العظمى</a:t>
            </a:r>
          </a:p>
          <a:p>
            <a:pPr algn="ctr"/>
            <a:r>
              <a:rPr lang="ar-SA" b="1" dirty="0"/>
              <a:t>متماثل</a:t>
            </a:r>
            <a:endParaRPr lang="ar-SA" b="1" dirty="0">
              <a:solidFill>
                <a:srgbClr val="5E5E5E"/>
              </a:solidFill>
              <a:sym typeface="Helvetica Neue"/>
            </a:endParaRPr>
          </a:p>
          <a:p>
            <a:pPr marL="214313" indent="-214313" algn="ctr" defTabSz="914377" hangingPunct="0">
              <a:buFont typeface="Arial" panose="020B0604020202020204" pitchFamily="34" charset="0"/>
              <a:buChar char="•"/>
            </a:pPr>
            <a:endParaRPr lang="ar-SA" sz="1350" b="1" dirty="0"/>
          </a:p>
        </p:txBody>
      </p:sp>
      <p:sp>
        <p:nvSpPr>
          <p:cNvPr id="9" name="مستطيل 8"/>
          <p:cNvSpPr/>
          <p:nvPr/>
        </p:nvSpPr>
        <p:spPr>
          <a:xfrm>
            <a:off x="2423885" y="1494531"/>
            <a:ext cx="1117600" cy="36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/>
          <a:srcRect l="21610" r="32966" b="1307"/>
          <a:stretch/>
        </p:blipFill>
        <p:spPr>
          <a:xfrm>
            <a:off x="2374705" y="264064"/>
            <a:ext cx="2621221" cy="6016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78DB93C-3083-6985-1089-6303A1A25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736" y="909333"/>
            <a:ext cx="5235548" cy="109225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E2AB107-C382-94F9-4502-5DC3129FA6EE}"/>
              </a:ext>
            </a:extLst>
          </p:cNvPr>
          <p:cNvSpPr txBox="1"/>
          <p:nvPr/>
        </p:nvSpPr>
        <p:spPr>
          <a:xfrm>
            <a:off x="6781126" y="1437501"/>
            <a:ext cx="240849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5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2600" b="1" dirty="0">
                <a:solidFill>
                  <a:srgbClr val="C00000"/>
                </a:solidFill>
                <a:cs typeface="Sultan bold" pitchFamily="2" charset="-78"/>
              </a:rPr>
              <a:t>الدوال التربيعية</a:t>
            </a:r>
            <a:endParaRPr lang="ar-EG" sz="2600" b="1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97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407</Words>
  <Application>Microsoft Office PowerPoint</Application>
  <PresentationFormat>عرض على الشاشة (4:3)</PresentationFormat>
  <Paragraphs>154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سارة الوقداني</dc:creator>
  <cp:lastModifiedBy>Abdullah Almohandes</cp:lastModifiedBy>
  <cp:revision>44</cp:revision>
  <dcterms:created xsi:type="dcterms:W3CDTF">2022-03-26T08:12:26Z</dcterms:created>
  <dcterms:modified xsi:type="dcterms:W3CDTF">2025-03-09T17:33:09Z</dcterms:modified>
</cp:coreProperties>
</file>