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  <p:sldMasterId id="2147483884" r:id="rId3"/>
  </p:sldMasterIdLst>
  <p:sldIdLst>
    <p:sldId id="256" r:id="rId4"/>
    <p:sldId id="758" r:id="rId5"/>
    <p:sldId id="759" r:id="rId6"/>
    <p:sldId id="616" r:id="rId7"/>
    <p:sldId id="586" r:id="rId8"/>
    <p:sldId id="589" r:id="rId9"/>
    <p:sldId id="591" r:id="rId10"/>
    <p:sldId id="258" r:id="rId11"/>
    <p:sldId id="593" r:id="rId12"/>
    <p:sldId id="260" r:id="rId13"/>
    <p:sldId id="594" r:id="rId14"/>
    <p:sldId id="596" r:id="rId15"/>
    <p:sldId id="269" r:id="rId16"/>
    <p:sldId id="599" r:id="rId17"/>
    <p:sldId id="600" r:id="rId18"/>
    <p:sldId id="601" r:id="rId19"/>
    <p:sldId id="602" r:id="rId20"/>
    <p:sldId id="270" r:id="rId21"/>
    <p:sldId id="261" r:id="rId22"/>
    <p:sldId id="604" r:id="rId23"/>
    <p:sldId id="617" r:id="rId24"/>
    <p:sldId id="606" r:id="rId25"/>
    <p:sldId id="266" r:id="rId26"/>
    <p:sldId id="262" r:id="rId27"/>
    <p:sldId id="265" r:id="rId28"/>
    <p:sldId id="263" r:id="rId29"/>
    <p:sldId id="618" r:id="rId30"/>
    <p:sldId id="619" r:id="rId31"/>
    <p:sldId id="620" r:id="rId32"/>
  </p:sldIdLst>
  <p:sldSz cx="9144000" cy="6858000" type="screen4x3"/>
  <p:notesSz cx="6858000" cy="9144000"/>
  <p:defaultTextStyle>
    <a:defPPr>
      <a:defRPr lang="ar-EG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66"/>
    <a:srgbClr val="CC00CC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63" autoAdjust="0"/>
    <p:restoredTop sz="94660"/>
  </p:normalViewPr>
  <p:slideViewPr>
    <p:cSldViewPr>
      <p:cViewPr varScale="1">
        <p:scale>
          <a:sx n="120" d="100"/>
          <a:sy n="120" d="100"/>
        </p:scale>
        <p:origin x="176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Relationship Id="rId8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E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BD6D2-5EFD-9947-4851-4C293A4F1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6E427-E50A-4880-AA58-17E2700E4A56}" type="datetimeFigureOut">
              <a:rPr lang="ar-EG"/>
              <a:pPr>
                <a:defRPr/>
              </a:pPr>
              <a:t>9‏/10‏/1447</a:t>
            </a:fld>
            <a:endParaRPr lang="ar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6FD648-401F-B9FD-C0BC-E6F112343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791064-336B-C31F-9B23-63A0C0050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22F003-F58F-4A2D-86EA-28BB20067724}" type="slidenum">
              <a:rPr lang="ar-EG" altLang="ar-EG"/>
              <a:pPr/>
              <a:t>‹#›</a:t>
            </a:fld>
            <a:endParaRPr lang="ar-EG" altLang="ar-EG"/>
          </a:p>
        </p:txBody>
      </p:sp>
    </p:spTree>
    <p:extLst>
      <p:ext uri="{BB962C8B-B14F-4D97-AF65-F5344CB8AC3E}">
        <p14:creationId xmlns:p14="http://schemas.microsoft.com/office/powerpoint/2010/main" val="2567781039"/>
      </p:ext>
    </p:extLst>
  </p:cSld>
  <p:clrMapOvr>
    <a:masterClrMapping/>
  </p:clrMapOvr>
  <p:transition>
    <p:newsflash/>
    <p:sndAc>
      <p:stSnd>
        <p:snd r:embed="rId1" name="0751 - metal echo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DA37B-ECA7-3994-10A6-524A0BC49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3A3B9-77CA-4C5B-BA99-CDCD288CD7C9}" type="datetimeFigureOut">
              <a:rPr lang="ar-EG"/>
              <a:pPr>
                <a:defRPr/>
              </a:pPr>
              <a:t>9‏/10‏/1447</a:t>
            </a:fld>
            <a:endParaRPr lang="ar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1D72A-59C3-1C91-E4FC-A61CED741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F5A263-41AD-2345-A4DD-AE361B64D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DEC2CA-82AC-4439-99CA-7A10FF15C925}" type="slidenum">
              <a:rPr lang="ar-EG" altLang="ar-EG"/>
              <a:pPr/>
              <a:t>‹#›</a:t>
            </a:fld>
            <a:endParaRPr lang="ar-EG" altLang="ar-EG"/>
          </a:p>
        </p:txBody>
      </p:sp>
    </p:spTree>
    <p:extLst>
      <p:ext uri="{BB962C8B-B14F-4D97-AF65-F5344CB8AC3E}">
        <p14:creationId xmlns:p14="http://schemas.microsoft.com/office/powerpoint/2010/main" val="1682303915"/>
      </p:ext>
    </p:extLst>
  </p:cSld>
  <p:clrMapOvr>
    <a:masterClrMapping/>
  </p:clrMapOvr>
  <p:transition>
    <p:newsflash/>
    <p:sndAc>
      <p:stSnd>
        <p:snd r:embed="rId1" name="0751 - metal echo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FA2EA-3125-0418-13A6-F0D53953B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2207E-34C9-4976-B042-45D3E7338BCE}" type="datetimeFigureOut">
              <a:rPr lang="ar-EG"/>
              <a:pPr>
                <a:defRPr/>
              </a:pPr>
              <a:t>9‏/10‏/1447</a:t>
            </a:fld>
            <a:endParaRPr lang="ar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4430F-A032-2780-AE83-8E688640F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6F487-8C4C-9E62-197C-38139AB65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5C36E-0714-4FDE-B21C-F7FE91FAAC34}" type="slidenum">
              <a:rPr lang="ar-EG" altLang="ar-EG"/>
              <a:pPr/>
              <a:t>‹#›</a:t>
            </a:fld>
            <a:endParaRPr lang="ar-EG" altLang="ar-EG"/>
          </a:p>
        </p:txBody>
      </p:sp>
    </p:spTree>
    <p:extLst>
      <p:ext uri="{BB962C8B-B14F-4D97-AF65-F5344CB8AC3E}">
        <p14:creationId xmlns:p14="http://schemas.microsoft.com/office/powerpoint/2010/main" val="3310372954"/>
      </p:ext>
    </p:extLst>
  </p:cSld>
  <p:clrMapOvr>
    <a:masterClrMapping/>
  </p:clrMapOvr>
  <p:transition>
    <p:newsflash/>
    <p:sndAc>
      <p:stSnd>
        <p:snd r:embed="rId1" name="0751 - metal echo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ar-EG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01873-468B-1C66-E758-D63908008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F727B-F1C5-496F-A267-A76D74980109}" type="datetimeFigureOut">
              <a:rPr lang="ar-EG"/>
              <a:pPr>
                <a:defRPr/>
              </a:pPr>
              <a:t>9‏/10‏/1447</a:t>
            </a:fld>
            <a:endParaRPr lang="ar-E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F7438-B488-7467-C39F-57756B2F5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4E467-6945-832E-2DD0-43AE2A232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6B87F-F417-4645-B978-442E5D94FAE5}" type="slidenum">
              <a:rPr lang="ar-EG" altLang="ar-SA"/>
              <a:pPr/>
              <a:t>‹#›</a:t>
            </a:fld>
            <a:endParaRPr lang="ar-EG" altLang="ar-SA"/>
          </a:p>
        </p:txBody>
      </p:sp>
    </p:spTree>
    <p:extLst>
      <p:ext uri="{BB962C8B-B14F-4D97-AF65-F5344CB8AC3E}">
        <p14:creationId xmlns:p14="http://schemas.microsoft.com/office/powerpoint/2010/main" val="3952653481"/>
      </p:ext>
    </p:extLst>
  </p:cSld>
  <p:clrMapOvr>
    <a:masterClrMapping/>
  </p:clrMapOvr>
  <p:transition>
    <p:pull dir="lu"/>
    <p:sndAc>
      <p:stSnd>
        <p:snd r:embed="rId1" name="cached_alert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>
                <a:cs typeface="Times New Roman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ar-EG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0ED8BF-51CF-228A-B857-81FCB8782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36123-9401-4356-9B3E-9175EB8CC3B7}" type="datetimeFigureOut">
              <a:rPr lang="ar-EG"/>
              <a:pPr>
                <a:defRPr/>
              </a:pPr>
              <a:t>9‏/10‏/1447</a:t>
            </a:fld>
            <a:endParaRPr lang="ar-E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1B89F-72EE-37B3-3FDA-8997E2E5E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429FB7-DB49-5F09-9E2C-924992D45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9A7A56-8C44-4D84-A25D-CA7E38D41C85}" type="slidenum">
              <a:rPr lang="ar-EG" altLang="ar-SA"/>
              <a:pPr/>
              <a:t>‹#›</a:t>
            </a:fld>
            <a:endParaRPr lang="ar-EG" altLang="ar-SA"/>
          </a:p>
        </p:txBody>
      </p:sp>
    </p:spTree>
    <p:extLst>
      <p:ext uri="{BB962C8B-B14F-4D97-AF65-F5344CB8AC3E}">
        <p14:creationId xmlns:p14="http://schemas.microsoft.com/office/powerpoint/2010/main" val="1386601025"/>
      </p:ext>
    </p:extLst>
  </p:cSld>
  <p:clrMapOvr>
    <a:masterClrMapping/>
  </p:clrMapOvr>
  <p:transition>
    <p:pull dir="lu"/>
    <p:sndAc>
      <p:stSnd>
        <p:snd r:embed="rId1" name="cached_alert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38EA1C-958A-203C-DBC9-12CD22767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16AD0-3438-4376-A9A6-640369518B15}" type="datetimeFigureOut">
              <a:rPr lang="ar-EG"/>
              <a:pPr>
                <a:defRPr/>
              </a:pPr>
              <a:t>9‏/10‏/1447</a:t>
            </a:fld>
            <a:endParaRPr lang="ar-E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1D8BB-C221-DE0B-684F-FACE1AB62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050D6-041C-064E-FF70-E6441B279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936A72-1AA5-4C2E-A876-5DD96B63D524}" type="slidenum">
              <a:rPr lang="ar-EG" altLang="ar-SA"/>
              <a:pPr/>
              <a:t>‹#›</a:t>
            </a:fld>
            <a:endParaRPr lang="ar-EG" altLang="ar-SA"/>
          </a:p>
        </p:txBody>
      </p:sp>
    </p:spTree>
    <p:extLst>
      <p:ext uri="{BB962C8B-B14F-4D97-AF65-F5344CB8AC3E}">
        <p14:creationId xmlns:p14="http://schemas.microsoft.com/office/powerpoint/2010/main" val="3583089838"/>
      </p:ext>
    </p:extLst>
  </p:cSld>
  <p:clrMapOvr>
    <a:masterClrMapping/>
  </p:clrMapOvr>
  <p:transition>
    <p:pull dir="lu"/>
    <p:sndAc>
      <p:stSnd>
        <p:snd r:embed="rId1" name="cached_alert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>
                <a:cs typeface="Times New Roman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ar-EG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>
                <a:cs typeface="Times New Roman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ar-EG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B30A482-D21E-59A3-1390-F9CCA84EB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98F0E-67D6-4C90-BF44-94B451D2B20F}" type="datetimeFigureOut">
              <a:rPr lang="ar-EG"/>
              <a:pPr>
                <a:defRPr/>
              </a:pPr>
              <a:t>9‏/10‏/1447</a:t>
            </a:fld>
            <a:endParaRPr lang="ar-EG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00E5998-56B9-0C0C-D932-D05076535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D60F0FC-96BC-9EBC-E88D-3A2DDB85A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E7332F-BEB7-46C5-B172-888FDF3F6CAD}" type="slidenum">
              <a:rPr lang="ar-EG" altLang="ar-SA"/>
              <a:pPr/>
              <a:t>‹#›</a:t>
            </a:fld>
            <a:endParaRPr lang="ar-EG" altLang="ar-SA"/>
          </a:p>
        </p:txBody>
      </p:sp>
    </p:spTree>
    <p:extLst>
      <p:ext uri="{BB962C8B-B14F-4D97-AF65-F5344CB8AC3E}">
        <p14:creationId xmlns:p14="http://schemas.microsoft.com/office/powerpoint/2010/main" val="1126918930"/>
      </p:ext>
    </p:extLst>
  </p:cSld>
  <p:clrMapOvr>
    <a:masterClrMapping/>
  </p:clrMapOvr>
  <p:transition>
    <p:pull dir="lu"/>
    <p:sndAc>
      <p:stSnd>
        <p:snd r:embed="rId1" name="cached_alert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>
                <a:cs typeface="Times New Roman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ar-EG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>
                <a:cs typeface="Times New Roman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ar-EG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7BCCDAF-0C75-ACD6-4C3F-BBA293043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4D3B6-8D3C-4C14-ACF3-0B2C8BF3C67A}" type="datetimeFigureOut">
              <a:rPr lang="ar-EG"/>
              <a:pPr>
                <a:defRPr/>
              </a:pPr>
              <a:t>9‏/10‏/1447</a:t>
            </a:fld>
            <a:endParaRPr lang="ar-EG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8B04342-AEC7-6765-0809-6666C91E2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2C4BAAA-88FB-F9F3-4C8B-C729002BD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5259A4-F10A-4200-AA4B-9078BFAAE7D2}" type="slidenum">
              <a:rPr lang="ar-EG" altLang="ar-SA"/>
              <a:pPr/>
              <a:t>‹#›</a:t>
            </a:fld>
            <a:endParaRPr lang="ar-EG" altLang="ar-SA"/>
          </a:p>
        </p:txBody>
      </p:sp>
    </p:spTree>
    <p:extLst>
      <p:ext uri="{BB962C8B-B14F-4D97-AF65-F5344CB8AC3E}">
        <p14:creationId xmlns:p14="http://schemas.microsoft.com/office/powerpoint/2010/main" val="4145464280"/>
      </p:ext>
    </p:extLst>
  </p:cSld>
  <p:clrMapOvr>
    <a:masterClrMapping/>
  </p:clrMapOvr>
  <p:transition>
    <p:pull dir="lu"/>
    <p:sndAc>
      <p:stSnd>
        <p:snd r:embed="rId1" name="cached_alert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1A6BD35-0BAA-707F-F256-EFBD5E475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CE274-D716-4250-A06F-7D98DE2E7127}" type="datetimeFigureOut">
              <a:rPr lang="ar-EG"/>
              <a:pPr>
                <a:defRPr/>
              </a:pPr>
              <a:t>9‏/10‏/1447</a:t>
            </a:fld>
            <a:endParaRPr lang="ar-EG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AC42158-73AF-9BBA-EAEE-F70AC7C7E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2ACB747-CD70-663F-E9CF-BDD7F548B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C99B79-1D4D-42B6-AF0D-99ABCC341915}" type="slidenum">
              <a:rPr lang="ar-EG" altLang="ar-SA"/>
              <a:pPr/>
              <a:t>‹#›</a:t>
            </a:fld>
            <a:endParaRPr lang="ar-EG" altLang="ar-SA"/>
          </a:p>
        </p:txBody>
      </p:sp>
    </p:spTree>
    <p:extLst>
      <p:ext uri="{BB962C8B-B14F-4D97-AF65-F5344CB8AC3E}">
        <p14:creationId xmlns:p14="http://schemas.microsoft.com/office/powerpoint/2010/main" val="1406236651"/>
      </p:ext>
    </p:extLst>
  </p:cSld>
  <p:clrMapOvr>
    <a:masterClrMapping/>
  </p:clrMapOvr>
  <p:transition>
    <p:pull dir="lu"/>
    <p:sndAc>
      <p:stSnd>
        <p:snd r:embed="rId1" name="cached_alert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AD0E188-A093-FF49-7E39-5DFFFFB5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3E019-A10F-401C-9775-85D91C079584}" type="datetimeFigureOut">
              <a:rPr lang="ar-EG"/>
              <a:pPr>
                <a:defRPr/>
              </a:pPr>
              <a:t>9‏/10‏/1447</a:t>
            </a:fld>
            <a:endParaRPr lang="ar-EG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AA6AC5D-A491-2F98-71EA-123840695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029C67E-46F8-1CDE-E143-F47BCF88B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C242D4-496C-4607-8283-B4BD3B5FCEBB}" type="slidenum">
              <a:rPr lang="ar-EG" altLang="ar-SA"/>
              <a:pPr/>
              <a:t>‹#›</a:t>
            </a:fld>
            <a:endParaRPr lang="ar-EG" altLang="ar-SA"/>
          </a:p>
        </p:txBody>
      </p:sp>
    </p:spTree>
    <p:extLst>
      <p:ext uri="{BB962C8B-B14F-4D97-AF65-F5344CB8AC3E}">
        <p14:creationId xmlns:p14="http://schemas.microsoft.com/office/powerpoint/2010/main" val="4250109177"/>
      </p:ext>
    </p:extLst>
  </p:cSld>
  <p:clrMapOvr>
    <a:masterClrMapping/>
  </p:clrMapOvr>
  <p:transition>
    <p:pull dir="lu"/>
    <p:sndAc>
      <p:stSnd>
        <p:snd r:embed="rId1" name="cached_alert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>
                <a:cs typeface="Times New Roman" pitchFamily="18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ar-EG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598A88-44DE-40C4-9D76-5FC558747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59627-42AC-4384-AC2C-C29B9B778FBF}" type="datetimeFigureOut">
              <a:rPr lang="ar-EG"/>
              <a:pPr>
                <a:defRPr/>
              </a:pPr>
              <a:t>9‏/10‏/1447</a:t>
            </a:fld>
            <a:endParaRPr lang="ar-EG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A704C25-E1D0-FD41-CD8F-0F1E7ABBD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1044A3C-BA3A-968D-368F-25FCC6D97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68C8F-809A-46F2-8644-9D485D198A64}" type="slidenum">
              <a:rPr lang="ar-EG" altLang="ar-SA"/>
              <a:pPr/>
              <a:t>‹#›</a:t>
            </a:fld>
            <a:endParaRPr lang="ar-EG" altLang="ar-SA"/>
          </a:p>
        </p:txBody>
      </p:sp>
    </p:spTree>
    <p:extLst>
      <p:ext uri="{BB962C8B-B14F-4D97-AF65-F5344CB8AC3E}">
        <p14:creationId xmlns:p14="http://schemas.microsoft.com/office/powerpoint/2010/main" val="2873205081"/>
      </p:ext>
    </p:extLst>
  </p:cSld>
  <p:clrMapOvr>
    <a:masterClrMapping/>
  </p:clrMapOvr>
  <p:transition>
    <p:pull dir="lu"/>
    <p:sndAc>
      <p:stSnd>
        <p:snd r:embed="rId1" name="cached_alert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EF10E4-B1CE-81A3-127E-56F931AE0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38A72-F929-46B2-A94B-A5194F687CA3}" type="datetimeFigureOut">
              <a:rPr lang="ar-EG"/>
              <a:pPr>
                <a:defRPr/>
              </a:pPr>
              <a:t>9‏/10‏/1447</a:t>
            </a:fld>
            <a:endParaRPr lang="ar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FE816-AA5E-6463-B453-97BCF9544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3DDF7-808D-B949-5CFC-3AA7CD064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E58DE1-5CE7-4CE2-94EA-14E229F2F9E5}" type="slidenum">
              <a:rPr lang="ar-EG" altLang="ar-EG"/>
              <a:pPr/>
              <a:t>‹#›</a:t>
            </a:fld>
            <a:endParaRPr lang="ar-EG" altLang="ar-EG"/>
          </a:p>
        </p:txBody>
      </p:sp>
    </p:spTree>
    <p:extLst>
      <p:ext uri="{BB962C8B-B14F-4D97-AF65-F5344CB8AC3E}">
        <p14:creationId xmlns:p14="http://schemas.microsoft.com/office/powerpoint/2010/main" val="3766365177"/>
      </p:ext>
    </p:extLst>
  </p:cSld>
  <p:clrMapOvr>
    <a:masterClrMapping/>
  </p:clrMapOvr>
  <p:transition>
    <p:newsflash/>
    <p:sndAc>
      <p:stSnd>
        <p:snd r:embed="rId1" name="0751 - metal echo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>
                <a:cs typeface="Times New Roman" pitchFamily="18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EG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821FBD9-9A57-E75C-9039-18520F183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EBEB3-F9BF-4635-9AC7-ABC9D7BEE074}" type="datetimeFigureOut">
              <a:rPr lang="ar-EG"/>
              <a:pPr>
                <a:defRPr/>
              </a:pPr>
              <a:t>9‏/10‏/1447</a:t>
            </a:fld>
            <a:endParaRPr lang="ar-EG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CC7E981-6C94-700F-5554-B8152003A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BFA5122-066F-7E14-D0EE-934F63FEC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C6237C-AB3D-4C0C-8D25-D438D30FA4E4}" type="slidenum">
              <a:rPr lang="ar-EG" altLang="ar-SA"/>
              <a:pPr/>
              <a:t>‹#›</a:t>
            </a:fld>
            <a:endParaRPr lang="ar-EG" altLang="ar-SA"/>
          </a:p>
        </p:txBody>
      </p:sp>
    </p:spTree>
    <p:extLst>
      <p:ext uri="{BB962C8B-B14F-4D97-AF65-F5344CB8AC3E}">
        <p14:creationId xmlns:p14="http://schemas.microsoft.com/office/powerpoint/2010/main" val="1669753644"/>
      </p:ext>
    </p:extLst>
  </p:cSld>
  <p:clrMapOvr>
    <a:masterClrMapping/>
  </p:clrMapOvr>
  <p:transition>
    <p:pull dir="lu"/>
    <p:sndAc>
      <p:stSnd>
        <p:snd r:embed="rId1" name="cached_alert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>
                <a:cs typeface="Times New Roman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ar-EG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FD88F-AEFA-4CBE-A943-65113B568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D2921-F980-4048-9B40-BB5DA9769947}" type="datetimeFigureOut">
              <a:rPr lang="ar-EG"/>
              <a:pPr>
                <a:defRPr/>
              </a:pPr>
              <a:t>9‏/10‏/1447</a:t>
            </a:fld>
            <a:endParaRPr lang="ar-E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008C14-DDFD-5029-8775-203A2B5FB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DC44A0-7B31-5C01-CFD6-AD2407CCC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C8CBE-8B5E-4849-BADA-C46763FE8AB4}" type="slidenum">
              <a:rPr lang="ar-EG" altLang="ar-SA"/>
              <a:pPr/>
              <a:t>‹#›</a:t>
            </a:fld>
            <a:endParaRPr lang="ar-EG" altLang="ar-SA"/>
          </a:p>
        </p:txBody>
      </p:sp>
    </p:spTree>
    <p:extLst>
      <p:ext uri="{BB962C8B-B14F-4D97-AF65-F5344CB8AC3E}">
        <p14:creationId xmlns:p14="http://schemas.microsoft.com/office/powerpoint/2010/main" val="3367572893"/>
      </p:ext>
    </p:extLst>
  </p:cSld>
  <p:clrMapOvr>
    <a:masterClrMapping/>
  </p:clrMapOvr>
  <p:transition>
    <p:pull dir="lu"/>
    <p:sndAc>
      <p:stSnd>
        <p:snd r:embed="rId1" name="cached_alert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5pPr>
              <a:defRPr>
                <a:cs typeface="Times New Roman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ar-EG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3717ED-2A9E-C571-C5D8-DC4811659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71CED-FB4B-40B1-B074-73B8FEAE3D42}" type="datetimeFigureOut">
              <a:rPr lang="ar-EG"/>
              <a:pPr>
                <a:defRPr/>
              </a:pPr>
              <a:t>9‏/10‏/1447</a:t>
            </a:fld>
            <a:endParaRPr lang="ar-E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04E75D-9D4B-E395-A003-C74DBCB8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4FC61C-B71F-C803-EBAC-EAD4497BD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E73A3-8826-4531-B500-90BBA1294F85}" type="slidenum">
              <a:rPr lang="ar-EG" altLang="ar-SA"/>
              <a:pPr/>
              <a:t>‹#›</a:t>
            </a:fld>
            <a:endParaRPr lang="ar-EG" altLang="ar-SA"/>
          </a:p>
        </p:txBody>
      </p:sp>
    </p:spTree>
    <p:extLst>
      <p:ext uri="{BB962C8B-B14F-4D97-AF65-F5344CB8AC3E}">
        <p14:creationId xmlns:p14="http://schemas.microsoft.com/office/powerpoint/2010/main" val="1435206698"/>
      </p:ext>
    </p:extLst>
  </p:cSld>
  <p:clrMapOvr>
    <a:masterClrMapping/>
  </p:clrMapOvr>
  <p:transition>
    <p:pull dir="lu"/>
    <p:sndAc>
      <p:stSnd>
        <p:snd r:embed="rId1" name="cached_alert.wav"/>
      </p:stSnd>
    </p:sndAc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420283"/>
            <a:ext cx="38862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90800"/>
            <a:ext cx="32004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8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43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6476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0426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57" y="2937934"/>
            <a:ext cx="3886200" cy="908050"/>
          </a:xfrm>
        </p:spPr>
        <p:txBody>
          <a:bodyPr anchor="t"/>
          <a:lstStyle>
            <a:lvl1pPr algn="l">
              <a:defRPr sz="2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57" y="1937809"/>
            <a:ext cx="3886200" cy="1000125"/>
          </a:xfrm>
        </p:spPr>
        <p:txBody>
          <a:bodyPr anchor="b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286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572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6858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144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430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3716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002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288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937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2019300" cy="301730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100" y="1066800"/>
            <a:ext cx="2019300" cy="301730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3481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23409"/>
            <a:ext cx="2020094" cy="426508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449917"/>
            <a:ext cx="2020094" cy="263419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22513" y="1023409"/>
            <a:ext cx="2020888" cy="426508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22513" y="1449917"/>
            <a:ext cx="2020888" cy="263419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104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2795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910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43EAF-72DB-E23F-E8C9-B4748B612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9E8DE-3B01-4448-8E6C-4707EC6B844E}" type="datetimeFigureOut">
              <a:rPr lang="ar-EG"/>
              <a:pPr>
                <a:defRPr/>
              </a:pPr>
              <a:t>9‏/10‏/1447</a:t>
            </a:fld>
            <a:endParaRPr lang="ar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D86149-CF33-A72F-B64D-9FFE5C22D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9B9B1-9C35-89CE-F60C-3B24E2A3E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50BAAD-A6BA-48DF-966D-B5A641E3DAE6}" type="slidenum">
              <a:rPr lang="ar-EG" altLang="ar-EG"/>
              <a:pPr/>
              <a:t>‹#›</a:t>
            </a:fld>
            <a:endParaRPr lang="ar-EG" altLang="ar-EG"/>
          </a:p>
        </p:txBody>
      </p:sp>
    </p:spTree>
    <p:extLst>
      <p:ext uri="{BB962C8B-B14F-4D97-AF65-F5344CB8AC3E}">
        <p14:creationId xmlns:p14="http://schemas.microsoft.com/office/powerpoint/2010/main" val="2860976235"/>
      </p:ext>
    </p:extLst>
  </p:cSld>
  <p:clrMapOvr>
    <a:masterClrMapping/>
  </p:clrMapOvr>
  <p:transition>
    <p:newsflash/>
    <p:sndAc>
      <p:stSnd>
        <p:snd r:embed="rId1" name="0751 - metal echo.wav"/>
      </p:stSnd>
    </p:sndAc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82033"/>
            <a:ext cx="1504157" cy="774700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525" y="182034"/>
            <a:ext cx="2555875" cy="390207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956734"/>
            <a:ext cx="1504157" cy="3127375"/>
          </a:xfrm>
        </p:spPr>
        <p:txBody>
          <a:bodyPr/>
          <a:lstStyle>
            <a:lvl1pPr marL="0" indent="0">
              <a:buNone/>
              <a:defRPr sz="700"/>
            </a:lvl1pPr>
            <a:lvl2pPr marL="228600" indent="0">
              <a:buNone/>
              <a:defRPr sz="600"/>
            </a:lvl2pPr>
            <a:lvl3pPr marL="457200" indent="0">
              <a:buNone/>
              <a:defRPr sz="500"/>
            </a:lvl3pPr>
            <a:lvl4pPr marL="685800" indent="0">
              <a:buNone/>
              <a:defRPr sz="450"/>
            </a:lvl4pPr>
            <a:lvl5pPr marL="914400" indent="0">
              <a:buNone/>
              <a:defRPr sz="450"/>
            </a:lvl5pPr>
            <a:lvl6pPr marL="1143000" indent="0">
              <a:buNone/>
              <a:defRPr sz="450"/>
            </a:lvl6pPr>
            <a:lvl7pPr marL="1371600" indent="0">
              <a:buNone/>
              <a:defRPr sz="450"/>
            </a:lvl7pPr>
            <a:lvl8pPr marL="1600200" indent="0">
              <a:buNone/>
              <a:defRPr sz="450"/>
            </a:lvl8pPr>
            <a:lvl9pPr marL="1828800" indent="0">
              <a:buNone/>
              <a:defRPr sz="4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167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" y="3200400"/>
            <a:ext cx="2743200" cy="37782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" y="408517"/>
            <a:ext cx="2743200" cy="2743200"/>
          </a:xfrm>
        </p:spPr>
        <p:txBody>
          <a:bodyPr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" y="3578225"/>
            <a:ext cx="2743200" cy="536575"/>
          </a:xfrm>
        </p:spPr>
        <p:txBody>
          <a:bodyPr/>
          <a:lstStyle>
            <a:lvl1pPr marL="0" indent="0">
              <a:buNone/>
              <a:defRPr sz="700"/>
            </a:lvl1pPr>
            <a:lvl2pPr marL="228600" indent="0">
              <a:buNone/>
              <a:defRPr sz="600"/>
            </a:lvl2pPr>
            <a:lvl3pPr marL="457200" indent="0">
              <a:buNone/>
              <a:defRPr sz="500"/>
            </a:lvl3pPr>
            <a:lvl4pPr marL="685800" indent="0">
              <a:buNone/>
              <a:defRPr sz="450"/>
            </a:lvl4pPr>
            <a:lvl5pPr marL="914400" indent="0">
              <a:buNone/>
              <a:defRPr sz="450"/>
            </a:lvl5pPr>
            <a:lvl6pPr marL="1143000" indent="0">
              <a:buNone/>
              <a:defRPr sz="450"/>
            </a:lvl6pPr>
            <a:lvl7pPr marL="1371600" indent="0">
              <a:buNone/>
              <a:defRPr sz="450"/>
            </a:lvl7pPr>
            <a:lvl8pPr marL="1600200" indent="0">
              <a:buNone/>
              <a:defRPr sz="450"/>
            </a:lvl8pPr>
            <a:lvl9pPr marL="1828800" indent="0">
              <a:buNone/>
              <a:defRPr sz="4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085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240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14700" y="183092"/>
            <a:ext cx="10287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83092"/>
            <a:ext cx="30099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594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FA92315-9103-20B1-73A2-07B45E554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5B383-A29C-4AE8-B430-AF372369381D}" type="datetimeFigureOut">
              <a:rPr lang="ar-EG"/>
              <a:pPr>
                <a:defRPr/>
              </a:pPr>
              <a:t>9‏/10‏/1447</a:t>
            </a:fld>
            <a:endParaRPr lang="ar-EG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CD987D9-9C9C-5F6F-4846-3C2E414E7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4F4E19F-7000-2352-16EB-B29D046E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E3ACA1-1639-42B7-826E-29312B407DFA}" type="slidenum">
              <a:rPr lang="ar-EG" altLang="ar-EG"/>
              <a:pPr/>
              <a:t>‹#›</a:t>
            </a:fld>
            <a:endParaRPr lang="ar-EG" altLang="ar-EG"/>
          </a:p>
        </p:txBody>
      </p:sp>
    </p:spTree>
    <p:extLst>
      <p:ext uri="{BB962C8B-B14F-4D97-AF65-F5344CB8AC3E}">
        <p14:creationId xmlns:p14="http://schemas.microsoft.com/office/powerpoint/2010/main" val="1912219764"/>
      </p:ext>
    </p:extLst>
  </p:cSld>
  <p:clrMapOvr>
    <a:masterClrMapping/>
  </p:clrMapOvr>
  <p:transition>
    <p:newsflash/>
    <p:sndAc>
      <p:stSnd>
        <p:snd r:embed="rId1" name="0751 - metal echo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967EF21-2045-22D4-D86C-47C7F8062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9D06C-FA3B-48FA-BD07-492037D38078}" type="datetimeFigureOut">
              <a:rPr lang="ar-EG"/>
              <a:pPr>
                <a:defRPr/>
              </a:pPr>
              <a:t>9‏/10‏/1447</a:t>
            </a:fld>
            <a:endParaRPr lang="ar-EG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30A0459-5B10-F7A6-357A-08FCF33B5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4AE1422-BFCE-2C6D-50D3-91482F696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E7717-E468-4FCC-B024-D1257451A79E}" type="slidenum">
              <a:rPr lang="ar-EG" altLang="ar-EG"/>
              <a:pPr/>
              <a:t>‹#›</a:t>
            </a:fld>
            <a:endParaRPr lang="ar-EG" altLang="ar-EG"/>
          </a:p>
        </p:txBody>
      </p:sp>
    </p:spTree>
    <p:extLst>
      <p:ext uri="{BB962C8B-B14F-4D97-AF65-F5344CB8AC3E}">
        <p14:creationId xmlns:p14="http://schemas.microsoft.com/office/powerpoint/2010/main" val="950470786"/>
      </p:ext>
    </p:extLst>
  </p:cSld>
  <p:clrMapOvr>
    <a:masterClrMapping/>
  </p:clrMapOvr>
  <p:transition>
    <p:newsflash/>
    <p:sndAc>
      <p:stSnd>
        <p:snd r:embed="rId1" name="0751 - metal echo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BBE8BEF-952D-96DF-DD38-02F608222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3C56C-CF91-47AD-ABBE-A517866375AE}" type="datetimeFigureOut">
              <a:rPr lang="ar-EG"/>
              <a:pPr>
                <a:defRPr/>
              </a:pPr>
              <a:t>9‏/10‏/1447</a:t>
            </a:fld>
            <a:endParaRPr lang="ar-EG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8A3B873-0A5D-6C07-7A2C-0CF5198BB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1942583-9627-C5DE-FBFC-ABBE6C3F5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47A8EA-625E-439C-9938-7B560E790ACB}" type="slidenum">
              <a:rPr lang="ar-EG" altLang="ar-EG"/>
              <a:pPr/>
              <a:t>‹#›</a:t>
            </a:fld>
            <a:endParaRPr lang="ar-EG" altLang="ar-EG"/>
          </a:p>
        </p:txBody>
      </p:sp>
    </p:spTree>
    <p:extLst>
      <p:ext uri="{BB962C8B-B14F-4D97-AF65-F5344CB8AC3E}">
        <p14:creationId xmlns:p14="http://schemas.microsoft.com/office/powerpoint/2010/main" val="137197903"/>
      </p:ext>
    </p:extLst>
  </p:cSld>
  <p:clrMapOvr>
    <a:masterClrMapping/>
  </p:clrMapOvr>
  <p:transition>
    <p:newsflash/>
    <p:sndAc>
      <p:stSnd>
        <p:snd r:embed="rId1" name="0751 - metal echo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ECA4968-D65A-B06E-1BDA-5F04183DC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C2FBB-81DC-4FBD-A7A2-850DB636558F}" type="datetimeFigureOut">
              <a:rPr lang="ar-EG"/>
              <a:pPr>
                <a:defRPr/>
              </a:pPr>
              <a:t>9‏/10‏/1447</a:t>
            </a:fld>
            <a:endParaRPr lang="ar-EG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549631E-1FB6-C93A-1BD6-BB68E315F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82FE278-37D8-DD82-5CA1-8CCA73BC7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43C1D4-187A-49A5-BDC4-46EE3E81F1EE}" type="slidenum">
              <a:rPr lang="ar-EG" altLang="ar-EG"/>
              <a:pPr/>
              <a:t>‹#›</a:t>
            </a:fld>
            <a:endParaRPr lang="ar-EG" altLang="ar-EG"/>
          </a:p>
        </p:txBody>
      </p:sp>
    </p:spTree>
    <p:extLst>
      <p:ext uri="{BB962C8B-B14F-4D97-AF65-F5344CB8AC3E}">
        <p14:creationId xmlns:p14="http://schemas.microsoft.com/office/powerpoint/2010/main" val="909794178"/>
      </p:ext>
    </p:extLst>
  </p:cSld>
  <p:clrMapOvr>
    <a:masterClrMapping/>
  </p:clrMapOvr>
  <p:transition>
    <p:newsflash/>
    <p:sndAc>
      <p:stSnd>
        <p:snd r:embed="rId1" name="0751 - metal echo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5C684CE-7AB6-F5DB-FDE7-C1EB8C997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58474-983F-45F6-8586-4FBCEB5A9229}" type="datetimeFigureOut">
              <a:rPr lang="ar-EG"/>
              <a:pPr>
                <a:defRPr/>
              </a:pPr>
              <a:t>9‏/10‏/1447</a:t>
            </a:fld>
            <a:endParaRPr lang="ar-EG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C695177-A83D-AC39-511E-59A145FDA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7B435DC-FC3A-6510-AFF1-FE8461830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D04703-D5A0-4BD2-AA68-9DEEE7EDFD21}" type="slidenum">
              <a:rPr lang="ar-EG" altLang="ar-EG"/>
              <a:pPr/>
              <a:t>‹#›</a:t>
            </a:fld>
            <a:endParaRPr lang="ar-EG" altLang="ar-EG"/>
          </a:p>
        </p:txBody>
      </p:sp>
    </p:spTree>
    <p:extLst>
      <p:ext uri="{BB962C8B-B14F-4D97-AF65-F5344CB8AC3E}">
        <p14:creationId xmlns:p14="http://schemas.microsoft.com/office/powerpoint/2010/main" val="98396776"/>
      </p:ext>
    </p:extLst>
  </p:cSld>
  <p:clrMapOvr>
    <a:masterClrMapping/>
  </p:clrMapOvr>
  <p:transition>
    <p:newsflash/>
    <p:sndAc>
      <p:stSnd>
        <p:snd r:embed="rId1" name="0751 - metal echo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E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64E927E-B155-5435-F06B-5F55C648C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C24F5-BDF1-4F30-B34F-05D7FD992511}" type="datetimeFigureOut">
              <a:rPr lang="ar-EG"/>
              <a:pPr>
                <a:defRPr/>
              </a:pPr>
              <a:t>9‏/10‏/1447</a:t>
            </a:fld>
            <a:endParaRPr lang="ar-EG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443D3CD-C4EB-9F23-DD99-E91B8CC72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A8611C0-C049-4C6A-5427-1D01B40EF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B7B57-5B04-4F00-9916-0337FE932B20}" type="slidenum">
              <a:rPr lang="ar-EG" altLang="ar-EG"/>
              <a:pPr/>
              <a:t>‹#›</a:t>
            </a:fld>
            <a:endParaRPr lang="ar-EG" altLang="ar-EG"/>
          </a:p>
        </p:txBody>
      </p:sp>
    </p:spTree>
    <p:extLst>
      <p:ext uri="{BB962C8B-B14F-4D97-AF65-F5344CB8AC3E}">
        <p14:creationId xmlns:p14="http://schemas.microsoft.com/office/powerpoint/2010/main" val="882912818"/>
      </p:ext>
    </p:extLst>
  </p:cSld>
  <p:clrMapOvr>
    <a:masterClrMapping/>
  </p:clrMapOvr>
  <p:transition>
    <p:newsflash/>
    <p:sndAc>
      <p:stSnd>
        <p:snd r:embed="rId1" name="0751 - metal echo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4F83B1A-B309-4CD4-0E3F-E0AF5227AC9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EG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5CB7457-BFB7-C6BC-5123-EFB9D40FBB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EG"/>
              <a:t>Click to edit Master text styles</a:t>
            </a:r>
          </a:p>
          <a:p>
            <a:pPr lvl="1"/>
            <a:r>
              <a:rPr lang="en-US" altLang="ar-EG"/>
              <a:t>Second level</a:t>
            </a:r>
          </a:p>
          <a:p>
            <a:pPr lvl="2"/>
            <a:r>
              <a:rPr lang="en-US" altLang="ar-EG"/>
              <a:t>Third level</a:t>
            </a:r>
          </a:p>
          <a:p>
            <a:pPr lvl="3"/>
            <a:r>
              <a:rPr lang="en-US" altLang="ar-EG"/>
              <a:t>Fourth level</a:t>
            </a:r>
          </a:p>
          <a:p>
            <a:pPr lvl="4"/>
            <a:r>
              <a:rPr lang="en-US" altLang="ar-EG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8D5E4-4847-A34A-4884-1EC7301EC4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C709469-FF1B-4411-AF25-9396D6E920DA}" type="datetimeFigureOut">
              <a:rPr lang="ar-EG"/>
              <a:pPr>
                <a:defRPr/>
              </a:pPr>
              <a:t>9‏/10‏/1447</a:t>
            </a:fld>
            <a:endParaRPr lang="ar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3D33D-A5E3-D5A8-9542-1C26BEA6D0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99194-28CA-83F5-E679-DBBFE21E6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rtl="1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BD3BA14-F5F8-422A-9535-2023308E6911}" type="slidenum">
              <a:rPr lang="ar-EG" altLang="ar-EG"/>
              <a:pPr/>
              <a:t>‹#›</a:t>
            </a:fld>
            <a:endParaRPr lang="ar-EG" alt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</p:sldLayoutIdLst>
  <p:transition>
    <p:newsflash/>
    <p:sndAc>
      <p:stSnd>
        <p:snd r:embed="rId13" name="0751 - metal echo.wav"/>
      </p:stSnd>
    </p:sndAc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637081BE-3EEB-1BF5-CDA7-F50945A5BE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EG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A5E10BE0-3D32-7216-FF43-39670A48D3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EG"/>
              <a:t>Click to edit Master text styles</a:t>
            </a:r>
          </a:p>
          <a:p>
            <a:pPr lvl="1"/>
            <a:r>
              <a:rPr lang="en-US" altLang="ar-EG"/>
              <a:t>Second level</a:t>
            </a:r>
          </a:p>
          <a:p>
            <a:pPr lvl="2"/>
            <a:r>
              <a:rPr lang="en-US" altLang="ar-EG"/>
              <a:t>Third level</a:t>
            </a:r>
          </a:p>
          <a:p>
            <a:pPr lvl="3"/>
            <a:r>
              <a:rPr lang="en-US" altLang="ar-EG"/>
              <a:t>Fourth level</a:t>
            </a:r>
          </a:p>
          <a:p>
            <a:pPr lvl="4"/>
            <a:r>
              <a:rPr lang="en-US" altLang="ar-EG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BB024-C2ED-C4FB-953E-E57702026B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Times New Roman" pitchFamily="18" charset="0"/>
              </a:defRPr>
            </a:lvl1pPr>
          </a:lstStyle>
          <a:p>
            <a:pPr>
              <a:defRPr/>
            </a:pPr>
            <a:fld id="{F6985E23-EB98-40E0-BCD2-4161EC449CE0}" type="datetimeFigureOut">
              <a:rPr lang="ar-EG"/>
              <a:pPr>
                <a:defRPr/>
              </a:pPr>
              <a:t>9‏/10‏/1447</a:t>
            </a:fld>
            <a:endParaRPr lang="ar-E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5D3FF8-9B0B-AC4C-9F12-7534EB7444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Times New Roman" pitchFamily="18" charset="0"/>
              </a:defRPr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B177E-D130-FA11-ABA0-5CF6531709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rtl="1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fld id="{E04C6006-2223-471B-A8C5-48DA53242F3B}" type="slidenum">
              <a:rPr lang="ar-EG" altLang="ar-SA"/>
              <a:pPr/>
              <a:t>‹#›</a:t>
            </a:fld>
            <a:endParaRPr lang="ar-EG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transition>
    <p:pull dir="lu"/>
    <p:sndAc>
      <p:stSnd>
        <p:snd r:embed="rId13" name="0751 - metal echo.wav"/>
      </p:stSnd>
    </p:sndAc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66800"/>
            <a:ext cx="41148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4237567"/>
            <a:ext cx="10668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2100" y="4237567"/>
            <a:ext cx="14478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4237567"/>
            <a:ext cx="10668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83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4572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indent="-142875" algn="l" defTabSz="4572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800100" indent="-114300" algn="l" defTabSz="457200" rtl="0" eaLnBrk="1" latinLnBrk="0" hangingPunct="1">
        <a:spcBef>
          <a:spcPct val="20000"/>
        </a:spcBef>
        <a:buFont typeface="Arial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14300" algn="l" defTabSz="457200" rtl="0" eaLnBrk="1" latinLnBrk="0" hangingPunct="1">
        <a:spcBef>
          <a:spcPct val="20000"/>
        </a:spcBef>
        <a:buFont typeface="Arial" pitchFamily="34" charset="0"/>
        <a:buChar char="»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6.sv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svg"/><Relationship Id="rId7" Type="http://schemas.openxmlformats.org/officeDocument/2006/relationships/image" Target="../media/image21.svg"/><Relationship Id="rId12" Type="http://schemas.openxmlformats.org/officeDocument/2006/relationships/image" Target="../media/image31.svg"/><Relationship Id="rId2" Type="http://schemas.openxmlformats.org/officeDocument/2006/relationships/image" Target="../media/image16.sv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20.svg"/><Relationship Id="rId11" Type="http://schemas.openxmlformats.org/officeDocument/2006/relationships/image" Target="../media/image30.svg"/><Relationship Id="rId5" Type="http://schemas.openxmlformats.org/officeDocument/2006/relationships/image" Target="../media/image19.sv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13" Type="http://schemas.openxmlformats.org/officeDocument/2006/relationships/image" Target="../media/image34.svg"/><Relationship Id="rId3" Type="http://schemas.openxmlformats.org/officeDocument/2006/relationships/image" Target="../media/image17.svg"/><Relationship Id="rId7" Type="http://schemas.openxmlformats.org/officeDocument/2006/relationships/image" Target="../media/image21.svg"/><Relationship Id="rId12" Type="http://schemas.openxmlformats.org/officeDocument/2006/relationships/image" Target="../media/image33.svg"/><Relationship Id="rId2" Type="http://schemas.openxmlformats.org/officeDocument/2006/relationships/image" Target="../media/image16.sv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20.svg"/><Relationship Id="rId11" Type="http://schemas.openxmlformats.org/officeDocument/2006/relationships/image" Target="../media/image30.svg"/><Relationship Id="rId5" Type="http://schemas.openxmlformats.org/officeDocument/2006/relationships/image" Target="../media/image19.sv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sv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svg"/><Relationship Id="rId7" Type="http://schemas.openxmlformats.org/officeDocument/2006/relationships/image" Target="../media/image21.svg"/><Relationship Id="rId2" Type="http://schemas.openxmlformats.org/officeDocument/2006/relationships/image" Target="../media/image16.sv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20.svg"/><Relationship Id="rId11" Type="http://schemas.openxmlformats.org/officeDocument/2006/relationships/image" Target="../media/image35.svg"/><Relationship Id="rId5" Type="http://schemas.openxmlformats.org/officeDocument/2006/relationships/image" Target="../media/image19.sv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microsoft.com/office/2007/relationships/hdphoto" Target="../media/hdphoto3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5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6.svg"/><Relationship Id="rId11" Type="http://schemas.openxmlformats.org/officeDocument/2006/relationships/image" Target="../media/image14.svg"/><Relationship Id="rId5" Type="http://schemas.openxmlformats.org/officeDocument/2006/relationships/image" Target="../media/image5.sv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microsoft.com/office/2007/relationships/hdphoto" Target="../media/hdphoto4.wdp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microsoft.com/office/2007/relationships/hdphoto" Target="../media/hdphoto5.wdp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microsoft.com/office/2007/relationships/hdphoto" Target="../media/hdphoto6.wdp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svg"/><Relationship Id="rId7" Type="http://schemas.openxmlformats.org/officeDocument/2006/relationships/image" Target="../media/image21.svg"/><Relationship Id="rId2" Type="http://schemas.openxmlformats.org/officeDocument/2006/relationships/image" Target="../media/image16.sv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20.svg"/><Relationship Id="rId11" Type="http://schemas.openxmlformats.org/officeDocument/2006/relationships/image" Target="../media/image40.svg"/><Relationship Id="rId5" Type="http://schemas.openxmlformats.org/officeDocument/2006/relationships/image" Target="../media/image19.sv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sv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13" Type="http://schemas.openxmlformats.org/officeDocument/2006/relationships/image" Target="../media/image44.svg"/><Relationship Id="rId3" Type="http://schemas.openxmlformats.org/officeDocument/2006/relationships/image" Target="../media/image17.svg"/><Relationship Id="rId7" Type="http://schemas.openxmlformats.org/officeDocument/2006/relationships/image" Target="../media/image21.svg"/><Relationship Id="rId12" Type="http://schemas.openxmlformats.org/officeDocument/2006/relationships/image" Target="../media/image43.svg"/><Relationship Id="rId2" Type="http://schemas.openxmlformats.org/officeDocument/2006/relationships/image" Target="../media/image16.sv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20.svg"/><Relationship Id="rId11" Type="http://schemas.openxmlformats.org/officeDocument/2006/relationships/image" Target="../media/image42.svg"/><Relationship Id="rId5" Type="http://schemas.openxmlformats.org/officeDocument/2006/relationships/image" Target="../media/image19.sv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sv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svg"/><Relationship Id="rId7" Type="http://schemas.openxmlformats.org/officeDocument/2006/relationships/image" Target="../media/image21.svg"/><Relationship Id="rId2" Type="http://schemas.openxmlformats.org/officeDocument/2006/relationships/image" Target="../media/image16.sv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20.svg"/><Relationship Id="rId11" Type="http://schemas.openxmlformats.org/officeDocument/2006/relationships/image" Target="../media/image25.svg"/><Relationship Id="rId5" Type="http://schemas.openxmlformats.org/officeDocument/2006/relationships/image" Target="../media/image19.sv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8.xml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C9EB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44013" y="500508"/>
            <a:ext cx="9663104" cy="5856984"/>
            <a:chOff x="0" y="0"/>
            <a:chExt cx="25768276" cy="15618623"/>
          </a:xfrm>
        </p:grpSpPr>
        <p:sp>
          <p:nvSpPr>
            <p:cNvPr id="3" name="Freeform 3"/>
            <p:cNvSpPr/>
            <p:nvPr/>
          </p:nvSpPr>
          <p:spPr>
            <a:xfrm rot="991718">
              <a:off x="5482633" y="4462449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6" y="0"/>
                  </a:lnTo>
                  <a:lnTo>
                    <a:pt x="1297556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" name="Freeform 4"/>
            <p:cNvSpPr/>
            <p:nvPr/>
          </p:nvSpPr>
          <p:spPr>
            <a:xfrm rot="991718">
              <a:off x="5482633" y="9934302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6" y="0"/>
                  </a:lnTo>
                  <a:lnTo>
                    <a:pt x="1297556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" name="Freeform 5"/>
            <p:cNvSpPr/>
            <p:nvPr/>
          </p:nvSpPr>
          <p:spPr>
            <a:xfrm rot="991718">
              <a:off x="16282321" y="4462449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7" y="0"/>
                  </a:lnTo>
                  <a:lnTo>
                    <a:pt x="1297557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" name="Freeform 6"/>
            <p:cNvSpPr/>
            <p:nvPr/>
          </p:nvSpPr>
          <p:spPr>
            <a:xfrm rot="991718">
              <a:off x="16282321" y="9934302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7" y="0"/>
                  </a:lnTo>
                  <a:lnTo>
                    <a:pt x="1297557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7" name="Freeform 7"/>
            <p:cNvSpPr/>
            <p:nvPr/>
          </p:nvSpPr>
          <p:spPr>
            <a:xfrm rot="943121">
              <a:off x="5903178" y="2395003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4"/>
                  </a:lnTo>
                  <a:lnTo>
                    <a:pt x="0" y="13202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8" name="Freeform 8"/>
            <p:cNvSpPr/>
            <p:nvPr/>
          </p:nvSpPr>
          <p:spPr>
            <a:xfrm rot="943121">
              <a:off x="5903178" y="7866856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9" name="Freeform 9"/>
            <p:cNvSpPr/>
            <p:nvPr/>
          </p:nvSpPr>
          <p:spPr>
            <a:xfrm rot="943121">
              <a:off x="5903178" y="13614020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0" name="Freeform 10"/>
            <p:cNvSpPr/>
            <p:nvPr/>
          </p:nvSpPr>
          <p:spPr>
            <a:xfrm rot="943121">
              <a:off x="16702866" y="2395003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4"/>
                  </a:lnTo>
                  <a:lnTo>
                    <a:pt x="0" y="13202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1" name="Freeform 11"/>
            <p:cNvSpPr/>
            <p:nvPr/>
          </p:nvSpPr>
          <p:spPr>
            <a:xfrm rot="943121">
              <a:off x="16702866" y="7866856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2" name="Freeform 12"/>
            <p:cNvSpPr/>
            <p:nvPr/>
          </p:nvSpPr>
          <p:spPr>
            <a:xfrm rot="943121">
              <a:off x="16702866" y="13614020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0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10799688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10799688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21308390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21308390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9" name="Freeform 19"/>
            <p:cNvSpPr/>
            <p:nvPr/>
          </p:nvSpPr>
          <p:spPr>
            <a:xfrm rot="-3154894">
              <a:off x="2390223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0" name="Freeform 20"/>
            <p:cNvSpPr/>
            <p:nvPr/>
          </p:nvSpPr>
          <p:spPr>
            <a:xfrm rot="-3154894">
              <a:off x="2390223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1" name="Freeform 21"/>
            <p:cNvSpPr/>
            <p:nvPr/>
          </p:nvSpPr>
          <p:spPr>
            <a:xfrm rot="-3154894">
              <a:off x="13189911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2" name="Freeform 22"/>
            <p:cNvSpPr/>
            <p:nvPr/>
          </p:nvSpPr>
          <p:spPr>
            <a:xfrm rot="-3154894">
              <a:off x="13189911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3" name="Freeform 23"/>
            <p:cNvSpPr/>
            <p:nvPr/>
          </p:nvSpPr>
          <p:spPr>
            <a:xfrm rot="-3154894">
              <a:off x="23698613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4" name="Freeform 24"/>
            <p:cNvSpPr/>
            <p:nvPr/>
          </p:nvSpPr>
          <p:spPr>
            <a:xfrm rot="-3154894">
              <a:off x="23698613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5" name="Freeform 25"/>
            <p:cNvSpPr/>
            <p:nvPr/>
          </p:nvSpPr>
          <p:spPr>
            <a:xfrm rot="2383747">
              <a:off x="7660349" y="257979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6" name="Freeform 26"/>
            <p:cNvSpPr/>
            <p:nvPr/>
          </p:nvSpPr>
          <p:spPr>
            <a:xfrm rot="2383747">
              <a:off x="7660349" y="5729832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7" name="Freeform 27"/>
            <p:cNvSpPr/>
            <p:nvPr/>
          </p:nvSpPr>
          <p:spPr>
            <a:xfrm rot="2383747">
              <a:off x="7660349" y="11476996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8" name="Freeform 28"/>
            <p:cNvSpPr/>
            <p:nvPr/>
          </p:nvSpPr>
          <p:spPr>
            <a:xfrm rot="2383747">
              <a:off x="18460038" y="257979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9" name="Freeform 29"/>
            <p:cNvSpPr/>
            <p:nvPr/>
          </p:nvSpPr>
          <p:spPr>
            <a:xfrm rot="2383747">
              <a:off x="18460038" y="5729832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0" name="Freeform 30"/>
            <p:cNvSpPr/>
            <p:nvPr/>
          </p:nvSpPr>
          <p:spPr>
            <a:xfrm rot="2383747">
              <a:off x="18460038" y="11476996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1" name="Freeform 31"/>
            <p:cNvSpPr/>
            <p:nvPr/>
          </p:nvSpPr>
          <p:spPr>
            <a:xfrm rot="-944927">
              <a:off x="2750264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2" name="Freeform 32"/>
            <p:cNvSpPr/>
            <p:nvPr/>
          </p:nvSpPr>
          <p:spPr>
            <a:xfrm rot="-944927">
              <a:off x="2750264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3" name="Freeform 33"/>
            <p:cNvSpPr/>
            <p:nvPr/>
          </p:nvSpPr>
          <p:spPr>
            <a:xfrm rot="-944927">
              <a:off x="13549952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4" name="Freeform 34"/>
            <p:cNvSpPr/>
            <p:nvPr/>
          </p:nvSpPr>
          <p:spPr>
            <a:xfrm rot="-944927">
              <a:off x="13549952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5" name="Freeform 35"/>
            <p:cNvSpPr/>
            <p:nvPr/>
          </p:nvSpPr>
          <p:spPr>
            <a:xfrm rot="-944927">
              <a:off x="13549952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6" name="Freeform 36"/>
            <p:cNvSpPr/>
            <p:nvPr/>
          </p:nvSpPr>
          <p:spPr>
            <a:xfrm rot="-944927">
              <a:off x="24058654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7" name="Freeform 37"/>
            <p:cNvSpPr/>
            <p:nvPr/>
          </p:nvSpPr>
          <p:spPr>
            <a:xfrm rot="-944927">
              <a:off x="24058654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8" name="Freeform 38"/>
            <p:cNvSpPr/>
            <p:nvPr/>
          </p:nvSpPr>
          <p:spPr>
            <a:xfrm rot="-944927">
              <a:off x="24058654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9" name="Freeform 39"/>
            <p:cNvSpPr/>
            <p:nvPr/>
          </p:nvSpPr>
          <p:spPr>
            <a:xfrm rot="1716936">
              <a:off x="4376737" y="227057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6"/>
                  </a:lnTo>
                  <a:lnTo>
                    <a:pt x="0" y="13555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0" name="Freeform 40"/>
            <p:cNvSpPr/>
            <p:nvPr/>
          </p:nvSpPr>
          <p:spPr>
            <a:xfrm rot="1716936">
              <a:off x="4376737" y="5698910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1" name="Freeform 41"/>
            <p:cNvSpPr/>
            <p:nvPr/>
          </p:nvSpPr>
          <p:spPr>
            <a:xfrm rot="1716936">
              <a:off x="4376737" y="11446074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2" name="Freeform 42"/>
            <p:cNvSpPr/>
            <p:nvPr/>
          </p:nvSpPr>
          <p:spPr>
            <a:xfrm rot="1716936">
              <a:off x="15176425" y="227057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6"/>
                  </a:lnTo>
                  <a:lnTo>
                    <a:pt x="0" y="13555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3" name="Freeform 43"/>
            <p:cNvSpPr/>
            <p:nvPr/>
          </p:nvSpPr>
          <p:spPr>
            <a:xfrm rot="1716936">
              <a:off x="15176425" y="5698910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4" name="Freeform 44"/>
            <p:cNvSpPr/>
            <p:nvPr/>
          </p:nvSpPr>
          <p:spPr>
            <a:xfrm rot="1716936">
              <a:off x="15176425" y="11446074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5" name="Freeform 45"/>
            <p:cNvSpPr/>
            <p:nvPr/>
          </p:nvSpPr>
          <p:spPr>
            <a:xfrm rot="-1666660">
              <a:off x="1205483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6" name="Freeform 46"/>
            <p:cNvSpPr/>
            <p:nvPr/>
          </p:nvSpPr>
          <p:spPr>
            <a:xfrm rot="-1666660">
              <a:off x="1205483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7" name="Freeform 47"/>
            <p:cNvSpPr/>
            <p:nvPr/>
          </p:nvSpPr>
          <p:spPr>
            <a:xfrm rot="-1666660">
              <a:off x="12005171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8" name="Freeform 48"/>
            <p:cNvSpPr/>
            <p:nvPr/>
          </p:nvSpPr>
          <p:spPr>
            <a:xfrm rot="-1666660">
              <a:off x="12005171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9" name="Freeform 49"/>
            <p:cNvSpPr/>
            <p:nvPr/>
          </p:nvSpPr>
          <p:spPr>
            <a:xfrm rot="-1666660">
              <a:off x="12005171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0" name="Freeform 50"/>
            <p:cNvSpPr/>
            <p:nvPr/>
          </p:nvSpPr>
          <p:spPr>
            <a:xfrm rot="-1666660">
              <a:off x="22513873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1" name="Freeform 51"/>
            <p:cNvSpPr/>
            <p:nvPr/>
          </p:nvSpPr>
          <p:spPr>
            <a:xfrm rot="-1666660">
              <a:off x="22513873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2" name="Freeform 52"/>
            <p:cNvSpPr/>
            <p:nvPr/>
          </p:nvSpPr>
          <p:spPr>
            <a:xfrm rot="-1666660">
              <a:off x="22513873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3" name="Freeform 53"/>
            <p:cNvSpPr/>
            <p:nvPr/>
          </p:nvSpPr>
          <p:spPr>
            <a:xfrm rot="-2040604">
              <a:off x="8727886" y="2864516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4" name="Freeform 54"/>
            <p:cNvSpPr/>
            <p:nvPr/>
          </p:nvSpPr>
          <p:spPr>
            <a:xfrm rot="-2040604">
              <a:off x="8727886" y="8336369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20"/>
                  </a:lnTo>
                  <a:lnTo>
                    <a:pt x="0" y="9513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5" name="Freeform 55"/>
            <p:cNvSpPr/>
            <p:nvPr/>
          </p:nvSpPr>
          <p:spPr>
            <a:xfrm rot="-2040604">
              <a:off x="8727886" y="14083534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6" name="Freeform 56"/>
            <p:cNvSpPr/>
            <p:nvPr/>
          </p:nvSpPr>
          <p:spPr>
            <a:xfrm rot="-2040604">
              <a:off x="19527574" y="2864516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7" name="Freeform 57"/>
            <p:cNvSpPr/>
            <p:nvPr/>
          </p:nvSpPr>
          <p:spPr>
            <a:xfrm rot="-2040604">
              <a:off x="19527574" y="8336369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20"/>
                  </a:lnTo>
                  <a:lnTo>
                    <a:pt x="0" y="9513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8" name="Freeform 58"/>
            <p:cNvSpPr/>
            <p:nvPr/>
          </p:nvSpPr>
          <p:spPr>
            <a:xfrm rot="-2040604">
              <a:off x="19527574" y="14083534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59" name="Freeform 59"/>
          <p:cNvSpPr/>
          <p:nvPr/>
        </p:nvSpPr>
        <p:spPr>
          <a:xfrm rot="9408861">
            <a:off x="774653" y="-3685967"/>
            <a:ext cx="9765048" cy="9321183"/>
          </a:xfrm>
          <a:custGeom>
            <a:avLst/>
            <a:gdLst/>
            <a:ahLst/>
            <a:cxnLst/>
            <a:rect l="l" t="t" r="r" b="b"/>
            <a:pathLst>
              <a:path w="19530096" h="18642365">
                <a:moveTo>
                  <a:pt x="0" y="0"/>
                </a:moveTo>
                <a:lnTo>
                  <a:pt x="19530096" y="0"/>
                </a:lnTo>
                <a:lnTo>
                  <a:pt x="19530096" y="18642364"/>
                </a:lnTo>
                <a:lnTo>
                  <a:pt x="0" y="1864236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60" name="Freeform 60"/>
          <p:cNvSpPr/>
          <p:nvPr/>
        </p:nvSpPr>
        <p:spPr>
          <a:xfrm rot="-1343918">
            <a:off x="947578" y="2939609"/>
            <a:ext cx="1409632" cy="2057400"/>
          </a:xfrm>
          <a:custGeom>
            <a:avLst/>
            <a:gdLst/>
            <a:ahLst/>
            <a:cxnLst/>
            <a:rect l="l" t="t" r="r" b="b"/>
            <a:pathLst>
              <a:path w="2819264" h="4114800">
                <a:moveTo>
                  <a:pt x="0" y="0"/>
                </a:moveTo>
                <a:lnTo>
                  <a:pt x="2819264" y="0"/>
                </a:lnTo>
                <a:lnTo>
                  <a:pt x="2819264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61" name="Freeform 61"/>
          <p:cNvSpPr/>
          <p:nvPr/>
        </p:nvSpPr>
        <p:spPr>
          <a:xfrm rot="447030">
            <a:off x="2206977" y="4228805"/>
            <a:ext cx="1028700" cy="1028700"/>
          </a:xfrm>
          <a:custGeom>
            <a:avLst/>
            <a:gdLst/>
            <a:ahLst/>
            <a:cxnLst/>
            <a:rect l="l" t="t" r="r" b="b"/>
            <a:pathLst>
              <a:path w="2057400" h="2057400">
                <a:moveTo>
                  <a:pt x="0" y="0"/>
                </a:moveTo>
                <a:lnTo>
                  <a:pt x="2057400" y="0"/>
                </a:lnTo>
                <a:lnTo>
                  <a:pt x="205740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67" name="Rectangle 4">
            <a:extLst>
              <a:ext uri="{FF2B5EF4-FFF2-40B4-BE49-F238E27FC236}">
                <a16:creationId xmlns:a16="http://schemas.microsoft.com/office/drawing/2014/main" id="{3F9AE51F-A052-D8F3-4815-B5F12ECC1DFD}"/>
              </a:ext>
            </a:extLst>
          </p:cNvPr>
          <p:cNvSpPr/>
          <p:nvPr/>
        </p:nvSpPr>
        <p:spPr bwMode="auto">
          <a:xfrm>
            <a:off x="3465660" y="580735"/>
            <a:ext cx="5312673" cy="156966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96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الفصل الثامن</a:t>
            </a:r>
          </a:p>
        </p:txBody>
      </p:sp>
      <p:sp>
        <p:nvSpPr>
          <p:cNvPr id="68" name="TextBox 7">
            <a:extLst>
              <a:ext uri="{FF2B5EF4-FFF2-40B4-BE49-F238E27FC236}">
                <a16:creationId xmlns:a16="http://schemas.microsoft.com/office/drawing/2014/main" id="{36049954-A5AC-05B7-1A5D-543D422B8781}"/>
              </a:ext>
            </a:extLst>
          </p:cNvPr>
          <p:cNvSpPr txBox="1"/>
          <p:nvPr/>
        </p:nvSpPr>
        <p:spPr bwMode="auto">
          <a:xfrm>
            <a:off x="3313684" y="2391018"/>
            <a:ext cx="5616624" cy="1323439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8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الدوال التربيعية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A1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519104" y="523219"/>
            <a:ext cx="9663104" cy="5856984"/>
            <a:chOff x="0" y="0"/>
            <a:chExt cx="25768276" cy="15618623"/>
          </a:xfrm>
        </p:grpSpPr>
        <p:sp>
          <p:nvSpPr>
            <p:cNvPr id="3" name="Freeform 3"/>
            <p:cNvSpPr/>
            <p:nvPr/>
          </p:nvSpPr>
          <p:spPr>
            <a:xfrm rot="991718">
              <a:off x="5482633" y="4462449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6" y="0"/>
                  </a:lnTo>
                  <a:lnTo>
                    <a:pt x="1297556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" name="Freeform 4"/>
            <p:cNvSpPr/>
            <p:nvPr/>
          </p:nvSpPr>
          <p:spPr>
            <a:xfrm rot="991718">
              <a:off x="5482633" y="9934302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6" y="0"/>
                  </a:lnTo>
                  <a:lnTo>
                    <a:pt x="1297556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" name="Freeform 5"/>
            <p:cNvSpPr/>
            <p:nvPr/>
          </p:nvSpPr>
          <p:spPr>
            <a:xfrm rot="991718">
              <a:off x="16282321" y="4462449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7" y="0"/>
                  </a:lnTo>
                  <a:lnTo>
                    <a:pt x="1297557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" name="Freeform 6"/>
            <p:cNvSpPr/>
            <p:nvPr/>
          </p:nvSpPr>
          <p:spPr>
            <a:xfrm rot="991718">
              <a:off x="16282321" y="9934302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7" y="0"/>
                  </a:lnTo>
                  <a:lnTo>
                    <a:pt x="1297557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7" name="Freeform 7"/>
            <p:cNvSpPr/>
            <p:nvPr/>
          </p:nvSpPr>
          <p:spPr>
            <a:xfrm rot="943121">
              <a:off x="5903178" y="2395003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4"/>
                  </a:lnTo>
                  <a:lnTo>
                    <a:pt x="0" y="13202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8" name="Freeform 8"/>
            <p:cNvSpPr/>
            <p:nvPr/>
          </p:nvSpPr>
          <p:spPr>
            <a:xfrm rot="943121">
              <a:off x="5903178" y="7866856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9" name="Freeform 9"/>
            <p:cNvSpPr/>
            <p:nvPr/>
          </p:nvSpPr>
          <p:spPr>
            <a:xfrm rot="943121">
              <a:off x="5903178" y="13614020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0" name="Freeform 10"/>
            <p:cNvSpPr/>
            <p:nvPr/>
          </p:nvSpPr>
          <p:spPr>
            <a:xfrm rot="943121">
              <a:off x="16702866" y="2395003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4"/>
                  </a:lnTo>
                  <a:lnTo>
                    <a:pt x="0" y="13202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1" name="Freeform 11"/>
            <p:cNvSpPr/>
            <p:nvPr/>
          </p:nvSpPr>
          <p:spPr>
            <a:xfrm rot="943121">
              <a:off x="16702866" y="7866856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2" name="Freeform 12"/>
            <p:cNvSpPr/>
            <p:nvPr/>
          </p:nvSpPr>
          <p:spPr>
            <a:xfrm rot="943121">
              <a:off x="16702866" y="13614020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0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10799688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10799688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21308390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21308390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9" name="Freeform 19"/>
            <p:cNvSpPr/>
            <p:nvPr/>
          </p:nvSpPr>
          <p:spPr>
            <a:xfrm rot="-3154894">
              <a:off x="2390223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0" name="Freeform 20"/>
            <p:cNvSpPr/>
            <p:nvPr/>
          </p:nvSpPr>
          <p:spPr>
            <a:xfrm rot="-3154894">
              <a:off x="2390223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1" name="Freeform 21"/>
            <p:cNvSpPr/>
            <p:nvPr/>
          </p:nvSpPr>
          <p:spPr>
            <a:xfrm rot="-3154894">
              <a:off x="13189911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2" name="Freeform 22"/>
            <p:cNvSpPr/>
            <p:nvPr/>
          </p:nvSpPr>
          <p:spPr>
            <a:xfrm rot="-3154894">
              <a:off x="13189911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3" name="Freeform 23"/>
            <p:cNvSpPr/>
            <p:nvPr/>
          </p:nvSpPr>
          <p:spPr>
            <a:xfrm rot="-3154894">
              <a:off x="23698613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4" name="Freeform 24"/>
            <p:cNvSpPr/>
            <p:nvPr/>
          </p:nvSpPr>
          <p:spPr>
            <a:xfrm rot="-3154894">
              <a:off x="23698613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5" name="Freeform 25"/>
            <p:cNvSpPr/>
            <p:nvPr/>
          </p:nvSpPr>
          <p:spPr>
            <a:xfrm rot="2383747">
              <a:off x="7660349" y="257979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6" name="Freeform 26"/>
            <p:cNvSpPr/>
            <p:nvPr/>
          </p:nvSpPr>
          <p:spPr>
            <a:xfrm rot="2383747">
              <a:off x="7660349" y="5729832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7" name="Freeform 27"/>
            <p:cNvSpPr/>
            <p:nvPr/>
          </p:nvSpPr>
          <p:spPr>
            <a:xfrm rot="2383747">
              <a:off x="7660349" y="11476996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8" name="Freeform 28"/>
            <p:cNvSpPr/>
            <p:nvPr/>
          </p:nvSpPr>
          <p:spPr>
            <a:xfrm rot="2383747">
              <a:off x="18460038" y="257979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9" name="Freeform 29"/>
            <p:cNvSpPr/>
            <p:nvPr/>
          </p:nvSpPr>
          <p:spPr>
            <a:xfrm rot="2383747">
              <a:off x="18460038" y="5729832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0" name="Freeform 30"/>
            <p:cNvSpPr/>
            <p:nvPr/>
          </p:nvSpPr>
          <p:spPr>
            <a:xfrm rot="2383747">
              <a:off x="18460038" y="11476996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1" name="Freeform 31"/>
            <p:cNvSpPr/>
            <p:nvPr/>
          </p:nvSpPr>
          <p:spPr>
            <a:xfrm rot="-944927">
              <a:off x="2750264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2" name="Freeform 32"/>
            <p:cNvSpPr/>
            <p:nvPr/>
          </p:nvSpPr>
          <p:spPr>
            <a:xfrm rot="-944927">
              <a:off x="2750264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3" name="Freeform 33"/>
            <p:cNvSpPr/>
            <p:nvPr/>
          </p:nvSpPr>
          <p:spPr>
            <a:xfrm rot="-944927">
              <a:off x="2750264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4" name="Freeform 34"/>
            <p:cNvSpPr/>
            <p:nvPr/>
          </p:nvSpPr>
          <p:spPr>
            <a:xfrm rot="-944927">
              <a:off x="13549952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5" name="Freeform 35"/>
            <p:cNvSpPr/>
            <p:nvPr/>
          </p:nvSpPr>
          <p:spPr>
            <a:xfrm rot="-944927">
              <a:off x="13549952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6" name="Freeform 36"/>
            <p:cNvSpPr/>
            <p:nvPr/>
          </p:nvSpPr>
          <p:spPr>
            <a:xfrm rot="-944927">
              <a:off x="13549952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7" name="Freeform 37"/>
            <p:cNvSpPr/>
            <p:nvPr/>
          </p:nvSpPr>
          <p:spPr>
            <a:xfrm rot="-944927">
              <a:off x="24058654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8" name="Freeform 38"/>
            <p:cNvSpPr/>
            <p:nvPr/>
          </p:nvSpPr>
          <p:spPr>
            <a:xfrm rot="-944927">
              <a:off x="24058654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9" name="Freeform 39"/>
            <p:cNvSpPr/>
            <p:nvPr/>
          </p:nvSpPr>
          <p:spPr>
            <a:xfrm rot="-944927">
              <a:off x="24058654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0" name="Freeform 40"/>
            <p:cNvSpPr/>
            <p:nvPr/>
          </p:nvSpPr>
          <p:spPr>
            <a:xfrm rot="1716936">
              <a:off x="4376737" y="227057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6"/>
                  </a:lnTo>
                  <a:lnTo>
                    <a:pt x="0" y="13555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1" name="Freeform 41"/>
            <p:cNvSpPr/>
            <p:nvPr/>
          </p:nvSpPr>
          <p:spPr>
            <a:xfrm rot="1716936">
              <a:off x="4376737" y="5698910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2" name="Freeform 42"/>
            <p:cNvSpPr/>
            <p:nvPr/>
          </p:nvSpPr>
          <p:spPr>
            <a:xfrm rot="1716936">
              <a:off x="4376737" y="11446074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3" name="Freeform 43"/>
            <p:cNvSpPr/>
            <p:nvPr/>
          </p:nvSpPr>
          <p:spPr>
            <a:xfrm rot="1716936">
              <a:off x="15176425" y="227057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6"/>
                  </a:lnTo>
                  <a:lnTo>
                    <a:pt x="0" y="13555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4" name="Freeform 44"/>
            <p:cNvSpPr/>
            <p:nvPr/>
          </p:nvSpPr>
          <p:spPr>
            <a:xfrm rot="1716936">
              <a:off x="15176425" y="5698910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5" name="Freeform 45"/>
            <p:cNvSpPr/>
            <p:nvPr/>
          </p:nvSpPr>
          <p:spPr>
            <a:xfrm rot="1716936">
              <a:off x="15176425" y="11446074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6" name="Freeform 46"/>
            <p:cNvSpPr/>
            <p:nvPr/>
          </p:nvSpPr>
          <p:spPr>
            <a:xfrm rot="-1666660">
              <a:off x="1205483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7" name="Freeform 47"/>
            <p:cNvSpPr/>
            <p:nvPr/>
          </p:nvSpPr>
          <p:spPr>
            <a:xfrm rot="-1666660">
              <a:off x="1205483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8" name="Freeform 48"/>
            <p:cNvSpPr/>
            <p:nvPr/>
          </p:nvSpPr>
          <p:spPr>
            <a:xfrm rot="-1666660">
              <a:off x="1205483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9" name="Freeform 49"/>
            <p:cNvSpPr/>
            <p:nvPr/>
          </p:nvSpPr>
          <p:spPr>
            <a:xfrm rot="-1666660">
              <a:off x="12005171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0" name="Freeform 50"/>
            <p:cNvSpPr/>
            <p:nvPr/>
          </p:nvSpPr>
          <p:spPr>
            <a:xfrm rot="-1666660">
              <a:off x="12005171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1" name="Freeform 51"/>
            <p:cNvSpPr/>
            <p:nvPr/>
          </p:nvSpPr>
          <p:spPr>
            <a:xfrm rot="-1666660">
              <a:off x="12005171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2" name="Freeform 52"/>
            <p:cNvSpPr/>
            <p:nvPr/>
          </p:nvSpPr>
          <p:spPr>
            <a:xfrm rot="-1666660">
              <a:off x="22513873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3" name="Freeform 53"/>
            <p:cNvSpPr/>
            <p:nvPr/>
          </p:nvSpPr>
          <p:spPr>
            <a:xfrm rot="-1666660">
              <a:off x="22513873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4" name="Freeform 54"/>
            <p:cNvSpPr/>
            <p:nvPr/>
          </p:nvSpPr>
          <p:spPr>
            <a:xfrm rot="-1666660">
              <a:off x="22513873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5" name="Freeform 55"/>
            <p:cNvSpPr/>
            <p:nvPr/>
          </p:nvSpPr>
          <p:spPr>
            <a:xfrm rot="-2040604">
              <a:off x="8727886" y="2864516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6" name="Freeform 56"/>
            <p:cNvSpPr/>
            <p:nvPr/>
          </p:nvSpPr>
          <p:spPr>
            <a:xfrm rot="-2040604">
              <a:off x="8727886" y="8336369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20"/>
                  </a:lnTo>
                  <a:lnTo>
                    <a:pt x="0" y="9513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7" name="Freeform 57"/>
            <p:cNvSpPr/>
            <p:nvPr/>
          </p:nvSpPr>
          <p:spPr>
            <a:xfrm rot="-2040604">
              <a:off x="8727886" y="14083534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8" name="Freeform 58"/>
            <p:cNvSpPr/>
            <p:nvPr/>
          </p:nvSpPr>
          <p:spPr>
            <a:xfrm rot="-2040604">
              <a:off x="19527574" y="2864516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9" name="Freeform 59"/>
            <p:cNvSpPr/>
            <p:nvPr/>
          </p:nvSpPr>
          <p:spPr>
            <a:xfrm rot="-2040604">
              <a:off x="19527574" y="8336369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20"/>
                  </a:lnTo>
                  <a:lnTo>
                    <a:pt x="0" y="9513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0" name="Freeform 60"/>
            <p:cNvSpPr/>
            <p:nvPr/>
          </p:nvSpPr>
          <p:spPr>
            <a:xfrm rot="-2040604">
              <a:off x="19527574" y="14083534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0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61" name="Freeform 61"/>
          <p:cNvSpPr/>
          <p:nvPr/>
        </p:nvSpPr>
        <p:spPr>
          <a:xfrm rot="5885455">
            <a:off x="2372917" y="-1378174"/>
            <a:ext cx="5074065" cy="8158259"/>
          </a:xfrm>
          <a:custGeom>
            <a:avLst/>
            <a:gdLst/>
            <a:ahLst/>
            <a:cxnLst/>
            <a:rect l="l" t="t" r="r" b="b"/>
            <a:pathLst>
              <a:path w="10148129" h="16316518">
                <a:moveTo>
                  <a:pt x="0" y="0"/>
                </a:moveTo>
                <a:lnTo>
                  <a:pt x="10148129" y="0"/>
                </a:lnTo>
                <a:lnTo>
                  <a:pt x="10148129" y="16316518"/>
                </a:lnTo>
                <a:lnTo>
                  <a:pt x="0" y="163165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-77488" t="-6186" r="-1372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63" name="Freeform 63"/>
          <p:cNvSpPr/>
          <p:nvPr/>
        </p:nvSpPr>
        <p:spPr>
          <a:xfrm>
            <a:off x="256658" y="3223963"/>
            <a:ext cx="3926570" cy="2801358"/>
          </a:xfrm>
          <a:custGeom>
            <a:avLst/>
            <a:gdLst/>
            <a:ahLst/>
            <a:cxnLst/>
            <a:rect l="l" t="t" r="r" b="b"/>
            <a:pathLst>
              <a:path w="7853140" h="5602716">
                <a:moveTo>
                  <a:pt x="0" y="0"/>
                </a:moveTo>
                <a:lnTo>
                  <a:pt x="7853140" y="0"/>
                </a:lnTo>
                <a:lnTo>
                  <a:pt x="7853140" y="5602716"/>
                </a:lnTo>
                <a:lnTo>
                  <a:pt x="0" y="560271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68" name="TextBox 3">
            <a:extLst>
              <a:ext uri="{FF2B5EF4-FFF2-40B4-BE49-F238E27FC236}">
                <a16:creationId xmlns:a16="http://schemas.microsoft.com/office/drawing/2014/main" id="{7D825FA2-2F60-4E11-B997-9BF565DFEE1E}"/>
              </a:ext>
            </a:extLst>
          </p:cNvPr>
          <p:cNvSpPr txBox="1"/>
          <p:nvPr/>
        </p:nvSpPr>
        <p:spPr bwMode="auto">
          <a:xfrm>
            <a:off x="1502009" y="1499499"/>
            <a:ext cx="6912768" cy="1600438"/>
          </a:xfrm>
          <a:prstGeom prst="flowChartAlternateProcess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400" b="1" dirty="0">
                <a:solidFill>
                  <a:schemeClr val="accent3">
                    <a:lumMod val="50000"/>
                  </a:schemeClr>
                </a:solidFill>
                <a:cs typeface="Times New Roman" panose="02020603050405020304" pitchFamily="18" charset="0"/>
              </a:rPr>
              <a:t>6- أوجد الرأس وحدد ما إذا كان يمثل نقطة صغرى أو عظمى.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مستطيل 1">
                <a:extLst>
                  <a:ext uri="{FF2B5EF4-FFF2-40B4-BE49-F238E27FC236}">
                    <a16:creationId xmlns:a16="http://schemas.microsoft.com/office/drawing/2014/main" id="{13DC23D7-012C-65D1-4E81-185549F189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9592" y="1556792"/>
                <a:ext cx="6912768" cy="35446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algn="r" rtl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ar-EG" altLang="ar-SA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ص = (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ar-EG" altLang="ar-SA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f>
                          <m:fPr>
                            <m:ctrlPr>
                              <a:rPr lang="ar-EG" altLang="ar-SA" sz="36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EG" sz="3600" b="1" i="0" dirty="0" smtClean="0">
                                <a:solidFill>
                                  <a:srgbClr val="0000FF"/>
                                </a:solidFill>
                                <a:cs typeface="Times New Roman" panose="02020603050405020304" pitchFamily="18" charset="0"/>
                              </a:rPr>
                              <m:t>5</m:t>
                            </m:r>
                            <m:r>
                              <a:rPr lang="ar-EG" sz="3600" b="1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EG" altLang="ar-SA" sz="3600" b="1" i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ar-EG" sz="3600" b="1" i="0" dirty="0" smtClean="0">
                                <a:solidFill>
                                  <a:srgbClr val="0000FF"/>
                                </a:solidFill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m:rPr>
                                <m:nor/>
                              </m:rPr>
                              <a:rPr lang="ar-EG" sz="3600" b="1" i="0" dirty="0" smtClean="0">
                                <a:solidFill>
                                  <a:srgbClr val="0000FF"/>
                                </a:solidFill>
                                <a:cs typeface="Times New Roman" panose="02020603050405020304" pitchFamily="18" charset="0"/>
                              </a:rPr>
                              <m:t> </m:t>
                            </m:r>
                          </m:den>
                        </m:f>
                      </m:e>
                    </m:box>
                  </m:oMath>
                </a14:m>
                <a:r>
                  <a:rPr lang="ar-EG" altLang="ar-SA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)</a:t>
                </a:r>
                <a:r>
                  <a:rPr lang="ar-EG" altLang="ar-SA" sz="3600" b="1" baseline="30000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2 </a:t>
                </a:r>
                <a:r>
                  <a:rPr lang="ar-EG" altLang="ar-SA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- 5 (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ar-EG" altLang="ar-SA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f>
                          <m:fPr>
                            <m:ctrlPr>
                              <a:rPr lang="ar-EG" altLang="ar-SA" sz="36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EG" sz="3600" b="1" i="0" dirty="0" smtClean="0">
                                <a:solidFill>
                                  <a:srgbClr val="0000FF"/>
                                </a:solidFill>
                                <a:cs typeface="Times New Roman" panose="02020603050405020304" pitchFamily="18" charset="0"/>
                              </a:rPr>
                              <m:t>5</m:t>
                            </m:r>
                            <m:r>
                              <a:rPr lang="ar-EG" sz="3600" b="1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EG" altLang="ar-SA" sz="3600" b="1" i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ar-EG" sz="3600" b="1" i="0" dirty="0" smtClean="0">
                                <a:solidFill>
                                  <a:srgbClr val="0000FF"/>
                                </a:solidFill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m:rPr>
                                <m:nor/>
                              </m:rPr>
                              <a:rPr lang="ar-EG" sz="3600" b="1" i="0" dirty="0" smtClean="0">
                                <a:solidFill>
                                  <a:srgbClr val="0000FF"/>
                                </a:solidFill>
                                <a:cs typeface="Times New Roman" panose="02020603050405020304" pitchFamily="18" charset="0"/>
                              </a:rPr>
                              <m:t> </m:t>
                            </m:r>
                          </m:den>
                        </m:f>
                      </m:e>
                    </m:box>
                  </m:oMath>
                </a14:m>
                <a:r>
                  <a:rPr lang="ar-EG" altLang="ar-SA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)</a:t>
                </a:r>
                <a:r>
                  <a:rPr lang="ar-EG" altLang="ar-SA" sz="3600" b="1" baseline="30000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ar-EG" altLang="ar-SA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+ 4</a:t>
                </a:r>
                <a:r>
                  <a:rPr lang="ar-EG" altLang="ar-SA" sz="3600" b="1" baseline="30000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 </a:t>
                </a:r>
                <a:endParaRPr lang="ar-EG" altLang="ar-SA" sz="3600" b="1" dirty="0">
                  <a:solidFill>
                    <a:srgbClr val="0000FF"/>
                  </a:solidFill>
                  <a:latin typeface="Arial" panose="020B0604020202020204" pitchFamily="34" charset="0"/>
                </a:endParaRP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ar-EG" altLang="ar-SA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ص 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ar-EG" altLang="ar-SA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f>
                          <m:fPr>
                            <m:ctrlPr>
                              <a:rPr lang="ar-EG" altLang="ar-SA" sz="36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EG" sz="3600" b="1" i="0" dirty="0" smtClean="0">
                                <a:solidFill>
                                  <a:srgbClr val="0000FF"/>
                                </a:solidFill>
                                <a:cs typeface="Times New Roman" panose="02020603050405020304" pitchFamily="18" charset="0"/>
                              </a:rPr>
                              <m:t>25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EG" sz="3600" b="1" i="0" dirty="0" smtClean="0">
                                <a:solidFill>
                                  <a:srgbClr val="0000FF"/>
                                </a:solidFill>
                                <a:cs typeface="Times New Roman" panose="02020603050405020304" pitchFamily="18" charset="0"/>
                              </a:rPr>
                              <m:t>4</m:t>
                            </m:r>
                            <m:r>
                              <m:rPr>
                                <m:nor/>
                              </m:rPr>
                              <a:rPr lang="ar-EG" sz="3600" b="1" i="0" dirty="0" smtClean="0">
                                <a:solidFill>
                                  <a:srgbClr val="0000FF"/>
                                </a:solidFill>
                                <a:cs typeface="Times New Roman" panose="02020603050405020304" pitchFamily="18" charset="0"/>
                              </a:rPr>
                              <m:t> </m:t>
                            </m:r>
                          </m:den>
                        </m:f>
                      </m:e>
                    </m:box>
                  </m:oMath>
                </a14:m>
                <a:r>
                  <a:rPr lang="ar-EG" altLang="ar-SA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 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EG" altLang="ar-SA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ar-EG" sz="3600" b="1" i="0" dirty="0" smtClean="0">
                            <a:solidFill>
                              <a:srgbClr val="0000FF"/>
                            </a:solidFill>
                            <a:cs typeface="Times New Roman" panose="02020603050405020304" pitchFamily="18" charset="0"/>
                          </a:rPr>
                          <m:t>25</m:t>
                        </m:r>
                      </m:num>
                      <m:den>
                        <m:r>
                          <m:rPr>
                            <m:nor/>
                          </m:rPr>
                          <a:rPr lang="ar-EG" sz="3600" b="1" i="0" dirty="0" smtClean="0">
                            <a:solidFill>
                              <a:srgbClr val="0000FF"/>
                            </a:solidFill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ar-EG" sz="3600" b="1" i="0" dirty="0" smtClean="0">
                            <a:solidFill>
                              <a:srgbClr val="0000FF"/>
                            </a:solidFill>
                            <a:cs typeface="Times New Roman" panose="020206030504050203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ar-EG" altLang="ar-SA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  +  4= -2,25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ar-EG" altLang="ar-SA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نقطة الرأس: (2.5 ، - 2,25)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ar-EG" altLang="ar-SA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بما أن معامل س2 موجب، فالتمثيل البياني مفتوح إلى أعلى ويكون للدالة قيمة صغرى</a:t>
                </a:r>
              </a:p>
            </p:txBody>
          </p:sp>
        </mc:Choice>
        <mc:Fallback xmlns="">
          <p:sp>
            <p:nvSpPr>
              <p:cNvPr id="2" name="مستطيل 1">
                <a:extLst>
                  <a:ext uri="{FF2B5EF4-FFF2-40B4-BE49-F238E27FC236}">
                    <a16:creationId xmlns:a16="http://schemas.microsoft.com/office/drawing/2014/main" id="{13DC23D7-012C-65D1-4E81-185549F189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99592" y="1556792"/>
                <a:ext cx="6912768" cy="3544688"/>
              </a:xfrm>
              <a:prstGeom prst="rect">
                <a:avLst/>
              </a:prstGeom>
              <a:blipFill>
                <a:blip r:embed="rId3"/>
                <a:stretch>
                  <a:fillRect r="-2646" b="-601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pull dir="lu"/>
    <p:sndAc>
      <p:stSnd>
        <p:snd r:embed="rId2" name="cached_aler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1802500-AE9F-DC2E-0E72-B0539F1A336D}"/>
              </a:ext>
            </a:extLst>
          </p:cNvPr>
          <p:cNvSpPr txBox="1"/>
          <p:nvPr/>
        </p:nvSpPr>
        <p:spPr bwMode="auto">
          <a:xfrm>
            <a:off x="971600" y="980728"/>
            <a:ext cx="6912768" cy="851297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400" b="1" dirty="0">
                <a:solidFill>
                  <a:prstClr val="black"/>
                </a:solidFill>
                <a:cs typeface="Times New Roman" panose="02020603050405020304" pitchFamily="18" charset="0"/>
              </a:rPr>
              <a:t>7- مثل الدالة بيانيًا.</a:t>
            </a: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EC6F2118-8338-1A3E-7D1E-7B975FF901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70"/>
          <a:stretch/>
        </p:blipFill>
        <p:spPr bwMode="auto">
          <a:xfrm>
            <a:off x="2843808" y="2105372"/>
            <a:ext cx="4045843" cy="3911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ll dir="lu"/>
    <p:sndAc>
      <p:stSnd>
        <p:snd r:embed="rId2" name="cached_aler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8AB9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37779" y="400876"/>
            <a:ext cx="9663104" cy="5856984"/>
            <a:chOff x="0" y="0"/>
            <a:chExt cx="25768276" cy="15618623"/>
          </a:xfrm>
        </p:grpSpPr>
        <p:sp>
          <p:nvSpPr>
            <p:cNvPr id="3" name="Freeform 3"/>
            <p:cNvSpPr/>
            <p:nvPr/>
          </p:nvSpPr>
          <p:spPr>
            <a:xfrm rot="991718">
              <a:off x="5482633" y="4462449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6" y="0"/>
                  </a:lnTo>
                  <a:lnTo>
                    <a:pt x="1297556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" name="Freeform 4"/>
            <p:cNvSpPr/>
            <p:nvPr/>
          </p:nvSpPr>
          <p:spPr>
            <a:xfrm rot="991718">
              <a:off x="5482633" y="9934302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6" y="0"/>
                  </a:lnTo>
                  <a:lnTo>
                    <a:pt x="1297556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" name="Freeform 5"/>
            <p:cNvSpPr/>
            <p:nvPr/>
          </p:nvSpPr>
          <p:spPr>
            <a:xfrm rot="991718">
              <a:off x="16282321" y="4462449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7" y="0"/>
                  </a:lnTo>
                  <a:lnTo>
                    <a:pt x="1297557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" name="Freeform 6"/>
            <p:cNvSpPr/>
            <p:nvPr/>
          </p:nvSpPr>
          <p:spPr>
            <a:xfrm rot="991718">
              <a:off x="16282321" y="9934302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7" y="0"/>
                  </a:lnTo>
                  <a:lnTo>
                    <a:pt x="1297557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7" name="Freeform 7"/>
            <p:cNvSpPr/>
            <p:nvPr/>
          </p:nvSpPr>
          <p:spPr>
            <a:xfrm rot="943121">
              <a:off x="5903178" y="2395003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4"/>
                  </a:lnTo>
                  <a:lnTo>
                    <a:pt x="0" y="13202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8" name="Freeform 8"/>
            <p:cNvSpPr/>
            <p:nvPr/>
          </p:nvSpPr>
          <p:spPr>
            <a:xfrm rot="943121">
              <a:off x="5903178" y="7866856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9" name="Freeform 9"/>
            <p:cNvSpPr/>
            <p:nvPr/>
          </p:nvSpPr>
          <p:spPr>
            <a:xfrm rot="943121">
              <a:off x="5903178" y="13614020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0" name="Freeform 10"/>
            <p:cNvSpPr/>
            <p:nvPr/>
          </p:nvSpPr>
          <p:spPr>
            <a:xfrm rot="943121">
              <a:off x="16702866" y="2395003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4"/>
                  </a:lnTo>
                  <a:lnTo>
                    <a:pt x="0" y="13202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1" name="Freeform 11"/>
            <p:cNvSpPr/>
            <p:nvPr/>
          </p:nvSpPr>
          <p:spPr>
            <a:xfrm rot="943121">
              <a:off x="16702866" y="7866856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2" name="Freeform 12"/>
            <p:cNvSpPr/>
            <p:nvPr/>
          </p:nvSpPr>
          <p:spPr>
            <a:xfrm rot="943121">
              <a:off x="16702866" y="13614020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0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10799688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10799688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21308390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21308390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9" name="Freeform 19"/>
            <p:cNvSpPr/>
            <p:nvPr/>
          </p:nvSpPr>
          <p:spPr>
            <a:xfrm rot="-3154894">
              <a:off x="2390223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0" name="Freeform 20"/>
            <p:cNvSpPr/>
            <p:nvPr/>
          </p:nvSpPr>
          <p:spPr>
            <a:xfrm rot="-3154894">
              <a:off x="2390223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1" name="Freeform 21"/>
            <p:cNvSpPr/>
            <p:nvPr/>
          </p:nvSpPr>
          <p:spPr>
            <a:xfrm rot="-3154894">
              <a:off x="13189911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2" name="Freeform 22"/>
            <p:cNvSpPr/>
            <p:nvPr/>
          </p:nvSpPr>
          <p:spPr>
            <a:xfrm rot="-3154894">
              <a:off x="13189911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3" name="Freeform 23"/>
            <p:cNvSpPr/>
            <p:nvPr/>
          </p:nvSpPr>
          <p:spPr>
            <a:xfrm rot="-3154894">
              <a:off x="23698613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4" name="Freeform 24"/>
            <p:cNvSpPr/>
            <p:nvPr/>
          </p:nvSpPr>
          <p:spPr>
            <a:xfrm rot="-3154894">
              <a:off x="23698613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5" name="Freeform 25"/>
            <p:cNvSpPr/>
            <p:nvPr/>
          </p:nvSpPr>
          <p:spPr>
            <a:xfrm rot="2383747">
              <a:off x="7660349" y="257979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6" name="Freeform 26"/>
            <p:cNvSpPr/>
            <p:nvPr/>
          </p:nvSpPr>
          <p:spPr>
            <a:xfrm rot="2383747">
              <a:off x="7660349" y="5729832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7" name="Freeform 27"/>
            <p:cNvSpPr/>
            <p:nvPr/>
          </p:nvSpPr>
          <p:spPr>
            <a:xfrm rot="2383747">
              <a:off x="7660349" y="11476996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8" name="Freeform 28"/>
            <p:cNvSpPr/>
            <p:nvPr/>
          </p:nvSpPr>
          <p:spPr>
            <a:xfrm rot="2383747">
              <a:off x="18460038" y="257979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9" name="Freeform 29"/>
            <p:cNvSpPr/>
            <p:nvPr/>
          </p:nvSpPr>
          <p:spPr>
            <a:xfrm rot="2383747">
              <a:off x="18460038" y="5729832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0" name="Freeform 30"/>
            <p:cNvSpPr/>
            <p:nvPr/>
          </p:nvSpPr>
          <p:spPr>
            <a:xfrm rot="2383747">
              <a:off x="18460038" y="11476996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1" name="Freeform 31"/>
            <p:cNvSpPr/>
            <p:nvPr/>
          </p:nvSpPr>
          <p:spPr>
            <a:xfrm rot="-944927">
              <a:off x="2750264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2" name="Freeform 32"/>
            <p:cNvSpPr/>
            <p:nvPr/>
          </p:nvSpPr>
          <p:spPr>
            <a:xfrm rot="-944927">
              <a:off x="2750264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3" name="Freeform 33"/>
            <p:cNvSpPr/>
            <p:nvPr/>
          </p:nvSpPr>
          <p:spPr>
            <a:xfrm rot="-944927">
              <a:off x="2750264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4" name="Freeform 34"/>
            <p:cNvSpPr/>
            <p:nvPr/>
          </p:nvSpPr>
          <p:spPr>
            <a:xfrm rot="-944927">
              <a:off x="13549952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5" name="Freeform 35"/>
            <p:cNvSpPr/>
            <p:nvPr/>
          </p:nvSpPr>
          <p:spPr>
            <a:xfrm rot="-944927">
              <a:off x="13549952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6" name="Freeform 36"/>
            <p:cNvSpPr/>
            <p:nvPr/>
          </p:nvSpPr>
          <p:spPr>
            <a:xfrm rot="-944927">
              <a:off x="13549952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7" name="Freeform 37"/>
            <p:cNvSpPr/>
            <p:nvPr/>
          </p:nvSpPr>
          <p:spPr>
            <a:xfrm rot="-944927">
              <a:off x="24058654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8" name="Freeform 38"/>
            <p:cNvSpPr/>
            <p:nvPr/>
          </p:nvSpPr>
          <p:spPr>
            <a:xfrm rot="-944927">
              <a:off x="24058654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9" name="Freeform 39"/>
            <p:cNvSpPr/>
            <p:nvPr/>
          </p:nvSpPr>
          <p:spPr>
            <a:xfrm rot="-944927">
              <a:off x="24058654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0" name="Freeform 40"/>
            <p:cNvSpPr/>
            <p:nvPr/>
          </p:nvSpPr>
          <p:spPr>
            <a:xfrm rot="1716936">
              <a:off x="4376737" y="227057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6"/>
                  </a:lnTo>
                  <a:lnTo>
                    <a:pt x="0" y="13555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1" name="Freeform 41"/>
            <p:cNvSpPr/>
            <p:nvPr/>
          </p:nvSpPr>
          <p:spPr>
            <a:xfrm rot="1716936">
              <a:off x="4376737" y="5698910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2" name="Freeform 42"/>
            <p:cNvSpPr/>
            <p:nvPr/>
          </p:nvSpPr>
          <p:spPr>
            <a:xfrm rot="1716936">
              <a:off x="4376737" y="11446074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3" name="Freeform 43"/>
            <p:cNvSpPr/>
            <p:nvPr/>
          </p:nvSpPr>
          <p:spPr>
            <a:xfrm rot="1716936">
              <a:off x="15176425" y="227057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6"/>
                  </a:lnTo>
                  <a:lnTo>
                    <a:pt x="0" y="13555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4" name="Freeform 44"/>
            <p:cNvSpPr/>
            <p:nvPr/>
          </p:nvSpPr>
          <p:spPr>
            <a:xfrm rot="1716936">
              <a:off x="15176425" y="5698910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5" name="Freeform 45"/>
            <p:cNvSpPr/>
            <p:nvPr/>
          </p:nvSpPr>
          <p:spPr>
            <a:xfrm rot="1716936">
              <a:off x="15176425" y="11446074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6" name="Freeform 46"/>
            <p:cNvSpPr/>
            <p:nvPr/>
          </p:nvSpPr>
          <p:spPr>
            <a:xfrm rot="-1666660">
              <a:off x="1205483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7" name="Freeform 47"/>
            <p:cNvSpPr/>
            <p:nvPr/>
          </p:nvSpPr>
          <p:spPr>
            <a:xfrm rot="-1666660">
              <a:off x="1205483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8" name="Freeform 48"/>
            <p:cNvSpPr/>
            <p:nvPr/>
          </p:nvSpPr>
          <p:spPr>
            <a:xfrm rot="-1666660">
              <a:off x="1205483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9" name="Freeform 49"/>
            <p:cNvSpPr/>
            <p:nvPr/>
          </p:nvSpPr>
          <p:spPr>
            <a:xfrm rot="-1666660">
              <a:off x="12005171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0" name="Freeform 50"/>
            <p:cNvSpPr/>
            <p:nvPr/>
          </p:nvSpPr>
          <p:spPr>
            <a:xfrm rot="-1666660">
              <a:off x="12005171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1" name="Freeform 51"/>
            <p:cNvSpPr/>
            <p:nvPr/>
          </p:nvSpPr>
          <p:spPr>
            <a:xfrm rot="-1666660">
              <a:off x="12005171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2" name="Freeform 52"/>
            <p:cNvSpPr/>
            <p:nvPr/>
          </p:nvSpPr>
          <p:spPr>
            <a:xfrm rot="-1666660">
              <a:off x="22513873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3" name="Freeform 53"/>
            <p:cNvSpPr/>
            <p:nvPr/>
          </p:nvSpPr>
          <p:spPr>
            <a:xfrm rot="-1666660">
              <a:off x="22513873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4" name="Freeform 54"/>
            <p:cNvSpPr/>
            <p:nvPr/>
          </p:nvSpPr>
          <p:spPr>
            <a:xfrm rot="-1666660">
              <a:off x="22513873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5" name="Freeform 55"/>
            <p:cNvSpPr/>
            <p:nvPr/>
          </p:nvSpPr>
          <p:spPr>
            <a:xfrm rot="-2040604">
              <a:off x="8727886" y="2864516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6" name="Freeform 56"/>
            <p:cNvSpPr/>
            <p:nvPr/>
          </p:nvSpPr>
          <p:spPr>
            <a:xfrm rot="-2040604">
              <a:off x="8727886" y="8336369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20"/>
                  </a:lnTo>
                  <a:lnTo>
                    <a:pt x="0" y="9513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7" name="Freeform 57"/>
            <p:cNvSpPr/>
            <p:nvPr/>
          </p:nvSpPr>
          <p:spPr>
            <a:xfrm rot="-2040604">
              <a:off x="8727886" y="14083534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8" name="Freeform 58"/>
            <p:cNvSpPr/>
            <p:nvPr/>
          </p:nvSpPr>
          <p:spPr>
            <a:xfrm rot="-2040604">
              <a:off x="19527574" y="2864516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9" name="Freeform 59"/>
            <p:cNvSpPr/>
            <p:nvPr/>
          </p:nvSpPr>
          <p:spPr>
            <a:xfrm rot="-2040604">
              <a:off x="19527574" y="8336369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20"/>
                  </a:lnTo>
                  <a:lnTo>
                    <a:pt x="0" y="9513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0" name="Freeform 60"/>
            <p:cNvSpPr/>
            <p:nvPr/>
          </p:nvSpPr>
          <p:spPr>
            <a:xfrm rot="-2040604">
              <a:off x="19527574" y="14083534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61" name="Freeform 61"/>
          <p:cNvSpPr/>
          <p:nvPr/>
        </p:nvSpPr>
        <p:spPr>
          <a:xfrm rot="10030595">
            <a:off x="1096184" y="109638"/>
            <a:ext cx="7828542" cy="6214796"/>
          </a:xfrm>
          <a:custGeom>
            <a:avLst/>
            <a:gdLst/>
            <a:ahLst/>
            <a:cxnLst/>
            <a:rect l="l" t="t" r="r" b="b"/>
            <a:pathLst>
              <a:path w="15657084" h="11118305">
                <a:moveTo>
                  <a:pt x="0" y="0"/>
                </a:moveTo>
                <a:lnTo>
                  <a:pt x="15657084" y="0"/>
                </a:lnTo>
                <a:lnTo>
                  <a:pt x="15657084" y="11118305"/>
                </a:lnTo>
                <a:lnTo>
                  <a:pt x="0" y="1111830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r="-604" b="-35233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64" name="Freeform 64"/>
          <p:cNvSpPr/>
          <p:nvPr/>
        </p:nvSpPr>
        <p:spPr>
          <a:xfrm rot="-1343918">
            <a:off x="947578" y="2939609"/>
            <a:ext cx="1409632" cy="2057400"/>
          </a:xfrm>
          <a:custGeom>
            <a:avLst/>
            <a:gdLst/>
            <a:ahLst/>
            <a:cxnLst/>
            <a:rect l="l" t="t" r="r" b="b"/>
            <a:pathLst>
              <a:path w="2819264" h="4114800">
                <a:moveTo>
                  <a:pt x="0" y="0"/>
                </a:moveTo>
                <a:lnTo>
                  <a:pt x="2819264" y="0"/>
                </a:lnTo>
                <a:lnTo>
                  <a:pt x="2819264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65" name="Freeform 65"/>
          <p:cNvSpPr/>
          <p:nvPr/>
        </p:nvSpPr>
        <p:spPr>
          <a:xfrm rot="447030">
            <a:off x="2206977" y="4228805"/>
            <a:ext cx="1028700" cy="1028700"/>
          </a:xfrm>
          <a:custGeom>
            <a:avLst/>
            <a:gdLst/>
            <a:ahLst/>
            <a:cxnLst/>
            <a:rect l="l" t="t" r="r" b="b"/>
            <a:pathLst>
              <a:path w="2057400" h="2057400">
                <a:moveTo>
                  <a:pt x="0" y="0"/>
                </a:moveTo>
                <a:lnTo>
                  <a:pt x="2057400" y="0"/>
                </a:lnTo>
                <a:lnTo>
                  <a:pt x="205740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66" name="TextBox 3">
            <a:extLst>
              <a:ext uri="{FF2B5EF4-FFF2-40B4-BE49-F238E27FC236}">
                <a16:creationId xmlns:a16="http://schemas.microsoft.com/office/drawing/2014/main" id="{5B164F02-FFDD-434F-A7F2-5B3DC84C7100}"/>
              </a:ext>
            </a:extLst>
          </p:cNvPr>
          <p:cNvSpPr txBox="1"/>
          <p:nvPr/>
        </p:nvSpPr>
        <p:spPr bwMode="auto">
          <a:xfrm>
            <a:off x="1984981" y="820925"/>
            <a:ext cx="5878256" cy="3166824"/>
          </a:xfrm>
          <a:prstGeom prst="flowChartAlternateProcess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8) كرة، تم ركل كرة من على سطح الأرض بسرعة 90 قدما /ثانية، إذا كانت المعادلة: ع =-16ن؟ +۹۰ن، تعبر عن ارتفاع الكرة بعد ن ثانية من إطلاقها. </a:t>
            </a:r>
          </a:p>
        </p:txBody>
      </p:sp>
      <p:sp>
        <p:nvSpPr>
          <p:cNvPr id="67" name="مستطيل 66">
            <a:extLst>
              <a:ext uri="{FF2B5EF4-FFF2-40B4-BE49-F238E27FC236}">
                <a16:creationId xmlns:a16="http://schemas.microsoft.com/office/drawing/2014/main" id="{54A6CF3F-B72E-465B-84D8-3DF6178B1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9579" y="4569460"/>
            <a:ext cx="3302507" cy="92333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ar-EG" altLang="ar-SA" sz="5400" b="1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  <a:latin typeface="+mn-lt"/>
                <a:cs typeface="Times New Roman" panose="02020603050405020304" pitchFamily="18" charset="0"/>
              </a:rPr>
              <a:t>الدرس (8-1)</a:t>
            </a:r>
            <a:endParaRPr lang="ar-SA" altLang="ar-SA" sz="5400" b="1" dirty="0">
              <a:ln>
                <a:solidFill>
                  <a:sysClr val="windowText" lastClr="000000"/>
                </a:solidFill>
              </a:ln>
              <a:solidFill>
                <a:srgbClr val="FF0066"/>
              </a:solidFill>
              <a:latin typeface="+mn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A6D2E0C-7AB3-8EAF-AC8F-A7636EA4E5A7}"/>
              </a:ext>
            </a:extLst>
          </p:cNvPr>
          <p:cNvSpPr txBox="1"/>
          <p:nvPr/>
        </p:nvSpPr>
        <p:spPr bwMode="auto">
          <a:xfrm>
            <a:off x="1187624" y="1196752"/>
            <a:ext cx="6912768" cy="71508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أ )  أوجد ارتفاع الكرة بعد ثانية من إطلاقها۔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188A4F76-5EBE-2109-33EB-21474EDA07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616" y="3354925"/>
            <a:ext cx="691276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ع = -16 (1)</a:t>
            </a:r>
            <a:r>
              <a:rPr lang="ar-EG" altLang="ar-SA" sz="3600" b="1" baseline="30000" dirty="0">
                <a:solidFill>
                  <a:srgbClr val="0000FF"/>
                </a:solidFill>
                <a:latin typeface="Arial" panose="020B0604020202020204" pitchFamily="34" charset="0"/>
              </a:rPr>
              <a:t>2 </a:t>
            </a: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+ 90 (1)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ع = 74 قدم</a:t>
            </a:r>
          </a:p>
        </p:txBody>
      </p:sp>
    </p:spTree>
  </p:cSld>
  <p:clrMapOvr>
    <a:masterClrMapping/>
  </p:clrMapOvr>
  <p:transition>
    <p:pull dir="lu"/>
    <p:sndAc>
      <p:stSnd>
        <p:snd r:embed="rId2" name="cached_aler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E63E5BF-7805-3EAC-DCEC-3FFB583FB957}"/>
              </a:ext>
            </a:extLst>
          </p:cNvPr>
          <p:cNvSpPr txBox="1"/>
          <p:nvPr/>
        </p:nvSpPr>
        <p:spPr bwMode="auto">
          <a:xfrm>
            <a:off x="1115616" y="442642"/>
            <a:ext cx="6912768" cy="71508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ب) متى تصل الكرة إلى أقصى ارتفاع؟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4BFD932-C920-5266-B853-55CC91B5D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3768" y="5805264"/>
            <a:ext cx="59766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تصل الكرة أقصى ارتفاع بعد 3 ثواني</a:t>
            </a:r>
          </a:p>
        </p:txBody>
      </p:sp>
      <p:graphicFrame>
        <p:nvGraphicFramePr>
          <p:cNvPr id="5" name="جدول 7">
            <a:extLst>
              <a:ext uri="{FF2B5EF4-FFF2-40B4-BE49-F238E27FC236}">
                <a16:creationId xmlns:a16="http://schemas.microsoft.com/office/drawing/2014/main" id="{E1C1B1F6-5095-AC89-9351-E6C76F0D9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917684"/>
              </p:ext>
            </p:extLst>
          </p:nvPr>
        </p:nvGraphicFramePr>
        <p:xfrm>
          <a:off x="3203848" y="1363070"/>
          <a:ext cx="3822724" cy="4236854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1911362">
                  <a:extLst>
                    <a:ext uri="{9D8B030D-6E8A-4147-A177-3AD203B41FA5}">
                      <a16:colId xmlns:a16="http://schemas.microsoft.com/office/drawing/2014/main" val="845609205"/>
                    </a:ext>
                  </a:extLst>
                </a:gridCol>
                <a:gridCol w="1911362">
                  <a:extLst>
                    <a:ext uri="{9D8B030D-6E8A-4147-A177-3AD203B41FA5}">
                      <a16:colId xmlns:a16="http://schemas.microsoft.com/office/drawing/2014/main" val="3392838671"/>
                    </a:ext>
                  </a:extLst>
                </a:gridCol>
              </a:tblGrid>
              <a:tr h="60973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عدد الثواني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أقصى ارتفاع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2334944"/>
                  </a:ext>
                </a:extLst>
              </a:tr>
              <a:tr h="458890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0203357"/>
                  </a:ext>
                </a:extLst>
              </a:tr>
              <a:tr h="458890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74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8194145"/>
                  </a:ext>
                </a:extLst>
              </a:tr>
              <a:tr h="458890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116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3949663"/>
                  </a:ext>
                </a:extLst>
              </a:tr>
              <a:tr h="458890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3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126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303251"/>
                  </a:ext>
                </a:extLst>
              </a:tr>
              <a:tr h="458890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104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6772617"/>
                  </a:ext>
                </a:extLst>
              </a:tr>
              <a:tr h="458890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1519413"/>
                  </a:ext>
                </a:extLst>
              </a:tr>
              <a:tr h="458890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-36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29648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ull dir="lu"/>
    <p:sndAc>
      <p:stSnd>
        <p:snd r:embed="rId2" name="cached_aler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8441CF-3340-FF2C-21CA-A91A2E941766}"/>
              </a:ext>
            </a:extLst>
          </p:cNvPr>
          <p:cNvSpPr txBox="1"/>
          <p:nvPr/>
        </p:nvSpPr>
        <p:spPr bwMode="auto">
          <a:xfrm>
            <a:off x="971600" y="836712"/>
            <a:ext cx="6912768" cy="1328023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ج) </a:t>
            </a:r>
            <a:r>
              <a:rPr lang="ar-EG" sz="3600" b="1" dirty="0" err="1">
                <a:solidFill>
                  <a:prstClr val="black"/>
                </a:solidFill>
                <a:cs typeface="Times New Roman" panose="02020603050405020304" pitchFamily="18" charset="0"/>
              </a:rPr>
              <a:t>متی</a:t>
            </a:r>
            <a:r>
              <a:rPr lang="ar-EG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 يكون ارتفاع الكرة عن سطح الأرض </a:t>
            </a:r>
            <a:r>
              <a:rPr lang="ar-EG" sz="3600" b="1" dirty="0" err="1">
                <a:solidFill>
                  <a:prstClr val="black"/>
                </a:solidFill>
                <a:cs typeface="Times New Roman" panose="02020603050405020304" pitchFamily="18" charset="0"/>
              </a:rPr>
              <a:t>مساویًا</a:t>
            </a:r>
            <a:r>
              <a:rPr lang="ar-EG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 للصفر؟ وضح معنى ذلك.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BCB02E49-77A5-BF1F-912E-D0D8642365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3645024"/>
            <a:ext cx="763284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ar-EG" altLang="ar-SA" b="1" dirty="0">
                <a:solidFill>
                  <a:srgbClr val="0000FF"/>
                </a:solidFill>
                <a:latin typeface="Arial" panose="020B0604020202020204" pitchFamily="34" charset="0"/>
              </a:rPr>
              <a:t>يكون ارتفاع الكرة مساوي صفر عندما ن = صفر ثانية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ar-EG" altLang="ar-SA" b="1" dirty="0">
                <a:solidFill>
                  <a:srgbClr val="0000FF"/>
                </a:solidFill>
                <a:latin typeface="Arial" panose="020B0604020202020204" pitchFamily="34" charset="0"/>
              </a:rPr>
              <a:t>ع = -16 (0)</a:t>
            </a:r>
            <a:r>
              <a:rPr lang="ar-EG" altLang="ar-SA" b="1" baseline="30000" dirty="0">
                <a:solidFill>
                  <a:srgbClr val="0000FF"/>
                </a:solidFill>
                <a:latin typeface="Arial" panose="020B0604020202020204" pitchFamily="34" charset="0"/>
              </a:rPr>
              <a:t>2 </a:t>
            </a:r>
            <a:r>
              <a:rPr lang="ar-EG" altLang="ar-SA" b="1" dirty="0">
                <a:solidFill>
                  <a:srgbClr val="0000FF"/>
                </a:solidFill>
                <a:latin typeface="Arial" panose="020B0604020202020204" pitchFamily="34" charset="0"/>
              </a:rPr>
              <a:t>+ 90 (0)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ar-EG" altLang="ar-SA" b="1" dirty="0">
                <a:solidFill>
                  <a:srgbClr val="0000FF"/>
                </a:solidFill>
                <a:latin typeface="Arial" panose="020B0604020202020204" pitchFamily="34" charset="0"/>
              </a:rPr>
              <a:t>ع = 0</a:t>
            </a:r>
          </a:p>
        </p:txBody>
      </p:sp>
    </p:spTree>
  </p:cSld>
  <p:clrMapOvr>
    <a:masterClrMapping/>
  </p:clrMapOvr>
  <p:transition>
    <p:pull dir="lu"/>
    <p:sndAc>
      <p:stSnd>
        <p:snd r:embed="rId2" name="cached_aler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76CF38F-FA56-3952-4A00-C93AE2DDB4B5}"/>
              </a:ext>
            </a:extLst>
          </p:cNvPr>
          <p:cNvSpPr txBox="1"/>
          <p:nvPr/>
        </p:nvSpPr>
        <p:spPr bwMode="auto">
          <a:xfrm>
            <a:off x="1115616" y="1340768"/>
            <a:ext cx="6912768" cy="3779758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۹) اختيار من متعددة التمثيل البياني للدالة: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ص = ۲س - ۳س +1 </a:t>
            </a:r>
            <a:r>
              <a:rPr lang="ar-EG" sz="3600" b="1" dirty="0">
                <a:solidFill>
                  <a:srgbClr val="C00000"/>
                </a:solidFill>
                <a:cs typeface="Times New Roman" panose="02020603050405020304" pitchFamily="18" charset="0"/>
              </a:rPr>
              <a:t>(الدرس ۱-۸) </a:t>
            </a:r>
            <a:r>
              <a:rPr lang="ar-EG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أ)مفتوح إلى أعلى وله قيمة </a:t>
            </a:r>
            <a:r>
              <a:rPr lang="ar-EG" sz="3600" b="1" dirty="0" err="1">
                <a:solidFill>
                  <a:prstClr val="black"/>
                </a:solidFill>
                <a:cs typeface="Times New Roman" panose="02020603050405020304" pitchFamily="18" charset="0"/>
              </a:rPr>
              <a:t>عظمی</a:t>
            </a:r>
            <a:r>
              <a:rPr lang="ar-EG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 ب) مفتوح إلى أعلى وله قيمة </a:t>
            </a:r>
            <a:r>
              <a:rPr lang="ar-EG" sz="3600" b="1" dirty="0" err="1">
                <a:solidFill>
                  <a:prstClr val="black"/>
                </a:solidFill>
                <a:cs typeface="Times New Roman" panose="02020603050405020304" pitchFamily="18" charset="0"/>
              </a:rPr>
              <a:t>صغری</a:t>
            </a:r>
            <a:r>
              <a:rPr lang="ar-EG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 ج) مفتوح إلى أسفل وله قيمة عظمي.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 د) مفتوح إلى أسفل وله قيمة </a:t>
            </a:r>
            <a:r>
              <a:rPr lang="ar-EG" sz="3600" b="1" dirty="0" err="1">
                <a:solidFill>
                  <a:prstClr val="black"/>
                </a:solidFill>
                <a:cs typeface="Times New Roman" panose="02020603050405020304" pitchFamily="18" charset="0"/>
              </a:rPr>
              <a:t>صغری</a:t>
            </a:r>
            <a:endParaRPr lang="ar-EG" sz="3600" b="1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2" name="مخطط انسيابي: معالجة 1">
            <a:extLst>
              <a:ext uri="{FF2B5EF4-FFF2-40B4-BE49-F238E27FC236}">
                <a16:creationId xmlns:a16="http://schemas.microsoft.com/office/drawing/2014/main" id="{9AA72461-D77C-6856-7329-BAF35FAD3159}"/>
              </a:ext>
            </a:extLst>
          </p:cNvPr>
          <p:cNvSpPr/>
          <p:nvPr/>
        </p:nvSpPr>
        <p:spPr>
          <a:xfrm>
            <a:off x="1403648" y="3230647"/>
            <a:ext cx="6119813" cy="576262"/>
          </a:xfrm>
          <a:prstGeom prst="flowChartProcess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EG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pull dir="lu"/>
    <p:sndAc>
      <p:stSnd>
        <p:snd r:embed="rId2" name="cached_aler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D3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85360" y="500508"/>
            <a:ext cx="9663104" cy="5856984"/>
            <a:chOff x="0" y="0"/>
            <a:chExt cx="25768276" cy="15618623"/>
          </a:xfrm>
        </p:grpSpPr>
        <p:sp>
          <p:nvSpPr>
            <p:cNvPr id="3" name="Freeform 3"/>
            <p:cNvSpPr/>
            <p:nvPr/>
          </p:nvSpPr>
          <p:spPr>
            <a:xfrm rot="991718">
              <a:off x="5482633" y="4462449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6" y="0"/>
                  </a:lnTo>
                  <a:lnTo>
                    <a:pt x="1297556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" name="Freeform 4"/>
            <p:cNvSpPr/>
            <p:nvPr/>
          </p:nvSpPr>
          <p:spPr>
            <a:xfrm rot="991718">
              <a:off x="5482633" y="9934302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6" y="0"/>
                  </a:lnTo>
                  <a:lnTo>
                    <a:pt x="1297556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" name="Freeform 5"/>
            <p:cNvSpPr/>
            <p:nvPr/>
          </p:nvSpPr>
          <p:spPr>
            <a:xfrm rot="991718">
              <a:off x="16282321" y="4462449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7" y="0"/>
                  </a:lnTo>
                  <a:lnTo>
                    <a:pt x="1297557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" name="Freeform 6"/>
            <p:cNvSpPr/>
            <p:nvPr/>
          </p:nvSpPr>
          <p:spPr>
            <a:xfrm rot="991718">
              <a:off x="16282321" y="9934302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7" y="0"/>
                  </a:lnTo>
                  <a:lnTo>
                    <a:pt x="1297557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7" name="Freeform 7"/>
            <p:cNvSpPr/>
            <p:nvPr/>
          </p:nvSpPr>
          <p:spPr>
            <a:xfrm rot="943121">
              <a:off x="5903178" y="2395003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4"/>
                  </a:lnTo>
                  <a:lnTo>
                    <a:pt x="0" y="13202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8" name="Freeform 8"/>
            <p:cNvSpPr/>
            <p:nvPr/>
          </p:nvSpPr>
          <p:spPr>
            <a:xfrm rot="943121">
              <a:off x="5903178" y="7866856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9" name="Freeform 9"/>
            <p:cNvSpPr/>
            <p:nvPr/>
          </p:nvSpPr>
          <p:spPr>
            <a:xfrm rot="943121">
              <a:off x="5903178" y="13614020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0" name="Freeform 10"/>
            <p:cNvSpPr/>
            <p:nvPr/>
          </p:nvSpPr>
          <p:spPr>
            <a:xfrm rot="943121">
              <a:off x="16702866" y="2395003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4"/>
                  </a:lnTo>
                  <a:lnTo>
                    <a:pt x="0" y="13202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1" name="Freeform 11"/>
            <p:cNvSpPr/>
            <p:nvPr/>
          </p:nvSpPr>
          <p:spPr>
            <a:xfrm rot="943121">
              <a:off x="16702866" y="7866856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2" name="Freeform 12"/>
            <p:cNvSpPr/>
            <p:nvPr/>
          </p:nvSpPr>
          <p:spPr>
            <a:xfrm rot="943121">
              <a:off x="16702866" y="13614020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0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10799688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10799688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21308390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21308390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9" name="Freeform 19"/>
            <p:cNvSpPr/>
            <p:nvPr/>
          </p:nvSpPr>
          <p:spPr>
            <a:xfrm rot="-3154894">
              <a:off x="2390223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0" name="Freeform 20"/>
            <p:cNvSpPr/>
            <p:nvPr/>
          </p:nvSpPr>
          <p:spPr>
            <a:xfrm rot="-3154894">
              <a:off x="2390223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1" name="Freeform 21"/>
            <p:cNvSpPr/>
            <p:nvPr/>
          </p:nvSpPr>
          <p:spPr>
            <a:xfrm rot="-3154894">
              <a:off x="13189911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2" name="Freeform 22"/>
            <p:cNvSpPr/>
            <p:nvPr/>
          </p:nvSpPr>
          <p:spPr>
            <a:xfrm rot="-3154894">
              <a:off x="13189911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3" name="Freeform 23"/>
            <p:cNvSpPr/>
            <p:nvPr/>
          </p:nvSpPr>
          <p:spPr>
            <a:xfrm rot="-3154894">
              <a:off x="23698613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4" name="Freeform 24"/>
            <p:cNvSpPr/>
            <p:nvPr/>
          </p:nvSpPr>
          <p:spPr>
            <a:xfrm rot="-3154894">
              <a:off x="23698613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5" name="Freeform 25"/>
            <p:cNvSpPr/>
            <p:nvPr/>
          </p:nvSpPr>
          <p:spPr>
            <a:xfrm rot="2383747">
              <a:off x="7660349" y="257979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6" name="Freeform 26"/>
            <p:cNvSpPr/>
            <p:nvPr/>
          </p:nvSpPr>
          <p:spPr>
            <a:xfrm rot="2383747">
              <a:off x="7660349" y="5729832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7" name="Freeform 27"/>
            <p:cNvSpPr/>
            <p:nvPr/>
          </p:nvSpPr>
          <p:spPr>
            <a:xfrm rot="2383747">
              <a:off x="7660349" y="11476996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8" name="Freeform 28"/>
            <p:cNvSpPr/>
            <p:nvPr/>
          </p:nvSpPr>
          <p:spPr>
            <a:xfrm rot="2383747">
              <a:off x="18460038" y="257979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9" name="Freeform 29"/>
            <p:cNvSpPr/>
            <p:nvPr/>
          </p:nvSpPr>
          <p:spPr>
            <a:xfrm rot="2383747">
              <a:off x="18460038" y="5729832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0" name="Freeform 30"/>
            <p:cNvSpPr/>
            <p:nvPr/>
          </p:nvSpPr>
          <p:spPr>
            <a:xfrm rot="2383747">
              <a:off x="18460038" y="11476996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1" name="Freeform 31"/>
            <p:cNvSpPr/>
            <p:nvPr/>
          </p:nvSpPr>
          <p:spPr>
            <a:xfrm rot="-944927">
              <a:off x="2750264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2" name="Freeform 32"/>
            <p:cNvSpPr/>
            <p:nvPr/>
          </p:nvSpPr>
          <p:spPr>
            <a:xfrm rot="-944927">
              <a:off x="2750264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3" name="Freeform 33"/>
            <p:cNvSpPr/>
            <p:nvPr/>
          </p:nvSpPr>
          <p:spPr>
            <a:xfrm rot="-944927">
              <a:off x="2750264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4" name="Freeform 34"/>
            <p:cNvSpPr/>
            <p:nvPr/>
          </p:nvSpPr>
          <p:spPr>
            <a:xfrm rot="-944927">
              <a:off x="13549952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5" name="Freeform 35"/>
            <p:cNvSpPr/>
            <p:nvPr/>
          </p:nvSpPr>
          <p:spPr>
            <a:xfrm rot="-944927">
              <a:off x="13549952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6" name="Freeform 36"/>
            <p:cNvSpPr/>
            <p:nvPr/>
          </p:nvSpPr>
          <p:spPr>
            <a:xfrm rot="-944927">
              <a:off x="13549952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7" name="Freeform 37"/>
            <p:cNvSpPr/>
            <p:nvPr/>
          </p:nvSpPr>
          <p:spPr>
            <a:xfrm rot="-944927">
              <a:off x="24058654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8" name="Freeform 38"/>
            <p:cNvSpPr/>
            <p:nvPr/>
          </p:nvSpPr>
          <p:spPr>
            <a:xfrm rot="-944927">
              <a:off x="24058654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9" name="Freeform 39"/>
            <p:cNvSpPr/>
            <p:nvPr/>
          </p:nvSpPr>
          <p:spPr>
            <a:xfrm rot="-944927">
              <a:off x="24058654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0" name="Freeform 40"/>
            <p:cNvSpPr/>
            <p:nvPr/>
          </p:nvSpPr>
          <p:spPr>
            <a:xfrm rot="1716936">
              <a:off x="4376737" y="227057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6"/>
                  </a:lnTo>
                  <a:lnTo>
                    <a:pt x="0" y="13555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1" name="Freeform 41"/>
            <p:cNvSpPr/>
            <p:nvPr/>
          </p:nvSpPr>
          <p:spPr>
            <a:xfrm rot="1716936">
              <a:off x="4376737" y="5698910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2" name="Freeform 42"/>
            <p:cNvSpPr/>
            <p:nvPr/>
          </p:nvSpPr>
          <p:spPr>
            <a:xfrm rot="1716936">
              <a:off x="4376737" y="11446074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3" name="Freeform 43"/>
            <p:cNvSpPr/>
            <p:nvPr/>
          </p:nvSpPr>
          <p:spPr>
            <a:xfrm rot="1716936">
              <a:off x="15176425" y="227057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6"/>
                  </a:lnTo>
                  <a:lnTo>
                    <a:pt x="0" y="13555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4" name="Freeform 44"/>
            <p:cNvSpPr/>
            <p:nvPr/>
          </p:nvSpPr>
          <p:spPr>
            <a:xfrm rot="1716936">
              <a:off x="15176425" y="5698910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5" name="Freeform 45"/>
            <p:cNvSpPr/>
            <p:nvPr/>
          </p:nvSpPr>
          <p:spPr>
            <a:xfrm rot="1716936">
              <a:off x="15176425" y="11446074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6" name="Freeform 46"/>
            <p:cNvSpPr/>
            <p:nvPr/>
          </p:nvSpPr>
          <p:spPr>
            <a:xfrm rot="-1666660">
              <a:off x="1205483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7" name="Freeform 47"/>
            <p:cNvSpPr/>
            <p:nvPr/>
          </p:nvSpPr>
          <p:spPr>
            <a:xfrm rot="-1666660">
              <a:off x="1205483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8" name="Freeform 48"/>
            <p:cNvSpPr/>
            <p:nvPr/>
          </p:nvSpPr>
          <p:spPr>
            <a:xfrm rot="-1666660">
              <a:off x="1205483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9" name="Freeform 49"/>
            <p:cNvSpPr/>
            <p:nvPr/>
          </p:nvSpPr>
          <p:spPr>
            <a:xfrm rot="-1666660">
              <a:off x="12005171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0" name="Freeform 50"/>
            <p:cNvSpPr/>
            <p:nvPr/>
          </p:nvSpPr>
          <p:spPr>
            <a:xfrm rot="-1666660">
              <a:off x="12005171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1" name="Freeform 51"/>
            <p:cNvSpPr/>
            <p:nvPr/>
          </p:nvSpPr>
          <p:spPr>
            <a:xfrm rot="-1666660">
              <a:off x="12005171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2" name="Freeform 52"/>
            <p:cNvSpPr/>
            <p:nvPr/>
          </p:nvSpPr>
          <p:spPr>
            <a:xfrm rot="-1666660">
              <a:off x="22513873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3" name="Freeform 53"/>
            <p:cNvSpPr/>
            <p:nvPr/>
          </p:nvSpPr>
          <p:spPr>
            <a:xfrm rot="-1666660">
              <a:off x="22513873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4" name="Freeform 54"/>
            <p:cNvSpPr/>
            <p:nvPr/>
          </p:nvSpPr>
          <p:spPr>
            <a:xfrm rot="-1666660">
              <a:off x="22513873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5" name="Freeform 55"/>
            <p:cNvSpPr/>
            <p:nvPr/>
          </p:nvSpPr>
          <p:spPr>
            <a:xfrm rot="-2040604">
              <a:off x="8727886" y="2864516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6" name="Freeform 56"/>
            <p:cNvSpPr/>
            <p:nvPr/>
          </p:nvSpPr>
          <p:spPr>
            <a:xfrm rot="-2040604">
              <a:off x="8727886" y="8336369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20"/>
                  </a:lnTo>
                  <a:lnTo>
                    <a:pt x="0" y="9513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7" name="Freeform 57"/>
            <p:cNvSpPr/>
            <p:nvPr/>
          </p:nvSpPr>
          <p:spPr>
            <a:xfrm rot="-2040604">
              <a:off x="8727886" y="14083534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8" name="Freeform 58"/>
            <p:cNvSpPr/>
            <p:nvPr/>
          </p:nvSpPr>
          <p:spPr>
            <a:xfrm rot="-2040604">
              <a:off x="19527574" y="2864516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9" name="Freeform 59"/>
            <p:cNvSpPr/>
            <p:nvPr/>
          </p:nvSpPr>
          <p:spPr>
            <a:xfrm rot="-2040604">
              <a:off x="19527574" y="8336369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20"/>
                  </a:lnTo>
                  <a:lnTo>
                    <a:pt x="0" y="9513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0" name="Freeform 60"/>
            <p:cNvSpPr/>
            <p:nvPr/>
          </p:nvSpPr>
          <p:spPr>
            <a:xfrm rot="-2040604">
              <a:off x="19527574" y="14083534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61" name="Group 61"/>
          <p:cNvGrpSpPr/>
          <p:nvPr/>
        </p:nvGrpSpPr>
        <p:grpSpPr>
          <a:xfrm>
            <a:off x="248606" y="1020046"/>
            <a:ext cx="8675710" cy="4860033"/>
            <a:chOff x="0" y="0"/>
            <a:chExt cx="23135225" cy="12960087"/>
          </a:xfrm>
        </p:grpSpPr>
        <p:sp>
          <p:nvSpPr>
            <p:cNvPr id="62" name="Freeform 62"/>
            <p:cNvSpPr/>
            <p:nvPr/>
          </p:nvSpPr>
          <p:spPr>
            <a:xfrm rot="5400000">
              <a:off x="11590837" y="1415700"/>
              <a:ext cx="12960087" cy="10128688"/>
            </a:xfrm>
            <a:custGeom>
              <a:avLst/>
              <a:gdLst/>
              <a:ahLst/>
              <a:cxnLst/>
              <a:rect l="l" t="t" r="r" b="b"/>
              <a:pathLst>
                <a:path w="12960087" h="10128688">
                  <a:moveTo>
                    <a:pt x="0" y="0"/>
                  </a:moveTo>
                  <a:lnTo>
                    <a:pt x="12960088" y="0"/>
                  </a:lnTo>
                  <a:lnTo>
                    <a:pt x="12960088" y="10128687"/>
                  </a:lnTo>
                  <a:lnTo>
                    <a:pt x="0" y="101286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3" name="Freeform 63"/>
            <p:cNvSpPr/>
            <p:nvPr/>
          </p:nvSpPr>
          <p:spPr>
            <a:xfrm rot="-5400000">
              <a:off x="-1415700" y="1415700"/>
              <a:ext cx="12960087" cy="10128688"/>
            </a:xfrm>
            <a:custGeom>
              <a:avLst/>
              <a:gdLst/>
              <a:ahLst/>
              <a:cxnLst/>
              <a:rect l="l" t="t" r="r" b="b"/>
              <a:pathLst>
                <a:path w="12960087" h="10128688">
                  <a:moveTo>
                    <a:pt x="0" y="0"/>
                  </a:moveTo>
                  <a:lnTo>
                    <a:pt x="12960087" y="0"/>
                  </a:lnTo>
                  <a:lnTo>
                    <a:pt x="12960087" y="10128687"/>
                  </a:lnTo>
                  <a:lnTo>
                    <a:pt x="0" y="101286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4" name="Freeform 64"/>
            <p:cNvSpPr/>
            <p:nvPr/>
          </p:nvSpPr>
          <p:spPr>
            <a:xfrm rot="-5400000">
              <a:off x="7255325" y="1415700"/>
              <a:ext cx="12960087" cy="10128688"/>
            </a:xfrm>
            <a:custGeom>
              <a:avLst/>
              <a:gdLst/>
              <a:ahLst/>
              <a:cxnLst/>
              <a:rect l="l" t="t" r="r" b="b"/>
              <a:pathLst>
                <a:path w="12960087" h="10128688">
                  <a:moveTo>
                    <a:pt x="0" y="0"/>
                  </a:moveTo>
                  <a:lnTo>
                    <a:pt x="12960087" y="0"/>
                  </a:lnTo>
                  <a:lnTo>
                    <a:pt x="12960087" y="10128687"/>
                  </a:lnTo>
                  <a:lnTo>
                    <a:pt x="0" y="101286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5" name="Freeform 65"/>
            <p:cNvSpPr/>
            <p:nvPr/>
          </p:nvSpPr>
          <p:spPr>
            <a:xfrm rot="5400000">
              <a:off x="2919813" y="1415700"/>
              <a:ext cx="12960087" cy="10128688"/>
            </a:xfrm>
            <a:custGeom>
              <a:avLst/>
              <a:gdLst/>
              <a:ahLst/>
              <a:cxnLst/>
              <a:rect l="l" t="t" r="r" b="b"/>
              <a:pathLst>
                <a:path w="12960087" h="10128688">
                  <a:moveTo>
                    <a:pt x="0" y="0"/>
                  </a:moveTo>
                  <a:lnTo>
                    <a:pt x="12960087" y="0"/>
                  </a:lnTo>
                  <a:lnTo>
                    <a:pt x="12960087" y="10128687"/>
                  </a:lnTo>
                  <a:lnTo>
                    <a:pt x="0" y="101286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102" name="TextBox 3">
            <a:extLst>
              <a:ext uri="{FF2B5EF4-FFF2-40B4-BE49-F238E27FC236}">
                <a16:creationId xmlns:a16="http://schemas.microsoft.com/office/drawing/2014/main" id="{25C33F7A-E83A-4707-9540-148ADA2FFEAE}"/>
              </a:ext>
            </a:extLst>
          </p:cNvPr>
          <p:cNvSpPr txBox="1"/>
          <p:nvPr/>
        </p:nvSpPr>
        <p:spPr bwMode="auto">
          <a:xfrm>
            <a:off x="1182611" y="1732753"/>
            <a:ext cx="7066196" cy="3268980"/>
          </a:xfrm>
          <a:prstGeom prst="flowChartAlternateProcess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400" b="1" dirty="0">
                <a:solidFill>
                  <a:prstClr val="black"/>
                </a:solidFill>
                <a:cs typeface="Times New Roman" panose="02020603050405020304" pitchFamily="18" charset="0"/>
              </a:rPr>
              <a:t>ح</a:t>
            </a:r>
            <a:r>
              <a:rPr lang="ps-AF" sz="4400" b="1" dirty="0">
                <a:solidFill>
                  <a:prstClr val="black"/>
                </a:solidFill>
                <a:cs typeface="Times New Roman" panose="02020603050405020304" pitchFamily="18" charset="0"/>
              </a:rPr>
              <a:t>ل كل </a:t>
            </a:r>
            <a:r>
              <a:rPr lang="ar-EG" sz="4400" b="1" dirty="0">
                <a:solidFill>
                  <a:prstClr val="black"/>
                </a:solidFill>
                <a:cs typeface="Times New Roman" panose="02020603050405020304" pitchFamily="18" charset="0"/>
              </a:rPr>
              <a:t>معادلة</a:t>
            </a:r>
            <a:r>
              <a:rPr lang="ps-AF" sz="4400" b="1" dirty="0">
                <a:solidFill>
                  <a:prstClr val="black"/>
                </a:solidFill>
                <a:cs typeface="Times New Roman" panose="02020603050405020304" pitchFamily="18" charset="0"/>
              </a:rPr>
              <a:t> فيما يأتي بيانا، وإذا لم تكن الجذور أعدادا صحيح</a:t>
            </a:r>
            <a:r>
              <a:rPr lang="ar-EG" sz="4400" b="1" dirty="0">
                <a:solidFill>
                  <a:prstClr val="black"/>
                </a:solidFill>
                <a:cs typeface="Times New Roman" panose="02020603050405020304" pitchFamily="18" charset="0"/>
              </a:rPr>
              <a:t>ة</a:t>
            </a:r>
            <a:r>
              <a:rPr lang="ps-AF" sz="4400" b="1" dirty="0">
                <a:solidFill>
                  <a:prstClr val="black"/>
                </a:solidFill>
                <a:cs typeface="Times New Roman" panose="02020603050405020304" pitchFamily="18" charset="0"/>
              </a:rPr>
              <a:t> فق</a:t>
            </a:r>
            <a:r>
              <a:rPr lang="ar-EG" sz="4400" b="1" dirty="0">
                <a:solidFill>
                  <a:prstClr val="black"/>
                </a:solidFill>
                <a:cs typeface="Times New Roman" panose="02020603050405020304" pitchFamily="18" charset="0"/>
              </a:rPr>
              <a:t>د</a:t>
            </a:r>
            <a:r>
              <a:rPr lang="ps-AF" sz="4400" b="1" dirty="0">
                <a:solidFill>
                  <a:prstClr val="black"/>
                </a:solidFill>
                <a:cs typeface="Times New Roman" panose="02020603050405020304" pitchFamily="18" charset="0"/>
              </a:rPr>
              <a:t>رها إلى أقرب جزء من عشرة: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EG" altLang="ar-SA" sz="54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الدرس (8-2)</a:t>
            </a:r>
            <a:endParaRPr lang="ar-SA" altLang="ar-SA" sz="4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>
            <a:extLst>
              <a:ext uri="{FF2B5EF4-FFF2-40B4-BE49-F238E27FC236}">
                <a16:creationId xmlns:a16="http://schemas.microsoft.com/office/drawing/2014/main" id="{5E355C21-87E5-7D21-9F71-3226ED65FA5B}"/>
              </a:ext>
            </a:extLst>
          </p:cNvPr>
          <p:cNvSpPr txBox="1"/>
          <p:nvPr/>
        </p:nvSpPr>
        <p:spPr bwMode="auto">
          <a:xfrm>
            <a:off x="2267744" y="836712"/>
            <a:ext cx="608467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cs typeface="Times New Roman" panose="02020603050405020304" pitchFamily="18" charset="0"/>
              </a:rPr>
              <a:t>10) </a:t>
            </a:r>
            <a:r>
              <a:rPr lang="ar-EG" sz="4000" b="1" dirty="0"/>
              <a:t>س</a:t>
            </a:r>
            <a:r>
              <a:rPr lang="ar-EG" sz="4000" b="1" baseline="30000" dirty="0"/>
              <a:t>2</a:t>
            </a:r>
            <a:r>
              <a:rPr lang="ar-EG" sz="4000" b="1" dirty="0"/>
              <a:t> + 5س + 6 = 0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cs typeface="Times New Roman" panose="02020603050405020304" pitchFamily="18" charset="0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37822121-78CA-C023-1E97-06F295135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7904" y="4940043"/>
            <a:ext cx="439248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(س+2) (س+3) = 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س = -2 ، س = -3</a:t>
            </a:r>
            <a:endParaRPr lang="ar-SA" altLang="ar-SA" sz="36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4A09C8E-BC71-43E6-31BA-0AD0F4420B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7584" y="2420888"/>
            <a:ext cx="2880320" cy="2484258"/>
          </a:xfrm>
          <a:prstGeom prst="rect">
            <a:avLst/>
          </a:prstGeom>
        </p:spPr>
      </p:pic>
    </p:spTree>
  </p:cSld>
  <p:clrMapOvr>
    <a:masterClrMapping/>
  </p:clrMapOvr>
  <p:transition>
    <p:newsflash/>
    <p:sndAc>
      <p:stSnd>
        <p:snd r:embed="rId2" name="0751 - metal echo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C9EB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94765" y="489175"/>
            <a:ext cx="9663104" cy="5856984"/>
            <a:chOff x="0" y="0"/>
            <a:chExt cx="25768276" cy="15618623"/>
          </a:xfrm>
        </p:grpSpPr>
        <p:sp>
          <p:nvSpPr>
            <p:cNvPr id="3" name="Freeform 3"/>
            <p:cNvSpPr/>
            <p:nvPr/>
          </p:nvSpPr>
          <p:spPr>
            <a:xfrm rot="991718">
              <a:off x="5482633" y="4462449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6" y="0"/>
                  </a:lnTo>
                  <a:lnTo>
                    <a:pt x="1297556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" name="Freeform 4"/>
            <p:cNvSpPr/>
            <p:nvPr/>
          </p:nvSpPr>
          <p:spPr>
            <a:xfrm rot="991718">
              <a:off x="5482633" y="9934302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6" y="0"/>
                  </a:lnTo>
                  <a:lnTo>
                    <a:pt x="1297556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" name="Freeform 5"/>
            <p:cNvSpPr/>
            <p:nvPr/>
          </p:nvSpPr>
          <p:spPr>
            <a:xfrm rot="991718">
              <a:off x="16282321" y="4462449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7" y="0"/>
                  </a:lnTo>
                  <a:lnTo>
                    <a:pt x="1297557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" name="Freeform 6"/>
            <p:cNvSpPr/>
            <p:nvPr/>
          </p:nvSpPr>
          <p:spPr>
            <a:xfrm rot="991718">
              <a:off x="16282321" y="9934302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7" y="0"/>
                  </a:lnTo>
                  <a:lnTo>
                    <a:pt x="1297557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7" name="Freeform 7"/>
            <p:cNvSpPr/>
            <p:nvPr/>
          </p:nvSpPr>
          <p:spPr>
            <a:xfrm rot="943121">
              <a:off x="5903178" y="2395003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4"/>
                  </a:lnTo>
                  <a:lnTo>
                    <a:pt x="0" y="13202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8" name="Freeform 8"/>
            <p:cNvSpPr/>
            <p:nvPr/>
          </p:nvSpPr>
          <p:spPr>
            <a:xfrm rot="943121">
              <a:off x="5903178" y="7866856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9" name="Freeform 9"/>
            <p:cNvSpPr/>
            <p:nvPr/>
          </p:nvSpPr>
          <p:spPr>
            <a:xfrm rot="943121">
              <a:off x="5903178" y="13614020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0" name="Freeform 10"/>
            <p:cNvSpPr/>
            <p:nvPr/>
          </p:nvSpPr>
          <p:spPr>
            <a:xfrm rot="943121">
              <a:off x="16702866" y="2395003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4"/>
                  </a:lnTo>
                  <a:lnTo>
                    <a:pt x="0" y="13202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1" name="Freeform 11"/>
            <p:cNvSpPr/>
            <p:nvPr/>
          </p:nvSpPr>
          <p:spPr>
            <a:xfrm rot="943121">
              <a:off x="16702866" y="7866856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2" name="Freeform 12"/>
            <p:cNvSpPr/>
            <p:nvPr/>
          </p:nvSpPr>
          <p:spPr>
            <a:xfrm rot="943121">
              <a:off x="16702866" y="13614020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0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10799688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10799688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21308390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21308390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9" name="Freeform 19"/>
            <p:cNvSpPr/>
            <p:nvPr/>
          </p:nvSpPr>
          <p:spPr>
            <a:xfrm rot="-3154894">
              <a:off x="2390223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0" name="Freeform 20"/>
            <p:cNvSpPr/>
            <p:nvPr/>
          </p:nvSpPr>
          <p:spPr>
            <a:xfrm rot="-3154894">
              <a:off x="2390223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1" name="Freeform 21"/>
            <p:cNvSpPr/>
            <p:nvPr/>
          </p:nvSpPr>
          <p:spPr>
            <a:xfrm rot="-3154894">
              <a:off x="13189911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2" name="Freeform 22"/>
            <p:cNvSpPr/>
            <p:nvPr/>
          </p:nvSpPr>
          <p:spPr>
            <a:xfrm rot="-3154894">
              <a:off x="13189911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3" name="Freeform 23"/>
            <p:cNvSpPr/>
            <p:nvPr/>
          </p:nvSpPr>
          <p:spPr>
            <a:xfrm rot="-3154894">
              <a:off x="23698613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4" name="Freeform 24"/>
            <p:cNvSpPr/>
            <p:nvPr/>
          </p:nvSpPr>
          <p:spPr>
            <a:xfrm rot="-3154894">
              <a:off x="23698613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5" name="Freeform 25"/>
            <p:cNvSpPr/>
            <p:nvPr/>
          </p:nvSpPr>
          <p:spPr>
            <a:xfrm rot="2383747">
              <a:off x="7660349" y="257979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6" name="Freeform 26"/>
            <p:cNvSpPr/>
            <p:nvPr/>
          </p:nvSpPr>
          <p:spPr>
            <a:xfrm rot="2383747">
              <a:off x="7660349" y="5729832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7" name="Freeform 27"/>
            <p:cNvSpPr/>
            <p:nvPr/>
          </p:nvSpPr>
          <p:spPr>
            <a:xfrm rot="2383747">
              <a:off x="7660349" y="11476996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8" name="Freeform 28"/>
            <p:cNvSpPr/>
            <p:nvPr/>
          </p:nvSpPr>
          <p:spPr>
            <a:xfrm rot="2383747">
              <a:off x="18460038" y="257979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9" name="Freeform 29"/>
            <p:cNvSpPr/>
            <p:nvPr/>
          </p:nvSpPr>
          <p:spPr>
            <a:xfrm rot="2383747">
              <a:off x="18460038" y="5729832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0" name="Freeform 30"/>
            <p:cNvSpPr/>
            <p:nvPr/>
          </p:nvSpPr>
          <p:spPr>
            <a:xfrm rot="2383747">
              <a:off x="18460038" y="11476996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1" name="Freeform 31"/>
            <p:cNvSpPr/>
            <p:nvPr/>
          </p:nvSpPr>
          <p:spPr>
            <a:xfrm rot="-944927">
              <a:off x="2750264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2" name="Freeform 32"/>
            <p:cNvSpPr/>
            <p:nvPr/>
          </p:nvSpPr>
          <p:spPr>
            <a:xfrm rot="-944927">
              <a:off x="2750264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3" name="Freeform 33"/>
            <p:cNvSpPr/>
            <p:nvPr/>
          </p:nvSpPr>
          <p:spPr>
            <a:xfrm rot="-944927">
              <a:off x="2750264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4" name="Freeform 34"/>
            <p:cNvSpPr/>
            <p:nvPr/>
          </p:nvSpPr>
          <p:spPr>
            <a:xfrm rot="-944927">
              <a:off x="13549952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5" name="Freeform 35"/>
            <p:cNvSpPr/>
            <p:nvPr/>
          </p:nvSpPr>
          <p:spPr>
            <a:xfrm rot="-944927">
              <a:off x="13549952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6" name="Freeform 36"/>
            <p:cNvSpPr/>
            <p:nvPr/>
          </p:nvSpPr>
          <p:spPr>
            <a:xfrm rot="-944927">
              <a:off x="13549952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7" name="Freeform 37"/>
            <p:cNvSpPr/>
            <p:nvPr/>
          </p:nvSpPr>
          <p:spPr>
            <a:xfrm rot="-944927">
              <a:off x="24058654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8" name="Freeform 38"/>
            <p:cNvSpPr/>
            <p:nvPr/>
          </p:nvSpPr>
          <p:spPr>
            <a:xfrm rot="-944927">
              <a:off x="24058654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9" name="Freeform 39"/>
            <p:cNvSpPr/>
            <p:nvPr/>
          </p:nvSpPr>
          <p:spPr>
            <a:xfrm rot="-944927">
              <a:off x="24058654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0" name="Freeform 40"/>
            <p:cNvSpPr/>
            <p:nvPr/>
          </p:nvSpPr>
          <p:spPr>
            <a:xfrm rot="1716936">
              <a:off x="4376737" y="227057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6"/>
                  </a:lnTo>
                  <a:lnTo>
                    <a:pt x="0" y="13555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1" name="Freeform 41"/>
            <p:cNvSpPr/>
            <p:nvPr/>
          </p:nvSpPr>
          <p:spPr>
            <a:xfrm rot="1716936">
              <a:off x="4376737" y="5698910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2" name="Freeform 42"/>
            <p:cNvSpPr/>
            <p:nvPr/>
          </p:nvSpPr>
          <p:spPr>
            <a:xfrm rot="1716936">
              <a:off x="4376737" y="11446074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3" name="Freeform 43"/>
            <p:cNvSpPr/>
            <p:nvPr/>
          </p:nvSpPr>
          <p:spPr>
            <a:xfrm rot="1716936">
              <a:off x="15176425" y="227057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6"/>
                  </a:lnTo>
                  <a:lnTo>
                    <a:pt x="0" y="13555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4" name="Freeform 44"/>
            <p:cNvSpPr/>
            <p:nvPr/>
          </p:nvSpPr>
          <p:spPr>
            <a:xfrm rot="1716936">
              <a:off x="15176425" y="5698910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5" name="Freeform 45"/>
            <p:cNvSpPr/>
            <p:nvPr/>
          </p:nvSpPr>
          <p:spPr>
            <a:xfrm rot="1716936">
              <a:off x="15176425" y="11446074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6" name="Freeform 46"/>
            <p:cNvSpPr/>
            <p:nvPr/>
          </p:nvSpPr>
          <p:spPr>
            <a:xfrm rot="-1666660">
              <a:off x="1205483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7" name="Freeform 47"/>
            <p:cNvSpPr/>
            <p:nvPr/>
          </p:nvSpPr>
          <p:spPr>
            <a:xfrm rot="-1666660">
              <a:off x="1205483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8" name="Freeform 48"/>
            <p:cNvSpPr/>
            <p:nvPr/>
          </p:nvSpPr>
          <p:spPr>
            <a:xfrm rot="-1666660">
              <a:off x="1205483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9" name="Freeform 49"/>
            <p:cNvSpPr/>
            <p:nvPr/>
          </p:nvSpPr>
          <p:spPr>
            <a:xfrm rot="-1666660">
              <a:off x="12005171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0" name="Freeform 50"/>
            <p:cNvSpPr/>
            <p:nvPr/>
          </p:nvSpPr>
          <p:spPr>
            <a:xfrm rot="-1666660">
              <a:off x="12005171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1" name="Freeform 51"/>
            <p:cNvSpPr/>
            <p:nvPr/>
          </p:nvSpPr>
          <p:spPr>
            <a:xfrm rot="-1666660">
              <a:off x="12005171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2" name="Freeform 52"/>
            <p:cNvSpPr/>
            <p:nvPr/>
          </p:nvSpPr>
          <p:spPr>
            <a:xfrm rot="-1666660">
              <a:off x="22513873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3" name="Freeform 53"/>
            <p:cNvSpPr/>
            <p:nvPr/>
          </p:nvSpPr>
          <p:spPr>
            <a:xfrm rot="-1666660">
              <a:off x="22513873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4" name="Freeform 54"/>
            <p:cNvSpPr/>
            <p:nvPr/>
          </p:nvSpPr>
          <p:spPr>
            <a:xfrm rot="-1666660">
              <a:off x="22513873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5" name="Freeform 55"/>
            <p:cNvSpPr/>
            <p:nvPr/>
          </p:nvSpPr>
          <p:spPr>
            <a:xfrm rot="-2040604">
              <a:off x="8727886" y="2864516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6" name="Freeform 56"/>
            <p:cNvSpPr/>
            <p:nvPr/>
          </p:nvSpPr>
          <p:spPr>
            <a:xfrm rot="-2040604">
              <a:off x="8727886" y="8336369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20"/>
                  </a:lnTo>
                  <a:lnTo>
                    <a:pt x="0" y="9513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7" name="Freeform 57"/>
            <p:cNvSpPr/>
            <p:nvPr/>
          </p:nvSpPr>
          <p:spPr>
            <a:xfrm rot="-2040604">
              <a:off x="8727886" y="14083534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8" name="Freeform 58"/>
            <p:cNvSpPr/>
            <p:nvPr/>
          </p:nvSpPr>
          <p:spPr>
            <a:xfrm rot="-2040604">
              <a:off x="19527574" y="2864516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9" name="Freeform 59"/>
            <p:cNvSpPr/>
            <p:nvPr/>
          </p:nvSpPr>
          <p:spPr>
            <a:xfrm rot="-2040604">
              <a:off x="19527574" y="8336369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20"/>
                  </a:lnTo>
                  <a:lnTo>
                    <a:pt x="0" y="9513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0" name="Freeform 60"/>
            <p:cNvSpPr/>
            <p:nvPr/>
          </p:nvSpPr>
          <p:spPr>
            <a:xfrm rot="-2040604">
              <a:off x="19527574" y="14083534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25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61" name="Group 61"/>
          <p:cNvGrpSpPr/>
          <p:nvPr/>
        </p:nvGrpSpPr>
        <p:grpSpPr>
          <a:xfrm rot="-63649">
            <a:off x="383696" y="1119405"/>
            <a:ext cx="8376609" cy="4619191"/>
            <a:chOff x="0" y="0"/>
            <a:chExt cx="22337622" cy="12317841"/>
          </a:xfrm>
        </p:grpSpPr>
        <p:sp>
          <p:nvSpPr>
            <p:cNvPr id="62" name="Freeform 62"/>
            <p:cNvSpPr/>
            <p:nvPr/>
          </p:nvSpPr>
          <p:spPr>
            <a:xfrm>
              <a:off x="0" y="3713493"/>
              <a:ext cx="22337622" cy="8604348"/>
            </a:xfrm>
            <a:custGeom>
              <a:avLst/>
              <a:gdLst/>
              <a:ahLst/>
              <a:cxnLst/>
              <a:rect l="l" t="t" r="r" b="b"/>
              <a:pathLst>
                <a:path w="22337622" h="8604348">
                  <a:moveTo>
                    <a:pt x="0" y="0"/>
                  </a:moveTo>
                  <a:lnTo>
                    <a:pt x="22337622" y="0"/>
                  </a:lnTo>
                  <a:lnTo>
                    <a:pt x="22337622" y="8604348"/>
                  </a:lnTo>
                  <a:lnTo>
                    <a:pt x="0" y="86043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3" name="Freeform 63"/>
            <p:cNvSpPr/>
            <p:nvPr/>
          </p:nvSpPr>
          <p:spPr>
            <a:xfrm rot="-10800000">
              <a:off x="0" y="2296215"/>
              <a:ext cx="22337622" cy="8604348"/>
            </a:xfrm>
            <a:custGeom>
              <a:avLst/>
              <a:gdLst/>
              <a:ahLst/>
              <a:cxnLst/>
              <a:rect l="l" t="t" r="r" b="b"/>
              <a:pathLst>
                <a:path w="22337622" h="8604348">
                  <a:moveTo>
                    <a:pt x="0" y="0"/>
                  </a:moveTo>
                  <a:lnTo>
                    <a:pt x="22337622" y="0"/>
                  </a:lnTo>
                  <a:lnTo>
                    <a:pt x="22337622" y="8604348"/>
                  </a:lnTo>
                  <a:lnTo>
                    <a:pt x="0" y="86043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4" name="Freeform 64"/>
            <p:cNvSpPr/>
            <p:nvPr/>
          </p:nvSpPr>
          <p:spPr>
            <a:xfrm rot="-10800000">
              <a:off x="0" y="0"/>
              <a:ext cx="22337622" cy="8604348"/>
            </a:xfrm>
            <a:custGeom>
              <a:avLst/>
              <a:gdLst/>
              <a:ahLst/>
              <a:cxnLst/>
              <a:rect l="l" t="t" r="r" b="b"/>
              <a:pathLst>
                <a:path w="22337622" h="8604348">
                  <a:moveTo>
                    <a:pt x="0" y="0"/>
                  </a:moveTo>
                  <a:lnTo>
                    <a:pt x="22337622" y="0"/>
                  </a:lnTo>
                  <a:lnTo>
                    <a:pt x="22337622" y="8604348"/>
                  </a:lnTo>
                  <a:lnTo>
                    <a:pt x="0" y="86043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67" name="Group 67"/>
          <p:cNvGrpSpPr/>
          <p:nvPr/>
        </p:nvGrpSpPr>
        <p:grpSpPr>
          <a:xfrm>
            <a:off x="839546" y="2032759"/>
            <a:ext cx="5123005" cy="2663548"/>
            <a:chOff x="0" y="0"/>
            <a:chExt cx="1978702" cy="635605"/>
          </a:xfrm>
        </p:grpSpPr>
        <p:sp>
          <p:nvSpPr>
            <p:cNvPr id="68" name="Freeform 68"/>
            <p:cNvSpPr/>
            <p:nvPr/>
          </p:nvSpPr>
          <p:spPr>
            <a:xfrm>
              <a:off x="9779" y="6223"/>
              <a:ext cx="1963970" cy="620238"/>
            </a:xfrm>
            <a:custGeom>
              <a:avLst/>
              <a:gdLst/>
              <a:ahLst/>
              <a:cxnLst/>
              <a:rect l="l" t="t" r="r" b="b"/>
              <a:pathLst>
                <a:path w="1963970" h="620238">
                  <a:moveTo>
                    <a:pt x="1963462" y="479014"/>
                  </a:moveTo>
                  <a:lnTo>
                    <a:pt x="1963462" y="455519"/>
                  </a:lnTo>
                  <a:cubicBezTo>
                    <a:pt x="1963462" y="455138"/>
                    <a:pt x="1963462" y="454757"/>
                    <a:pt x="1963462" y="454376"/>
                  </a:cubicBezTo>
                  <a:cubicBezTo>
                    <a:pt x="1963462" y="454503"/>
                    <a:pt x="1963462" y="454757"/>
                    <a:pt x="1963462" y="454884"/>
                  </a:cubicBezTo>
                  <a:lnTo>
                    <a:pt x="1963208" y="212861"/>
                  </a:lnTo>
                  <a:lnTo>
                    <a:pt x="1963208" y="212224"/>
                  </a:lnTo>
                  <a:cubicBezTo>
                    <a:pt x="1963208" y="211715"/>
                    <a:pt x="1963208" y="211205"/>
                    <a:pt x="1963208" y="210823"/>
                  </a:cubicBezTo>
                  <a:lnTo>
                    <a:pt x="1963208" y="163195"/>
                  </a:lnTo>
                  <a:cubicBezTo>
                    <a:pt x="1963335" y="164084"/>
                    <a:pt x="1963462" y="165608"/>
                    <a:pt x="1963589" y="167259"/>
                  </a:cubicBezTo>
                  <a:cubicBezTo>
                    <a:pt x="1962954" y="151384"/>
                    <a:pt x="1963716" y="134112"/>
                    <a:pt x="1963208" y="125349"/>
                  </a:cubicBezTo>
                  <a:lnTo>
                    <a:pt x="1962827" y="126238"/>
                  </a:lnTo>
                  <a:cubicBezTo>
                    <a:pt x="1962700" y="120777"/>
                    <a:pt x="1962573" y="115824"/>
                    <a:pt x="1962700" y="110998"/>
                  </a:cubicBezTo>
                  <a:cubicBezTo>
                    <a:pt x="1962573" y="105283"/>
                    <a:pt x="1962700" y="98552"/>
                    <a:pt x="1961811" y="92456"/>
                  </a:cubicBezTo>
                  <a:cubicBezTo>
                    <a:pt x="1960160" y="80010"/>
                    <a:pt x="1956858" y="66929"/>
                    <a:pt x="1947714" y="52451"/>
                  </a:cubicBezTo>
                  <a:lnTo>
                    <a:pt x="1947714" y="52705"/>
                  </a:lnTo>
                  <a:cubicBezTo>
                    <a:pt x="1940221" y="40894"/>
                    <a:pt x="1930061" y="28448"/>
                    <a:pt x="1920409" y="20828"/>
                  </a:cubicBezTo>
                  <a:cubicBezTo>
                    <a:pt x="1906312" y="11176"/>
                    <a:pt x="1918758" y="20828"/>
                    <a:pt x="1906693" y="13589"/>
                  </a:cubicBezTo>
                  <a:cubicBezTo>
                    <a:pt x="1905804" y="12827"/>
                    <a:pt x="1904153" y="12446"/>
                    <a:pt x="1902248" y="12319"/>
                  </a:cubicBezTo>
                  <a:cubicBezTo>
                    <a:pt x="1895644" y="9017"/>
                    <a:pt x="1894628" y="8890"/>
                    <a:pt x="1893485" y="8636"/>
                  </a:cubicBezTo>
                  <a:cubicBezTo>
                    <a:pt x="1892342" y="8509"/>
                    <a:pt x="1891326" y="8001"/>
                    <a:pt x="1883960" y="5588"/>
                  </a:cubicBezTo>
                  <a:cubicBezTo>
                    <a:pt x="1883198" y="5334"/>
                    <a:pt x="1882309" y="5080"/>
                    <a:pt x="1881420" y="4699"/>
                  </a:cubicBezTo>
                  <a:lnTo>
                    <a:pt x="1880023" y="3429"/>
                  </a:lnTo>
                  <a:cubicBezTo>
                    <a:pt x="1877483" y="2667"/>
                    <a:pt x="1873038" y="2921"/>
                    <a:pt x="1868593" y="3302"/>
                  </a:cubicBezTo>
                  <a:cubicBezTo>
                    <a:pt x="1866815" y="3048"/>
                    <a:pt x="1865164" y="2540"/>
                    <a:pt x="1863259" y="2413"/>
                  </a:cubicBezTo>
                  <a:cubicBezTo>
                    <a:pt x="1858941" y="2159"/>
                    <a:pt x="1853607" y="1778"/>
                    <a:pt x="1849797" y="1778"/>
                  </a:cubicBezTo>
                  <a:cubicBezTo>
                    <a:pt x="1845860" y="1778"/>
                    <a:pt x="1841923" y="1778"/>
                    <a:pt x="1837986" y="1778"/>
                  </a:cubicBezTo>
                  <a:cubicBezTo>
                    <a:pt x="1829985" y="1778"/>
                    <a:pt x="1821730" y="1778"/>
                    <a:pt x="1813221" y="1778"/>
                  </a:cubicBezTo>
                  <a:cubicBezTo>
                    <a:pt x="1796076" y="1778"/>
                    <a:pt x="1778042" y="1905"/>
                    <a:pt x="1722604" y="1905"/>
                  </a:cubicBezTo>
                  <a:lnTo>
                    <a:pt x="1725356" y="1651"/>
                  </a:lnTo>
                  <a:lnTo>
                    <a:pt x="1548296" y="1905"/>
                  </a:lnTo>
                  <a:cubicBezTo>
                    <a:pt x="1475820" y="1905"/>
                    <a:pt x="1402427" y="1905"/>
                    <a:pt x="1329034" y="2032"/>
                  </a:cubicBezTo>
                  <a:cubicBezTo>
                    <a:pt x="1286833" y="2032"/>
                    <a:pt x="1241880" y="2286"/>
                    <a:pt x="1196009" y="2540"/>
                  </a:cubicBezTo>
                  <a:lnTo>
                    <a:pt x="835466" y="3048"/>
                  </a:lnTo>
                  <a:cubicBezTo>
                    <a:pt x="729964" y="2032"/>
                    <a:pt x="624461" y="2540"/>
                    <a:pt x="520793" y="4572"/>
                  </a:cubicBezTo>
                  <a:lnTo>
                    <a:pt x="490519" y="5334"/>
                  </a:lnTo>
                  <a:cubicBezTo>
                    <a:pt x="318963" y="5080"/>
                    <a:pt x="217130" y="4318"/>
                    <a:pt x="193294" y="3937"/>
                  </a:cubicBezTo>
                  <a:lnTo>
                    <a:pt x="193675" y="4318"/>
                  </a:lnTo>
                  <a:cubicBezTo>
                    <a:pt x="184785" y="4191"/>
                    <a:pt x="162687" y="3429"/>
                    <a:pt x="161925" y="2159"/>
                  </a:cubicBezTo>
                  <a:cubicBezTo>
                    <a:pt x="161798" y="2032"/>
                    <a:pt x="161925" y="1905"/>
                    <a:pt x="161671" y="1905"/>
                  </a:cubicBezTo>
                  <a:cubicBezTo>
                    <a:pt x="159639" y="1905"/>
                    <a:pt x="157734" y="2032"/>
                    <a:pt x="156083" y="2032"/>
                  </a:cubicBezTo>
                  <a:cubicBezTo>
                    <a:pt x="156083" y="2032"/>
                    <a:pt x="101473" y="0"/>
                    <a:pt x="91567" y="3937"/>
                  </a:cubicBezTo>
                  <a:cubicBezTo>
                    <a:pt x="83947" y="4953"/>
                    <a:pt x="75692" y="6858"/>
                    <a:pt x="67183" y="10541"/>
                  </a:cubicBezTo>
                  <a:cubicBezTo>
                    <a:pt x="44323" y="19558"/>
                    <a:pt x="20828" y="40005"/>
                    <a:pt x="9525" y="67183"/>
                  </a:cubicBezTo>
                  <a:cubicBezTo>
                    <a:pt x="3683" y="80518"/>
                    <a:pt x="889" y="95123"/>
                    <a:pt x="889" y="108839"/>
                  </a:cubicBezTo>
                  <a:cubicBezTo>
                    <a:pt x="889" y="111506"/>
                    <a:pt x="889" y="114046"/>
                    <a:pt x="889" y="116713"/>
                  </a:cubicBezTo>
                  <a:lnTo>
                    <a:pt x="889" y="161163"/>
                  </a:lnTo>
                  <a:cubicBezTo>
                    <a:pt x="889" y="171450"/>
                    <a:pt x="889" y="179451"/>
                    <a:pt x="889" y="184023"/>
                  </a:cubicBezTo>
                  <a:lnTo>
                    <a:pt x="889" y="183515"/>
                  </a:lnTo>
                  <a:lnTo>
                    <a:pt x="889" y="201930"/>
                  </a:lnTo>
                  <a:cubicBezTo>
                    <a:pt x="762" y="224323"/>
                    <a:pt x="1016" y="248903"/>
                    <a:pt x="0" y="269789"/>
                  </a:cubicBezTo>
                  <a:cubicBezTo>
                    <a:pt x="0" y="278831"/>
                    <a:pt x="127" y="293222"/>
                    <a:pt x="254" y="310925"/>
                  </a:cubicBezTo>
                  <a:cubicBezTo>
                    <a:pt x="127" y="328627"/>
                    <a:pt x="0" y="343018"/>
                    <a:pt x="0" y="352061"/>
                  </a:cubicBezTo>
                  <a:cubicBezTo>
                    <a:pt x="1016" y="372692"/>
                    <a:pt x="762" y="396890"/>
                    <a:pt x="889" y="419177"/>
                  </a:cubicBezTo>
                  <a:lnTo>
                    <a:pt x="889" y="438374"/>
                  </a:lnTo>
                  <a:lnTo>
                    <a:pt x="889" y="437993"/>
                  </a:lnTo>
                  <a:cubicBezTo>
                    <a:pt x="889" y="441803"/>
                    <a:pt x="889" y="448153"/>
                    <a:pt x="889" y="456154"/>
                  </a:cubicBezTo>
                  <a:lnTo>
                    <a:pt x="889" y="513177"/>
                  </a:lnTo>
                  <a:cubicBezTo>
                    <a:pt x="889" y="526893"/>
                    <a:pt x="3683" y="541498"/>
                    <a:pt x="9525" y="554833"/>
                  </a:cubicBezTo>
                  <a:cubicBezTo>
                    <a:pt x="20828" y="581884"/>
                    <a:pt x="44450" y="602458"/>
                    <a:pt x="67183" y="611475"/>
                  </a:cubicBezTo>
                  <a:cubicBezTo>
                    <a:pt x="78486" y="616301"/>
                    <a:pt x="89662" y="618079"/>
                    <a:pt x="98806" y="618968"/>
                  </a:cubicBezTo>
                  <a:cubicBezTo>
                    <a:pt x="104267" y="619349"/>
                    <a:pt x="108331" y="619349"/>
                    <a:pt x="111633" y="619349"/>
                  </a:cubicBezTo>
                  <a:cubicBezTo>
                    <a:pt x="110871" y="619476"/>
                    <a:pt x="109982" y="619603"/>
                    <a:pt x="108966" y="619603"/>
                  </a:cubicBezTo>
                  <a:cubicBezTo>
                    <a:pt x="111252" y="619476"/>
                    <a:pt x="112776" y="619349"/>
                    <a:pt x="113538" y="619222"/>
                  </a:cubicBezTo>
                  <a:cubicBezTo>
                    <a:pt x="115316" y="619222"/>
                    <a:pt x="116840" y="619222"/>
                    <a:pt x="118237" y="619222"/>
                  </a:cubicBezTo>
                  <a:lnTo>
                    <a:pt x="114300" y="619095"/>
                  </a:lnTo>
                  <a:cubicBezTo>
                    <a:pt x="142748" y="618333"/>
                    <a:pt x="139065" y="619730"/>
                    <a:pt x="161925" y="620238"/>
                  </a:cubicBezTo>
                  <a:cubicBezTo>
                    <a:pt x="161544" y="619984"/>
                    <a:pt x="161798" y="619857"/>
                    <a:pt x="162433" y="619603"/>
                  </a:cubicBezTo>
                  <a:lnTo>
                    <a:pt x="161925" y="620238"/>
                  </a:lnTo>
                  <a:lnTo>
                    <a:pt x="1830747" y="620238"/>
                  </a:lnTo>
                  <a:cubicBezTo>
                    <a:pt x="1833160" y="620238"/>
                    <a:pt x="1835573" y="620238"/>
                    <a:pt x="1837986" y="620238"/>
                  </a:cubicBezTo>
                  <a:cubicBezTo>
                    <a:pt x="1842050" y="620238"/>
                    <a:pt x="1845987" y="620238"/>
                    <a:pt x="1849797" y="620238"/>
                  </a:cubicBezTo>
                  <a:cubicBezTo>
                    <a:pt x="1853607" y="620238"/>
                    <a:pt x="1858941" y="619984"/>
                    <a:pt x="1863259" y="619603"/>
                  </a:cubicBezTo>
                  <a:cubicBezTo>
                    <a:pt x="1865037" y="619349"/>
                    <a:pt x="1866815" y="618968"/>
                    <a:pt x="1868593" y="618714"/>
                  </a:cubicBezTo>
                  <a:cubicBezTo>
                    <a:pt x="1873038" y="619095"/>
                    <a:pt x="1877483" y="619349"/>
                    <a:pt x="1879896" y="618587"/>
                  </a:cubicBezTo>
                  <a:lnTo>
                    <a:pt x="1881039" y="617063"/>
                  </a:lnTo>
                  <a:cubicBezTo>
                    <a:pt x="1881039" y="617063"/>
                    <a:pt x="1898184" y="614523"/>
                    <a:pt x="1912916" y="605633"/>
                  </a:cubicBezTo>
                  <a:cubicBezTo>
                    <a:pt x="1913551" y="605379"/>
                    <a:pt x="1915075" y="604490"/>
                    <a:pt x="1920155" y="601061"/>
                  </a:cubicBezTo>
                  <a:cubicBezTo>
                    <a:pt x="1929807" y="593441"/>
                    <a:pt x="1939967" y="580995"/>
                    <a:pt x="1947460" y="569184"/>
                  </a:cubicBezTo>
                  <a:lnTo>
                    <a:pt x="1947460" y="569438"/>
                  </a:lnTo>
                  <a:cubicBezTo>
                    <a:pt x="1954445" y="558389"/>
                    <a:pt x="1957874" y="548229"/>
                    <a:pt x="1959906" y="538450"/>
                  </a:cubicBezTo>
                  <a:cubicBezTo>
                    <a:pt x="1959906" y="538450"/>
                    <a:pt x="1959906" y="538450"/>
                    <a:pt x="1960033" y="538323"/>
                  </a:cubicBezTo>
                  <a:cubicBezTo>
                    <a:pt x="1960668" y="536672"/>
                    <a:pt x="1961684" y="528798"/>
                    <a:pt x="1961684" y="528798"/>
                  </a:cubicBezTo>
                  <a:cubicBezTo>
                    <a:pt x="1962319" y="523591"/>
                    <a:pt x="1963970" y="508605"/>
                    <a:pt x="1963462" y="479014"/>
                  </a:cubicBezTo>
                  <a:close/>
                </a:path>
              </a:pathLst>
            </a:custGeom>
            <a:solidFill>
              <a:srgbClr val="FDD336"/>
            </a:solidFill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70" name="Group 70"/>
          <p:cNvGrpSpPr/>
          <p:nvPr/>
        </p:nvGrpSpPr>
        <p:grpSpPr>
          <a:xfrm>
            <a:off x="6471646" y="1586296"/>
            <a:ext cx="1064972" cy="1095215"/>
            <a:chOff x="0" y="0"/>
            <a:chExt cx="2839924" cy="2920572"/>
          </a:xfrm>
        </p:grpSpPr>
        <p:sp>
          <p:nvSpPr>
            <p:cNvPr id="71" name="Freeform 71"/>
            <p:cNvSpPr/>
            <p:nvPr/>
          </p:nvSpPr>
          <p:spPr>
            <a:xfrm rot="5400000">
              <a:off x="109610" y="192257"/>
              <a:ext cx="2620705" cy="2236191"/>
            </a:xfrm>
            <a:custGeom>
              <a:avLst/>
              <a:gdLst/>
              <a:ahLst/>
              <a:cxnLst/>
              <a:rect l="l" t="t" r="r" b="b"/>
              <a:pathLst>
                <a:path w="2620705" h="2236191">
                  <a:moveTo>
                    <a:pt x="0" y="0"/>
                  </a:moveTo>
                  <a:lnTo>
                    <a:pt x="2620704" y="0"/>
                  </a:lnTo>
                  <a:lnTo>
                    <a:pt x="2620704" y="2236191"/>
                  </a:lnTo>
                  <a:lnTo>
                    <a:pt x="0" y="223619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 r="-13632"/>
              </a:stretch>
            </a:blipFill>
          </p:spPr>
          <p:txBody>
            <a:bodyPr/>
            <a:lstStyle/>
            <a:p>
              <a:endParaRPr lang="ar-SA"/>
            </a:p>
          </p:txBody>
        </p:sp>
        <p:grpSp>
          <p:nvGrpSpPr>
            <p:cNvPr id="72" name="Group 72"/>
            <p:cNvGrpSpPr/>
            <p:nvPr/>
          </p:nvGrpSpPr>
          <p:grpSpPr>
            <a:xfrm>
              <a:off x="0" y="2485022"/>
              <a:ext cx="2839924" cy="435550"/>
              <a:chOff x="0" y="0"/>
              <a:chExt cx="560973" cy="86035"/>
            </a:xfrm>
          </p:grpSpPr>
          <p:sp>
            <p:nvSpPr>
              <p:cNvPr id="73" name="Freeform 73"/>
              <p:cNvSpPr/>
              <p:nvPr/>
            </p:nvSpPr>
            <p:spPr>
              <a:xfrm>
                <a:off x="0" y="0"/>
                <a:ext cx="560973" cy="86035"/>
              </a:xfrm>
              <a:custGeom>
                <a:avLst/>
                <a:gdLst/>
                <a:ahLst/>
                <a:cxnLst/>
                <a:rect l="l" t="t" r="r" b="b"/>
                <a:pathLst>
                  <a:path w="560973" h="86035">
                    <a:moveTo>
                      <a:pt x="18174" y="0"/>
                    </a:moveTo>
                    <a:lnTo>
                      <a:pt x="542799" y="0"/>
                    </a:lnTo>
                    <a:cubicBezTo>
                      <a:pt x="552836" y="0"/>
                      <a:pt x="560973" y="8137"/>
                      <a:pt x="560973" y="18174"/>
                    </a:cubicBezTo>
                    <a:lnTo>
                      <a:pt x="560973" y="67861"/>
                    </a:lnTo>
                    <a:cubicBezTo>
                      <a:pt x="560973" y="77898"/>
                      <a:pt x="552836" y="86035"/>
                      <a:pt x="542799" y="86035"/>
                    </a:cubicBezTo>
                    <a:lnTo>
                      <a:pt x="18174" y="86035"/>
                    </a:lnTo>
                    <a:cubicBezTo>
                      <a:pt x="8137" y="86035"/>
                      <a:pt x="0" y="77898"/>
                      <a:pt x="0" y="67861"/>
                    </a:cubicBezTo>
                    <a:lnTo>
                      <a:pt x="0" y="18174"/>
                    </a:lnTo>
                    <a:cubicBezTo>
                      <a:pt x="0" y="8137"/>
                      <a:pt x="8137" y="0"/>
                      <a:pt x="18174" y="0"/>
                    </a:cubicBezTo>
                    <a:close/>
                  </a:path>
                </a:pathLst>
              </a:custGeom>
              <a:solidFill>
                <a:srgbClr val="B25C2C"/>
              </a:solidFill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74" name="TextBox 74"/>
              <p:cNvSpPr txBox="1"/>
              <p:nvPr/>
            </p:nvSpPr>
            <p:spPr>
              <a:xfrm>
                <a:off x="0" y="-19050"/>
                <a:ext cx="560973" cy="105085"/>
              </a:xfrm>
              <a:prstGeom prst="rect">
                <a:avLst/>
              </a:prstGeom>
            </p:spPr>
            <p:txBody>
              <a:bodyPr lIns="25400" tIns="25400" rIns="25400" bIns="25400"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ts val="103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9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75" name="Group 75"/>
          <p:cNvGrpSpPr/>
          <p:nvPr/>
        </p:nvGrpSpPr>
        <p:grpSpPr>
          <a:xfrm>
            <a:off x="6471646" y="2870059"/>
            <a:ext cx="1064972" cy="1095215"/>
            <a:chOff x="0" y="0"/>
            <a:chExt cx="2839924" cy="2920572"/>
          </a:xfrm>
        </p:grpSpPr>
        <p:sp>
          <p:nvSpPr>
            <p:cNvPr id="76" name="Freeform 76"/>
            <p:cNvSpPr/>
            <p:nvPr/>
          </p:nvSpPr>
          <p:spPr>
            <a:xfrm rot="5400000">
              <a:off x="109610" y="192257"/>
              <a:ext cx="2620705" cy="2236191"/>
            </a:xfrm>
            <a:custGeom>
              <a:avLst/>
              <a:gdLst/>
              <a:ahLst/>
              <a:cxnLst/>
              <a:rect l="l" t="t" r="r" b="b"/>
              <a:pathLst>
                <a:path w="2620705" h="2236191">
                  <a:moveTo>
                    <a:pt x="0" y="0"/>
                  </a:moveTo>
                  <a:lnTo>
                    <a:pt x="2620704" y="0"/>
                  </a:lnTo>
                  <a:lnTo>
                    <a:pt x="2620704" y="2236191"/>
                  </a:lnTo>
                  <a:lnTo>
                    <a:pt x="0" y="223619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 r="-13632"/>
              </a:stretch>
            </a:blipFill>
          </p:spPr>
          <p:txBody>
            <a:bodyPr/>
            <a:lstStyle/>
            <a:p>
              <a:endParaRPr lang="ar-SA"/>
            </a:p>
          </p:txBody>
        </p:sp>
        <p:grpSp>
          <p:nvGrpSpPr>
            <p:cNvPr id="77" name="Group 77"/>
            <p:cNvGrpSpPr/>
            <p:nvPr/>
          </p:nvGrpSpPr>
          <p:grpSpPr>
            <a:xfrm>
              <a:off x="0" y="2485022"/>
              <a:ext cx="2839924" cy="435550"/>
              <a:chOff x="0" y="0"/>
              <a:chExt cx="560973" cy="86035"/>
            </a:xfrm>
          </p:grpSpPr>
          <p:sp>
            <p:nvSpPr>
              <p:cNvPr id="78" name="Freeform 78"/>
              <p:cNvSpPr/>
              <p:nvPr/>
            </p:nvSpPr>
            <p:spPr>
              <a:xfrm>
                <a:off x="0" y="0"/>
                <a:ext cx="560973" cy="86035"/>
              </a:xfrm>
              <a:custGeom>
                <a:avLst/>
                <a:gdLst/>
                <a:ahLst/>
                <a:cxnLst/>
                <a:rect l="l" t="t" r="r" b="b"/>
                <a:pathLst>
                  <a:path w="560973" h="86035">
                    <a:moveTo>
                      <a:pt x="18174" y="0"/>
                    </a:moveTo>
                    <a:lnTo>
                      <a:pt x="542799" y="0"/>
                    </a:lnTo>
                    <a:cubicBezTo>
                      <a:pt x="552836" y="0"/>
                      <a:pt x="560973" y="8137"/>
                      <a:pt x="560973" y="18174"/>
                    </a:cubicBezTo>
                    <a:lnTo>
                      <a:pt x="560973" y="67861"/>
                    </a:lnTo>
                    <a:cubicBezTo>
                      <a:pt x="560973" y="77898"/>
                      <a:pt x="552836" y="86035"/>
                      <a:pt x="542799" y="86035"/>
                    </a:cubicBezTo>
                    <a:lnTo>
                      <a:pt x="18174" y="86035"/>
                    </a:lnTo>
                    <a:cubicBezTo>
                      <a:pt x="8137" y="86035"/>
                      <a:pt x="0" y="77898"/>
                      <a:pt x="0" y="67861"/>
                    </a:cubicBezTo>
                    <a:lnTo>
                      <a:pt x="0" y="18174"/>
                    </a:lnTo>
                    <a:cubicBezTo>
                      <a:pt x="0" y="8137"/>
                      <a:pt x="8137" y="0"/>
                      <a:pt x="18174" y="0"/>
                    </a:cubicBezTo>
                    <a:close/>
                  </a:path>
                </a:pathLst>
              </a:custGeom>
              <a:solidFill>
                <a:srgbClr val="B25C2C"/>
              </a:solidFill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79" name="TextBox 79"/>
              <p:cNvSpPr txBox="1"/>
              <p:nvPr/>
            </p:nvSpPr>
            <p:spPr>
              <a:xfrm>
                <a:off x="0" y="-19050"/>
                <a:ext cx="560973" cy="105085"/>
              </a:xfrm>
              <a:prstGeom prst="rect">
                <a:avLst/>
              </a:prstGeom>
            </p:spPr>
            <p:txBody>
              <a:bodyPr lIns="25400" tIns="25400" rIns="25400" bIns="25400"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ts val="103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9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80" name="Group 80"/>
          <p:cNvGrpSpPr/>
          <p:nvPr/>
        </p:nvGrpSpPr>
        <p:grpSpPr>
          <a:xfrm>
            <a:off x="6471646" y="4153822"/>
            <a:ext cx="1064972" cy="1095215"/>
            <a:chOff x="0" y="0"/>
            <a:chExt cx="2839924" cy="2920572"/>
          </a:xfrm>
        </p:grpSpPr>
        <p:sp>
          <p:nvSpPr>
            <p:cNvPr id="81" name="Freeform 81"/>
            <p:cNvSpPr/>
            <p:nvPr/>
          </p:nvSpPr>
          <p:spPr>
            <a:xfrm rot="5400000">
              <a:off x="109610" y="192257"/>
              <a:ext cx="2620705" cy="2236191"/>
            </a:xfrm>
            <a:custGeom>
              <a:avLst/>
              <a:gdLst/>
              <a:ahLst/>
              <a:cxnLst/>
              <a:rect l="l" t="t" r="r" b="b"/>
              <a:pathLst>
                <a:path w="2620705" h="2236191">
                  <a:moveTo>
                    <a:pt x="0" y="0"/>
                  </a:moveTo>
                  <a:lnTo>
                    <a:pt x="2620704" y="0"/>
                  </a:lnTo>
                  <a:lnTo>
                    <a:pt x="2620704" y="2236191"/>
                  </a:lnTo>
                  <a:lnTo>
                    <a:pt x="0" y="223619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 r="-13632"/>
              </a:stretch>
            </a:blipFill>
          </p:spPr>
          <p:txBody>
            <a:bodyPr/>
            <a:lstStyle/>
            <a:p>
              <a:endParaRPr lang="ar-SA"/>
            </a:p>
          </p:txBody>
        </p:sp>
        <p:grpSp>
          <p:nvGrpSpPr>
            <p:cNvPr id="82" name="Group 82"/>
            <p:cNvGrpSpPr/>
            <p:nvPr/>
          </p:nvGrpSpPr>
          <p:grpSpPr>
            <a:xfrm>
              <a:off x="0" y="2485022"/>
              <a:ext cx="2839924" cy="435550"/>
              <a:chOff x="0" y="0"/>
              <a:chExt cx="560973" cy="86035"/>
            </a:xfrm>
          </p:grpSpPr>
          <p:sp>
            <p:nvSpPr>
              <p:cNvPr id="83" name="Freeform 83"/>
              <p:cNvSpPr/>
              <p:nvPr/>
            </p:nvSpPr>
            <p:spPr>
              <a:xfrm>
                <a:off x="0" y="0"/>
                <a:ext cx="560973" cy="86035"/>
              </a:xfrm>
              <a:custGeom>
                <a:avLst/>
                <a:gdLst/>
                <a:ahLst/>
                <a:cxnLst/>
                <a:rect l="l" t="t" r="r" b="b"/>
                <a:pathLst>
                  <a:path w="560973" h="86035">
                    <a:moveTo>
                      <a:pt x="18174" y="0"/>
                    </a:moveTo>
                    <a:lnTo>
                      <a:pt x="542799" y="0"/>
                    </a:lnTo>
                    <a:cubicBezTo>
                      <a:pt x="552836" y="0"/>
                      <a:pt x="560973" y="8137"/>
                      <a:pt x="560973" y="18174"/>
                    </a:cubicBezTo>
                    <a:lnTo>
                      <a:pt x="560973" y="67861"/>
                    </a:lnTo>
                    <a:cubicBezTo>
                      <a:pt x="560973" y="77898"/>
                      <a:pt x="552836" y="86035"/>
                      <a:pt x="542799" y="86035"/>
                    </a:cubicBezTo>
                    <a:lnTo>
                      <a:pt x="18174" y="86035"/>
                    </a:lnTo>
                    <a:cubicBezTo>
                      <a:pt x="8137" y="86035"/>
                      <a:pt x="0" y="77898"/>
                      <a:pt x="0" y="67861"/>
                    </a:cubicBezTo>
                    <a:lnTo>
                      <a:pt x="0" y="18174"/>
                    </a:lnTo>
                    <a:cubicBezTo>
                      <a:pt x="0" y="8137"/>
                      <a:pt x="8137" y="0"/>
                      <a:pt x="18174" y="0"/>
                    </a:cubicBezTo>
                    <a:close/>
                  </a:path>
                </a:pathLst>
              </a:custGeom>
              <a:solidFill>
                <a:srgbClr val="B25C2C"/>
              </a:solidFill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84" name="TextBox 84"/>
              <p:cNvSpPr txBox="1"/>
              <p:nvPr/>
            </p:nvSpPr>
            <p:spPr>
              <a:xfrm>
                <a:off x="0" y="-19050"/>
                <a:ext cx="560973" cy="105085"/>
              </a:xfrm>
              <a:prstGeom prst="rect">
                <a:avLst/>
              </a:prstGeom>
            </p:spPr>
            <p:txBody>
              <a:bodyPr lIns="25400" tIns="25400" rIns="25400" bIns="25400"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ts val="103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9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65" name="TextBox 3">
            <a:extLst>
              <a:ext uri="{FF2B5EF4-FFF2-40B4-BE49-F238E27FC236}">
                <a16:creationId xmlns:a16="http://schemas.microsoft.com/office/drawing/2014/main" id="{4C7E118A-E6CE-28AD-5F07-5600B5220407}"/>
              </a:ext>
            </a:extLst>
          </p:cNvPr>
          <p:cNvSpPr txBox="1"/>
          <p:nvPr/>
        </p:nvSpPr>
        <p:spPr bwMode="auto">
          <a:xfrm>
            <a:off x="3717325" y="2657881"/>
            <a:ext cx="2166420" cy="1200329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الدرسان 8-1 وَ 8-2</a:t>
            </a:r>
          </a:p>
        </p:txBody>
      </p:sp>
      <p:sp>
        <p:nvSpPr>
          <p:cNvPr id="85" name="TextBox 3">
            <a:extLst>
              <a:ext uri="{FF2B5EF4-FFF2-40B4-BE49-F238E27FC236}">
                <a16:creationId xmlns:a16="http://schemas.microsoft.com/office/drawing/2014/main" id="{5E6AA6ED-150D-4330-96B3-AD50DEF45E20}"/>
              </a:ext>
            </a:extLst>
          </p:cNvPr>
          <p:cNvSpPr txBox="1"/>
          <p:nvPr/>
        </p:nvSpPr>
        <p:spPr bwMode="auto">
          <a:xfrm>
            <a:off x="939550" y="2535467"/>
            <a:ext cx="2740529" cy="1464231"/>
          </a:xfrm>
          <a:prstGeom prst="flowChartAlternateProcess">
            <a:avLst/>
          </a:prstGeom>
          <a:solidFill>
            <a:srgbClr val="58AB9B"/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EG" sz="4000" b="1" dirty="0">
                <a:solidFill>
                  <a:prstClr val="black"/>
                </a:solidFill>
                <a:cs typeface="Times New Roman" panose="02020603050405020304" pitchFamily="18" charset="0"/>
              </a:rPr>
              <a:t>اختبار منتصف الفصل (8)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>
            <a:extLst>
              <a:ext uri="{FF2B5EF4-FFF2-40B4-BE49-F238E27FC236}">
                <a16:creationId xmlns:a16="http://schemas.microsoft.com/office/drawing/2014/main" id="{3100F749-3AA7-4BE7-07A9-FD57006FB8DB}"/>
              </a:ext>
            </a:extLst>
          </p:cNvPr>
          <p:cNvSpPr txBox="1"/>
          <p:nvPr/>
        </p:nvSpPr>
        <p:spPr bwMode="auto">
          <a:xfrm>
            <a:off x="2267744" y="836712"/>
            <a:ext cx="608467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cs typeface="Times New Roman" panose="02020603050405020304" pitchFamily="18" charset="0"/>
              </a:rPr>
              <a:t>11) </a:t>
            </a:r>
            <a:r>
              <a:rPr lang="ar-EG" sz="4000" b="1" dirty="0"/>
              <a:t>س</a:t>
            </a:r>
            <a:r>
              <a:rPr lang="ar-EG" sz="4000" b="1" baseline="30000" dirty="0"/>
              <a:t>2</a:t>
            </a:r>
            <a:r>
              <a:rPr lang="ar-EG" sz="4000" b="1" dirty="0"/>
              <a:t> + 8 = -6 س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cs typeface="Times New Roman" panose="02020603050405020304" pitchFamily="18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43A91650-B37A-F43F-6A68-C2F99E112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7903" y="4581128"/>
            <a:ext cx="4392488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س</a:t>
            </a:r>
            <a:r>
              <a:rPr lang="ar-EG" altLang="ar-SA" sz="3600" b="1" baseline="30000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 + 6س + 8 = 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(س+2) (س+4) = 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س = -2 ، س = -4</a:t>
            </a:r>
            <a:endParaRPr lang="ar-SA" altLang="ar-SA" sz="36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F95684D-5BB9-400A-ACF2-4AAB700747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9592" y="2420888"/>
            <a:ext cx="2808311" cy="2484258"/>
          </a:xfrm>
          <a:prstGeom prst="rect">
            <a:avLst/>
          </a:prstGeom>
        </p:spPr>
      </p:pic>
    </p:spTree>
  </p:cSld>
  <p:clrMapOvr>
    <a:masterClrMapping/>
  </p:clrMapOvr>
  <p:transition>
    <p:newsflash/>
    <p:sndAc>
      <p:stSnd>
        <p:snd r:embed="rId2" name="0751 - metal echo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>
            <a:extLst>
              <a:ext uri="{FF2B5EF4-FFF2-40B4-BE49-F238E27FC236}">
                <a16:creationId xmlns:a16="http://schemas.microsoft.com/office/drawing/2014/main" id="{3100F749-3AA7-4BE7-07A9-FD57006FB8DB}"/>
              </a:ext>
            </a:extLst>
          </p:cNvPr>
          <p:cNvSpPr txBox="1"/>
          <p:nvPr/>
        </p:nvSpPr>
        <p:spPr bwMode="auto">
          <a:xfrm>
            <a:off x="2267744" y="836712"/>
            <a:ext cx="608467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cs typeface="Times New Roman" panose="02020603050405020304" pitchFamily="18" charset="0"/>
              </a:rPr>
              <a:t>12) </a:t>
            </a: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cs typeface="Times New Roman" panose="02020603050405020304" pitchFamily="18" charset="0"/>
              </a:rPr>
              <a:t>-</a:t>
            </a:r>
            <a:r>
              <a:rPr lang="ar-EG" sz="4000" b="1" dirty="0">
                <a:solidFill>
                  <a:schemeClr val="tx1"/>
                </a:solidFill>
              </a:rPr>
              <a:t>س</a:t>
            </a:r>
            <a:r>
              <a:rPr lang="ar-EG" sz="4000" b="1" baseline="30000" dirty="0">
                <a:solidFill>
                  <a:schemeClr val="tx1"/>
                </a:solidFill>
              </a:rPr>
              <a:t>2</a:t>
            </a:r>
            <a:r>
              <a:rPr lang="ar-EG" sz="4000" b="1" dirty="0">
                <a:solidFill>
                  <a:schemeClr val="tx1"/>
                </a:solidFill>
              </a:rPr>
              <a:t> + 3س -1 = 0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cs typeface="Times New Roman" panose="02020603050405020304" pitchFamily="18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43A91650-B37A-F43F-6A68-C2F99E112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7903" y="5135125"/>
            <a:ext cx="43924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س ≈ 2.6  ،  س ≈ 0.4</a:t>
            </a:r>
            <a:endParaRPr lang="ar-SA" altLang="ar-SA" sz="36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F95684D-5BB9-400A-ACF2-4AAB700747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7584" y="2187759"/>
            <a:ext cx="2664296" cy="2717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50311"/>
      </p:ext>
    </p:extLst>
  </p:cSld>
  <p:clrMapOvr>
    <a:masterClrMapping/>
  </p:clrMapOvr>
  <p:transition>
    <p:newsflash/>
    <p:sndAc>
      <p:stSnd>
        <p:snd r:embed="rId2" name="0751 - metal echo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>
            <a:extLst>
              <a:ext uri="{FF2B5EF4-FFF2-40B4-BE49-F238E27FC236}">
                <a16:creationId xmlns:a16="http://schemas.microsoft.com/office/drawing/2014/main" id="{36B06A65-4FAD-8F45-2A52-1DFB730359F6}"/>
              </a:ext>
            </a:extLst>
          </p:cNvPr>
          <p:cNvSpPr txBox="1"/>
          <p:nvPr/>
        </p:nvSpPr>
        <p:spPr bwMode="auto">
          <a:xfrm>
            <a:off x="2267744" y="836712"/>
            <a:ext cx="608467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cs typeface="Times New Roman" panose="02020603050405020304" pitchFamily="18" charset="0"/>
              </a:rPr>
              <a:t>13) </a:t>
            </a:r>
            <a:r>
              <a:rPr lang="ar-EG" sz="4000" b="1" dirty="0">
                <a:solidFill>
                  <a:schemeClr val="tx1"/>
                </a:solidFill>
              </a:rPr>
              <a:t>س</a:t>
            </a:r>
            <a:r>
              <a:rPr lang="ar-EG" sz="4000" b="1" baseline="30000" dirty="0">
                <a:solidFill>
                  <a:schemeClr val="tx1"/>
                </a:solidFill>
              </a:rPr>
              <a:t>2</a:t>
            </a:r>
            <a:r>
              <a:rPr lang="ar-EG" sz="4000" b="1" dirty="0">
                <a:solidFill>
                  <a:schemeClr val="tx1"/>
                </a:solidFill>
              </a:rPr>
              <a:t> = 12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cs typeface="Times New Roman" panose="02020603050405020304" pitchFamily="18" charset="0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B0C27AF2-AE9A-6B3E-9343-0D7D0C5C5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7903" y="5135125"/>
            <a:ext cx="43924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س ≈ 3.5  ،  س ≈ -3.5</a:t>
            </a:r>
            <a:endParaRPr lang="ar-SA" altLang="ar-SA" sz="36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6290EBD-3E05-4DC1-9C9E-BB17CB021D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7584" y="2187759"/>
            <a:ext cx="3096343" cy="2717387"/>
          </a:xfrm>
          <a:prstGeom prst="rect">
            <a:avLst/>
          </a:prstGeom>
        </p:spPr>
      </p:pic>
    </p:spTree>
  </p:cSld>
  <p:clrMapOvr>
    <a:masterClrMapping/>
  </p:clrMapOvr>
  <p:transition>
    <p:newsflash/>
    <p:sndAc>
      <p:stSnd>
        <p:snd r:embed="rId2" name="0751 - metal echo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8AB9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59552" y="500508"/>
            <a:ext cx="9663104" cy="5856984"/>
            <a:chOff x="0" y="0"/>
            <a:chExt cx="25768276" cy="15618623"/>
          </a:xfrm>
        </p:grpSpPr>
        <p:sp>
          <p:nvSpPr>
            <p:cNvPr id="3" name="Freeform 3"/>
            <p:cNvSpPr/>
            <p:nvPr/>
          </p:nvSpPr>
          <p:spPr>
            <a:xfrm rot="991718">
              <a:off x="5482633" y="4462449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6" y="0"/>
                  </a:lnTo>
                  <a:lnTo>
                    <a:pt x="1297556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" name="Freeform 4"/>
            <p:cNvSpPr/>
            <p:nvPr/>
          </p:nvSpPr>
          <p:spPr>
            <a:xfrm rot="991718">
              <a:off x="5482633" y="9934302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6" y="0"/>
                  </a:lnTo>
                  <a:lnTo>
                    <a:pt x="1297556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" name="Freeform 5"/>
            <p:cNvSpPr/>
            <p:nvPr/>
          </p:nvSpPr>
          <p:spPr>
            <a:xfrm rot="991718">
              <a:off x="16282321" y="4462449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7" y="0"/>
                  </a:lnTo>
                  <a:lnTo>
                    <a:pt x="1297557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" name="Freeform 6"/>
            <p:cNvSpPr/>
            <p:nvPr/>
          </p:nvSpPr>
          <p:spPr>
            <a:xfrm rot="991718">
              <a:off x="16282321" y="9934302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7" y="0"/>
                  </a:lnTo>
                  <a:lnTo>
                    <a:pt x="1297557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7" name="Freeform 7"/>
            <p:cNvSpPr/>
            <p:nvPr/>
          </p:nvSpPr>
          <p:spPr>
            <a:xfrm rot="943121">
              <a:off x="5903178" y="2395003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4"/>
                  </a:lnTo>
                  <a:lnTo>
                    <a:pt x="0" y="13202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8" name="Freeform 8"/>
            <p:cNvSpPr/>
            <p:nvPr/>
          </p:nvSpPr>
          <p:spPr>
            <a:xfrm rot="943121">
              <a:off x="5903178" y="7866856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9" name="Freeform 9"/>
            <p:cNvSpPr/>
            <p:nvPr/>
          </p:nvSpPr>
          <p:spPr>
            <a:xfrm rot="943121">
              <a:off x="5903178" y="13614020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0" name="Freeform 10"/>
            <p:cNvSpPr/>
            <p:nvPr/>
          </p:nvSpPr>
          <p:spPr>
            <a:xfrm rot="943121">
              <a:off x="16702866" y="2395003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4"/>
                  </a:lnTo>
                  <a:lnTo>
                    <a:pt x="0" y="13202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1" name="Freeform 11"/>
            <p:cNvSpPr/>
            <p:nvPr/>
          </p:nvSpPr>
          <p:spPr>
            <a:xfrm rot="943121">
              <a:off x="16702866" y="7866856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2" name="Freeform 12"/>
            <p:cNvSpPr/>
            <p:nvPr/>
          </p:nvSpPr>
          <p:spPr>
            <a:xfrm rot="943121">
              <a:off x="16702866" y="13614020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0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10799688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10799688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21308390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21308390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9" name="Freeform 19"/>
            <p:cNvSpPr/>
            <p:nvPr/>
          </p:nvSpPr>
          <p:spPr>
            <a:xfrm rot="-3154894">
              <a:off x="2390223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0" name="Freeform 20"/>
            <p:cNvSpPr/>
            <p:nvPr/>
          </p:nvSpPr>
          <p:spPr>
            <a:xfrm rot="-3154894">
              <a:off x="2390223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1" name="Freeform 21"/>
            <p:cNvSpPr/>
            <p:nvPr/>
          </p:nvSpPr>
          <p:spPr>
            <a:xfrm rot="-3154894">
              <a:off x="13189911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2" name="Freeform 22"/>
            <p:cNvSpPr/>
            <p:nvPr/>
          </p:nvSpPr>
          <p:spPr>
            <a:xfrm rot="-3154894">
              <a:off x="13189911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3" name="Freeform 23"/>
            <p:cNvSpPr/>
            <p:nvPr/>
          </p:nvSpPr>
          <p:spPr>
            <a:xfrm rot="-3154894">
              <a:off x="23698613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4" name="Freeform 24"/>
            <p:cNvSpPr/>
            <p:nvPr/>
          </p:nvSpPr>
          <p:spPr>
            <a:xfrm rot="-3154894">
              <a:off x="23698613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5" name="Freeform 25"/>
            <p:cNvSpPr/>
            <p:nvPr/>
          </p:nvSpPr>
          <p:spPr>
            <a:xfrm rot="2383747">
              <a:off x="7660349" y="257979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6" name="Freeform 26"/>
            <p:cNvSpPr/>
            <p:nvPr/>
          </p:nvSpPr>
          <p:spPr>
            <a:xfrm rot="2383747">
              <a:off x="7660349" y="5729832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7" name="Freeform 27"/>
            <p:cNvSpPr/>
            <p:nvPr/>
          </p:nvSpPr>
          <p:spPr>
            <a:xfrm rot="2383747">
              <a:off x="7660349" y="11476996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8" name="Freeform 28"/>
            <p:cNvSpPr/>
            <p:nvPr/>
          </p:nvSpPr>
          <p:spPr>
            <a:xfrm rot="2383747">
              <a:off x="18460038" y="257979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9" name="Freeform 29"/>
            <p:cNvSpPr/>
            <p:nvPr/>
          </p:nvSpPr>
          <p:spPr>
            <a:xfrm rot="2383747">
              <a:off x="18460038" y="5729832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0" name="Freeform 30"/>
            <p:cNvSpPr/>
            <p:nvPr/>
          </p:nvSpPr>
          <p:spPr>
            <a:xfrm rot="2383747">
              <a:off x="18460038" y="11476996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1" name="Freeform 31"/>
            <p:cNvSpPr/>
            <p:nvPr/>
          </p:nvSpPr>
          <p:spPr>
            <a:xfrm rot="-944927">
              <a:off x="2750264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2" name="Freeform 32"/>
            <p:cNvSpPr/>
            <p:nvPr/>
          </p:nvSpPr>
          <p:spPr>
            <a:xfrm rot="-944927">
              <a:off x="2750264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3" name="Freeform 33"/>
            <p:cNvSpPr/>
            <p:nvPr/>
          </p:nvSpPr>
          <p:spPr>
            <a:xfrm rot="-944927">
              <a:off x="2750264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4" name="Freeform 34"/>
            <p:cNvSpPr/>
            <p:nvPr/>
          </p:nvSpPr>
          <p:spPr>
            <a:xfrm rot="-944927">
              <a:off x="13549952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5" name="Freeform 35"/>
            <p:cNvSpPr/>
            <p:nvPr/>
          </p:nvSpPr>
          <p:spPr>
            <a:xfrm rot="-944927">
              <a:off x="13549952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6" name="Freeform 36"/>
            <p:cNvSpPr/>
            <p:nvPr/>
          </p:nvSpPr>
          <p:spPr>
            <a:xfrm rot="-944927">
              <a:off x="13549952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7" name="Freeform 37"/>
            <p:cNvSpPr/>
            <p:nvPr/>
          </p:nvSpPr>
          <p:spPr>
            <a:xfrm rot="-944927">
              <a:off x="24058654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8" name="Freeform 38"/>
            <p:cNvSpPr/>
            <p:nvPr/>
          </p:nvSpPr>
          <p:spPr>
            <a:xfrm rot="-944927">
              <a:off x="24058654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9" name="Freeform 39"/>
            <p:cNvSpPr/>
            <p:nvPr/>
          </p:nvSpPr>
          <p:spPr>
            <a:xfrm rot="-944927">
              <a:off x="24058654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0" name="Freeform 40"/>
            <p:cNvSpPr/>
            <p:nvPr/>
          </p:nvSpPr>
          <p:spPr>
            <a:xfrm rot="1716936">
              <a:off x="4376737" y="227057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6"/>
                  </a:lnTo>
                  <a:lnTo>
                    <a:pt x="0" y="13555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1" name="Freeform 41"/>
            <p:cNvSpPr/>
            <p:nvPr/>
          </p:nvSpPr>
          <p:spPr>
            <a:xfrm rot="1716936">
              <a:off x="4376737" y="5698910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2" name="Freeform 42"/>
            <p:cNvSpPr/>
            <p:nvPr/>
          </p:nvSpPr>
          <p:spPr>
            <a:xfrm rot="1716936">
              <a:off x="4376737" y="11446074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3" name="Freeform 43"/>
            <p:cNvSpPr/>
            <p:nvPr/>
          </p:nvSpPr>
          <p:spPr>
            <a:xfrm rot="1716936">
              <a:off x="15176425" y="227057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6"/>
                  </a:lnTo>
                  <a:lnTo>
                    <a:pt x="0" y="13555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4" name="Freeform 44"/>
            <p:cNvSpPr/>
            <p:nvPr/>
          </p:nvSpPr>
          <p:spPr>
            <a:xfrm rot="1716936">
              <a:off x="15176425" y="5698910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5" name="Freeform 45"/>
            <p:cNvSpPr/>
            <p:nvPr/>
          </p:nvSpPr>
          <p:spPr>
            <a:xfrm rot="1716936">
              <a:off x="15176425" y="11446074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6" name="Freeform 46"/>
            <p:cNvSpPr/>
            <p:nvPr/>
          </p:nvSpPr>
          <p:spPr>
            <a:xfrm rot="-1666660">
              <a:off x="1205483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7" name="Freeform 47"/>
            <p:cNvSpPr/>
            <p:nvPr/>
          </p:nvSpPr>
          <p:spPr>
            <a:xfrm rot="-1666660">
              <a:off x="1205483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8" name="Freeform 48"/>
            <p:cNvSpPr/>
            <p:nvPr/>
          </p:nvSpPr>
          <p:spPr>
            <a:xfrm rot="-1666660">
              <a:off x="1205483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9" name="Freeform 49"/>
            <p:cNvSpPr/>
            <p:nvPr/>
          </p:nvSpPr>
          <p:spPr>
            <a:xfrm rot="-1666660">
              <a:off x="12005171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0" name="Freeform 50"/>
            <p:cNvSpPr/>
            <p:nvPr/>
          </p:nvSpPr>
          <p:spPr>
            <a:xfrm rot="-1666660">
              <a:off x="12005171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1" name="Freeform 51"/>
            <p:cNvSpPr/>
            <p:nvPr/>
          </p:nvSpPr>
          <p:spPr>
            <a:xfrm rot="-1666660">
              <a:off x="12005171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2" name="Freeform 52"/>
            <p:cNvSpPr/>
            <p:nvPr/>
          </p:nvSpPr>
          <p:spPr>
            <a:xfrm rot="-1666660">
              <a:off x="22513873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3" name="Freeform 53"/>
            <p:cNvSpPr/>
            <p:nvPr/>
          </p:nvSpPr>
          <p:spPr>
            <a:xfrm rot="-1666660">
              <a:off x="22513873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4" name="Freeform 54"/>
            <p:cNvSpPr/>
            <p:nvPr/>
          </p:nvSpPr>
          <p:spPr>
            <a:xfrm rot="-1666660">
              <a:off x="22513873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5" name="Freeform 55"/>
            <p:cNvSpPr/>
            <p:nvPr/>
          </p:nvSpPr>
          <p:spPr>
            <a:xfrm rot="-2040604">
              <a:off x="8727886" y="2864516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6" name="Freeform 56"/>
            <p:cNvSpPr/>
            <p:nvPr/>
          </p:nvSpPr>
          <p:spPr>
            <a:xfrm rot="-2040604">
              <a:off x="8727886" y="8336369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20"/>
                  </a:lnTo>
                  <a:lnTo>
                    <a:pt x="0" y="9513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7" name="Freeform 57"/>
            <p:cNvSpPr/>
            <p:nvPr/>
          </p:nvSpPr>
          <p:spPr>
            <a:xfrm rot="-2040604">
              <a:off x="8727886" y="14083534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8" name="Freeform 58"/>
            <p:cNvSpPr/>
            <p:nvPr/>
          </p:nvSpPr>
          <p:spPr>
            <a:xfrm rot="-2040604">
              <a:off x="19527574" y="2864516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9" name="Freeform 59"/>
            <p:cNvSpPr/>
            <p:nvPr/>
          </p:nvSpPr>
          <p:spPr>
            <a:xfrm rot="-2040604">
              <a:off x="19527574" y="8336369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20"/>
                  </a:lnTo>
                  <a:lnTo>
                    <a:pt x="0" y="9513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0" name="Freeform 60"/>
            <p:cNvSpPr/>
            <p:nvPr/>
          </p:nvSpPr>
          <p:spPr>
            <a:xfrm rot="-2040604">
              <a:off x="19527574" y="14083534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61" name="Group 61"/>
          <p:cNvGrpSpPr/>
          <p:nvPr/>
        </p:nvGrpSpPr>
        <p:grpSpPr>
          <a:xfrm rot="-63649">
            <a:off x="383696" y="1119405"/>
            <a:ext cx="8376609" cy="4619191"/>
            <a:chOff x="0" y="0"/>
            <a:chExt cx="22337622" cy="12317841"/>
          </a:xfrm>
        </p:grpSpPr>
        <p:sp>
          <p:nvSpPr>
            <p:cNvPr id="62" name="Freeform 62"/>
            <p:cNvSpPr/>
            <p:nvPr/>
          </p:nvSpPr>
          <p:spPr>
            <a:xfrm>
              <a:off x="0" y="3713493"/>
              <a:ext cx="22337622" cy="8604348"/>
            </a:xfrm>
            <a:custGeom>
              <a:avLst/>
              <a:gdLst/>
              <a:ahLst/>
              <a:cxnLst/>
              <a:rect l="l" t="t" r="r" b="b"/>
              <a:pathLst>
                <a:path w="22337622" h="8604348">
                  <a:moveTo>
                    <a:pt x="0" y="0"/>
                  </a:moveTo>
                  <a:lnTo>
                    <a:pt x="22337622" y="0"/>
                  </a:lnTo>
                  <a:lnTo>
                    <a:pt x="22337622" y="8604348"/>
                  </a:lnTo>
                  <a:lnTo>
                    <a:pt x="0" y="86043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3" name="Freeform 63"/>
            <p:cNvSpPr/>
            <p:nvPr/>
          </p:nvSpPr>
          <p:spPr>
            <a:xfrm rot="-10800000">
              <a:off x="0" y="2296215"/>
              <a:ext cx="22337622" cy="8604348"/>
            </a:xfrm>
            <a:custGeom>
              <a:avLst/>
              <a:gdLst/>
              <a:ahLst/>
              <a:cxnLst/>
              <a:rect l="l" t="t" r="r" b="b"/>
              <a:pathLst>
                <a:path w="22337622" h="8604348">
                  <a:moveTo>
                    <a:pt x="0" y="0"/>
                  </a:moveTo>
                  <a:lnTo>
                    <a:pt x="22337622" y="0"/>
                  </a:lnTo>
                  <a:lnTo>
                    <a:pt x="22337622" y="8604348"/>
                  </a:lnTo>
                  <a:lnTo>
                    <a:pt x="0" y="86043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4" name="Freeform 64"/>
            <p:cNvSpPr/>
            <p:nvPr/>
          </p:nvSpPr>
          <p:spPr>
            <a:xfrm rot="-10800000">
              <a:off x="0" y="0"/>
              <a:ext cx="22337622" cy="8604348"/>
            </a:xfrm>
            <a:custGeom>
              <a:avLst/>
              <a:gdLst/>
              <a:ahLst/>
              <a:cxnLst/>
              <a:rect l="l" t="t" r="r" b="b"/>
              <a:pathLst>
                <a:path w="22337622" h="8604348">
                  <a:moveTo>
                    <a:pt x="0" y="0"/>
                  </a:moveTo>
                  <a:lnTo>
                    <a:pt x="22337622" y="0"/>
                  </a:lnTo>
                  <a:lnTo>
                    <a:pt x="22337622" y="8604348"/>
                  </a:lnTo>
                  <a:lnTo>
                    <a:pt x="0" y="86043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109" name="TextBox 3">
            <a:extLst>
              <a:ext uri="{FF2B5EF4-FFF2-40B4-BE49-F238E27FC236}">
                <a16:creationId xmlns:a16="http://schemas.microsoft.com/office/drawing/2014/main" id="{3839A3BE-11CA-40EC-AAA1-6DC45EE11A94}"/>
              </a:ext>
            </a:extLst>
          </p:cNvPr>
          <p:cNvSpPr txBox="1"/>
          <p:nvPr/>
        </p:nvSpPr>
        <p:spPr bwMode="auto">
          <a:xfrm>
            <a:off x="1071823" y="1595922"/>
            <a:ext cx="6912768" cy="3234928"/>
          </a:xfrm>
          <a:prstGeom prst="flowChartAlternateProcess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14) </a:t>
            </a:r>
            <a:r>
              <a:rPr lang="ps-AF" sz="3600" b="1" dirty="0">
                <a:solidFill>
                  <a:srgbClr val="C00000"/>
                </a:solidFill>
                <a:cs typeface="Times New Roman" panose="02020603050405020304" pitchFamily="18" charset="0"/>
              </a:rPr>
              <a:t>كرة البيسبول </a:t>
            </a:r>
            <a:r>
              <a:rPr lang="ps-AF" sz="3600" b="1" dirty="0">
                <a:solidFill>
                  <a:schemeClr val="tx1"/>
                </a:solidFill>
                <a:cs typeface="Times New Roman" panose="02020603050405020304" pitchFamily="18" charset="0"/>
              </a:rPr>
              <a:t>المعادلة:</a:t>
            </a:r>
            <a:r>
              <a:rPr lang="ps-AF" sz="36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ps-AF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ع =</a:t>
            </a:r>
            <a:r>
              <a:rPr lang="ar-EG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ps-AF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-۱</a:t>
            </a:r>
            <a:r>
              <a:rPr lang="ar-EG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6</a:t>
            </a:r>
            <a:r>
              <a:rPr lang="ps-AF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ن</a:t>
            </a:r>
            <a:r>
              <a:rPr lang="ar-EG" sz="3600" b="1" baseline="30000" dirty="0">
                <a:solidFill>
                  <a:prstClr val="black"/>
                </a:solidFill>
                <a:cs typeface="Times New Roman" panose="02020603050405020304" pitchFamily="18" charset="0"/>
              </a:rPr>
              <a:t>2</a:t>
            </a:r>
            <a:r>
              <a:rPr lang="ps-AF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+ ۱۲۰ن، تمثل ارتفاع كرة البيسبول بعد ن ثانية من ضربها، أوجد الوقت الذي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s-AF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تبقى فيه الكرة في الهواء.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EG" altLang="ar-SA" sz="4000" b="1" baseline="30000" dirty="0">
                <a:solidFill>
                  <a:srgbClr val="0000FF"/>
                </a:solidFill>
                <a:latin typeface="Arial" panose="020B0604020202020204" pitchFamily="34" charset="0"/>
              </a:rPr>
              <a:t>الدرس (8-2)</a:t>
            </a:r>
            <a:endParaRPr lang="ar-SA" altLang="ar-SA" sz="40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F946BD7D-BDDA-F5C6-F40B-B3EE7AB4B7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75" r="6344" b="27395"/>
          <a:stretch/>
        </p:blipFill>
        <p:spPr bwMode="auto">
          <a:xfrm>
            <a:off x="1691680" y="1268760"/>
            <a:ext cx="5492580" cy="252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3B78478F-2FC8-709A-2C65-7244837DB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4341003"/>
            <a:ext cx="7200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بما أن المقطع السيني الموجب للتمثيل هو 7.5 تقريبًا، بقيت الكرة 7.5 ثانية في الهواء تقريبًا.</a:t>
            </a:r>
            <a:endParaRPr lang="ar-SA" altLang="ar-SA" sz="36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newsflash/>
    <p:sndAc>
      <p:stSnd>
        <p:snd r:embed="rId2" name="0751 - metal echo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D3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59552" y="143767"/>
            <a:ext cx="9663104" cy="5856984"/>
            <a:chOff x="0" y="0"/>
            <a:chExt cx="25768276" cy="15618623"/>
          </a:xfrm>
        </p:grpSpPr>
        <p:sp>
          <p:nvSpPr>
            <p:cNvPr id="3" name="Freeform 3"/>
            <p:cNvSpPr/>
            <p:nvPr/>
          </p:nvSpPr>
          <p:spPr>
            <a:xfrm rot="991718">
              <a:off x="5482633" y="4462449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6" y="0"/>
                  </a:lnTo>
                  <a:lnTo>
                    <a:pt x="1297556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" name="Freeform 4"/>
            <p:cNvSpPr/>
            <p:nvPr/>
          </p:nvSpPr>
          <p:spPr>
            <a:xfrm rot="991718">
              <a:off x="5482633" y="9934302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6" y="0"/>
                  </a:lnTo>
                  <a:lnTo>
                    <a:pt x="1297556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" name="Freeform 5"/>
            <p:cNvSpPr/>
            <p:nvPr/>
          </p:nvSpPr>
          <p:spPr>
            <a:xfrm rot="991718">
              <a:off x="16282321" y="4462449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7" y="0"/>
                  </a:lnTo>
                  <a:lnTo>
                    <a:pt x="1297557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" name="Freeform 6"/>
            <p:cNvSpPr/>
            <p:nvPr/>
          </p:nvSpPr>
          <p:spPr>
            <a:xfrm rot="991718">
              <a:off x="16282321" y="9934302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7" y="0"/>
                  </a:lnTo>
                  <a:lnTo>
                    <a:pt x="1297557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7" name="Freeform 7"/>
            <p:cNvSpPr/>
            <p:nvPr/>
          </p:nvSpPr>
          <p:spPr>
            <a:xfrm rot="943121">
              <a:off x="5903178" y="2395003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4"/>
                  </a:lnTo>
                  <a:lnTo>
                    <a:pt x="0" y="13202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8" name="Freeform 8"/>
            <p:cNvSpPr/>
            <p:nvPr/>
          </p:nvSpPr>
          <p:spPr>
            <a:xfrm rot="943121">
              <a:off x="5903178" y="7866856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9" name="Freeform 9"/>
            <p:cNvSpPr/>
            <p:nvPr/>
          </p:nvSpPr>
          <p:spPr>
            <a:xfrm rot="943121">
              <a:off x="5903178" y="13614020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0" name="Freeform 10"/>
            <p:cNvSpPr/>
            <p:nvPr/>
          </p:nvSpPr>
          <p:spPr>
            <a:xfrm rot="943121">
              <a:off x="16702866" y="2395003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4"/>
                  </a:lnTo>
                  <a:lnTo>
                    <a:pt x="0" y="13202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1" name="Freeform 11"/>
            <p:cNvSpPr/>
            <p:nvPr/>
          </p:nvSpPr>
          <p:spPr>
            <a:xfrm rot="943121">
              <a:off x="16702866" y="7866856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2" name="Freeform 12"/>
            <p:cNvSpPr/>
            <p:nvPr/>
          </p:nvSpPr>
          <p:spPr>
            <a:xfrm rot="943121">
              <a:off x="16702866" y="13614020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0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10799688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10799688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21308390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21308390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9" name="Freeform 19"/>
            <p:cNvSpPr/>
            <p:nvPr/>
          </p:nvSpPr>
          <p:spPr>
            <a:xfrm rot="-3154894">
              <a:off x="2390223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0" name="Freeform 20"/>
            <p:cNvSpPr/>
            <p:nvPr/>
          </p:nvSpPr>
          <p:spPr>
            <a:xfrm rot="-3154894">
              <a:off x="2390223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1" name="Freeform 21"/>
            <p:cNvSpPr/>
            <p:nvPr/>
          </p:nvSpPr>
          <p:spPr>
            <a:xfrm rot="-3154894">
              <a:off x="13189911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2" name="Freeform 22"/>
            <p:cNvSpPr/>
            <p:nvPr/>
          </p:nvSpPr>
          <p:spPr>
            <a:xfrm rot="-3154894">
              <a:off x="13189911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3" name="Freeform 23"/>
            <p:cNvSpPr/>
            <p:nvPr/>
          </p:nvSpPr>
          <p:spPr>
            <a:xfrm rot="-3154894">
              <a:off x="23698613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4" name="Freeform 24"/>
            <p:cNvSpPr/>
            <p:nvPr/>
          </p:nvSpPr>
          <p:spPr>
            <a:xfrm rot="-3154894">
              <a:off x="23698613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5" name="Freeform 25"/>
            <p:cNvSpPr/>
            <p:nvPr/>
          </p:nvSpPr>
          <p:spPr>
            <a:xfrm rot="2383747">
              <a:off x="7660349" y="257979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6" name="Freeform 26"/>
            <p:cNvSpPr/>
            <p:nvPr/>
          </p:nvSpPr>
          <p:spPr>
            <a:xfrm rot="2383747">
              <a:off x="7660349" y="5729832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7" name="Freeform 27"/>
            <p:cNvSpPr/>
            <p:nvPr/>
          </p:nvSpPr>
          <p:spPr>
            <a:xfrm rot="2383747">
              <a:off x="7660349" y="11476996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8" name="Freeform 28"/>
            <p:cNvSpPr/>
            <p:nvPr/>
          </p:nvSpPr>
          <p:spPr>
            <a:xfrm rot="2383747">
              <a:off x="18460038" y="257979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9" name="Freeform 29"/>
            <p:cNvSpPr/>
            <p:nvPr/>
          </p:nvSpPr>
          <p:spPr>
            <a:xfrm rot="2383747">
              <a:off x="18460038" y="5729832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0" name="Freeform 30"/>
            <p:cNvSpPr/>
            <p:nvPr/>
          </p:nvSpPr>
          <p:spPr>
            <a:xfrm rot="2383747">
              <a:off x="18460038" y="11476996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1" name="Freeform 31"/>
            <p:cNvSpPr/>
            <p:nvPr/>
          </p:nvSpPr>
          <p:spPr>
            <a:xfrm rot="-944927">
              <a:off x="2750264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2" name="Freeform 32"/>
            <p:cNvSpPr/>
            <p:nvPr/>
          </p:nvSpPr>
          <p:spPr>
            <a:xfrm rot="-944927">
              <a:off x="2750264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3" name="Freeform 33"/>
            <p:cNvSpPr/>
            <p:nvPr/>
          </p:nvSpPr>
          <p:spPr>
            <a:xfrm rot="-944927">
              <a:off x="2750264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4" name="Freeform 34"/>
            <p:cNvSpPr/>
            <p:nvPr/>
          </p:nvSpPr>
          <p:spPr>
            <a:xfrm rot="-944927">
              <a:off x="13549952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5" name="Freeform 35"/>
            <p:cNvSpPr/>
            <p:nvPr/>
          </p:nvSpPr>
          <p:spPr>
            <a:xfrm rot="-944927">
              <a:off x="13549952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6" name="Freeform 36"/>
            <p:cNvSpPr/>
            <p:nvPr/>
          </p:nvSpPr>
          <p:spPr>
            <a:xfrm rot="-944927">
              <a:off x="13549952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7" name="Freeform 37"/>
            <p:cNvSpPr/>
            <p:nvPr/>
          </p:nvSpPr>
          <p:spPr>
            <a:xfrm rot="-944927">
              <a:off x="24058654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8" name="Freeform 38"/>
            <p:cNvSpPr/>
            <p:nvPr/>
          </p:nvSpPr>
          <p:spPr>
            <a:xfrm rot="-944927">
              <a:off x="24058654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9" name="Freeform 39"/>
            <p:cNvSpPr/>
            <p:nvPr/>
          </p:nvSpPr>
          <p:spPr>
            <a:xfrm rot="-944927">
              <a:off x="24058654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0" name="Freeform 40"/>
            <p:cNvSpPr/>
            <p:nvPr/>
          </p:nvSpPr>
          <p:spPr>
            <a:xfrm rot="1716936">
              <a:off x="4376737" y="227057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6"/>
                  </a:lnTo>
                  <a:lnTo>
                    <a:pt x="0" y="13555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1" name="Freeform 41"/>
            <p:cNvSpPr/>
            <p:nvPr/>
          </p:nvSpPr>
          <p:spPr>
            <a:xfrm rot="1716936">
              <a:off x="4376737" y="5698910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2" name="Freeform 42"/>
            <p:cNvSpPr/>
            <p:nvPr/>
          </p:nvSpPr>
          <p:spPr>
            <a:xfrm rot="1716936">
              <a:off x="4376737" y="11446074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3" name="Freeform 43"/>
            <p:cNvSpPr/>
            <p:nvPr/>
          </p:nvSpPr>
          <p:spPr>
            <a:xfrm rot="1716936">
              <a:off x="15176425" y="227057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6"/>
                  </a:lnTo>
                  <a:lnTo>
                    <a:pt x="0" y="13555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4" name="Freeform 44"/>
            <p:cNvSpPr/>
            <p:nvPr/>
          </p:nvSpPr>
          <p:spPr>
            <a:xfrm rot="1716936">
              <a:off x="15176425" y="5698910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5" name="Freeform 45"/>
            <p:cNvSpPr/>
            <p:nvPr/>
          </p:nvSpPr>
          <p:spPr>
            <a:xfrm rot="1716936">
              <a:off x="15176425" y="11446074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6" name="Freeform 46"/>
            <p:cNvSpPr/>
            <p:nvPr/>
          </p:nvSpPr>
          <p:spPr>
            <a:xfrm rot="-1666660">
              <a:off x="1205483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7" name="Freeform 47"/>
            <p:cNvSpPr/>
            <p:nvPr/>
          </p:nvSpPr>
          <p:spPr>
            <a:xfrm rot="-1666660">
              <a:off x="1205483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8" name="Freeform 48"/>
            <p:cNvSpPr/>
            <p:nvPr/>
          </p:nvSpPr>
          <p:spPr>
            <a:xfrm rot="-1666660">
              <a:off x="1205483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9" name="Freeform 49"/>
            <p:cNvSpPr/>
            <p:nvPr/>
          </p:nvSpPr>
          <p:spPr>
            <a:xfrm rot="-1666660">
              <a:off x="12005171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0" name="Freeform 50"/>
            <p:cNvSpPr/>
            <p:nvPr/>
          </p:nvSpPr>
          <p:spPr>
            <a:xfrm rot="-1666660">
              <a:off x="12005171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1" name="Freeform 51"/>
            <p:cNvSpPr/>
            <p:nvPr/>
          </p:nvSpPr>
          <p:spPr>
            <a:xfrm rot="-1666660">
              <a:off x="12005171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2" name="Freeform 52"/>
            <p:cNvSpPr/>
            <p:nvPr/>
          </p:nvSpPr>
          <p:spPr>
            <a:xfrm rot="-1666660">
              <a:off x="22513873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3" name="Freeform 53"/>
            <p:cNvSpPr/>
            <p:nvPr/>
          </p:nvSpPr>
          <p:spPr>
            <a:xfrm rot="-1666660">
              <a:off x="22513873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4" name="Freeform 54"/>
            <p:cNvSpPr/>
            <p:nvPr/>
          </p:nvSpPr>
          <p:spPr>
            <a:xfrm rot="-1666660">
              <a:off x="22513873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5" name="Freeform 55"/>
            <p:cNvSpPr/>
            <p:nvPr/>
          </p:nvSpPr>
          <p:spPr>
            <a:xfrm rot="-2040604">
              <a:off x="8727886" y="2864516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6" name="Freeform 56"/>
            <p:cNvSpPr/>
            <p:nvPr/>
          </p:nvSpPr>
          <p:spPr>
            <a:xfrm rot="-2040604">
              <a:off x="8727886" y="8336369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20"/>
                  </a:lnTo>
                  <a:lnTo>
                    <a:pt x="0" y="9513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7" name="Freeform 57"/>
            <p:cNvSpPr/>
            <p:nvPr/>
          </p:nvSpPr>
          <p:spPr>
            <a:xfrm rot="-2040604">
              <a:off x="8727886" y="14083534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8" name="Freeform 58"/>
            <p:cNvSpPr/>
            <p:nvPr/>
          </p:nvSpPr>
          <p:spPr>
            <a:xfrm rot="-2040604">
              <a:off x="19527574" y="2864516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9" name="Freeform 59"/>
            <p:cNvSpPr/>
            <p:nvPr/>
          </p:nvSpPr>
          <p:spPr>
            <a:xfrm rot="-2040604">
              <a:off x="19527574" y="8336369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20"/>
                  </a:lnTo>
                  <a:lnTo>
                    <a:pt x="0" y="9513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0" name="Freeform 60"/>
            <p:cNvSpPr/>
            <p:nvPr/>
          </p:nvSpPr>
          <p:spPr>
            <a:xfrm rot="-2040604">
              <a:off x="19527574" y="14083534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61" name="Freeform 61"/>
          <p:cNvSpPr/>
          <p:nvPr/>
        </p:nvSpPr>
        <p:spPr>
          <a:xfrm>
            <a:off x="731618" y="840813"/>
            <a:ext cx="7273937" cy="5282044"/>
          </a:xfrm>
          <a:custGeom>
            <a:avLst/>
            <a:gdLst/>
            <a:ahLst/>
            <a:cxnLst/>
            <a:rect l="l" t="t" r="r" b="b"/>
            <a:pathLst>
              <a:path w="14547873" h="10564088">
                <a:moveTo>
                  <a:pt x="0" y="0"/>
                </a:moveTo>
                <a:lnTo>
                  <a:pt x="14547873" y="0"/>
                </a:lnTo>
                <a:lnTo>
                  <a:pt x="14547873" y="10564088"/>
                </a:lnTo>
                <a:lnTo>
                  <a:pt x="0" y="1056408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-875" t="-35043" r="-2284" b="-1882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64" name="Freeform 64"/>
          <p:cNvSpPr/>
          <p:nvPr/>
        </p:nvSpPr>
        <p:spPr>
          <a:xfrm rot="-3781401">
            <a:off x="512013" y="3886037"/>
            <a:ext cx="1317370" cy="1317370"/>
          </a:xfrm>
          <a:custGeom>
            <a:avLst/>
            <a:gdLst/>
            <a:ahLst/>
            <a:cxnLst/>
            <a:rect l="l" t="t" r="r" b="b"/>
            <a:pathLst>
              <a:path w="2634739" h="2634739">
                <a:moveTo>
                  <a:pt x="0" y="0"/>
                </a:moveTo>
                <a:lnTo>
                  <a:pt x="2634739" y="0"/>
                </a:lnTo>
                <a:lnTo>
                  <a:pt x="2634739" y="2634740"/>
                </a:lnTo>
                <a:lnTo>
                  <a:pt x="0" y="263474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65" name="Freeform 65"/>
          <p:cNvSpPr/>
          <p:nvPr/>
        </p:nvSpPr>
        <p:spPr>
          <a:xfrm rot="2444414">
            <a:off x="7186662" y="1614968"/>
            <a:ext cx="1323778" cy="856846"/>
          </a:xfrm>
          <a:custGeom>
            <a:avLst/>
            <a:gdLst/>
            <a:ahLst/>
            <a:cxnLst/>
            <a:rect l="l" t="t" r="r" b="b"/>
            <a:pathLst>
              <a:path w="2647556" h="1713691">
                <a:moveTo>
                  <a:pt x="0" y="0"/>
                </a:moveTo>
                <a:lnTo>
                  <a:pt x="2647556" y="0"/>
                </a:lnTo>
                <a:lnTo>
                  <a:pt x="2647556" y="1713691"/>
                </a:lnTo>
                <a:lnTo>
                  <a:pt x="0" y="17136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66" name="TextBox 3">
            <a:extLst>
              <a:ext uri="{FF2B5EF4-FFF2-40B4-BE49-F238E27FC236}">
                <a16:creationId xmlns:a16="http://schemas.microsoft.com/office/drawing/2014/main" id="{C11CC81C-92C7-4605-A41E-522F3ED49064}"/>
              </a:ext>
            </a:extLst>
          </p:cNvPr>
          <p:cNvSpPr txBox="1"/>
          <p:nvPr/>
        </p:nvSpPr>
        <p:spPr bwMode="auto">
          <a:xfrm>
            <a:off x="1390238" y="1824479"/>
            <a:ext cx="5756425" cy="3166824"/>
          </a:xfrm>
          <a:prstGeom prst="flowChartAlternateProcess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s-AF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استعمل التحليل إلى عوامل التحديد عدد المرات التي ي</a:t>
            </a:r>
            <a:r>
              <a:rPr lang="ar-EG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ق</a:t>
            </a:r>
            <a:r>
              <a:rPr lang="ps-AF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طع فيها التمثيل البياتي محور السي</a:t>
            </a:r>
            <a:r>
              <a:rPr lang="ar-EG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ن</a:t>
            </a:r>
            <a:r>
              <a:rPr lang="ps-AF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ات في كل دالة م</a:t>
            </a:r>
            <a:r>
              <a:rPr lang="ar-EG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م</a:t>
            </a:r>
            <a:r>
              <a:rPr lang="ps-AF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ا يأتي، ثم حدد أصفار كل منها:</a:t>
            </a:r>
            <a:r>
              <a:rPr lang="ar-EG" sz="3600" b="1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ar-EG" altLang="ar-SA" sz="3600" b="1" dirty="0">
                <a:solidFill>
                  <a:srgbClr val="C00000"/>
                </a:solidFill>
                <a:latin typeface="Arial" panose="020B0604020202020204" pitchFamily="34" charset="0"/>
              </a:rPr>
              <a:t>الدرس (8-2)</a:t>
            </a:r>
            <a:endParaRPr lang="ar-SA" altLang="ar-SA" sz="3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>
            <a:extLst>
              <a:ext uri="{FF2B5EF4-FFF2-40B4-BE49-F238E27FC236}">
                <a16:creationId xmlns:a16="http://schemas.microsoft.com/office/drawing/2014/main" id="{099F2F70-C027-DB3E-8CBF-6822B65146BC}"/>
              </a:ext>
            </a:extLst>
          </p:cNvPr>
          <p:cNvSpPr txBox="1"/>
          <p:nvPr/>
        </p:nvSpPr>
        <p:spPr bwMode="auto">
          <a:xfrm>
            <a:off x="2267744" y="836712"/>
            <a:ext cx="608467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cs typeface="Times New Roman" panose="02020603050405020304" pitchFamily="18" charset="0"/>
              </a:rPr>
              <a:t>15) </a:t>
            </a: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cs typeface="Times New Roman" panose="02020603050405020304" pitchFamily="18" charset="0"/>
              </a:rPr>
              <a:t>ص = </a:t>
            </a:r>
            <a:r>
              <a:rPr lang="ar-EG" sz="4000" b="1" dirty="0">
                <a:solidFill>
                  <a:schemeClr val="tx1"/>
                </a:solidFill>
              </a:rPr>
              <a:t>س</a:t>
            </a:r>
            <a:r>
              <a:rPr lang="ar-EG" sz="4000" b="1" baseline="30000" dirty="0">
                <a:solidFill>
                  <a:schemeClr val="tx1"/>
                </a:solidFill>
              </a:rPr>
              <a:t>2</a:t>
            </a:r>
            <a:r>
              <a:rPr lang="ar-EG" sz="4000" b="1" dirty="0">
                <a:solidFill>
                  <a:schemeClr val="tx1"/>
                </a:solidFill>
              </a:rPr>
              <a:t> - 3س + 2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cs typeface="Times New Roman" panose="02020603050405020304" pitchFamily="18" charset="0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530C39C-0B7B-3056-1CB8-D1F8EEA3ED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2132856"/>
            <a:ext cx="7632848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س</a:t>
            </a:r>
            <a:r>
              <a:rPr lang="ar-EG" altLang="ar-SA" sz="3600" b="1" baseline="30000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 – 3س + 2 = 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(س -2) (س-1) = 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يقطع محور السينات مرتين عند النقط (1 ، 0) و (2 ، 0)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س - 2 = 0   أو          س – 1 =0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س = 2       أو           س = 1</a:t>
            </a:r>
            <a:endParaRPr lang="ar-SA" altLang="ar-SA" sz="36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newsflash/>
    <p:sndAc>
      <p:stSnd>
        <p:snd r:embed="rId2" name="0751 - metal echo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>
            <a:extLst>
              <a:ext uri="{FF2B5EF4-FFF2-40B4-BE49-F238E27FC236}">
                <a16:creationId xmlns:a16="http://schemas.microsoft.com/office/drawing/2014/main" id="{099F2F70-C027-DB3E-8CBF-6822B65146BC}"/>
              </a:ext>
            </a:extLst>
          </p:cNvPr>
          <p:cNvSpPr txBox="1"/>
          <p:nvPr/>
        </p:nvSpPr>
        <p:spPr bwMode="auto">
          <a:xfrm>
            <a:off x="2267744" y="836712"/>
            <a:ext cx="608467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cs typeface="Times New Roman" panose="02020603050405020304" pitchFamily="18" charset="0"/>
              </a:rPr>
              <a:t>16) </a:t>
            </a: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cs typeface="Times New Roman" panose="02020603050405020304" pitchFamily="18" charset="0"/>
              </a:rPr>
              <a:t>ص = </a:t>
            </a:r>
            <a:r>
              <a:rPr lang="ar-EG" sz="4000" b="1" dirty="0">
                <a:solidFill>
                  <a:schemeClr val="tx1"/>
                </a:solidFill>
              </a:rPr>
              <a:t>س</a:t>
            </a:r>
            <a:r>
              <a:rPr lang="ar-EG" sz="4000" b="1" baseline="30000" dirty="0">
                <a:solidFill>
                  <a:schemeClr val="tx1"/>
                </a:solidFill>
              </a:rPr>
              <a:t>2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cs typeface="Times New Roman" panose="02020603050405020304" pitchFamily="18" charset="0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530C39C-0B7B-3056-1CB8-D1F8EEA3ED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600" y="2813497"/>
            <a:ext cx="763284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يقطع محور السينات مرة عند النقطة (0 ، 0)</a:t>
            </a:r>
            <a:endParaRPr lang="ar-SA" altLang="ar-SA" sz="36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545630"/>
      </p:ext>
    </p:extLst>
  </p:cSld>
  <p:clrMapOvr>
    <a:masterClrMapping/>
  </p:clrMapOvr>
  <p:transition>
    <p:newsflash/>
    <p:sndAc>
      <p:stSnd>
        <p:snd r:embed="rId2" name="0751 - metal echo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>
            <a:extLst>
              <a:ext uri="{FF2B5EF4-FFF2-40B4-BE49-F238E27FC236}">
                <a16:creationId xmlns:a16="http://schemas.microsoft.com/office/drawing/2014/main" id="{099F2F70-C027-DB3E-8CBF-6822B65146BC}"/>
              </a:ext>
            </a:extLst>
          </p:cNvPr>
          <p:cNvSpPr txBox="1"/>
          <p:nvPr/>
        </p:nvSpPr>
        <p:spPr bwMode="auto">
          <a:xfrm>
            <a:off x="2267744" y="836712"/>
            <a:ext cx="608467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cs typeface="Times New Roman" panose="02020603050405020304" pitchFamily="18" charset="0"/>
              </a:rPr>
              <a:t>17) </a:t>
            </a: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cs typeface="Times New Roman" panose="02020603050405020304" pitchFamily="18" charset="0"/>
              </a:rPr>
              <a:t>ص = </a:t>
            </a:r>
            <a:r>
              <a:rPr lang="ar-EG" sz="4000" b="1" dirty="0">
                <a:solidFill>
                  <a:schemeClr val="tx1"/>
                </a:solidFill>
              </a:rPr>
              <a:t>س</a:t>
            </a:r>
            <a:r>
              <a:rPr lang="ar-EG" sz="4000" b="1" baseline="30000" dirty="0">
                <a:solidFill>
                  <a:schemeClr val="tx1"/>
                </a:solidFill>
              </a:rPr>
              <a:t>2</a:t>
            </a:r>
            <a:r>
              <a:rPr lang="ar-EG" sz="4000" b="1" dirty="0">
                <a:solidFill>
                  <a:schemeClr val="tx1"/>
                </a:solidFill>
              </a:rPr>
              <a:t> + 4س + 4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cs typeface="Times New Roman" panose="02020603050405020304" pitchFamily="18" charset="0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530C39C-0B7B-3056-1CB8-D1F8EEA3ED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2963853"/>
            <a:ext cx="7632848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(س +2)</a:t>
            </a:r>
            <a:r>
              <a:rPr lang="ar-EG" altLang="ar-SA" sz="3600" b="1" baseline="30000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 = 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س = -2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يقطع محور السينات مرة عند النقطة (-2 ، 0)</a:t>
            </a:r>
            <a:endParaRPr lang="ar-SA" altLang="ar-SA" sz="36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780590"/>
      </p:ext>
    </p:extLst>
  </p:cSld>
  <p:clrMapOvr>
    <a:masterClrMapping/>
  </p:clrMapOvr>
  <p:transition>
    <p:newsflash/>
    <p:sndAc>
      <p:stSnd>
        <p:snd r:embed="rId2" name="0751 - metal echo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>
            <a:extLst>
              <a:ext uri="{FF2B5EF4-FFF2-40B4-BE49-F238E27FC236}">
                <a16:creationId xmlns:a16="http://schemas.microsoft.com/office/drawing/2014/main" id="{099F2F70-C027-DB3E-8CBF-6822B65146BC}"/>
              </a:ext>
            </a:extLst>
          </p:cNvPr>
          <p:cNvSpPr txBox="1"/>
          <p:nvPr/>
        </p:nvSpPr>
        <p:spPr bwMode="auto">
          <a:xfrm>
            <a:off x="2267744" y="836712"/>
            <a:ext cx="608467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cs typeface="Times New Roman" panose="02020603050405020304" pitchFamily="18" charset="0"/>
              </a:rPr>
              <a:t>18) </a:t>
            </a: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cs typeface="Times New Roman" panose="02020603050405020304" pitchFamily="18" charset="0"/>
              </a:rPr>
              <a:t>ص = </a:t>
            </a:r>
            <a:r>
              <a:rPr lang="ar-EG" sz="4000" b="1" dirty="0">
                <a:solidFill>
                  <a:schemeClr val="tx1"/>
                </a:solidFill>
              </a:rPr>
              <a:t>س</a:t>
            </a:r>
            <a:r>
              <a:rPr lang="ar-EG" sz="4000" b="1" baseline="30000" dirty="0">
                <a:solidFill>
                  <a:schemeClr val="tx1"/>
                </a:solidFill>
              </a:rPr>
              <a:t>2</a:t>
            </a:r>
            <a:r>
              <a:rPr lang="ar-EG" sz="4000" b="1" dirty="0">
                <a:solidFill>
                  <a:schemeClr val="tx1"/>
                </a:solidFill>
              </a:rPr>
              <a:t> + س + 3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cs typeface="Times New Roman" panose="02020603050405020304" pitchFamily="18" charset="0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530C39C-0B7B-3056-1CB8-D1F8EEA3ED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752" y="2852936"/>
            <a:ext cx="568863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ar-EG" altLang="ar-SA" sz="4400" b="1" dirty="0">
                <a:solidFill>
                  <a:srgbClr val="0000FF"/>
                </a:solidFill>
                <a:latin typeface="Arial" panose="020B0604020202020204" pitchFamily="34" charset="0"/>
              </a:rPr>
              <a:t>لا يقطع محور السينات</a:t>
            </a:r>
            <a:endParaRPr lang="ar-SA" altLang="ar-SA" sz="44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609249"/>
      </p:ext>
    </p:extLst>
  </p:cSld>
  <p:clrMapOvr>
    <a:masterClrMapping/>
  </p:clrMapOvr>
  <p:transition>
    <p:newsflash/>
    <p:sndAc>
      <p:stSnd>
        <p:snd r:embed="rId2" name="0751 - metal echo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8AB9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59552" y="500508"/>
            <a:ext cx="9663104" cy="5856984"/>
            <a:chOff x="0" y="0"/>
            <a:chExt cx="25768276" cy="15618623"/>
          </a:xfrm>
        </p:grpSpPr>
        <p:sp>
          <p:nvSpPr>
            <p:cNvPr id="3" name="Freeform 3"/>
            <p:cNvSpPr/>
            <p:nvPr/>
          </p:nvSpPr>
          <p:spPr>
            <a:xfrm rot="991718">
              <a:off x="5482633" y="4462449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6" y="0"/>
                  </a:lnTo>
                  <a:lnTo>
                    <a:pt x="1297556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" name="Freeform 4"/>
            <p:cNvSpPr/>
            <p:nvPr/>
          </p:nvSpPr>
          <p:spPr>
            <a:xfrm rot="991718">
              <a:off x="5482633" y="9934302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6" y="0"/>
                  </a:lnTo>
                  <a:lnTo>
                    <a:pt x="1297556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" name="Freeform 5"/>
            <p:cNvSpPr/>
            <p:nvPr/>
          </p:nvSpPr>
          <p:spPr>
            <a:xfrm rot="991718">
              <a:off x="16282321" y="4462449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7" y="0"/>
                  </a:lnTo>
                  <a:lnTo>
                    <a:pt x="1297557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" name="Freeform 6"/>
            <p:cNvSpPr/>
            <p:nvPr/>
          </p:nvSpPr>
          <p:spPr>
            <a:xfrm rot="991718">
              <a:off x="16282321" y="9934302"/>
              <a:ext cx="1297557" cy="842232"/>
            </a:xfrm>
            <a:custGeom>
              <a:avLst/>
              <a:gdLst/>
              <a:ahLst/>
              <a:cxnLst/>
              <a:rect l="l" t="t" r="r" b="b"/>
              <a:pathLst>
                <a:path w="1297557" h="842232">
                  <a:moveTo>
                    <a:pt x="0" y="0"/>
                  </a:moveTo>
                  <a:lnTo>
                    <a:pt x="1297557" y="0"/>
                  </a:lnTo>
                  <a:lnTo>
                    <a:pt x="1297557" y="842232"/>
                  </a:lnTo>
                  <a:lnTo>
                    <a:pt x="0" y="8422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7" name="Freeform 7"/>
            <p:cNvSpPr/>
            <p:nvPr/>
          </p:nvSpPr>
          <p:spPr>
            <a:xfrm rot="943121">
              <a:off x="5903178" y="2395003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4"/>
                  </a:lnTo>
                  <a:lnTo>
                    <a:pt x="0" y="13202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8" name="Freeform 8"/>
            <p:cNvSpPr/>
            <p:nvPr/>
          </p:nvSpPr>
          <p:spPr>
            <a:xfrm rot="943121">
              <a:off x="5903178" y="7866856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9" name="Freeform 9"/>
            <p:cNvSpPr/>
            <p:nvPr/>
          </p:nvSpPr>
          <p:spPr>
            <a:xfrm rot="943121">
              <a:off x="5903178" y="13614020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0" name="Freeform 10"/>
            <p:cNvSpPr/>
            <p:nvPr/>
          </p:nvSpPr>
          <p:spPr>
            <a:xfrm rot="943121">
              <a:off x="16702866" y="2395003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4"/>
                  </a:lnTo>
                  <a:lnTo>
                    <a:pt x="0" y="13202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1" name="Freeform 11"/>
            <p:cNvSpPr/>
            <p:nvPr/>
          </p:nvSpPr>
          <p:spPr>
            <a:xfrm rot="943121">
              <a:off x="16702866" y="7866856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2" name="Freeform 12"/>
            <p:cNvSpPr/>
            <p:nvPr/>
          </p:nvSpPr>
          <p:spPr>
            <a:xfrm rot="943121">
              <a:off x="16702866" y="13614020"/>
              <a:ext cx="1101813" cy="1320255"/>
            </a:xfrm>
            <a:custGeom>
              <a:avLst/>
              <a:gdLst/>
              <a:ahLst/>
              <a:cxnLst/>
              <a:rect l="l" t="t" r="r" b="b"/>
              <a:pathLst>
                <a:path w="1101813" h="1320255">
                  <a:moveTo>
                    <a:pt x="0" y="0"/>
                  </a:moveTo>
                  <a:lnTo>
                    <a:pt x="1101813" y="0"/>
                  </a:lnTo>
                  <a:lnTo>
                    <a:pt x="11018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0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10799688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10799688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21308390" y="3642159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21308390" y="9114012"/>
              <a:ext cx="1278012" cy="1642305"/>
            </a:xfrm>
            <a:custGeom>
              <a:avLst/>
              <a:gdLst/>
              <a:ahLst/>
              <a:cxnLst/>
              <a:rect l="l" t="t" r="r" b="b"/>
              <a:pathLst>
                <a:path w="1278012" h="1642305">
                  <a:moveTo>
                    <a:pt x="0" y="0"/>
                  </a:moveTo>
                  <a:lnTo>
                    <a:pt x="1278012" y="0"/>
                  </a:lnTo>
                  <a:lnTo>
                    <a:pt x="1278012" y="1642305"/>
                  </a:lnTo>
                  <a:lnTo>
                    <a:pt x="0" y="1642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9" name="Freeform 19"/>
            <p:cNvSpPr/>
            <p:nvPr/>
          </p:nvSpPr>
          <p:spPr>
            <a:xfrm rot="-3154894">
              <a:off x="2390223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0" name="Freeform 20"/>
            <p:cNvSpPr/>
            <p:nvPr/>
          </p:nvSpPr>
          <p:spPr>
            <a:xfrm rot="-3154894">
              <a:off x="2390223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1" name="Freeform 21"/>
            <p:cNvSpPr/>
            <p:nvPr/>
          </p:nvSpPr>
          <p:spPr>
            <a:xfrm rot="-3154894">
              <a:off x="13189911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2" name="Freeform 22"/>
            <p:cNvSpPr/>
            <p:nvPr/>
          </p:nvSpPr>
          <p:spPr>
            <a:xfrm rot="-3154894">
              <a:off x="13189911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3" name="Freeform 23"/>
            <p:cNvSpPr/>
            <p:nvPr/>
          </p:nvSpPr>
          <p:spPr>
            <a:xfrm rot="-3154894">
              <a:off x="23698613" y="4205486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4" name="Freeform 24"/>
            <p:cNvSpPr/>
            <p:nvPr/>
          </p:nvSpPr>
          <p:spPr>
            <a:xfrm rot="-3154894">
              <a:off x="23698613" y="9677339"/>
              <a:ext cx="1209834" cy="1320255"/>
            </a:xfrm>
            <a:custGeom>
              <a:avLst/>
              <a:gdLst/>
              <a:ahLst/>
              <a:cxnLst/>
              <a:rect l="l" t="t" r="r" b="b"/>
              <a:pathLst>
                <a:path w="1209834" h="1320255">
                  <a:moveTo>
                    <a:pt x="0" y="0"/>
                  </a:moveTo>
                  <a:lnTo>
                    <a:pt x="1209834" y="0"/>
                  </a:lnTo>
                  <a:lnTo>
                    <a:pt x="1209834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5" name="Freeform 25"/>
            <p:cNvSpPr/>
            <p:nvPr/>
          </p:nvSpPr>
          <p:spPr>
            <a:xfrm rot="2383747">
              <a:off x="7660349" y="257979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6" name="Freeform 26"/>
            <p:cNvSpPr/>
            <p:nvPr/>
          </p:nvSpPr>
          <p:spPr>
            <a:xfrm rot="2383747">
              <a:off x="7660349" y="5729832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7" name="Freeform 27"/>
            <p:cNvSpPr/>
            <p:nvPr/>
          </p:nvSpPr>
          <p:spPr>
            <a:xfrm rot="2383747">
              <a:off x="7660349" y="11476996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8" name="Freeform 28"/>
            <p:cNvSpPr/>
            <p:nvPr/>
          </p:nvSpPr>
          <p:spPr>
            <a:xfrm rot="2383747">
              <a:off x="18460038" y="257979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9" name="Freeform 29"/>
            <p:cNvSpPr/>
            <p:nvPr/>
          </p:nvSpPr>
          <p:spPr>
            <a:xfrm rot="2383747">
              <a:off x="18460038" y="5729832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0" name="Freeform 30"/>
            <p:cNvSpPr/>
            <p:nvPr/>
          </p:nvSpPr>
          <p:spPr>
            <a:xfrm rot="2383747">
              <a:off x="18460038" y="11476996"/>
              <a:ext cx="1284248" cy="1320255"/>
            </a:xfrm>
            <a:custGeom>
              <a:avLst/>
              <a:gdLst/>
              <a:ahLst/>
              <a:cxnLst/>
              <a:rect l="l" t="t" r="r" b="b"/>
              <a:pathLst>
                <a:path w="1284248" h="1320255">
                  <a:moveTo>
                    <a:pt x="0" y="0"/>
                  </a:moveTo>
                  <a:lnTo>
                    <a:pt x="1284248" y="0"/>
                  </a:lnTo>
                  <a:lnTo>
                    <a:pt x="1284248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1" name="Freeform 31"/>
            <p:cNvSpPr/>
            <p:nvPr/>
          </p:nvSpPr>
          <p:spPr>
            <a:xfrm rot="-944927">
              <a:off x="2750264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2" name="Freeform 32"/>
            <p:cNvSpPr/>
            <p:nvPr/>
          </p:nvSpPr>
          <p:spPr>
            <a:xfrm rot="-944927">
              <a:off x="2750264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3" name="Freeform 33"/>
            <p:cNvSpPr/>
            <p:nvPr/>
          </p:nvSpPr>
          <p:spPr>
            <a:xfrm rot="-944927">
              <a:off x="2750264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4" name="Freeform 34"/>
            <p:cNvSpPr/>
            <p:nvPr/>
          </p:nvSpPr>
          <p:spPr>
            <a:xfrm rot="-944927">
              <a:off x="13549952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5" name="Freeform 35"/>
            <p:cNvSpPr/>
            <p:nvPr/>
          </p:nvSpPr>
          <p:spPr>
            <a:xfrm rot="-944927">
              <a:off x="13549952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6" name="Freeform 36"/>
            <p:cNvSpPr/>
            <p:nvPr/>
          </p:nvSpPr>
          <p:spPr>
            <a:xfrm rot="-944927">
              <a:off x="13549952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6" y="0"/>
                  </a:lnTo>
                  <a:lnTo>
                    <a:pt x="1699586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7" name="Freeform 37"/>
            <p:cNvSpPr/>
            <p:nvPr/>
          </p:nvSpPr>
          <p:spPr>
            <a:xfrm rot="-944927">
              <a:off x="24058654" y="2710008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6"/>
                  </a:lnTo>
                  <a:lnTo>
                    <a:pt x="0" y="309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8" name="Freeform 38"/>
            <p:cNvSpPr/>
            <p:nvPr/>
          </p:nvSpPr>
          <p:spPr>
            <a:xfrm rot="-944927">
              <a:off x="24058654" y="8181862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9" name="Freeform 39"/>
            <p:cNvSpPr/>
            <p:nvPr/>
          </p:nvSpPr>
          <p:spPr>
            <a:xfrm rot="-944927">
              <a:off x="24058654" y="13929026"/>
              <a:ext cx="1699585" cy="309016"/>
            </a:xfrm>
            <a:custGeom>
              <a:avLst/>
              <a:gdLst/>
              <a:ahLst/>
              <a:cxnLst/>
              <a:rect l="l" t="t" r="r" b="b"/>
              <a:pathLst>
                <a:path w="1699585" h="309016">
                  <a:moveTo>
                    <a:pt x="0" y="0"/>
                  </a:moveTo>
                  <a:lnTo>
                    <a:pt x="1699585" y="0"/>
                  </a:lnTo>
                  <a:lnTo>
                    <a:pt x="1699585" y="309015"/>
                  </a:lnTo>
                  <a:lnTo>
                    <a:pt x="0" y="309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0" name="Freeform 40"/>
            <p:cNvSpPr/>
            <p:nvPr/>
          </p:nvSpPr>
          <p:spPr>
            <a:xfrm rot="1716936">
              <a:off x="4376737" y="227057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6"/>
                  </a:lnTo>
                  <a:lnTo>
                    <a:pt x="0" y="13555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1" name="Freeform 41"/>
            <p:cNvSpPr/>
            <p:nvPr/>
          </p:nvSpPr>
          <p:spPr>
            <a:xfrm rot="1716936">
              <a:off x="4376737" y="5698910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2" name="Freeform 42"/>
            <p:cNvSpPr/>
            <p:nvPr/>
          </p:nvSpPr>
          <p:spPr>
            <a:xfrm rot="1716936">
              <a:off x="4376737" y="11446074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3" name="Freeform 43"/>
            <p:cNvSpPr/>
            <p:nvPr/>
          </p:nvSpPr>
          <p:spPr>
            <a:xfrm rot="1716936">
              <a:off x="15176425" y="227057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6"/>
                  </a:lnTo>
                  <a:lnTo>
                    <a:pt x="0" y="13555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4" name="Freeform 44"/>
            <p:cNvSpPr/>
            <p:nvPr/>
          </p:nvSpPr>
          <p:spPr>
            <a:xfrm rot="1716936">
              <a:off x="15176425" y="5698910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5" name="Freeform 45"/>
            <p:cNvSpPr/>
            <p:nvPr/>
          </p:nvSpPr>
          <p:spPr>
            <a:xfrm rot="1716936">
              <a:off x="15176425" y="11446074"/>
              <a:ext cx="1293893" cy="1355507"/>
            </a:xfrm>
            <a:custGeom>
              <a:avLst/>
              <a:gdLst/>
              <a:ahLst/>
              <a:cxnLst/>
              <a:rect l="l" t="t" r="r" b="b"/>
              <a:pathLst>
                <a:path w="1293893" h="1355507">
                  <a:moveTo>
                    <a:pt x="0" y="0"/>
                  </a:moveTo>
                  <a:lnTo>
                    <a:pt x="1293893" y="0"/>
                  </a:lnTo>
                  <a:lnTo>
                    <a:pt x="1293893" y="1355507"/>
                  </a:lnTo>
                  <a:lnTo>
                    <a:pt x="0" y="1355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6" name="Freeform 46"/>
            <p:cNvSpPr/>
            <p:nvPr/>
          </p:nvSpPr>
          <p:spPr>
            <a:xfrm rot="-1666660">
              <a:off x="1205483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7" name="Freeform 47"/>
            <p:cNvSpPr/>
            <p:nvPr/>
          </p:nvSpPr>
          <p:spPr>
            <a:xfrm rot="-1666660">
              <a:off x="1205483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8" name="Freeform 48"/>
            <p:cNvSpPr/>
            <p:nvPr/>
          </p:nvSpPr>
          <p:spPr>
            <a:xfrm rot="-1666660">
              <a:off x="1205483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9" name="Freeform 49"/>
            <p:cNvSpPr/>
            <p:nvPr/>
          </p:nvSpPr>
          <p:spPr>
            <a:xfrm rot="-1666660">
              <a:off x="12005171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0" name="Freeform 50"/>
            <p:cNvSpPr/>
            <p:nvPr/>
          </p:nvSpPr>
          <p:spPr>
            <a:xfrm rot="-1666660">
              <a:off x="12005171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1" name="Freeform 51"/>
            <p:cNvSpPr/>
            <p:nvPr/>
          </p:nvSpPr>
          <p:spPr>
            <a:xfrm rot="-1666660">
              <a:off x="12005171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2" name="Freeform 52"/>
            <p:cNvSpPr/>
            <p:nvPr/>
          </p:nvSpPr>
          <p:spPr>
            <a:xfrm rot="-1666660">
              <a:off x="22513873" y="922436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3" name="Freeform 53"/>
            <p:cNvSpPr/>
            <p:nvPr/>
          </p:nvSpPr>
          <p:spPr>
            <a:xfrm rot="-1666660">
              <a:off x="22513873" y="6394289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4" name="Freeform 54"/>
            <p:cNvSpPr/>
            <p:nvPr/>
          </p:nvSpPr>
          <p:spPr>
            <a:xfrm rot="-1666660">
              <a:off x="22513873" y="12141453"/>
              <a:ext cx="1106614" cy="1320255"/>
            </a:xfrm>
            <a:custGeom>
              <a:avLst/>
              <a:gdLst/>
              <a:ahLst/>
              <a:cxnLst/>
              <a:rect l="l" t="t" r="r" b="b"/>
              <a:pathLst>
                <a:path w="1106614" h="1320255">
                  <a:moveTo>
                    <a:pt x="0" y="0"/>
                  </a:moveTo>
                  <a:lnTo>
                    <a:pt x="1106613" y="0"/>
                  </a:lnTo>
                  <a:lnTo>
                    <a:pt x="1106613" y="1320255"/>
                  </a:lnTo>
                  <a:lnTo>
                    <a:pt x="0" y="1320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5" name="Freeform 55"/>
            <p:cNvSpPr/>
            <p:nvPr/>
          </p:nvSpPr>
          <p:spPr>
            <a:xfrm rot="-2040604">
              <a:off x="8727886" y="2864516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6" name="Freeform 56"/>
            <p:cNvSpPr/>
            <p:nvPr/>
          </p:nvSpPr>
          <p:spPr>
            <a:xfrm rot="-2040604">
              <a:off x="8727886" y="8336369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20"/>
                  </a:lnTo>
                  <a:lnTo>
                    <a:pt x="0" y="9513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7" name="Freeform 57"/>
            <p:cNvSpPr/>
            <p:nvPr/>
          </p:nvSpPr>
          <p:spPr>
            <a:xfrm rot="-2040604">
              <a:off x="8727886" y="14083534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8" name="Freeform 58"/>
            <p:cNvSpPr/>
            <p:nvPr/>
          </p:nvSpPr>
          <p:spPr>
            <a:xfrm rot="-2040604">
              <a:off x="19527574" y="2864516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9" name="Freeform 59"/>
            <p:cNvSpPr/>
            <p:nvPr/>
          </p:nvSpPr>
          <p:spPr>
            <a:xfrm rot="-2040604">
              <a:off x="19527574" y="8336369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20"/>
                  </a:lnTo>
                  <a:lnTo>
                    <a:pt x="0" y="9513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0" name="Freeform 60"/>
            <p:cNvSpPr/>
            <p:nvPr/>
          </p:nvSpPr>
          <p:spPr>
            <a:xfrm rot="-2040604">
              <a:off x="19527574" y="14083534"/>
              <a:ext cx="2378298" cy="951319"/>
            </a:xfrm>
            <a:custGeom>
              <a:avLst/>
              <a:gdLst/>
              <a:ahLst/>
              <a:cxnLst/>
              <a:rect l="l" t="t" r="r" b="b"/>
              <a:pathLst>
                <a:path w="2378298" h="951319">
                  <a:moveTo>
                    <a:pt x="0" y="0"/>
                  </a:moveTo>
                  <a:lnTo>
                    <a:pt x="2378298" y="0"/>
                  </a:lnTo>
                  <a:lnTo>
                    <a:pt x="2378298" y="951319"/>
                  </a:lnTo>
                  <a:lnTo>
                    <a:pt x="0" y="9513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31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61" name="Freeform 61"/>
          <p:cNvSpPr/>
          <p:nvPr/>
        </p:nvSpPr>
        <p:spPr>
          <a:xfrm rot="5400000">
            <a:off x="2206547" y="-336145"/>
            <a:ext cx="4744905" cy="7928886"/>
          </a:xfrm>
          <a:custGeom>
            <a:avLst/>
            <a:gdLst/>
            <a:ahLst/>
            <a:cxnLst/>
            <a:rect l="l" t="t" r="r" b="b"/>
            <a:pathLst>
              <a:path w="9489809" h="15857771">
                <a:moveTo>
                  <a:pt x="0" y="0"/>
                </a:moveTo>
                <a:lnTo>
                  <a:pt x="9489809" y="0"/>
                </a:lnTo>
                <a:lnTo>
                  <a:pt x="9489809" y="15857771"/>
                </a:lnTo>
                <a:lnTo>
                  <a:pt x="0" y="1585777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r="-32817" b="-1086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80" name="TextBox 3">
            <a:extLst>
              <a:ext uri="{FF2B5EF4-FFF2-40B4-BE49-F238E27FC236}">
                <a16:creationId xmlns:a16="http://schemas.microsoft.com/office/drawing/2014/main" id="{7129E157-5D36-469B-A78E-38E9F052B3F6}"/>
              </a:ext>
            </a:extLst>
          </p:cNvPr>
          <p:cNvSpPr txBox="1"/>
          <p:nvPr/>
        </p:nvSpPr>
        <p:spPr bwMode="auto">
          <a:xfrm>
            <a:off x="1228394" y="1871232"/>
            <a:ext cx="6912768" cy="2349579"/>
          </a:xfrm>
          <a:prstGeom prst="flowChartAlternateProcess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400" b="1" dirty="0">
                <a:solidFill>
                  <a:prstClr val="black"/>
                </a:solidFill>
                <a:cs typeface="Times New Roman" panose="02020603050405020304" pitchFamily="18" charset="0"/>
              </a:rPr>
              <a:t>استعمل جدول القيم لتمثيل كل دالة فيما يأتي بيانيًا، وحدد مجالها ومداها:</a:t>
            </a:r>
          </a:p>
        </p:txBody>
      </p:sp>
      <p:sp>
        <p:nvSpPr>
          <p:cNvPr id="81" name="Rectangle 4">
            <a:extLst>
              <a:ext uri="{FF2B5EF4-FFF2-40B4-BE49-F238E27FC236}">
                <a16:creationId xmlns:a16="http://schemas.microsoft.com/office/drawing/2014/main" id="{7CFECE19-5D08-4DBD-9A5B-793067930EDE}"/>
              </a:ext>
            </a:extLst>
          </p:cNvPr>
          <p:cNvSpPr/>
          <p:nvPr/>
        </p:nvSpPr>
        <p:spPr bwMode="auto">
          <a:xfrm>
            <a:off x="2776566" y="4672540"/>
            <a:ext cx="3816424" cy="92333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ar-EG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  <a:cs typeface="Times New Roman" panose="02020603050405020304" pitchFamily="18" charset="0"/>
              </a:rPr>
              <a:t>الدرس 8-1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7">
            <a:extLst>
              <a:ext uri="{FF2B5EF4-FFF2-40B4-BE49-F238E27FC236}">
                <a16:creationId xmlns:a16="http://schemas.microsoft.com/office/drawing/2014/main" id="{49C97FDA-74B1-0F53-9AC4-A25F6A1096D8}"/>
              </a:ext>
            </a:extLst>
          </p:cNvPr>
          <p:cNvSpPr txBox="1"/>
          <p:nvPr/>
        </p:nvSpPr>
        <p:spPr bwMode="auto">
          <a:xfrm>
            <a:off x="2267744" y="836712"/>
            <a:ext cx="608467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cs typeface="Times New Roman" panose="02020603050405020304" pitchFamily="18" charset="0"/>
              </a:rPr>
              <a:t>1) </a:t>
            </a:r>
            <a:r>
              <a:rPr lang="ar-EG" sz="4000" b="1" dirty="0"/>
              <a:t>ص = س</a:t>
            </a:r>
            <a:r>
              <a:rPr lang="ar-EG" sz="4000" b="1" baseline="30000" dirty="0"/>
              <a:t>2</a:t>
            </a:r>
            <a:r>
              <a:rPr lang="ar-EG" sz="4000" b="1" dirty="0"/>
              <a:t> + 3س +1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cs typeface="Times New Roman" panose="02020603050405020304" pitchFamily="18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1E16D927-A978-1731-AEA2-BDF3B7BE2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5010" y="5229200"/>
            <a:ext cx="496855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المجال: جميع الأعداد الحقيقية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المدى: </a:t>
            </a:r>
            <a:r>
              <a:rPr lang="en-US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}</a:t>
            </a: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ص|≥ -1</a:t>
            </a:r>
            <a:r>
              <a:rPr lang="en-US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{</a:t>
            </a:r>
            <a:endParaRPr lang="ar-SA" altLang="ar-SA" sz="36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A15CF2B1-7A75-2C49-86B6-8622EFDC15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60438" y="3176782"/>
            <a:ext cx="2814612" cy="2484258"/>
          </a:xfrm>
          <a:prstGeom prst="rect">
            <a:avLst/>
          </a:prstGeom>
        </p:spPr>
      </p:pic>
      <p:graphicFrame>
        <p:nvGraphicFramePr>
          <p:cNvPr id="7" name="جدول 7">
            <a:extLst>
              <a:ext uri="{FF2B5EF4-FFF2-40B4-BE49-F238E27FC236}">
                <a16:creationId xmlns:a16="http://schemas.microsoft.com/office/drawing/2014/main" id="{4832F58E-A63F-00E6-07EB-09228E9CA2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839965"/>
              </p:ext>
            </p:extLst>
          </p:nvPr>
        </p:nvGraphicFramePr>
        <p:xfrm>
          <a:off x="4860032" y="1820958"/>
          <a:ext cx="2814612" cy="3216084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1407306">
                  <a:extLst>
                    <a:ext uri="{9D8B030D-6E8A-4147-A177-3AD203B41FA5}">
                      <a16:colId xmlns:a16="http://schemas.microsoft.com/office/drawing/2014/main" val="845609205"/>
                    </a:ext>
                  </a:extLst>
                </a:gridCol>
                <a:gridCol w="1407306">
                  <a:extLst>
                    <a:ext uri="{9D8B030D-6E8A-4147-A177-3AD203B41FA5}">
                      <a16:colId xmlns:a16="http://schemas.microsoft.com/office/drawing/2014/main" val="3392838671"/>
                    </a:ext>
                  </a:extLst>
                </a:gridCol>
              </a:tblGrid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2334944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0203357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8194145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-1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3949663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-2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-1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9303251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-3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67726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7990068"/>
      </p:ext>
    </p:extLst>
  </p:cSld>
  <p:clrMapOvr>
    <a:masterClrMapping/>
  </p:clrMapOvr>
  <p:transition>
    <p:newsflash/>
    <p:sndAc>
      <p:stSnd>
        <p:snd r:embed="rId2" name="0751 - metal echo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>
            <a:extLst>
              <a:ext uri="{FF2B5EF4-FFF2-40B4-BE49-F238E27FC236}">
                <a16:creationId xmlns:a16="http://schemas.microsoft.com/office/drawing/2014/main" id="{4C8BBC21-DEEA-CAF6-D831-4556B03A78C2}"/>
              </a:ext>
            </a:extLst>
          </p:cNvPr>
          <p:cNvSpPr txBox="1"/>
          <p:nvPr/>
        </p:nvSpPr>
        <p:spPr bwMode="auto">
          <a:xfrm>
            <a:off x="2267744" y="836712"/>
            <a:ext cx="608467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cs typeface="Times New Roman" panose="02020603050405020304" pitchFamily="18" charset="0"/>
              </a:rPr>
              <a:t>2) </a:t>
            </a:r>
            <a:r>
              <a:rPr lang="ar-EG" sz="4000" b="1" dirty="0"/>
              <a:t>ص = 2س</a:t>
            </a:r>
            <a:r>
              <a:rPr lang="ar-EG" sz="4000" b="1" baseline="30000" dirty="0"/>
              <a:t>2</a:t>
            </a:r>
            <a:r>
              <a:rPr lang="ar-EG" sz="4000" b="1" dirty="0"/>
              <a:t> - 4س +3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cs typeface="Times New Roman" panose="02020603050405020304" pitchFamily="18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F3DFA1EC-ADB0-0650-F52D-782D43A7D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5010" y="5229200"/>
            <a:ext cx="496855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المجال: جميع الأعداد الحقيقية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المدى: </a:t>
            </a:r>
            <a:r>
              <a:rPr lang="en-US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}</a:t>
            </a: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ص|≥ 1</a:t>
            </a:r>
            <a:r>
              <a:rPr lang="en-US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{</a:t>
            </a:r>
            <a:endParaRPr lang="ar-SA" altLang="ar-SA" sz="36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9D5CFA02-B1CA-CFC4-3CE3-E5D4CCBDF7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9358" y="2637120"/>
            <a:ext cx="2936771" cy="2592080"/>
          </a:xfrm>
          <a:prstGeom prst="rect">
            <a:avLst/>
          </a:prstGeom>
        </p:spPr>
      </p:pic>
      <p:graphicFrame>
        <p:nvGraphicFramePr>
          <p:cNvPr id="8" name="جدول 7">
            <a:extLst>
              <a:ext uri="{FF2B5EF4-FFF2-40B4-BE49-F238E27FC236}">
                <a16:creationId xmlns:a16="http://schemas.microsoft.com/office/drawing/2014/main" id="{375732C6-CC2F-2F53-5549-CBA626F70A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099063"/>
              </p:ext>
            </p:extLst>
          </p:nvPr>
        </p:nvGraphicFramePr>
        <p:xfrm>
          <a:off x="4860032" y="1820958"/>
          <a:ext cx="2814612" cy="3216084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1407306">
                  <a:extLst>
                    <a:ext uri="{9D8B030D-6E8A-4147-A177-3AD203B41FA5}">
                      <a16:colId xmlns:a16="http://schemas.microsoft.com/office/drawing/2014/main" val="845609205"/>
                    </a:ext>
                  </a:extLst>
                </a:gridCol>
                <a:gridCol w="1407306">
                  <a:extLst>
                    <a:ext uri="{9D8B030D-6E8A-4147-A177-3AD203B41FA5}">
                      <a16:colId xmlns:a16="http://schemas.microsoft.com/office/drawing/2014/main" val="3392838671"/>
                    </a:ext>
                  </a:extLst>
                </a:gridCol>
              </a:tblGrid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2334944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0203357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8194145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3949663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9303251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677261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ull dir="lu"/>
    <p:sndAc>
      <p:stSnd>
        <p:snd r:embed="rId2" name="cached_aler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>
            <a:extLst>
              <a:ext uri="{FF2B5EF4-FFF2-40B4-BE49-F238E27FC236}">
                <a16:creationId xmlns:a16="http://schemas.microsoft.com/office/drawing/2014/main" id="{9EAB60BB-6965-CD28-8F1F-04BA276049C3}"/>
              </a:ext>
            </a:extLst>
          </p:cNvPr>
          <p:cNvSpPr txBox="1"/>
          <p:nvPr/>
        </p:nvSpPr>
        <p:spPr bwMode="auto">
          <a:xfrm>
            <a:off x="2267744" y="836712"/>
            <a:ext cx="608467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cs typeface="Times New Roman" panose="02020603050405020304" pitchFamily="18" charset="0"/>
              </a:rPr>
              <a:t>3) </a:t>
            </a:r>
            <a:r>
              <a:rPr lang="ar-EG" sz="4000" b="1" dirty="0"/>
              <a:t>ص = -س</a:t>
            </a:r>
            <a:r>
              <a:rPr lang="ar-EG" sz="4000" b="1" baseline="30000" dirty="0"/>
              <a:t>2</a:t>
            </a:r>
            <a:r>
              <a:rPr lang="ar-EG" sz="4000" b="1" dirty="0"/>
              <a:t> - 3س -3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cs typeface="Times New Roman" panose="02020603050405020304" pitchFamily="18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F0676660-9F02-A0A8-4C51-B59CA3573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5010" y="5229200"/>
            <a:ext cx="496855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المجال: جميع الأعداد الحقيقية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المدى: </a:t>
            </a:r>
            <a:r>
              <a:rPr lang="en-US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}</a:t>
            </a: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ص|≤ -1</a:t>
            </a:r>
            <a:r>
              <a:rPr lang="en-US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{</a:t>
            </a:r>
            <a:endParaRPr lang="ar-SA" altLang="ar-SA" sz="36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7145B024-E1A9-281D-27E7-7B9A327CEB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1690" y="3176782"/>
            <a:ext cx="2814612" cy="2484258"/>
          </a:xfrm>
          <a:prstGeom prst="rect">
            <a:avLst/>
          </a:prstGeom>
        </p:spPr>
      </p:pic>
      <p:graphicFrame>
        <p:nvGraphicFramePr>
          <p:cNvPr id="8" name="جدول 7">
            <a:extLst>
              <a:ext uri="{FF2B5EF4-FFF2-40B4-BE49-F238E27FC236}">
                <a16:creationId xmlns:a16="http://schemas.microsoft.com/office/drawing/2014/main" id="{8AF28A5F-0A8E-6721-EC56-FC6DB7915B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917586"/>
              </p:ext>
            </p:extLst>
          </p:nvPr>
        </p:nvGraphicFramePr>
        <p:xfrm>
          <a:off x="4860032" y="1820958"/>
          <a:ext cx="2814612" cy="3216084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1407306">
                  <a:extLst>
                    <a:ext uri="{9D8B030D-6E8A-4147-A177-3AD203B41FA5}">
                      <a16:colId xmlns:a16="http://schemas.microsoft.com/office/drawing/2014/main" val="845609205"/>
                    </a:ext>
                  </a:extLst>
                </a:gridCol>
                <a:gridCol w="1407306">
                  <a:extLst>
                    <a:ext uri="{9D8B030D-6E8A-4147-A177-3AD203B41FA5}">
                      <a16:colId xmlns:a16="http://schemas.microsoft.com/office/drawing/2014/main" val="3392838671"/>
                    </a:ext>
                  </a:extLst>
                </a:gridCol>
              </a:tblGrid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2334944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-7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0203357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-3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8194145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-1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3949663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-2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-1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9303251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-3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-3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677261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ull dir="lu"/>
    <p:sndAc>
      <p:stSnd>
        <p:snd r:embed="rId2" name="cached_aler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>
            <a:extLst>
              <a:ext uri="{FF2B5EF4-FFF2-40B4-BE49-F238E27FC236}">
                <a16:creationId xmlns:a16="http://schemas.microsoft.com/office/drawing/2014/main" id="{9F00ECAC-FAEF-B1CF-CF38-CA896B09E1D4}"/>
              </a:ext>
            </a:extLst>
          </p:cNvPr>
          <p:cNvSpPr txBox="1"/>
          <p:nvPr/>
        </p:nvSpPr>
        <p:spPr bwMode="auto">
          <a:xfrm>
            <a:off x="2267744" y="836712"/>
            <a:ext cx="608467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cs typeface="Times New Roman" panose="02020603050405020304" pitchFamily="18" charset="0"/>
              </a:rPr>
              <a:t>4) </a:t>
            </a:r>
            <a:r>
              <a:rPr lang="ar-EG" sz="4000" b="1" dirty="0"/>
              <a:t>ص = -3س</a:t>
            </a:r>
            <a:r>
              <a:rPr lang="ar-EG" sz="4000" b="1" baseline="30000" dirty="0"/>
              <a:t>2</a:t>
            </a:r>
            <a:r>
              <a:rPr lang="ar-EG" sz="4000" b="1" dirty="0"/>
              <a:t> -س +1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cs typeface="Times New Roman" panose="02020603050405020304" pitchFamily="18" charset="0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4356E2F7-BB6E-4C40-8CA1-C9553BCE1C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5010" y="5229200"/>
            <a:ext cx="496855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المجال: جميع الأعداد الحقيقية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المدى: </a:t>
            </a:r>
            <a:r>
              <a:rPr lang="en-US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}</a:t>
            </a:r>
            <a:r>
              <a:rPr lang="ar-EG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ص|≤1</a:t>
            </a:r>
            <a:r>
              <a:rPr lang="en-US" altLang="ar-SA" sz="3600" b="1" dirty="0">
                <a:solidFill>
                  <a:srgbClr val="0000FF"/>
                </a:solidFill>
                <a:latin typeface="Arial" panose="020B0604020202020204" pitchFamily="34" charset="0"/>
              </a:rPr>
              <a:t>{</a:t>
            </a:r>
            <a:endParaRPr lang="ar-SA" altLang="ar-SA" sz="36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1A3FD998-255B-EB2F-5CD3-73011560A0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0294" y="3176782"/>
            <a:ext cx="2814611" cy="2484258"/>
          </a:xfrm>
          <a:prstGeom prst="rect">
            <a:avLst/>
          </a:prstGeom>
        </p:spPr>
      </p:pic>
      <p:graphicFrame>
        <p:nvGraphicFramePr>
          <p:cNvPr id="8" name="جدول 7">
            <a:extLst>
              <a:ext uri="{FF2B5EF4-FFF2-40B4-BE49-F238E27FC236}">
                <a16:creationId xmlns:a16="http://schemas.microsoft.com/office/drawing/2014/main" id="{DD8190C4-AC1B-1B56-3F2F-6DC165E1C3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6336356"/>
              </p:ext>
            </p:extLst>
          </p:nvPr>
        </p:nvGraphicFramePr>
        <p:xfrm>
          <a:off x="4860032" y="1820958"/>
          <a:ext cx="2814612" cy="2680070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1407306">
                  <a:extLst>
                    <a:ext uri="{9D8B030D-6E8A-4147-A177-3AD203B41FA5}">
                      <a16:colId xmlns:a16="http://schemas.microsoft.com/office/drawing/2014/main" val="845609205"/>
                    </a:ext>
                  </a:extLst>
                </a:gridCol>
                <a:gridCol w="1407306">
                  <a:extLst>
                    <a:ext uri="{9D8B030D-6E8A-4147-A177-3AD203B41FA5}">
                      <a16:colId xmlns:a16="http://schemas.microsoft.com/office/drawing/2014/main" val="3392838671"/>
                    </a:ext>
                  </a:extLst>
                </a:gridCol>
              </a:tblGrid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2334944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-3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0203357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8194145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-1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3949663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-2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b="1" dirty="0"/>
                        <a:t>-9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930325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ull dir="lu"/>
    <p:sndAc>
      <p:stSnd>
        <p:snd r:embed="rId2" name="cached_aler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7">
            <a:extLst>
              <a:ext uri="{FF2B5EF4-FFF2-40B4-BE49-F238E27FC236}">
                <a16:creationId xmlns:a16="http://schemas.microsoft.com/office/drawing/2014/main" id="{49C97FDA-74B1-0F53-9AC4-A25F6A1096D8}"/>
              </a:ext>
            </a:extLst>
          </p:cNvPr>
          <p:cNvSpPr txBox="1"/>
          <p:nvPr/>
        </p:nvSpPr>
        <p:spPr bwMode="auto">
          <a:xfrm>
            <a:off x="719572" y="2636912"/>
            <a:ext cx="7704856" cy="7694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400" b="1" dirty="0">
                <a:solidFill>
                  <a:srgbClr val="C00000"/>
                </a:solidFill>
                <a:cs typeface="Times New Roman" panose="02020603050405020304" pitchFamily="18" charset="0"/>
              </a:rPr>
              <a:t>إذا كانت: ص= </a:t>
            </a:r>
            <a:r>
              <a:rPr lang="ar-EG" sz="4400" b="1" cap="small" dirty="0">
                <a:solidFill>
                  <a:srgbClr val="C00000"/>
                </a:solidFill>
              </a:rPr>
              <a:t>س</a:t>
            </a:r>
            <a:r>
              <a:rPr lang="ar-EG" sz="4400" b="1" baseline="30000" dirty="0">
                <a:solidFill>
                  <a:srgbClr val="C00000"/>
                </a:solidFill>
              </a:rPr>
              <a:t>2</a:t>
            </a:r>
            <a:r>
              <a:rPr lang="ar-EG" sz="4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– 5 س + 4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DC9C7776-6C4A-048B-4031-AAF27D6B1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5856" y="3789040"/>
            <a:ext cx="3302507" cy="92333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ar-EG" altLang="ar-SA" sz="5400" b="1" dirty="0">
                <a:ln>
                  <a:solidFill>
                    <a:sysClr val="windowText" lastClr="000000"/>
                  </a:solidFill>
                </a:ln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الدرس (8-1)</a:t>
            </a:r>
            <a:endParaRPr lang="ar-SA" altLang="ar-SA" sz="5400" b="1" dirty="0">
              <a:ln>
                <a:solidFill>
                  <a:sysClr val="windowText" lastClr="000000"/>
                </a:solidFill>
              </a:ln>
              <a:solidFill>
                <a:srgbClr val="0000FF"/>
              </a:solidFill>
              <a:latin typeface="+mn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newsflash/>
    <p:sndAc>
      <p:stSnd>
        <p:snd r:embed="rId2" name="0751 - metal echo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1D6B88-8422-C760-5735-A2D2EB7B4612}"/>
              </a:ext>
            </a:extLst>
          </p:cNvPr>
          <p:cNvSpPr txBox="1"/>
          <p:nvPr/>
        </p:nvSpPr>
        <p:spPr bwMode="auto">
          <a:xfrm>
            <a:off x="1115616" y="1059740"/>
            <a:ext cx="6912768" cy="851297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400" b="1" dirty="0">
                <a:solidFill>
                  <a:prstClr val="black"/>
                </a:solidFill>
                <a:cs typeface="Times New Roman" panose="02020603050405020304" pitchFamily="18" charset="0"/>
              </a:rPr>
              <a:t>5- اكتب معادلة محور التماثل.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مستطيل 4">
                <a:extLst>
                  <a:ext uri="{FF2B5EF4-FFF2-40B4-BE49-F238E27FC236}">
                    <a16:creationId xmlns:a16="http://schemas.microsoft.com/office/drawing/2014/main" id="{8467F4D9-598E-0170-E3E6-7C783AB0B6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39752" y="2636912"/>
                <a:ext cx="4968552" cy="19552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algn="r" rtl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ar-EG" altLang="ar-SA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س 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ar-EG" altLang="ar-SA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f>
                          <m:fPr>
                            <m:ctrlPr>
                              <a:rPr lang="ar-EG" altLang="ar-SA" sz="36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EG" altLang="ar-SA" sz="36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ب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EG" altLang="ar-SA" sz="3600" b="1" i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أ </m:t>
                            </m:r>
                            <m:r>
                              <m:rPr>
                                <m:nor/>
                              </m:rPr>
                              <a:rPr lang="ar-EG" sz="3600" b="1" i="0" dirty="0" smtClean="0">
                                <a:solidFill>
                                  <a:srgbClr val="0000FF"/>
                                </a:solidFill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m:rPr>
                                <m:nor/>
                              </m:rPr>
                              <a:rPr lang="ar-EG" sz="3600" b="1" i="0" dirty="0" smtClean="0">
                                <a:solidFill>
                                  <a:srgbClr val="0000FF"/>
                                </a:solidFill>
                                <a:cs typeface="Times New Roman" panose="02020603050405020304" pitchFamily="18" charset="0"/>
                              </a:rPr>
                              <m:t> </m:t>
                            </m:r>
                          </m:den>
                        </m:f>
                      </m:e>
                    </m:box>
                  </m:oMath>
                </a14:m>
                <a:endParaRPr lang="ar-EG" altLang="ar-SA" sz="3600" b="1" dirty="0">
                  <a:solidFill>
                    <a:srgbClr val="0000FF"/>
                  </a:solidFill>
                  <a:latin typeface="Arial" panose="020B0604020202020204" pitchFamily="34" charset="0"/>
                </a:endParaRP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ar-EG" altLang="ar-SA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س 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ar-EG" altLang="ar-SA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f>
                          <m:fPr>
                            <m:ctrlPr>
                              <a:rPr lang="ar-EG" altLang="ar-SA" sz="36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EG" sz="3600" b="1" i="0" dirty="0" smtClean="0">
                                <a:solidFill>
                                  <a:srgbClr val="0000FF"/>
                                </a:solidFill>
                                <a:cs typeface="Times New Roman" panose="02020603050405020304" pitchFamily="18" charset="0"/>
                              </a:rPr>
                              <m:t>5</m:t>
                            </m:r>
                            <m:r>
                              <a:rPr lang="ar-EG" altLang="ar-SA" sz="36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EG" sz="3600" b="1" i="0" dirty="0" smtClean="0">
                                <a:solidFill>
                                  <a:srgbClr val="0000FF"/>
                                </a:solidFill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m:rPr>
                                <m:nor/>
                              </m:rPr>
                              <a:rPr lang="ar-EG" sz="3600" b="1" i="0" dirty="0" smtClean="0">
                                <a:solidFill>
                                  <a:srgbClr val="0000FF"/>
                                </a:solidFill>
                                <a:cs typeface="Times New Roman" panose="02020603050405020304" pitchFamily="18" charset="0"/>
                              </a:rPr>
                              <m:t> </m:t>
                            </m:r>
                          </m:den>
                        </m:f>
                      </m:e>
                    </m:box>
                  </m:oMath>
                </a14:m>
                <a:endParaRPr lang="ar-EG" altLang="ar-SA" sz="3600" b="1" dirty="0">
                  <a:solidFill>
                    <a:srgbClr val="0000FF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مستطيل 4">
                <a:extLst>
                  <a:ext uri="{FF2B5EF4-FFF2-40B4-BE49-F238E27FC236}">
                    <a16:creationId xmlns:a16="http://schemas.microsoft.com/office/drawing/2014/main" id="{8467F4D9-598E-0170-E3E6-7C783AB0B6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39752" y="2636912"/>
                <a:ext cx="4968552" cy="1955279"/>
              </a:xfrm>
              <a:prstGeom prst="rect">
                <a:avLst/>
              </a:prstGeom>
              <a:blipFill>
                <a:blip r:embed="rId3"/>
                <a:stretch>
                  <a:fillRect r="-3681" b="-437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مربع نص 1">
            <a:extLst>
              <a:ext uri="{FF2B5EF4-FFF2-40B4-BE49-F238E27FC236}">
                <a16:creationId xmlns:a16="http://schemas.microsoft.com/office/drawing/2014/main" id="{F94DD6EE-F3AF-4726-B677-DB175E7C7A33}"/>
              </a:ext>
            </a:extLst>
          </p:cNvPr>
          <p:cNvSpPr txBox="1"/>
          <p:nvPr/>
        </p:nvSpPr>
        <p:spPr>
          <a:xfrm>
            <a:off x="5292080" y="4716895"/>
            <a:ext cx="201622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>
                <a:solidFill>
                  <a:srgbClr val="0000FF"/>
                </a:solidFill>
              </a:rPr>
              <a:t>س = 2,5</a:t>
            </a:r>
          </a:p>
        </p:txBody>
      </p:sp>
    </p:spTree>
  </p:cSld>
  <p:clrMapOvr>
    <a:masterClrMapping/>
  </p:clrMapOvr>
  <p:transition>
    <p:pull dir="lu"/>
    <p:sndAc>
      <p:stSnd>
        <p:snd r:embed="rId2" name="cached_aler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1154</TotalTime>
  <Words>820</Words>
  <Application>Microsoft Macintosh PowerPoint</Application>
  <PresentationFormat>عرض على الشاشة (4:3)</PresentationFormat>
  <Paragraphs>140</Paragraphs>
  <Slides>29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3</vt:i4>
      </vt:variant>
      <vt:variant>
        <vt:lpstr>عناوين الشرائح</vt:lpstr>
      </vt:variant>
      <vt:variant>
        <vt:i4>29</vt:i4>
      </vt:variant>
    </vt:vector>
  </HeadingPairs>
  <TitlesOfParts>
    <vt:vector size="36" baseType="lpstr">
      <vt:lpstr>Arial</vt:lpstr>
      <vt:lpstr>Calibri</vt:lpstr>
      <vt:lpstr>Cambria Math</vt:lpstr>
      <vt:lpstr>Times New Roman</vt:lpstr>
      <vt:lpstr>Office Theme</vt:lpstr>
      <vt:lpstr>3_Office Theme</vt:lpstr>
      <vt:lpstr>5_Office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رياضة 3 متوسط</dc:title>
  <dc:subject>اختبار تراكمي(1)  للفصول6- 8</dc:subject>
  <dc:creator>Eman Adel</dc:creator>
  <cp:lastModifiedBy>Mahmood Bayoumi</cp:lastModifiedBy>
  <cp:revision>6</cp:revision>
  <dcterms:created xsi:type="dcterms:W3CDTF">2012-01-25T16:48:31Z</dcterms:created>
  <dcterms:modified xsi:type="dcterms:W3CDTF">2026-03-27T10:54:51Z</dcterms:modified>
</cp:coreProperties>
</file>