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6" r:id="rId2"/>
    <p:sldId id="257" r:id="rId3"/>
    <p:sldId id="290" r:id="rId4"/>
    <p:sldId id="296" r:id="rId5"/>
    <p:sldId id="293" r:id="rId6"/>
    <p:sldId id="297" r:id="rId7"/>
    <p:sldId id="294" r:id="rId8"/>
    <p:sldId id="299" r:id="rId9"/>
    <p:sldId id="261" r:id="rId10"/>
  </p:sldIdLst>
  <p:sldSz cx="12192000" cy="6858000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25/03/46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6098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426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73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885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284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035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91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731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211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679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3789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4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88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056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915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387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90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083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7236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090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289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431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591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805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602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406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556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349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659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16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682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798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52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282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603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082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221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25/03/1446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704" r:id="rId36"/>
    <p:sldLayoutId id="2147483703" r:id="rId37"/>
    <p:sldLayoutId id="2147483702" r:id="rId38"/>
    <p:sldLayoutId id="2147483701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4" r:id="rId46"/>
    <p:sldLayoutId id="2147483693" r:id="rId47"/>
    <p:sldLayoutId id="2147483692" r:id="rId48"/>
    <p:sldLayoutId id="2147483691" r:id="rId49"/>
    <p:sldLayoutId id="2147483690" r:id="rId50"/>
    <p:sldLayoutId id="2147483689" r:id="rId51"/>
    <p:sldLayoutId id="2147483688" r:id="rId52"/>
    <p:sldLayoutId id="2147483687" r:id="rId53"/>
    <p:sldLayoutId id="2147483686" r:id="rId54"/>
    <p:sldLayoutId id="2147483685" r:id="rId55"/>
    <p:sldLayoutId id="2147483684" r:id="rId56"/>
    <p:sldLayoutId id="2147483683" r:id="rId57"/>
    <p:sldLayoutId id="2147483682" r:id="rId58"/>
    <p:sldLayoutId id="2147483681" r:id="rId59"/>
    <p:sldLayoutId id="2147483680" r:id="rId60"/>
    <p:sldLayoutId id="2147483679" r:id="rId61"/>
    <p:sldLayoutId id="2147483678" r:id="rId62"/>
    <p:sldLayoutId id="2147483677" r:id="rId63"/>
    <p:sldLayoutId id="2147483673" r:id="rId64"/>
    <p:sldLayoutId id="2147483672" r:id="rId65"/>
    <p:sldLayoutId id="2147483671" r:id="rId66"/>
    <p:sldLayoutId id="2147483670" r:id="rId67"/>
    <p:sldLayoutId id="2147483669" r:id="rId68"/>
    <p:sldLayoutId id="2147483665" r:id="rId69"/>
    <p:sldLayoutId id="2147483664" r:id="rId70"/>
    <p:sldLayoutId id="2147483663" r:id="rId71"/>
    <p:sldLayoutId id="2147483662" r:id="rId72"/>
    <p:sldLayoutId id="2147483661" r:id="rId73"/>
    <p:sldLayoutId id="2147483660" r:id="rId74"/>
    <p:sldLayoutId id="2147483656" r:id="rId75"/>
    <p:sldLayoutId id="2147483657" r:id="rId76"/>
    <p:sldLayoutId id="2147483658" r:id="rId77"/>
    <p:sldLayoutId id="2147483659" r:id="rId7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6783" y="675497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477137" y="1809890"/>
            <a:ext cx="44386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C000"/>
                </a:solidFill>
                <a:cs typeface="Sultan bold" pitchFamily="2" charset="-78"/>
              </a:rPr>
              <a:t>الدوال الخطية</a:t>
            </a:r>
            <a:endParaRPr lang="ar-EG" sz="4800" b="1" dirty="0">
              <a:solidFill>
                <a:srgbClr val="FFC000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540955" y="2775006"/>
            <a:ext cx="4455413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(3 - 2 )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كتابة المعادلات بصيغة الميل والمقطع</a:t>
            </a:r>
          </a:p>
          <a:p>
            <a:pPr algn="ctr"/>
            <a:endParaRPr lang="ar-EG" sz="32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9" y="173934"/>
            <a:ext cx="11826814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55" y="224086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35145" y="288397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439070" y="258590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29729"/>
            <a:ext cx="456646" cy="5464392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469795" y="495752"/>
            <a:ext cx="51587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مراجعة </a:t>
            </a:r>
            <a:r>
              <a:rPr lang="ar-SA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تمثيل المعادلات المكتوبة بصيغة الميل والمقطع</a:t>
            </a:r>
            <a:r>
              <a:rPr lang="ar-SA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بيانياَ</a:t>
            </a:r>
          </a:p>
        </p:txBody>
      </p:sp>
      <p:pic>
        <p:nvPicPr>
          <p:cNvPr id="49" name="صورة 3" descr="لقطة الشاشة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2"/>
          <a:stretch/>
        </p:blipFill>
        <p:spPr bwMode="auto">
          <a:xfrm>
            <a:off x="545461" y="1929383"/>
            <a:ext cx="5255192" cy="217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صورة 3" descr="لقطة الشاشة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72178"/>
          <a:stretch/>
        </p:blipFill>
        <p:spPr bwMode="auto">
          <a:xfrm>
            <a:off x="750337" y="4108244"/>
            <a:ext cx="5018935" cy="8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رابط مستقيم 22"/>
          <p:cNvCxnSpPr/>
          <p:nvPr/>
        </p:nvCxnSpPr>
        <p:spPr>
          <a:xfrm>
            <a:off x="741417" y="4244041"/>
            <a:ext cx="8920" cy="689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/>
          <a:srcRect l="45556" t="86895" r="7333" b="6215"/>
          <a:stretch/>
        </p:blipFill>
        <p:spPr>
          <a:xfrm>
            <a:off x="4002657" y="4430418"/>
            <a:ext cx="1307401" cy="459749"/>
          </a:xfrm>
          <a:prstGeom prst="rect">
            <a:avLst/>
          </a:prstGeom>
        </p:spPr>
      </p:pic>
      <p:pic>
        <p:nvPicPr>
          <p:cNvPr id="29" name="Picture 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71" y="791290"/>
            <a:ext cx="3482792" cy="54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8"/>
          <p:cNvGrpSpPr>
            <a:grpSpLocks/>
          </p:cNvGrpSpPr>
          <p:nvPr/>
        </p:nvGrpSpPr>
        <p:grpSpPr bwMode="auto">
          <a:xfrm>
            <a:off x="7565261" y="1450180"/>
            <a:ext cx="3887787" cy="3924300"/>
            <a:chOff x="476" y="1657"/>
            <a:chExt cx="2317" cy="2317"/>
          </a:xfrm>
        </p:grpSpPr>
        <p:sp>
          <p:nvSpPr>
            <p:cNvPr id="97" name="Line 99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Line 100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Rectangle 101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Line 104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Line 105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Line 106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Line 108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Line 111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Line 113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Line 114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116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122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123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124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125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126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127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0" name="Line 132"/>
          <p:cNvSpPr>
            <a:spLocks noChangeShapeType="1"/>
          </p:cNvSpPr>
          <p:nvPr/>
        </p:nvSpPr>
        <p:spPr bwMode="auto">
          <a:xfrm flipH="1">
            <a:off x="9507232" y="3369481"/>
            <a:ext cx="1678" cy="987055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1" name="Line 133"/>
          <p:cNvSpPr>
            <a:spLocks noChangeShapeType="1"/>
          </p:cNvSpPr>
          <p:nvPr/>
        </p:nvSpPr>
        <p:spPr bwMode="auto">
          <a:xfrm flipV="1">
            <a:off x="8818406" y="1739043"/>
            <a:ext cx="2698750" cy="3600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2" name="Line 134"/>
          <p:cNvSpPr>
            <a:spLocks noChangeShapeType="1"/>
          </p:cNvSpPr>
          <p:nvPr/>
        </p:nvSpPr>
        <p:spPr bwMode="auto">
          <a:xfrm>
            <a:off x="9533249" y="3400269"/>
            <a:ext cx="728271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8723262" y="4111889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1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ــ 4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4" name="Group 139"/>
          <p:cNvGrpSpPr>
            <a:grpSpLocks/>
          </p:cNvGrpSpPr>
          <p:nvPr/>
        </p:nvGrpSpPr>
        <p:grpSpPr bwMode="auto">
          <a:xfrm>
            <a:off x="10036280" y="3298797"/>
            <a:ext cx="406400" cy="593725"/>
            <a:chOff x="1753" y="2124"/>
            <a:chExt cx="256" cy="374"/>
          </a:xfrm>
        </p:grpSpPr>
        <p:sp>
          <p:nvSpPr>
            <p:cNvPr id="135" name="Text Box 87"/>
            <p:cNvSpPr txBox="1">
              <a:spLocks noChangeArrowheads="1"/>
            </p:cNvSpPr>
            <p:nvPr/>
          </p:nvSpPr>
          <p:spPr bwMode="auto">
            <a:xfrm>
              <a:off x="1753" y="2124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ar-SA" sz="1200" b="1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</a:rPr>
                <a:t>●</a:t>
              </a:r>
              <a:endParaRPr lang="en-US" altLang="ar-SA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 Box 87"/>
            <p:cNvSpPr txBox="1">
              <a:spLocks noChangeArrowheads="1"/>
            </p:cNvSpPr>
            <p:nvPr/>
          </p:nvSpPr>
          <p:spPr bwMode="auto">
            <a:xfrm>
              <a:off x="1769" y="2285"/>
              <a:ext cx="2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en-US" altLang="ar-SA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Text Box 87"/>
          <p:cNvSpPr txBox="1">
            <a:spLocks noChangeArrowheads="1"/>
          </p:cNvSpPr>
          <p:nvPr/>
        </p:nvSpPr>
        <p:spPr bwMode="auto">
          <a:xfrm>
            <a:off x="7285713" y="941570"/>
            <a:ext cx="4165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chemeClr val="accent1">
                    <a:lumMod val="75000"/>
                  </a:schemeClr>
                </a:solidFill>
              </a:rPr>
              <a:t>قم بوصف المستقيم </a:t>
            </a:r>
            <a:r>
              <a:rPr lang="ar-SA" altLang="ar-SA" sz="2000" b="1">
                <a:solidFill>
                  <a:schemeClr val="accent1">
                    <a:lumMod val="75000"/>
                  </a:schemeClr>
                </a:solidFill>
              </a:rPr>
              <a:t>الممثل بالرسم </a:t>
            </a:r>
            <a:r>
              <a:rPr lang="ar-SA" altLang="ar-SA" sz="2000" b="1" dirty="0">
                <a:solidFill>
                  <a:schemeClr val="accent1">
                    <a:lumMod val="75000"/>
                  </a:schemeClr>
                </a:solidFill>
              </a:rPr>
              <a:t>البياني .</a:t>
            </a:r>
            <a:endParaRPr lang="en-US" alt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9" name="AutoShape 150"/>
          <p:cNvSpPr>
            <a:spLocks noChangeArrowheads="1"/>
          </p:cNvSpPr>
          <p:nvPr/>
        </p:nvSpPr>
        <p:spPr bwMode="auto">
          <a:xfrm>
            <a:off x="6497917" y="5693241"/>
            <a:ext cx="1871663" cy="733823"/>
          </a:xfrm>
          <a:prstGeom prst="wedgeRoundRectCallout">
            <a:avLst>
              <a:gd name="adj1" fmla="val 109017"/>
              <a:gd name="adj2" fmla="val -225262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1600" b="1" dirty="0"/>
              <a:t>يقطع محور الصادات في العدد ــ 4</a:t>
            </a:r>
            <a:endParaRPr lang="en-US" altLang="ar-SA" sz="1600" b="1" dirty="0"/>
          </a:p>
        </p:txBody>
      </p:sp>
      <p:sp>
        <p:nvSpPr>
          <p:cNvPr id="140" name="AutoShape 151"/>
          <p:cNvSpPr>
            <a:spLocks noChangeArrowheads="1"/>
          </p:cNvSpPr>
          <p:nvPr/>
        </p:nvSpPr>
        <p:spPr bwMode="auto">
          <a:xfrm>
            <a:off x="6376049" y="2537629"/>
            <a:ext cx="1081088" cy="583901"/>
          </a:xfrm>
          <a:prstGeom prst="wedgeRoundRectCallout">
            <a:avLst>
              <a:gd name="adj1" fmla="val -42884"/>
              <a:gd name="adj2" fmla="val 47148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600" b="1" dirty="0"/>
              <a:t>ميله =</a:t>
            </a:r>
            <a:endParaRPr lang="en-US" altLang="ar-SA" sz="1600" b="1" dirty="0"/>
          </a:p>
        </p:txBody>
      </p:sp>
      <p:grpSp>
        <p:nvGrpSpPr>
          <p:cNvPr id="141" name="Group 152"/>
          <p:cNvGrpSpPr>
            <a:grpSpLocks/>
          </p:cNvGrpSpPr>
          <p:nvPr/>
        </p:nvGrpSpPr>
        <p:grpSpPr bwMode="auto">
          <a:xfrm>
            <a:off x="6488002" y="2537629"/>
            <a:ext cx="325438" cy="622300"/>
            <a:chOff x="4830" y="2328"/>
            <a:chExt cx="205" cy="392"/>
          </a:xfrm>
        </p:grpSpPr>
        <p:sp>
          <p:nvSpPr>
            <p:cNvPr id="142" name="Text Box 87"/>
            <p:cNvSpPr txBox="1">
              <a:spLocks noChangeArrowheads="1"/>
            </p:cNvSpPr>
            <p:nvPr/>
          </p:nvSpPr>
          <p:spPr bwMode="auto">
            <a:xfrm>
              <a:off x="4830" y="2328"/>
              <a:ext cx="2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US" altLang="ar-SA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3" name="Text Box 87"/>
            <p:cNvSpPr txBox="1">
              <a:spLocks noChangeArrowheads="1"/>
            </p:cNvSpPr>
            <p:nvPr/>
          </p:nvSpPr>
          <p:spPr bwMode="auto">
            <a:xfrm>
              <a:off x="4830" y="2507"/>
              <a:ext cx="2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en-US" altLang="ar-SA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4" name="Line 148"/>
            <p:cNvSpPr>
              <a:spLocks noChangeShapeType="1"/>
            </p:cNvSpPr>
            <p:nvPr/>
          </p:nvSpPr>
          <p:spPr bwMode="auto">
            <a:xfrm flipH="1">
              <a:off x="4871" y="2523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45" name="AutoShape 153"/>
          <p:cNvSpPr>
            <a:spLocks noChangeArrowheads="1"/>
          </p:cNvSpPr>
          <p:nvPr/>
        </p:nvSpPr>
        <p:spPr bwMode="auto">
          <a:xfrm>
            <a:off x="9680525" y="1810541"/>
            <a:ext cx="1215309" cy="381481"/>
          </a:xfrm>
          <a:prstGeom prst="wedgeRoundRectCallout">
            <a:avLst>
              <a:gd name="adj1" fmla="val -35569"/>
              <a:gd name="adj2" fmla="val 36157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1600" b="1" dirty="0"/>
              <a:t>التغير الأفقي 3</a:t>
            </a:r>
            <a:endParaRPr lang="en-US" altLang="ar-SA" sz="1600" b="1" dirty="0"/>
          </a:p>
        </p:txBody>
      </p:sp>
      <p:sp>
        <p:nvSpPr>
          <p:cNvPr id="146" name="AutoShape 154"/>
          <p:cNvSpPr>
            <a:spLocks noChangeArrowheads="1"/>
          </p:cNvSpPr>
          <p:nvPr/>
        </p:nvSpPr>
        <p:spPr bwMode="auto">
          <a:xfrm>
            <a:off x="7634310" y="3864368"/>
            <a:ext cx="1294991" cy="363537"/>
          </a:xfrm>
          <a:prstGeom prst="wedgeRoundRectCallout">
            <a:avLst>
              <a:gd name="adj1" fmla="val 90781"/>
              <a:gd name="adj2" fmla="val 229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1600" b="1" dirty="0"/>
              <a:t>التغير الرأسي 4</a:t>
            </a:r>
            <a:endParaRPr lang="en-US" altLang="ar-SA" sz="1600" b="1" dirty="0"/>
          </a:p>
        </p:txBody>
      </p:sp>
      <p:sp>
        <p:nvSpPr>
          <p:cNvPr id="147" name="AutoShape 155"/>
          <p:cNvSpPr>
            <a:spLocks noChangeArrowheads="1"/>
          </p:cNvSpPr>
          <p:nvPr/>
        </p:nvSpPr>
        <p:spPr bwMode="auto">
          <a:xfrm>
            <a:off x="9069419" y="5675472"/>
            <a:ext cx="2554024" cy="602801"/>
          </a:xfrm>
          <a:prstGeom prst="wedgeRoundRectCallout">
            <a:avLst>
              <a:gd name="adj1" fmla="val 14769"/>
              <a:gd name="adj2" fmla="val 47148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600" b="1" dirty="0"/>
              <a:t>معادلته هي :</a:t>
            </a:r>
            <a:endParaRPr lang="en-US" altLang="ar-SA" sz="1600" b="1" dirty="0"/>
          </a:p>
        </p:txBody>
      </p:sp>
      <p:sp>
        <p:nvSpPr>
          <p:cNvPr id="148" name="Text Box 87"/>
          <p:cNvSpPr txBox="1">
            <a:spLocks noChangeArrowheads="1"/>
          </p:cNvSpPr>
          <p:nvPr/>
        </p:nvSpPr>
        <p:spPr bwMode="auto">
          <a:xfrm>
            <a:off x="8975577" y="5846516"/>
            <a:ext cx="1620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ص =      س 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9" name="Group 157"/>
          <p:cNvGrpSpPr>
            <a:grpSpLocks/>
          </p:cNvGrpSpPr>
          <p:nvPr/>
        </p:nvGrpSpPr>
        <p:grpSpPr bwMode="auto">
          <a:xfrm>
            <a:off x="9756178" y="5675475"/>
            <a:ext cx="325437" cy="671513"/>
            <a:chOff x="4830" y="2328"/>
            <a:chExt cx="205" cy="423"/>
          </a:xfrm>
        </p:grpSpPr>
        <p:sp>
          <p:nvSpPr>
            <p:cNvPr id="150" name="Text Box 87"/>
            <p:cNvSpPr txBox="1">
              <a:spLocks noChangeArrowheads="1"/>
            </p:cNvSpPr>
            <p:nvPr/>
          </p:nvSpPr>
          <p:spPr bwMode="auto">
            <a:xfrm>
              <a:off x="4830" y="2328"/>
              <a:ext cx="2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US" altLang="ar-SA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1" name="Text Box 87"/>
            <p:cNvSpPr txBox="1">
              <a:spLocks noChangeArrowheads="1"/>
            </p:cNvSpPr>
            <p:nvPr/>
          </p:nvSpPr>
          <p:spPr bwMode="auto">
            <a:xfrm>
              <a:off x="4830" y="2538"/>
              <a:ext cx="2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en-US" altLang="ar-SA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2" name="Line 160"/>
            <p:cNvSpPr>
              <a:spLocks noChangeShapeType="1"/>
            </p:cNvSpPr>
            <p:nvPr/>
          </p:nvSpPr>
          <p:spPr bwMode="auto">
            <a:xfrm flipH="1">
              <a:off x="4871" y="2546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3" name="Text Box 87"/>
          <p:cNvSpPr txBox="1">
            <a:spLocks noChangeArrowheads="1"/>
          </p:cNvSpPr>
          <p:nvPr/>
        </p:nvSpPr>
        <p:spPr bwMode="auto">
          <a:xfrm>
            <a:off x="8933432" y="5833399"/>
            <a:ext cx="612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ــ 4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4" name="AutoShape 162"/>
          <p:cNvSpPr>
            <a:spLocks noChangeArrowheads="1"/>
          </p:cNvSpPr>
          <p:nvPr/>
        </p:nvSpPr>
        <p:spPr bwMode="auto">
          <a:xfrm>
            <a:off x="6325215" y="3565773"/>
            <a:ext cx="1188320" cy="489171"/>
          </a:xfrm>
          <a:prstGeom prst="wedgeRoundRectCallout">
            <a:avLst>
              <a:gd name="adj1" fmla="val -42884"/>
              <a:gd name="adj2" fmla="val 47148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1600" b="1" dirty="0"/>
              <a:t>ميله</a:t>
            </a:r>
            <a:r>
              <a:rPr lang="ar-SA" altLang="ar-SA" sz="2400" b="1" dirty="0"/>
              <a:t> :</a:t>
            </a:r>
            <a:endParaRPr lang="en-US" altLang="ar-SA" sz="2400" b="1" dirty="0"/>
          </a:p>
        </p:txBody>
      </p:sp>
      <p:sp>
        <p:nvSpPr>
          <p:cNvPr id="155" name="Text Box 87"/>
          <p:cNvSpPr txBox="1">
            <a:spLocks noChangeArrowheads="1"/>
          </p:cNvSpPr>
          <p:nvPr/>
        </p:nvSpPr>
        <p:spPr bwMode="auto">
          <a:xfrm>
            <a:off x="6367316" y="3650182"/>
            <a:ext cx="647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موجب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2306573" y="5620156"/>
            <a:ext cx="2055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chemeClr val="accent2"/>
                </a:solidFill>
              </a:rPr>
              <a:t>ص =  م  س  +  ب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82" name="AutoShape 130"/>
          <p:cNvSpPr>
            <a:spLocks noChangeArrowheads="1"/>
          </p:cNvSpPr>
          <p:nvPr/>
        </p:nvSpPr>
        <p:spPr bwMode="auto">
          <a:xfrm>
            <a:off x="1295146" y="5105194"/>
            <a:ext cx="3944933" cy="468598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E6EAC4"/>
              </a:gs>
              <a:gs pos="50000">
                <a:srgbClr val="FDFEF4"/>
              </a:gs>
              <a:gs pos="100000">
                <a:srgbClr val="E6EAC4"/>
              </a:gs>
            </a:gsLst>
            <a:lin ang="5400000" scaled="1"/>
          </a:gradFill>
          <a:ln w="76200" cmpd="tri">
            <a:pattFill prst="lgGrid">
              <a:fgClr>
                <a:schemeClr val="tx1"/>
              </a:fgClr>
              <a:bgClr>
                <a:schemeClr val="hlink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>
                <a:cs typeface="Monotype Koufi" pitchFamily="2" charset="-78"/>
              </a:rPr>
              <a:t>معادلة المستقيم تكون على الصورة الميل والمقطع</a:t>
            </a:r>
            <a:endParaRPr lang="en-US" altLang="ar-SA" sz="1600" b="1" dirty="0">
              <a:cs typeface="Monotype Koufi" pitchFamily="2" charset="-78"/>
            </a:endParaRPr>
          </a:p>
        </p:txBody>
      </p:sp>
      <p:sp>
        <p:nvSpPr>
          <p:cNvPr id="83" name="AutoShape 133"/>
          <p:cNvSpPr>
            <a:spLocks noChangeArrowheads="1"/>
          </p:cNvSpPr>
          <p:nvPr/>
        </p:nvSpPr>
        <p:spPr bwMode="auto">
          <a:xfrm>
            <a:off x="4140136" y="6094120"/>
            <a:ext cx="575109" cy="325151"/>
          </a:xfrm>
          <a:prstGeom prst="wedgeRoundRectCallout">
            <a:avLst>
              <a:gd name="adj1" fmla="val -128558"/>
              <a:gd name="adj2" fmla="val -99524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الميل</a:t>
            </a:r>
            <a:endParaRPr lang="en-US" altLang="ar-SA" sz="1600" b="1" dirty="0"/>
          </a:p>
        </p:txBody>
      </p:sp>
      <p:sp>
        <p:nvSpPr>
          <p:cNvPr id="84" name="AutoShape 134"/>
          <p:cNvSpPr>
            <a:spLocks noChangeArrowheads="1"/>
          </p:cNvSpPr>
          <p:nvPr/>
        </p:nvSpPr>
        <p:spPr bwMode="auto">
          <a:xfrm>
            <a:off x="877932" y="6069184"/>
            <a:ext cx="1296988" cy="325151"/>
          </a:xfrm>
          <a:prstGeom prst="wedgeRoundRectCallout">
            <a:avLst>
              <a:gd name="adj1" fmla="val 72635"/>
              <a:gd name="adj2" fmla="val -104844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المقطع الصادي</a:t>
            </a:r>
            <a:endParaRPr lang="en-US" altLang="ar-SA" sz="1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3438" y="2373698"/>
            <a:ext cx="1099886" cy="160445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2131" y="2250749"/>
            <a:ext cx="1332863" cy="180419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682" y="433438"/>
            <a:ext cx="1133684" cy="12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7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7" grpId="0"/>
      <p:bldP spid="139" grpId="0" animBg="1"/>
      <p:bldP spid="140" grpId="0" animBg="1"/>
      <p:bldP spid="145" grpId="0" animBg="1"/>
      <p:bldP spid="146" grpId="0" animBg="1"/>
      <p:bldP spid="147" grpId="0" animBg="1"/>
      <p:bldP spid="148" grpId="0"/>
      <p:bldP spid="153" grpId="0"/>
      <p:bldP spid="154" grpId="0" animBg="1"/>
      <p:bldP spid="155" grpId="0"/>
      <p:bldP spid="81" grpId="0"/>
      <p:bldP spid="82" grpId="0" animBg="1"/>
      <p:bldP spid="8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9" y="173934"/>
            <a:ext cx="1186175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86" y="240762"/>
            <a:ext cx="5688436" cy="6291680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461" y="258590"/>
            <a:ext cx="5688436" cy="6291680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25770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405442" y="288889"/>
            <a:ext cx="5575667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98740"/>
            <a:ext cx="456646" cy="5374256"/>
          </a:xfrm>
          <a:prstGeom prst="rect">
            <a:avLst/>
          </a:prstGeom>
        </p:spPr>
      </p:pic>
      <p:pic>
        <p:nvPicPr>
          <p:cNvPr id="67" name="Google Shape;673;p60"/>
          <p:cNvPicPr preferRelativeResize="0"/>
          <p:nvPr/>
        </p:nvPicPr>
        <p:blipFill>
          <a:blip r:embed="rId6">
            <a:alphaModFix amt="83000"/>
          </a:blip>
          <a:stretch>
            <a:fillRect/>
          </a:stretch>
        </p:blipFill>
        <p:spPr>
          <a:xfrm rot="21306773">
            <a:off x="255656" y="5014197"/>
            <a:ext cx="5841983" cy="237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rcRect l="78112" t="3498" b="78598"/>
          <a:stretch/>
        </p:blipFill>
        <p:spPr>
          <a:xfrm>
            <a:off x="10705381" y="369843"/>
            <a:ext cx="858187" cy="500232"/>
          </a:xfrm>
          <a:prstGeom prst="rect">
            <a:avLst/>
          </a:prstGeom>
        </p:spPr>
      </p:pic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7187893" y="3525495"/>
            <a:ext cx="4400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1">
                    <a:lumMod val="50000"/>
                  </a:schemeClr>
                </a:solidFill>
              </a:rPr>
              <a:t>ما النقطتان اللتان ستظهران على تمثيل البيانات ؟</a:t>
            </a:r>
            <a:endParaRPr lang="en-US" altLang="ar-S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7733451" y="4218426"/>
            <a:ext cx="3819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1">
                    <a:lumMod val="50000"/>
                  </a:schemeClr>
                </a:solidFill>
              </a:rPr>
              <a:t>كيف يمكنك ايجاد ميل المستقيم الممثل لهذه البيانات ؟</a:t>
            </a:r>
            <a:endParaRPr lang="en-US" altLang="ar-S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6608688" y="5387617"/>
            <a:ext cx="5078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chemeClr val="accent1">
                    <a:lumMod val="50000"/>
                  </a:schemeClr>
                </a:solidFill>
              </a:rPr>
              <a:t>كيف يمكنك استعمال المعادلة التي تمثل هذا الوضع في التنبؤ </a:t>
            </a:r>
            <a:r>
              <a:rPr lang="ar-SA" altLang="ar-SA" sz="1600" b="1" dirty="0" err="1">
                <a:solidFill>
                  <a:schemeClr val="accent1">
                    <a:lumMod val="50000"/>
                  </a:schemeClr>
                </a:solidFill>
              </a:rPr>
              <a:t>يايراد</a:t>
            </a:r>
            <a:r>
              <a:rPr lang="ar-SA" altLang="ar-SA" sz="1600" b="1" dirty="0">
                <a:solidFill>
                  <a:schemeClr val="accent1">
                    <a:lumMod val="50000"/>
                  </a:schemeClr>
                </a:solidFill>
              </a:rPr>
              <a:t> المملكة في سنة معينة ؟</a:t>
            </a:r>
            <a:endParaRPr lang="en-US" altLang="ar-S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7321674" y="3897832"/>
            <a:ext cx="3383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rgbClr val="FF0000"/>
                </a:solidFill>
              </a:rPr>
              <a:t>( 2015 ، 608 ) ، ( 2017 ، 696 )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10312710" y="4726258"/>
            <a:ext cx="512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rgbClr val="FF0000"/>
                </a:solidFill>
              </a:rPr>
              <a:t>م =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7094012" y="5989441"/>
            <a:ext cx="4242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600" b="1" dirty="0">
                <a:solidFill>
                  <a:srgbClr val="FF0000"/>
                </a:solidFill>
              </a:rPr>
              <a:t>نعوض عن عدد السنوات بدلا من </a:t>
            </a:r>
            <a:r>
              <a:rPr lang="ar-SA" altLang="ar-SA" sz="1600" b="1" dirty="0">
                <a:solidFill>
                  <a:srgbClr val="002060"/>
                </a:solidFill>
              </a:rPr>
              <a:t>س</a:t>
            </a:r>
            <a:r>
              <a:rPr lang="ar-SA" altLang="ar-SA" sz="1600" b="1" dirty="0">
                <a:solidFill>
                  <a:srgbClr val="FF0000"/>
                </a:solidFill>
              </a:rPr>
              <a:t> لنحصل على الإيراد </a:t>
            </a:r>
            <a:r>
              <a:rPr lang="ar-SA" altLang="ar-SA" sz="1600" b="1" dirty="0">
                <a:solidFill>
                  <a:srgbClr val="002060"/>
                </a:solidFill>
              </a:rPr>
              <a:t>ص</a:t>
            </a:r>
            <a:endParaRPr lang="en-US" altLang="ar-SA" sz="1600" b="1" dirty="0">
              <a:solidFill>
                <a:srgbClr val="002060"/>
              </a:solidFill>
            </a:endParaRPr>
          </a:p>
        </p:txBody>
      </p:sp>
      <p:grpSp>
        <p:nvGrpSpPr>
          <p:cNvPr id="90" name="Group 86"/>
          <p:cNvGrpSpPr>
            <a:grpSpLocks/>
          </p:cNvGrpSpPr>
          <p:nvPr/>
        </p:nvGrpSpPr>
        <p:grpSpPr bwMode="auto">
          <a:xfrm>
            <a:off x="8766966" y="4584973"/>
            <a:ext cx="1734463" cy="712788"/>
            <a:chOff x="2517" y="2872"/>
            <a:chExt cx="1384" cy="449"/>
          </a:xfrm>
        </p:grpSpPr>
        <p:grpSp>
          <p:nvGrpSpPr>
            <p:cNvPr id="91" name="Group 80"/>
            <p:cNvGrpSpPr>
              <a:grpSpLocks/>
            </p:cNvGrpSpPr>
            <p:nvPr/>
          </p:nvGrpSpPr>
          <p:grpSpPr bwMode="auto">
            <a:xfrm>
              <a:off x="2675" y="2872"/>
              <a:ext cx="1226" cy="449"/>
              <a:chOff x="2381" y="2727"/>
              <a:chExt cx="1226" cy="449"/>
            </a:xfrm>
          </p:grpSpPr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727"/>
                <a:ext cx="122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FF0000"/>
                    </a:solidFill>
                  </a:rPr>
                  <a:t>696 ــ 608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2381" y="2963"/>
                <a:ext cx="122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1600" b="1" dirty="0">
                    <a:solidFill>
                      <a:srgbClr val="FF0000"/>
                    </a:solidFill>
                  </a:rPr>
                  <a:t>2017 ــ 2015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Line 79"/>
              <p:cNvSpPr>
                <a:spLocks noChangeShapeType="1"/>
              </p:cNvSpPr>
              <p:nvPr/>
            </p:nvSpPr>
            <p:spPr bwMode="auto">
              <a:xfrm flipH="1">
                <a:off x="2540" y="2976"/>
                <a:ext cx="9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92" name="Text Box 87"/>
            <p:cNvSpPr txBox="1">
              <a:spLocks noChangeArrowheads="1"/>
            </p:cNvSpPr>
            <p:nvPr/>
          </p:nvSpPr>
          <p:spPr bwMode="auto">
            <a:xfrm>
              <a:off x="2517" y="2972"/>
              <a:ext cx="2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rgbClr val="FF0000"/>
                  </a:solidFill>
                </a:rPr>
                <a:t>=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 82"/>
          <p:cNvGrpSpPr>
            <a:grpSpLocks/>
          </p:cNvGrpSpPr>
          <p:nvPr/>
        </p:nvGrpSpPr>
        <p:grpSpPr bwMode="auto">
          <a:xfrm>
            <a:off x="8257399" y="4556398"/>
            <a:ext cx="570217" cy="712788"/>
            <a:chOff x="2381" y="2727"/>
            <a:chExt cx="1226" cy="449"/>
          </a:xfrm>
        </p:grpSpPr>
        <p:sp>
          <p:nvSpPr>
            <p:cNvPr id="97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rgbClr val="FF0000"/>
                  </a:solidFill>
                </a:rPr>
                <a:t>88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8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1600" b="1" dirty="0">
                  <a:solidFill>
                    <a:srgbClr val="FF0000"/>
                  </a:solidFill>
                </a:rPr>
                <a:t>2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9" name="Line 85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32" y="335339"/>
            <a:ext cx="5153025" cy="5829551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7678664" y="4726258"/>
            <a:ext cx="5787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=44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C4A34BD-892E-0F4B-8709-5ED8E8B6F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882" y="827035"/>
            <a:ext cx="5305138" cy="27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7" grpId="0"/>
      <p:bldP spid="88" grpId="0"/>
      <p:bldP spid="8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173934"/>
            <a:ext cx="1187857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12" y="266640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659" y="21546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5438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55607"/>
            <a:ext cx="456646" cy="5434642"/>
          </a:xfrm>
          <a:prstGeom prst="rect">
            <a:avLst/>
          </a:prstGeom>
        </p:spPr>
      </p:pic>
      <p:pic>
        <p:nvPicPr>
          <p:cNvPr id="43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196" y="365970"/>
            <a:ext cx="1448882" cy="3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785626" y="708819"/>
            <a:ext cx="4703372" cy="469081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اكتب معادلة المستقيم المار في النقطة ( ــ 2 ، 5 ) وميله  4</a:t>
            </a:r>
            <a:endParaRPr lang="en-US" altLang="ar-SA" sz="1800" b="1" dirty="0"/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10399190" y="1405508"/>
            <a:ext cx="793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10111852" y="1380108"/>
            <a:ext cx="325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م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9570515" y="1380108"/>
            <a:ext cx="57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س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Text Box 87"/>
          <p:cNvSpPr txBox="1">
            <a:spLocks noChangeArrowheads="1"/>
          </p:cNvSpPr>
          <p:nvPr/>
        </p:nvSpPr>
        <p:spPr bwMode="auto">
          <a:xfrm>
            <a:off x="9048351" y="1430774"/>
            <a:ext cx="649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 Box 87"/>
          <p:cNvSpPr txBox="1">
            <a:spLocks noChangeArrowheads="1"/>
          </p:cNvSpPr>
          <p:nvPr/>
        </p:nvSpPr>
        <p:spPr bwMode="auto">
          <a:xfrm>
            <a:off x="10444442" y="1405508"/>
            <a:ext cx="639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5 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10107152" y="1412063"/>
            <a:ext cx="396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 Box 87"/>
          <p:cNvSpPr txBox="1">
            <a:spLocks noChangeArrowheads="1"/>
          </p:cNvSpPr>
          <p:nvPr/>
        </p:nvSpPr>
        <p:spPr bwMode="auto">
          <a:xfrm>
            <a:off x="9580152" y="1420701"/>
            <a:ext cx="638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(ــ 2)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Text Box 87"/>
          <p:cNvSpPr txBox="1">
            <a:spLocks noChangeArrowheads="1"/>
          </p:cNvSpPr>
          <p:nvPr/>
        </p:nvSpPr>
        <p:spPr bwMode="auto">
          <a:xfrm>
            <a:off x="8823510" y="1841276"/>
            <a:ext cx="2233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5 =  ــ 8  +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9225776" y="2262248"/>
            <a:ext cx="223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5 + 8 = 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Text Box 87"/>
          <p:cNvSpPr txBox="1">
            <a:spLocks noChangeArrowheads="1"/>
          </p:cNvSpPr>
          <p:nvPr/>
        </p:nvSpPr>
        <p:spPr bwMode="auto">
          <a:xfrm>
            <a:off x="8977583" y="2608839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 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ctangle 79"/>
          <p:cNvSpPr>
            <a:spLocks noChangeArrowheads="1"/>
          </p:cNvSpPr>
          <p:nvPr/>
        </p:nvSpPr>
        <p:spPr bwMode="auto">
          <a:xfrm>
            <a:off x="6399644" y="2531247"/>
            <a:ext cx="3059752" cy="375391"/>
          </a:xfrm>
          <a:prstGeom prst="rect">
            <a:avLst/>
          </a:prstGeom>
          <a:solidFill>
            <a:srgbClr val="FE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4" name="Text Box 87"/>
          <p:cNvSpPr txBox="1">
            <a:spLocks noChangeArrowheads="1"/>
          </p:cNvSpPr>
          <p:nvPr/>
        </p:nvSpPr>
        <p:spPr bwMode="auto">
          <a:xfrm>
            <a:off x="7662093" y="2504652"/>
            <a:ext cx="170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المعادلة هي :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 Box 87"/>
          <p:cNvSpPr txBox="1">
            <a:spLocks noChangeArrowheads="1"/>
          </p:cNvSpPr>
          <p:nvPr/>
        </p:nvSpPr>
        <p:spPr bwMode="auto">
          <a:xfrm>
            <a:off x="6826280" y="2517734"/>
            <a:ext cx="1373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ص =     س 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6" name="Group 82"/>
          <p:cNvGrpSpPr>
            <a:grpSpLocks/>
          </p:cNvGrpSpPr>
          <p:nvPr/>
        </p:nvGrpSpPr>
        <p:grpSpPr bwMode="auto">
          <a:xfrm>
            <a:off x="8007741" y="1100257"/>
            <a:ext cx="685800" cy="975391"/>
            <a:chOff x="2562" y="1231"/>
            <a:chExt cx="432" cy="655"/>
          </a:xfrm>
        </p:grpSpPr>
        <p:sp>
          <p:nvSpPr>
            <p:cNvPr id="77" name="Text Box 87"/>
            <p:cNvSpPr txBox="1">
              <a:spLocks noChangeArrowheads="1"/>
            </p:cNvSpPr>
            <p:nvPr/>
          </p:nvSpPr>
          <p:spPr bwMode="auto">
            <a:xfrm>
              <a:off x="2562" y="1638"/>
              <a:ext cx="4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س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Line 84"/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45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9" name="Group 85"/>
          <p:cNvGrpSpPr>
            <a:grpSpLocks/>
          </p:cNvGrpSpPr>
          <p:nvPr/>
        </p:nvGrpSpPr>
        <p:grpSpPr bwMode="auto">
          <a:xfrm>
            <a:off x="7539986" y="1072718"/>
            <a:ext cx="685800" cy="975391"/>
            <a:chOff x="2562" y="1231"/>
            <a:chExt cx="432" cy="655"/>
          </a:xfrm>
        </p:grpSpPr>
        <p:sp>
          <p:nvSpPr>
            <p:cNvPr id="80" name="Text Box 87"/>
            <p:cNvSpPr txBox="1">
              <a:spLocks noChangeArrowheads="1"/>
            </p:cNvSpPr>
            <p:nvPr/>
          </p:nvSpPr>
          <p:spPr bwMode="auto">
            <a:xfrm>
              <a:off x="2562" y="1638"/>
              <a:ext cx="4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ص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Line 87"/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45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2" name="Group 88"/>
          <p:cNvGrpSpPr>
            <a:grpSpLocks/>
          </p:cNvGrpSpPr>
          <p:nvPr/>
        </p:nvGrpSpPr>
        <p:grpSpPr bwMode="auto">
          <a:xfrm>
            <a:off x="6679005" y="1058022"/>
            <a:ext cx="685800" cy="975391"/>
            <a:chOff x="2562" y="1231"/>
            <a:chExt cx="432" cy="655"/>
          </a:xfrm>
        </p:grpSpPr>
        <p:sp>
          <p:nvSpPr>
            <p:cNvPr id="83" name="Text Box 87"/>
            <p:cNvSpPr txBox="1">
              <a:spLocks noChangeArrowheads="1"/>
            </p:cNvSpPr>
            <p:nvPr/>
          </p:nvSpPr>
          <p:spPr bwMode="auto">
            <a:xfrm>
              <a:off x="2562" y="1638"/>
              <a:ext cx="4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م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Line 90"/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45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7280273" y="2537513"/>
            <a:ext cx="455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3</a:t>
            </a:r>
            <a:endParaRPr lang="en-US" altLang="ar-SA" sz="1800" b="1" dirty="0">
              <a:solidFill>
                <a:srgbClr val="C00000"/>
              </a:solidFill>
            </a:endParaRP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6410472" y="2528080"/>
            <a:ext cx="902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+ 13</a:t>
            </a:r>
            <a:endParaRPr lang="en-US" altLang="ar-SA" sz="1800" b="1" dirty="0">
              <a:solidFill>
                <a:srgbClr val="C00000"/>
              </a:solidFill>
            </a:endParaRPr>
          </a:p>
        </p:txBody>
      </p:sp>
      <p:pic>
        <p:nvPicPr>
          <p:cNvPr id="87" name="Google Shape;673;p60"/>
          <p:cNvPicPr preferRelativeResize="0"/>
          <p:nvPr/>
        </p:nvPicPr>
        <p:blipFill>
          <a:blip r:embed="rId7">
            <a:alphaModFix amt="83000"/>
          </a:blip>
          <a:stretch>
            <a:fillRect/>
          </a:stretch>
        </p:blipFill>
        <p:spPr>
          <a:xfrm rot="21294792">
            <a:off x="455474" y="5082315"/>
            <a:ext cx="5502169" cy="237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35" y="309462"/>
            <a:ext cx="5191125" cy="5932842"/>
          </a:xfrm>
          <a:prstGeom prst="rect">
            <a:avLst/>
          </a:prstGeom>
        </p:spPr>
      </p:pic>
      <p:sp>
        <p:nvSpPr>
          <p:cNvPr id="89" name="Rectangle 20"/>
          <p:cNvSpPr>
            <a:spLocks noChangeArrowheads="1"/>
          </p:cNvSpPr>
          <p:nvPr/>
        </p:nvSpPr>
        <p:spPr bwMode="auto">
          <a:xfrm>
            <a:off x="7160062" y="3593266"/>
            <a:ext cx="4246562" cy="428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اكتب معادلة المستقيم المار في النقطة ( ــ 4 ، 6 ) وميله  ــ 2</a:t>
            </a:r>
            <a:endParaRPr lang="en-US" altLang="ar-SA" sz="1600" b="1" dirty="0"/>
          </a:p>
        </p:txBody>
      </p:sp>
      <p:sp>
        <p:nvSpPr>
          <p:cNvPr id="90" name="Text Box 87"/>
          <p:cNvSpPr txBox="1">
            <a:spLocks noChangeArrowheads="1"/>
          </p:cNvSpPr>
          <p:nvPr/>
        </p:nvSpPr>
        <p:spPr bwMode="auto">
          <a:xfrm>
            <a:off x="10156132" y="4193892"/>
            <a:ext cx="79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ص =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>
            <a:off x="10005320" y="4168492"/>
            <a:ext cx="325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>
                <a:solidFill>
                  <a:schemeClr val="accent2"/>
                </a:solidFill>
              </a:rPr>
              <a:t>م</a:t>
            </a:r>
            <a:endParaRPr lang="en-US" altLang="ar-SA" sz="1600" b="1">
              <a:solidFill>
                <a:srgbClr val="FF0000"/>
              </a:solidFill>
            </a:endParaRPr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9433820" y="4168492"/>
            <a:ext cx="577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س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8732145" y="4174842"/>
            <a:ext cx="744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+ ب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10086283" y="4116104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9846570" y="4205004"/>
            <a:ext cx="63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ــ</a:t>
            </a:r>
            <a:r>
              <a:rPr lang="ar-SA" altLang="ar-SA" sz="1600" b="1" dirty="0">
                <a:solidFill>
                  <a:schemeClr val="accent2"/>
                </a:solidFill>
              </a:rPr>
              <a:t> </a:t>
            </a: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 Box 87"/>
          <p:cNvSpPr txBox="1">
            <a:spLocks noChangeArrowheads="1"/>
          </p:cNvSpPr>
          <p:nvPr/>
        </p:nvSpPr>
        <p:spPr bwMode="auto">
          <a:xfrm>
            <a:off x="9341746" y="4170367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(ــ 4)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9570515" y="4578067"/>
            <a:ext cx="130475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6 =  8  +  ب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 Box 87"/>
          <p:cNvSpPr txBox="1">
            <a:spLocks noChangeArrowheads="1"/>
          </p:cNvSpPr>
          <p:nvPr/>
        </p:nvSpPr>
        <p:spPr bwMode="auto">
          <a:xfrm>
            <a:off x="8889307" y="4960654"/>
            <a:ext cx="2233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6 ــ 8=          ب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Text Box 87"/>
          <p:cNvSpPr txBox="1">
            <a:spLocks noChangeArrowheads="1"/>
          </p:cNvSpPr>
          <p:nvPr/>
        </p:nvSpPr>
        <p:spPr bwMode="auto">
          <a:xfrm>
            <a:off x="8755957" y="5330542"/>
            <a:ext cx="2233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ــ 2 =          ب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auto">
          <a:xfrm>
            <a:off x="8641657" y="5798284"/>
            <a:ext cx="2703513" cy="470818"/>
          </a:xfrm>
          <a:prstGeom prst="rect">
            <a:avLst/>
          </a:prstGeom>
          <a:solidFill>
            <a:srgbClr val="FE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1" name="Text Box 87"/>
          <p:cNvSpPr txBox="1">
            <a:spLocks noChangeArrowheads="1"/>
          </p:cNvSpPr>
          <p:nvPr/>
        </p:nvSpPr>
        <p:spPr bwMode="auto">
          <a:xfrm>
            <a:off x="9689666" y="5856149"/>
            <a:ext cx="1620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المعادلة هي :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8755957" y="5861617"/>
            <a:ext cx="153492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ص =      س 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3" name="Group 98"/>
          <p:cNvGrpSpPr>
            <a:grpSpLocks/>
          </p:cNvGrpSpPr>
          <p:nvPr/>
        </p:nvGrpSpPr>
        <p:grpSpPr bwMode="auto">
          <a:xfrm>
            <a:off x="8218924" y="3917116"/>
            <a:ext cx="685800" cy="911225"/>
            <a:chOff x="2562" y="1231"/>
            <a:chExt cx="432" cy="695"/>
          </a:xfrm>
        </p:grpSpPr>
        <p:sp>
          <p:nvSpPr>
            <p:cNvPr id="104" name="Text Box 87"/>
            <p:cNvSpPr txBox="1">
              <a:spLocks noChangeArrowheads="1"/>
            </p:cNvSpPr>
            <p:nvPr/>
          </p:nvSpPr>
          <p:spPr bwMode="auto">
            <a:xfrm>
              <a:off x="2562" y="163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س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453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6" name="Group 101"/>
          <p:cNvGrpSpPr>
            <a:grpSpLocks/>
          </p:cNvGrpSpPr>
          <p:nvPr/>
        </p:nvGrpSpPr>
        <p:grpSpPr bwMode="auto">
          <a:xfrm>
            <a:off x="7839512" y="3929816"/>
            <a:ext cx="685800" cy="923925"/>
            <a:chOff x="2562" y="1231"/>
            <a:chExt cx="432" cy="695"/>
          </a:xfrm>
        </p:grpSpPr>
        <p:sp>
          <p:nvSpPr>
            <p:cNvPr id="107" name="Text Box 87"/>
            <p:cNvSpPr txBox="1">
              <a:spLocks noChangeArrowheads="1"/>
            </p:cNvSpPr>
            <p:nvPr/>
          </p:nvSpPr>
          <p:spPr bwMode="auto">
            <a:xfrm>
              <a:off x="2562" y="163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ص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8" name="Line 103"/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453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9" name="Group 104"/>
          <p:cNvGrpSpPr>
            <a:grpSpLocks/>
          </p:cNvGrpSpPr>
          <p:nvPr/>
        </p:nvGrpSpPr>
        <p:grpSpPr bwMode="auto">
          <a:xfrm>
            <a:off x="7010837" y="3942516"/>
            <a:ext cx="685800" cy="835025"/>
            <a:chOff x="2562" y="1231"/>
            <a:chExt cx="432" cy="640"/>
          </a:xfrm>
        </p:grpSpPr>
        <p:sp>
          <p:nvSpPr>
            <p:cNvPr id="110" name="Text Box 87"/>
            <p:cNvSpPr txBox="1">
              <a:spLocks noChangeArrowheads="1"/>
            </p:cNvSpPr>
            <p:nvPr/>
          </p:nvSpPr>
          <p:spPr bwMode="auto">
            <a:xfrm>
              <a:off x="2562" y="1639"/>
              <a:ext cx="4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م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 flipV="1">
              <a:off x="2789" y="1231"/>
              <a:ext cx="0" cy="453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2" name="Text Box 87"/>
          <p:cNvSpPr txBox="1">
            <a:spLocks noChangeArrowheads="1"/>
          </p:cNvSpPr>
          <p:nvPr/>
        </p:nvSpPr>
        <p:spPr bwMode="auto">
          <a:xfrm>
            <a:off x="9315551" y="5883269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rgbClr val="C00000"/>
                </a:solidFill>
              </a:rPr>
              <a:t>ــ 2</a:t>
            </a:r>
            <a:endParaRPr lang="en-US" altLang="ar-SA" sz="1600" b="1" dirty="0">
              <a:solidFill>
                <a:srgbClr val="C00000"/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8608334" y="5883270"/>
            <a:ext cx="858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rgbClr val="C00000"/>
                </a:solidFill>
              </a:rPr>
              <a:t>ــ 2</a:t>
            </a:r>
            <a:endParaRPr lang="en-US" altLang="ar-SA" sz="16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035" y="365970"/>
            <a:ext cx="1511863" cy="166744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/>
          <a:srcRect t="68192"/>
          <a:stretch/>
        </p:blipFill>
        <p:spPr>
          <a:xfrm>
            <a:off x="8525311" y="3072817"/>
            <a:ext cx="3044779" cy="44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5" grpId="1"/>
      <p:bldP spid="46" grpId="0"/>
      <p:bldP spid="46" grpId="1"/>
      <p:bldP spid="47" grpId="0"/>
      <p:bldP spid="47" grpId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/>
      <p:bldP spid="75" grpId="0"/>
      <p:bldP spid="85" grpId="0"/>
      <p:bldP spid="86" grpId="0"/>
      <p:bldP spid="89" grpId="0" animBg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 animBg="1"/>
      <p:bldP spid="101" grpId="0"/>
      <p:bldP spid="102" grpId="0"/>
      <p:bldP spid="11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" y="173934"/>
            <a:ext cx="11861321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4" y="258014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033" y="232712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733244"/>
            <a:ext cx="456646" cy="5365631"/>
          </a:xfrm>
          <a:prstGeom prst="rect">
            <a:avLst/>
          </a:prstGeom>
        </p:spPr>
      </p:pic>
      <p:sp>
        <p:nvSpPr>
          <p:cNvPr id="82" name="Rectangle 20"/>
          <p:cNvSpPr>
            <a:spLocks noChangeArrowheads="1"/>
          </p:cNvSpPr>
          <p:nvPr/>
        </p:nvSpPr>
        <p:spPr bwMode="auto">
          <a:xfrm>
            <a:off x="6484913" y="919030"/>
            <a:ext cx="5111750" cy="5175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أوجد معادلة المستقيم المار بالنقطتين ( ــ 1 ، 12 ) ، ( 4 ، ــ 8 )</a:t>
            </a:r>
            <a:endParaRPr lang="en-US" altLang="ar-SA" sz="1800" b="1" dirty="0"/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10619083" y="1872661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م =</a:t>
            </a:r>
            <a:endParaRPr lang="en-US" alt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4" name="Group 11"/>
          <p:cNvGrpSpPr>
            <a:grpSpLocks/>
          </p:cNvGrpSpPr>
          <p:nvPr/>
        </p:nvGrpSpPr>
        <p:grpSpPr bwMode="auto">
          <a:xfrm>
            <a:off x="9334795" y="1731377"/>
            <a:ext cx="1439863" cy="744538"/>
            <a:chOff x="2381" y="2727"/>
            <a:chExt cx="1226" cy="469"/>
          </a:xfrm>
        </p:grpSpPr>
        <p:sp>
          <p:nvSpPr>
            <p:cNvPr id="85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8 ــ 12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4 ــ ( ــ 1 )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 flipH="1">
              <a:off x="2540" y="2947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10717508" y="2629900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9" name="Group 16"/>
          <p:cNvGrpSpPr>
            <a:grpSpLocks/>
          </p:cNvGrpSpPr>
          <p:nvPr/>
        </p:nvGrpSpPr>
        <p:grpSpPr bwMode="auto">
          <a:xfrm>
            <a:off x="9695158" y="2475915"/>
            <a:ext cx="1035050" cy="744538"/>
            <a:chOff x="2381" y="2727"/>
            <a:chExt cx="1226" cy="469"/>
          </a:xfrm>
        </p:grpSpPr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20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1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4 + 1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2" name="Line 19"/>
            <p:cNvSpPr>
              <a:spLocks noChangeShapeType="1"/>
            </p:cNvSpPr>
            <p:nvPr/>
          </p:nvSpPr>
          <p:spPr bwMode="auto">
            <a:xfrm flipH="1">
              <a:off x="2540" y="2954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10720683" y="3952079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10044408" y="3952079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ــ 4</a:t>
            </a:r>
            <a:endParaRPr lang="en-US" alt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7229561" y="2007391"/>
            <a:ext cx="1547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( 4 ، ــ 8 )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 Box 87"/>
          <p:cNvSpPr txBox="1">
            <a:spLocks noChangeArrowheads="1"/>
          </p:cNvSpPr>
          <p:nvPr/>
        </p:nvSpPr>
        <p:spPr bwMode="auto">
          <a:xfrm>
            <a:off x="6864780" y="2408652"/>
            <a:ext cx="238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  م س +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6376962" y="2841060"/>
            <a:ext cx="285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ــ 8 = ( ــ 4 ) ( 4 ) 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 Box 87"/>
          <p:cNvSpPr txBox="1">
            <a:spLocks noChangeArrowheads="1"/>
          </p:cNvSpPr>
          <p:nvPr/>
        </p:nvSpPr>
        <p:spPr bwMode="auto">
          <a:xfrm>
            <a:off x="6588714" y="3335631"/>
            <a:ext cx="2310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ــ 8 =     ــ 16       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Text Box 87"/>
          <p:cNvSpPr txBox="1">
            <a:spLocks noChangeArrowheads="1"/>
          </p:cNvSpPr>
          <p:nvPr/>
        </p:nvSpPr>
        <p:spPr bwMode="auto">
          <a:xfrm>
            <a:off x="6493352" y="3816262"/>
            <a:ext cx="2388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ــ 8 + 16 = 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 Box 87"/>
          <p:cNvSpPr txBox="1">
            <a:spLocks noChangeArrowheads="1"/>
          </p:cNvSpPr>
          <p:nvPr/>
        </p:nvSpPr>
        <p:spPr bwMode="auto">
          <a:xfrm>
            <a:off x="6505038" y="4204608"/>
            <a:ext cx="2364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ar-SA" altLang="ar-SA" sz="1800" b="1" dirty="0">
                <a:solidFill>
                  <a:srgbClr val="FF0000"/>
                </a:solidFill>
              </a:rPr>
              <a:t>       </a:t>
            </a: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      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7699994" y="4809514"/>
            <a:ext cx="3624374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9667018" y="4869839"/>
            <a:ext cx="1620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المعادلة هي :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Text Box 87"/>
          <p:cNvSpPr txBox="1">
            <a:spLocks noChangeArrowheads="1"/>
          </p:cNvSpPr>
          <p:nvPr/>
        </p:nvSpPr>
        <p:spPr bwMode="auto">
          <a:xfrm>
            <a:off x="7556882" y="4809514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</a:t>
            </a:r>
            <a:r>
              <a:rPr lang="ar-SA" altLang="ar-SA" sz="2400" b="1" dirty="0">
                <a:solidFill>
                  <a:schemeClr val="accent2"/>
                </a:solidFill>
              </a:rPr>
              <a:t>      </a:t>
            </a: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س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04" name="Text Box 87"/>
          <p:cNvSpPr txBox="1">
            <a:spLocks noChangeArrowheads="1"/>
          </p:cNvSpPr>
          <p:nvPr/>
        </p:nvSpPr>
        <p:spPr bwMode="auto">
          <a:xfrm>
            <a:off x="8594662" y="4869839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ــ 4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05" name="Text Box 87"/>
          <p:cNvSpPr txBox="1">
            <a:spLocks noChangeArrowheads="1"/>
          </p:cNvSpPr>
          <p:nvPr/>
        </p:nvSpPr>
        <p:spPr bwMode="auto">
          <a:xfrm>
            <a:off x="7855855" y="4887857"/>
            <a:ext cx="642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+ 8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pic>
        <p:nvPicPr>
          <p:cNvPr id="106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07" y="380901"/>
            <a:ext cx="1512149" cy="4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10717508" y="3385983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8" name="Group 40"/>
          <p:cNvGrpSpPr>
            <a:grpSpLocks/>
          </p:cNvGrpSpPr>
          <p:nvPr/>
        </p:nvGrpSpPr>
        <p:grpSpPr bwMode="auto">
          <a:xfrm>
            <a:off x="9695158" y="3231999"/>
            <a:ext cx="1035050" cy="744538"/>
            <a:chOff x="2381" y="2727"/>
            <a:chExt cx="1226" cy="469"/>
          </a:xfrm>
        </p:grpSpPr>
        <p:sp>
          <p:nvSpPr>
            <p:cNvPr id="109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20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0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1" name="Line 43"/>
            <p:cNvSpPr>
              <a:spLocks noChangeShapeType="1"/>
            </p:cNvSpPr>
            <p:nvPr/>
          </p:nvSpPr>
          <p:spPr bwMode="auto">
            <a:xfrm flipH="1">
              <a:off x="2540" y="2954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2" name="Rectangle 20"/>
          <p:cNvSpPr>
            <a:spLocks noChangeArrowheads="1"/>
          </p:cNvSpPr>
          <p:nvPr/>
        </p:nvSpPr>
        <p:spPr bwMode="auto">
          <a:xfrm>
            <a:off x="632969" y="954632"/>
            <a:ext cx="5158863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أوجد معادلة المستقيم المار بالنقطتين ( ــ 4 ، ــ 2 ) ، ( ــ 5 ، ــ 6 )</a:t>
            </a:r>
            <a:endParaRPr lang="en-US" altLang="ar-SA" sz="1800" b="1" dirty="0"/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4887169" y="188837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م 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4" name="Group 5"/>
          <p:cNvGrpSpPr>
            <a:grpSpLocks/>
          </p:cNvGrpSpPr>
          <p:nvPr/>
        </p:nvGrpSpPr>
        <p:grpSpPr bwMode="auto">
          <a:xfrm>
            <a:off x="3386981" y="1747086"/>
            <a:ext cx="1655763" cy="744538"/>
            <a:chOff x="2381" y="2727"/>
            <a:chExt cx="1226" cy="469"/>
          </a:xfrm>
        </p:grpSpPr>
        <p:sp>
          <p:nvSpPr>
            <p:cNvPr id="115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6 ــ ( ــ 2 )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6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5 ــ ( ــ 4 )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8" name="Text Box 87"/>
          <p:cNvSpPr txBox="1">
            <a:spLocks noChangeArrowheads="1"/>
          </p:cNvSpPr>
          <p:nvPr/>
        </p:nvSpPr>
        <p:spPr bwMode="auto">
          <a:xfrm>
            <a:off x="4984006" y="2669076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9" name="Group 10"/>
          <p:cNvGrpSpPr>
            <a:grpSpLocks/>
          </p:cNvGrpSpPr>
          <p:nvPr/>
        </p:nvGrpSpPr>
        <p:grpSpPr bwMode="auto">
          <a:xfrm>
            <a:off x="3674318" y="2515091"/>
            <a:ext cx="1322388" cy="744538"/>
            <a:chOff x="2381" y="2727"/>
            <a:chExt cx="1226" cy="469"/>
          </a:xfrm>
        </p:grpSpPr>
        <p:sp>
          <p:nvSpPr>
            <p:cNvPr id="120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6 + 2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1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5 + 4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2" name="Line 13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3" name="Text Box 87"/>
          <p:cNvSpPr txBox="1">
            <a:spLocks noChangeArrowheads="1"/>
          </p:cNvSpPr>
          <p:nvPr/>
        </p:nvSpPr>
        <p:spPr bwMode="auto">
          <a:xfrm>
            <a:off x="4976069" y="3927319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" name="Text Box 87"/>
          <p:cNvSpPr txBox="1">
            <a:spLocks noChangeArrowheads="1"/>
          </p:cNvSpPr>
          <p:nvPr/>
        </p:nvSpPr>
        <p:spPr bwMode="auto">
          <a:xfrm>
            <a:off x="4299794" y="3927319"/>
            <a:ext cx="68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Text Box 87"/>
          <p:cNvSpPr txBox="1">
            <a:spLocks noChangeArrowheads="1"/>
          </p:cNvSpPr>
          <p:nvPr/>
        </p:nvSpPr>
        <p:spPr bwMode="auto">
          <a:xfrm>
            <a:off x="1192538" y="2165154"/>
            <a:ext cx="1763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( ــ 4 ، ــ 2 )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Text Box 87"/>
          <p:cNvSpPr txBox="1">
            <a:spLocks noChangeArrowheads="1"/>
          </p:cNvSpPr>
          <p:nvPr/>
        </p:nvSpPr>
        <p:spPr bwMode="auto">
          <a:xfrm>
            <a:off x="866010" y="2507407"/>
            <a:ext cx="238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  م س +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657354" y="2862491"/>
            <a:ext cx="2589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ــ 2 = ( 4 ) ( ــ 4 ) 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8" name="Text Box 87"/>
          <p:cNvSpPr txBox="1">
            <a:spLocks noChangeArrowheads="1"/>
          </p:cNvSpPr>
          <p:nvPr/>
        </p:nvSpPr>
        <p:spPr bwMode="auto">
          <a:xfrm>
            <a:off x="708663" y="3255733"/>
            <a:ext cx="2213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ــ 2 =     ــ 16       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9" name="Text Box 87"/>
          <p:cNvSpPr txBox="1">
            <a:spLocks noChangeArrowheads="1"/>
          </p:cNvSpPr>
          <p:nvPr/>
        </p:nvSpPr>
        <p:spPr bwMode="auto">
          <a:xfrm>
            <a:off x="866009" y="3595678"/>
            <a:ext cx="2122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ــ 2 + 16 =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0" name="Text Box 87"/>
          <p:cNvSpPr txBox="1">
            <a:spLocks noChangeArrowheads="1"/>
          </p:cNvSpPr>
          <p:nvPr/>
        </p:nvSpPr>
        <p:spPr bwMode="auto">
          <a:xfrm>
            <a:off x="981771" y="3948229"/>
            <a:ext cx="1848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14       =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1" name="Rectangle 23"/>
          <p:cNvSpPr>
            <a:spLocks noChangeArrowheads="1"/>
          </p:cNvSpPr>
          <p:nvPr/>
        </p:nvSpPr>
        <p:spPr bwMode="auto">
          <a:xfrm>
            <a:off x="1829839" y="4778367"/>
            <a:ext cx="3141114" cy="4296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3313603" y="4830764"/>
            <a:ext cx="1620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المعادلة هي :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1574969" y="4795830"/>
            <a:ext cx="216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      س 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4" name="Text Box 87"/>
          <p:cNvSpPr txBox="1">
            <a:spLocks noChangeArrowheads="1"/>
          </p:cNvSpPr>
          <p:nvPr/>
        </p:nvSpPr>
        <p:spPr bwMode="auto">
          <a:xfrm>
            <a:off x="2688677" y="4828356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4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35" name="Text Box 87"/>
          <p:cNvSpPr txBox="1">
            <a:spLocks noChangeArrowheads="1"/>
          </p:cNvSpPr>
          <p:nvPr/>
        </p:nvSpPr>
        <p:spPr bwMode="auto">
          <a:xfrm>
            <a:off x="1829839" y="4838692"/>
            <a:ext cx="858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+ 14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pic>
        <p:nvPicPr>
          <p:cNvPr id="136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92" y="435888"/>
            <a:ext cx="1379537" cy="3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 Box 87"/>
          <p:cNvSpPr txBox="1">
            <a:spLocks noChangeArrowheads="1"/>
          </p:cNvSpPr>
          <p:nvPr/>
        </p:nvSpPr>
        <p:spPr bwMode="auto">
          <a:xfrm>
            <a:off x="4985221" y="3379774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8" name="Group 30"/>
          <p:cNvGrpSpPr>
            <a:grpSpLocks/>
          </p:cNvGrpSpPr>
          <p:nvPr/>
        </p:nvGrpSpPr>
        <p:grpSpPr bwMode="auto">
          <a:xfrm>
            <a:off x="3962871" y="3225790"/>
            <a:ext cx="1035050" cy="744538"/>
            <a:chOff x="2381" y="2727"/>
            <a:chExt cx="1226" cy="469"/>
          </a:xfrm>
        </p:grpSpPr>
        <p:sp>
          <p:nvSpPr>
            <p:cNvPr id="139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4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0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ــ 1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1" name="Line 33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" name="مربع نص 5"/>
          <p:cNvSpPr txBox="1"/>
          <p:nvPr/>
        </p:nvSpPr>
        <p:spPr>
          <a:xfrm>
            <a:off x="794136" y="1747086"/>
            <a:ext cx="2135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التعويض بإحدى النقطتين</a:t>
            </a:r>
          </a:p>
        </p:txBody>
      </p:sp>
      <p:sp>
        <p:nvSpPr>
          <p:cNvPr id="142" name="مربع نص 141"/>
          <p:cNvSpPr txBox="1"/>
          <p:nvPr/>
        </p:nvSpPr>
        <p:spPr>
          <a:xfrm>
            <a:off x="6709139" y="1619434"/>
            <a:ext cx="2135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التعويض بإحدى النقطتين</a:t>
            </a:r>
          </a:p>
        </p:txBody>
      </p:sp>
      <p:cxnSp>
        <p:nvCxnSpPr>
          <p:cNvPr id="4" name="رابط مستقيم 3"/>
          <p:cNvCxnSpPr/>
          <p:nvPr/>
        </p:nvCxnSpPr>
        <p:spPr>
          <a:xfrm>
            <a:off x="9204262" y="1731377"/>
            <a:ext cx="27025" cy="284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3253302" y="1950833"/>
            <a:ext cx="309" cy="2623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7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/>
      <p:bldP spid="88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 animBg="1"/>
      <p:bldP spid="102" grpId="0"/>
      <p:bldP spid="103" grpId="0"/>
      <p:bldP spid="104" grpId="0"/>
      <p:bldP spid="105" grpId="0"/>
      <p:bldP spid="107" grpId="0"/>
      <p:bldP spid="112" grpId="0" animBg="1"/>
      <p:bldP spid="113" grpId="0"/>
      <p:bldP spid="118" grpId="0"/>
      <p:bldP spid="123" grpId="0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2" grpId="0"/>
      <p:bldP spid="133" grpId="0"/>
      <p:bldP spid="134" grpId="0"/>
      <p:bldP spid="135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3934"/>
            <a:ext cx="11529392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12475"/>
            <a:ext cx="456646" cy="554678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rcRect l="1" r="998"/>
          <a:stretch/>
        </p:blipFill>
        <p:spPr>
          <a:xfrm>
            <a:off x="6448497" y="358230"/>
            <a:ext cx="5129843" cy="6066016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>
          <a:blip r:embed="rId6"/>
          <a:srcRect l="3798" t="1693" r="7275" b="1481"/>
          <a:stretch/>
        </p:blipFill>
        <p:spPr>
          <a:xfrm>
            <a:off x="613660" y="414070"/>
            <a:ext cx="5181600" cy="58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46649"/>
            <a:ext cx="11844068" cy="6537417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781" y="224086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161417" y="338722"/>
            <a:ext cx="5562987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500162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732625"/>
            <a:ext cx="456646" cy="5383504"/>
          </a:xfrm>
          <a:prstGeom prst="rect">
            <a:avLst/>
          </a:prstGeom>
        </p:spPr>
      </p:pic>
      <p:pic>
        <p:nvPicPr>
          <p:cNvPr id="89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6" y="338722"/>
            <a:ext cx="1096022" cy="3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6450732" y="755058"/>
            <a:ext cx="5218635" cy="1102894"/>
          </a:xfrm>
          <a:prstGeom prst="rect">
            <a:avLst/>
          </a:prstGeom>
          <a:solidFill>
            <a:schemeClr val="bg1"/>
          </a:solidFill>
          <a:ln w="28575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7"/>
          <a:srcRect b="19243"/>
          <a:stretch/>
        </p:blipFill>
        <p:spPr>
          <a:xfrm>
            <a:off x="6558447" y="829214"/>
            <a:ext cx="5031110" cy="919161"/>
          </a:xfrm>
          <a:prstGeom prst="rect">
            <a:avLst/>
          </a:prstGeom>
        </p:spPr>
      </p:pic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9429306" y="1973476"/>
            <a:ext cx="2214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المبلغ الذي يتقاضاه = جـ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9185686" y="2399482"/>
            <a:ext cx="2508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عدد الساعات الإضافية = س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9805851" y="2791247"/>
            <a:ext cx="1836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النقطتان هما :</a:t>
            </a:r>
          </a:p>
        </p:txBody>
      </p:sp>
      <p:sp>
        <p:nvSpPr>
          <p:cNvPr id="96" name="Text Box 87"/>
          <p:cNvSpPr txBox="1">
            <a:spLocks noChangeArrowheads="1"/>
          </p:cNvSpPr>
          <p:nvPr/>
        </p:nvSpPr>
        <p:spPr bwMode="auto">
          <a:xfrm>
            <a:off x="9176046" y="3203345"/>
            <a:ext cx="2483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( 1 ، 351 ) ، ( 5 ، 415 )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8033696" y="2062935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م 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8" name="Group 130"/>
          <p:cNvGrpSpPr>
            <a:grpSpLocks/>
          </p:cNvGrpSpPr>
          <p:nvPr/>
        </p:nvGrpSpPr>
        <p:grpSpPr bwMode="auto">
          <a:xfrm>
            <a:off x="6533508" y="1921651"/>
            <a:ext cx="1655763" cy="744538"/>
            <a:chOff x="2381" y="2727"/>
            <a:chExt cx="1226" cy="469"/>
          </a:xfrm>
        </p:grpSpPr>
        <p:sp>
          <p:nvSpPr>
            <p:cNvPr id="99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415 ــ 351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0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5 ــ  1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1" name="Line 133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8132121" y="3277470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Text Box 87"/>
          <p:cNvSpPr txBox="1">
            <a:spLocks noChangeArrowheads="1"/>
          </p:cNvSpPr>
          <p:nvPr/>
        </p:nvSpPr>
        <p:spPr bwMode="auto">
          <a:xfrm>
            <a:off x="7398696" y="3314442"/>
            <a:ext cx="684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16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Text Box 87"/>
          <p:cNvSpPr txBox="1">
            <a:spLocks noChangeArrowheads="1"/>
          </p:cNvSpPr>
          <p:nvPr/>
        </p:nvSpPr>
        <p:spPr bwMode="auto">
          <a:xfrm>
            <a:off x="8132121" y="2750769"/>
            <a:ext cx="40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5" name="Group 154"/>
          <p:cNvGrpSpPr>
            <a:grpSpLocks/>
          </p:cNvGrpSpPr>
          <p:nvPr/>
        </p:nvGrpSpPr>
        <p:grpSpPr bwMode="auto">
          <a:xfrm>
            <a:off x="7109771" y="2570749"/>
            <a:ext cx="1035050" cy="744538"/>
            <a:chOff x="2381" y="2727"/>
            <a:chExt cx="1226" cy="469"/>
          </a:xfrm>
        </p:grpSpPr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2381" y="2727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64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7" name="Text Box 87"/>
            <p:cNvSpPr txBox="1">
              <a:spLocks noChangeArrowheads="1"/>
            </p:cNvSpPr>
            <p:nvPr/>
          </p:nvSpPr>
          <p:spPr bwMode="auto">
            <a:xfrm>
              <a:off x="2381" y="2963"/>
              <a:ext cx="12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US" altLang="ar-SA" sz="1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8" name="Line 157"/>
            <p:cNvSpPr>
              <a:spLocks noChangeShapeType="1"/>
            </p:cNvSpPr>
            <p:nvPr/>
          </p:nvSpPr>
          <p:spPr bwMode="auto">
            <a:xfrm flipH="1">
              <a:off x="2540" y="2976"/>
              <a:ext cx="9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9736998" y="3874201"/>
            <a:ext cx="176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( 1 ، 351 )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9386872" y="4284324"/>
            <a:ext cx="238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  م س +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9171990" y="4722391"/>
            <a:ext cx="2491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351 = ( 16 ) ( 1 ) 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Text Box 87"/>
          <p:cNvSpPr txBox="1">
            <a:spLocks noChangeArrowheads="1"/>
          </p:cNvSpPr>
          <p:nvPr/>
        </p:nvSpPr>
        <p:spPr bwMode="auto">
          <a:xfrm>
            <a:off x="9309214" y="5158302"/>
            <a:ext cx="2239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351 = 16           +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9063216" y="5613613"/>
            <a:ext cx="2519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351 ــ 16 =    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Text Box 87"/>
          <p:cNvSpPr txBox="1">
            <a:spLocks noChangeArrowheads="1"/>
          </p:cNvSpPr>
          <p:nvPr/>
        </p:nvSpPr>
        <p:spPr bwMode="auto">
          <a:xfrm>
            <a:off x="9208794" y="5931178"/>
            <a:ext cx="22919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335</a:t>
            </a:r>
            <a:r>
              <a:rPr lang="ar-SA" altLang="ar-SA" sz="2400" b="1" dirty="0">
                <a:solidFill>
                  <a:srgbClr val="FF0000"/>
                </a:solidFill>
              </a:rPr>
              <a:t>     </a:t>
            </a: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=             ب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5" name="Rectangle 148"/>
          <p:cNvSpPr>
            <a:spLocks noChangeArrowheads="1"/>
          </p:cNvSpPr>
          <p:nvPr/>
        </p:nvSpPr>
        <p:spPr bwMode="auto">
          <a:xfrm>
            <a:off x="6432748" y="3808009"/>
            <a:ext cx="3239184" cy="4380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6" name="Text Box 87"/>
          <p:cNvSpPr txBox="1">
            <a:spLocks noChangeArrowheads="1"/>
          </p:cNvSpPr>
          <p:nvPr/>
        </p:nvSpPr>
        <p:spPr bwMode="auto">
          <a:xfrm>
            <a:off x="8064045" y="3856395"/>
            <a:ext cx="1620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المعادلة هي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17" name="Text Box 87"/>
          <p:cNvSpPr txBox="1">
            <a:spLocks noChangeArrowheads="1"/>
          </p:cNvSpPr>
          <p:nvPr/>
        </p:nvSpPr>
        <p:spPr bwMode="auto">
          <a:xfrm>
            <a:off x="6591349" y="3840759"/>
            <a:ext cx="1880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75000"/>
                  </a:schemeClr>
                </a:solidFill>
              </a:rPr>
              <a:t>ص =      س </a:t>
            </a:r>
            <a:endParaRPr lang="en-US" altLang="ar-SA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8" name="Text Box 87"/>
          <p:cNvSpPr txBox="1">
            <a:spLocks noChangeArrowheads="1"/>
          </p:cNvSpPr>
          <p:nvPr/>
        </p:nvSpPr>
        <p:spPr bwMode="auto">
          <a:xfrm>
            <a:off x="7404223" y="3856907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16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19" name="Text Box 87"/>
          <p:cNvSpPr txBox="1">
            <a:spLocks noChangeArrowheads="1"/>
          </p:cNvSpPr>
          <p:nvPr/>
        </p:nvSpPr>
        <p:spPr bwMode="auto">
          <a:xfrm>
            <a:off x="6485854" y="3834377"/>
            <a:ext cx="969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FF0000"/>
                </a:solidFill>
              </a:rPr>
              <a:t>+ 335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49" y="392583"/>
            <a:ext cx="5286375" cy="2790825"/>
          </a:xfrm>
          <a:prstGeom prst="rect">
            <a:avLst/>
          </a:prstGeom>
        </p:spPr>
      </p:pic>
      <p:pic>
        <p:nvPicPr>
          <p:cNvPr id="120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86" y="3157155"/>
            <a:ext cx="1439776" cy="26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646790" y="3490767"/>
            <a:ext cx="5040579" cy="7556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nThick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استعمل المعادلة التي حصلت عليها في التحقق السابق للتنبؤ بالمبلغ الذي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 يتقاضاه طلال في الأسبوع إذا عمل 8 ساعات اضافية .</a:t>
            </a:r>
            <a:endParaRPr lang="en-US" altLang="ar-SA" sz="1600" b="1" dirty="0"/>
          </a:p>
        </p:txBody>
      </p:sp>
      <p:sp>
        <p:nvSpPr>
          <p:cNvPr id="122" name="Text Box 87"/>
          <p:cNvSpPr txBox="1">
            <a:spLocks noChangeArrowheads="1"/>
          </p:cNvSpPr>
          <p:nvPr/>
        </p:nvSpPr>
        <p:spPr bwMode="auto">
          <a:xfrm>
            <a:off x="3812858" y="4337433"/>
            <a:ext cx="172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المعادلة هي :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23" name="Text Box 87"/>
          <p:cNvSpPr txBox="1">
            <a:spLocks noChangeArrowheads="1"/>
          </p:cNvSpPr>
          <p:nvPr/>
        </p:nvSpPr>
        <p:spPr bwMode="auto">
          <a:xfrm>
            <a:off x="2229724" y="4337433"/>
            <a:ext cx="190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جـ = 16 س + 335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Text Box 87"/>
          <p:cNvSpPr txBox="1">
            <a:spLocks noChangeArrowheads="1"/>
          </p:cNvSpPr>
          <p:nvPr/>
        </p:nvSpPr>
        <p:spPr bwMode="auto">
          <a:xfrm>
            <a:off x="1688623" y="4745245"/>
            <a:ext cx="2448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جـ = 16 ( 8 )  + 335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5" name="Text Box 87"/>
          <p:cNvSpPr txBox="1">
            <a:spLocks noChangeArrowheads="1"/>
          </p:cNvSpPr>
          <p:nvPr/>
        </p:nvSpPr>
        <p:spPr bwMode="auto">
          <a:xfrm>
            <a:off x="2219705" y="5215989"/>
            <a:ext cx="190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جـ = 128  + 335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6" name="Text Box 87"/>
          <p:cNvSpPr txBox="1">
            <a:spLocks noChangeArrowheads="1"/>
          </p:cNvSpPr>
          <p:nvPr/>
        </p:nvSpPr>
        <p:spPr bwMode="auto">
          <a:xfrm>
            <a:off x="2759765" y="5594846"/>
            <a:ext cx="1368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جـ = 463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1427344" y="5959445"/>
            <a:ext cx="4320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المبلغ الذي يتقاضاه طلال إذا عمل 8 ساعات اضافية =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Text Box 87"/>
          <p:cNvSpPr txBox="1">
            <a:spLocks noChangeArrowheads="1"/>
          </p:cNvSpPr>
          <p:nvPr/>
        </p:nvSpPr>
        <p:spPr bwMode="auto">
          <a:xfrm>
            <a:off x="410685" y="5964989"/>
            <a:ext cx="118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463</a:t>
            </a:r>
            <a:r>
              <a:rPr lang="ar-SA" altLang="ar-SA" sz="1800" b="1" dirty="0">
                <a:solidFill>
                  <a:schemeClr val="accent2"/>
                </a:solidFill>
              </a:rPr>
              <a:t> </a:t>
            </a:r>
            <a:r>
              <a:rPr lang="ar-SA" altLang="ar-SA" sz="1800" b="1" dirty="0">
                <a:solidFill>
                  <a:schemeClr val="accent1">
                    <a:lumMod val="50000"/>
                  </a:schemeClr>
                </a:solidFill>
              </a:rPr>
              <a:t>ريالا</a:t>
            </a:r>
            <a:endParaRPr lang="en-US" altLang="ar-SA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3" grpId="0"/>
      <p:bldP spid="94" grpId="0"/>
      <p:bldP spid="95" grpId="0"/>
      <p:bldP spid="96" grpId="0"/>
      <p:bldP spid="97" grpId="0"/>
      <p:bldP spid="102" grpId="0"/>
      <p:bldP spid="103" grpId="0"/>
      <p:bldP spid="104" grpId="0"/>
      <p:bldP spid="109" grpId="0"/>
      <p:bldP spid="110" grpId="0"/>
      <p:bldP spid="111" grpId="0"/>
      <p:bldP spid="112" grpId="0"/>
      <p:bldP spid="114" grpId="0"/>
      <p:bldP spid="115" grpId="0" animBg="1"/>
      <p:bldP spid="116" grpId="0"/>
      <p:bldP spid="117" grpId="0"/>
      <p:bldP spid="118" grpId="0"/>
      <p:bldP spid="119" grpId="0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135467"/>
            <a:ext cx="11844865" cy="6548599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35" y="249865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295" y="233189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94267"/>
            <a:ext cx="456646" cy="5387846"/>
          </a:xfrm>
          <a:prstGeom prst="rect">
            <a:avLst/>
          </a:prstGeom>
        </p:spPr>
      </p:pic>
      <p:pic>
        <p:nvPicPr>
          <p:cNvPr id="13" name="IMG_4499.jpeg" descr="IMG_4499.jpeg"/>
          <p:cNvPicPr>
            <a:picLocks noChangeAspect="1"/>
          </p:cNvPicPr>
          <p:nvPr/>
        </p:nvPicPr>
        <p:blipFill rotWithShape="1">
          <a:blip r:embed="rId6"/>
          <a:srcRect l="46633"/>
          <a:stretch/>
        </p:blipFill>
        <p:spPr>
          <a:xfrm>
            <a:off x="752956" y="4999266"/>
            <a:ext cx="1896354" cy="1328382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sp>
        <p:nvSpPr>
          <p:cNvPr id="15" name="مستطيل مستدير الزوايا"/>
          <p:cNvSpPr/>
          <p:nvPr/>
        </p:nvSpPr>
        <p:spPr>
          <a:xfrm>
            <a:off x="2869077" y="5222303"/>
            <a:ext cx="2778833" cy="1091821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مستطيل مستدير الزوايا"/>
          <p:cNvSpPr/>
          <p:nvPr/>
        </p:nvSpPr>
        <p:spPr>
          <a:xfrm>
            <a:off x="3113164" y="5386076"/>
            <a:ext cx="2303810" cy="696036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7" name="الواجب"/>
          <p:cNvSpPr txBox="1"/>
          <p:nvPr/>
        </p:nvSpPr>
        <p:spPr>
          <a:xfrm>
            <a:off x="3201797" y="5536115"/>
            <a:ext cx="201355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sz="2400" dirty="0" err="1"/>
              <a:t>الواجب</a:t>
            </a:r>
            <a:r>
              <a:rPr lang="ar-SA" sz="2400" dirty="0"/>
              <a:t> في المنصة</a:t>
            </a:r>
            <a:endParaRPr sz="24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014" y="333104"/>
            <a:ext cx="5159208" cy="43291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688E7FE-4134-6B93-A7FC-53F8225006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38" y="333103"/>
            <a:ext cx="5299276" cy="4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4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7293" y="115845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599</Words>
  <Application>Microsoft Office PowerPoint</Application>
  <PresentationFormat>شاشة عريضة</PresentationFormat>
  <Paragraphs>151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AGA Arabesque</vt:lpstr>
      <vt:lpstr>Arial</vt:lpstr>
      <vt:lpstr>Arial Unicode MS</vt:lpstr>
      <vt:lpstr>Calibri</vt:lpstr>
      <vt:lpstr>Calibri Light</vt:lpstr>
      <vt:lpstr>Monotype Koufi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464</cp:revision>
  <dcterms:created xsi:type="dcterms:W3CDTF">2020-11-12T21:23:07Z</dcterms:created>
  <dcterms:modified xsi:type="dcterms:W3CDTF">2024-09-28T16:33:08Z</dcterms:modified>
</cp:coreProperties>
</file>