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850" r:id="rId2"/>
  </p:sldMasterIdLst>
  <p:notesMasterIdLst>
    <p:notesMasterId r:id="rId47"/>
  </p:notesMasterIdLst>
  <p:sldIdLst>
    <p:sldId id="256" r:id="rId3"/>
    <p:sldId id="257" r:id="rId4"/>
    <p:sldId id="271" r:id="rId5"/>
    <p:sldId id="608" r:id="rId6"/>
    <p:sldId id="289" r:id="rId7"/>
    <p:sldId id="605" r:id="rId8"/>
    <p:sldId id="606" r:id="rId9"/>
    <p:sldId id="290" r:id="rId10"/>
    <p:sldId id="291" r:id="rId11"/>
    <p:sldId id="292" r:id="rId12"/>
    <p:sldId id="293" r:id="rId13"/>
    <p:sldId id="294" r:id="rId14"/>
    <p:sldId id="258" r:id="rId15"/>
    <p:sldId id="592" r:id="rId16"/>
    <p:sldId id="260" r:id="rId17"/>
    <p:sldId id="594" r:id="rId18"/>
    <p:sldId id="267" r:id="rId19"/>
    <p:sldId id="607" r:id="rId20"/>
    <p:sldId id="600" r:id="rId21"/>
    <p:sldId id="270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610" r:id="rId31"/>
    <p:sldId id="300" r:id="rId32"/>
    <p:sldId id="595" r:id="rId33"/>
    <p:sldId id="596" r:id="rId34"/>
    <p:sldId id="598" r:id="rId35"/>
    <p:sldId id="611" r:id="rId36"/>
    <p:sldId id="601" r:id="rId37"/>
    <p:sldId id="312" r:id="rId38"/>
    <p:sldId id="313" r:id="rId39"/>
    <p:sldId id="325" r:id="rId40"/>
    <p:sldId id="326" r:id="rId41"/>
    <p:sldId id="327" r:id="rId42"/>
    <p:sldId id="328" r:id="rId43"/>
    <p:sldId id="329" r:id="rId44"/>
    <p:sldId id="330" r:id="rId45"/>
    <p:sldId id="332" r:id="rId46"/>
  </p:sldIdLst>
  <p:sldSz cx="9144000" cy="6858000" type="screen4x3"/>
  <p:notesSz cx="6858000" cy="9144000"/>
  <p:defaultTextStyle>
    <a:defPPr>
      <a:defRPr lang="ar-E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4" autoAdjust="0"/>
    <p:restoredTop sz="94645"/>
  </p:normalViewPr>
  <p:slideViewPr>
    <p:cSldViewPr>
      <p:cViewPr varScale="1">
        <p:scale>
          <a:sx n="113" d="100"/>
          <a:sy n="113" d="100"/>
        </p:scale>
        <p:origin x="1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90B40266-0678-8A9C-93D1-91664D7B5D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115E55D-C2E4-CF5F-641E-0BAC07142E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10D51B-DE69-428D-B33C-B43B6F449CF7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CC002CC3-1B67-3A42-E1F3-2306BEA047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453EBA3E-8A57-CEE0-4C38-F964B7FFD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95BFC7-D3A8-0418-DFE1-3A16A7629A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4C8C53-171D-2E2F-2B31-7508B5986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40AE8A-2FF3-489B-8F6B-CC094BF775E0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>
            <a:extLst>
              <a:ext uri="{FF2B5EF4-FFF2-40B4-BE49-F238E27FC236}">
                <a16:creationId xmlns:a16="http://schemas.microsoft.com/office/drawing/2014/main" id="{31F4BF80-9504-097D-2322-836736B75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عنصر نائب للملاحظات 2">
            <a:extLst>
              <a:ext uri="{FF2B5EF4-FFF2-40B4-BE49-F238E27FC236}">
                <a16:creationId xmlns:a16="http://schemas.microsoft.com/office/drawing/2014/main" id="{F4D589F0-7238-89D4-4F96-7D148D401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EG"/>
          </a:p>
        </p:txBody>
      </p:sp>
      <p:sp>
        <p:nvSpPr>
          <p:cNvPr id="28676" name="عنصر نائب لرقم الشريحة 3">
            <a:extLst>
              <a:ext uri="{FF2B5EF4-FFF2-40B4-BE49-F238E27FC236}">
                <a16:creationId xmlns:a16="http://schemas.microsoft.com/office/drawing/2014/main" id="{F914259C-73A2-ED52-019E-B83BE3B019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D7704C2-EDF8-450B-A4EB-BDA62955588E}" type="slidenum">
              <a:rPr lang="ar-SA" altLang="ar-EG"/>
              <a:pPr algn="l">
                <a:spcBef>
                  <a:spcPct val="0"/>
                </a:spcBef>
              </a:pPr>
              <a:t>12</a:t>
            </a:fld>
            <a:endParaRPr lang="ar-SA" alt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6109-E90F-7092-7287-DCE561F6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6C65-AAFC-4A43-A325-B5BC9E2F652E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A0C2-B2B7-7720-D080-BAFC4F5F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4A88-B794-EDD8-D2F7-CCEF7FB5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E4F4-900E-4593-8F7E-1C242725BC92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095513401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BC0BA-964D-B746-661E-FC4EB6F7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ADC1-1688-4D43-BBB0-10CF32AA62E3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E2EA-9CBC-0F41-985D-EBBBAE72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DC317-2B7D-503B-8199-091F7C6B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B922-EB4F-4975-883F-66E624AA0C40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4024186290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8B180-A051-AE33-EF48-BA971BAC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A76B-637D-459B-8A73-1AD32688455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14C5D-694F-0ECC-6635-3724B71B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7E10-80FD-6A28-5DC6-82FF6CA8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1A0A-4A48-4642-865B-46CF0FC51AA6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63066535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8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8E1C-C94C-B417-6F93-D3E9A604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EC1E-EABC-4923-96D4-5808860B0E38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DCDDA-DBCC-4D83-8210-F01819EF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1FA3-F858-472D-3389-60A1CF10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7C1E-B9B0-4378-A905-4151235B057C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886828735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0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F31F-B3C9-A1A5-8208-54408835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7C32-48BE-4804-9DCD-6DE5A0F16BB3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8C5B-B904-DE92-8F4E-1820C444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15AE1-90D7-2F06-E0CF-615D0CE8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6A7D-AA6E-4868-A46F-FB11ECAD649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451794018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8B5F61-FD67-405D-06EA-F8C7AAEC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C8FD-8AE9-4BDF-A477-B30FE67C2851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1E8F85-E7A4-56C9-F7E8-514B9D83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0EF404-88B7-AD1D-FB14-F3C1A18D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D67B-E6AB-4F1E-BE7C-F8FB85B6897C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950816065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3FA147-E186-1548-80B9-BE72658C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69E1-317B-40E9-8D83-DA074FB2C882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D8D95C-5489-54F0-25DC-EFECE255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4F87C4-77F9-780D-B3C2-B99A7FD9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5923-D5B5-423E-ABA3-0B75356EAB37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578351864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EA4AC4-FE04-A54F-44B4-0B9C4CD5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6051-6749-42CD-B4E5-72B1C04712AB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3D8B8A-62EF-826C-831A-F2D9FC01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97F8FA-6698-4CEB-EB3E-94FD0000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71B0-4F2A-4DF4-B6E1-DE18E116F4F4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135900487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BCD0EA-79CE-659C-E845-71529F8B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2D8C-30D4-4374-86FD-3C570046828B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1A1386-BF15-6FDB-DC14-DD085B38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1E661F-BE12-B050-9CDD-3EC22901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2BCB-1424-4F14-A9F2-C5342F50109B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08123421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12D07-D14D-97DD-3D95-C74B142A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5CC8-2BC5-42C5-A4DA-0362D64DFA68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880501-0AFC-F982-8776-00DC00CC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69CB4-F64E-150B-D92A-1D562860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7499-7C08-4B9F-AB91-A0F50F5E9051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1627482737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2F3E59-87C4-BACD-1FF4-669BC4C7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01B1-DCE1-433C-810C-B8E0E83FDC18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DF7088-0143-1E59-EC11-9EA64874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F31F5-3E9B-9EFC-98BE-CC9FAAEC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6702-B1DF-4505-A53D-4DBF09CF6BDB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  <p:extLst>
      <p:ext uri="{BB962C8B-B14F-4D97-AF65-F5344CB8AC3E}">
        <p14:creationId xmlns:p14="http://schemas.microsoft.com/office/powerpoint/2010/main" val="2749835830"/>
      </p:ext>
    </p:extLst>
  </p:cSld>
  <p:clrMapOvr>
    <a:masterClrMapping/>
  </p:clrMapOvr>
  <p:transition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679F6A-003D-F1AE-CB7E-AA984758AF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01B6E6-746B-50F2-E501-7B98F7A5F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86EF-C5F4-DE26-4CE6-26B0DD1EC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4565C-C1B1-4C8C-851E-B95C21243184}" type="datetimeFigureOut">
              <a:rPr lang="ar-EG"/>
              <a:pPr>
                <a:defRPr/>
              </a:pPr>
              <a:t>9‏/10‏/1447</a:t>
            </a:fld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39F3-4F6F-A158-2EDB-8C5EE2F92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C6048-34EF-9F33-9C00-EFD488A1C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0BF142-FC25-42D3-B5D5-DACD31FAA9D9}" type="slidenum">
              <a:rPr lang="ar-EG" altLang="ar-EG"/>
              <a:pPr>
                <a:defRPr/>
              </a:pPr>
              <a:t>‹#›</a:t>
            </a:fld>
            <a:endParaRPr lang="ar-EG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r"/>
    <p:sndAc>
      <p:stSnd>
        <p:snd r:embed="rId13" name="camera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26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image" Target="../media/image2.sv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audio" Target="../media/audio5.wav"/><Relationship Id="rId4" Type="http://schemas.openxmlformats.org/officeDocument/2006/relationships/audio" Target="../media/audio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4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21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1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image" Target="../media/image2.sv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88A5-94A1-ABA1-2312-FBE72B2D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8" y="966814"/>
            <a:ext cx="4122737" cy="12003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altLang="ar-EG" sz="3600" b="1" dirty="0"/>
              <a:t>اطو الورقة مرتين عرضيًا لتكوين أربعة أقسام</a:t>
            </a:r>
            <a:r>
              <a:rPr lang="ar-EG" altLang="ar-EG" sz="3600" b="1" dirty="0"/>
              <a:t>.</a:t>
            </a:r>
          </a:p>
        </p:txBody>
      </p:sp>
      <p:sp>
        <p:nvSpPr>
          <p:cNvPr id="7" name="24-Point Star 6">
            <a:extLst>
              <a:ext uri="{FF2B5EF4-FFF2-40B4-BE49-F238E27FC236}">
                <a16:creationId xmlns:a16="http://schemas.microsoft.com/office/drawing/2014/main" id="{3D8564F9-1CDE-3012-0543-B43279955338}"/>
              </a:ext>
            </a:extLst>
          </p:cNvPr>
          <p:cNvSpPr/>
          <p:nvPr/>
        </p:nvSpPr>
        <p:spPr>
          <a:xfrm>
            <a:off x="6972866" y="652579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ECA6D8F-93C6-F735-0E9D-22B0991474A5}"/>
              </a:ext>
            </a:extLst>
          </p:cNvPr>
          <p:cNvSpPr/>
          <p:nvPr/>
        </p:nvSpPr>
        <p:spPr>
          <a:xfrm>
            <a:off x="6997700" y="80327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</a:rPr>
              <a:t>2</a:t>
            </a:r>
            <a:endParaRPr lang="ar-EG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866D2D0-C02B-3430-2315-02519648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4" t="60143" r="34892" b="25000"/>
          <a:stretch>
            <a:fillRect/>
          </a:stretch>
        </p:blipFill>
        <p:spPr bwMode="auto">
          <a:xfrm>
            <a:off x="2843213" y="2852738"/>
            <a:ext cx="41290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E23CE-E80D-86F1-E457-2D4A642C6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274461"/>
            <a:ext cx="4497610" cy="12003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600" b="1" dirty="0"/>
              <a:t>افتح الطية وقص على خطوط الطي العرضية</a:t>
            </a:r>
            <a:r>
              <a:rPr lang="ar-EG" sz="3600" b="1" dirty="0"/>
              <a:t>.</a:t>
            </a:r>
          </a:p>
        </p:txBody>
      </p:sp>
      <p:sp>
        <p:nvSpPr>
          <p:cNvPr id="7" name="24-Point Star 6">
            <a:extLst>
              <a:ext uri="{FF2B5EF4-FFF2-40B4-BE49-F238E27FC236}">
                <a16:creationId xmlns:a16="http://schemas.microsoft.com/office/drawing/2014/main" id="{0155F009-7EC2-0E7B-77BA-915EC9A8E668}"/>
              </a:ext>
            </a:extLst>
          </p:cNvPr>
          <p:cNvSpPr/>
          <p:nvPr/>
        </p:nvSpPr>
        <p:spPr>
          <a:xfrm>
            <a:off x="6428771" y="1285874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C9F4793-2E53-7851-A742-01B4D44EAA04}"/>
              </a:ext>
            </a:extLst>
          </p:cNvPr>
          <p:cNvSpPr/>
          <p:nvPr/>
        </p:nvSpPr>
        <p:spPr>
          <a:xfrm>
            <a:off x="6429375" y="1436688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</a:rPr>
              <a:t>3</a:t>
            </a:r>
            <a:endParaRPr lang="ar-EG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4FA658F-3DDE-5DC4-3DE2-5D355B64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55896" r="50591" b="20284"/>
          <a:stretch>
            <a:fillRect/>
          </a:stretch>
        </p:blipFill>
        <p:spPr bwMode="auto">
          <a:xfrm>
            <a:off x="3419475" y="2852738"/>
            <a:ext cx="242411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C36B8B-9DB4-0734-88E7-3EFFBD16B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35814"/>
            <a:ext cx="4122738" cy="12003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600" b="1" dirty="0"/>
              <a:t>سم كل قسم كما في الشكل أدناه</a:t>
            </a:r>
            <a:r>
              <a:rPr lang="ar-EG" sz="3600" b="1" dirty="0"/>
              <a:t>.</a:t>
            </a:r>
          </a:p>
        </p:txBody>
      </p:sp>
      <p:sp>
        <p:nvSpPr>
          <p:cNvPr id="7" name="24-Point Star 6">
            <a:extLst>
              <a:ext uri="{FF2B5EF4-FFF2-40B4-BE49-F238E27FC236}">
                <a16:creationId xmlns:a16="http://schemas.microsoft.com/office/drawing/2014/main" id="{26919E36-C82E-67C9-B630-457CF90F5159}"/>
              </a:ext>
            </a:extLst>
          </p:cNvPr>
          <p:cNvSpPr/>
          <p:nvPr/>
        </p:nvSpPr>
        <p:spPr>
          <a:xfrm>
            <a:off x="6861629" y="535814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91C1389-5BA9-13E7-6D30-63458315ECF5}"/>
              </a:ext>
            </a:extLst>
          </p:cNvPr>
          <p:cNvSpPr/>
          <p:nvPr/>
        </p:nvSpPr>
        <p:spPr>
          <a:xfrm>
            <a:off x="6872288" y="685800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</a:rPr>
              <a:t>4</a:t>
            </a:r>
            <a:endParaRPr lang="ar-EG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64BC3CB-673A-0347-C166-D8CE1427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t="57076" r="66187" b="21461"/>
          <a:stretch>
            <a:fillRect/>
          </a:stretch>
        </p:blipFill>
        <p:spPr bwMode="auto">
          <a:xfrm>
            <a:off x="4140200" y="2205038"/>
            <a:ext cx="163671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383663"/>
            <a:ext cx="5123005" cy="1829977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 eaLnBrk="1" fontAlgn="auto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9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 eaLnBrk="1" fontAlgn="auto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9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 defTabSz="457200" eaLnBrk="1" fontAlgn="auto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9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65" name="TextBox 3">
            <a:extLst>
              <a:ext uri="{FF2B5EF4-FFF2-40B4-BE49-F238E27FC236}">
                <a16:creationId xmlns:a16="http://schemas.microsoft.com/office/drawing/2014/main" id="{4C7E118A-E6CE-28AD-5F07-5600B5220407}"/>
              </a:ext>
            </a:extLst>
          </p:cNvPr>
          <p:cNvSpPr txBox="1"/>
          <p:nvPr/>
        </p:nvSpPr>
        <p:spPr bwMode="auto">
          <a:xfrm>
            <a:off x="1524446" y="2192477"/>
            <a:ext cx="3703912" cy="238940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التهيئة للفصل (8)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803CBD-4560-C815-962D-78127B4C8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228850"/>
            <a:ext cx="671512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4800" b="1" dirty="0">
                <a:solidFill>
                  <a:prstClr val="black"/>
                </a:solidFill>
                <a:latin typeface="Calibri" panose="020F0502020204030204" pitchFamily="34" charset="0"/>
              </a:rPr>
              <a:t>أجب عن الاختبار الآتي. انظر المراجعة السريعة قبل الإجابة عن الاختبار.</a:t>
            </a:r>
          </a:p>
        </p:txBody>
      </p:sp>
    </p:spTree>
  </p:cSld>
  <p:clrMapOvr>
    <a:masterClrMapping/>
  </p:clrMapOvr>
  <p:transition>
    <p:checker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6014C077-A560-87F7-3ED3-084B12372612}"/>
              </a:ext>
            </a:extLst>
          </p:cNvPr>
          <p:cNvSpPr txBox="1"/>
          <p:nvPr/>
        </p:nvSpPr>
        <p:spPr bwMode="auto">
          <a:xfrm>
            <a:off x="2986159" y="2017094"/>
            <a:ext cx="3703912" cy="238940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مراجعة سريعة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5A5430-370B-097A-136D-CB4EEB53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105834"/>
            <a:ext cx="86054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استعمل جدول القيم لتمثيل الدالة ص = 3س + 1 بيانيًا.</a:t>
            </a:r>
          </a:p>
        </p:txBody>
      </p:sp>
      <p:sp>
        <p:nvSpPr>
          <p:cNvPr id="3" name="Octagon 6">
            <a:extLst>
              <a:ext uri="{FF2B5EF4-FFF2-40B4-BE49-F238E27FC236}">
                <a16:creationId xmlns:a16="http://schemas.microsoft.com/office/drawing/2014/main" id="{FFE35921-FD23-9428-68F0-201F36F1CE36}"/>
              </a:ext>
            </a:extLst>
          </p:cNvPr>
          <p:cNvSpPr/>
          <p:nvPr/>
        </p:nvSpPr>
        <p:spPr>
          <a:xfrm>
            <a:off x="6490562" y="980728"/>
            <a:ext cx="1700218" cy="1371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1780E40-1CB0-AD8F-3F0E-123FC698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282524"/>
            <a:ext cx="175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chemeClr val="bg1"/>
                </a:solidFill>
              </a:rPr>
              <a:t>مثال 1</a:t>
            </a:r>
          </a:p>
        </p:txBody>
      </p:sp>
    </p:spTree>
  </p:cSld>
  <p:clrMapOvr>
    <a:masterClrMapping/>
  </p:clrMapOvr>
  <p:transition>
    <p:checker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A165155A-E0E0-18F0-1F77-D17AB0BCE86D}"/>
              </a:ext>
            </a:extLst>
          </p:cNvPr>
          <p:cNvSpPr/>
          <p:nvPr/>
        </p:nvSpPr>
        <p:spPr>
          <a:xfrm>
            <a:off x="5580112" y="1046163"/>
            <a:ext cx="1700218" cy="1371942"/>
          </a:xfrm>
          <a:prstGeom prst="octagon">
            <a:avLst>
              <a:gd name="adj" fmla="val 392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33994CB0-DF81-152F-9893-81386FD4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347959"/>
            <a:ext cx="175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chemeClr val="bg1"/>
                </a:solidFill>
              </a:rPr>
              <a:t>مثال 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DF764E-3B0A-748C-4F46-8791744604CA}"/>
              </a:ext>
            </a:extLst>
          </p:cNvPr>
          <p:cNvGraphicFramePr>
            <a:graphicFrameLocks noGrp="1"/>
          </p:cNvGraphicFramePr>
          <p:nvPr/>
        </p:nvGraphicFramePr>
        <p:xfrm>
          <a:off x="3635896" y="3212976"/>
          <a:ext cx="4629164" cy="24384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84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/>
                        <a:t>س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ص = 3س + 1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ص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-1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 err="1"/>
                        <a:t>3 </a:t>
                      </a:r>
                      <a:r>
                        <a:rPr lang="ar-EG" sz="3200" b="1" dirty="0"/>
                        <a:t>(-1</a:t>
                      </a:r>
                      <a:r>
                        <a:rPr lang="ar-EG" sz="3200" b="1" dirty="0" err="1"/>
                        <a:t>) </a:t>
                      </a:r>
                      <a:r>
                        <a:rPr lang="ar-EG" sz="3200" b="1" dirty="0"/>
                        <a:t>+ 1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-2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0 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3 (0) + 1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3 (1) + 1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4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2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/>
                        <a:t>3 (2) + 1</a:t>
                      </a:r>
                      <a:endParaRPr lang="en-US" sz="2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/>
                        <a:t>7</a:t>
                      </a:r>
                      <a:endParaRPr lang="en-US" sz="2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793" name="Picture 1">
            <a:extLst>
              <a:ext uri="{FF2B5EF4-FFF2-40B4-BE49-F238E27FC236}">
                <a16:creationId xmlns:a16="http://schemas.microsoft.com/office/drawing/2014/main" id="{65171F5B-CC61-35C3-0B77-761C6E68A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30513"/>
            <a:ext cx="2736850" cy="25193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  <p:sndAc>
      <p:stSnd>
        <p:snd r:embed="rId2" name="TouchTon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67123BF7-B2A9-1BBE-83E7-5AA7D4E3B83B}"/>
              </a:ext>
            </a:extLst>
          </p:cNvPr>
          <p:cNvSpPr txBox="1"/>
          <p:nvPr/>
        </p:nvSpPr>
        <p:spPr bwMode="auto">
          <a:xfrm>
            <a:off x="2566530" y="2338960"/>
            <a:ext cx="5020903" cy="154608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اختبار سريع</a:t>
            </a:r>
          </a:p>
        </p:txBody>
      </p:sp>
    </p:spTree>
    <p:extLst>
      <p:ext uri="{BB962C8B-B14F-4D97-AF65-F5344CB8AC3E}">
        <p14:creationId xmlns:p14="http://schemas.microsoft.com/office/powerpoint/2010/main" val="2425718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83D8D1-6DA5-540D-8E7C-00BFA66F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228850"/>
            <a:ext cx="6715125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استعمل جدول القيم لتمثيل كل دالة فيما يأتي بيانيًا: (مهارة سابقة)</a:t>
            </a:r>
          </a:p>
        </p:txBody>
      </p:sp>
    </p:spTree>
    <p:extLst>
      <p:ext uri="{BB962C8B-B14F-4D97-AF65-F5344CB8AC3E}">
        <p14:creationId xmlns:p14="http://schemas.microsoft.com/office/powerpoint/2010/main" val="387833614"/>
      </p:ext>
    </p:extLst>
  </p:cSld>
  <p:clrMapOvr>
    <a:masterClrMapping/>
  </p:clrMapOvr>
  <p:transition>
    <p:checker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042367" y="3913"/>
            <a:ext cx="3565661" cy="1598559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E868030F-EA88-FD20-F03F-C287AB7069BF}"/>
              </a:ext>
            </a:extLst>
          </p:cNvPr>
          <p:cNvSpPr txBox="1"/>
          <p:nvPr/>
        </p:nvSpPr>
        <p:spPr bwMode="auto">
          <a:xfrm>
            <a:off x="-629373" y="2315388"/>
            <a:ext cx="5608622" cy="21236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schemeClr val="tx1"/>
                </a:solidFill>
                <a:cs typeface="Times New Roman" panose="02020603050405020304" pitchFamily="18" charset="0"/>
              </a:rPr>
              <a:t>درست حل المعادلات التربيعية بالتحليل للعوامل واستعمال خاصية الجذر التربيعي.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3609796" y="198548"/>
            <a:ext cx="2467343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فيما سبق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07E26BB-FA04-51F9-0597-1215511174CA}"/>
              </a:ext>
            </a:extLst>
          </p:cNvPr>
          <p:cNvSpPr/>
          <p:nvPr/>
        </p:nvSpPr>
        <p:spPr>
          <a:xfrm>
            <a:off x="3995738" y="1063625"/>
            <a:ext cx="3557587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ص = س + 3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9313CFC3-1DCF-A0E4-657F-79B2C4EB3438}"/>
              </a:ext>
            </a:extLst>
          </p:cNvPr>
          <p:cNvSpPr/>
          <p:nvPr/>
        </p:nvSpPr>
        <p:spPr>
          <a:xfrm>
            <a:off x="7308899" y="404664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96AA2D5-B369-ECAF-C9F9-A6FDCBB4D8F0}"/>
              </a:ext>
            </a:extLst>
          </p:cNvPr>
          <p:cNvSpPr/>
          <p:nvPr/>
        </p:nvSpPr>
        <p:spPr>
          <a:xfrm>
            <a:off x="7275513" y="55562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B0D269B-D9C2-F0F9-38FC-215681CF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863850"/>
            <a:ext cx="2374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DEB02BCF-2ECC-B5A9-F7E0-530B64575F36}"/>
              </a:ext>
            </a:extLst>
          </p:cNvPr>
          <p:cNvGraphicFramePr>
            <a:graphicFrameLocks noGrp="1"/>
          </p:cNvGraphicFramePr>
          <p:nvPr/>
        </p:nvGraphicFramePr>
        <p:xfrm>
          <a:off x="4807331" y="3759567"/>
          <a:ext cx="3693061" cy="256032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67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ص= </a:t>
                      </a:r>
                      <a:r>
                        <a:rPr lang="ar-EG" sz="2800" b="1" dirty="0" err="1">
                          <a:solidFill>
                            <a:srgbClr val="FFFF00"/>
                          </a:solidFill>
                        </a:rPr>
                        <a:t>س </a:t>
                      </a: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+ 3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</a:t>
                      </a:r>
                      <a:r>
                        <a:rPr lang="ar-EG" sz="2800" b="1" dirty="0"/>
                        <a:t>-1+ 3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0 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ص=</a:t>
                      </a:r>
                      <a:r>
                        <a:rPr lang="ar-EG" sz="2800" b="1" baseline="0" dirty="0"/>
                        <a:t> 0</a:t>
                      </a:r>
                      <a:r>
                        <a:rPr lang="ar-EG" sz="2800" b="1" dirty="0"/>
                        <a:t>+ 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1+ 3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4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2+ 3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5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ص= 3+ 3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40454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9858D6F7-7AA1-7DAD-2B98-ED296A7E4C03}"/>
              </a:ext>
            </a:extLst>
          </p:cNvPr>
          <p:cNvSpPr/>
          <p:nvPr/>
        </p:nvSpPr>
        <p:spPr>
          <a:xfrm>
            <a:off x="3784600" y="1335088"/>
            <a:ext cx="3557588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ص = 2س + 2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B1E0032B-0901-D61B-29ED-0E308D380FB2}"/>
              </a:ext>
            </a:extLst>
          </p:cNvPr>
          <p:cNvSpPr/>
          <p:nvPr/>
        </p:nvSpPr>
        <p:spPr>
          <a:xfrm>
            <a:off x="6851167" y="62068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50D135A-97C1-C3B8-CA7E-38DC73428E65}"/>
              </a:ext>
            </a:extLst>
          </p:cNvPr>
          <p:cNvSpPr/>
          <p:nvPr/>
        </p:nvSpPr>
        <p:spPr>
          <a:xfrm>
            <a:off x="6842125" y="77152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2</a:t>
            </a:r>
            <a:endParaRPr lang="ar-EG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14F9EEB-83EB-F33E-6A22-7A5336AA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563813"/>
            <a:ext cx="227647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1F057651-A2A2-EE29-6A9D-262324F916A5}"/>
              </a:ext>
            </a:extLst>
          </p:cNvPr>
          <p:cNvGraphicFramePr>
            <a:graphicFrameLocks noGrp="1"/>
          </p:cNvGraphicFramePr>
          <p:nvPr/>
        </p:nvGraphicFramePr>
        <p:xfrm>
          <a:off x="4628117" y="3860148"/>
          <a:ext cx="3693061" cy="256032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67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ص= </a:t>
                      </a:r>
                      <a:r>
                        <a:rPr lang="ar-EG" sz="2800" b="1" dirty="0" err="1">
                          <a:solidFill>
                            <a:srgbClr val="FFFF00"/>
                          </a:solidFill>
                        </a:rPr>
                        <a:t>2س</a:t>
                      </a: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 + 2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</a:t>
                      </a:r>
                      <a:r>
                        <a:rPr lang="ar-EG" sz="2800" b="1" dirty="0"/>
                        <a:t>-2+ 2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0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0 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ص=</a:t>
                      </a:r>
                      <a:r>
                        <a:rPr lang="ar-EG" sz="2800" b="1" baseline="0" dirty="0"/>
                        <a:t> 0</a:t>
                      </a:r>
                      <a:r>
                        <a:rPr lang="ar-EG" sz="2800" b="1" dirty="0"/>
                        <a:t>+</a:t>
                      </a:r>
                      <a:r>
                        <a:rPr lang="ar-EG" sz="2800" b="1" baseline="0" dirty="0"/>
                        <a:t> 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2+ 2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4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4+</a:t>
                      </a:r>
                      <a:r>
                        <a:rPr lang="ar-EG" sz="2800" b="1" baseline="0" dirty="0"/>
                        <a:t> 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6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ص= 6+ 2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82662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1261EB91-FBBC-10DB-E964-CBBCC67ED9BE}"/>
              </a:ext>
            </a:extLst>
          </p:cNvPr>
          <p:cNvSpPr/>
          <p:nvPr/>
        </p:nvSpPr>
        <p:spPr>
          <a:xfrm>
            <a:off x="4211638" y="1190625"/>
            <a:ext cx="3557587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ص = -2س – 3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67F15311-54F7-F81D-AB84-FDFDB1771F81}"/>
              </a:ext>
            </a:extLst>
          </p:cNvPr>
          <p:cNvSpPr/>
          <p:nvPr/>
        </p:nvSpPr>
        <p:spPr>
          <a:xfrm>
            <a:off x="7441346" y="404664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279EFD8D-C6B5-293F-DF1E-7BD5729A6FEC}"/>
              </a:ext>
            </a:extLst>
          </p:cNvPr>
          <p:cNvSpPr/>
          <p:nvPr/>
        </p:nvSpPr>
        <p:spPr>
          <a:xfrm>
            <a:off x="7440613" y="547688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3</a:t>
            </a:r>
            <a:endParaRPr lang="ar-EG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F0B0264-2352-C233-1758-DD2FD1DC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2843213"/>
            <a:ext cx="25209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5C69F424-6D73-5537-374A-38388901C1D5}"/>
              </a:ext>
            </a:extLst>
          </p:cNvPr>
          <p:cNvGraphicFramePr>
            <a:graphicFrameLocks noGrp="1"/>
          </p:cNvGraphicFramePr>
          <p:nvPr/>
        </p:nvGraphicFramePr>
        <p:xfrm>
          <a:off x="4135849" y="3806891"/>
          <a:ext cx="423261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>
                          <a:solidFill>
                            <a:srgbClr val="FFFF00"/>
                          </a:solidFill>
                        </a:rPr>
                        <a:t>ص=</a:t>
                      </a:r>
                      <a:r>
                        <a:rPr lang="ar-EG" sz="2800" b="1" baseline="0" dirty="0" err="1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2800" b="1" baseline="0" dirty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ar-EG" sz="2800" b="1" dirty="0" err="1">
                          <a:solidFill>
                            <a:srgbClr val="FFFF00"/>
                          </a:solidFill>
                        </a:rPr>
                        <a:t>2س</a:t>
                      </a: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 - 3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-1×</a:t>
                      </a:r>
                      <a:r>
                        <a:rPr lang="ar-EG" sz="2800" b="1" baseline="0" dirty="0" err="1"/>
                        <a:t> -2 </a:t>
                      </a:r>
                      <a:r>
                        <a:rPr lang="ar-EG" sz="2800" b="1" baseline="0" dirty="0"/>
                        <a:t>-3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0 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ص=</a:t>
                      </a:r>
                      <a:r>
                        <a:rPr lang="ar-EG" sz="2800" b="1" baseline="0" dirty="0"/>
                        <a:t> 0</a:t>
                      </a:r>
                      <a:r>
                        <a:rPr lang="ar-EG" sz="2800" b="1" dirty="0"/>
                        <a:t>+</a:t>
                      </a:r>
                      <a:r>
                        <a:rPr lang="ar-EG" sz="2800" b="1" baseline="0" dirty="0"/>
                        <a:t> 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-2</a:t>
                      </a:r>
                      <a:r>
                        <a:rPr lang="ar-EG" sz="2800" b="1" baseline="0" dirty="0" err="1"/>
                        <a:t> </a:t>
                      </a:r>
                      <a:r>
                        <a:rPr lang="ar-EG" sz="2800" b="1" baseline="0" dirty="0"/>
                        <a:t>-3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-5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-4</a:t>
                      </a:r>
                      <a:r>
                        <a:rPr lang="ar-EG" sz="2800" b="1" baseline="0" dirty="0" err="1"/>
                        <a:t> </a:t>
                      </a:r>
                      <a:r>
                        <a:rPr lang="ar-EG" sz="2800" b="1" baseline="0" dirty="0"/>
                        <a:t>-3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-7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355436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39A468C-FA76-0753-1F50-A3A93954F5B6}"/>
              </a:ext>
            </a:extLst>
          </p:cNvPr>
          <p:cNvSpPr/>
          <p:nvPr/>
        </p:nvSpPr>
        <p:spPr>
          <a:xfrm>
            <a:off x="4294188" y="1196975"/>
            <a:ext cx="3557587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ص = 0.5س – 1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C71A7B89-8328-A324-C84E-FB9B27F8D91F}"/>
              </a:ext>
            </a:extLst>
          </p:cNvPr>
          <p:cNvSpPr/>
          <p:nvPr/>
        </p:nvSpPr>
        <p:spPr>
          <a:xfrm>
            <a:off x="7207085" y="281987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E6E7995-450C-4AEF-F596-4862CF548F42}"/>
              </a:ext>
            </a:extLst>
          </p:cNvPr>
          <p:cNvSpPr/>
          <p:nvPr/>
        </p:nvSpPr>
        <p:spPr>
          <a:xfrm>
            <a:off x="7254875" y="471488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4</a:t>
            </a:r>
            <a:endParaRPr lang="ar-EG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070F3AD-829F-976A-6D1F-5E7084CB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78138"/>
            <a:ext cx="25241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C74101F5-E00C-8DC0-8AA3-6F503E799B84}"/>
              </a:ext>
            </a:extLst>
          </p:cNvPr>
          <p:cNvGraphicFramePr>
            <a:graphicFrameLocks noGrp="1"/>
          </p:cNvGraphicFramePr>
          <p:nvPr/>
        </p:nvGraphicFramePr>
        <p:xfrm>
          <a:off x="4343404" y="4035121"/>
          <a:ext cx="423261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ص=</a:t>
                      </a:r>
                      <a:r>
                        <a:rPr lang="ar-EG" sz="2800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0.</a:t>
                      </a:r>
                      <a:r>
                        <a:rPr lang="ar-EG" sz="2800" b="1" dirty="0" err="1">
                          <a:solidFill>
                            <a:srgbClr val="FFFF00"/>
                          </a:solidFill>
                        </a:rPr>
                        <a:t>5س</a:t>
                      </a: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 - 1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 err="1"/>
                        <a:t>ص= -</a:t>
                      </a:r>
                      <a:r>
                        <a:rPr lang="ar-EG" sz="2800" b="1" baseline="0" dirty="0" err="1"/>
                        <a:t>5.</a:t>
                      </a:r>
                      <a:r>
                        <a:rPr lang="ar-EG" sz="2800" b="1" baseline="0" dirty="0"/>
                        <a:t> -1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ar-EG" sz="2800" b="1" baseline="0" dirty="0">
                          <a:latin typeface="+mn-lt"/>
                          <a:ea typeface="+mn-ea"/>
                          <a:cs typeface="+mn-cs"/>
                        </a:rPr>
                        <a:t> 1.5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0 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/>
                        <a:t>ص=</a:t>
                      </a:r>
                      <a:r>
                        <a:rPr lang="ar-EG" sz="2800" b="1" baseline="0" dirty="0"/>
                        <a:t> 0</a:t>
                      </a:r>
                      <a:r>
                        <a:rPr lang="ar-EG" sz="2800" b="1" dirty="0"/>
                        <a:t>-</a:t>
                      </a:r>
                      <a:r>
                        <a:rPr lang="ar-EG" sz="2800" b="1" baseline="0" dirty="0"/>
                        <a:t> 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</a:t>
                      </a:r>
                      <a:r>
                        <a:rPr lang="ar-EG" sz="2800" b="1" dirty="0" err="1"/>
                        <a:t>0.5</a:t>
                      </a:r>
                      <a:r>
                        <a:rPr lang="ar-EG" sz="2800" b="1" baseline="0" dirty="0" err="1"/>
                        <a:t> </a:t>
                      </a:r>
                      <a:r>
                        <a:rPr lang="ar-EG" sz="2800" b="1" baseline="0" dirty="0"/>
                        <a:t>-1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</a:t>
                      </a:r>
                      <a:r>
                        <a:rPr lang="ar-EG" sz="2800" b="1" baseline="0" dirty="0"/>
                        <a:t> </a:t>
                      </a:r>
                      <a:r>
                        <a:rPr lang="ar-EG" sz="2800" b="1" baseline="0" dirty="0" err="1"/>
                        <a:t>0.5 ×2 </a:t>
                      </a:r>
                      <a:r>
                        <a:rPr lang="ar-EG" sz="2800" b="1" baseline="0" dirty="0"/>
                        <a:t>-1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65497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53CD293B-626A-555D-8F84-FA82BE5ADEA7}"/>
              </a:ext>
            </a:extLst>
          </p:cNvPr>
          <p:cNvSpPr/>
          <p:nvPr/>
        </p:nvSpPr>
        <p:spPr>
          <a:xfrm>
            <a:off x="3221038" y="1177925"/>
            <a:ext cx="3559175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4س – 3ص = 12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A9211E2F-1787-621E-E92F-553A08330988}"/>
              </a:ext>
            </a:extLst>
          </p:cNvPr>
          <p:cNvSpPr/>
          <p:nvPr/>
        </p:nvSpPr>
        <p:spPr>
          <a:xfrm>
            <a:off x="7236296" y="62068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3B7AC19-2BB6-4B55-E7E3-58FE9F5742B0}"/>
              </a:ext>
            </a:extLst>
          </p:cNvPr>
          <p:cNvSpPr/>
          <p:nvPr/>
        </p:nvSpPr>
        <p:spPr>
          <a:xfrm>
            <a:off x="7235825" y="77152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5</a:t>
            </a:r>
            <a:endParaRPr lang="ar-EG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E9DDAA7-0C3F-DF06-FBF1-2A6C2431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2366962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25689C88-C2E1-D0AD-A44C-CD5114B4410F}"/>
              </a:ext>
            </a:extLst>
          </p:cNvPr>
          <p:cNvGraphicFramePr>
            <a:graphicFrameLocks noGrp="1"/>
          </p:cNvGraphicFramePr>
          <p:nvPr/>
        </p:nvGraphicFramePr>
        <p:xfrm>
          <a:off x="6228184" y="2708920"/>
          <a:ext cx="187245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ar-EG" sz="2800" b="1" baseline="0" dirty="0"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0 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-4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-2.7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54989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DF59C2E4-5A85-F19C-500B-2D913EEABB95}"/>
              </a:ext>
            </a:extLst>
          </p:cNvPr>
          <p:cNvSpPr/>
          <p:nvPr/>
        </p:nvSpPr>
        <p:spPr>
          <a:xfrm>
            <a:off x="3363913" y="852488"/>
            <a:ext cx="3557587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3ص = 6 + 9س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7545C26E-7478-CE9E-9ED7-BE6670205928}"/>
              </a:ext>
            </a:extLst>
          </p:cNvPr>
          <p:cNvSpPr/>
          <p:nvPr/>
        </p:nvSpPr>
        <p:spPr>
          <a:xfrm>
            <a:off x="7368505" y="62068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E20FDF9-4AEC-3EBE-B1A0-3858438F1379}"/>
              </a:ext>
            </a:extLst>
          </p:cNvPr>
          <p:cNvSpPr/>
          <p:nvPr/>
        </p:nvSpPr>
        <p:spPr>
          <a:xfrm>
            <a:off x="7369175" y="835025"/>
            <a:ext cx="914400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6</a:t>
            </a:r>
            <a:endParaRPr lang="ar-EG" sz="4400" b="1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F936B7C-5783-39E4-4A99-0CA90F2A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7463"/>
            <a:ext cx="24495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AC4E8E01-6226-0ECB-304B-64A2795F9B8E}"/>
              </a:ext>
            </a:extLst>
          </p:cNvPr>
          <p:cNvGraphicFramePr>
            <a:graphicFrameLocks noGrp="1"/>
          </p:cNvGraphicFramePr>
          <p:nvPr/>
        </p:nvGraphicFramePr>
        <p:xfrm>
          <a:off x="4843862" y="3691434"/>
          <a:ext cx="187245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ar-EG" sz="2800" b="1" baseline="0" dirty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0 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Flowchart: Process 9">
            <a:extLst>
              <a:ext uri="{FF2B5EF4-FFF2-40B4-BE49-F238E27FC236}">
                <a16:creationId xmlns:a16="http://schemas.microsoft.com/office/drawing/2014/main" id="{08F0A4B8-842D-36F5-FC6A-7613106EE991}"/>
              </a:ext>
            </a:extLst>
          </p:cNvPr>
          <p:cNvSpPr/>
          <p:nvPr/>
        </p:nvSpPr>
        <p:spPr>
          <a:xfrm>
            <a:off x="4572000" y="2120900"/>
            <a:ext cx="3913188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EG" sz="4000" b="1" dirty="0">
                <a:solidFill>
                  <a:schemeClr val="tx1"/>
                </a:solidFill>
              </a:rPr>
              <a:t>بقسمة الطرفين على 3</a:t>
            </a:r>
            <a:endParaRPr lang="en-US" sz="4000" dirty="0">
              <a:solidFill>
                <a:schemeClr val="tx1"/>
              </a:solidFill>
            </a:endParaRPr>
          </a:p>
          <a:p>
            <a:pPr algn="r" rtl="1" eaLnBrk="1" hangingPunct="1">
              <a:defRPr/>
            </a:pPr>
            <a:r>
              <a:rPr lang="ar-EG" sz="4000" b="1" dirty="0">
                <a:solidFill>
                  <a:schemeClr val="tx1"/>
                </a:solidFill>
              </a:rPr>
              <a:t>ص = 2 + 3س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8626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6722568-9236-55E8-7A08-A89D74E7A97D}"/>
              </a:ext>
            </a:extLst>
          </p:cNvPr>
          <p:cNvSpPr/>
          <p:nvPr/>
        </p:nvSpPr>
        <p:spPr>
          <a:xfrm>
            <a:off x="3059113" y="627063"/>
            <a:ext cx="3557587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ص – س = 1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85AC3943-987A-4D8A-DA55-D659A249C38E}"/>
              </a:ext>
            </a:extLst>
          </p:cNvPr>
          <p:cNvSpPr/>
          <p:nvPr/>
        </p:nvSpPr>
        <p:spPr>
          <a:xfrm>
            <a:off x="7020272" y="476672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2B8B6D5-F043-B25C-FFF5-D3414C36734B}"/>
              </a:ext>
            </a:extLst>
          </p:cNvPr>
          <p:cNvSpPr/>
          <p:nvPr/>
        </p:nvSpPr>
        <p:spPr>
          <a:xfrm>
            <a:off x="7027863" y="627063"/>
            <a:ext cx="914400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7</a:t>
            </a:r>
            <a:endParaRPr lang="ar-EG" sz="4400" b="1" dirty="0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687276F2-95B2-8440-573D-DBD42C725BD5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2541588"/>
            <a:ext cx="2224087" cy="2154237"/>
            <a:chOff x="6960" y="7685"/>
            <a:chExt cx="3504" cy="3394"/>
          </a:xfrm>
        </p:grpSpPr>
        <p:grpSp>
          <p:nvGrpSpPr>
            <p:cNvPr id="47114" name="Group 15">
              <a:extLst>
                <a:ext uri="{FF2B5EF4-FFF2-40B4-BE49-F238E27FC236}">
                  <a16:creationId xmlns:a16="http://schemas.microsoft.com/office/drawing/2014/main" id="{55F2BC91-D639-38AC-3AED-5C09A4E4D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0" y="7685"/>
              <a:ext cx="3504" cy="3394"/>
              <a:chOff x="6960" y="4993"/>
              <a:chExt cx="3504" cy="3394"/>
            </a:xfrm>
          </p:grpSpPr>
          <p:pic>
            <p:nvPicPr>
              <p:cNvPr id="47116" name="صورة 0" descr="الشبكة.jpg">
                <a:extLst>
                  <a:ext uri="{FF2B5EF4-FFF2-40B4-BE49-F238E27FC236}">
                    <a16:creationId xmlns:a16="http://schemas.microsoft.com/office/drawing/2014/main" id="{6A897115-0563-3267-C620-83A5E75D3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lum bright="-16000" contrast="2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" y="4993"/>
                <a:ext cx="3504" cy="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117" name="AutoShape 17">
                <a:extLst>
                  <a:ext uri="{FF2B5EF4-FFF2-40B4-BE49-F238E27FC236}">
                    <a16:creationId xmlns:a16="http://schemas.microsoft.com/office/drawing/2014/main" id="{97AFE6FF-437B-A132-6351-5ED40154A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736" y="4993"/>
                <a:ext cx="0" cy="33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118" name="AutoShape 18">
                <a:extLst>
                  <a:ext uri="{FF2B5EF4-FFF2-40B4-BE49-F238E27FC236}">
                    <a16:creationId xmlns:a16="http://schemas.microsoft.com/office/drawing/2014/main" id="{86D5DDFA-2043-6418-CA4E-F1AC6CE08D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657" y="4975"/>
                <a:ext cx="0" cy="33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7115" name="AutoShape 19">
              <a:extLst>
                <a:ext uri="{FF2B5EF4-FFF2-40B4-BE49-F238E27FC236}">
                  <a16:creationId xmlns:a16="http://schemas.microsoft.com/office/drawing/2014/main" id="{78959705-87A9-56FD-4942-7A81180225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032" y="7685"/>
              <a:ext cx="3144" cy="29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D7A3683F-AAD5-D118-4609-35CAA0CA1D24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607281"/>
          <a:ext cx="187245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9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0 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Flowchart: Process 9">
            <a:extLst>
              <a:ext uri="{FF2B5EF4-FFF2-40B4-BE49-F238E27FC236}">
                <a16:creationId xmlns:a16="http://schemas.microsoft.com/office/drawing/2014/main" id="{F81262F8-A791-24F6-F796-FFFB4A966662}"/>
              </a:ext>
            </a:extLst>
          </p:cNvPr>
          <p:cNvSpPr/>
          <p:nvPr/>
        </p:nvSpPr>
        <p:spPr>
          <a:xfrm>
            <a:off x="4140200" y="1989138"/>
            <a:ext cx="3946525" cy="11096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بإضافة س إلى الطرفين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 eaLnBrk="1" hangingPunct="1">
              <a:defRPr/>
            </a:pPr>
            <a:r>
              <a:rPr lang="ar-EG" sz="3600" b="1" dirty="0" err="1">
                <a:solidFill>
                  <a:schemeClr val="tx1"/>
                </a:solidFill>
              </a:rPr>
              <a:t>ص </a:t>
            </a:r>
            <a:r>
              <a:rPr lang="ar-EG" sz="3600" b="1" dirty="0">
                <a:solidFill>
                  <a:schemeClr val="tx1"/>
                </a:solidFill>
              </a:rPr>
              <a:t>= </a:t>
            </a:r>
            <a:r>
              <a:rPr lang="ar-EG" sz="3600" b="1" dirty="0" err="1">
                <a:solidFill>
                  <a:schemeClr val="tx1"/>
                </a:solidFill>
              </a:rPr>
              <a:t>س </a:t>
            </a:r>
            <a:r>
              <a:rPr lang="ar-EG" sz="3600" b="1" dirty="0">
                <a:solidFill>
                  <a:schemeClr val="tx1"/>
                </a:solidFill>
              </a:rPr>
              <a:t>+ 1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35722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6AE0C63-7E0E-DB3C-D185-C9F6F89EB33F}"/>
              </a:ext>
            </a:extLst>
          </p:cNvPr>
          <p:cNvSpPr/>
          <p:nvPr/>
        </p:nvSpPr>
        <p:spPr>
          <a:xfrm>
            <a:off x="3467100" y="754063"/>
            <a:ext cx="3557588" cy="7143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B050"/>
                </a:solidFill>
              </a:rPr>
              <a:t>3ص = 6س</a:t>
            </a:r>
            <a:endParaRPr lang="ar-EG" sz="3600" b="1" dirty="0">
              <a:solidFill>
                <a:srgbClr val="00B050"/>
              </a:solidFill>
            </a:endParaRPr>
          </a:p>
        </p:txBody>
      </p:sp>
      <p:sp>
        <p:nvSpPr>
          <p:cNvPr id="11" name="16-Point Star 10">
            <a:extLst>
              <a:ext uri="{FF2B5EF4-FFF2-40B4-BE49-F238E27FC236}">
                <a16:creationId xmlns:a16="http://schemas.microsoft.com/office/drawing/2014/main" id="{74CAF8E7-5A88-217B-DE8D-5037671C3E69}"/>
              </a:ext>
            </a:extLst>
          </p:cNvPr>
          <p:cNvSpPr/>
          <p:nvPr/>
        </p:nvSpPr>
        <p:spPr>
          <a:xfrm>
            <a:off x="7336518" y="65004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EC1438D-31DB-E79D-9F6D-70E55D113349}"/>
              </a:ext>
            </a:extLst>
          </p:cNvPr>
          <p:cNvSpPr/>
          <p:nvPr/>
        </p:nvSpPr>
        <p:spPr>
          <a:xfrm>
            <a:off x="7288213" y="801688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/>
              <a:t>8</a:t>
            </a:r>
            <a:endParaRPr lang="ar-EG" sz="4400" b="1" dirty="0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9006532-7589-C8A3-877B-1D32267D0B61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2855913"/>
            <a:ext cx="2224087" cy="2155825"/>
            <a:chOff x="7392" y="612"/>
            <a:chExt cx="3504" cy="3394"/>
          </a:xfrm>
        </p:grpSpPr>
        <p:grpSp>
          <p:nvGrpSpPr>
            <p:cNvPr id="48138" name="Group 15">
              <a:extLst>
                <a:ext uri="{FF2B5EF4-FFF2-40B4-BE49-F238E27FC236}">
                  <a16:creationId xmlns:a16="http://schemas.microsoft.com/office/drawing/2014/main" id="{64590BF3-AE4B-A3E7-D972-7ABDB01A3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2" y="612"/>
              <a:ext cx="3504" cy="3394"/>
              <a:chOff x="6960" y="4993"/>
              <a:chExt cx="3504" cy="3394"/>
            </a:xfrm>
          </p:grpSpPr>
          <p:pic>
            <p:nvPicPr>
              <p:cNvPr id="48140" name="صورة 0" descr="الشبكة.jpg">
                <a:extLst>
                  <a:ext uri="{FF2B5EF4-FFF2-40B4-BE49-F238E27FC236}">
                    <a16:creationId xmlns:a16="http://schemas.microsoft.com/office/drawing/2014/main" id="{8E51E22B-4B9B-AEE9-B197-8C6CB2EB9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" y="4993"/>
                <a:ext cx="3504" cy="339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141" name="AutoShape 17">
                <a:extLst>
                  <a:ext uri="{FF2B5EF4-FFF2-40B4-BE49-F238E27FC236}">
                    <a16:creationId xmlns:a16="http://schemas.microsoft.com/office/drawing/2014/main" id="{F3E23C93-B8A3-6AF9-4D26-8D9EBFDED1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736" y="4993"/>
                <a:ext cx="0" cy="33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42" name="AutoShape 18">
                <a:extLst>
                  <a:ext uri="{FF2B5EF4-FFF2-40B4-BE49-F238E27FC236}">
                    <a16:creationId xmlns:a16="http://schemas.microsoft.com/office/drawing/2014/main" id="{317D5CBB-B1DD-D8E4-1835-A1CBA28A1A8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657" y="4975"/>
                <a:ext cx="0" cy="339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8139" name="AutoShape 19">
              <a:extLst>
                <a:ext uri="{FF2B5EF4-FFF2-40B4-BE49-F238E27FC236}">
                  <a16:creationId xmlns:a16="http://schemas.microsoft.com/office/drawing/2014/main" id="{41D37FC2-B241-C41C-1A16-1518869B11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56" y="612"/>
              <a:ext cx="1824" cy="339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61DEFE5F-8A9A-6DE8-6DA0-F8CC001C87C2}"/>
              </a:ext>
            </a:extLst>
          </p:cNvPr>
          <p:cNvGraphicFramePr>
            <a:graphicFrameLocks noGrp="1"/>
          </p:cNvGraphicFramePr>
          <p:nvPr/>
        </p:nvGraphicFramePr>
        <p:xfrm>
          <a:off x="3854848" y="3944938"/>
          <a:ext cx="1872453" cy="2133600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76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س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solidFill>
                            <a:srgbClr val="FFFF00"/>
                          </a:solidFill>
                        </a:rPr>
                        <a:t>ص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/>
                        <a:t>-1</a:t>
                      </a:r>
                      <a:endParaRPr lang="en-US" sz="28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0 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1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2800" b="1" dirty="0"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Flowchart: Process 9">
            <a:extLst>
              <a:ext uri="{FF2B5EF4-FFF2-40B4-BE49-F238E27FC236}">
                <a16:creationId xmlns:a16="http://schemas.microsoft.com/office/drawing/2014/main" id="{C57482DC-ED79-FC62-75B2-F0170FF95CD8}"/>
              </a:ext>
            </a:extLst>
          </p:cNvPr>
          <p:cNvSpPr/>
          <p:nvPr/>
        </p:nvSpPr>
        <p:spPr>
          <a:xfrm>
            <a:off x="4497388" y="2141538"/>
            <a:ext cx="3705225" cy="11303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hangingPunct="1">
              <a:defRPr/>
            </a:pPr>
            <a:r>
              <a:rPr lang="ar-EG" sz="3600" b="1" dirty="0">
                <a:solidFill>
                  <a:schemeClr val="tx1"/>
                </a:solidFill>
              </a:rPr>
              <a:t>بقسمة الطرفين على 3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 eaLnBrk="1" hangingPunct="1">
              <a:defRPr/>
            </a:pPr>
            <a:r>
              <a:rPr lang="ar-EG" sz="3600" b="1" dirty="0" err="1">
                <a:solidFill>
                  <a:schemeClr val="tx1"/>
                </a:solidFill>
              </a:rPr>
              <a:t>ص </a:t>
            </a:r>
            <a:r>
              <a:rPr lang="ar-EG" sz="3600" b="1" dirty="0">
                <a:solidFill>
                  <a:schemeClr val="tx1"/>
                </a:solidFill>
              </a:rPr>
              <a:t>= </a:t>
            </a:r>
            <a:r>
              <a:rPr lang="ar-EG" sz="3600" b="1" dirty="0" err="1">
                <a:solidFill>
                  <a:schemeClr val="tx1"/>
                </a:solidFill>
              </a:rPr>
              <a:t>2س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30174"/>
      </p:ext>
    </p:extLst>
  </p:cSld>
  <p:clrMapOvr>
    <a:masterClrMapping/>
  </p:clrMapOvr>
  <p:transition>
    <p:comb dir="vert"/>
    <p:sndAc>
      <p:stSnd>
        <p:snd r:embed="rId2" name="cached_lighttrail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1AD4F6-CADE-3B67-E39D-F68421D8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286" y="476672"/>
            <a:ext cx="750812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defRPr/>
            </a:pPr>
            <a:r>
              <a:rPr lang="ar-EG" altLang="ar-EG" sz="3600" b="1" dirty="0">
                <a:latin typeface="Calibri" panose="020F0502020204030204" pitchFamily="34" charset="0"/>
              </a:rPr>
              <a:t>9-</a:t>
            </a:r>
            <a:r>
              <a:rPr lang="ar-SA" altLang="ar-EG" sz="3600" b="1" dirty="0">
                <a:latin typeface="Calibri" panose="020F0502020204030204" pitchFamily="34" charset="0"/>
              </a:rPr>
              <a:t>توفير: مع محسن 100 ريال، ويخطط لتوفير 10 ريالات أسبوعيًا، مثل بيانيًا معادلة تبين المبلغ الكلي (م) الذي سيوفره محسن في (س) أسبوعًا</a:t>
            </a:r>
            <a:r>
              <a:rPr lang="ar-EG" altLang="ar-EG" sz="36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8AC3917-620C-655C-BDAA-8D566F12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636838"/>
            <a:ext cx="5472113" cy="3446462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58993"/>
      </p:ext>
    </p:extLst>
  </p:cSld>
  <p:clrMapOvr>
    <a:masterClrMapping/>
  </p:clrMapOvr>
  <p:transition>
    <p:circle/>
    <p:sndAc>
      <p:stSnd>
        <p:snd r:embed="rId2" name="SOUND56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6014C077-A560-87F7-3ED3-084B12372612}"/>
              </a:ext>
            </a:extLst>
          </p:cNvPr>
          <p:cNvSpPr txBox="1"/>
          <p:nvPr/>
        </p:nvSpPr>
        <p:spPr bwMode="auto">
          <a:xfrm>
            <a:off x="2986159" y="2017094"/>
            <a:ext cx="3703912" cy="238940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مراجعة سريعة</a:t>
            </a:r>
          </a:p>
        </p:txBody>
      </p:sp>
    </p:spTree>
    <p:extLst>
      <p:ext uri="{BB962C8B-B14F-4D97-AF65-F5344CB8AC3E}">
        <p14:creationId xmlns:p14="http://schemas.microsoft.com/office/powerpoint/2010/main" val="2352081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39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2148761">
            <a:off x="1349994" y="449306"/>
            <a:ext cx="6764337" cy="6456868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1343918">
            <a:off x="574476" y="3773268"/>
            <a:ext cx="705179" cy="1029229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447030">
            <a:off x="1204499" y="4418198"/>
            <a:ext cx="514615" cy="514615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469984">
            <a:off x="7181730" y="1637054"/>
            <a:ext cx="584525" cy="637862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3024561">
            <a:off x="6919285" y="2231565"/>
            <a:ext cx="807511" cy="546563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Rectangle 4">
            <a:extLst>
              <a:ext uri="{FF2B5EF4-FFF2-40B4-BE49-F238E27FC236}">
                <a16:creationId xmlns:a16="http://schemas.microsoft.com/office/drawing/2014/main" id="{634923E8-A516-0DA5-7AF6-7829D00DD2A0}"/>
              </a:ext>
            </a:extLst>
          </p:cNvPr>
          <p:cNvSpPr/>
          <p:nvPr/>
        </p:nvSpPr>
        <p:spPr bwMode="auto">
          <a:xfrm>
            <a:off x="4372741" y="1270305"/>
            <a:ext cx="1665841" cy="11079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والآن</a:t>
            </a: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id="{071C5193-CA2E-1564-9468-98FCF0EBC643}"/>
              </a:ext>
            </a:extLst>
          </p:cNvPr>
          <p:cNvSpPr txBox="1"/>
          <p:nvPr/>
        </p:nvSpPr>
        <p:spPr bwMode="auto">
          <a:xfrm>
            <a:off x="1717154" y="2963433"/>
            <a:ext cx="5769227" cy="21236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71500" indent="-571500" algn="justLow" rtl="1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ar-EG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أحل المعادلات التربيعية بيانيًا، وبإكمال المربع، وباستعمال القانون العام.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>
            <a:extLst>
              <a:ext uri="{FF2B5EF4-FFF2-40B4-BE49-F238E27FC236}">
                <a16:creationId xmlns:a16="http://schemas.microsoft.com/office/drawing/2014/main" id="{AD1E3850-BD66-07B1-2E7E-92D319D790F1}"/>
              </a:ext>
            </a:extLst>
          </p:cNvPr>
          <p:cNvSpPr/>
          <p:nvPr/>
        </p:nvSpPr>
        <p:spPr>
          <a:xfrm>
            <a:off x="6228184" y="607842"/>
            <a:ext cx="1700218" cy="1371942"/>
          </a:xfrm>
          <a:prstGeom prst="octagon">
            <a:avLst>
              <a:gd name="adj" fmla="val 39281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1235A-6342-39FF-17A9-0592994D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909638"/>
            <a:ext cx="175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chemeClr val="bg1"/>
                </a:solidFill>
              </a:rPr>
              <a:t>مثال</a:t>
            </a:r>
            <a:r>
              <a:rPr lang="ar-SA" altLang="ar-EG" sz="4400" b="1" dirty="0">
                <a:solidFill>
                  <a:schemeClr val="bg1"/>
                </a:solidFill>
              </a:rPr>
              <a:t> 2</a:t>
            </a:r>
            <a:endParaRPr lang="ar-EG" altLang="ar-EG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ECE58B-9C11-FFD6-ED9D-A59E3E7D5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11" y="2852936"/>
            <a:ext cx="6715125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4400" b="1" dirty="0">
                <a:solidFill>
                  <a:prstClr val="black"/>
                </a:solidFill>
                <a:latin typeface="Calibri" panose="020F0502020204030204" pitchFamily="34" charset="0"/>
              </a:rPr>
              <a:t>حدد إذا كانت ثلاثية الحدود س2 – 10س + 25 تشكل مربعًا كاملًا، اكتب "نعم" أو "لا"، وإذا كانت كذلك فحللها:</a:t>
            </a:r>
          </a:p>
        </p:txBody>
      </p:sp>
    </p:spTree>
  </p:cSld>
  <p:clrMapOvr>
    <a:masterClrMapping/>
  </p:clrMapOvr>
  <p:transition>
    <p:cover dir="lu"/>
    <p:sndAc>
      <p:stSnd>
        <p:snd r:embed="rId2" name="SOUND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CDE79D-6829-DAE8-44AC-563CD3B7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414517"/>
            <a:ext cx="671512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1) هل الحد الأول مربع كامل؟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0462A8A-877F-D1E0-10A4-90D9B094176E}"/>
              </a:ext>
            </a:extLst>
          </p:cNvPr>
          <p:cNvSpPr/>
          <p:nvPr/>
        </p:nvSpPr>
        <p:spPr>
          <a:xfrm flipH="1">
            <a:off x="2051050" y="3429000"/>
            <a:ext cx="179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cap="small" dirty="0">
                <a:solidFill>
                  <a:srgbClr val="C00000"/>
                </a:solidFill>
                <a:latin typeface="+mn-lt"/>
                <a:cs typeface="+mn-cs"/>
              </a:rPr>
              <a:t>نعم</a:t>
            </a:r>
            <a:endParaRPr lang="ar-SA" sz="5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FCC8CB-E659-CDBE-9DF6-3BEEF44C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411035"/>
            <a:ext cx="671512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EG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2) هل الحد الأخير مربع كامل؟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76DCD34-D746-74CA-9808-1C08245CEF71}"/>
              </a:ext>
            </a:extLst>
          </p:cNvPr>
          <p:cNvSpPr/>
          <p:nvPr/>
        </p:nvSpPr>
        <p:spPr>
          <a:xfrm flipH="1">
            <a:off x="1619250" y="2852738"/>
            <a:ext cx="20891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cap="small" dirty="0">
                <a:solidFill>
                  <a:srgbClr val="C00000"/>
                </a:solidFill>
                <a:latin typeface="+mn-lt"/>
                <a:cs typeface="+mn-cs"/>
              </a:rPr>
              <a:t>نعم</a:t>
            </a:r>
            <a:endParaRPr lang="ar-SA" sz="5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/>
    <p:sndAc>
      <p:stSnd>
        <p:snd r:embed="rId2" name="0820 - one bass drum bea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98E139-4DA2-E822-0297-751E042A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548680"/>
            <a:ext cx="7075165" cy="3119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300000"/>
              </a:lnSpc>
              <a:defRPr/>
            </a:pPr>
            <a:r>
              <a:rPr lang="ar-SA" altLang="ar-EG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3) هل الحد الأوسط يساوي -2 (1س) (5)؟ </a:t>
            </a:r>
          </a:p>
          <a:p>
            <a:pPr algn="r" rtl="1" eaLnBrk="1" hangingPunct="1">
              <a:lnSpc>
                <a:spcPct val="300000"/>
              </a:lnSpc>
              <a:defRPr/>
            </a:pPr>
            <a:r>
              <a:rPr lang="ar-SA" altLang="ar-EG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س2 – 10س + 25 = (س – 5) 2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3148102-919A-30E0-DE8C-E2FFEDA5477A}"/>
              </a:ext>
            </a:extLst>
          </p:cNvPr>
          <p:cNvSpPr/>
          <p:nvPr/>
        </p:nvSpPr>
        <p:spPr>
          <a:xfrm flipH="1">
            <a:off x="1476375" y="4437063"/>
            <a:ext cx="8270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cap="small" dirty="0">
                <a:solidFill>
                  <a:srgbClr val="C00000"/>
                </a:solidFill>
                <a:latin typeface="Calibri"/>
              </a:rPr>
              <a:t>نعم</a:t>
            </a:r>
            <a:endParaRPr lang="ar-SA" sz="4800" dirty="0"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ransition>
    <p:checker/>
    <p:sndAc>
      <p:stSnd>
        <p:snd r:embed="rId2" name="مقص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67123BF7-B2A9-1BBE-83E7-5AA7D4E3B83B}"/>
              </a:ext>
            </a:extLst>
          </p:cNvPr>
          <p:cNvSpPr txBox="1"/>
          <p:nvPr/>
        </p:nvSpPr>
        <p:spPr bwMode="auto">
          <a:xfrm>
            <a:off x="2566530" y="2338960"/>
            <a:ext cx="5020903" cy="154608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اختبار سريع</a:t>
            </a:r>
          </a:p>
        </p:txBody>
      </p:sp>
    </p:spTree>
    <p:extLst>
      <p:ext uri="{BB962C8B-B14F-4D97-AF65-F5344CB8AC3E}">
        <p14:creationId xmlns:p14="http://schemas.microsoft.com/office/powerpoint/2010/main" val="69226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009F-721A-E323-F346-2357DCF3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916832"/>
            <a:ext cx="7223646" cy="23082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EG" altLang="ar-EG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حدد إذا كانت كل ثلاثية حدود فيما يأتي تشكل مربعًا كاملًا، اكتب "نعم" أو "لا"، وإذا كانت كذلك فحللها: </a:t>
            </a:r>
          </a:p>
          <a:p>
            <a:pPr algn="r" rtl="1" eaLnBrk="1" hangingPunct="1">
              <a:defRPr/>
            </a:pPr>
            <a:r>
              <a:rPr lang="ar-EG" altLang="ar-EG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(مهارة سابقة)</a:t>
            </a:r>
          </a:p>
        </p:txBody>
      </p:sp>
    </p:spTree>
  </p:cSld>
  <p:clrMapOvr>
    <a:masterClrMapping/>
  </p:clrMapOvr>
  <p:transition>
    <p:circle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8468B1-2FA0-BCE3-1246-226204B88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1647825"/>
            <a:ext cx="2646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أ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 + 12أ + 36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9" name="16-Point Star 8">
            <a:extLst>
              <a:ext uri="{FF2B5EF4-FFF2-40B4-BE49-F238E27FC236}">
                <a16:creationId xmlns:a16="http://schemas.microsoft.com/office/drawing/2014/main" id="{CA2085BA-1B9D-0183-DB27-3AF781000233}"/>
              </a:ext>
            </a:extLst>
          </p:cNvPr>
          <p:cNvSpPr/>
          <p:nvPr/>
        </p:nvSpPr>
        <p:spPr>
          <a:xfrm>
            <a:off x="7105324" y="1400335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9DAF3AC-3C43-5D56-B68F-4C41755D1F6D}"/>
              </a:ext>
            </a:extLst>
          </p:cNvPr>
          <p:cNvSpPr/>
          <p:nvPr/>
        </p:nvSpPr>
        <p:spPr>
          <a:xfrm>
            <a:off x="7042150" y="152082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10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7B3C2807-F6B2-DF5B-1DEC-8F95FECDB293}"/>
              </a:ext>
            </a:extLst>
          </p:cNvPr>
          <p:cNvSpPr/>
          <p:nvPr/>
        </p:nvSpPr>
        <p:spPr>
          <a:xfrm>
            <a:off x="3563938" y="2805113"/>
            <a:ext cx="2376487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(أ </a:t>
            </a:r>
            <a:r>
              <a:rPr lang="ar-EG" sz="3200" b="1" dirty="0">
                <a:solidFill>
                  <a:srgbClr val="002060"/>
                </a:solidFill>
              </a:rPr>
              <a:t>+ 6)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Flowchart: Process 10">
            <a:extLst>
              <a:ext uri="{FF2B5EF4-FFF2-40B4-BE49-F238E27FC236}">
                <a16:creationId xmlns:a16="http://schemas.microsoft.com/office/drawing/2014/main" id="{6542C99B-ED1C-FED1-51AB-1E854809210F}"/>
              </a:ext>
            </a:extLst>
          </p:cNvPr>
          <p:cNvSpPr/>
          <p:nvPr/>
        </p:nvSpPr>
        <p:spPr>
          <a:xfrm>
            <a:off x="1403648" y="3871583"/>
            <a:ext cx="7019925" cy="1385888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12 إذن الحد الأوسط مربع كامل أيضا إذن ثلاثية الحدود تشكل مربعا كاملًا.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17A890C-38D8-CC3A-F40E-B3DBF52EF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168525"/>
            <a:ext cx="301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س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 + 5س + 25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821BEF4B-113F-40AF-EAEA-B7D375F7A566}"/>
              </a:ext>
            </a:extLst>
          </p:cNvPr>
          <p:cNvSpPr/>
          <p:nvPr/>
        </p:nvSpPr>
        <p:spPr>
          <a:xfrm>
            <a:off x="6660232" y="134076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725DC8CB-25AA-526D-297D-1CF1A13E1DA5}"/>
              </a:ext>
            </a:extLst>
          </p:cNvPr>
          <p:cNvSpPr/>
          <p:nvPr/>
        </p:nvSpPr>
        <p:spPr>
          <a:xfrm>
            <a:off x="6505029" y="1491580"/>
            <a:ext cx="1224805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11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9729B54C-A84E-CD87-582C-0D1B701FA4E8}"/>
              </a:ext>
            </a:extLst>
          </p:cNvPr>
          <p:cNvSpPr/>
          <p:nvPr/>
        </p:nvSpPr>
        <p:spPr>
          <a:xfrm>
            <a:off x="3059832" y="4043807"/>
            <a:ext cx="2089150" cy="523220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لا</a:t>
            </a:r>
            <a:endParaRPr lang="en-US" sz="2800" b="1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4F696B6D-4956-8A4A-69E2-2AE4D67B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2092325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س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EG" altLang="ar-EG" sz="3600" b="1">
                <a:solidFill>
                  <a:srgbClr val="C00000"/>
                </a:solidFill>
              </a:rPr>
              <a:t> </a:t>
            </a:r>
            <a:r>
              <a:rPr lang="ar-SA" altLang="ar-EG" sz="3600" b="1">
                <a:solidFill>
                  <a:srgbClr val="C00000"/>
                </a:solidFill>
              </a:rPr>
              <a:t>– 12س + 32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E256C7DC-7D41-03B1-3CD0-7EF1168A7E20}"/>
              </a:ext>
            </a:extLst>
          </p:cNvPr>
          <p:cNvSpPr/>
          <p:nvPr/>
        </p:nvSpPr>
        <p:spPr>
          <a:xfrm>
            <a:off x="7029398" y="1341437"/>
            <a:ext cx="1008113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3AAB9922-C778-2080-4B05-6166821E3FE2}"/>
              </a:ext>
            </a:extLst>
          </p:cNvPr>
          <p:cNvSpPr/>
          <p:nvPr/>
        </p:nvSpPr>
        <p:spPr>
          <a:xfrm>
            <a:off x="6894512" y="1492250"/>
            <a:ext cx="1277887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12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E064CE21-71D6-E471-B656-2F400CCAE75E}"/>
              </a:ext>
            </a:extLst>
          </p:cNvPr>
          <p:cNvSpPr/>
          <p:nvPr/>
        </p:nvSpPr>
        <p:spPr>
          <a:xfrm>
            <a:off x="3527425" y="4221088"/>
            <a:ext cx="2089150" cy="555625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لا</a:t>
            </a:r>
            <a:endParaRPr lang="en-US" sz="2800" b="1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135F7AB-BE70-854C-E362-CCC56109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1276350"/>
            <a:ext cx="353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س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 + 20س + 100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310A42F4-78FB-5ACF-FA81-017C37181644}"/>
              </a:ext>
            </a:extLst>
          </p:cNvPr>
          <p:cNvSpPr/>
          <p:nvPr/>
        </p:nvSpPr>
        <p:spPr>
          <a:xfrm>
            <a:off x="7019925" y="98072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860B0F03-3392-E058-1947-3F0CCA3C0D89}"/>
              </a:ext>
            </a:extLst>
          </p:cNvPr>
          <p:cNvSpPr/>
          <p:nvPr/>
        </p:nvSpPr>
        <p:spPr>
          <a:xfrm>
            <a:off x="7019925" y="1060450"/>
            <a:ext cx="914400" cy="754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13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5079B37F-DB14-09D1-8B89-BCC49A534E79}"/>
              </a:ext>
            </a:extLst>
          </p:cNvPr>
          <p:cNvSpPr/>
          <p:nvPr/>
        </p:nvSpPr>
        <p:spPr>
          <a:xfrm>
            <a:off x="3130550" y="2601913"/>
            <a:ext cx="3889375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(س </a:t>
            </a:r>
            <a:r>
              <a:rPr lang="ar-EG" sz="3200" b="1" dirty="0">
                <a:solidFill>
                  <a:srgbClr val="002060"/>
                </a:solidFill>
              </a:rPr>
              <a:t>+ 10)</a:t>
            </a:r>
            <a:r>
              <a:rPr lang="ar-EG" sz="3200" b="1" baseline="30000" dirty="0">
                <a:solidFill>
                  <a:srgbClr val="002060"/>
                </a:solidFill>
              </a:rPr>
              <a:t> 2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19" name="Flowchart: Process 10">
            <a:extLst>
              <a:ext uri="{FF2B5EF4-FFF2-40B4-BE49-F238E27FC236}">
                <a16:creationId xmlns:a16="http://schemas.microsoft.com/office/drawing/2014/main" id="{201212DE-94AA-5EC2-B7BC-772492A6C520}"/>
              </a:ext>
            </a:extLst>
          </p:cNvPr>
          <p:cNvSpPr/>
          <p:nvPr/>
        </p:nvSpPr>
        <p:spPr>
          <a:xfrm>
            <a:off x="1062037" y="3960913"/>
            <a:ext cx="7019925" cy="1385887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20 إذن الحد الأوسط مربع كامل أيضا إذن ثلاثية الحدود تشكل مربعا كاملا.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TextBox 3">
            <a:extLst>
              <a:ext uri="{FF2B5EF4-FFF2-40B4-BE49-F238E27FC236}">
                <a16:creationId xmlns:a16="http://schemas.microsoft.com/office/drawing/2014/main" id="{A37596D1-D613-F138-9FCD-E9DBE7485D9B}"/>
              </a:ext>
            </a:extLst>
          </p:cNvPr>
          <p:cNvSpPr txBox="1"/>
          <p:nvPr/>
        </p:nvSpPr>
        <p:spPr bwMode="auto">
          <a:xfrm>
            <a:off x="2986159" y="2326446"/>
            <a:ext cx="3703912" cy="1686639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لماذا؟</a:t>
            </a:r>
          </a:p>
        </p:txBody>
      </p:sp>
    </p:spTree>
    <p:extLst>
      <p:ext uri="{BB962C8B-B14F-4D97-AF65-F5344CB8AC3E}">
        <p14:creationId xmlns:p14="http://schemas.microsoft.com/office/powerpoint/2010/main" val="4293036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056FCBE-FF0F-FBDE-8D2A-662F79AF8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1530350"/>
            <a:ext cx="353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4س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 + 28س + 49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A1C8E56F-EBB5-AA1C-AAF0-B60114EAC586}"/>
              </a:ext>
            </a:extLst>
          </p:cNvPr>
          <p:cNvSpPr/>
          <p:nvPr/>
        </p:nvSpPr>
        <p:spPr>
          <a:xfrm>
            <a:off x="7020272" y="1196752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7B9B1628-3301-E81B-967A-56E410878513}"/>
              </a:ext>
            </a:extLst>
          </p:cNvPr>
          <p:cNvSpPr/>
          <p:nvPr/>
        </p:nvSpPr>
        <p:spPr>
          <a:xfrm>
            <a:off x="7019925" y="134302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14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BC02C343-8C16-4ED2-9D1F-F5956D3261DF}"/>
              </a:ext>
            </a:extLst>
          </p:cNvPr>
          <p:cNvSpPr/>
          <p:nvPr/>
        </p:nvSpPr>
        <p:spPr>
          <a:xfrm>
            <a:off x="2668588" y="2817813"/>
            <a:ext cx="3889375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</a:t>
            </a:r>
            <a:r>
              <a:rPr lang="ar-EG" sz="3200" b="1" dirty="0">
                <a:solidFill>
                  <a:srgbClr val="002060"/>
                </a:solidFill>
              </a:rPr>
              <a:t>(</a:t>
            </a:r>
            <a:r>
              <a:rPr lang="ar-EG" sz="3200" b="1" dirty="0" err="1">
                <a:solidFill>
                  <a:srgbClr val="002060"/>
                </a:solidFill>
              </a:rPr>
              <a:t>2س</a:t>
            </a:r>
            <a:r>
              <a:rPr lang="ar-EG" sz="3200" b="1" dirty="0">
                <a:solidFill>
                  <a:srgbClr val="002060"/>
                </a:solidFill>
              </a:rPr>
              <a:t> + 7)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Flowchart: Process 10">
            <a:extLst>
              <a:ext uri="{FF2B5EF4-FFF2-40B4-BE49-F238E27FC236}">
                <a16:creationId xmlns:a16="http://schemas.microsoft.com/office/drawing/2014/main" id="{947DF0F4-B197-EEA2-EC18-E8379BE7CD22}"/>
              </a:ext>
            </a:extLst>
          </p:cNvPr>
          <p:cNvSpPr/>
          <p:nvPr/>
        </p:nvSpPr>
        <p:spPr>
          <a:xfrm>
            <a:off x="1259632" y="4204029"/>
            <a:ext cx="7019925" cy="1385887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28 إذن الحد الأوسط مربع كامل أيضا إذن ثلاثية الحدود تشكل مربعا كاملا.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BAEF17E-92C2-A7FF-B233-1FC4F99AA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323975"/>
            <a:ext cx="297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ك</a:t>
            </a:r>
            <a:r>
              <a:rPr lang="ar-EG" altLang="ar-EG" sz="3600" b="1" baseline="30000">
                <a:solidFill>
                  <a:srgbClr val="C00000"/>
                </a:solidFill>
              </a:rPr>
              <a:t> 2</a:t>
            </a:r>
            <a:r>
              <a:rPr lang="ar-EG" altLang="ar-EG" sz="3600" b="1">
                <a:solidFill>
                  <a:srgbClr val="C00000"/>
                </a:solidFill>
              </a:rPr>
              <a:t> </a:t>
            </a:r>
            <a:r>
              <a:rPr lang="ar-SA" altLang="ar-EG" sz="3600" b="1">
                <a:solidFill>
                  <a:srgbClr val="C00000"/>
                </a:solidFill>
              </a:rPr>
              <a:t>– 16ك + 64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86043081-6A65-9D3E-3A6F-E26309F839D1}"/>
              </a:ext>
            </a:extLst>
          </p:cNvPr>
          <p:cNvSpPr/>
          <p:nvPr/>
        </p:nvSpPr>
        <p:spPr>
          <a:xfrm>
            <a:off x="7013000" y="1223067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78A30E70-DDCF-4BDF-1798-C10E5DD9D45B}"/>
              </a:ext>
            </a:extLst>
          </p:cNvPr>
          <p:cNvSpPr/>
          <p:nvPr/>
        </p:nvSpPr>
        <p:spPr>
          <a:xfrm>
            <a:off x="7013000" y="1328898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15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D0468388-B718-F7C9-8451-98C3474AD0AC}"/>
              </a:ext>
            </a:extLst>
          </p:cNvPr>
          <p:cNvSpPr/>
          <p:nvPr/>
        </p:nvSpPr>
        <p:spPr>
          <a:xfrm>
            <a:off x="3213100" y="2670175"/>
            <a:ext cx="3889375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(ك </a:t>
            </a:r>
            <a:r>
              <a:rPr lang="ar-EG" sz="3200" b="1" dirty="0">
                <a:solidFill>
                  <a:srgbClr val="002060"/>
                </a:solidFill>
              </a:rPr>
              <a:t>- 8)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Flowchart: Process 10">
            <a:extLst>
              <a:ext uri="{FF2B5EF4-FFF2-40B4-BE49-F238E27FC236}">
                <a16:creationId xmlns:a16="http://schemas.microsoft.com/office/drawing/2014/main" id="{329D2C8F-46CE-F1EF-4F29-BD2EABE9BA42}"/>
              </a:ext>
            </a:extLst>
          </p:cNvPr>
          <p:cNvSpPr/>
          <p:nvPr/>
        </p:nvSpPr>
        <p:spPr>
          <a:xfrm>
            <a:off x="1062927" y="4131345"/>
            <a:ext cx="7019925" cy="1385887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16 إذن الحد الأوسط مربع كامل أيضا إذن ثلاثية الحدود تشكل مربعا كاملا.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58F9D74-8F9B-21FE-01CB-76397EF97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1270000"/>
            <a:ext cx="266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أ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- 22أ + 121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49F6D900-C279-6C67-1B03-6B943A0868B6}"/>
              </a:ext>
            </a:extLst>
          </p:cNvPr>
          <p:cNvSpPr/>
          <p:nvPr/>
        </p:nvSpPr>
        <p:spPr>
          <a:xfrm>
            <a:off x="6876256" y="1196752"/>
            <a:ext cx="936104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8A81B84D-7890-A8E3-E214-79D7D43DE214}"/>
              </a:ext>
            </a:extLst>
          </p:cNvPr>
          <p:cNvSpPr/>
          <p:nvPr/>
        </p:nvSpPr>
        <p:spPr>
          <a:xfrm>
            <a:off x="6668115" y="1347564"/>
            <a:ext cx="1273647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16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1272C528-8E6C-EFBD-7226-3A3201CA1E22}"/>
              </a:ext>
            </a:extLst>
          </p:cNvPr>
          <p:cNvSpPr/>
          <p:nvPr/>
        </p:nvSpPr>
        <p:spPr>
          <a:xfrm>
            <a:off x="3203575" y="2541588"/>
            <a:ext cx="3889375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(أ </a:t>
            </a:r>
            <a:r>
              <a:rPr lang="ar-EG" sz="3200" b="1" dirty="0">
                <a:solidFill>
                  <a:srgbClr val="002060"/>
                </a:solidFill>
              </a:rPr>
              <a:t>- 11)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Flowchart: Process 10">
            <a:extLst>
              <a:ext uri="{FF2B5EF4-FFF2-40B4-BE49-F238E27FC236}">
                <a16:creationId xmlns:a16="http://schemas.microsoft.com/office/drawing/2014/main" id="{50C99A88-1F38-DF64-EA4B-0EEA1B532F8F}"/>
              </a:ext>
            </a:extLst>
          </p:cNvPr>
          <p:cNvSpPr/>
          <p:nvPr/>
        </p:nvSpPr>
        <p:spPr>
          <a:xfrm>
            <a:off x="1187624" y="3722117"/>
            <a:ext cx="7019925" cy="1385887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22 إذن الحد الأوسط مربع كامل أيضا إذن ثلاثية الحدود تشكل مربعا كاملا.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102D7872-AD5C-6220-8713-B6CE8093C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560638"/>
            <a:ext cx="3243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5ت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EG" altLang="ar-EG" sz="3600" b="1">
                <a:solidFill>
                  <a:srgbClr val="C00000"/>
                </a:solidFill>
              </a:rPr>
              <a:t> </a:t>
            </a:r>
            <a:r>
              <a:rPr lang="ar-SA" altLang="ar-EG" sz="3600" b="1">
                <a:solidFill>
                  <a:srgbClr val="C00000"/>
                </a:solidFill>
              </a:rPr>
              <a:t>– 12ت + 25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7A5A8222-2E90-8D38-32EB-C5AED6244DD3}"/>
              </a:ext>
            </a:extLst>
          </p:cNvPr>
          <p:cNvSpPr/>
          <p:nvPr/>
        </p:nvSpPr>
        <p:spPr>
          <a:xfrm>
            <a:off x="6685047" y="176602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81CD961D-AD64-B04F-93CD-2D5E14A73E05}"/>
              </a:ext>
            </a:extLst>
          </p:cNvPr>
          <p:cNvSpPr/>
          <p:nvPr/>
        </p:nvSpPr>
        <p:spPr>
          <a:xfrm>
            <a:off x="6565848" y="1916832"/>
            <a:ext cx="1152797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17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04FC19A2-D69B-AD89-9241-24016E3358BB}"/>
              </a:ext>
            </a:extLst>
          </p:cNvPr>
          <p:cNvSpPr/>
          <p:nvPr/>
        </p:nvSpPr>
        <p:spPr>
          <a:xfrm>
            <a:off x="3059832" y="4653136"/>
            <a:ext cx="3887788" cy="523220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>
                <a:solidFill>
                  <a:schemeClr val="tx1"/>
                </a:solidFill>
              </a:rPr>
              <a:t>لا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02A4CE16-7396-0C3A-B879-2511B3B5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1325563"/>
            <a:ext cx="275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EG" sz="3600" b="1">
                <a:solidFill>
                  <a:srgbClr val="C00000"/>
                </a:solidFill>
              </a:rPr>
              <a:t>س</a:t>
            </a:r>
            <a:r>
              <a:rPr lang="ar-EG" altLang="ar-EG" sz="3600" b="1" baseline="30000">
                <a:solidFill>
                  <a:srgbClr val="C00000"/>
                </a:solidFill>
              </a:rPr>
              <a:t>2</a:t>
            </a:r>
            <a:r>
              <a:rPr lang="ar-SA" altLang="ar-EG" sz="3600" b="1">
                <a:solidFill>
                  <a:srgbClr val="C00000"/>
                </a:solidFill>
              </a:rPr>
              <a:t> + 2س + 1</a:t>
            </a:r>
            <a:endParaRPr lang="ar-EG" altLang="ar-EG" sz="3600" b="1">
              <a:solidFill>
                <a:srgbClr val="C00000"/>
              </a:solidFill>
            </a:endParaRPr>
          </a:p>
        </p:txBody>
      </p:sp>
      <p:sp>
        <p:nvSpPr>
          <p:cNvPr id="16" name="16-Point Star 8">
            <a:extLst>
              <a:ext uri="{FF2B5EF4-FFF2-40B4-BE49-F238E27FC236}">
                <a16:creationId xmlns:a16="http://schemas.microsoft.com/office/drawing/2014/main" id="{37E6E57A-1309-C917-A177-8ED49CCE9ED0}"/>
              </a:ext>
            </a:extLst>
          </p:cNvPr>
          <p:cNvSpPr/>
          <p:nvPr/>
        </p:nvSpPr>
        <p:spPr>
          <a:xfrm>
            <a:off x="7092280" y="1190537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Flowchart: Process 9">
            <a:extLst>
              <a:ext uri="{FF2B5EF4-FFF2-40B4-BE49-F238E27FC236}">
                <a16:creationId xmlns:a16="http://schemas.microsoft.com/office/drawing/2014/main" id="{F38278DF-0328-1E19-5682-3DD958A4BC6F}"/>
              </a:ext>
            </a:extLst>
          </p:cNvPr>
          <p:cNvSpPr/>
          <p:nvPr/>
        </p:nvSpPr>
        <p:spPr>
          <a:xfrm>
            <a:off x="6937747" y="1358900"/>
            <a:ext cx="1223466" cy="61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18</a:t>
            </a:r>
          </a:p>
        </p:txBody>
      </p:sp>
      <p:sp>
        <p:nvSpPr>
          <p:cNvPr id="18" name="Flowchart: Process 10">
            <a:extLst>
              <a:ext uri="{FF2B5EF4-FFF2-40B4-BE49-F238E27FC236}">
                <a16:creationId xmlns:a16="http://schemas.microsoft.com/office/drawing/2014/main" id="{7736F48C-72A5-4DD2-C2BF-13B94694F900}"/>
              </a:ext>
            </a:extLst>
          </p:cNvPr>
          <p:cNvSpPr/>
          <p:nvPr/>
        </p:nvSpPr>
        <p:spPr>
          <a:xfrm>
            <a:off x="2411413" y="3213100"/>
            <a:ext cx="3889375" cy="555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 err="1">
                <a:solidFill>
                  <a:srgbClr val="002060"/>
                </a:solidFill>
              </a:rPr>
              <a:t>نعم، (س </a:t>
            </a:r>
            <a:r>
              <a:rPr lang="ar-EG" sz="3200" b="1" dirty="0">
                <a:solidFill>
                  <a:srgbClr val="002060"/>
                </a:solidFill>
              </a:rPr>
              <a:t>+ 1)</a:t>
            </a:r>
            <a:r>
              <a:rPr lang="ar-EG" sz="3200" b="1" baseline="30000" dirty="0">
                <a:solidFill>
                  <a:srgbClr val="002060"/>
                </a:solidFill>
              </a:rPr>
              <a:t>2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Flowchart: Process 10">
            <a:extLst>
              <a:ext uri="{FF2B5EF4-FFF2-40B4-BE49-F238E27FC236}">
                <a16:creationId xmlns:a16="http://schemas.microsoft.com/office/drawing/2014/main" id="{519EF19C-4386-9248-E7A5-6C6BFA24B9B5}"/>
              </a:ext>
            </a:extLst>
          </p:cNvPr>
          <p:cNvSpPr/>
          <p:nvPr/>
        </p:nvSpPr>
        <p:spPr>
          <a:xfrm>
            <a:off x="986755" y="4211514"/>
            <a:ext cx="7019925" cy="1385888"/>
          </a:xfrm>
          <a:prstGeom prst="flowChartProcess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r>
              <a:rPr lang="ar-EG" sz="2800" b="1" dirty="0">
                <a:solidFill>
                  <a:schemeClr val="tx1"/>
                </a:solidFill>
              </a:rPr>
              <a:t>الحد الأول مربع كامل وكذلك الحد الثالث وبما أن 2 × جذر الحد الأول × جذر الحد الثالث = 2 إذن الحد الأوسط مربع كامل أيضا إذن ثلاثية الحدود تشكل مربعا كاملًا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Misc_Checkpoi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2FB4DAF-8439-4E4E-189E-3FEAC9BB7C7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42778" y="476672"/>
            <a:ext cx="6542756" cy="3364447"/>
          </a:xfrm>
          <a:prstGeom prst="rect">
            <a:avLst/>
          </a:prstGeom>
          <a:blipFill>
            <a:blip r:embed="rId3"/>
            <a:stretch>
              <a:fillRect r="-89" b="-2041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18D63252-FC9C-5FFB-9B09-D538E43E0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4001" t="23113" r="39534" b="16510"/>
          <a:stretch/>
        </p:blipFill>
        <p:spPr bwMode="auto">
          <a:xfrm>
            <a:off x="2540360" y="3903764"/>
            <a:ext cx="2664296" cy="2480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SOUND10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3042367" y="3913"/>
            <a:ext cx="3565661" cy="1598559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4E5C2B0-B864-FCDC-4D3D-756CAEF26414}"/>
              </a:ext>
            </a:extLst>
          </p:cNvPr>
          <p:cNvSpPr/>
          <p:nvPr/>
        </p:nvSpPr>
        <p:spPr bwMode="auto">
          <a:xfrm>
            <a:off x="3710786" y="198548"/>
            <a:ext cx="2366353" cy="1015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المفردات</a:t>
            </a:r>
          </a:p>
        </p:txBody>
      </p:sp>
      <p:sp>
        <p:nvSpPr>
          <p:cNvPr id="70" name="TextBox 7">
            <a:extLst>
              <a:ext uri="{FF2B5EF4-FFF2-40B4-BE49-F238E27FC236}">
                <a16:creationId xmlns:a16="http://schemas.microsoft.com/office/drawing/2014/main" id="{42D555FB-09FA-4BCE-9750-70C5C8740225}"/>
              </a:ext>
            </a:extLst>
          </p:cNvPr>
          <p:cNvSpPr txBox="1"/>
          <p:nvPr/>
        </p:nvSpPr>
        <p:spPr bwMode="auto">
          <a:xfrm>
            <a:off x="-2701431" y="2230764"/>
            <a:ext cx="7704856" cy="28007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الدالة التربيعية ص (108)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الجذر المكرر ص (118)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إكمال المربع ص (124)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solidFill>
                  <a:prstClr val="black"/>
                </a:solidFill>
                <a:cs typeface="Times New Roman" panose="02020603050405020304" pitchFamily="18" charset="0"/>
              </a:rPr>
              <a:t> القانون العام ص (130)</a:t>
            </a:r>
          </a:p>
        </p:txBody>
      </p:sp>
    </p:spTree>
    <p:extLst>
      <p:ext uri="{BB962C8B-B14F-4D97-AF65-F5344CB8AC3E}">
        <p14:creationId xmlns:p14="http://schemas.microsoft.com/office/powerpoint/2010/main" val="3072355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1AB7B296-C8FE-DB1A-F693-11D816DC5EA3}"/>
              </a:ext>
            </a:extLst>
          </p:cNvPr>
          <p:cNvSpPr txBox="1"/>
          <p:nvPr/>
        </p:nvSpPr>
        <p:spPr bwMode="auto">
          <a:xfrm>
            <a:off x="3062791" y="1908580"/>
            <a:ext cx="3703912" cy="2389406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المطويات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منظم أفكار</a:t>
            </a:r>
          </a:p>
        </p:txBody>
      </p:sp>
    </p:spTree>
    <p:extLst>
      <p:ext uri="{BB962C8B-B14F-4D97-AF65-F5344CB8AC3E}">
        <p14:creationId xmlns:p14="http://schemas.microsoft.com/office/powerpoint/2010/main" val="1647256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>
            <a:extLst>
              <a:ext uri="{FF2B5EF4-FFF2-40B4-BE49-F238E27FC236}">
                <a16:creationId xmlns:a16="http://schemas.microsoft.com/office/drawing/2014/main" id="{95A3FC22-ECCE-CCE0-C7C3-730CC50F613E}"/>
              </a:ext>
            </a:extLst>
          </p:cNvPr>
          <p:cNvSpPr/>
          <p:nvPr/>
        </p:nvSpPr>
        <p:spPr>
          <a:xfrm>
            <a:off x="827584" y="1268760"/>
            <a:ext cx="7535893" cy="3456384"/>
          </a:xfrm>
          <a:prstGeom prst="foldedCorner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C00000"/>
                </a:solidFill>
              </a:rPr>
              <a:t>الدوال التربيعية: </a:t>
            </a:r>
            <a:r>
              <a:rPr lang="ar-SA" sz="4400" b="1" dirty="0">
                <a:solidFill>
                  <a:schemeClr val="tx1"/>
                </a:solidFill>
              </a:rPr>
              <a:t>اعمل هذه المطوية لتساعدك على تنظيم ملاحظاتك حول التمثيل البياني للدوال التربيعية، مبتدئًا بورقة ملاحظات.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2" name="cached_warning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B8E900-90B9-C737-D9CC-31843163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488373"/>
            <a:ext cx="5490890" cy="12003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SA" sz="3600" b="1" dirty="0">
                <a:solidFill>
                  <a:schemeClr val="tx1"/>
                </a:solidFill>
              </a:rPr>
              <a:t>اطو الورقة طوليًا بحيث يتكون هامش خارجي دليلًا على المطوية</a:t>
            </a:r>
            <a:r>
              <a:rPr lang="ar-EG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24-Point Star 6">
            <a:extLst>
              <a:ext uri="{FF2B5EF4-FFF2-40B4-BE49-F238E27FC236}">
                <a16:creationId xmlns:a16="http://schemas.microsoft.com/office/drawing/2014/main" id="{54FC6B75-87B0-329E-99AF-615B8D42268D}"/>
              </a:ext>
            </a:extLst>
          </p:cNvPr>
          <p:cNvSpPr/>
          <p:nvPr/>
        </p:nvSpPr>
        <p:spPr>
          <a:xfrm>
            <a:off x="7186613" y="1504692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177F299-2088-68E6-7505-554D92245745}"/>
              </a:ext>
            </a:extLst>
          </p:cNvPr>
          <p:cNvSpPr/>
          <p:nvPr/>
        </p:nvSpPr>
        <p:spPr>
          <a:xfrm>
            <a:off x="7221538" y="1654175"/>
            <a:ext cx="914400" cy="6127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</a:rPr>
              <a:t>1</a:t>
            </a:r>
            <a:endParaRPr lang="ar-EG" sz="4400" b="1" dirty="0">
              <a:solidFill>
                <a:srgbClr val="FFFF00"/>
              </a:solidFill>
            </a:endParaRPr>
          </a:p>
        </p:txBody>
      </p:sp>
      <p:pic>
        <p:nvPicPr>
          <p:cNvPr id="25609" name="Picture 9">
            <a:extLst>
              <a:ext uri="{FF2B5EF4-FFF2-40B4-BE49-F238E27FC236}">
                <a16:creationId xmlns:a16="http://schemas.microsoft.com/office/drawing/2014/main" id="{91B828CE-5C67-17A3-72E0-9DA5D65D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3" t="55659" r="20572" b="20047"/>
          <a:stretch>
            <a:fillRect/>
          </a:stretch>
        </p:blipFill>
        <p:spPr bwMode="auto">
          <a:xfrm>
            <a:off x="3779838" y="2997200"/>
            <a:ext cx="19145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lighttrai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956</Words>
  <Application>Microsoft Macintosh PowerPoint</Application>
  <PresentationFormat>عرض على الشاشة (4:3)</PresentationFormat>
  <Paragraphs>223</Paragraphs>
  <Slides>44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 - الفصل الثامن</dc:title>
  <dc:subject>1- التهيئة للفصل 8</dc:subject>
  <dc:creator>Eman Adel</dc:creator>
  <cp:lastModifiedBy>Mahmood Bayoumi</cp:lastModifiedBy>
  <cp:revision>213</cp:revision>
  <dcterms:created xsi:type="dcterms:W3CDTF">2010-10-27T20:59:51Z</dcterms:created>
  <dcterms:modified xsi:type="dcterms:W3CDTF">2026-03-27T00:09:07Z</dcterms:modified>
</cp:coreProperties>
</file>