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5" r:id="rId1"/>
    <p:sldMasterId id="2147483723" r:id="rId2"/>
    <p:sldMasterId id="2147483747" r:id="rId3"/>
    <p:sldMasterId id="2147483759" r:id="rId4"/>
    <p:sldMasterId id="2147483771" r:id="rId5"/>
    <p:sldMasterId id="2147483783" r:id="rId6"/>
    <p:sldMasterId id="2147483796" r:id="rId7"/>
  </p:sldMasterIdLst>
  <p:notesMasterIdLst>
    <p:notesMasterId r:id="rId42"/>
  </p:notesMasterIdLst>
  <p:sldIdLst>
    <p:sldId id="408" r:id="rId8"/>
    <p:sldId id="569" r:id="rId9"/>
    <p:sldId id="2966" r:id="rId10"/>
    <p:sldId id="2633" r:id="rId11"/>
    <p:sldId id="571" r:id="rId12"/>
    <p:sldId id="572" r:id="rId13"/>
    <p:sldId id="577" r:id="rId14"/>
    <p:sldId id="578" r:id="rId15"/>
    <p:sldId id="575" r:id="rId16"/>
    <p:sldId id="258" r:id="rId17"/>
    <p:sldId id="259" r:id="rId18"/>
    <p:sldId id="260" r:id="rId19"/>
    <p:sldId id="261" r:id="rId20"/>
    <p:sldId id="264" r:id="rId21"/>
    <p:sldId id="279" r:id="rId22"/>
    <p:sldId id="262" r:id="rId23"/>
    <p:sldId id="267" r:id="rId24"/>
    <p:sldId id="263" r:id="rId25"/>
    <p:sldId id="273" r:id="rId26"/>
    <p:sldId id="277" r:id="rId27"/>
    <p:sldId id="278" r:id="rId28"/>
    <p:sldId id="280" r:id="rId29"/>
    <p:sldId id="274" r:id="rId30"/>
    <p:sldId id="265" r:id="rId31"/>
    <p:sldId id="266" r:id="rId32"/>
    <p:sldId id="276" r:id="rId33"/>
    <p:sldId id="281" r:id="rId34"/>
    <p:sldId id="275" r:id="rId35"/>
    <p:sldId id="268" r:id="rId36"/>
    <p:sldId id="271" r:id="rId37"/>
    <p:sldId id="270" r:id="rId38"/>
    <p:sldId id="269" r:id="rId39"/>
    <p:sldId id="2901" r:id="rId40"/>
    <p:sldId id="2902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66"/>
    <a:srgbClr val="CC9900"/>
    <a:srgbClr val="9966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266" autoAdjust="0"/>
    <p:restoredTop sz="94660"/>
  </p:normalViewPr>
  <p:slideViewPr>
    <p:cSldViewPr>
      <p:cViewPr varScale="1">
        <p:scale>
          <a:sx n="75" d="100"/>
          <a:sy n="75" d="100"/>
        </p:scale>
        <p:origin x="163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8ED6B3-B0A7-46CF-BB5C-E3CCBC3C71BD}" type="datetimeFigureOut">
              <a:rPr lang="ar-SA" smtClean="0"/>
              <a:t>07/06/46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78CEDB-E3BB-467D-BE33-B5A89A4751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372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m-a-puzzle.com/#/play?&amp;ref=user/__4Ug9gDAJ&amp;difficulty=3&amp;mode=1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عنصر نائب لصورة الشريحة 1">
            <a:extLst>
              <a:ext uri="{FF2B5EF4-FFF2-40B4-BE49-F238E27FC236}">
                <a16:creationId xmlns:a16="http://schemas.microsoft.com/office/drawing/2014/main" id="{9C87FB48-9771-40E6-227C-26FBE98A6A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عنصر نائب للملاحظات 2">
            <a:extLst>
              <a:ext uri="{FF2B5EF4-FFF2-40B4-BE49-F238E27FC236}">
                <a16:creationId xmlns:a16="http://schemas.microsoft.com/office/drawing/2014/main" id="{E75799B9-4B19-05DF-90D1-26CD8AB346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15044" name="عنصر نائب لرقم الشريحة 3">
            <a:extLst>
              <a:ext uri="{FF2B5EF4-FFF2-40B4-BE49-F238E27FC236}">
                <a16:creationId xmlns:a16="http://schemas.microsoft.com/office/drawing/2014/main" id="{D2C47458-86E7-4E09-A3E3-49BA4DA5B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11592F-20C1-49E2-97A4-DFAE5539174F}" type="slidenum">
              <a:rPr kumimoji="0" lang="ar-SA" altLang="ar-S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Espace réservé de l'image des diapositives 1">
            <a:extLst>
              <a:ext uri="{FF2B5EF4-FFF2-40B4-BE49-F238E27FC236}">
                <a16:creationId xmlns:a16="http://schemas.microsoft.com/office/drawing/2014/main" id="{83811435-6805-8413-2A17-0BFC4CE15F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Espace réservé des commentaires 2">
            <a:extLst>
              <a:ext uri="{FF2B5EF4-FFF2-40B4-BE49-F238E27FC236}">
                <a16:creationId xmlns:a16="http://schemas.microsoft.com/office/drawing/2014/main" id="{7F9BB61F-D3C2-45CB-1BBC-EB9AD5F53C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>
                <a:hlinkClick r:id="rId3"/>
              </a:rPr>
              <a:t>Play quiz (4Ug9gDAJ) easy puzzle | I'm a Puzzle (im-a-puzzle.com)</a:t>
            </a:r>
            <a:endParaRPr lang="ar-SA" altLang="ar-SA"/>
          </a:p>
        </p:txBody>
      </p:sp>
      <p:sp>
        <p:nvSpPr>
          <p:cNvPr id="220164" name="Espace réservé du numéro de diapositive 3">
            <a:extLst>
              <a:ext uri="{FF2B5EF4-FFF2-40B4-BE49-F238E27FC236}">
                <a16:creationId xmlns:a16="http://schemas.microsoft.com/office/drawing/2014/main" id="{569E6F07-F1EE-891A-BA3F-09A208007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0BB19-F383-4487-9B1F-3B7DC5B9F9DF}" type="slidenum">
              <a:rPr kumimoji="0" lang="ar-SA" altLang="ar-SA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21) نعم لأنه عدد ثابت  أو وحيدة حد ( عدد ثابت)     22+25 )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نعم ، لأنها حاصل ضرب عدد بمتغير بأس صحيح غير سالب  أو  وحيدة حد  ( ضرب ثابت في متغير)     24)  قسمة على متغير    25) قسمة متغير على ثابت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8CEDB-E3BB-467D-BE33-B5A89A475162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4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الخطوة الأولى مالها داعي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8CEDB-E3BB-467D-BE33-B5A89A475162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544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الأقواس مالها داعي  +  والخطوة الأولى مالها داعي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8CEDB-E3BB-467D-BE33-B5A89A475162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259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8CEDB-E3BB-467D-BE33-B5A89A475162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893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8CEDB-E3BB-467D-BE33-B5A89A475162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123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8CEDB-E3BB-467D-BE33-B5A89A475162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150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D81845-87C7-6A50-4B02-739DA45E0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7B54EF5-E8A3-1B1F-EFFF-85145D1C0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285841-BCD0-726A-77CE-982C461B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9E1069-38F7-A3E1-F394-BABC49C7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91A6B8-DB2D-4C60-33EC-DC0E050F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E0152-2ABC-4419-92D5-A805C7BD6277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8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4F5FC6-28AB-1FD2-C022-7B2B765C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D135E6-06BE-04CE-8229-F7D8718C2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F116D0-6DD7-88EF-CBE0-6E0DEA15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7B4380-FF44-0B69-8C0C-DC5B712C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03ED87-AA67-5B31-CACE-BEAEF5D5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BC506-F562-4173-881F-BBB4C66BA431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2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19EC1BC-6E57-3790-21FC-68C16C5A2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CD74528-9714-74BA-7455-1CBF684F2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A956E2-7F99-B4F3-7EFC-79DEC3B7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57AF1B-C187-E298-55E4-393FECE2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98B147-5A77-3C80-9393-CD2E4B0A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DC044-7417-44CC-8689-5CE14D185D1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5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2" name="عنصر نائب للتاريخ 29">
            <a:extLst>
              <a:ext uri="{FF2B5EF4-FFF2-40B4-BE49-F238E27FC236}">
                <a16:creationId xmlns:a16="http://schemas.microsoft.com/office/drawing/2014/main" id="{03BFAD72-E5C6-783F-691C-E24104B9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68AD891-380B-4865-AEDD-4C15F7510A55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3" name="عنصر نائب للتذييل 18">
            <a:extLst>
              <a:ext uri="{FF2B5EF4-FFF2-40B4-BE49-F238E27FC236}">
                <a16:creationId xmlns:a16="http://schemas.microsoft.com/office/drawing/2014/main" id="{572389AD-ABDF-DCBA-87C1-71D01DBA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26">
            <a:extLst>
              <a:ext uri="{FF2B5EF4-FFF2-40B4-BE49-F238E27FC236}">
                <a16:creationId xmlns:a16="http://schemas.microsoft.com/office/drawing/2014/main" id="{E10B0560-1D95-ACC8-8D0D-CC7B5935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136FFC-1C99-4BAB-93E8-563BCFA92EA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23593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C77BE-F759-27FF-ED09-D93AD075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640D5CC-5BDF-4BA2-B301-56C4C401C502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477BE6-E711-2D12-6AD5-084FF99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DAE8E1-5268-1A9E-4675-EADB2C8A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9E6595-060B-4560-80C7-4EBA4B53F18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6187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BECA58-83F4-A7FF-CCF6-1F942025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BDE9066-3781-4CA0-A43F-AE9FBD7490C9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763882-66C9-73F3-1B8C-AD1AB092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3A8291-18E2-5B41-A222-5478BFC4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D1EAEE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60F7F7-65E7-4380-B380-39BD55A35691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26244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0AE8D1-66C5-A42C-F6A9-8A7A224E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5D49CA5-3E44-4078-B5E1-6E4C2FCC16BE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65CE18-3345-A5FF-2CA5-D96326BA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EBEFD1-E59D-38D3-5A05-DC104299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96F014-E6A2-447D-98E5-13B125F9A23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06356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30" y="185976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0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E2D32CC-7527-D316-0B2D-2F79890E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5C7246A9-E195-4CAD-AF7A-D24B5E3E237D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BA654AE-D5AA-5D88-551C-CAD3151E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8626AC6-6E85-3CB9-7232-7013533F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83BD64-9B64-468B-B7CE-AA3898F2AB2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6572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D323C94-9351-73A0-EB25-884BF4BC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84B15C78-1E47-4C71-8A4F-077F40C76D2D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6B321FA-BF76-0630-90BC-43DC8213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0B49A-A517-3F21-7EF4-58974B14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E75455-2C90-4956-A88D-2465637F260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77029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D36D34-62CC-83C2-A591-A9B08F85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4D78D59-5563-4B90-AABD-DBD8FDBC38A0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EE5E141-D246-E41E-9098-5445F5CB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7F72B53-B0A0-C18C-5FE7-92450241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8EB947-542E-4A73-9483-55A69B661F7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707438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CF4FDF6-B39D-988F-49C2-00F5C597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335375C-9B34-47CE-B317-74D88942C529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6EF4E1E-6C44-411A-BF43-A103F8C7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C94FB7C-620E-6911-4530-BA7F1F4E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ABC6AC-1992-412E-AC67-06AB11BD158D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6498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BF182F-C411-02D0-3E73-35E4F31E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BDFB9BE-5139-874C-FDEE-2160C4424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3775A1-18A2-6C2B-0087-7881E3EA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28D9AE-D3E5-0305-464C-CB7D11B4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87DB92-B26B-40BE-8200-3EE486A4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45B11-08C0-4013-A0DE-5FF1AE4215E7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29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13">
            <a:extLst>
              <a:ext uri="{FF2B5EF4-FFF2-40B4-BE49-F238E27FC236}">
                <a16:creationId xmlns:a16="http://schemas.microsoft.com/office/drawing/2014/main" id="{065630AE-6263-B04B-7FBB-F17AF1839DC5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6" name="مثلث قائم الزاوية 5">
            <a:extLst>
              <a:ext uri="{FF2B5EF4-FFF2-40B4-BE49-F238E27FC236}">
                <a16:creationId xmlns:a16="http://schemas.microsoft.com/office/drawing/2014/main" id="{2CEE79C0-8D1E-E30F-EA93-AF21ED6436D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7" name="شكل حر 15">
            <a:extLst>
              <a:ext uri="{FF2B5EF4-FFF2-40B4-BE49-F238E27FC236}">
                <a16:creationId xmlns:a16="http://schemas.microsoft.com/office/drawing/2014/main" id="{1C7A0918-DC1C-D48A-1340-2A2ECC3BC88A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شكل حر 16">
            <a:extLst>
              <a:ext uri="{FF2B5EF4-FFF2-40B4-BE49-F238E27FC236}">
                <a16:creationId xmlns:a16="http://schemas.microsoft.com/office/drawing/2014/main" id="{10FFC083-85BD-03AB-4F26-1C7A24B27C84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>
            <a:extLst>
              <a:ext uri="{FF2B5EF4-FFF2-40B4-BE49-F238E27FC236}">
                <a16:creationId xmlns:a16="http://schemas.microsoft.com/office/drawing/2014/main" id="{C2F65982-A400-02BB-1DDC-F09E51B6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1ED727DB-0DEF-4372-9094-B3309F92FAAB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10" name="عنصر نائب للتذييل 5">
            <a:extLst>
              <a:ext uri="{FF2B5EF4-FFF2-40B4-BE49-F238E27FC236}">
                <a16:creationId xmlns:a16="http://schemas.microsoft.com/office/drawing/2014/main" id="{F5AD6229-0086-17E0-79F6-7D655566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عنصر نائب لرقم الشريحة 6">
            <a:extLst>
              <a:ext uri="{FF2B5EF4-FFF2-40B4-BE49-F238E27FC236}">
                <a16:creationId xmlns:a16="http://schemas.microsoft.com/office/drawing/2014/main" id="{B2BBA747-4864-23AC-836F-F0750034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B05375-DF33-4276-B23C-0582E53EB65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4998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2B528D-79DA-7C7B-8064-A95080FC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A992BD62-A254-4326-9B2D-3C04A7BE35F3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5D9F06-9CBA-F151-C53E-8BD0BAAD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3D6F7E-940F-2BDE-C9B5-8EE0EB4D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F66ADA-98C7-4099-A619-19A4684E8D5B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00999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1269C4-41A9-B240-AA2A-8C854EE5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EB65EB1-2FBB-4213-BA7F-B782349920FC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AF189C-167B-5D04-EC76-4C751828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09785F-339B-3C05-CD68-753A80B72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675CBE-86B1-4F43-A0E1-3736F83F909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74165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75F01A-6070-FB15-3E4A-D86A7D41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1A71E1-AA0F-4F4A-AAE3-8D44762FBEEF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D619F1-B642-CE7F-4D21-4C1E80CC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D3F3FA-740E-32CD-3EAB-5418D329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7F5E10-B319-4216-8FE8-DFE7EA691E5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29849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DC7BC5-2B5E-B6A3-1A61-98E6ECE0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DF3C8D-D07F-4202-8BCC-9B8AAE4FE4C7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49B20E-5812-B9F4-D7FF-F79168C7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D45E76-CD05-C3B2-8BC6-F126F3B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0824B4-79DB-414A-A43C-0C023A6FE911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14391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E320C5-7BC8-2898-6353-7B41D1DB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D96783-EC04-40CB-96DD-BF589C696727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CA3377-6650-5D70-9A16-DDFBB5D0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02102B-F4D9-EE88-23E3-80DEF4D5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FCEEE7-1BAA-4F94-A1DE-8DC140B75B66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3723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D06258-7C5D-2486-8D29-C660E603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6FD71B-1492-439F-893B-D2D8D8148469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EE5F91E-9DF0-744C-9CA5-E77164C7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9A26FEB-8B4B-CB46-37CB-029697FA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15FFEC-B1CA-459D-9576-FB7C3F0FEEA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25695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B741CE5-1416-96A3-265C-30A52C00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B1F5E4-BBBA-493B-A32E-407F131A40F4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9875DB1-18C6-7040-4B93-E2E2945B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827EAE5-8F4D-8275-BA36-0A1139E9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F4380A-2A56-4A20-97A0-80DF4DD9451E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93291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0802CCE-0EA1-B051-261C-8A69FFBC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774328-C471-4DB9-A5BC-6E2A2973252E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1891CFB-0325-F5F6-261B-5C0A447A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5BF3BD0-8D9B-9D75-7862-000D8CA8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9976B2-6324-4B3D-8040-4E395027A9B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40657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FF54F57-E27A-EAFC-7848-B5084BBC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E133F-94E7-4160-A3F9-DEEC4EC1B4EC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17EA44A-84C0-AF2D-6903-B9F3F93C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F1C28D1-9191-289C-309D-AA2FAEDF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C62ADA-1AB9-4774-B290-81BE7E9BEA3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0511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BCEE01-26A9-8360-26FE-538ED6EA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4A67EB-13E7-292D-CC5C-E0BF45612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32F108-70C8-0199-00F3-06A93271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3B79C1-2999-E6CC-48BE-13665F85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5578BF-474F-EB27-A589-E1E16609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67CAF-E12B-4AD9-A5D4-902ECF9A1123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7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2006B85-9E63-8C48-A54D-43A96D55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D2ABEC-091E-4DFA-A347-35582C519029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9881269-7D1D-4465-B84C-F1B58AF9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D627D2-1D13-EDE9-029D-E02A9536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D85B81-EDA4-4D2D-A4A6-7B54AE77AC3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507950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703419-C76E-991A-34F7-3871D533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F22461-3642-4327-BB86-375B7242D764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C81FBD-A79A-37F3-ABEA-0FC8A5D9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140A19-B370-31E2-325B-C2499703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16E887-B0EF-4F80-BF91-46945DDC05E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927758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0F2060-3A93-F473-6474-BF9A4BC8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50D15A-8A3B-4202-A436-8673676A4906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8F029F-A4EB-1512-7B09-AFE2736B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A2D7B1-FE2C-9027-0835-42A27316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D7045C-7811-4247-9A80-1E29D56665E2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3169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F7FF11-C77A-4380-2F60-514535CE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BE473B-752C-4F1A-8A6D-015684B06F86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31CE5A-2F3F-E3A8-BE63-8545AF10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9177A8-F1C1-779A-17DF-A945F9B2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878B13-C836-460A-AEBC-3D650003DB9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38700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305BAE-4868-3465-4FF2-C25DDD1F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9AAE66-34D3-5339-7204-2CCCAF20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089449-CEEC-D42E-90FD-FC78AB1E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672C112B-BEBE-41B6-8493-653615A0153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91426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AC8802-4FDF-CB9E-EB85-193C06E8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4EBC21-047F-ACC6-459B-65AA27FD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9E755AF-A675-AC21-636B-D37C1C0F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199CABA7-04D8-49C3-8EE8-DFD47C7D506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40316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F92FB7-0632-5EF9-DB2E-3FE03DDA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2D4B41-F01C-0E7B-2DE0-3F985C60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63AAC2-08F0-CF08-6F79-601CFB60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96EEAA3C-C591-456E-8389-58DC81224F5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04937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54DC4F-6AC5-1CC9-C69C-63F069B9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35939F3-65DB-7B97-EFD1-B8B153F6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29D83F-494A-4023-DCFA-0EE42ECB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9B9EDF4F-8789-4C49-B9BB-70EF964EA28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39526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2B88E4D-2233-6231-9CD9-703EDDC9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BAFB03C-61CF-DBBD-FD66-D5580AB4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721896B-E2AC-363B-FE96-79A6038A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99AB1558-111F-42FC-B069-65EF1979E41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71086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3689BA6-D5FA-9EA9-0B73-B5BF0F55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0975F3F-6DAF-99DE-A591-443D9DE1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843FF58-115A-CE76-C0C3-6432A795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A52C11E5-16B1-4ED4-8F9E-885FBE1A2FA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4064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C6C741-1C5E-6B5E-F1E1-3BB86104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00C51A-0ED3-A510-D64B-EB2E77DBA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E476D49-F994-EBBD-30BD-6CB288FE7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5371B4-2F65-555D-A4BD-5D4408A7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53CF2F-480E-D615-95D7-69E749D9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D5082F3-8AB3-DC48-A860-5DECA053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E00F0713-735B-4AC7-93E0-9918B44D9F6D}" type="slidenum">
              <a:rPr lang="ar-SA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09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C84EEEC-DDD2-614A-E649-52ABF502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7A60041-483B-18E2-EDFC-091B62C8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01545EA-89EB-1D4B-7851-1BA1DF90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3AA3C9A9-B985-4EC1-B9F8-A037F03B23E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28404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33B328A-BE65-8CB7-B4DE-D3281F88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0B02F8-F314-ADCB-0F1E-1D7CCEF4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ECF283D-6067-D2BA-712A-EB086175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DCE90EB8-1C8C-4F85-BD2E-78F0661C00C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40955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1B2276-A861-FF81-AB3E-334EAA47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FB61C85-B453-2972-499F-EDBA1197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38D20F2-1C2B-48C9-7E9D-E8A79134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E749BA46-AC21-4287-97B7-F2CAA021125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97189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3EA19D-C11E-49B8-1C7B-40A3D575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AACA8E-888E-9D92-EBEB-789BF532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64BD52-0E29-943C-B657-B6D440FA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8B44BB21-4A9A-4FED-A502-031A4CC4563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44527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84F6E5-E54B-3822-F366-BEE1B950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80488F-3C67-6134-8D80-A7818007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8BEDD2-0AD4-FEE7-3C98-538CD25B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27AD30A5-A020-4BE1-B40E-DC332EB5F05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06461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84C4EA-B962-909D-1345-61B0D6B1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5660-5022-4BC7-9DAB-A612AA00472D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11CBAF-0645-695E-9A08-33299336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579DE7-327E-01E6-D0E8-DBA927A3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CCF9-3B3A-4498-B01C-2598F72E6D4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173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16B293-D6D0-52D1-8142-3191A713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C55F-B337-4AFD-8A47-C7BFC1D14273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B18ED2-17EF-938C-8D83-EF5BDF56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8402404-A081-0DA7-038A-B12E9EF4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CA0C6-6BAF-4E0E-854A-DA12E0F1F81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0117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FDF94E-4F27-60E6-3019-E8AC14F4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9868E-73CC-4265-8C84-1078FB025AD9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314664-5C64-9685-5670-F36315E9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D122EE-85E7-7581-E1F3-7F39D793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F819-879D-400B-B3B4-8349D2E5336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2210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CB86C7A-5DF4-C56A-708E-B1AC80EB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9B39-1500-44E9-BE77-0F90EC68CCD8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1991661-50B0-82F8-61B1-F52CE119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A37311A-9406-430B-8C66-B6EF3B7C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7693-0F94-42D7-AB64-78737837433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2794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F8097359-8027-241A-B617-EA5EBC43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533A-C7BC-47D8-9185-F9C137172050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93476DDC-8E6B-69F0-1C97-CBCE0ED1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5CFC16F8-DAE6-E5C5-C013-341D9367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F9F00-CEBB-4310-9590-891367813AB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41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AE67D2-EC82-CC9D-8052-42E29970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5985B6-1B78-3FC2-59C2-FF85D48CC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347F476-6EBF-227B-CE81-9796682DB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461DE92-62F7-3330-C981-2E8F2710B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DC660A5-B893-B2C2-EAFA-94E3FA7B5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396C931-9C37-33D0-52B1-7B68F3CB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4202A43-F87C-733C-DCD6-BDEC5DFA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9C2AAB1-B338-786A-683B-9FCC558B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3D4B7-8362-4F02-925E-B9048804A143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15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CA8DCE5C-5AF7-00B4-0555-771E63CE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18B6-8D39-4015-905C-1DB63ED7E842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DD02854-55E2-CB3C-9A17-F71FA2A9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F600796-B2C8-9F43-2AAA-298B5DB0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11A5-13C3-4E0F-9E01-B3081D4394D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4713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57D4CF7E-B51C-601A-7E6E-A6B80380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0DB13-B1BF-4107-962D-F62E4904CAE9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AD60EED-9784-3F1F-2ED4-D00144B1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DC5DAF6-DFA3-55D3-85B0-73CE49FE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77FA-0A45-406A-BC4D-A2A15E991A4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1030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4F38F4F-4B9B-392C-EBD3-9BC64951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ADB1-4109-4014-A525-50B5776E0876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19AF185-211C-986A-5904-4FDB3D24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1E9F956-9474-BA54-5ED7-1525AA2C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E255-FA90-40B9-8020-BBC3ED9C72D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28749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DF7FA60-DC19-6AC0-8BCB-B71381CA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F7F5-6B60-4DF5-AC13-C7BE5C6DF90C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03BCAEE-32CF-86F4-C0B9-F1C9D683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1C73ADA-BC6C-5119-4BBC-F5967E21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1523-72FB-44E2-B57B-A29B1E6B69E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0074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3D1F97-508E-A28B-9934-69C7C68F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9F908-40BB-4C56-9871-E7C9E2B395FC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A4505C-94C2-5A43-37C2-F985DFB9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843A97D-483A-A28E-6B3C-49309F06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570A-BC97-426F-BB9B-A30E6B784D6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1038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18F3EB-4DB9-962F-0465-0694932D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D846-9009-4089-BD04-E82852BD57AB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9E3E58-BCB8-0A99-AC3A-421597E5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B5FB29-E9BF-75F6-4B20-A0FB5EFA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D1CC-E7E7-4296-BE02-90EA20AAA9A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7179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C83807-662D-E2A8-729A-791FE3367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6BAA53-2922-7E5C-CB92-84008029D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2DBD60-3A42-1651-A3BD-B84EEF38F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1F7E3-AC7F-4F3C-A795-B4DD85E1901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69006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721890-1BF1-F40C-A184-52B58DD18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C46F1B-C0F5-E10C-1B9A-8729F70B9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8DD052-B4F0-C772-4EC0-EAF67D776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B832E-26C8-4968-AE9B-B1695B42AA6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230106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30FBA7-64C9-CD53-2E67-057DC65DB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9D7C33-375E-9314-EE60-930096AAA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EB455A-1F05-032D-8D32-D67D567AA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33B0-B7D8-4CF7-9385-18D6245CCAA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693554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93880F-9653-22E4-C178-D7B635508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4C555-4ACA-E00F-92CD-BFFEC4EF3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895DB-38A4-2560-7E07-79D08B9BE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5EF05-E955-4D5A-A7CE-C3FEC33895C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041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0686-8089-F8BE-ACD2-4975C3EF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C7DDE47-F0E0-880A-2258-BA76C830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92685AE-C7AD-97A6-B338-7E3328B5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47F8F5-60BE-CAED-DD45-EA9523C6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05E90-3504-4CF9-BBBB-E1BB4DD7127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5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A1747D-4822-E272-A865-D95C930D4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958130-3A4E-568C-79FC-706CC9BAF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FAD9FC-AEDF-B60C-7F65-DDF49B4E6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C133F-75F7-4514-BE88-5A24E9DDAF8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531815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4F061F-AABD-5C24-6DD9-8B0C486F1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8C4FBA-04FE-5A30-DB1F-AE53DD1E4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E56802-8AFF-2BA6-6077-9212A8721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9B9AD-886A-430A-9F72-8009BB3F691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688137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5CCA85-344B-88C3-8E7B-41BE5E6E2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FE2B4E-5523-A57E-BC8C-D60C30C40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186597-BBC7-D1DF-F8EA-20309F797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B1E9-C32A-404D-9A47-3ADB3F342CF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98636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C6ECD-0B6F-EEAE-DD43-56B7EDF59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FF030-FEF6-D6D6-A55E-F9473C446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1C385-A2D3-4329-CAD7-38760C8F2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AAD0E-9265-461F-A7E0-DE1F9B40E6B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02584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19469-46BF-E3D4-FEE4-EF6BF5EC7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DD472-C344-4457-34FF-2FE3E064E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AA0C9-AB3B-BFAB-71D1-30EC8C04E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25DCB-E95C-4658-A34A-4FACD036D34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606555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C4FC1C-2EDE-8A58-DC41-C73744D5C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E8183A-7790-3330-CD4A-99B702884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8A45D4-FEB2-D55D-700A-573AD2926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D095-3DE5-4A88-9691-80F63D16E8F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90647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5E9524-BA68-C012-943A-0C51F34D8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463EF7-A54D-B15C-E608-C6864BC31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DD478D-0A36-321C-5C94-DEDFF67EF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4728-4C62-4A4C-B010-FCCFDD14C08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63495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C608DF-FD96-DA1C-F0A4-DEDC229B4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C35EE0-325A-9F68-7EB5-01147E6E8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F71A5D-994C-595D-6343-5328A731B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FAAD-D845-4F1E-B556-E31198EB03F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949732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4C8C74-091C-0A49-2D4C-6B39F843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0162-8C42-4A4E-8941-87B6EB6C4378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D7BB6C-FCF6-67F6-0989-9F0255321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0F5774-1180-242D-4CDD-6D9A571A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9F00-29F7-402F-8A77-0072B8D92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76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BC3F73-B805-7404-D0EA-D9C62092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3896-5DED-4E78-A850-A68AE3198ADA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4D3AF4-A977-44D9-CE6C-A7C97B98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DB2FB7-628F-AC2D-FF04-C55C222A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B2CD-E363-4099-9420-0176290F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106317B-AF72-76B2-4C55-AD559331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3664295-C388-7992-B084-3F47FEA1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87ADA22-C899-D87E-76DF-AF8F5A22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135DE-EDD1-412C-BB49-551C03FFE510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419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01759-C7DF-A9A3-1A7B-15C85958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19FD-7AF3-426E-BD49-BA7E748DEFAF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82E111-F98D-1ACE-B807-BC3E0F77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E041E7-1634-4ED8-01C9-24BFAD56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F2CC-C75C-4D0B-80DB-DD72E1B7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939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1D348D0-00E0-EBBF-9D61-2B57421C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5B79-FB6E-4173-A146-4CFD5B74BDD2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28EA6829-5F18-E9E4-C440-69C9444C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095CDD7-C0B0-8509-808A-41EA9A1D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4ADE-8156-4488-88E7-6A2A969D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5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CB0848AA-D1F8-495C-DBF8-02215BC0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78CE-45F4-4984-8AFF-E50FCC424EBC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9FDABE8-2EFB-D307-F759-93A97983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97C9972B-F7F1-8D5C-8054-80DE1357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1163-2C80-4292-AA65-C67C3099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435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5F40CB2-C01A-0EF8-6CC6-31EDB302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2E32-67BF-4385-9559-6156C9ADAE65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B5F4E807-FBCB-24AA-2E3A-F76457E0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5947B537-4003-1CBB-5344-8CFC5C5D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05EE-1A62-499B-A3FE-3BE45005F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5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95DD2ED0-CED8-9C10-7A67-5F039CC9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7C25-514D-46CF-8146-2D5C5CC290E4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1C149476-CA8C-876E-062B-46D30B21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7208D75-0E6A-C76E-8114-E73A5C99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13FE-FEE8-486F-A781-3308C247A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4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7716FC6C-81B9-7448-DA62-E08EA892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21A5-7824-4148-A8DC-78E35E2C9DBF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D22D3D9-A150-3C92-CA5B-9E3CB0C5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C59C90E-A701-5098-A7CA-C1448CBF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1C3E-B425-4EC1-A98C-88D4570EF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81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92B0B74-C761-C81F-95FC-AC67EE5B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91C22-736B-4E61-B42A-7F5753B56849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A5D45B7-AE14-1779-6113-0072A55B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2DC193F-ED74-0F44-DFC7-10DEFC0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8BE16-88A5-4392-ABF6-932230022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27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FCB2A1-A655-397B-76E6-7CD7CD3D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1008-B012-423B-8E23-E65EA04C1E2E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51FBD3-85FD-033C-DAA5-67AD0A16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4F3D69-AC5E-F0D5-197A-79F07604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0229-0D1F-4E0E-BCDB-A5BC9D37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00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FB9BB4-3595-1F7F-DA53-FE89E0DF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FB2F-9421-45C3-AD51-C36A5DD4980A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04533C-D138-215A-3777-A22B8E66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A88AF5-1521-B119-C9F9-75F26538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6356-F708-4E2B-A2AC-3D2C41DA2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0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ADA946-0164-F17E-BD28-40684559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05732A-05A9-DE63-3341-25059A4F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E697BB9-7BAB-3383-F3F9-FDF92C723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F8EAF6-9CD0-CD80-5A25-A56516F1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92BA3A4-8CAF-CD47-BFC1-2D7F9DD6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556AAB0-D341-3D70-5BAB-07156EF4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E00F0713-735B-4AC7-93E0-9918B44D9F6D}" type="slidenum">
              <a:rPr lang="ar-SA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3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72AA6E-AEBE-7348-C343-0076EE95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C930A60-5BE5-FB39-CE5E-5349BC405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6861B7-91FC-C8C5-9507-E8978D493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D36D47F-0B70-CC6A-F448-B46A2930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380A5E5-BA5A-B852-9641-D2CA35AB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930FFD-217D-00D9-6068-775C957D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E00F0713-735B-4AC7-93E0-9918B44D9F6D}" type="slidenum">
              <a:rPr lang="ar-SA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5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87C26AD-C4DB-0E10-5BB4-F5CD9D19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D471C82-8E2C-2FFE-2B79-94B52B76B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689057-FE9A-019A-4A99-71A7573D6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FB107C-048D-02DB-EF4E-447E9D29C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4EB3D5-0CA1-F09E-3E43-CBA40FE59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00F0713-735B-4AC7-93E0-9918B44D9F6D}" type="slidenum">
              <a:rPr lang="ar-SA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8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>
            <a:extLst>
              <a:ext uri="{FF2B5EF4-FFF2-40B4-BE49-F238E27FC236}">
                <a16:creationId xmlns:a16="http://schemas.microsoft.com/office/drawing/2014/main" id="{9E1B8A39-6BD4-D383-39C0-9CDEFEE3B4E5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شكل حر 7">
            <a:extLst>
              <a:ext uri="{FF2B5EF4-FFF2-40B4-BE49-F238E27FC236}">
                <a16:creationId xmlns:a16="http://schemas.microsoft.com/office/drawing/2014/main" id="{AE32822F-95DF-1278-6CB8-B65BE59E5EA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076" name="عنصر نائب للعنوان 8">
            <a:extLst>
              <a:ext uri="{FF2B5EF4-FFF2-40B4-BE49-F238E27FC236}">
                <a16:creationId xmlns:a16="http://schemas.microsoft.com/office/drawing/2014/main" id="{054F5D84-898F-0410-E652-AA517DD083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3077" name="عنصر نائب للنص 29">
            <a:extLst>
              <a:ext uri="{FF2B5EF4-FFF2-40B4-BE49-F238E27FC236}">
                <a16:creationId xmlns:a16="http://schemas.microsoft.com/office/drawing/2014/main" id="{65410745-287F-28CD-E6B8-EEC42440C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D804B397-BF14-01CD-D2D4-8F004D542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0312C4A8-51B9-40DA-A7FF-DF337B386C7F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E2233693-0100-6B76-816D-6CF95E499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4378525C-0F33-29A2-D762-0CC0D91B9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200" b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426F7C46-FBE5-4E1E-A31D-4BA3FE1EF82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  <p:grpSp>
        <p:nvGrpSpPr>
          <p:cNvPr id="3081" name="مجموعة 1">
            <a:extLst>
              <a:ext uri="{FF2B5EF4-FFF2-40B4-BE49-F238E27FC236}">
                <a16:creationId xmlns:a16="http://schemas.microsoft.com/office/drawing/2014/main" id="{99371620-A47B-139B-8993-D1DEF5AE3F3F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>
              <a:extLst>
                <a:ext uri="{FF2B5EF4-FFF2-40B4-BE49-F238E27FC236}">
                  <a16:creationId xmlns:a16="http://schemas.microsoft.com/office/drawing/2014/main" id="{F5858CDC-F85F-A0B2-2009-BAD73BFE834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شكل حر 12">
              <a:extLst>
                <a:ext uri="{FF2B5EF4-FFF2-40B4-BE49-F238E27FC236}">
                  <a16:creationId xmlns:a16="http://schemas.microsoft.com/office/drawing/2014/main" id="{E6373BF5-761D-F564-FE14-6A94887BC21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53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لعنوان 1">
            <a:extLst>
              <a:ext uri="{FF2B5EF4-FFF2-40B4-BE49-F238E27FC236}">
                <a16:creationId xmlns:a16="http://schemas.microsoft.com/office/drawing/2014/main" id="{7E541F32-1D7D-24F4-CB9C-AB4B234335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8195" name="عنصر نائب للنص 2">
            <a:extLst>
              <a:ext uri="{FF2B5EF4-FFF2-40B4-BE49-F238E27FC236}">
                <a16:creationId xmlns:a16="http://schemas.microsoft.com/office/drawing/2014/main" id="{FA1A6C00-299F-4D81-86E4-2F7F82C63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1708C0-BE16-1919-009B-5F154934B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C73433A6-E691-42AB-8EA7-C771EE17C6DB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EDA828-4CC6-91CA-7B89-5B12C408D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5644BF-3F2A-EBD0-C8CA-8FA6991E5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spcBef>
                <a:spcPct val="0"/>
              </a:spcBef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1360ED-F13C-480A-9452-0797268AEFB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9302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64EA04C-4D1C-4C01-6CCB-8DE66652E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F61E2BC-2B5B-B624-1A38-F94587F32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224260" name="Rectangle 4">
            <a:extLst>
              <a:ext uri="{FF2B5EF4-FFF2-40B4-BE49-F238E27FC236}">
                <a16:creationId xmlns:a16="http://schemas.microsoft.com/office/drawing/2014/main" id="{AB8934B2-CB85-4B2C-A23A-BDAC8C536C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4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id="{A688ABAD-3400-F8C9-DB36-B5EA85E79C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spcBef>
                <a:spcPct val="0"/>
              </a:spcBef>
              <a:defRPr sz="14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2" name="Rectangle 6">
            <a:extLst>
              <a:ext uri="{FF2B5EF4-FFF2-40B4-BE49-F238E27FC236}">
                <a16:creationId xmlns:a16="http://schemas.microsoft.com/office/drawing/2014/main" id="{6AB2A1D2-F35F-337E-856D-79A2B23D5D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4F969F-53AE-421C-BAD2-D64C057787F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73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5C3D1BE5-DFB7-7A15-7B48-75CF3F916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4E96C7E8-B694-ACE5-5345-4B53C74EA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28A0AB-B22E-4368-9F39-6EDEF7199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A57BA-E2B2-4F79-B2C0-14EA90CF728B}" type="datetimeFigureOut">
              <a:rPr lang="ar-SA"/>
              <a:pPr>
                <a:defRPr/>
              </a:pPr>
              <a:t>07/06/46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508D86-2EC5-9071-9AC2-B61448782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1B11C4-6390-44EC-DEC0-D689A82D8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C36716-7F0F-42DD-8CA9-D7660949067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49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0EFA1F-6840-8128-6CF5-6E641BEF4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4F4B58-B69E-CA56-05EA-498AC5178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F2028A-9517-3D49-53B6-7F5182717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7B10C8-FC68-2763-3DC4-533492D269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8929E7-4088-9675-9008-DE6B81DF5E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778B3B5D-009D-4ABD-8D7C-61E40E718B6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3846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عنوان 1">
            <a:extLst>
              <a:ext uri="{FF2B5EF4-FFF2-40B4-BE49-F238E27FC236}">
                <a16:creationId xmlns:a16="http://schemas.microsoft.com/office/drawing/2014/main" id="{7B40AB91-583B-DD5E-ABD0-2FCCC71BF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6147" name="عنصر نائب للنص 2">
            <a:extLst>
              <a:ext uri="{FF2B5EF4-FFF2-40B4-BE49-F238E27FC236}">
                <a16:creationId xmlns:a16="http://schemas.microsoft.com/office/drawing/2014/main" id="{21A1B810-4742-6F11-B7BA-884EDFD71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C3402A-FB3B-EC65-1209-9D0E5D824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E1DF26-55FF-4B62-BA6C-E1298E0D2A83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669425-63A9-43BB-5283-554E629A1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F8EDCC-2303-6E19-B27B-0D541F512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1C192D-9D42-4748-BC59-F05E9BF4B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0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إطارات فارغه ج\70440ad20287391e8b3263843338ab2d.jpg">
            <a:extLst>
              <a:ext uri="{FF2B5EF4-FFF2-40B4-BE49-F238E27FC236}">
                <a16:creationId xmlns:a16="http://schemas.microsoft.com/office/drawing/2014/main" id="{67ED9CE0-51AB-12AE-C935-A3F38D62C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52400"/>
            <a:ext cx="3743970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54" name="Picture 2" descr="D:\صور صباح\cdb28da5b631b906e911da11fd2482da.jpg">
            <a:extLst>
              <a:ext uri="{FF2B5EF4-FFF2-40B4-BE49-F238E27FC236}">
                <a16:creationId xmlns:a16="http://schemas.microsoft.com/office/drawing/2014/main" id="{3B94280B-CCD8-61EA-7ACF-278E1CFC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984776"/>
            <a:ext cx="4673600" cy="460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B07AD8F-8327-2C90-DF16-03741A15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996952"/>
            <a:ext cx="3094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ar-SA" altLang="ar-SA" dirty="0">
                <a:solidFill>
                  <a:srgbClr val="AF9738"/>
                </a:solidFill>
                <a:latin typeface="GE Tasmeem" panose="020A0503020102020204" pitchFamily="18" charset="-78"/>
                <a:ea typeface="GE Tasmeem" panose="020A0503020102020204" pitchFamily="18" charset="-78"/>
                <a:cs typeface="MCS Diwany3 S_U normal." pitchFamily="2" charset="-78"/>
              </a:rPr>
              <a:t>صباح الخير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753" name="Group 89"/>
          <p:cNvGraphicFramePr>
            <a:graphicFrameLocks noGrp="1"/>
          </p:cNvGraphicFramePr>
          <p:nvPr/>
        </p:nvGraphicFramePr>
        <p:xfrm>
          <a:off x="287338" y="1341438"/>
          <a:ext cx="8532812" cy="5129213"/>
        </p:xfrm>
        <a:graphic>
          <a:graphicData uri="http://schemas.openxmlformats.org/drawingml/2006/table">
            <a:tbl>
              <a:tblPr rtl="1"/>
              <a:tblGrid>
                <a:gridCol w="107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5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رقم التمرين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العبارة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نعم )   أو  ( لا 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السبب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SA" sz="2400" b="1" dirty="0">
                          <a:effectLst/>
                          <a:latin typeface="Times New Roman"/>
                          <a:ea typeface="Calibri"/>
                          <a:cs typeface="Traditional Arabic"/>
                        </a:rPr>
                        <a:t>3 أ</a:t>
                      </a:r>
                      <a:r>
                        <a:rPr lang="ar-SA" sz="2400" b="1" baseline="30000" dirty="0">
                          <a:effectLst/>
                          <a:latin typeface="Times New Roman"/>
                          <a:ea typeface="Calibri"/>
                          <a:cs typeface="Traditional Arabic"/>
                        </a:rPr>
                        <a:t>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kumimoji="0" lang="en-US" sz="3200" b="1" i="0" u="none" strike="noStrike" cap="none" normalizeH="0" baseline="4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effectLst/>
                          <a:latin typeface="Times New Roman"/>
                          <a:ea typeface="Calibri"/>
                          <a:cs typeface="Traditional Arabic"/>
                        </a:rPr>
                        <a:t>2 </a:t>
                      </a:r>
                      <a:r>
                        <a:rPr lang="ar-SA" sz="2400" b="1" dirty="0">
                          <a:effectLst/>
                          <a:latin typeface="Times New Roman"/>
                          <a:ea typeface="Calibri"/>
                          <a:cs typeface="Al-KsorZulfiMath"/>
                        </a:rPr>
                        <a:t>ج</a:t>
                      </a:r>
                      <a:r>
                        <a:rPr lang="ar-SA" sz="2400" b="1" dirty="0">
                          <a:effectLst/>
                          <a:latin typeface="Times New Roman"/>
                          <a:ea typeface="Calibri"/>
                          <a:cs typeface="Traditional Arabic"/>
                        </a:rPr>
                        <a:t> + 2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0" lang="en-US" sz="3200" b="1" i="0" u="none" strike="noStrike" cap="none" normalizeH="0" baseline="46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SA" sz="3200" b="1" baseline="30000" dirty="0">
                          <a:effectLst/>
                          <a:latin typeface="Times New Roman"/>
                          <a:ea typeface="Calibri"/>
                          <a:cs typeface="Al-KsorZulfiMath"/>
                        </a:rPr>
                        <a:t>-</a:t>
                      </a:r>
                      <a:r>
                        <a:rPr lang="ar-SA" sz="3200" b="1" dirty="0">
                          <a:effectLst/>
                          <a:latin typeface="Times New Roman"/>
                          <a:ea typeface="Calibri"/>
                          <a:cs typeface="Al-KsorZulfiMath"/>
                        </a:rPr>
                        <a:t>؛@؛4</a:t>
                      </a:r>
                      <a:r>
                        <a:rPr lang="ar-SA" sz="3200" b="1" baseline="30000" dirty="0">
                          <a:effectLst/>
                          <a:latin typeface="Times New Roman"/>
                          <a:ea typeface="Calibri"/>
                          <a:cs typeface="Al-KsorZulfiMath"/>
                        </a:rPr>
                        <a:t>ج</a:t>
                      </a:r>
                      <a:r>
                        <a:rPr lang="ar-SA" sz="3200" b="1" baseline="-25000" dirty="0">
                          <a:effectLst/>
                          <a:latin typeface="Times New Roman"/>
                          <a:ea typeface="Calibri"/>
                          <a:cs typeface="Al-KsorZulfiMath"/>
                        </a:rPr>
                        <a:t>ه</a:t>
                      </a:r>
                      <a:r>
                        <a:rPr lang="ar-SA" sz="3200" b="1" dirty="0">
                          <a:effectLst/>
                          <a:latin typeface="Times New Roman"/>
                          <a:ea typeface="Calibri"/>
                          <a:cs typeface="Al-TkamolZulfiMath"/>
                        </a:rPr>
                        <a:t>؛</a:t>
                      </a:r>
                      <a:r>
                        <a:rPr lang="ar-SA" sz="3200" b="1" dirty="0">
                          <a:effectLst/>
                          <a:latin typeface="Times New Roman"/>
                          <a:ea typeface="Calibri"/>
                          <a:cs typeface="Al-KsorZulfiMath"/>
                        </a:rPr>
                        <a:t>؛</a:t>
                      </a:r>
                      <a:endParaRPr kumimoji="0" lang="en-US" sz="3200" b="1" i="0" u="none" strike="noStrike" cap="none" normalizeH="0" baseline="46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effectLst/>
                          <a:latin typeface="Times New Roman"/>
                          <a:ea typeface="Calibri"/>
                          <a:cs typeface="Al-KsorZulfiMath"/>
                        </a:rPr>
                        <a:t>%؛0؛</a:t>
                      </a:r>
                      <a:r>
                        <a:rPr lang="ar-SA" sz="2400" b="1" baseline="30000" dirty="0">
                          <a:effectLst/>
                          <a:latin typeface="Times New Roman"/>
                          <a:ea typeface="Calibri"/>
                          <a:cs typeface="Traditional Arabic"/>
                        </a:rPr>
                        <a:t>ك</a:t>
                      </a:r>
                      <a:r>
                        <a:rPr lang="ar-SA" sz="2400" b="1" dirty="0">
                          <a:effectLst/>
                          <a:latin typeface="Times New Roman"/>
                          <a:ea typeface="Calibri"/>
                          <a:cs typeface="Al-TkamolZulfiMath"/>
                        </a:rPr>
                        <a:t>؛</a:t>
                      </a:r>
                      <a:r>
                        <a:rPr lang="ar-SA" sz="2400" b="1" dirty="0">
                          <a:effectLst/>
                          <a:latin typeface="Times New Roman"/>
                          <a:ea typeface="Calibri"/>
                          <a:cs typeface="Al-KsorZulfiMath"/>
                        </a:rPr>
                        <a:t>1</a:t>
                      </a:r>
                      <a:endParaRPr kumimoji="0" lang="en-US" sz="2400" b="1" i="0" u="none" strike="noStrike" cap="none" normalizeH="0" baseline="4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SA" sz="2400" b="1" dirty="0">
                          <a:effectLst/>
                          <a:latin typeface="Times New Roman"/>
                          <a:ea typeface="Calibri"/>
                          <a:cs typeface="Traditional Arabic"/>
                        </a:rPr>
                        <a:t>6م + 3ن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4675188" y="218281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نعم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4676775" y="291147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نعم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4681538" y="364648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لا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Text Box 87"/>
          <p:cNvSpPr txBox="1">
            <a:spLocks noChangeArrowheads="1"/>
          </p:cNvSpPr>
          <p:nvPr/>
        </p:nvSpPr>
        <p:spPr bwMode="auto">
          <a:xfrm>
            <a:off x="4781550" y="444658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لا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503238" y="2211388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لأن 122 عدد ثابت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468313" y="3703638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000" dirty="0">
                <a:solidFill>
                  <a:srgbClr val="000000"/>
                </a:solidFill>
              </a:rPr>
              <a:t>لأن العبارة تتكون من حدين (فيها عملية جمع)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 Box 87"/>
          <p:cNvSpPr txBox="1">
            <a:spLocks noChangeArrowheads="1"/>
          </p:cNvSpPr>
          <p:nvPr/>
        </p:nvSpPr>
        <p:spPr bwMode="auto">
          <a:xfrm>
            <a:off x="287338" y="4462463"/>
            <a:ext cx="417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لأنها تضمنت متغير في المقام</a:t>
            </a:r>
            <a:endParaRPr lang="en-US" sz="2400">
              <a:solidFill>
                <a:srgbClr val="000000"/>
              </a:solidFill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4675188" y="514508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نعم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4781550" y="598170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لا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287338" y="5151438"/>
            <a:ext cx="41767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200" dirty="0">
                <a:solidFill>
                  <a:srgbClr val="000000"/>
                </a:solidFill>
              </a:rPr>
              <a:t>لأن العبارة حاصل ضرب عدد في متغير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128588" y="5965825"/>
            <a:ext cx="4494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200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لأن العبارة تتكون من حدين    (فيها عملية جمع)</a:t>
            </a:r>
            <a:endParaRPr lang="en-US" sz="2200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79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-7938"/>
            <a:ext cx="6470650" cy="60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79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15950"/>
            <a:ext cx="77247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93CA9D6-3149-541F-6067-709231500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sp>
        <p:nvSpPr>
          <p:cNvPr id="18" name="Text Box 87">
            <a:extLst>
              <a:ext uri="{FF2B5EF4-FFF2-40B4-BE49-F238E27FC236}">
                <a16:creationId xmlns:a16="http://schemas.microsoft.com/office/drawing/2014/main" id="{C05FB1F4-961B-E05E-5159-AB2550EA7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924944"/>
            <a:ext cx="41767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200" dirty="0">
                <a:solidFill>
                  <a:srgbClr val="000000"/>
                </a:solidFill>
                <a:latin typeface="Calibri" panose="020F0502020204030204"/>
              </a:rPr>
              <a:t>لأن العبارة حاصل ضرب عدد في متغير</a:t>
            </a:r>
            <a:endParaRPr lang="en-US" sz="22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5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3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3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Line 46"/>
          <p:cNvSpPr>
            <a:spLocks noChangeShapeType="1"/>
          </p:cNvSpPr>
          <p:nvPr/>
        </p:nvSpPr>
        <p:spPr bwMode="auto">
          <a:xfrm flipH="1">
            <a:off x="5148263" y="1588"/>
            <a:ext cx="3636962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7234238" y="2935288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= ( </a:t>
            </a:r>
            <a:r>
              <a:rPr lang="ar-SA" sz="2400" dirty="0">
                <a:solidFill>
                  <a:srgbClr val="0070C0"/>
                </a:solidFill>
              </a:rPr>
              <a:t>1 × 2 </a:t>
            </a:r>
            <a:r>
              <a:rPr lang="ar-SA" sz="2400" dirty="0">
                <a:solidFill>
                  <a:srgbClr val="000000"/>
                </a:solidFill>
              </a:rPr>
              <a:t>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5508625" y="2930525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( ك</a:t>
            </a:r>
            <a:r>
              <a:rPr lang="ar-SA" sz="3200" baseline="48000" dirty="0">
                <a:solidFill>
                  <a:srgbClr val="FF0000"/>
                </a:solidFill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× ك</a:t>
            </a:r>
            <a:r>
              <a:rPr lang="ar-SA" sz="3200" baseline="48000" dirty="0">
                <a:solidFill>
                  <a:srgbClr val="FF0000"/>
                </a:solidFill>
              </a:rPr>
              <a:t>4</a:t>
            </a:r>
            <a:r>
              <a:rPr lang="ar-SA" sz="2400" dirty="0">
                <a:solidFill>
                  <a:srgbClr val="000000"/>
                </a:solidFill>
              </a:rPr>
              <a:t>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 Box 87"/>
          <p:cNvSpPr txBox="1">
            <a:spLocks noChangeArrowheads="1"/>
          </p:cNvSpPr>
          <p:nvPr/>
        </p:nvSpPr>
        <p:spPr bwMode="auto">
          <a:xfrm>
            <a:off x="7234238" y="3871913"/>
            <a:ext cx="1514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= (</a:t>
            </a:r>
            <a:r>
              <a:rPr lang="ar-SA" sz="2400" dirty="0">
                <a:solidFill>
                  <a:srgbClr val="0070C0"/>
                </a:solidFill>
              </a:rPr>
              <a:t>1 × 2 </a:t>
            </a:r>
            <a:r>
              <a:rPr lang="ar-SA" sz="2400" dirty="0">
                <a:solidFill>
                  <a:srgbClr val="000000"/>
                </a:solidFill>
              </a:rPr>
              <a:t>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5688013" y="3876675"/>
            <a:ext cx="1695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 ك</a:t>
            </a:r>
            <a:r>
              <a:rPr lang="ar-SA" sz="2800" baseline="50000" dirty="0">
                <a:solidFill>
                  <a:srgbClr val="000000"/>
                </a:solidFill>
              </a:rPr>
              <a:t> </a:t>
            </a:r>
            <a:r>
              <a:rPr lang="ar-SA" sz="3200" baseline="48000" dirty="0">
                <a:solidFill>
                  <a:srgbClr val="FF0000"/>
                </a:solidFill>
              </a:rPr>
              <a:t>2 + 4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7524328" y="4879975"/>
            <a:ext cx="12212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3333FF"/>
                </a:solidFill>
              </a:rPr>
              <a:t>= </a:t>
            </a:r>
            <a:r>
              <a:rPr lang="ar-SA" sz="2400" dirty="0">
                <a:solidFill>
                  <a:srgbClr val="0070C0"/>
                </a:solidFill>
              </a:rPr>
              <a:t>2</a:t>
            </a:r>
            <a:r>
              <a:rPr lang="ar-SA" sz="2400" dirty="0">
                <a:solidFill>
                  <a:srgbClr val="3333FF"/>
                </a:solidFill>
              </a:rPr>
              <a:t> ك</a:t>
            </a:r>
            <a:r>
              <a:rPr lang="ar-SA" sz="3200" baseline="50000" dirty="0">
                <a:solidFill>
                  <a:srgbClr val="3333FF"/>
                </a:solidFill>
              </a:rPr>
              <a:t> </a:t>
            </a:r>
            <a:r>
              <a:rPr lang="ar-SA" sz="3200" baseline="48000" dirty="0">
                <a:solidFill>
                  <a:srgbClr val="FF0000"/>
                </a:solidFill>
              </a:rPr>
              <a:t>6</a:t>
            </a:r>
            <a:endParaRPr lang="en-US" sz="3200" baseline="48000" dirty="0">
              <a:solidFill>
                <a:srgbClr val="FF0000"/>
              </a:solidFill>
            </a:endParaRPr>
          </a:p>
        </p:txBody>
      </p:sp>
      <p:sp>
        <p:nvSpPr>
          <p:cNvPr id="8" name="Text Box 87"/>
          <p:cNvSpPr txBox="1">
            <a:spLocks noChangeArrowheads="1"/>
          </p:cNvSpPr>
          <p:nvPr/>
        </p:nvSpPr>
        <p:spPr bwMode="auto">
          <a:xfrm>
            <a:off x="3344863" y="2924175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= ( </a:t>
            </a:r>
            <a:r>
              <a:rPr lang="ar-SA" sz="2400" dirty="0">
                <a:solidFill>
                  <a:srgbClr val="7030A0"/>
                </a:solidFill>
              </a:rPr>
              <a:t>1</a:t>
            </a:r>
            <a:r>
              <a:rPr lang="ar-SA" sz="2400" dirty="0">
                <a:solidFill>
                  <a:srgbClr val="000000"/>
                </a:solidFill>
              </a:rPr>
              <a:t> × </a:t>
            </a:r>
            <a:r>
              <a:rPr lang="ar-SA" sz="2400" dirty="0">
                <a:solidFill>
                  <a:srgbClr val="7030A0"/>
                </a:solidFill>
              </a:rPr>
              <a:t>6</a:t>
            </a:r>
            <a:r>
              <a:rPr lang="ar-SA" sz="2400" dirty="0">
                <a:solidFill>
                  <a:srgbClr val="000000"/>
                </a:solidFill>
              </a:rPr>
              <a:t> 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1724025" y="2919413"/>
            <a:ext cx="1695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( </a:t>
            </a:r>
            <a:r>
              <a:rPr lang="ar-SA" sz="2400" dirty="0">
                <a:solidFill>
                  <a:srgbClr val="CC9900"/>
                </a:solidFill>
              </a:rPr>
              <a:t>ص</a:t>
            </a:r>
            <a:r>
              <a:rPr lang="ar-SA" sz="3200" baseline="48000" dirty="0">
                <a:solidFill>
                  <a:srgbClr val="FF0000"/>
                </a:solidFill>
              </a:rPr>
              <a:t>6</a:t>
            </a:r>
            <a:r>
              <a:rPr lang="ar-SA" sz="2400" dirty="0">
                <a:solidFill>
                  <a:srgbClr val="000000"/>
                </a:solidFill>
              </a:rPr>
              <a:t>× </a:t>
            </a:r>
            <a:r>
              <a:rPr lang="ar-SA" sz="2400" dirty="0">
                <a:solidFill>
                  <a:srgbClr val="CC9900"/>
                </a:solidFill>
              </a:rPr>
              <a:t>ص</a:t>
            </a:r>
            <a:r>
              <a:rPr lang="ar-SA" sz="3200" baseline="46000" dirty="0">
                <a:solidFill>
                  <a:srgbClr val="FF0000"/>
                </a:solidFill>
              </a:rPr>
              <a:t>4</a:t>
            </a:r>
            <a:r>
              <a:rPr lang="ar-SA" sz="2400" dirty="0">
                <a:solidFill>
                  <a:srgbClr val="000000"/>
                </a:solidFill>
              </a:rPr>
              <a:t>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3527425" y="3860800"/>
            <a:ext cx="133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= ( 1×6)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2339751" y="3876675"/>
            <a:ext cx="1278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CC9900"/>
                </a:solidFill>
              </a:rPr>
              <a:t>ص</a:t>
            </a:r>
            <a:r>
              <a:rPr lang="ar-SA" sz="2800" baseline="50000" dirty="0">
                <a:solidFill>
                  <a:srgbClr val="000000"/>
                </a:solidFill>
              </a:rPr>
              <a:t> </a:t>
            </a:r>
            <a:r>
              <a:rPr lang="ar-SA" sz="3200" baseline="50000" dirty="0">
                <a:solidFill>
                  <a:srgbClr val="FF0000"/>
                </a:solidFill>
              </a:rPr>
              <a:t>6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r>
              <a:rPr lang="ar-SA" sz="3200" baseline="50000" dirty="0">
                <a:solidFill>
                  <a:srgbClr val="FF0000"/>
                </a:solidFill>
              </a:rPr>
              <a:t>+ </a:t>
            </a:r>
            <a:r>
              <a:rPr lang="ar-SA" sz="3200" baseline="46000" dirty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2555776" y="4941168"/>
            <a:ext cx="209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3333FF"/>
                </a:solidFill>
              </a:rPr>
              <a:t>= 6 </a:t>
            </a:r>
            <a:r>
              <a:rPr lang="ar-SA" sz="2400" dirty="0">
                <a:solidFill>
                  <a:srgbClr val="CC9900"/>
                </a:solidFill>
              </a:rPr>
              <a:t>ص</a:t>
            </a:r>
            <a:r>
              <a:rPr lang="ar-SA" sz="3200" baseline="48000" dirty="0">
                <a:solidFill>
                  <a:srgbClr val="FF0000"/>
                </a:solidFill>
              </a:rPr>
              <a:t>10</a:t>
            </a:r>
            <a:r>
              <a:rPr lang="ar-SA" sz="2400" dirty="0">
                <a:solidFill>
                  <a:srgbClr val="3333FF"/>
                </a:solidFill>
              </a:rPr>
              <a:t> </a:t>
            </a:r>
            <a:r>
              <a:rPr lang="ar-SA" sz="2400" dirty="0">
                <a:solidFill>
                  <a:srgbClr val="996633"/>
                </a:solidFill>
              </a:rPr>
              <a:t>ع</a:t>
            </a:r>
            <a:r>
              <a:rPr lang="ar-SA" sz="3200" baseline="48000" dirty="0">
                <a:solidFill>
                  <a:srgbClr val="00B050"/>
                </a:solidFill>
              </a:rPr>
              <a:t>11</a:t>
            </a:r>
            <a:endParaRPr lang="en-US" sz="3200" baseline="48000" dirty="0">
              <a:solidFill>
                <a:srgbClr val="00B050"/>
              </a:solidFill>
            </a:endParaRPr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227013" y="2924175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( </a:t>
            </a:r>
            <a:r>
              <a:rPr lang="ar-SA" sz="2400" dirty="0">
                <a:solidFill>
                  <a:srgbClr val="996633"/>
                </a:solidFill>
              </a:rPr>
              <a:t>ع</a:t>
            </a:r>
            <a:r>
              <a:rPr lang="ar-SA" sz="3200" baseline="46000" dirty="0">
                <a:solidFill>
                  <a:srgbClr val="00B050"/>
                </a:solidFill>
              </a:rPr>
              <a:t>9</a:t>
            </a:r>
            <a:r>
              <a:rPr lang="ar-SA" sz="2400" dirty="0">
                <a:solidFill>
                  <a:srgbClr val="000000"/>
                </a:solidFill>
              </a:rPr>
              <a:t> × </a:t>
            </a:r>
            <a:r>
              <a:rPr lang="ar-SA" sz="2400" dirty="0">
                <a:solidFill>
                  <a:srgbClr val="996633"/>
                </a:solidFill>
              </a:rPr>
              <a:t>ع</a:t>
            </a:r>
            <a:r>
              <a:rPr lang="ar-SA" sz="3200" baseline="48000" dirty="0">
                <a:solidFill>
                  <a:srgbClr val="00B050"/>
                </a:solidFill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 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827584" y="3933056"/>
            <a:ext cx="1695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996633"/>
                </a:solidFill>
              </a:rPr>
              <a:t>ع</a:t>
            </a:r>
            <a:r>
              <a:rPr lang="ar-SA" sz="3200" baseline="46000" dirty="0">
                <a:solidFill>
                  <a:srgbClr val="000000"/>
                </a:solidFill>
              </a:rPr>
              <a:t> </a:t>
            </a:r>
            <a:r>
              <a:rPr lang="ar-SA" sz="3200" baseline="46000" dirty="0">
                <a:solidFill>
                  <a:srgbClr val="00B050"/>
                </a:solidFill>
              </a:rPr>
              <a:t>9</a:t>
            </a:r>
            <a:r>
              <a:rPr lang="ar-SA" sz="3200" baseline="48000" dirty="0">
                <a:solidFill>
                  <a:srgbClr val="00B050"/>
                </a:solidFill>
              </a:rPr>
              <a:t> + 2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089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6" name="Connecteur droit 15"/>
          <p:cNvCxnSpPr/>
          <p:nvPr/>
        </p:nvCxnSpPr>
        <p:spPr>
          <a:xfrm>
            <a:off x="5292080" y="2708920"/>
            <a:ext cx="0" cy="3779837"/>
          </a:xfrm>
          <a:prstGeom prst="line">
            <a:avLst/>
          </a:prstGeom>
          <a:ln w="3492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9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836613"/>
            <a:ext cx="2667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2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45" y="2096852"/>
            <a:ext cx="1878785" cy="47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ap="flat" cmpd="thinThick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2421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20" y="1990148"/>
            <a:ext cx="2500105" cy="5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ap="flat" cmpd="thinThick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34B7553-4F74-3FC2-EAEE-8CC3C8FF8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4F4B9E0-F562-7BB9-C966-DF721726F55D}"/>
              </a:ext>
            </a:extLst>
          </p:cNvPr>
          <p:cNvSpPr txBox="1"/>
          <p:nvPr/>
        </p:nvSpPr>
        <p:spPr>
          <a:xfrm>
            <a:off x="7452320" y="6482496"/>
            <a:ext cx="1547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= 2ك</a:t>
            </a:r>
            <a:r>
              <a:rPr lang="ar-SA" sz="1800" b="1" baseline="30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2+4 </a:t>
            </a:r>
            <a:r>
              <a:rPr lang="ar-SA" sz="1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ar-SA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2ك</a:t>
            </a:r>
            <a:r>
              <a:rPr lang="ar-SA" sz="18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961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5940425" y="3103563"/>
            <a:ext cx="205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= ( </a:t>
            </a:r>
            <a:r>
              <a:rPr lang="ar-SA" sz="2400" dirty="0">
                <a:solidFill>
                  <a:srgbClr val="0070C0"/>
                </a:solidFill>
              </a:rPr>
              <a:t>14 ×  ــ 3 </a:t>
            </a:r>
            <a:r>
              <a:rPr lang="ar-SA" sz="2400" dirty="0">
                <a:solidFill>
                  <a:srgbClr val="000000"/>
                </a:solidFill>
              </a:rPr>
              <a:t>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4392613" y="3098800"/>
            <a:ext cx="169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( ن</a:t>
            </a:r>
            <a:r>
              <a:rPr lang="ar-SA" sz="3200" baseline="48000" dirty="0">
                <a:solidFill>
                  <a:srgbClr val="FF0000"/>
                </a:solidFill>
              </a:rPr>
              <a:t>1</a:t>
            </a:r>
            <a:r>
              <a:rPr lang="ar-SA" sz="2400" dirty="0">
                <a:solidFill>
                  <a:srgbClr val="000000"/>
                </a:solidFill>
              </a:rPr>
              <a:t> ×  ن</a:t>
            </a:r>
            <a:r>
              <a:rPr lang="ar-SA" sz="3200" baseline="46000" dirty="0">
                <a:solidFill>
                  <a:srgbClr val="FF0000"/>
                </a:solidFill>
              </a:rPr>
              <a:t>4</a:t>
            </a:r>
            <a:r>
              <a:rPr lang="ar-SA" sz="2400" dirty="0">
                <a:solidFill>
                  <a:srgbClr val="000000"/>
                </a:solidFill>
              </a:rPr>
              <a:t> 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 Box 87"/>
          <p:cNvSpPr txBox="1">
            <a:spLocks noChangeArrowheads="1"/>
          </p:cNvSpPr>
          <p:nvPr/>
        </p:nvSpPr>
        <p:spPr bwMode="auto">
          <a:xfrm>
            <a:off x="6696075" y="4040188"/>
            <a:ext cx="2052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= ( </a:t>
            </a:r>
            <a:r>
              <a:rPr lang="ar-SA" sz="2400" dirty="0">
                <a:solidFill>
                  <a:srgbClr val="0070C0"/>
                </a:solidFill>
              </a:rPr>
              <a:t>14 ×  ــ 3 </a:t>
            </a:r>
            <a:r>
              <a:rPr lang="ar-SA" sz="2400" dirty="0">
                <a:solidFill>
                  <a:srgbClr val="000000"/>
                </a:solidFill>
              </a:rPr>
              <a:t>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5076056" y="4005064"/>
            <a:ext cx="1695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ن</a:t>
            </a:r>
            <a:r>
              <a:rPr lang="ar-SA" sz="2800" baseline="50000" dirty="0">
                <a:solidFill>
                  <a:srgbClr val="000000"/>
                </a:solidFill>
              </a:rPr>
              <a:t> </a:t>
            </a:r>
            <a:r>
              <a:rPr lang="ar-SA" sz="3200" baseline="50000" dirty="0">
                <a:solidFill>
                  <a:srgbClr val="FF0000"/>
                </a:solidFill>
              </a:rPr>
              <a:t>1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r>
              <a:rPr lang="ar-SA" sz="3200" baseline="50000" dirty="0">
                <a:solidFill>
                  <a:srgbClr val="FF0000"/>
                </a:solidFill>
              </a:rPr>
              <a:t>+ </a:t>
            </a:r>
            <a:r>
              <a:rPr lang="ar-SA" sz="3200" baseline="46000" dirty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5438775" y="5048250"/>
            <a:ext cx="255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3333FF"/>
                </a:solidFill>
              </a:rPr>
              <a:t>= </a:t>
            </a:r>
            <a:r>
              <a:rPr lang="ar-SA" sz="2400" dirty="0">
                <a:solidFill>
                  <a:srgbClr val="0070C0"/>
                </a:solidFill>
              </a:rPr>
              <a:t>-42</a:t>
            </a:r>
            <a:r>
              <a:rPr lang="ar-SA" sz="2400" dirty="0">
                <a:solidFill>
                  <a:srgbClr val="3333FF"/>
                </a:solidFill>
              </a:rPr>
              <a:t> ن</a:t>
            </a:r>
            <a:r>
              <a:rPr lang="ar-SA" sz="3200" baseline="46000" dirty="0">
                <a:solidFill>
                  <a:srgbClr val="FF0000"/>
                </a:solidFill>
              </a:rPr>
              <a:t>5</a:t>
            </a:r>
            <a:r>
              <a:rPr lang="ar-SA" sz="2400" dirty="0">
                <a:solidFill>
                  <a:srgbClr val="3333FF"/>
                </a:solidFill>
              </a:rPr>
              <a:t> جـ</a:t>
            </a:r>
            <a:r>
              <a:rPr lang="ar-SA" sz="3200" baseline="48000" dirty="0">
                <a:solidFill>
                  <a:srgbClr val="00B050"/>
                </a:solidFill>
              </a:rPr>
              <a:t>4</a:t>
            </a:r>
            <a:r>
              <a:rPr lang="ar-SA" sz="2400" dirty="0">
                <a:solidFill>
                  <a:srgbClr val="3333FF"/>
                </a:solidFill>
              </a:rPr>
              <a:t> هـ</a:t>
            </a:r>
            <a:r>
              <a:rPr lang="ar-SA" sz="3200" baseline="48000" dirty="0">
                <a:solidFill>
                  <a:srgbClr val="CC0066"/>
                </a:solidFill>
              </a:rPr>
              <a:t>4</a:t>
            </a:r>
            <a:endParaRPr lang="en-US" sz="3200" baseline="48000" dirty="0">
              <a:solidFill>
                <a:srgbClr val="CC0066"/>
              </a:solidFill>
            </a:endParaRPr>
          </a:p>
        </p:txBody>
      </p: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2733675" y="3103563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( جـ</a:t>
            </a:r>
            <a:r>
              <a:rPr lang="ar-SA" sz="3200" baseline="46000" dirty="0">
                <a:solidFill>
                  <a:srgbClr val="00B050"/>
                </a:solidFill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 ×  جـ</a:t>
            </a:r>
            <a:r>
              <a:rPr lang="ar-SA" sz="3200" baseline="48000" dirty="0">
                <a:solidFill>
                  <a:srgbClr val="00B050"/>
                </a:solidFill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 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 Box 87"/>
          <p:cNvSpPr txBox="1">
            <a:spLocks noChangeArrowheads="1"/>
          </p:cNvSpPr>
          <p:nvPr/>
        </p:nvSpPr>
        <p:spPr bwMode="auto">
          <a:xfrm>
            <a:off x="3995936" y="4077072"/>
            <a:ext cx="1695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جـ</a:t>
            </a:r>
            <a:r>
              <a:rPr lang="ar-SA" sz="3200" baseline="46000" dirty="0">
                <a:solidFill>
                  <a:srgbClr val="000000"/>
                </a:solidFill>
              </a:rPr>
              <a:t> </a:t>
            </a:r>
            <a:r>
              <a:rPr lang="ar-SA" sz="3200" baseline="46000" dirty="0">
                <a:solidFill>
                  <a:srgbClr val="00B050"/>
                </a:solidFill>
              </a:rPr>
              <a:t>2</a:t>
            </a:r>
            <a:r>
              <a:rPr lang="ar-SA" sz="3200" baseline="48000" dirty="0">
                <a:solidFill>
                  <a:srgbClr val="00B050"/>
                </a:solidFill>
              </a:rPr>
              <a:t> + 2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1098550" y="3105150"/>
            <a:ext cx="1747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( هـ</a:t>
            </a:r>
            <a:r>
              <a:rPr lang="ar-SA" sz="3200" baseline="46000" dirty="0">
                <a:solidFill>
                  <a:srgbClr val="CC0066"/>
                </a:solidFill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 ×  هـ</a:t>
            </a:r>
            <a:r>
              <a:rPr lang="ar-SA" sz="3200" baseline="48000" dirty="0">
                <a:solidFill>
                  <a:srgbClr val="CC0066"/>
                </a:solidFill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 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2771800" y="4077072"/>
            <a:ext cx="1695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هـ</a:t>
            </a:r>
            <a:r>
              <a:rPr lang="ar-SA" sz="3200" baseline="46000" dirty="0">
                <a:solidFill>
                  <a:srgbClr val="000000"/>
                </a:solidFill>
              </a:rPr>
              <a:t> </a:t>
            </a:r>
            <a:r>
              <a:rPr lang="ar-SA" sz="3200" baseline="46000" dirty="0">
                <a:solidFill>
                  <a:srgbClr val="CC0066"/>
                </a:solidFill>
              </a:rPr>
              <a:t>2</a:t>
            </a:r>
            <a:r>
              <a:rPr lang="ar-SA" sz="3200" baseline="48000" dirty="0">
                <a:solidFill>
                  <a:srgbClr val="CC0066"/>
                </a:solidFill>
              </a:rPr>
              <a:t> + 2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099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9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836613"/>
            <a:ext cx="2667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93" y="1880828"/>
            <a:ext cx="3474864" cy="59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ap="flat" cmpd="thinThick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AFFE166-D7B2-436B-89E9-7E1000E36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6081713" y="3225800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  2 </a:t>
            </a:r>
            <a:r>
              <a:rPr lang="ar-SA" sz="3600" baseline="36000">
                <a:solidFill>
                  <a:srgbClr val="FF0000"/>
                </a:solidFill>
              </a:rPr>
              <a:t>2</a:t>
            </a:r>
            <a:r>
              <a:rPr lang="ar-SA" sz="2400">
                <a:solidFill>
                  <a:srgbClr val="FF0000"/>
                </a:solidFill>
              </a:rPr>
              <a:t> </a:t>
            </a:r>
            <a:r>
              <a:rPr lang="ar-SA" sz="3600" baseline="36000">
                <a:solidFill>
                  <a:srgbClr val="FF0000"/>
                </a:solidFill>
              </a:rPr>
              <a:t>× 2 × 2</a:t>
            </a:r>
            <a:r>
              <a:rPr lang="ar-SA" sz="2400">
                <a:solidFill>
                  <a:srgbClr val="000000"/>
                </a:solidFill>
              </a:rPr>
              <a:t>  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7164287" y="3897313"/>
            <a:ext cx="126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=  </a:t>
            </a:r>
            <a:r>
              <a:rPr lang="ar-SA" sz="3600" baseline="36000" dirty="0">
                <a:solidFill>
                  <a:srgbClr val="FF0000"/>
                </a:solidFill>
              </a:rPr>
              <a:t>8</a:t>
            </a:r>
            <a:r>
              <a:rPr lang="ar-SA" sz="2400" dirty="0">
                <a:solidFill>
                  <a:srgbClr val="000000"/>
                </a:solidFill>
              </a:rPr>
              <a:t>2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1835696" y="2204864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 (ل</a:t>
            </a:r>
            <a:r>
              <a:rPr lang="ar-SA" sz="3200" baseline="36000" dirty="0">
                <a:solidFill>
                  <a:srgbClr val="3333FF"/>
                </a:solidFill>
              </a:rPr>
              <a:t>5</a:t>
            </a:r>
            <a:r>
              <a:rPr lang="ar-SA" sz="3200" baseline="36000" dirty="0">
                <a:solidFill>
                  <a:srgbClr val="FF0000"/>
                </a:solidFill>
              </a:rPr>
              <a:t> </a:t>
            </a:r>
            <a:r>
              <a:rPr lang="ar-SA" sz="2400" dirty="0">
                <a:solidFill>
                  <a:srgbClr val="000000"/>
                </a:solidFill>
              </a:rPr>
              <a:t>ك</a:t>
            </a:r>
            <a:r>
              <a:rPr lang="ar-SA" sz="3200" baseline="36000" dirty="0">
                <a:solidFill>
                  <a:srgbClr val="3333FF"/>
                </a:solidFill>
              </a:rPr>
              <a:t>7</a:t>
            </a:r>
            <a:r>
              <a:rPr lang="ar-SA" sz="2400" dirty="0">
                <a:solidFill>
                  <a:srgbClr val="000000"/>
                </a:solidFill>
              </a:rPr>
              <a:t> )</a:t>
            </a:r>
            <a:r>
              <a:rPr lang="ar-SA" sz="3600" baseline="30000" dirty="0">
                <a:solidFill>
                  <a:srgbClr val="FF0000"/>
                </a:solidFill>
              </a:rPr>
              <a:t>4</a:t>
            </a:r>
            <a:r>
              <a:rPr lang="ar-SA" sz="2400" dirty="0">
                <a:solidFill>
                  <a:srgbClr val="000000"/>
                </a:solidFill>
              </a:rPr>
              <a:t> </a:t>
            </a:r>
            <a:endParaRPr lang="en-US" sz="3200" baseline="52000" dirty="0">
              <a:solidFill>
                <a:srgbClr val="FF0000"/>
              </a:solidFill>
            </a:endParaRPr>
          </a:p>
        </p:txBody>
      </p:sp>
      <p:sp>
        <p:nvSpPr>
          <p:cNvPr id="8" name="Text Box 87"/>
          <p:cNvSpPr txBox="1">
            <a:spLocks noChangeArrowheads="1"/>
          </p:cNvSpPr>
          <p:nvPr/>
        </p:nvSpPr>
        <p:spPr bwMode="auto">
          <a:xfrm>
            <a:off x="2808288" y="3225800"/>
            <a:ext cx="165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=  ل</a:t>
            </a:r>
            <a:r>
              <a:rPr lang="ar-SA" sz="3200" baseline="36000" dirty="0">
                <a:solidFill>
                  <a:srgbClr val="3333FF"/>
                </a:solidFill>
              </a:rPr>
              <a:t>5</a:t>
            </a:r>
            <a:r>
              <a:rPr lang="ar-SA" sz="3200" baseline="36000" dirty="0">
                <a:solidFill>
                  <a:srgbClr val="FF0000"/>
                </a:solidFill>
              </a:rPr>
              <a:t> ×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r>
              <a:rPr lang="ar-SA" sz="3200" baseline="36000" dirty="0">
                <a:solidFill>
                  <a:srgbClr val="FF0000"/>
                </a:solidFill>
              </a:rPr>
              <a:t>4</a:t>
            </a:r>
            <a:endParaRPr lang="en-US" sz="3200" baseline="36000" dirty="0">
              <a:solidFill>
                <a:srgbClr val="FF0000"/>
              </a:solidFill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2808288" y="4125913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= ل</a:t>
            </a:r>
            <a:r>
              <a:rPr lang="ar-SA" sz="3200" baseline="36000" dirty="0">
                <a:solidFill>
                  <a:srgbClr val="FF0000"/>
                </a:solidFill>
              </a:rPr>
              <a:t>20</a:t>
            </a:r>
            <a:r>
              <a:rPr lang="ar-SA" sz="2400" dirty="0">
                <a:solidFill>
                  <a:srgbClr val="000000"/>
                </a:solidFill>
              </a:rPr>
              <a:t> ك</a:t>
            </a:r>
            <a:r>
              <a:rPr lang="ar-SA" sz="3200" baseline="36000" dirty="0">
                <a:solidFill>
                  <a:srgbClr val="FF0000"/>
                </a:solidFill>
              </a:rPr>
              <a:t>28</a:t>
            </a:r>
            <a:endParaRPr lang="en-US" sz="3200" baseline="36000" dirty="0">
              <a:solidFill>
                <a:srgbClr val="FF0000"/>
              </a:solidFill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1892300" y="3225800"/>
            <a:ext cx="1258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ك</a:t>
            </a:r>
            <a:r>
              <a:rPr lang="ar-SA" sz="3200" baseline="36000" dirty="0">
                <a:solidFill>
                  <a:srgbClr val="3333FF"/>
                </a:solidFill>
              </a:rPr>
              <a:t>7</a:t>
            </a:r>
            <a:r>
              <a:rPr lang="ar-SA" sz="3200" baseline="36000" dirty="0">
                <a:solidFill>
                  <a:srgbClr val="FF0000"/>
                </a:solidFill>
              </a:rPr>
              <a:t> ×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r>
              <a:rPr lang="ar-SA" sz="3200" baseline="36000" dirty="0">
                <a:solidFill>
                  <a:srgbClr val="FF0000"/>
                </a:solidFill>
              </a:rPr>
              <a:t>4</a:t>
            </a:r>
            <a:endParaRPr lang="en-US" sz="3200" baseline="36000" dirty="0">
              <a:solidFill>
                <a:srgbClr val="FF0000"/>
              </a:solidFill>
            </a:endParaRPr>
          </a:p>
        </p:txBody>
      </p:sp>
      <p:pic>
        <p:nvPicPr>
          <p:cNvPr id="5744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1511182"/>
            <a:ext cx="1389335" cy="54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ap="flat" cmpd="thinThick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446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96" y="1511182"/>
            <a:ext cx="1627039" cy="54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ap="flat" cmpd="thinThick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5956300" y="2349500"/>
            <a:ext cx="2343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3200" dirty="0">
                <a:solidFill>
                  <a:srgbClr val="000000"/>
                </a:solidFill>
              </a:rPr>
              <a:t>[</a:t>
            </a:r>
            <a:r>
              <a:rPr lang="ar-SA" sz="2400" dirty="0">
                <a:solidFill>
                  <a:srgbClr val="000000"/>
                </a:solidFill>
              </a:rPr>
              <a:t> ( </a:t>
            </a:r>
            <a:r>
              <a:rPr lang="ar-SA" sz="3200" baseline="30000" dirty="0">
                <a:solidFill>
                  <a:srgbClr val="FF0000"/>
                </a:solidFill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2)</a:t>
            </a:r>
            <a:r>
              <a:rPr lang="ar-SA" sz="3600" baseline="30000" dirty="0">
                <a:solidFill>
                  <a:srgbClr val="FF0000"/>
                </a:solidFill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 </a:t>
            </a:r>
            <a:r>
              <a:rPr lang="ar-SA" sz="3200" dirty="0">
                <a:solidFill>
                  <a:srgbClr val="000000"/>
                </a:solidFill>
              </a:rPr>
              <a:t>]</a:t>
            </a:r>
            <a:r>
              <a:rPr lang="ar-SA" sz="3200" baseline="52000" dirty="0">
                <a:solidFill>
                  <a:srgbClr val="FF0000"/>
                </a:solidFill>
              </a:rPr>
              <a:t>2</a:t>
            </a:r>
            <a:endParaRPr lang="en-US" sz="3200" baseline="52000" dirty="0">
              <a:solidFill>
                <a:srgbClr val="FF0000"/>
              </a:solidFill>
            </a:endParaRPr>
          </a:p>
        </p:txBody>
      </p:sp>
      <p:pic>
        <p:nvPicPr>
          <p:cNvPr id="2109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95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79450"/>
            <a:ext cx="2667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B44D173-02DC-06D0-BE5B-10ADF49F3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10F88E3-EAA8-48A0-499A-DA4196BEF87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44208" y="4437112"/>
            <a:ext cx="2016224" cy="466993"/>
          </a:xfrm>
          <a:prstGeom prst="rect">
            <a:avLst/>
          </a:prstGeom>
        </p:spPr>
      </p:pic>
      <p:sp>
        <p:nvSpPr>
          <p:cNvPr id="13" name="Text Box 87">
            <a:extLst>
              <a:ext uri="{FF2B5EF4-FFF2-40B4-BE49-F238E27FC236}">
                <a16:creationId xmlns:a16="http://schemas.microsoft.com/office/drawing/2014/main" id="{71E4D648-CA20-F1A8-290F-9F2940A72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5013176"/>
            <a:ext cx="2631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 = (-2 س</a:t>
            </a:r>
            <a:r>
              <a:rPr lang="ar-SA" sz="3200" baseline="36000" dirty="0">
                <a:solidFill>
                  <a:srgbClr val="FF0000"/>
                </a:solidFill>
              </a:rPr>
              <a:t> </a:t>
            </a:r>
            <a:r>
              <a:rPr lang="ar-SA" sz="2400" dirty="0">
                <a:solidFill>
                  <a:srgbClr val="000000"/>
                </a:solidFill>
              </a:rPr>
              <a:t>ص</a:t>
            </a:r>
            <a:r>
              <a:rPr lang="ar-SA" sz="3200" baseline="36000" dirty="0">
                <a:solidFill>
                  <a:srgbClr val="FF0000"/>
                </a:solidFill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 )</a:t>
            </a:r>
            <a:r>
              <a:rPr lang="ar-SA" sz="3600" baseline="30000" dirty="0">
                <a:solidFill>
                  <a:srgbClr val="FF0000"/>
                </a:solidFill>
              </a:rPr>
              <a:t>3×2</a:t>
            </a:r>
            <a:r>
              <a:rPr lang="ar-SA" sz="2400" dirty="0">
                <a:solidFill>
                  <a:srgbClr val="000000"/>
                </a:solidFill>
              </a:rPr>
              <a:t> </a:t>
            </a:r>
            <a:endParaRPr lang="en-US" sz="3200" baseline="52000" dirty="0">
              <a:solidFill>
                <a:srgbClr val="FF0000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A389599D-40FC-A903-A904-D206C4F35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5589240"/>
            <a:ext cx="2631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 = (-2 س</a:t>
            </a:r>
            <a:r>
              <a:rPr lang="ar-SA" sz="3200" baseline="36000" dirty="0">
                <a:solidFill>
                  <a:srgbClr val="FF0000"/>
                </a:solidFill>
              </a:rPr>
              <a:t> </a:t>
            </a:r>
            <a:r>
              <a:rPr lang="ar-SA" sz="2400" dirty="0">
                <a:solidFill>
                  <a:srgbClr val="000000"/>
                </a:solidFill>
              </a:rPr>
              <a:t>ص</a:t>
            </a:r>
            <a:r>
              <a:rPr lang="ar-SA" sz="3200" baseline="36000" dirty="0">
                <a:solidFill>
                  <a:srgbClr val="FF0000"/>
                </a:solidFill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 )</a:t>
            </a:r>
            <a:r>
              <a:rPr lang="ar-SA" sz="3600" baseline="30000" dirty="0">
                <a:solidFill>
                  <a:srgbClr val="FF0000"/>
                </a:solidFill>
              </a:rPr>
              <a:t>6</a:t>
            </a:r>
            <a:endParaRPr lang="en-US" sz="3200" baseline="52000" dirty="0">
              <a:solidFill>
                <a:srgbClr val="FF0000"/>
              </a:solidFill>
            </a:endParaRP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BBC0B1C6-B1F4-9188-0643-3452833D9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6165304"/>
            <a:ext cx="2919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 = (-2) </a:t>
            </a:r>
            <a:r>
              <a:rPr lang="ar-SA" sz="3200" baseline="36000" dirty="0">
                <a:solidFill>
                  <a:srgbClr val="FF0000"/>
                </a:solidFill>
              </a:rPr>
              <a:t>6</a:t>
            </a:r>
            <a:r>
              <a:rPr lang="ar-SA" sz="2400" dirty="0">
                <a:solidFill>
                  <a:srgbClr val="000000"/>
                </a:solidFill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Arial"/>
                <a:cs typeface="Arial"/>
              </a:rPr>
              <a:t>س</a:t>
            </a:r>
            <a:r>
              <a:rPr lang="ar-SA" sz="3600" baseline="300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ar-SA" sz="3600" b="0" baseline="30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ar-SA" sz="2400" dirty="0">
                <a:solidFill>
                  <a:srgbClr val="000000"/>
                </a:solidFill>
              </a:rPr>
              <a:t>(ص</a:t>
            </a:r>
            <a:r>
              <a:rPr lang="ar-SA" sz="3600" b="0" baseline="30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ar-SA" sz="3600" baseline="300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)</a:t>
            </a:r>
            <a:r>
              <a:rPr lang="ar-SA" sz="3600" baseline="30000" dirty="0">
                <a:solidFill>
                  <a:srgbClr val="FF0000"/>
                </a:solidFill>
              </a:rPr>
              <a:t>6</a:t>
            </a:r>
            <a:endParaRPr lang="en-US" sz="3200" baseline="52000" dirty="0">
              <a:solidFill>
                <a:srgbClr val="FF0000"/>
              </a:solidFill>
            </a:endParaRP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4009E87A-8147-C463-5C37-9E7ADE43D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733256"/>
            <a:ext cx="26311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ar-SA" sz="2400" dirty="0">
                <a:solidFill>
                  <a:srgbClr val="000000"/>
                </a:solidFill>
              </a:rPr>
              <a:t> = [-8 س</a:t>
            </a:r>
            <a:r>
              <a:rPr lang="ar-SA" sz="2400" baseline="36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ar-SA" sz="2400" baseline="36000" dirty="0">
                <a:solidFill>
                  <a:srgbClr val="FF0000"/>
                </a:solidFill>
              </a:rPr>
              <a:t> </a:t>
            </a:r>
            <a:r>
              <a:rPr lang="ar-SA" sz="2400" dirty="0">
                <a:solidFill>
                  <a:srgbClr val="000000"/>
                </a:solidFill>
              </a:rPr>
              <a:t>ص</a:t>
            </a:r>
            <a:r>
              <a:rPr lang="ar-SA" sz="2400" baseline="36000" dirty="0">
                <a:solidFill>
                  <a:srgbClr val="FF0000"/>
                </a:solidFill>
              </a:rPr>
              <a:t>6</a:t>
            </a:r>
            <a:r>
              <a:rPr lang="ar-SA" sz="2400" dirty="0">
                <a:solidFill>
                  <a:srgbClr val="000000"/>
                </a:solidFill>
              </a:rPr>
              <a:t> ]</a:t>
            </a:r>
            <a:r>
              <a:rPr lang="ar-SA" sz="24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ar-SA" sz="2400" baseline="300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ar-SA" sz="2400" b="0" baseline="30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ar-SA" sz="24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eaLnBrk="1" hangingPunct="1"/>
            <a:r>
              <a:rPr lang="ar-SA" sz="2400" b="0" dirty="0">
                <a:solidFill>
                  <a:srgbClr val="000000"/>
                </a:solidFill>
                <a:latin typeface="Arial"/>
                <a:cs typeface="Arial"/>
              </a:rPr>
              <a:t>=  </a:t>
            </a:r>
            <a:r>
              <a:rPr lang="ar-SA" sz="2400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raditional Arabic" panose="02020603050405020304" pitchFamily="18" charset="-78"/>
              </a:rPr>
              <a:t>64س</a:t>
            </a:r>
            <a:r>
              <a:rPr lang="ar-SA" sz="2400" baseline="30000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400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raditional Arabic" panose="02020603050405020304" pitchFamily="18" charset="-78"/>
              </a:rPr>
              <a:t>ص</a:t>
            </a:r>
            <a:r>
              <a:rPr lang="ar-SA" sz="2400" baseline="30000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endParaRPr lang="ar-SA" sz="24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332D4C5A-E36E-ACDD-0B6D-696954F4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6165304"/>
            <a:ext cx="2631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 = 64 س</a:t>
            </a:r>
            <a:r>
              <a:rPr lang="ar-SA" sz="3200" baseline="36000" dirty="0">
                <a:solidFill>
                  <a:srgbClr val="FF0000"/>
                </a:solidFill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 ص</a:t>
            </a:r>
            <a:r>
              <a:rPr lang="ar-SA" sz="3600" baseline="30000" dirty="0">
                <a:solidFill>
                  <a:srgbClr val="FF0000"/>
                </a:solidFill>
              </a:rPr>
              <a:t>12</a:t>
            </a:r>
            <a:endParaRPr lang="en-US" sz="3200" baseline="52000" dirty="0">
              <a:solidFill>
                <a:srgbClr val="FF0000"/>
              </a:solidFill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991BF78-736E-49C0-4B1F-1C4B2A36C9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3568" y="5085184"/>
            <a:ext cx="2016224" cy="466993"/>
          </a:xfrm>
          <a:prstGeom prst="rect">
            <a:avLst/>
          </a:prstGeom>
        </p:spPr>
      </p:pic>
      <p:sp>
        <p:nvSpPr>
          <p:cNvPr id="17" name="Text Box 87">
            <a:extLst>
              <a:ext uri="{FF2B5EF4-FFF2-40B4-BE49-F238E27FC236}">
                <a16:creationId xmlns:a16="http://schemas.microsoft.com/office/drawing/2014/main" id="{049C4E89-22A1-DE80-AD24-79DC1D35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2708920"/>
            <a:ext cx="234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 = (ل</a:t>
            </a:r>
            <a:r>
              <a:rPr lang="ar-SA" sz="3200" b="0" baseline="36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ar-SA" sz="3200" baseline="36000" dirty="0">
                <a:solidFill>
                  <a:srgbClr val="3333FF"/>
                </a:solidFill>
                <a:latin typeface="Calibri" panose="020F0502020204030204"/>
              </a:rPr>
              <a:t>5</a:t>
            </a:r>
            <a:r>
              <a:rPr lang="ar-SA" sz="2400" dirty="0">
                <a:solidFill>
                  <a:srgbClr val="000000"/>
                </a:solidFill>
              </a:rPr>
              <a:t>) </a:t>
            </a:r>
            <a:r>
              <a:rPr lang="ar-SA" sz="3200" baseline="36000" dirty="0">
                <a:solidFill>
                  <a:srgbClr val="FF0000"/>
                </a:solidFill>
              </a:rPr>
              <a:t>4 </a:t>
            </a:r>
            <a:r>
              <a:rPr lang="ar-SA" sz="3200" baseline="36000" dirty="0"/>
              <a:t>(</a:t>
            </a:r>
            <a:r>
              <a:rPr lang="ar-SA" sz="2400" dirty="0">
                <a:solidFill>
                  <a:srgbClr val="000000"/>
                </a:solidFill>
              </a:rPr>
              <a:t>ك</a:t>
            </a:r>
            <a:r>
              <a:rPr lang="ar-SA" sz="3200" baseline="36000" dirty="0">
                <a:solidFill>
                  <a:srgbClr val="3333FF"/>
                </a:solidFill>
              </a:rPr>
              <a:t>7</a:t>
            </a:r>
            <a:r>
              <a:rPr lang="ar-SA" sz="2400" dirty="0">
                <a:solidFill>
                  <a:srgbClr val="000000"/>
                </a:solidFill>
              </a:rPr>
              <a:t> )</a:t>
            </a:r>
            <a:r>
              <a:rPr lang="ar-SA" sz="3600" baseline="30000" dirty="0">
                <a:solidFill>
                  <a:srgbClr val="FF0000"/>
                </a:solidFill>
              </a:rPr>
              <a:t>4</a:t>
            </a:r>
            <a:r>
              <a:rPr lang="ar-SA" sz="2400" dirty="0">
                <a:solidFill>
                  <a:srgbClr val="000000"/>
                </a:solidFill>
              </a:rPr>
              <a:t> </a:t>
            </a:r>
            <a:endParaRPr lang="en-US" sz="3200" baseline="52000" dirty="0">
              <a:solidFill>
                <a:srgbClr val="FF000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56A9A617-10B4-90BD-391F-5E13C93B6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3933056"/>
            <a:ext cx="126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= 256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4C6C7028-72C4-FDA6-9EE5-47F658BD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5661248"/>
            <a:ext cx="2631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 = 64 س</a:t>
            </a:r>
            <a:r>
              <a:rPr lang="ar-SA" sz="3200" baseline="36000" dirty="0">
                <a:solidFill>
                  <a:srgbClr val="FF0000"/>
                </a:solidFill>
              </a:rPr>
              <a:t>6</a:t>
            </a:r>
            <a:r>
              <a:rPr lang="ar-SA" sz="2400" dirty="0">
                <a:solidFill>
                  <a:srgbClr val="000000"/>
                </a:solidFill>
              </a:rPr>
              <a:t> ص</a:t>
            </a:r>
            <a:r>
              <a:rPr lang="ar-SA" sz="3600" baseline="30000" dirty="0">
                <a:solidFill>
                  <a:srgbClr val="FF0000"/>
                </a:solidFill>
              </a:rPr>
              <a:t>2×6</a:t>
            </a:r>
            <a:endParaRPr lang="en-US" sz="3200" baseline="5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3" grpId="0"/>
      <p:bldP spid="7" grpId="0"/>
      <p:bldP spid="8" grpId="0"/>
      <p:bldP spid="9" grpId="0"/>
      <p:bldP spid="12" grpId="0"/>
      <p:bldP spid="24" grpId="0"/>
      <p:bldP spid="13" grpId="0"/>
      <p:bldP spid="14" grpId="0"/>
      <p:bldP spid="4" grpId="0"/>
      <p:bldP spid="10" grpId="0"/>
      <p:bldP spid="15" grpId="0"/>
      <p:bldP spid="17" grpId="0"/>
      <p:bldP spid="18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016000"/>
            <a:ext cx="64198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436096" y="2133600"/>
            <a:ext cx="2988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مساحة المثلث =</a:t>
            </a:r>
            <a:r>
              <a:rPr lang="ar-SA" sz="2400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</a:t>
            </a:r>
            <a:r>
              <a:rPr lang="ar-SA" sz="2400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 !؛2</a:t>
            </a:r>
            <a:r>
              <a:rPr lang="ar-SA" sz="24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SA" sz="2400" dirty="0">
                <a:solidFill>
                  <a:srgbClr val="00B050"/>
                </a:solidFill>
                <a:latin typeface="Times New Roman" pitchFamily="18" charset="0"/>
                <a:cs typeface="Traditional Arabic" pitchFamily="18" charset="-78"/>
              </a:rPr>
              <a:t>× ق ×ع</a:t>
            </a:r>
            <a:r>
              <a:rPr lang="ar-SA" sz="24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5148064" y="2636838"/>
            <a:ext cx="3281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 !؛2</a:t>
            </a:r>
            <a:r>
              <a:rPr lang="ar-SA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×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( 5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3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ه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)(8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2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د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4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) </a:t>
            </a:r>
            <a:endParaRPr lang="ar-SA" sz="2400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5364089" y="3198813"/>
            <a:ext cx="3132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= (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 !؛2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× 5 × 8 )</a:t>
            </a:r>
            <a:r>
              <a:rPr lang="ar-SA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CC0066"/>
                </a:solidFill>
                <a:latin typeface="Times New Roman" pitchFamily="18" charset="0"/>
                <a:cs typeface="Traditional Arabic" pitchFamily="18" charset="-78"/>
              </a:rPr>
              <a:t>3+2 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د</a:t>
            </a:r>
            <a:r>
              <a:rPr lang="ar-SA" sz="2400" baseline="30000" dirty="0">
                <a:solidFill>
                  <a:srgbClr val="00B050"/>
                </a:solidFill>
                <a:latin typeface="Times New Roman" pitchFamily="18" charset="0"/>
                <a:cs typeface="Traditional Arabic" pitchFamily="18" charset="-78"/>
              </a:rPr>
              <a:t>1+4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6948264" y="3752850"/>
            <a:ext cx="1568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= 20 </a:t>
            </a:r>
            <a:r>
              <a:rPr lang="ar-SA" sz="24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CC0066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5</a:t>
            </a:r>
            <a:r>
              <a:rPr lang="ar-SA" sz="24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 </a:t>
            </a:r>
            <a:r>
              <a:rPr lang="ar-SA" sz="24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د</a:t>
            </a:r>
            <a:r>
              <a:rPr lang="ar-SA" sz="2400" baseline="30000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5</a:t>
            </a:r>
            <a:r>
              <a:rPr lang="ar-SA" sz="24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ar-SA" sz="2400" dirty="0">
              <a:solidFill>
                <a:srgbClr val="3333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2188E6F-D9FB-90EB-B768-C37F89BD8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sp>
        <p:nvSpPr>
          <p:cNvPr id="7" name="ZoneTexte 10">
            <a:extLst>
              <a:ext uri="{FF2B5EF4-FFF2-40B4-BE49-F238E27FC236}">
                <a16:creationId xmlns:a16="http://schemas.microsoft.com/office/drawing/2014/main" id="{6A1C32E9-903C-62BD-616A-C7CA526B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4581128"/>
            <a:ext cx="3281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 !؛2</a:t>
            </a:r>
            <a:r>
              <a:rPr lang="ar-SA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×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8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2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</a:t>
            </a:r>
            <a:r>
              <a:rPr lang="ar-SA" sz="2400" b="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د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4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× 5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2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د</a:t>
            </a:r>
            <a:endParaRPr lang="ar-SA" sz="2400" dirty="0">
              <a:solidFill>
                <a:srgbClr val="000000"/>
              </a:solidFill>
            </a:endParaRPr>
          </a:p>
        </p:txBody>
      </p:sp>
      <p:sp>
        <p:nvSpPr>
          <p:cNvPr id="8" name="ZoneTexte 11">
            <a:extLst>
              <a:ext uri="{FF2B5EF4-FFF2-40B4-BE49-F238E27FC236}">
                <a16:creationId xmlns:a16="http://schemas.microsoft.com/office/drawing/2014/main" id="{47DB8EE3-F8CB-AEC0-A0A1-0587DC320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5013176"/>
            <a:ext cx="2268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= 20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3+2 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د 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1+4</a:t>
            </a:r>
            <a:endParaRPr lang="ar-SA" sz="2400" dirty="0">
              <a:solidFill>
                <a:srgbClr val="000000"/>
              </a:solidFill>
            </a:endParaRPr>
          </a:p>
        </p:txBody>
      </p:sp>
      <p:sp>
        <p:nvSpPr>
          <p:cNvPr id="9" name="ZoneTexte 12">
            <a:extLst>
              <a:ext uri="{FF2B5EF4-FFF2-40B4-BE49-F238E27FC236}">
                <a16:creationId xmlns:a16="http://schemas.microsoft.com/office/drawing/2014/main" id="{E54D8552-F208-4D36-5AAF-A8E361F8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232" y="5445224"/>
            <a:ext cx="1568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= 20 </a:t>
            </a:r>
            <a:r>
              <a:rPr lang="ar-SA" sz="24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4</a:t>
            </a:r>
            <a:r>
              <a:rPr lang="ar-SA" sz="24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 </a:t>
            </a:r>
            <a:r>
              <a:rPr lang="ar-SA" sz="24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د</a:t>
            </a:r>
            <a:r>
              <a:rPr lang="ar-SA" sz="2400" baseline="300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5</a:t>
            </a:r>
            <a:r>
              <a:rPr lang="ar-SA" sz="24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ar-SA" sz="2400" dirty="0">
              <a:solidFill>
                <a:srgbClr val="3333FF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F82172D-1BF8-32BE-9CBD-F03675849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1844824"/>
            <a:ext cx="3086531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9A43F-E899-8289-54BC-6633FEE59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>
            <a:extLst>
              <a:ext uri="{FF2B5EF4-FFF2-40B4-BE49-F238E27FC236}">
                <a16:creationId xmlns:a16="http://schemas.microsoft.com/office/drawing/2014/main" id="{DA6FCFA6-B205-78BD-ECAA-676B589A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19" name="Picture 8">
            <a:extLst>
              <a:ext uri="{FF2B5EF4-FFF2-40B4-BE49-F238E27FC236}">
                <a16:creationId xmlns:a16="http://schemas.microsoft.com/office/drawing/2014/main" id="{7C6E3808-D728-8042-2011-091F26FDC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28888"/>
            <a:ext cx="28098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20" name="Picture 2">
            <a:extLst>
              <a:ext uri="{FF2B5EF4-FFF2-40B4-BE49-F238E27FC236}">
                <a16:creationId xmlns:a16="http://schemas.microsoft.com/office/drawing/2014/main" id="{5AD2FB1D-B589-4EBA-BEB0-6D0AF75B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016000"/>
            <a:ext cx="64198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8FF633A-8FC6-0A20-8CE3-90591E28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2133600"/>
            <a:ext cx="2988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مساحة المثلث =</a:t>
            </a:r>
            <a:r>
              <a:rPr lang="ar-SA" sz="2400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</a:t>
            </a:r>
            <a:r>
              <a:rPr lang="ar-SA" sz="2400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 !؛2</a:t>
            </a:r>
            <a:r>
              <a:rPr lang="ar-SA" sz="24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SA" sz="2400" dirty="0">
                <a:solidFill>
                  <a:srgbClr val="00B050"/>
                </a:solidFill>
                <a:latin typeface="Times New Roman" pitchFamily="18" charset="0"/>
                <a:cs typeface="Traditional Arabic" pitchFamily="18" charset="-78"/>
              </a:rPr>
              <a:t>× ق ×ع</a:t>
            </a:r>
            <a:r>
              <a:rPr lang="ar-SA" sz="24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FC280C5-4AF4-62AE-B111-EDEC490BE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636838"/>
            <a:ext cx="3281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 !؛2</a:t>
            </a:r>
            <a:r>
              <a:rPr lang="ar-SA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×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( 3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ج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ه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)(2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2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ه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5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) </a:t>
            </a:r>
            <a:endParaRPr lang="ar-SA" sz="2400" dirty="0">
              <a:solidFill>
                <a:srgbClr val="0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807BB11-E2FF-1854-ED33-03DF6BC99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9" y="3198813"/>
            <a:ext cx="3132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= (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 !؛2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× 3 × 2 )</a:t>
            </a:r>
            <a:r>
              <a:rPr lang="ar-SA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1+2 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ه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1+5</a:t>
            </a:r>
            <a:endParaRPr lang="ar-SA" sz="2400" dirty="0">
              <a:solidFill>
                <a:srgbClr val="00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62237BF-13B0-AD0F-62F1-C9D389FF4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3752850"/>
            <a:ext cx="1568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= 3 </a:t>
            </a:r>
            <a:r>
              <a:rPr lang="ar-SA" sz="24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3</a:t>
            </a:r>
            <a:r>
              <a:rPr lang="ar-SA" sz="24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 </a:t>
            </a:r>
            <a:r>
              <a:rPr lang="ar-SA" sz="24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ه</a:t>
            </a:r>
            <a:r>
              <a:rPr lang="ar-SA" sz="2400" baseline="300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6</a:t>
            </a:r>
            <a:r>
              <a:rPr lang="ar-SA" sz="24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ar-SA" sz="2400" dirty="0">
              <a:solidFill>
                <a:srgbClr val="3333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190BC39-A6ED-3898-C7F2-68CF17371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AA1655F-D2EE-ED11-BE29-143645A6F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46" y="-16636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34)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مساحة المثلث =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!؛2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× ق ×ع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ar-SA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= 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!؛2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×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( 3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ه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)(2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ه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5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) </a:t>
            </a:r>
            <a:endParaRPr kumimoji="0" lang="en-US" altLang="ar-SA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= (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!؛2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× 3 × 2 )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1+2 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ه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1+5</a:t>
            </a:r>
            <a:endParaRPr kumimoji="0" lang="en-US" altLang="ar-SA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3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ه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ar-SA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(34)</a:t>
            </a: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 = 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!؛2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جـ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هـ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 3 جـ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هـ</a:t>
            </a:r>
            <a:endParaRPr kumimoji="0" lang="en-US" altLang="ar-SA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3 جـ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2+1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هـ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5+1 </a:t>
            </a:r>
            <a:endParaRPr kumimoji="0" lang="en-US" altLang="ar-SA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B8510E-9054-A2F5-A0C6-9E99DA46E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46" y="-12064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جـ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ar-SA" sz="1200" b="1" i="0" u="none" strike="noStrike" cap="none" normalizeH="0" baseline="3000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هـ</a:t>
            </a:r>
            <a:r>
              <a:rPr kumimoji="0" lang="ar-SA" altLang="ar-SA" sz="1200" b="1" i="0" u="none" strike="noStrike" cap="none" normalizeH="0" baseline="3000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en-US" altLang="ar-SA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صورة 3">
            <a:extLst>
              <a:ext uri="{FF2B5EF4-FFF2-40B4-BE49-F238E27FC236}">
                <a16:creationId xmlns:a16="http://schemas.microsoft.com/office/drawing/2014/main" id="{C295FC98-7EBA-C191-E854-C9E52689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8358188"/>
            <a:ext cx="12128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0">
            <a:extLst>
              <a:ext uri="{FF2B5EF4-FFF2-40B4-BE49-F238E27FC236}">
                <a16:creationId xmlns:a16="http://schemas.microsoft.com/office/drawing/2014/main" id="{7222E929-C0B5-40EB-5BE1-31A455077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5157192"/>
            <a:ext cx="2705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 !؛2</a:t>
            </a:r>
            <a:r>
              <a:rPr lang="ar-SA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×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2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2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ه%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× 3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ج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 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ه</a:t>
            </a:r>
            <a:endParaRPr lang="ar-SA" sz="2400" dirty="0">
              <a:solidFill>
                <a:srgbClr val="000000"/>
              </a:solidFill>
            </a:endParaRPr>
          </a:p>
        </p:txBody>
      </p:sp>
      <p:sp>
        <p:nvSpPr>
          <p:cNvPr id="16" name="ZoneTexte 11">
            <a:extLst>
              <a:ext uri="{FF2B5EF4-FFF2-40B4-BE49-F238E27FC236}">
                <a16:creationId xmlns:a16="http://schemas.microsoft.com/office/drawing/2014/main" id="{4092EF15-79BF-FD4F-73C0-17BA02ACC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5589240"/>
            <a:ext cx="2196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=  3 </a:t>
            </a:r>
            <a:r>
              <a:rPr lang="ar-SA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2+1  </a:t>
            </a:r>
            <a:r>
              <a:rPr lang="ar-SA" sz="2400" dirty="0">
                <a:solidFill>
                  <a:srgbClr val="000000"/>
                </a:solidFill>
                <a:latin typeface="Times New Roman" pitchFamily="18" charset="0"/>
                <a:cs typeface="Al-KsorZulfiMath" pitchFamily="2" charset="-78"/>
              </a:rPr>
              <a:t>ه</a:t>
            </a:r>
            <a:r>
              <a:rPr lang="ar-SA" sz="2400" baseline="30000" dirty="0">
                <a:solidFill>
                  <a:srgbClr val="000000"/>
                </a:solidFill>
                <a:latin typeface="Times New Roman" pitchFamily="18" charset="0"/>
                <a:cs typeface="Traditional Arabic" pitchFamily="18" charset="-78"/>
              </a:rPr>
              <a:t>5+1</a:t>
            </a:r>
            <a:endParaRPr lang="ar-SA" sz="2400" dirty="0">
              <a:solidFill>
                <a:srgbClr val="000000"/>
              </a:solidFill>
            </a:endParaRPr>
          </a:p>
        </p:txBody>
      </p:sp>
      <p:sp>
        <p:nvSpPr>
          <p:cNvPr id="17" name="ZoneTexte 12">
            <a:extLst>
              <a:ext uri="{FF2B5EF4-FFF2-40B4-BE49-F238E27FC236}">
                <a16:creationId xmlns:a16="http://schemas.microsoft.com/office/drawing/2014/main" id="{AB850B86-CF52-E36B-972B-8A069B8C6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093296"/>
            <a:ext cx="1568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= 3 </a:t>
            </a:r>
            <a:r>
              <a:rPr lang="ar-SA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2400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3</a:t>
            </a:r>
            <a:r>
              <a:rPr lang="ar-SA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 </a:t>
            </a:r>
            <a:r>
              <a:rPr lang="ar-SA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ه</a:t>
            </a:r>
            <a:r>
              <a:rPr lang="ar-SA" sz="2400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6</a:t>
            </a:r>
            <a:r>
              <a:rPr lang="ar-SA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690563"/>
            <a:ext cx="27717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972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2669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973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758950"/>
            <a:ext cx="22733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1974" name="Rectangle 1"/>
          <p:cNvSpPr>
            <a:spLocks noChangeArrowheads="1"/>
          </p:cNvSpPr>
          <p:nvPr/>
        </p:nvSpPr>
        <p:spPr bwMode="auto">
          <a:xfrm>
            <a:off x="5543550" y="2528888"/>
            <a:ext cx="2743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= ( 2 )</a:t>
            </a:r>
            <a:r>
              <a:rPr lang="ar-SA" sz="2200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4</a:t>
            </a:r>
            <a:r>
              <a:rPr lang="ar-SA" sz="2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( أ</a:t>
            </a:r>
            <a:r>
              <a:rPr lang="ar-SA" sz="2200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3</a:t>
            </a:r>
            <a:r>
              <a:rPr lang="ar-SA" sz="2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)</a:t>
            </a:r>
            <a:r>
              <a:rPr lang="ar-SA" sz="2200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4</a:t>
            </a:r>
            <a:r>
              <a:rPr lang="ar-SA" sz="2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× أ</a:t>
            </a:r>
            <a:r>
              <a:rPr lang="ar-SA" sz="2200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3×3</a:t>
            </a:r>
            <a:r>
              <a:rPr lang="ar-SA" sz="2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</a:t>
            </a:r>
            <a:endParaRPr lang="ar-SA" sz="2200" b="1" dirty="0">
              <a:solidFill>
                <a:srgbClr val="000000"/>
              </a:solidFill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211975" name="Rectangle 9"/>
          <p:cNvSpPr>
            <a:spLocks noChangeArrowheads="1"/>
          </p:cNvSpPr>
          <p:nvPr/>
        </p:nvSpPr>
        <p:spPr bwMode="auto">
          <a:xfrm>
            <a:off x="5619750" y="3028950"/>
            <a:ext cx="2743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= 16 أ</a:t>
            </a:r>
            <a:r>
              <a:rPr lang="ar-SA" sz="2200" b="1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3×4 </a:t>
            </a: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× أ</a:t>
            </a:r>
            <a:r>
              <a:rPr lang="ar-SA" sz="2200" b="1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9</a:t>
            </a: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</a:t>
            </a:r>
            <a:endParaRPr lang="ar-SA" sz="2200" b="1">
              <a:solidFill>
                <a:srgbClr val="000000"/>
              </a:solidFill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211976" name="Rectangle 10"/>
          <p:cNvSpPr>
            <a:spLocks noChangeArrowheads="1"/>
          </p:cNvSpPr>
          <p:nvPr/>
        </p:nvSpPr>
        <p:spPr bwMode="auto">
          <a:xfrm>
            <a:off x="5619750" y="3560763"/>
            <a:ext cx="2743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= 16 أ</a:t>
            </a:r>
            <a:r>
              <a:rPr lang="ar-SA" sz="2200" b="1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12</a:t>
            </a: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× أ</a:t>
            </a:r>
            <a:r>
              <a:rPr lang="ar-SA" sz="2200" b="1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9</a:t>
            </a: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</a:t>
            </a:r>
            <a:endParaRPr lang="ar-SA" sz="2200" b="1">
              <a:solidFill>
                <a:srgbClr val="000000"/>
              </a:solidFill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211977" name="Rectangle 11"/>
          <p:cNvSpPr>
            <a:spLocks noChangeArrowheads="1"/>
          </p:cNvSpPr>
          <p:nvPr/>
        </p:nvSpPr>
        <p:spPr bwMode="auto">
          <a:xfrm>
            <a:off x="5608638" y="4005263"/>
            <a:ext cx="2743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= ( 16 × 1 ) أ</a:t>
            </a:r>
            <a:r>
              <a:rPr lang="ar-SA" sz="2200" b="1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12+9 </a:t>
            </a:r>
            <a:endParaRPr lang="ar-SA" sz="2200" b="1">
              <a:solidFill>
                <a:srgbClr val="000000"/>
              </a:solidFill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211978" name="Rectangle 12"/>
          <p:cNvSpPr>
            <a:spLocks noChangeArrowheads="1"/>
          </p:cNvSpPr>
          <p:nvPr/>
        </p:nvSpPr>
        <p:spPr bwMode="auto">
          <a:xfrm>
            <a:off x="960438" y="2654300"/>
            <a:ext cx="2741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= 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2000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3×2 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× ( -3 )</a:t>
            </a:r>
            <a:r>
              <a:rPr lang="ar-SA" sz="2000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2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( 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2000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5</a:t>
            </a:r>
            <a:r>
              <a:rPr lang="ar-SA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)</a:t>
            </a:r>
            <a:r>
              <a:rPr lang="ar-SA" sz="2000" b="1" baseline="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</a:t>
            </a:r>
            <a:endParaRPr lang="ar-SA" sz="2000" b="1" dirty="0">
              <a:solidFill>
                <a:srgbClr val="000000"/>
              </a:solidFill>
            </a:endParaRPr>
          </a:p>
        </p:txBody>
      </p:sp>
      <p:sp>
        <p:nvSpPr>
          <p:cNvPr id="211979" name="Rectangle 13"/>
          <p:cNvSpPr>
            <a:spLocks noChangeArrowheads="1"/>
          </p:cNvSpPr>
          <p:nvPr/>
        </p:nvSpPr>
        <p:spPr bwMode="auto">
          <a:xfrm>
            <a:off x="960438" y="3213100"/>
            <a:ext cx="2741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= </a:t>
            </a: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2200" b="1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6 </a:t>
            </a: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× 9</a:t>
            </a:r>
            <a:r>
              <a:rPr lang="ar-SA" sz="2200" b="1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</a:t>
            </a: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2200" b="1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5×2</a:t>
            </a:r>
            <a:endParaRPr lang="ar-SA" sz="2200" b="1">
              <a:solidFill>
                <a:srgbClr val="000000"/>
              </a:solidFill>
            </a:endParaRPr>
          </a:p>
        </p:txBody>
      </p:sp>
      <p:sp>
        <p:nvSpPr>
          <p:cNvPr id="211980" name="Rectangle 14"/>
          <p:cNvSpPr>
            <a:spLocks noChangeArrowheads="1"/>
          </p:cNvSpPr>
          <p:nvPr/>
        </p:nvSpPr>
        <p:spPr bwMode="auto">
          <a:xfrm>
            <a:off x="973138" y="3743325"/>
            <a:ext cx="2741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= </a:t>
            </a: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2200" b="1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6 </a:t>
            </a: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× 9</a:t>
            </a:r>
            <a:r>
              <a:rPr lang="ar-SA" sz="2200" b="1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</a:t>
            </a: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2200" b="1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10</a:t>
            </a: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</a:t>
            </a:r>
            <a:endParaRPr lang="ar-SA" sz="2200" b="1">
              <a:solidFill>
                <a:srgbClr val="000000"/>
              </a:solidFill>
            </a:endParaRPr>
          </a:p>
        </p:txBody>
      </p:sp>
      <p:sp>
        <p:nvSpPr>
          <p:cNvPr id="211981" name="Rectangle 15"/>
          <p:cNvSpPr>
            <a:spLocks noChangeArrowheads="1"/>
          </p:cNvSpPr>
          <p:nvPr/>
        </p:nvSpPr>
        <p:spPr bwMode="auto">
          <a:xfrm>
            <a:off x="1116013" y="4283075"/>
            <a:ext cx="27432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3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= ( 1 × 9 ) </a:t>
            </a:r>
            <a:r>
              <a:rPr lang="ar-SA" sz="2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2200" b="1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6+10 </a:t>
            </a:r>
            <a:endParaRPr lang="en-US" sz="22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1982" name="Rectangle 16"/>
          <p:cNvSpPr>
            <a:spLocks noChangeArrowheads="1"/>
          </p:cNvSpPr>
          <p:nvPr/>
        </p:nvSpPr>
        <p:spPr bwMode="auto">
          <a:xfrm>
            <a:off x="6767513" y="4548188"/>
            <a:ext cx="1595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= 16 أ</a:t>
            </a:r>
            <a:r>
              <a:rPr lang="ar-SA" sz="2400" b="1" baseline="300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21 </a:t>
            </a:r>
            <a:endParaRPr lang="ar-SA" sz="2400" b="1" dirty="0">
              <a:solidFill>
                <a:srgbClr val="3333FF"/>
              </a:solidFill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211983" name="Rectangle 18"/>
          <p:cNvSpPr>
            <a:spLocks noChangeArrowheads="1"/>
          </p:cNvSpPr>
          <p:nvPr/>
        </p:nvSpPr>
        <p:spPr bwMode="auto">
          <a:xfrm>
            <a:off x="2195736" y="4791075"/>
            <a:ext cx="1660302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463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8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= 9 </a:t>
            </a:r>
            <a:r>
              <a:rPr lang="ar-SA" sz="28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2800" b="1" baseline="30000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16</a:t>
            </a:r>
            <a:r>
              <a:rPr lang="ar-SA" sz="28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 </a:t>
            </a:r>
            <a:endParaRPr lang="en-US" sz="2400" b="1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3A98B82-CD26-5723-6681-1E5A6C6F661E}"/>
              </a:ext>
            </a:extLst>
          </p:cNvPr>
          <p:cNvSpPr txBox="1"/>
          <p:nvPr/>
        </p:nvSpPr>
        <p:spPr>
          <a:xfrm>
            <a:off x="251520" y="5827835"/>
            <a:ext cx="457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"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(36)</a:t>
            </a:r>
            <a:r>
              <a:rPr lang="ar-S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(ج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(-3ج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5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(ج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5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(9ج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10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(1×9) (ج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5+10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</a:t>
            </a:r>
            <a:r>
              <a:rPr lang="ar-SA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9 ج</a:t>
            </a:r>
            <a:r>
              <a:rPr lang="ar-SA" sz="20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15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541DD02-C274-062D-250D-93EAE35A2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  <p:bldP spid="211975" grpId="0"/>
      <p:bldP spid="211976" grpId="0"/>
      <p:bldP spid="211977" grpId="0"/>
      <p:bldP spid="211978" grpId="0"/>
      <p:bldP spid="211979" grpId="0"/>
      <p:bldP spid="211980" grpId="0"/>
      <p:bldP spid="211981" grpId="0"/>
      <p:bldP spid="211982" grpId="0"/>
      <p:bldP spid="2119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690563"/>
            <a:ext cx="27717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1974" name="Rectangle 1"/>
          <p:cNvSpPr>
            <a:spLocks noChangeArrowheads="1"/>
          </p:cNvSpPr>
          <p:nvPr/>
        </p:nvSpPr>
        <p:spPr bwMode="auto">
          <a:xfrm>
            <a:off x="4644008" y="2528888"/>
            <a:ext cx="3642742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2 </a:t>
            </a:r>
            <a:r>
              <a:rPr lang="ar-SA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جـ</a:t>
            </a:r>
            <a:r>
              <a:rPr lang="ar-SA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(هـ)</a:t>
            </a:r>
            <a:r>
              <a:rPr lang="ar-SA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4×3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(-2 جـ</a:t>
            </a:r>
            <a:r>
              <a:rPr lang="ar-SA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هـ )</a:t>
            </a:r>
            <a:r>
              <a:rPr lang="ar-SA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3×2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1975" name="Rectangle 9"/>
          <p:cNvSpPr>
            <a:spLocks noChangeArrowheads="1"/>
          </p:cNvSpPr>
          <p:nvPr/>
        </p:nvSpPr>
        <p:spPr bwMode="auto">
          <a:xfrm>
            <a:off x="5619750" y="3028950"/>
            <a:ext cx="27432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8 جـ هـ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(-2 جـ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هـ )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1976" name="Rectangle 10"/>
          <p:cNvSpPr>
            <a:spLocks noChangeArrowheads="1"/>
          </p:cNvSpPr>
          <p:nvPr/>
        </p:nvSpPr>
        <p:spPr bwMode="auto">
          <a:xfrm>
            <a:off x="5076056" y="3560763"/>
            <a:ext cx="32868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8 جـ هـ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× (-2)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(جـ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هـ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1977" name="Rectangle 11"/>
          <p:cNvSpPr>
            <a:spLocks noChangeArrowheads="1"/>
          </p:cNvSpPr>
          <p:nvPr/>
        </p:nvSpPr>
        <p:spPr bwMode="auto">
          <a:xfrm>
            <a:off x="5148064" y="4077072"/>
            <a:ext cx="3175248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8 جـ هـ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64  جـ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4×6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هـ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1978" name="Rectangle 12"/>
          <p:cNvSpPr>
            <a:spLocks noChangeArrowheads="1"/>
          </p:cNvSpPr>
          <p:nvPr/>
        </p:nvSpPr>
        <p:spPr bwMode="auto">
          <a:xfrm>
            <a:off x="5652120" y="5013176"/>
            <a:ext cx="2741612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( 8 × 64) جـ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1+24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هـ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12+6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1979" name="Rectangle 13"/>
          <p:cNvSpPr>
            <a:spLocks noChangeArrowheads="1"/>
          </p:cNvSpPr>
          <p:nvPr/>
        </p:nvSpPr>
        <p:spPr bwMode="auto">
          <a:xfrm>
            <a:off x="6300192" y="5517232"/>
            <a:ext cx="209354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512 جـ</a:t>
            </a:r>
            <a:r>
              <a:rPr lang="ar-SA" sz="2400" b="1" baseline="30000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25</a:t>
            </a:r>
            <a:r>
              <a:rPr lang="ar-SA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هـ</a:t>
            </a:r>
            <a:r>
              <a:rPr lang="ar-SA" sz="2400" b="1" baseline="30000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18</a:t>
            </a:r>
            <a:r>
              <a:rPr lang="ar-SA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endParaRPr lang="en-US" sz="2000" dirty="0">
              <a:solidFill>
                <a:srgbClr val="3333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1980" name="Rectangle 14"/>
          <p:cNvSpPr>
            <a:spLocks noChangeArrowheads="1"/>
          </p:cNvSpPr>
          <p:nvPr/>
        </p:nvSpPr>
        <p:spPr bwMode="auto">
          <a:xfrm>
            <a:off x="827584" y="3933056"/>
            <a:ext cx="2885628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(8× 64)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3+24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ه</a:t>
            </a:r>
            <a:r>
              <a:rPr lang="ar-SA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12+6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1981" name="Rectangle 15"/>
          <p:cNvSpPr>
            <a:spLocks noChangeArrowheads="1"/>
          </p:cNvSpPr>
          <p:nvPr/>
        </p:nvSpPr>
        <p:spPr bwMode="auto">
          <a:xfrm>
            <a:off x="971600" y="2780928"/>
            <a:ext cx="2743200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ه</a:t>
            </a:r>
            <a:r>
              <a:rPr lang="ar-SA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(8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ه</a:t>
            </a:r>
            <a:r>
              <a:rPr lang="ar-SA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ar-SA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1982" name="Rectangle 16"/>
          <p:cNvSpPr>
            <a:spLocks noChangeArrowheads="1"/>
          </p:cNvSpPr>
          <p:nvPr/>
        </p:nvSpPr>
        <p:spPr bwMode="auto">
          <a:xfrm>
            <a:off x="5436096" y="4581128"/>
            <a:ext cx="2854846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8 جـ هـ</a:t>
            </a:r>
            <a:r>
              <a:rPr lang="ar-SA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64  جـ</a:t>
            </a:r>
            <a:r>
              <a:rPr lang="ar-SA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24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هـ</a:t>
            </a:r>
            <a:r>
              <a:rPr lang="ar-SA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1983" name="Rectangle 18"/>
          <p:cNvSpPr>
            <a:spLocks noChangeArrowheads="1"/>
          </p:cNvSpPr>
          <p:nvPr/>
        </p:nvSpPr>
        <p:spPr bwMode="auto">
          <a:xfrm>
            <a:off x="1331640" y="3356992"/>
            <a:ext cx="2383160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ه</a:t>
            </a:r>
            <a:r>
              <a:rPr lang="ar-SA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64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</a:t>
            </a:r>
            <a:r>
              <a:rPr lang="ar-SA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ه</a:t>
            </a:r>
            <a:r>
              <a:rPr lang="ar-SA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33E2D77-55B4-BA07-5A0F-B62E2AA16FD1}"/>
              </a:ext>
            </a:extLst>
          </p:cNvPr>
          <p:cNvSpPr txBox="1"/>
          <p:nvPr/>
        </p:nvSpPr>
        <p:spPr>
          <a:xfrm>
            <a:off x="1259632" y="4509120"/>
            <a:ext cx="2411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512  </a:t>
            </a: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18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27</a:t>
            </a: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ه</a:t>
            </a:r>
            <a:r>
              <a:rPr lang="ar-SA" sz="18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endParaRPr lang="ar-SA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F3D83AA-68D9-50B2-08D3-66761BCD7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24BA0F2-FFF9-4B8A-C819-8CFD6F61AD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55976" y="1556792"/>
            <a:ext cx="3924848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  <p:bldP spid="211975" grpId="0"/>
      <p:bldP spid="211976" grpId="0"/>
      <p:bldP spid="211977" grpId="0"/>
      <p:bldP spid="211978" grpId="0"/>
      <p:bldP spid="211979" grpId="0"/>
      <p:bldP spid="211980" grpId="0"/>
      <p:bldP spid="211981" grpId="0"/>
      <p:bldP spid="211982" grpId="0"/>
      <p:bldP spid="21198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690563"/>
            <a:ext cx="27717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9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2996" name="Rectangle 1"/>
          <p:cNvSpPr>
            <a:spLocks noChangeArrowheads="1"/>
          </p:cNvSpPr>
          <p:nvPr/>
        </p:nvSpPr>
        <p:spPr bwMode="auto">
          <a:xfrm>
            <a:off x="4500563" y="2528888"/>
            <a:ext cx="37861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" algn="just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= 5 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3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( ك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3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م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3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× ( 4 ك م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2×2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212997" name="Rectangle 9"/>
          <p:cNvSpPr>
            <a:spLocks noChangeArrowheads="1"/>
          </p:cNvSpPr>
          <p:nvPr/>
        </p:nvSpPr>
        <p:spPr bwMode="auto">
          <a:xfrm>
            <a:off x="4967288" y="3028950"/>
            <a:ext cx="33956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" algn="just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= 125 ك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2×3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م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3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 ×  ( 4 ك م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212998" name="Rectangle 10"/>
          <p:cNvSpPr>
            <a:spLocks noChangeArrowheads="1"/>
          </p:cNvSpPr>
          <p:nvPr/>
        </p:nvSpPr>
        <p:spPr bwMode="auto">
          <a:xfrm>
            <a:off x="4608513" y="3560763"/>
            <a:ext cx="37544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" algn="just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= 125 ك</a:t>
            </a:r>
            <a:r>
              <a:rPr lang="ar-SA" sz="2400" b="1" baseline="30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6</a:t>
            </a:r>
            <a:r>
              <a:rPr lang="ar-SA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م</a:t>
            </a:r>
            <a:r>
              <a:rPr lang="ar-SA" sz="2400" b="1" baseline="30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3</a:t>
            </a:r>
            <a:r>
              <a:rPr lang="ar-SA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 ×  </a:t>
            </a:r>
            <a:r>
              <a:rPr lang="ar-SA" sz="2400" b="1" baseline="30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</a:t>
            </a:r>
            <a:r>
              <a:rPr lang="ar-SA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 ك</a:t>
            </a:r>
            <a:r>
              <a:rPr lang="ar-SA" sz="2400" b="1" baseline="30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</a:t>
            </a:r>
            <a:r>
              <a:rPr lang="ar-SA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( م</a:t>
            </a:r>
            <a:r>
              <a:rPr lang="ar-SA" sz="2400" b="1" baseline="30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</a:t>
            </a:r>
            <a:r>
              <a:rPr lang="ar-SA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)</a:t>
            </a:r>
            <a:r>
              <a:rPr lang="ar-SA" sz="2400" b="1" baseline="30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</a:t>
            </a:r>
            <a:r>
              <a:rPr lang="ar-SA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</a:t>
            </a:r>
            <a:endParaRPr lang="en-US" sz="2000" b="1">
              <a:solidFill>
                <a:srgbClr val="000000"/>
              </a:solidFill>
              <a:latin typeface="Calibri" pitchFamily="34" charset="0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212999" name="Rectangle 11"/>
          <p:cNvSpPr>
            <a:spLocks noChangeArrowheads="1"/>
          </p:cNvSpPr>
          <p:nvPr/>
        </p:nvSpPr>
        <p:spPr bwMode="auto">
          <a:xfrm>
            <a:off x="5111750" y="4005263"/>
            <a:ext cx="3240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" algn="just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= 125 ك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6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م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3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 ×  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 ك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 م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4×4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213000" name="Rectangle 12"/>
          <p:cNvSpPr>
            <a:spLocks noChangeArrowheads="1"/>
          </p:cNvSpPr>
          <p:nvPr/>
        </p:nvSpPr>
        <p:spPr bwMode="auto">
          <a:xfrm>
            <a:off x="0" y="2550984"/>
            <a:ext cx="439198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" algn="just" fontAlgn="base">
              <a:lnSpc>
                <a:spcPct val="115000"/>
              </a:lnSpc>
              <a:spcBef>
                <a:spcPct val="50000"/>
              </a:spcBef>
            </a:pP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= ( ب</a:t>
            </a:r>
            <a:r>
              <a:rPr lang="ar-SA" sz="20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5</a:t>
            </a: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)</a:t>
            </a:r>
            <a:r>
              <a:rPr lang="ar-SA" sz="20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4</a:t>
            </a: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( ر</a:t>
            </a:r>
            <a:r>
              <a:rPr lang="ar-SA" sz="20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)</a:t>
            </a:r>
            <a:r>
              <a:rPr lang="ar-SA" sz="20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4</a:t>
            </a: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× (-7)</a:t>
            </a:r>
            <a:r>
              <a:rPr lang="ar-SA" sz="20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( ب</a:t>
            </a:r>
            <a:r>
              <a:rPr lang="ar-SA" sz="20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3</a:t>
            </a: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)</a:t>
            </a:r>
            <a:r>
              <a:rPr lang="ar-SA" sz="20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( ر</a:t>
            </a:r>
            <a:r>
              <a:rPr lang="ar-SA" sz="20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4</a:t>
            </a: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)</a:t>
            </a:r>
            <a:r>
              <a:rPr lang="ar-SA" sz="20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× 6 ب ر</a:t>
            </a:r>
            <a:r>
              <a:rPr lang="ar-SA" sz="20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</a:t>
            </a:r>
            <a:endParaRPr lang="en-US" sz="2000" b="1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213001" name="Rectangle 13"/>
          <p:cNvSpPr>
            <a:spLocks noChangeArrowheads="1"/>
          </p:cNvSpPr>
          <p:nvPr/>
        </p:nvSpPr>
        <p:spPr bwMode="auto">
          <a:xfrm>
            <a:off x="143508" y="3202940"/>
            <a:ext cx="417646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" algn="just" fontAlgn="base">
              <a:lnSpc>
                <a:spcPct val="115000"/>
              </a:lnSpc>
              <a:spcBef>
                <a:spcPct val="50000"/>
              </a:spcBef>
            </a:pP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= ب</a:t>
            </a:r>
            <a:r>
              <a:rPr lang="ar-SA" sz="24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5×4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ر</a:t>
            </a:r>
            <a:r>
              <a:rPr lang="ar-SA" sz="24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2×4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×49 ب</a:t>
            </a:r>
            <a:r>
              <a:rPr lang="ar-SA" sz="24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3×2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ر</a:t>
            </a:r>
            <a:r>
              <a:rPr lang="ar-SA" sz="24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4×2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× 6ب ر</a:t>
            </a:r>
            <a:r>
              <a:rPr lang="ar-SA" sz="24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</a:t>
            </a:r>
            <a:endParaRPr lang="en-US" sz="2000" b="1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213002" name="Rectangle 14"/>
          <p:cNvSpPr>
            <a:spLocks noChangeArrowheads="1"/>
          </p:cNvSpPr>
          <p:nvPr/>
        </p:nvSpPr>
        <p:spPr bwMode="auto">
          <a:xfrm>
            <a:off x="143508" y="3743325"/>
            <a:ext cx="4104456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" algn="just" fontAlgn="base">
              <a:lnSpc>
                <a:spcPct val="115000"/>
              </a:lnSpc>
              <a:spcBef>
                <a:spcPct val="50000"/>
              </a:spcBef>
            </a:pP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= ب</a:t>
            </a:r>
            <a:r>
              <a:rPr lang="ar-SA" sz="24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20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 ر</a:t>
            </a:r>
            <a:r>
              <a:rPr lang="ar-SA" sz="24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8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 ×  49 ب</a:t>
            </a:r>
            <a:r>
              <a:rPr lang="ar-SA" sz="24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6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 ر</a:t>
            </a:r>
            <a:r>
              <a:rPr lang="ar-SA" sz="24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8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 ×  6 ب ر</a:t>
            </a:r>
            <a:r>
              <a:rPr lang="ar-SA" sz="24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</a:t>
            </a:r>
            <a:endParaRPr lang="en-US" sz="2000" b="1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213003" name="Rectangle 15"/>
          <p:cNvSpPr>
            <a:spLocks noChangeArrowheads="1"/>
          </p:cNvSpPr>
          <p:nvPr/>
        </p:nvSpPr>
        <p:spPr bwMode="auto">
          <a:xfrm>
            <a:off x="467544" y="4260390"/>
            <a:ext cx="371570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463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Calibri"/>
                <a:cs typeface="Traditional Arabic"/>
              </a:rPr>
              <a:t>= ( 1 × 49 × 6 )  ب</a:t>
            </a:r>
            <a:r>
              <a:rPr lang="ar-SA" sz="2400" b="1" baseline="30000" dirty="0">
                <a:solidFill>
                  <a:srgbClr val="000000"/>
                </a:solidFill>
                <a:ea typeface="Calibri"/>
                <a:cs typeface="Traditional Arabic"/>
              </a:rPr>
              <a:t>20+6+1</a:t>
            </a:r>
            <a:r>
              <a:rPr lang="ar-SA" sz="2400" b="1" dirty="0">
                <a:solidFill>
                  <a:srgbClr val="000000"/>
                </a:solidFill>
                <a:ea typeface="Calibri"/>
                <a:cs typeface="Traditional Arabic"/>
              </a:rPr>
              <a:t> ر</a:t>
            </a:r>
            <a:r>
              <a:rPr lang="ar-SA" sz="2400" b="1" baseline="30000" dirty="0">
                <a:solidFill>
                  <a:srgbClr val="000000"/>
                </a:solidFill>
                <a:ea typeface="Calibri"/>
                <a:cs typeface="Traditional Arabic"/>
              </a:rPr>
              <a:t>8+8+2</a:t>
            </a:r>
            <a:r>
              <a:rPr lang="ar-SA" sz="2400" b="1" dirty="0">
                <a:solidFill>
                  <a:srgbClr val="000000"/>
                </a:solidFill>
                <a:ea typeface="Calibri"/>
                <a:cs typeface="Traditional Arabic"/>
              </a:rPr>
              <a:t> </a:t>
            </a:r>
            <a:endParaRPr lang="en-US" sz="2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3004" name="Rectangle 16"/>
          <p:cNvSpPr>
            <a:spLocks noChangeArrowheads="1"/>
          </p:cNvSpPr>
          <p:nvPr/>
        </p:nvSpPr>
        <p:spPr bwMode="auto">
          <a:xfrm>
            <a:off x="4824413" y="4548188"/>
            <a:ext cx="35385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= 125 ك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6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م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3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 ×  256 ك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4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 م</a:t>
            </a:r>
            <a:r>
              <a:rPr lang="ar-SA" sz="2400" b="1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16</a:t>
            </a:r>
            <a:r>
              <a:rPr lang="ar-SA" sz="2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raditional Arabic" pitchFamily="18" charset="-78"/>
              </a:rPr>
              <a:t> 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213005" name="Rectangle 18"/>
          <p:cNvSpPr>
            <a:spLocks noChangeArrowheads="1"/>
          </p:cNvSpPr>
          <p:nvPr/>
        </p:nvSpPr>
        <p:spPr bwMode="auto">
          <a:xfrm>
            <a:off x="1271300" y="4834167"/>
            <a:ext cx="27432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3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Calibri"/>
                <a:cs typeface="Traditional Arabic"/>
              </a:rPr>
              <a:t>= 294  ب</a:t>
            </a:r>
            <a:r>
              <a:rPr lang="ar-SA" sz="2400" b="1" baseline="30000" dirty="0">
                <a:solidFill>
                  <a:srgbClr val="000000"/>
                </a:solidFill>
                <a:ea typeface="Calibri"/>
                <a:cs typeface="Traditional Arabic"/>
              </a:rPr>
              <a:t>27</a:t>
            </a:r>
            <a:r>
              <a:rPr lang="ar-SA" sz="2400" b="1" dirty="0">
                <a:solidFill>
                  <a:srgbClr val="000000"/>
                </a:solidFill>
                <a:ea typeface="Calibri"/>
                <a:cs typeface="Traditional Arabic"/>
              </a:rPr>
              <a:t>  ر</a:t>
            </a:r>
            <a:r>
              <a:rPr lang="ar-SA" sz="2400" b="1" baseline="30000" dirty="0">
                <a:solidFill>
                  <a:srgbClr val="000000"/>
                </a:solidFill>
                <a:ea typeface="Calibri"/>
                <a:cs typeface="Traditional Arabic"/>
              </a:rPr>
              <a:t>18</a:t>
            </a:r>
            <a:r>
              <a:rPr lang="ar-SA" sz="2400" b="1" dirty="0">
                <a:solidFill>
                  <a:srgbClr val="000000"/>
                </a:solidFill>
                <a:ea typeface="Calibri"/>
                <a:cs typeface="Traditional Arabic"/>
              </a:rPr>
              <a:t> </a:t>
            </a:r>
            <a:endParaRPr lang="en-US" sz="2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31" y="1795589"/>
            <a:ext cx="2247235" cy="49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ap="flat" cmpd="thinThick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12" y="1751467"/>
            <a:ext cx="2504876" cy="5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ap="flat" cmpd="thinThick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3008" name="Rectangle 17"/>
          <p:cNvSpPr>
            <a:spLocks noChangeArrowheads="1"/>
          </p:cNvSpPr>
          <p:nvPr/>
        </p:nvSpPr>
        <p:spPr bwMode="auto">
          <a:xfrm>
            <a:off x="5256213" y="5092700"/>
            <a:ext cx="322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ea typeface="Calibri" pitchFamily="34" charset="0"/>
                <a:cs typeface="Traditional Arabic" pitchFamily="18" charset="-78"/>
              </a:rPr>
              <a:t>= ( 125× 256 ) ك</a:t>
            </a:r>
            <a:r>
              <a:rPr lang="ar-SA" sz="2400" b="1" baseline="30000">
                <a:solidFill>
                  <a:srgbClr val="000000"/>
                </a:solidFill>
                <a:ea typeface="Calibri" pitchFamily="34" charset="0"/>
                <a:cs typeface="Traditional Arabic" pitchFamily="18" charset="-78"/>
              </a:rPr>
              <a:t>6+4</a:t>
            </a:r>
            <a:r>
              <a:rPr lang="ar-SA" sz="2400" b="1">
                <a:solidFill>
                  <a:srgbClr val="000000"/>
                </a:solidFill>
                <a:ea typeface="Calibri" pitchFamily="34" charset="0"/>
                <a:cs typeface="Traditional Arabic" pitchFamily="18" charset="-78"/>
              </a:rPr>
              <a:t>  م</a:t>
            </a:r>
            <a:r>
              <a:rPr lang="ar-SA" sz="2400" b="1" baseline="30000">
                <a:solidFill>
                  <a:srgbClr val="000000"/>
                </a:solidFill>
                <a:ea typeface="Calibri" pitchFamily="34" charset="0"/>
                <a:cs typeface="Traditional Arabic" pitchFamily="18" charset="-78"/>
              </a:rPr>
              <a:t>3+16</a:t>
            </a:r>
            <a:r>
              <a:rPr lang="ar-SA" sz="2400" b="1">
                <a:solidFill>
                  <a:srgbClr val="000000"/>
                </a:solidFill>
                <a:ea typeface="Calibri" pitchFamily="34" charset="0"/>
                <a:cs typeface="Traditional Arabic" pitchFamily="18" charset="-78"/>
              </a:rPr>
              <a:t> </a:t>
            </a:r>
            <a:endParaRPr lang="ar-SA" sz="2200" b="1">
              <a:solidFill>
                <a:srgbClr val="000000"/>
              </a:solidFill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213009" name="Rectangle 19"/>
          <p:cNvSpPr>
            <a:spLocks noChangeArrowheads="1"/>
          </p:cNvSpPr>
          <p:nvPr/>
        </p:nvSpPr>
        <p:spPr bwMode="auto">
          <a:xfrm>
            <a:off x="6156175" y="5705475"/>
            <a:ext cx="233059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3333FF"/>
                </a:solidFill>
                <a:ea typeface="Calibri" pitchFamily="34" charset="0"/>
                <a:cs typeface="Traditional Arabic" pitchFamily="18" charset="-78"/>
              </a:rPr>
              <a:t>= 32000 ك</a:t>
            </a:r>
            <a:r>
              <a:rPr lang="ar-SA" sz="2400" b="1" baseline="30000" dirty="0">
                <a:solidFill>
                  <a:srgbClr val="3333FF"/>
                </a:solidFill>
                <a:ea typeface="Calibri" pitchFamily="34" charset="0"/>
                <a:cs typeface="Traditional Arabic" pitchFamily="18" charset="-78"/>
              </a:rPr>
              <a:t>10</a:t>
            </a:r>
            <a:r>
              <a:rPr lang="ar-SA" sz="2400" b="1" dirty="0">
                <a:solidFill>
                  <a:srgbClr val="3333FF"/>
                </a:solidFill>
                <a:ea typeface="Calibri" pitchFamily="34" charset="0"/>
                <a:cs typeface="Traditional Arabic" pitchFamily="18" charset="-78"/>
              </a:rPr>
              <a:t>  م</a:t>
            </a:r>
            <a:r>
              <a:rPr lang="ar-SA" sz="2400" b="1" baseline="30000" dirty="0">
                <a:solidFill>
                  <a:srgbClr val="3333FF"/>
                </a:solidFill>
                <a:ea typeface="Calibri" pitchFamily="34" charset="0"/>
                <a:cs typeface="Traditional Arabic" pitchFamily="18" charset="-78"/>
              </a:rPr>
              <a:t>19</a:t>
            </a:r>
            <a:endParaRPr lang="ar-SA" sz="2200" b="1" dirty="0">
              <a:solidFill>
                <a:srgbClr val="3333FF"/>
              </a:solidFill>
              <a:ea typeface="Calibri" pitchFamily="34" charset="0"/>
              <a:cs typeface="Traditional Arabic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7FCA7FE-91B8-ADFD-BF64-89BF7F19C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0EEFCB4-2732-C77B-2C64-4D778D5DD3FE}"/>
              </a:ext>
            </a:extLst>
          </p:cNvPr>
          <p:cNvSpPr txBox="1"/>
          <p:nvPr/>
        </p:nvSpPr>
        <p:spPr>
          <a:xfrm>
            <a:off x="3563888" y="4877971"/>
            <a:ext cx="2015208" cy="1980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(38)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(5ك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م)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en-US" sz="12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(4 كم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en-US" sz="1200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(125ك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r>
              <a:rPr lang="en-US" sz="1200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12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16 ك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م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8</a:t>
            </a:r>
            <a:r>
              <a:rPr lang="en-US" sz="1200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(125ك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r>
              <a:rPr lang="en-US" sz="1200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12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256 ك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م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16</a:t>
            </a:r>
            <a:r>
              <a:rPr lang="en-US" sz="1200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(125×256) </a:t>
            </a:r>
            <a:r>
              <a:rPr lang="en-US" sz="1200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12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ك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6+4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م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3+16</a:t>
            </a:r>
            <a:r>
              <a:rPr lang="en-US" sz="1200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(3200) </a:t>
            </a:r>
            <a:r>
              <a:rPr lang="en-US" sz="1200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1200" b="1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ك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10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19</a:t>
            </a:r>
            <a:r>
              <a:rPr lang="en-US" sz="1200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1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= </a:t>
            </a:r>
            <a:r>
              <a:rPr lang="ar-SA" sz="1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3200ك</a:t>
            </a:r>
            <a:r>
              <a:rPr lang="ar-SA" sz="12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10</a:t>
            </a:r>
            <a:r>
              <a:rPr lang="ar-SA" sz="1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م</a:t>
            </a:r>
            <a:r>
              <a:rPr lang="ar-SA" sz="12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19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BB700E-B449-B338-FF84-DEDF4DCD7852}"/>
              </a:ext>
            </a:extLst>
          </p:cNvPr>
          <p:cNvSpPr txBox="1"/>
          <p:nvPr/>
        </p:nvSpPr>
        <p:spPr>
          <a:xfrm>
            <a:off x="1187624" y="332656"/>
            <a:ext cx="2195736" cy="1639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(39)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(ب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5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ر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(-7ب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ر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(6ب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ر</a:t>
            </a:r>
            <a:r>
              <a:rPr lang="ar-SA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(ب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20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ر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8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(49ب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ر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8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(6ب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ر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(1×49×6) (ب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20+6+1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ر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8+8+3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(294) (ب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27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ر</a:t>
            </a:r>
            <a:r>
              <a:rPr lang="ar-SA" sz="1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19</a:t>
            </a:r>
            <a:r>
              <a:rPr lang="ar-SA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1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= </a:t>
            </a:r>
            <a:r>
              <a:rPr lang="ar-SA" sz="1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294ب</a:t>
            </a:r>
            <a:r>
              <a:rPr lang="ar-SA" sz="12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27</a:t>
            </a:r>
            <a:r>
              <a:rPr lang="ar-SA" sz="1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ر</a:t>
            </a:r>
            <a:r>
              <a:rPr lang="ar-SA" sz="12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19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17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/>
      <p:bldP spid="212997" grpId="0"/>
      <p:bldP spid="212998" grpId="0"/>
      <p:bldP spid="212999" grpId="0"/>
      <p:bldP spid="213000" grpId="0"/>
      <p:bldP spid="213001" grpId="0"/>
      <p:bldP spid="213002" grpId="0"/>
      <p:bldP spid="213003" grpId="0"/>
      <p:bldP spid="213004" grpId="0"/>
      <p:bldP spid="213005" grpId="0"/>
      <p:bldP spid="213008" grpId="0"/>
      <p:bldP spid="2130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89EA89-22CC-AC8E-7DE1-F6E19F18F8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508104" y="1412776"/>
            <a:ext cx="3024336" cy="5127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EE3E31-F4C0-28D2-C55B-3876FBD075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403648" y="1340768"/>
            <a:ext cx="2076740" cy="504895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0C7D31B-CD9B-1E37-0DFE-483F93335792}"/>
              </a:ext>
            </a:extLst>
          </p:cNvPr>
          <p:cNvSpPr txBox="1"/>
          <p:nvPr/>
        </p:nvSpPr>
        <p:spPr>
          <a:xfrm>
            <a:off x="683568" y="1988840"/>
            <a:ext cx="2592288" cy="2278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230" algn="just" rtl="1">
              <a:lnSpc>
                <a:spcPct val="150000"/>
              </a:lnSpc>
              <a:spcAft>
                <a:spcPts val="800"/>
              </a:spcAft>
            </a:pPr>
            <a:r>
              <a:rPr lang="ar-SA" sz="24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( 0,5 س</a:t>
            </a:r>
            <a:r>
              <a:rPr lang="ar-SA" sz="2400" b="1" kern="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r>
              <a:rPr lang="ar-SA" sz="2400" b="1" kern="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( 0.5 )</a:t>
            </a:r>
            <a:r>
              <a:rPr lang="ar-SA" sz="24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س</a:t>
            </a:r>
            <a:r>
              <a:rPr lang="ar-SA" sz="24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r>
              <a:rPr lang="ar-SA" sz="24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0.25 س</a:t>
            </a:r>
            <a:r>
              <a:rPr lang="ar-SA" sz="24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3×2</a:t>
            </a: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kern="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0.25  س</a:t>
            </a:r>
            <a:r>
              <a:rPr lang="ar-SA" sz="2400" b="1" kern="0" baseline="3000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ar-SA" sz="2400" b="1" kern="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2400" kern="100" dirty="0">
              <a:solidFill>
                <a:srgbClr val="3333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AF62E3A-6193-0195-470D-B0C435899CE1}"/>
              </a:ext>
            </a:extLst>
          </p:cNvPr>
          <p:cNvSpPr txBox="1"/>
          <p:nvPr/>
        </p:nvSpPr>
        <p:spPr>
          <a:xfrm>
            <a:off x="3635896" y="1916832"/>
            <a:ext cx="5148064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320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5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× 2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 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ع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× 4 س ص ع = 25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2×2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× 8 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3×3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ع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× 4 س ص ع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320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25 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× 8 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9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ع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× 4 س ص ع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( 25 × 8 × 4 )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4+3+1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2+9+1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ع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3+1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800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8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ع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 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(40)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(5س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(2س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(4س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=(25س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)(8س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9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)(4س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(25×8×4)(س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4+3+1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2+9+1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3+1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(800)(س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8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=</a:t>
            </a:r>
            <a:r>
              <a:rPr lang="ar-SA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800س</a:t>
            </a:r>
            <a:r>
              <a:rPr lang="ar-SA" sz="20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8</a:t>
            </a:r>
            <a:r>
              <a:rPr lang="ar-SA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ص</a:t>
            </a:r>
            <a:r>
              <a:rPr lang="ar-SA" sz="20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ع</a:t>
            </a:r>
            <a:r>
              <a:rPr lang="ar-SA" sz="20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endParaRPr lang="ar-SA" sz="20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EFB94D2-8CEE-F9DF-7F50-397EDD5EE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09B9764-D526-6959-CE29-EF6083DC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0A65FB0-D5C3-483D-200A-1F3261E7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690563"/>
            <a:ext cx="27717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18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2" name="Rectangle 22">
            <a:extLst>
              <a:ext uri="{FF2B5EF4-FFF2-40B4-BE49-F238E27FC236}">
                <a16:creationId xmlns:a16="http://schemas.microsoft.com/office/drawing/2014/main" id="{00F0B6CD-2477-AAC3-5537-83D8A49FC97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" y="4221163"/>
            <a:ext cx="2808288" cy="863600"/>
          </a:xfrm>
          <a:solidFill>
            <a:srgbClr val="66FFFF"/>
          </a:solidFill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normAutofit lnSpcReduction="10000"/>
            <a:flatTx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dirty="0">
                <a:ea typeface="+mn-ea"/>
              </a:rPr>
              <a:t>تسليم الواجبات في الوقت المحدد</a:t>
            </a:r>
            <a:endParaRPr lang="en-US" dirty="0">
              <a:ea typeface="+mn-ea"/>
            </a:endParaRPr>
          </a:p>
        </p:txBody>
      </p:sp>
      <p:sp>
        <p:nvSpPr>
          <p:cNvPr id="184323" name="Line 3">
            <a:extLst>
              <a:ext uri="{FF2B5EF4-FFF2-40B4-BE49-F238E27FC236}">
                <a16:creationId xmlns:a16="http://schemas.microsoft.com/office/drawing/2014/main" id="{233CE1C7-BCB3-6F22-29FC-BA864903B0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4813" y="2286000"/>
            <a:ext cx="46037" cy="3000375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24" name="Line 4">
            <a:extLst>
              <a:ext uri="{FF2B5EF4-FFF2-40B4-BE49-F238E27FC236}">
                <a16:creationId xmlns:a16="http://schemas.microsoft.com/office/drawing/2014/main" id="{2C153F24-8D26-C56E-E381-A46E2EA231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03350" y="2276475"/>
            <a:ext cx="6913563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25" name="Line 5">
            <a:extLst>
              <a:ext uri="{FF2B5EF4-FFF2-40B4-BE49-F238E27FC236}">
                <a16:creationId xmlns:a16="http://schemas.microsoft.com/office/drawing/2014/main" id="{EDC4C608-1D5A-1924-CD7C-E17295438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276475"/>
            <a:ext cx="0" cy="504825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26" name="Line 6">
            <a:extLst>
              <a:ext uri="{FF2B5EF4-FFF2-40B4-BE49-F238E27FC236}">
                <a16:creationId xmlns:a16="http://schemas.microsoft.com/office/drawing/2014/main" id="{BA8AED52-8260-FF52-7DFB-C018D495A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2276475"/>
            <a:ext cx="0" cy="5048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27" name="Line 7">
            <a:extLst>
              <a:ext uri="{FF2B5EF4-FFF2-40B4-BE49-F238E27FC236}">
                <a16:creationId xmlns:a16="http://schemas.microsoft.com/office/drawing/2014/main" id="{EBFAEA05-4C11-2358-0021-97C567F3E6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2276475"/>
            <a:ext cx="0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28" name="Line 8">
            <a:extLst>
              <a:ext uri="{FF2B5EF4-FFF2-40B4-BE49-F238E27FC236}">
                <a16:creationId xmlns:a16="http://schemas.microsoft.com/office/drawing/2014/main" id="{0E4CAB71-EBF7-25C9-5547-A95CB48DC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2276475"/>
            <a:ext cx="0" cy="504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4025" name="Picture 9" descr="118">
            <a:extLst>
              <a:ext uri="{FF2B5EF4-FFF2-40B4-BE49-F238E27FC236}">
                <a16:creationId xmlns:a16="http://schemas.microsoft.com/office/drawing/2014/main" id="{1FDE8684-E516-8E9C-BFB5-95C0729538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133600"/>
            <a:ext cx="133191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6" name="Picture 10" descr="118">
            <a:extLst>
              <a:ext uri="{FF2B5EF4-FFF2-40B4-BE49-F238E27FC236}">
                <a16:creationId xmlns:a16="http://schemas.microsoft.com/office/drawing/2014/main" id="{5ECBAABD-0F7E-8257-F897-D0728CD01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71688"/>
            <a:ext cx="12255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7" name="Picture 11" descr="118">
            <a:extLst>
              <a:ext uri="{FF2B5EF4-FFF2-40B4-BE49-F238E27FC236}">
                <a16:creationId xmlns:a16="http://schemas.microsoft.com/office/drawing/2014/main" id="{A94EFA2E-920B-D6DC-F295-3AA1E1B56D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8" name="Picture 12" descr="118">
            <a:extLst>
              <a:ext uri="{FF2B5EF4-FFF2-40B4-BE49-F238E27FC236}">
                <a16:creationId xmlns:a16="http://schemas.microsoft.com/office/drawing/2014/main" id="{D2AA4CB2-BA87-63A6-1788-F06EE86B25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1223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9" name="Picture 13" descr="118">
            <a:extLst>
              <a:ext uri="{FF2B5EF4-FFF2-40B4-BE49-F238E27FC236}">
                <a16:creationId xmlns:a16="http://schemas.microsoft.com/office/drawing/2014/main" id="{F9FAD56B-A14A-B58B-B920-15FC6E30C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4365625"/>
            <a:ext cx="1512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5" name="Rectangle 15">
            <a:extLst>
              <a:ext uri="{FF2B5EF4-FFF2-40B4-BE49-F238E27FC236}">
                <a16:creationId xmlns:a16="http://schemas.microsoft.com/office/drawing/2014/main" id="{0F3949DC-D829-367A-DAFC-D5E347680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2909888"/>
            <a:ext cx="1979612" cy="8636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تجهيز ادواتك المدرسية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والكتاب المدرسي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36" name="Rectangle 16">
            <a:extLst>
              <a:ext uri="{FF2B5EF4-FFF2-40B4-BE49-F238E27FC236}">
                <a16:creationId xmlns:a16="http://schemas.microsoft.com/office/drawing/2014/main" id="{297246FB-93F8-572D-AF94-81973A26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2928938"/>
            <a:ext cx="2085975" cy="863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تدوين الملاحظات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والحل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37" name="Rectangle 17">
            <a:extLst>
              <a:ext uri="{FF2B5EF4-FFF2-40B4-BE49-F238E27FC236}">
                <a16:creationId xmlns:a16="http://schemas.microsoft.com/office/drawing/2014/main" id="{15D639B9-D96C-F79E-B280-03BC1BDE4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2927350"/>
            <a:ext cx="1731963" cy="8588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الانتباه جيدا للشرح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38" name="Rectangle 18">
            <a:extLst>
              <a:ext uri="{FF2B5EF4-FFF2-40B4-BE49-F238E27FC236}">
                <a16:creationId xmlns:a16="http://schemas.microsoft.com/office/drawing/2014/main" id="{EC9EC9BD-C8A8-D645-71C8-7D617624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1798637" cy="8651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ar-S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رفع اليد للمشاركة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39" name="Rectangle 19">
            <a:extLst>
              <a:ext uri="{FF2B5EF4-FFF2-40B4-BE49-F238E27FC236}">
                <a16:creationId xmlns:a16="http://schemas.microsoft.com/office/drawing/2014/main" id="{9BD6B16F-7ECE-84AC-3CA8-62DE68319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349875"/>
            <a:ext cx="3454400" cy="93662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اغلاق المايك اذا كنت في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محيط ازعاج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4035" name="Picture 20" descr="118">
            <a:extLst>
              <a:ext uri="{FF2B5EF4-FFF2-40B4-BE49-F238E27FC236}">
                <a16:creationId xmlns:a16="http://schemas.microsoft.com/office/drawing/2014/main" id="{757E0A04-8471-5814-9224-C1A8D74FE4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3036888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1" name="Rectangle 21">
            <a:extLst>
              <a:ext uri="{FF2B5EF4-FFF2-40B4-BE49-F238E27FC236}">
                <a16:creationId xmlns:a16="http://schemas.microsoft.com/office/drawing/2014/main" id="{1F38EE00-E64F-9F1F-EE49-8612EDE6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4000500"/>
            <a:ext cx="3240087" cy="93662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عدم الكتابة في الدردشة الا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باذن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 المعلمة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4037" name="Picture 23" descr="118">
            <a:extLst>
              <a:ext uri="{FF2B5EF4-FFF2-40B4-BE49-F238E27FC236}">
                <a16:creationId xmlns:a16="http://schemas.microsoft.com/office/drawing/2014/main" id="{4208A903-89F9-90A9-7840-5DD5973EE4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57563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4" name="Line 24">
            <a:extLst>
              <a:ext uri="{FF2B5EF4-FFF2-40B4-BE49-F238E27FC236}">
                <a16:creationId xmlns:a16="http://schemas.microsoft.com/office/drawing/2014/main" id="{F1C9D7DF-859E-518A-ADDD-C6F21309F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6913" y="2276475"/>
            <a:ext cx="0" cy="5048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58748059-E288-C32A-B7BC-D9F1A34A539E}"/>
              </a:ext>
            </a:extLst>
          </p:cNvPr>
          <p:cNvCxnSpPr/>
          <p:nvPr/>
        </p:nvCxnSpPr>
        <p:spPr>
          <a:xfrm rot="5400000">
            <a:off x="5929313" y="3143250"/>
            <a:ext cx="171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WordArt 14">
            <a:extLst>
              <a:ext uri="{FF2B5EF4-FFF2-40B4-BE49-F238E27FC236}">
                <a16:creationId xmlns:a16="http://schemas.microsoft.com/office/drawing/2014/main" id="{EEFABB5B-0232-D49C-3C93-97ABD7D43F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5762" y="548681"/>
            <a:ext cx="6016551" cy="1584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لقد تم الاتفاق </a:t>
            </a:r>
            <a:endParaRPr kumimoji="0" lang="ar-SA" sz="3600" b="0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glow rad="63500">
                  <a:srgbClr val="009DD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بين المعلمة / أسماء العوفي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وتلميذات الصف ثالث متوسط على التالي </a:t>
            </a:r>
            <a:r>
              <a:rPr kumimoji="0" lang="ar-SA" sz="3600" b="0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949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249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374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49"/>
                            </p:stCondLst>
                            <p:childTnLst>
                              <p:par>
                                <p:cTn id="9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2" grpId="0" animBg="1"/>
      <p:bldP spid="184335" grpId="0" animBg="1"/>
      <p:bldP spid="184336" grpId="0" animBg="1"/>
      <p:bldP spid="184337" grpId="0" animBg="1"/>
      <p:bldP spid="184338" grpId="0" animBg="1"/>
      <p:bldP spid="184339" grpId="0" animBg="1"/>
      <p:bldP spid="1843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B612325-CFA6-58EE-36EB-08BF8EBE1758}"/>
              </a:ext>
            </a:extLst>
          </p:cNvPr>
          <p:cNvSpPr txBox="1"/>
          <p:nvPr/>
        </p:nvSpPr>
        <p:spPr>
          <a:xfrm>
            <a:off x="539552" y="2492896"/>
            <a:ext cx="3146057" cy="1623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</a:t>
            </a:r>
            <a:r>
              <a:rPr lang="ar-SA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$؛5 </a:t>
            </a:r>
            <a:r>
              <a:rPr lang="ar-SA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أ</a:t>
            </a:r>
            <a:r>
              <a:rPr lang="ar-SA" sz="2400" b="1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ar-SA" sz="2400" b="1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$؛5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أ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985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= 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^؛5؛!؛2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أ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2×2  </a:t>
            </a:r>
          </a:p>
          <a:p>
            <a:pPr marL="6985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^؛5؛!؛2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أ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A13E92A-12DE-17B0-9B2F-1291686CF64F}"/>
              </a:ext>
            </a:extLst>
          </p:cNvPr>
          <p:cNvSpPr txBox="1"/>
          <p:nvPr/>
        </p:nvSpPr>
        <p:spPr>
          <a:xfrm>
            <a:off x="5436096" y="2420888"/>
            <a:ext cx="2699792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</a:t>
            </a:r>
            <a:r>
              <a:rPr lang="ar-SA" sz="20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 #؛4 </a:t>
            </a:r>
            <a:r>
              <a:rPr lang="ar-SA" sz="20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جـ )</a:t>
            </a:r>
            <a:r>
              <a:rPr lang="ar-SA" sz="2000" b="1" kern="0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 #؛4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r>
              <a:rPr lang="ar-SA" sz="20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جـ</a:t>
            </a:r>
            <a:r>
              <a:rPr lang="ar-SA" sz="20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"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= 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 &amp;؛4@؛6؛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جـ</a:t>
            </a:r>
            <a:r>
              <a:rPr lang="ar-SA" sz="20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A09EE438-E41B-CA67-BA68-78E92455E4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084168" y="1628801"/>
            <a:ext cx="1933845" cy="57606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94FA00A-5BA6-6FFA-647A-CC53CECB6B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91680" y="1628800"/>
            <a:ext cx="1733792" cy="61921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175A276-BFAF-D77F-8467-65317D380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DC8D027-235B-085F-2909-BC17EF0E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690563"/>
            <a:ext cx="27717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C7E9871-EDF8-B997-8675-0FF104B9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45B29ADC-20E5-6EB6-6E63-431B4E1FC4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427984" y="1340768"/>
            <a:ext cx="3744416" cy="44817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229E7F3-70E8-11AC-8ED3-E668D2015CFF}"/>
              </a:ext>
            </a:extLst>
          </p:cNvPr>
          <p:cNvSpPr txBox="1"/>
          <p:nvPr/>
        </p:nvSpPr>
        <p:spPr>
          <a:xfrm>
            <a:off x="1907704" y="1844824"/>
            <a:ext cx="6300192" cy="409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</a:t>
            </a:r>
            <a:r>
              <a:rPr lang="ar-S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$؛7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r>
              <a:rPr lang="ar-SA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</a:t>
            </a:r>
            <a:r>
              <a:rPr lang="ar-SA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( 49 م ) ( 17ب ) (  </a:t>
            </a:r>
            <a:r>
              <a:rPr lang="ar-S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!4؛ 3؛ 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96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</a:t>
            </a:r>
            <a:r>
              <a:rPr lang="ar-S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^؛9!؛4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</a:t>
            </a:r>
            <a:r>
              <a:rPr lang="ar-SA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( 49 م ) ( 17ب ) ( </a:t>
            </a:r>
            <a:r>
              <a:rPr lang="ar-S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!؛4؛ 3؛ 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   </a:t>
            </a:r>
          </a:p>
          <a:p>
            <a:pPr marL="6096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 </a:t>
            </a:r>
            <a:r>
              <a:rPr lang="ar-S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^؛9!؛4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× 49 × 17 × </a:t>
            </a:r>
            <a:r>
              <a:rPr lang="ar-S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!؛4؛ 3؛ 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م</a:t>
            </a:r>
            <a:r>
              <a:rPr lang="ar-SA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2+1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</a:t>
            </a:r>
            <a:r>
              <a:rPr lang="ar-SA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1+5</a:t>
            </a:r>
            <a:r>
              <a:rPr lang="ar-S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60960" algn="just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8  م</a:t>
            </a:r>
            <a:r>
              <a:rPr lang="ar-SA" b="1" baseline="3000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b="1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ب</a:t>
            </a:r>
            <a:r>
              <a:rPr lang="ar-SA" b="1" baseline="30000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ar-SA" b="1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60960" algn="just" rtl="1"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solidFill>
                <a:srgbClr val="3333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(44)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</a:t>
            </a:r>
            <a:r>
              <a:rPr lang="ar-SA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$؛7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(49م)(17ب)( </a:t>
            </a:r>
            <a:r>
              <a:rPr lang="ar-SA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!؛4 ؛3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^؛9!؛4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(49م)(17ب)( 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!؛4 ؛3 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= (16) (م</a:t>
            </a:r>
            <a:r>
              <a:rPr lang="ar-SA" sz="2000" b="1" baseline="30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2+1</a:t>
            </a:r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)( 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!؛2 </a:t>
            </a:r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sz="2000" b="1" baseline="30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1+5</a:t>
            </a:r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</a:p>
          <a:p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= (16× 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!؛2</a:t>
            </a:r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) (م</a:t>
            </a:r>
            <a:r>
              <a:rPr lang="ar-SA" sz="2000" b="1" baseline="30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sz="2000" b="1" baseline="30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ar-SA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</a:p>
          <a:p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ar-SA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8م</a:t>
            </a:r>
            <a:r>
              <a:rPr lang="ar-SA" sz="20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sz="2000" b="1" baseline="30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ar-SA" sz="20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470231A-2AEA-96FF-0C92-D0653EC9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6CEF9-13F5-E407-2A22-C460167C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F0639B2-A0A4-B203-0521-2CD87810B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27717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34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B99AF-47F6-44F0-2B21-E74F3A117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2F10DC39-D11D-F5A3-3C8E-C57C66D6FF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79712" y="1340768"/>
            <a:ext cx="6013632" cy="61921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32BCE88-5246-000D-E84E-539D1981B1D0}"/>
              </a:ext>
            </a:extLst>
          </p:cNvPr>
          <p:cNvSpPr txBox="1"/>
          <p:nvPr/>
        </p:nvSpPr>
        <p:spPr>
          <a:xfrm>
            <a:off x="251520" y="2276872"/>
            <a:ext cx="835292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230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= 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 أ( 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× (-2)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 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× (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× (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× 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2(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= 9 أ 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2×2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× 4 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2×2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4×2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× 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4×3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2×3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×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2×2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4×2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5×2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× 8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3×3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2×3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4×3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= 9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× 4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8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×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×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8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10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× 8  أ</a:t>
            </a:r>
            <a:r>
              <a:rPr lang="en-US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9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= ( 9 × 4 × 1× 1 × 8 ) أ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2+4+12+4+9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ب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4+8+8+6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2+6+10+12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0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= 288  أ</a:t>
            </a:r>
            <a:r>
              <a:rPr lang="ar-SA" sz="20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31</a:t>
            </a:r>
            <a:r>
              <a:rPr lang="ar-SA" sz="20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ب</a:t>
            </a:r>
            <a:r>
              <a:rPr lang="ar-SA" sz="20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26</a:t>
            </a:r>
            <a:r>
              <a:rPr lang="ar-SA" sz="20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SA" sz="20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ج</a:t>
            </a:r>
            <a:r>
              <a:rPr lang="ar-SA" sz="20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30</a:t>
            </a:r>
            <a:r>
              <a:rPr lang="ar-SA" sz="20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endParaRPr lang="en-US" sz="2000" b="1" dirty="0">
              <a:solidFill>
                <a:srgbClr val="3333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(9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ا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جـ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)(4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ا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ا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جـ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ا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جـ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)(8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ا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جـ</a:t>
            </a:r>
            <a:r>
              <a:rPr lang="ar-SA" sz="20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</a:t>
            </a:r>
            <a:r>
              <a:rPr lang="ar-SA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= (9×4×1×1×8)(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ا</a:t>
            </a:r>
            <a:r>
              <a:rPr lang="ar-SA" sz="2000" b="1" baseline="30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2+4+12+4+9</a:t>
            </a:r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sz="2000" b="1" baseline="30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4+8+8+6</a:t>
            </a:r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جـ</a:t>
            </a:r>
            <a:r>
              <a:rPr lang="ar-SA" sz="2000" b="1" baseline="30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2+6+10+12</a:t>
            </a:r>
            <a:r>
              <a:rPr lang="ar-SA" sz="20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ar-SA" sz="2000" b="1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EE71345-CCC1-DE71-88FE-2968445F6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BF1FC2B-5182-2CBD-B9DE-EFF3F64E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7915BE-7AD7-6CE6-234B-7C6DAD28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27717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710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15FD6D-BF13-7472-28DD-FCF857219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1196752"/>
            <a:ext cx="6935168" cy="52394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AC1E13E-818C-A6F9-31D1-C7D6F049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916832"/>
            <a:ext cx="2229161" cy="1409897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CDA3EDF0-4683-D209-307F-E2AC92986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4097" name="صورة 19">
            <a:extLst>
              <a:ext uri="{FF2B5EF4-FFF2-40B4-BE49-F238E27FC236}">
                <a16:creationId xmlns:a16="http://schemas.microsoft.com/office/drawing/2014/main" id="{692D92F1-707A-2544-5211-BF854570E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528175"/>
            <a:ext cx="1146175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603012D6-F76E-E2BF-D36F-DE1277BEE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1916832"/>
            <a:ext cx="36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حجم الأسطوانة = ط نق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ع </a:t>
            </a:r>
            <a:endParaRPr kumimoji="0" lang="en-US" altLang="ar-SA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D86A95C-7577-1D4C-E93A-62B7B35CD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4100" name="صورة 19">
            <a:extLst>
              <a:ext uri="{FF2B5EF4-FFF2-40B4-BE49-F238E27FC236}">
                <a16:creationId xmlns:a16="http://schemas.microsoft.com/office/drawing/2014/main" id="{CC7C8BF8-0C68-FA5E-6802-950E614F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9680575"/>
            <a:ext cx="1146175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2529040-6259-1AD9-81BD-167A68C9B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486367-08B4-12F5-030B-70565112C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2492896"/>
            <a:ext cx="36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3.14 × (2 س )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× 3 س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5CA975-DEE0-74D3-03F9-8CE56357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3068960"/>
            <a:ext cx="36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=3.14 × 2 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س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× 3 س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kumimoji="0" lang="en-US" alt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E4B1C2E-7FCC-FD73-6A9B-7126B894B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3645024"/>
            <a:ext cx="36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=3.14 × 4 س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× 3 س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CE0767B-7FF7-F728-20BF-6FD1B5E96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4725144"/>
            <a:ext cx="1944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37.68  س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rgbClr val="3333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BE8947F-CD39-5EBA-5D05-2B62C188B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5229200"/>
            <a:ext cx="36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ح = ط نق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ع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ط (2س) 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 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(3س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endParaRPr kumimoji="0" lang="en-US" altLang="ar-SA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898C093-815C-EA51-B536-89DD2A1D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4221088"/>
            <a:ext cx="36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( 3.14 × 4 × 3 ) س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2+ 2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kumimoji="0" lang="en-US" alt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FF4046C-51BF-6156-2C9A-D5BAA0754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805264"/>
            <a:ext cx="6480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ط 4س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en-US" altLang="ar-SA" sz="2400" b="1" i="0" u="none" strike="noStrike" cap="none" normalizeH="0" baseline="3000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ar-SA" altLang="ar-SA" sz="11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3س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) = (4×3) ط س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2+2</a:t>
            </a:r>
            <a:r>
              <a:rPr kumimoji="0" lang="en-US" altLang="ar-SA" sz="2400" b="1" i="0" u="none" strike="noStrike" cap="none" normalizeH="0" baseline="3000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en-US" altLang="ar-SA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= 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12 ط س</a:t>
            </a:r>
            <a:r>
              <a:rPr kumimoji="0" lang="ar-SA" altLang="ar-SA" sz="24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kumimoji="0" lang="en-US" alt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ar-S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9F31DB8-E505-2032-1DEE-341ECE426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1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  <p:bldP spid="7" grpId="0"/>
      <p:bldP spid="8" grpId="0"/>
      <p:bldP spid="9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6624638" y="21685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FF0000"/>
                </a:solidFill>
              </a:rPr>
              <a:t>حجم المنشور =</a:t>
            </a:r>
            <a:endParaRPr lang="en-US" sz="3200" baseline="52000" dirty="0">
              <a:solidFill>
                <a:srgbClr val="FF0000"/>
              </a:solidFill>
            </a:endParaRPr>
          </a:p>
        </p:txBody>
      </p:sp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5580112" y="2924944"/>
            <a:ext cx="1043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5 س</a:t>
            </a:r>
            <a:r>
              <a:rPr lang="ar-SA" sz="3200" baseline="360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4456113" y="2974975"/>
            <a:ext cx="133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× 3 س</a:t>
            </a:r>
            <a:r>
              <a:rPr lang="ar-SA" sz="3200" baseline="36000" dirty="0">
                <a:solidFill>
                  <a:srgbClr val="FF0000"/>
                </a:solidFill>
              </a:rPr>
              <a:t>2</a:t>
            </a:r>
            <a:endParaRPr lang="en-US" sz="3200" baseline="36000" dirty="0">
              <a:solidFill>
                <a:srgbClr val="FF0000"/>
              </a:solidFill>
            </a:endParaRPr>
          </a:p>
        </p:txBody>
      </p:sp>
      <p:sp>
        <p:nvSpPr>
          <p:cNvPr id="4" name="Text Box 87"/>
          <p:cNvSpPr txBox="1">
            <a:spLocks noChangeArrowheads="1"/>
          </p:cNvSpPr>
          <p:nvPr/>
        </p:nvSpPr>
        <p:spPr bwMode="auto">
          <a:xfrm>
            <a:off x="5327650" y="2168525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B050"/>
                </a:solidFill>
              </a:rPr>
              <a:t>ل</a:t>
            </a:r>
            <a:r>
              <a:rPr lang="ar-SA" sz="2400" dirty="0">
                <a:solidFill>
                  <a:srgbClr val="000000"/>
                </a:solidFill>
              </a:rPr>
              <a:t> × </a:t>
            </a:r>
            <a:r>
              <a:rPr lang="ar-SA" sz="2400" dirty="0">
                <a:solidFill>
                  <a:srgbClr val="0070C0"/>
                </a:solidFill>
              </a:rPr>
              <a:t>ض</a:t>
            </a:r>
            <a:r>
              <a:rPr lang="ar-SA" sz="2400" dirty="0">
                <a:solidFill>
                  <a:srgbClr val="000000"/>
                </a:solidFill>
              </a:rPr>
              <a:t> × </a:t>
            </a:r>
            <a:r>
              <a:rPr lang="ar-SA" sz="2400" dirty="0">
                <a:solidFill>
                  <a:srgbClr val="C00000"/>
                </a:solidFill>
              </a:rPr>
              <a:t>ع</a:t>
            </a:r>
            <a:endParaRPr lang="en-US" sz="3200" baseline="36000" dirty="0">
              <a:solidFill>
                <a:srgbClr val="C00000"/>
              </a:solidFill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6804025" y="2986088"/>
            <a:ext cx="183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حجم المنشور =</a:t>
            </a:r>
            <a:endParaRPr lang="en-US" sz="3200" baseline="52000">
              <a:solidFill>
                <a:srgbClr val="FF0000"/>
              </a:solidFill>
            </a:endParaRPr>
          </a:p>
        </p:txBody>
      </p:sp>
      <p:pic>
        <p:nvPicPr>
          <p:cNvPr id="21607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25425"/>
            <a:ext cx="4551362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3707904" y="2996952"/>
            <a:ext cx="100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× س</a:t>
            </a:r>
            <a:r>
              <a:rPr lang="ar-SA" sz="3200" baseline="36000" dirty="0">
                <a:solidFill>
                  <a:srgbClr val="FF0000"/>
                </a:solidFill>
              </a:rPr>
              <a:t>2</a:t>
            </a:r>
            <a:r>
              <a:rPr lang="ar-SA" sz="2400" dirty="0">
                <a:solidFill>
                  <a:srgbClr val="000000"/>
                </a:solidFill>
              </a:rPr>
              <a:t> </a:t>
            </a:r>
            <a:endParaRPr lang="en-US" sz="3200" baseline="36000" dirty="0">
              <a:solidFill>
                <a:srgbClr val="FF0000"/>
              </a:solidFill>
            </a:endParaRPr>
          </a:p>
        </p:txBody>
      </p: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5181600" y="3752850"/>
            <a:ext cx="205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= ( 5 × 3 × 1 )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 Box 87"/>
          <p:cNvSpPr txBox="1">
            <a:spLocks noChangeArrowheads="1"/>
          </p:cNvSpPr>
          <p:nvPr/>
        </p:nvSpPr>
        <p:spPr bwMode="auto">
          <a:xfrm>
            <a:off x="2625725" y="375285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( س</a:t>
            </a:r>
            <a:r>
              <a:rPr lang="ar-SA" sz="3200" baseline="36000">
                <a:solidFill>
                  <a:srgbClr val="FF0000"/>
                </a:solidFill>
              </a:rPr>
              <a:t>3</a:t>
            </a:r>
            <a:r>
              <a:rPr lang="ar-SA" sz="2400">
                <a:solidFill>
                  <a:srgbClr val="000000"/>
                </a:solidFill>
              </a:rPr>
              <a:t> × س</a:t>
            </a:r>
            <a:r>
              <a:rPr lang="ar-SA" sz="3200" baseline="36000">
                <a:solidFill>
                  <a:srgbClr val="FF0000"/>
                </a:solidFill>
              </a:rPr>
              <a:t>2</a:t>
            </a:r>
            <a:r>
              <a:rPr lang="ar-SA" sz="2400">
                <a:solidFill>
                  <a:srgbClr val="000000"/>
                </a:solidFill>
              </a:rPr>
              <a:t> × س</a:t>
            </a:r>
            <a:r>
              <a:rPr lang="ar-SA" sz="3200" baseline="36000">
                <a:solidFill>
                  <a:srgbClr val="FF0000"/>
                </a:solidFill>
              </a:rPr>
              <a:t>2</a:t>
            </a:r>
            <a:r>
              <a:rPr lang="ar-SA" sz="2400">
                <a:solidFill>
                  <a:srgbClr val="000000"/>
                </a:solidFill>
              </a:rPr>
              <a:t> )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6156176" y="4797152"/>
            <a:ext cx="1119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= ( 15)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5220072" y="4797152"/>
            <a:ext cx="111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</a:rPr>
              <a:t>( س</a:t>
            </a:r>
            <a:r>
              <a:rPr lang="ar-SA" sz="3200" baseline="36000" dirty="0">
                <a:solidFill>
                  <a:srgbClr val="FF0000"/>
                </a:solidFill>
              </a:rPr>
              <a:t>7</a:t>
            </a:r>
            <a:r>
              <a:rPr lang="ar-SA" sz="2400" dirty="0">
                <a:solidFill>
                  <a:srgbClr val="000000"/>
                </a:solidFill>
              </a:rPr>
              <a:t> 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5684838" y="5229225"/>
            <a:ext cx="1550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 15 س</a:t>
            </a:r>
            <a:r>
              <a:rPr lang="ar-SA" sz="3200" baseline="36000">
                <a:solidFill>
                  <a:srgbClr val="FF0000"/>
                </a:solidFill>
              </a:rPr>
              <a:t>7</a:t>
            </a:r>
            <a:endParaRPr lang="en-US" sz="3200" baseline="36000">
              <a:solidFill>
                <a:srgbClr val="FF0000"/>
              </a:solidFill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234500"/>
            <a:ext cx="508635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ap="flat" cmpd="thinThick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8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8" y="2168525"/>
            <a:ext cx="29146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ap="flat" cmpd="thinThick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7AEB02A-05B6-BD04-6B19-976BFCF68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F7938ED-E3C7-B896-7D82-E70E04FDE178}"/>
              </a:ext>
            </a:extLst>
          </p:cNvPr>
          <p:cNvSpPr txBox="1"/>
          <p:nvPr/>
        </p:nvSpPr>
        <p:spPr>
          <a:xfrm>
            <a:off x="3563888" y="5877272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ح = ل× ض ×ع</a:t>
            </a:r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(5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</a:t>
            </a:r>
            <a:r>
              <a:rPr lang="ar-SA" sz="16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(3س</a:t>
            </a:r>
            <a:r>
              <a:rPr lang="ar-SA" sz="16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(س</a:t>
            </a:r>
            <a:r>
              <a:rPr lang="ar-SA" sz="16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SA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(5× 3× 1) (س</a:t>
            </a:r>
            <a:r>
              <a:rPr lang="ar-SA" sz="16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3+2+2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ar-SA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(15) (س</a:t>
            </a:r>
            <a:r>
              <a:rPr lang="ar-SA" sz="16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ar-SA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ar-SA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15س</a:t>
            </a:r>
            <a:r>
              <a:rPr lang="ar-SA" sz="20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820B5F1-8BA9-64F4-DDBD-14EFD34608E8}"/>
              </a:ext>
            </a:extLst>
          </p:cNvPr>
          <p:cNvSpPr txBox="1"/>
          <p:nvPr/>
        </p:nvSpPr>
        <p:spPr>
          <a:xfrm>
            <a:off x="4211960" y="4221088"/>
            <a:ext cx="2933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= ( 3 × 5 × 1 ) س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2+3+2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2195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6011863" y="2133600"/>
            <a:ext cx="241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B050"/>
                </a:solidFill>
                <a:latin typeface="Times New Roman"/>
                <a:ea typeface="Calibri"/>
                <a:cs typeface="Traditional Arabic"/>
              </a:rPr>
              <a:t>حجم المنشور = م ع 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084888" y="2636838"/>
            <a:ext cx="2344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= ل ض ع </a:t>
            </a:r>
            <a:endParaRPr lang="ar-SA" sz="2400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5580113" y="3198813"/>
            <a:ext cx="2916188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600" algn="just" fontAlgn="base">
              <a:lnSpc>
                <a:spcPct val="115000"/>
              </a:lnSpc>
              <a:spcBef>
                <a:spcPct val="50000"/>
              </a:spcBef>
            </a:pPr>
            <a:r>
              <a:rPr lang="ar-SA" sz="2400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= 2 س</a:t>
            </a:r>
            <a:r>
              <a:rPr lang="ar-SA" sz="2400" baseline="30000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3</a:t>
            </a:r>
            <a:r>
              <a:rPr lang="ar-SA" sz="2400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× 2 س</a:t>
            </a:r>
            <a:r>
              <a:rPr lang="ar-SA" sz="2400" baseline="30000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2</a:t>
            </a:r>
            <a:r>
              <a:rPr lang="ar-SA" sz="2400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× 4 س</a:t>
            </a:r>
            <a:r>
              <a:rPr lang="ar-SA" sz="2400" baseline="30000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4</a:t>
            </a:r>
            <a:r>
              <a:rPr lang="ar-SA" sz="2400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5256076" y="3752850"/>
            <a:ext cx="3260862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600" algn="just" fontAlgn="base">
              <a:lnSpc>
                <a:spcPct val="115000"/>
              </a:lnSpc>
              <a:spcBef>
                <a:spcPct val="50000"/>
              </a:spcBef>
            </a:pPr>
            <a:r>
              <a:rPr lang="ar-SA" sz="2400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= ( 2 × 2 × 4 ) س</a:t>
            </a:r>
            <a:r>
              <a:rPr lang="ar-SA" sz="2400" baseline="30000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3+2+4</a:t>
            </a:r>
            <a:r>
              <a:rPr lang="ar-SA" sz="2400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 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2150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136140"/>
            <a:ext cx="2666231" cy="23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ap="flat" cmpd="thinThick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016732"/>
            <a:ext cx="508635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ap="flat" cmpd="thinThick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80113" y="4401108"/>
            <a:ext cx="293682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600" algn="just" fontAlgn="base">
              <a:lnSpc>
                <a:spcPct val="115000"/>
              </a:lnSpc>
              <a:spcBef>
                <a:spcPct val="50000"/>
              </a:spcBef>
            </a:pPr>
            <a:r>
              <a:rPr lang="ar-SA" sz="2400" dirty="0">
                <a:solidFill>
                  <a:srgbClr val="FF0000"/>
                </a:solidFill>
                <a:latin typeface="Times New Roman"/>
                <a:ea typeface="Calibri"/>
                <a:cs typeface="Traditional Arabic"/>
              </a:rPr>
              <a:t>=  16س</a:t>
            </a:r>
            <a:r>
              <a:rPr lang="ar-SA" sz="2400" baseline="30000" dirty="0">
                <a:solidFill>
                  <a:srgbClr val="FF0000"/>
                </a:solidFill>
                <a:latin typeface="Times New Roman"/>
                <a:ea typeface="Calibri"/>
                <a:cs typeface="Traditional Arabic"/>
              </a:rPr>
              <a:t>9</a:t>
            </a:r>
            <a:r>
              <a:rPr lang="ar-SA" sz="2400" dirty="0">
                <a:solidFill>
                  <a:srgbClr val="FF0000"/>
                </a:solidFill>
                <a:latin typeface="Times New Roman"/>
                <a:ea typeface="Calibri"/>
                <a:cs typeface="Traditional Arabic"/>
              </a:rPr>
              <a:t> 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8259C33-4D0A-B7F9-FDBF-EB90DFFB6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5619AB1-97BE-2366-C0FB-53703F8A27AA}"/>
              </a:ext>
            </a:extLst>
          </p:cNvPr>
          <p:cNvSpPr txBox="1"/>
          <p:nvPr/>
        </p:nvSpPr>
        <p:spPr>
          <a:xfrm>
            <a:off x="827584" y="5445224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ح = ل× ض ×ع</a:t>
            </a:r>
            <a:r>
              <a:rPr lang="ar-S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(2</a:t>
            </a:r>
            <a:r>
              <a:rPr lang="ar-S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س</a:t>
            </a:r>
            <a:r>
              <a:rPr lang="ar-SA" sz="16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(2س</a:t>
            </a:r>
            <a:r>
              <a:rPr lang="ar-SA" sz="16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(4س</a:t>
            </a:r>
            <a:r>
              <a:rPr lang="ar-SA" sz="16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(2× 2× 4) (س</a:t>
            </a:r>
            <a:r>
              <a:rPr lang="ar-SA" sz="16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2+3+4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ar-SA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(16) (س</a:t>
            </a:r>
            <a:r>
              <a:rPr lang="ar-SA" sz="16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ar-SA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ar-SA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ar-SA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16س</a:t>
            </a:r>
            <a:r>
              <a:rPr lang="ar-SA" sz="20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8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863655F-5862-81AA-F21C-6DD7E5EED966}"/>
              </a:ext>
            </a:extLst>
          </p:cNvPr>
          <p:cNvSpPr txBox="1"/>
          <p:nvPr/>
        </p:nvSpPr>
        <p:spPr>
          <a:xfrm>
            <a:off x="2123728" y="2780928"/>
            <a:ext cx="5598368" cy="3164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أ/ ط = ك ع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، سرعة الضوء = 300 مليون متر /ثانية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ط = ك ع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= 3 × ( 300000000 )</a:t>
            </a:r>
            <a:r>
              <a:rPr lang="ar-SA" sz="20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= 3 × 90000000000000000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= 270000000000000000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 rtl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ar-SA" sz="20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ب/ </a:t>
            </a:r>
            <a:r>
              <a:rPr lang="ar-SA" sz="20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تتض</a:t>
            </a:r>
            <a:endParaRPr lang="ar-SA" sz="20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228600" algn="just" rtl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ar-SA" sz="20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اعف كمية الطاقة ( أي تصبح مثلي ما كانت عليه )</a:t>
            </a:r>
            <a:endParaRPr lang="en-US" dirty="0">
              <a:solidFill>
                <a:srgbClr val="3333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E767A9-BECF-AC82-AE73-991954FC5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836712"/>
            <a:ext cx="6732240" cy="101293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16729F-057E-BF1F-61CA-0393B25021D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9712" y="4941168"/>
            <a:ext cx="5839640" cy="46679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7B162D1-771D-9D94-0974-79ED149E31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7704" y="2132856"/>
            <a:ext cx="5772956" cy="41915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471FEAB-FA68-63B6-EC66-B47C6925D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755835B-5475-CA26-3859-3BB483D7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0963"/>
            <a:ext cx="71961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754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520DE-BFD2-E5B2-3477-1990E34B1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710209-FDA9-C23C-8A4C-E0F2438F7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836712"/>
            <a:ext cx="6732240" cy="101293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8D93628-9132-30B1-41ED-BB008E2DAC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9712" y="4941168"/>
            <a:ext cx="5839640" cy="46679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F5807C6-73B3-F8C9-33C0-8184D17DFB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7704" y="2132856"/>
            <a:ext cx="5772956" cy="41915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94EC69A-72FC-8CB7-38BB-07CBB1105F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7321365-7B09-DEF8-2798-71040D90D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0963"/>
            <a:ext cx="786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BB156CB-D3F4-F293-48EB-4F3702BDC661}"/>
              </a:ext>
            </a:extLst>
          </p:cNvPr>
          <p:cNvSpPr txBox="1"/>
          <p:nvPr/>
        </p:nvSpPr>
        <p:spPr>
          <a:xfrm>
            <a:off x="2051720" y="2636912"/>
            <a:ext cx="4572000" cy="274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49) أ/ ط = ك ع</a:t>
            </a:r>
            <a:r>
              <a:rPr lang="ar-SA" sz="1100" b="1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، سرعة الضوء = 300 مليون متر /ثانية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AA2FCA1C-7AB3-1E78-E354-85FBE550D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79109"/>
              </p:ext>
            </p:extLst>
          </p:nvPr>
        </p:nvGraphicFramePr>
        <p:xfrm>
          <a:off x="1259632" y="3140968"/>
          <a:ext cx="6257290" cy="360808"/>
        </p:xfrm>
        <a:graphic>
          <a:graphicData uri="http://schemas.openxmlformats.org/drawingml/2006/table">
            <a:tbl>
              <a:tblPr rtl="1" firstRow="1" firstCol="1" bandRow="1"/>
              <a:tblGrid>
                <a:gridCol w="1564005">
                  <a:extLst>
                    <a:ext uri="{9D8B030D-6E8A-4147-A177-3AD203B41FA5}">
                      <a16:colId xmlns:a16="http://schemas.microsoft.com/office/drawing/2014/main" val="633411927"/>
                    </a:ext>
                  </a:extLst>
                </a:gridCol>
                <a:gridCol w="1564005">
                  <a:extLst>
                    <a:ext uri="{9D8B030D-6E8A-4147-A177-3AD203B41FA5}">
                      <a16:colId xmlns:a16="http://schemas.microsoft.com/office/drawing/2014/main" val="236284400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158031065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48173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الكتلة بالكيلوجرام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483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الطاقة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900 مليون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مليون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مليون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220556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4D3CB12-3A9A-9F9C-88ED-644120E1B5A0}"/>
              </a:ext>
            </a:extLst>
          </p:cNvPr>
          <p:cNvSpPr txBox="1"/>
          <p:nvPr/>
        </p:nvSpPr>
        <p:spPr>
          <a:xfrm>
            <a:off x="2555776" y="5589240"/>
            <a:ext cx="4572000" cy="423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 rtl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ar-S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ب/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تتضاعف كمية الطاقة 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39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F531A64-F1E8-06C3-5508-F29DDF711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80728"/>
            <a:ext cx="5976664" cy="56205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693EAA2-0346-CB55-ADFF-6ADDACE622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3808" y="1556792"/>
            <a:ext cx="4824536" cy="41915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69E8635-3F85-B601-EAF9-1B6C34C00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132856"/>
            <a:ext cx="5760640" cy="89459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F6724D1-1047-1880-F009-FB4CD15686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5656" y="3789040"/>
            <a:ext cx="6552728" cy="42868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C6618AC-6C11-CA15-37BC-5371B03D360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509120"/>
            <a:ext cx="6408712" cy="5144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8970103-E8B0-AD9E-94FD-B7215E19CA1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3768" y="5589240"/>
            <a:ext cx="5649113" cy="40010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48A98E3-1D0A-DFA1-71CB-DE2821645E14}"/>
              </a:ext>
            </a:extLst>
          </p:cNvPr>
          <p:cNvSpPr txBox="1"/>
          <p:nvPr/>
        </p:nvSpPr>
        <p:spPr>
          <a:xfrm>
            <a:off x="323528" y="4221088"/>
            <a:ext cx="2699792" cy="24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ب/ قيمة : 5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(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= 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6695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قيمة : 5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TkamolZulfiMath" panose="02010000000000000000" pitchFamily="2" charset="-78"/>
              </a:rPr>
              <a:t>_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! =  !؛5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6695"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جـ/ </a:t>
            </a:r>
            <a:r>
              <a:rPr lang="ar-S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أ</a:t>
            </a:r>
            <a:r>
              <a:rPr lang="ar-S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TkamolZulfiMath" panose="02010000000000000000" pitchFamily="2" charset="-78"/>
              </a:rPr>
              <a:t>_</a:t>
            </a:r>
            <a:r>
              <a:rPr lang="ar-SA" sz="2000" b="1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ن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=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!؛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TkamolZulfiMath" panose="02010000000000000000" pitchFamily="2" charset="-78"/>
              </a:rPr>
              <a:t>أ</a:t>
            </a:r>
            <a:r>
              <a:rPr lang="ar-SA" sz="20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ن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؛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د / قيمة أي عدد غير الصفر مرفوع للأس صفر = صفر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جدول 15">
            <a:extLst>
              <a:ext uri="{FF2B5EF4-FFF2-40B4-BE49-F238E27FC236}">
                <a16:creationId xmlns:a16="http://schemas.microsoft.com/office/drawing/2014/main" id="{9CC50E4A-2E4A-2217-ADB9-3994EAC1F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864179"/>
              </p:ext>
            </p:extLst>
          </p:nvPr>
        </p:nvGraphicFramePr>
        <p:xfrm>
          <a:off x="1835696" y="3140968"/>
          <a:ext cx="6257290" cy="420624"/>
        </p:xfrm>
        <a:graphic>
          <a:graphicData uri="http://schemas.openxmlformats.org/drawingml/2006/table">
            <a:tbl>
              <a:tblPr rtl="1" firstRow="1" firstCol="1" bandRow="1" bandCol="1"/>
              <a:tblGrid>
                <a:gridCol w="625475">
                  <a:extLst>
                    <a:ext uri="{9D8B030D-6E8A-4147-A177-3AD203B41FA5}">
                      <a16:colId xmlns:a16="http://schemas.microsoft.com/office/drawing/2014/main" val="2674931481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133387043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3865172431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754535985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927388633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1109909145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352062727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312382510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37344604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1561449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القوة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3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3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#</a:t>
                      </a:r>
                      <a:r>
                        <a:rPr lang="ar-SA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3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@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3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!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3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(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3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TkamolZulfiMath" panose="02010000000000000000" pitchFamily="2" charset="-78"/>
                        </a:rPr>
                        <a:t>_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!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3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TkamolZulfiMath" panose="02010000000000000000" pitchFamily="2" charset="-78"/>
                        </a:rPr>
                        <a:t>_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@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3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TkamolZulfiMath" panose="02010000000000000000" pitchFamily="2" charset="-78"/>
                        </a:rPr>
                        <a:t>_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#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3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TkamolZulfiMath" panose="02010000000000000000" pitchFamily="2" charset="-78"/>
                        </a:rPr>
                        <a:t>_</a:t>
                      </a: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557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القيمة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!؛3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!؛9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؛7!؛2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؛1!؛8؛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5599"/>
                  </a:ext>
                </a:extLst>
              </a:tr>
            </a:tbl>
          </a:graphicData>
        </a:graphic>
      </p:graphicFrame>
      <p:pic>
        <p:nvPicPr>
          <p:cNvPr id="2" name="صورة 1">
            <a:extLst>
              <a:ext uri="{FF2B5EF4-FFF2-40B4-BE49-F238E27FC236}">
                <a16:creationId xmlns:a16="http://schemas.microsoft.com/office/drawing/2014/main" id="{6F1FCB85-FEE9-11B2-0105-8D50F6CDB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701C55C-1934-B25C-3E6E-3267EA34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0963"/>
            <a:ext cx="70521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740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0127350-51C9-7D6C-17B0-01BB0F71F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764704"/>
            <a:ext cx="5868144" cy="6563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61F0351-FC48-543B-CFC4-051713A7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1640" y="1628800"/>
            <a:ext cx="6876256" cy="82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750C98A-49A4-B18F-34D3-C1E021024A39}"/>
              </a:ext>
            </a:extLst>
          </p:cNvPr>
          <p:cNvSpPr txBox="1"/>
          <p:nvPr/>
        </p:nvSpPr>
        <p:spPr>
          <a:xfrm>
            <a:off x="683568" y="2780928"/>
            <a:ext cx="79563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 rtl="1">
              <a:lnSpc>
                <a:spcPct val="200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ar-SA" sz="2400" b="1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= ( - أ</a:t>
            </a:r>
            <a:r>
              <a:rPr lang="ar-SA" sz="24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م</a:t>
            </a:r>
            <a:r>
              <a:rPr lang="ar-SA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ب</a:t>
            </a:r>
            <a:r>
              <a:rPr lang="ar-SA" sz="24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-ن </a:t>
            </a:r>
            <a:r>
              <a:rPr lang="ar-SA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4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2ن</a:t>
            </a:r>
            <a:r>
              <a:rPr lang="ar-SA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= ( - أ</a:t>
            </a:r>
            <a:r>
              <a:rPr lang="ar-SA" sz="24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م</a:t>
            </a:r>
            <a:r>
              <a:rPr lang="ar-SA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4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2ن</a:t>
            </a:r>
            <a:r>
              <a:rPr lang="ar-SA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( ب</a:t>
            </a:r>
            <a:r>
              <a:rPr lang="ar-SA" sz="24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-ن </a:t>
            </a:r>
            <a:r>
              <a:rPr lang="ar-SA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4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2ن</a:t>
            </a:r>
            <a:r>
              <a:rPr lang="ar-SA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= أ</a:t>
            </a:r>
            <a:r>
              <a:rPr lang="ar-SA" sz="24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م×2ن  </a:t>
            </a:r>
            <a:r>
              <a:rPr lang="ar-SA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ب </a:t>
            </a:r>
            <a:r>
              <a:rPr lang="ar-SA" sz="24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–ن ×2ن</a:t>
            </a:r>
            <a:r>
              <a:rPr lang="ar-SA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= أ</a:t>
            </a:r>
            <a:r>
              <a:rPr lang="ar-SA" sz="24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2م ن  </a:t>
            </a:r>
            <a:r>
              <a:rPr lang="ar-SA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ب</a:t>
            </a:r>
            <a:r>
              <a:rPr lang="ar-SA" sz="24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-2 ن2</a:t>
            </a:r>
            <a:r>
              <a:rPr lang="ar-SA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=</a:t>
            </a:r>
            <a:endParaRPr lang="en-US" sz="2400" dirty="0">
              <a:solidFill>
                <a:srgbClr val="3333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112DB79A-A2EF-8977-F770-D2D37B3B8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3717032"/>
            <a:ext cx="114540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ar-SA" altLang="ar-SA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SA" altLang="ar-SA" b="1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2م ن</a:t>
            </a:r>
            <a:r>
              <a:rPr kumimoji="0" lang="ar-SA" altLang="ar-SA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ar-SA" altLang="ar-SA" b="1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ar-SA" altLang="ar-S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ب</a:t>
            </a:r>
            <a:r>
              <a:rPr kumimoji="0" lang="ar-SA" altLang="ar-SA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2ن2</a:t>
            </a:r>
            <a:endParaRPr kumimoji="0" lang="ar-SA" altLang="ar-S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5D889ED-5CA0-55A8-86CE-83440C435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2996952"/>
            <a:ext cx="703736" cy="538798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87DE6CF-F4C8-F357-7D20-BC4E5020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oneTexte 2">
            <a:extLst>
              <a:ext uri="{FF2B5EF4-FFF2-40B4-BE49-F238E27FC236}">
                <a16:creationId xmlns:a16="http://schemas.microsoft.com/office/drawing/2014/main" id="{5815F5A9-A2FE-E450-011B-DD13A6364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60FBBD8A-B40F-2E8A-AEFC-85755558E9C9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8372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1C6923B1-81FA-F145-702F-0E9E66E0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8373" name="مربع نص 1">
            <a:hlinkClick r:id="rId2"/>
            <a:extLst>
              <a:ext uri="{FF2B5EF4-FFF2-40B4-BE49-F238E27FC236}">
                <a16:creationId xmlns:a16="http://schemas.microsoft.com/office/drawing/2014/main" id="{BEDA3ABB-55FD-DC89-384E-B37733B76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8374" name="صورة 2">
            <a:extLst>
              <a:ext uri="{FF2B5EF4-FFF2-40B4-BE49-F238E27FC236}">
                <a16:creationId xmlns:a16="http://schemas.microsoft.com/office/drawing/2014/main" id="{B205C640-5A68-8C20-BB02-6A734B07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صورة 2">
            <a:hlinkClick r:id="rId5"/>
            <a:extLst>
              <a:ext uri="{FF2B5EF4-FFF2-40B4-BE49-F238E27FC236}">
                <a16:creationId xmlns:a16="http://schemas.microsoft.com/office/drawing/2014/main" id="{DCE490CF-61DA-D559-B510-F5916D019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ZoneTexte 2">
            <a:extLst>
              <a:ext uri="{FF2B5EF4-FFF2-40B4-BE49-F238E27FC236}">
                <a16:creationId xmlns:a16="http://schemas.microsoft.com/office/drawing/2014/main" id="{66C630BE-16F8-4C85-0203-EA8269D11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58377" name="ZoneTexte 2">
            <a:extLst>
              <a:ext uri="{FF2B5EF4-FFF2-40B4-BE49-F238E27FC236}">
                <a16:creationId xmlns:a16="http://schemas.microsoft.com/office/drawing/2014/main" id="{10AA0CAB-E8C0-993E-8340-E7B71675D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0127350-51C9-7D6C-17B0-01BB0F71F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764704"/>
            <a:ext cx="5868144" cy="65639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AB99361-8B47-D394-4A44-ED0168F11713}"/>
              </a:ext>
            </a:extLst>
          </p:cNvPr>
          <p:cNvSpPr txBox="1"/>
          <p:nvPr/>
        </p:nvSpPr>
        <p:spPr>
          <a:xfrm>
            <a:off x="5292080" y="3212976"/>
            <a:ext cx="1853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8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8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× س</a:t>
            </a:r>
            <a:r>
              <a:rPr lang="ar-SA" sz="28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8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،    </a:t>
            </a:r>
            <a:endParaRPr lang="ar-SA" sz="3600" dirty="0">
              <a:solidFill>
                <a:srgbClr val="3333FF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8415E0-9D16-91E0-0EFF-F1A2262337EE}"/>
              </a:ext>
            </a:extLst>
          </p:cNvPr>
          <p:cNvSpPr txBox="1"/>
          <p:nvPr/>
        </p:nvSpPr>
        <p:spPr>
          <a:xfrm>
            <a:off x="3491880" y="3717032"/>
            <a:ext cx="2069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س</a:t>
            </a:r>
            <a:r>
              <a:rPr lang="ar-SA" sz="28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9</a:t>
            </a:r>
            <a:r>
              <a:rPr lang="ar-SA" sz="28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÷ س</a:t>
            </a:r>
            <a:r>
              <a:rPr lang="ar-SA" sz="28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8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،   </a:t>
            </a:r>
            <a:endParaRPr lang="ar-SA" sz="3600" dirty="0">
              <a:solidFill>
                <a:srgbClr val="3333FF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E16B1EA-80F8-63D7-F0F5-C540F70C30D6}"/>
              </a:ext>
            </a:extLst>
          </p:cNvPr>
          <p:cNvSpPr txBox="1"/>
          <p:nvPr/>
        </p:nvSpPr>
        <p:spPr>
          <a:xfrm>
            <a:off x="2771800" y="4365104"/>
            <a:ext cx="1277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( س</a:t>
            </a:r>
            <a:r>
              <a:rPr lang="ar-SA" sz="28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8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2800" b="1" baseline="300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8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ar-SA" sz="3600" dirty="0">
              <a:solidFill>
                <a:srgbClr val="3333FF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53FDBB8-4255-0DFA-2037-FECF303CB7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3728" y="1988840"/>
            <a:ext cx="5106113" cy="400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EF72242-015F-1407-8EB5-C0F6F5F5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535915"/>
            <a:ext cx="2160240" cy="39660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983E502-3886-1229-ECCF-2F3A02CB1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0127350-51C9-7D6C-17B0-01BB0F71F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764704"/>
            <a:ext cx="5868144" cy="65639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28E4FC9-F08B-83E4-EF87-CEE5939979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560" y="1916832"/>
            <a:ext cx="7151197" cy="52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6BA60E7-45CA-BA42-5B1C-D031DA57B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556792"/>
            <a:ext cx="1400370" cy="41915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FE24BAE-0825-1B05-CE04-B0155584D559}"/>
              </a:ext>
            </a:extLst>
          </p:cNvPr>
          <p:cNvSpPr txBox="1"/>
          <p:nvPr/>
        </p:nvSpPr>
        <p:spPr>
          <a:xfrm>
            <a:off x="1835696" y="2996952"/>
            <a:ext cx="48600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3333FF"/>
                </a:solidFill>
                <a:cs typeface="+mj-cs"/>
              </a:rPr>
              <a:t>تستعمل صيغة مساحة الدائرة م = ط نق ٢، حيث نق نصف القطر لإيجاد مساحة أي دائرة،</a:t>
            </a:r>
          </a:p>
          <a:p>
            <a:r>
              <a:rPr lang="ar-SA" sz="2400" b="1" dirty="0">
                <a:solidFill>
                  <a:srgbClr val="3333FF"/>
                </a:solidFill>
                <a:cs typeface="+mj-cs"/>
              </a:rPr>
              <a:t>وتستعمل صيغة مساحة المستطيل</a:t>
            </a:r>
          </a:p>
          <a:p>
            <a:r>
              <a:rPr lang="ar-SA" sz="2400" b="1" dirty="0">
                <a:solidFill>
                  <a:srgbClr val="3333FF"/>
                </a:solidFill>
                <a:cs typeface="+mj-cs"/>
              </a:rPr>
              <a:t>م = ل ض، حيث ل الطول، ض</a:t>
            </a:r>
          </a:p>
          <a:p>
            <a:r>
              <a:rPr lang="ar-SA" sz="2400" b="1" dirty="0">
                <a:solidFill>
                  <a:srgbClr val="3333FF"/>
                </a:solidFill>
                <a:cs typeface="+mj-cs"/>
              </a:rPr>
              <a:t>العرض لإيجاد مساحة أي مستطيل.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0BE98F7-55C4-C1E1-53E1-4E7EAE928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B934C84-E42E-F766-7EFD-C8957CD04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316416" cy="238925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B845F25-ADD2-607F-6CFC-5F13A214A2C6}"/>
              </a:ext>
            </a:extLst>
          </p:cNvPr>
          <p:cNvSpPr txBox="1"/>
          <p:nvPr/>
        </p:nvSpPr>
        <p:spPr>
          <a:xfrm>
            <a:off x="5436096" y="2780928"/>
            <a:ext cx="1152128" cy="57606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67084FC-9FF0-D193-52E5-4A5F5E9EB743}"/>
              </a:ext>
            </a:extLst>
          </p:cNvPr>
          <p:cNvSpPr txBox="1"/>
          <p:nvPr/>
        </p:nvSpPr>
        <p:spPr>
          <a:xfrm>
            <a:off x="2915816" y="4221088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err="1">
                <a:solidFill>
                  <a:srgbClr val="3333FF"/>
                </a:solidFill>
              </a:rPr>
              <a:t>لايتغير</a:t>
            </a:r>
            <a:endParaRPr lang="ar-SA" sz="2400" b="1" dirty="0">
              <a:solidFill>
                <a:srgbClr val="3333FF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514F345-5C86-B408-BE54-6A8CC4660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1204239" cy="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oneTexte 2">
            <a:extLst>
              <a:ext uri="{FF2B5EF4-FFF2-40B4-BE49-F238E27FC236}">
                <a16:creationId xmlns:a16="http://schemas.microsoft.com/office/drawing/2014/main" id="{635E6754-97A4-4A17-6713-A1F1E3D42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BAD0474-F24E-CCBF-5FDB-DF81D997A991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104452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DE2ABF27-6B32-1CDF-64F9-7FCDBF28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4453" name="مربع نص 1">
            <a:hlinkClick r:id="rId2"/>
            <a:extLst>
              <a:ext uri="{FF2B5EF4-FFF2-40B4-BE49-F238E27FC236}">
                <a16:creationId xmlns:a16="http://schemas.microsoft.com/office/drawing/2014/main" id="{77F63F71-8AA5-6C4B-EED8-EA249463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104454" name="صورة 2">
            <a:extLst>
              <a:ext uri="{FF2B5EF4-FFF2-40B4-BE49-F238E27FC236}">
                <a16:creationId xmlns:a16="http://schemas.microsoft.com/office/drawing/2014/main" id="{856D0450-3B45-8679-CEB4-EB778A33D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صورة 2">
            <a:hlinkClick r:id="rId5"/>
            <a:extLst>
              <a:ext uri="{FF2B5EF4-FFF2-40B4-BE49-F238E27FC236}">
                <a16:creationId xmlns:a16="http://schemas.microsoft.com/office/drawing/2014/main" id="{78A46E75-E219-7688-CBF7-A18ADAA9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6" name="ZoneTexte 2">
            <a:extLst>
              <a:ext uri="{FF2B5EF4-FFF2-40B4-BE49-F238E27FC236}">
                <a16:creationId xmlns:a16="http://schemas.microsoft.com/office/drawing/2014/main" id="{CDF3FC9D-FD72-CE4F-5BFB-9EF6B6456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104457" name="ZoneTexte 2">
            <a:extLst>
              <a:ext uri="{FF2B5EF4-FFF2-40B4-BE49-F238E27FC236}">
                <a16:creationId xmlns:a16="http://schemas.microsoft.com/office/drawing/2014/main" id="{613BC22C-2C37-8CA9-3497-9417BC9C0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71FE88C4-DE65-CAF3-16A3-F4D6BE8D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1808163"/>
            <a:ext cx="6554787" cy="4945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الأعضاء في منتديات يزيد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 30  ( اغلب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 نقلتها من عروضه)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زريابه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أبو شكمي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وأوراق عمل 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غادة الشاعر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67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:\إطارات فارغه ج\70440ad20287391e8b3263843338ab2d.jpg">
            <a:extLst>
              <a:ext uri="{FF2B5EF4-FFF2-40B4-BE49-F238E27FC236}">
                <a16:creationId xmlns:a16="http://schemas.microsoft.com/office/drawing/2014/main" id="{DDB11E27-2053-94D4-FFDC-C6B1D6FF9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463"/>
            <a:ext cx="8893175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صورة 4">
            <a:extLst>
              <a:ext uri="{FF2B5EF4-FFF2-40B4-BE49-F238E27FC236}">
                <a16:creationId xmlns:a16="http://schemas.microsoft.com/office/drawing/2014/main" id="{62F371F5-E479-186B-D4C4-FE195EB4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92375"/>
            <a:ext cx="4968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61ADA03-2D4F-C426-F063-F7B688B7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429000"/>
            <a:ext cx="27447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F:\إطارات فارغه ج\70440ad20287391e8b3263843338ab2d.jpg">
            <a:extLst>
              <a:ext uri="{FF2B5EF4-FFF2-40B4-BE49-F238E27FC236}">
                <a16:creationId xmlns:a16="http://schemas.microsoft.com/office/drawing/2014/main" id="{B2DB4DD7-D608-2B71-7F91-47297F68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8893175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1">
            <a:extLst>
              <a:ext uri="{FF2B5EF4-FFF2-40B4-BE49-F238E27FC236}">
                <a16:creationId xmlns:a16="http://schemas.microsoft.com/office/drawing/2014/main" id="{00DEAAA4-7ED6-2F9A-EBA3-89EC09587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046288"/>
            <a:ext cx="3094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AF9738"/>
                </a:solidFill>
                <a:effectLst/>
                <a:uLnTx/>
                <a:uFillTx/>
                <a:latin typeface="GE Tasmeem" panose="020A0503020102020204" pitchFamily="18" charset="-78"/>
                <a:ea typeface="GE Tasmeem" panose="020A0503020102020204" pitchFamily="18" charset="-78"/>
                <a:cs typeface="MCS Diwany3 S_U normal." pitchFamily="2" charset="-78"/>
              </a:rPr>
              <a:t>أهداف الدرس</a:t>
            </a:r>
          </a:p>
        </p:txBody>
      </p:sp>
      <p:sp>
        <p:nvSpPr>
          <p:cNvPr id="4" name="مربع نص 2">
            <a:extLst>
              <a:ext uri="{FF2B5EF4-FFF2-40B4-BE49-F238E27FC236}">
                <a16:creationId xmlns:a16="http://schemas.microsoft.com/office/drawing/2014/main" id="{4052FD4B-8BCB-FFE0-3DBF-708EBA0C5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2911475"/>
            <a:ext cx="26781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8480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3E8EA9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أضرب وحيدات الحد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3E8EA9"/>
              </a:solidFill>
              <a:effectLst/>
              <a:uLnTx/>
              <a:uFillTx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</p:txBody>
      </p:sp>
      <p:sp>
        <p:nvSpPr>
          <p:cNvPr id="5" name="مربع نص 2">
            <a:extLst>
              <a:ext uri="{FF2B5EF4-FFF2-40B4-BE49-F238E27FC236}">
                <a16:creationId xmlns:a16="http://schemas.microsoft.com/office/drawing/2014/main" id="{52A754D3-76F8-B674-77A4-09A51EF37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3494088"/>
            <a:ext cx="37877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8480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3E8EA9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أبسط عبارات تحتوي وحيدات الحد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3E8EA9"/>
              </a:solidFill>
              <a:effectLst/>
              <a:uLnTx/>
              <a:uFillTx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</p:txBody>
      </p:sp>
      <p:pic>
        <p:nvPicPr>
          <p:cNvPr id="217094" name="Picture 3">
            <a:extLst>
              <a:ext uri="{FF2B5EF4-FFF2-40B4-BE49-F238E27FC236}">
                <a16:creationId xmlns:a16="http://schemas.microsoft.com/office/drawing/2014/main" id="{51EEFF1D-C6A4-AFC1-04B7-1D9212F9E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160338"/>
            <a:ext cx="2339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F:\إطارات فارغه ج\70440ad20287391e8b3263843338ab2d.jpg">
            <a:extLst>
              <a:ext uri="{FF2B5EF4-FFF2-40B4-BE49-F238E27FC236}">
                <a16:creationId xmlns:a16="http://schemas.microsoft.com/office/drawing/2014/main" id="{CF5CA91E-6CDA-4C89-1858-77A3C0CA2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8893175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1">
            <a:extLst>
              <a:ext uri="{FF2B5EF4-FFF2-40B4-BE49-F238E27FC236}">
                <a16:creationId xmlns:a16="http://schemas.microsoft.com/office/drawing/2014/main" id="{C20A9F64-D6AA-72ED-32F0-50A44DE09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773238"/>
            <a:ext cx="2193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0" i="0" u="none" strike="noStrike" kern="1200" cap="none" spc="0" normalizeH="0" baseline="0" noProof="0">
                <a:ln>
                  <a:noFill/>
                </a:ln>
                <a:solidFill>
                  <a:srgbClr val="AF9738"/>
                </a:solidFill>
                <a:effectLst/>
                <a:uLnTx/>
                <a:uFillTx/>
                <a:latin typeface="GE Tasmeem" panose="020A0503020102020204" pitchFamily="18" charset="-78"/>
                <a:ea typeface="GE Tasmeem" panose="020A0503020102020204" pitchFamily="18" charset="-78"/>
                <a:cs typeface="MCS Diwany3 S_U normal." pitchFamily="2" charset="-78"/>
              </a:rPr>
              <a:t>المفردات</a:t>
            </a:r>
          </a:p>
        </p:txBody>
      </p:sp>
      <p:sp>
        <p:nvSpPr>
          <p:cNvPr id="4" name="مربع نص 2">
            <a:extLst>
              <a:ext uri="{FF2B5EF4-FFF2-40B4-BE49-F238E27FC236}">
                <a16:creationId xmlns:a16="http://schemas.microsoft.com/office/drawing/2014/main" id="{7D35809F-9681-EEF9-89CE-4449922C2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2630488"/>
            <a:ext cx="18605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8480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3E8EA9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وحيدة الحد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3E8EA9"/>
              </a:solidFill>
              <a:effectLst/>
              <a:uLnTx/>
              <a:uFillTx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</p:txBody>
      </p:sp>
      <p:sp>
        <p:nvSpPr>
          <p:cNvPr id="5" name="مربع نص 2">
            <a:extLst>
              <a:ext uri="{FF2B5EF4-FFF2-40B4-BE49-F238E27FC236}">
                <a16:creationId xmlns:a16="http://schemas.microsoft.com/office/drawing/2014/main" id="{F3762A3C-B9A6-BDE3-773E-6F39425AB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3494088"/>
            <a:ext cx="24526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8480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3E8EA9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الثابت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3E8EA9"/>
              </a:solidFill>
              <a:effectLst/>
              <a:uLnTx/>
              <a:uFillTx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</p:txBody>
      </p:sp>
      <p:pic>
        <p:nvPicPr>
          <p:cNvPr id="218118" name="Picture 3">
            <a:extLst>
              <a:ext uri="{FF2B5EF4-FFF2-40B4-BE49-F238E27FC236}">
                <a16:creationId xmlns:a16="http://schemas.microsoft.com/office/drawing/2014/main" id="{F3EF7448-8CBB-0C29-0446-28D88544A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160338"/>
            <a:ext cx="2339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F:\إطارات فارغه ج\70440ad20287391e8b3263843338ab2d.jpg">
            <a:extLst>
              <a:ext uri="{FF2B5EF4-FFF2-40B4-BE49-F238E27FC236}">
                <a16:creationId xmlns:a16="http://schemas.microsoft.com/office/drawing/2014/main" id="{F92A899F-79D8-78AF-8578-DC09AF405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8893175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1">
            <a:extLst>
              <a:ext uri="{FF2B5EF4-FFF2-40B4-BE49-F238E27FC236}">
                <a16:creationId xmlns:a16="http://schemas.microsoft.com/office/drawing/2014/main" id="{75F3A1A2-5E9E-1002-EA13-B68E6B67A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1773238"/>
            <a:ext cx="280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0" i="0" u="none" strike="noStrike" kern="1200" cap="none" spc="0" normalizeH="0" baseline="0" noProof="0">
                <a:ln>
                  <a:noFill/>
                </a:ln>
                <a:solidFill>
                  <a:srgbClr val="AF9738"/>
                </a:solidFill>
                <a:effectLst/>
                <a:uLnTx/>
                <a:uFillTx/>
                <a:latin typeface="GE Tasmeem" panose="020A0503020102020204" pitchFamily="18" charset="-78"/>
                <a:ea typeface="GE Tasmeem" panose="020A0503020102020204" pitchFamily="18" charset="-78"/>
                <a:cs typeface="MCS Diwany3 S_U normal." pitchFamily="2" charset="-78"/>
              </a:rPr>
              <a:t>مراجعة ماسبق</a:t>
            </a:r>
          </a:p>
        </p:txBody>
      </p:sp>
      <p:sp>
        <p:nvSpPr>
          <p:cNvPr id="4" name="مربع نص 2">
            <a:extLst>
              <a:ext uri="{FF2B5EF4-FFF2-40B4-BE49-F238E27FC236}">
                <a16:creationId xmlns:a16="http://schemas.microsoft.com/office/drawing/2014/main" id="{9EE997A8-6A6C-D7CD-FAAA-6157254E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187700"/>
            <a:ext cx="2497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984806"/>
              </a:buClr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3E8EA9"/>
                </a:solidFill>
                <a:effectLst/>
                <a:uLnTx/>
                <a:uFillTx/>
                <a:latin typeface="Dubai" panose="020B0503030403030204" pitchFamily="34" charset="-78"/>
                <a:ea typeface="Times New Roman" panose="02020603050405020304" pitchFamily="18" charset="0"/>
                <a:cs typeface="Dubai" panose="020B0503030403030204" pitchFamily="34" charset="-78"/>
              </a:rPr>
              <a:t>لعبة البازل تفاعليه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3E8EA9"/>
              </a:solidFill>
              <a:effectLst/>
              <a:uLnTx/>
              <a:uFillTx/>
              <a:latin typeface="Dubai" panose="020B0503030403030204" pitchFamily="34" charset="-78"/>
              <a:ea typeface="Times New Roman" panose="02020603050405020304" pitchFamily="18" charset="0"/>
              <a:cs typeface="Dubai" panose="020B0503030403030204" pitchFamily="34" charset="-78"/>
            </a:endParaRPr>
          </a:p>
        </p:txBody>
      </p:sp>
      <p:pic>
        <p:nvPicPr>
          <p:cNvPr id="219141" name="Picture 3">
            <a:extLst>
              <a:ext uri="{FF2B5EF4-FFF2-40B4-BE49-F238E27FC236}">
                <a16:creationId xmlns:a16="http://schemas.microsoft.com/office/drawing/2014/main" id="{71AAE3FB-1FBD-B334-BF90-D2E918551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160338"/>
            <a:ext cx="2339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>
            <a:extLst>
              <a:ext uri="{FF2B5EF4-FFF2-40B4-BE49-F238E27FC236}">
                <a16:creationId xmlns:a16="http://schemas.microsoft.com/office/drawing/2014/main" id="{36B155CA-D10A-4603-6E9C-FF21EF2EF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268413"/>
            <a:ext cx="659447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>
            <a:extLst>
              <a:ext uri="{FF2B5EF4-FFF2-40B4-BE49-F238E27FC236}">
                <a16:creationId xmlns:a16="http://schemas.microsoft.com/office/drawing/2014/main" id="{CBF55CB3-1CD8-64B9-33DD-BE171D4CF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08025"/>
            <a:ext cx="8270875" cy="537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2118</Words>
  <Application>Microsoft Office PowerPoint</Application>
  <PresentationFormat>عرض على الشاشة (4:3)</PresentationFormat>
  <Paragraphs>315</Paragraphs>
  <Slides>34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34</vt:i4>
      </vt:variant>
    </vt:vector>
  </HeadingPairs>
  <TitlesOfParts>
    <vt:vector size="51" baseType="lpstr">
      <vt:lpstr>Arial</vt:lpstr>
      <vt:lpstr>Calibri</vt:lpstr>
      <vt:lpstr>Calibri Light</vt:lpstr>
      <vt:lpstr>Constantia</vt:lpstr>
      <vt:lpstr>Dubai</vt:lpstr>
      <vt:lpstr>GE Tasmeem</vt:lpstr>
      <vt:lpstr>Times New Roman</vt:lpstr>
      <vt:lpstr>Traditional Arabic</vt:lpstr>
      <vt:lpstr>Wingdings</vt:lpstr>
      <vt:lpstr>Wingdings 2</vt:lpstr>
      <vt:lpstr>نسق Office</vt:lpstr>
      <vt:lpstr>3_تدفق</vt:lpstr>
      <vt:lpstr>سمة Office</vt:lpstr>
      <vt:lpstr>1_تصميم افتراضي</vt:lpstr>
      <vt:lpstr>11_نسق Office</vt:lpstr>
      <vt:lpstr>تصميم افتراضي</vt:lpstr>
      <vt:lpstr>10_سمة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أسماء العوفي</cp:lastModifiedBy>
  <cp:revision>82</cp:revision>
  <dcterms:created xsi:type="dcterms:W3CDTF">2021-01-18T21:24:17Z</dcterms:created>
  <dcterms:modified xsi:type="dcterms:W3CDTF">2024-12-08T20:11:56Z</dcterms:modified>
</cp:coreProperties>
</file>