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2" r:id="rId6"/>
    <p:sldId id="263" r:id="rId7"/>
    <p:sldId id="260" r:id="rId8"/>
    <p:sldId id="261" r:id="rId9"/>
    <p:sldId id="264" r:id="rId10"/>
    <p:sldId id="265" r:id="rId11"/>
    <p:sldId id="266" r:id="rId12"/>
    <p:sldId id="267" r:id="rId13"/>
    <p:sldId id="269" r:id="rId14"/>
    <p:sldId id="268" r:id="rId15"/>
    <p:sldId id="271" r:id="rId16"/>
    <p:sldId id="272" r:id="rId17"/>
    <p:sldId id="270"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36" autoAdjust="0"/>
    <p:restoredTop sz="94660"/>
  </p:normalViewPr>
  <p:slideViewPr>
    <p:cSldViewPr snapToGrid="0">
      <p:cViewPr varScale="1">
        <p:scale>
          <a:sx n="39" d="100"/>
          <a:sy n="39" d="100"/>
        </p:scale>
        <p:origin x="58" y="8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14DF2F-2824-4577-8BE8-82E5812A196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13FF5FAB-300C-4BA6-BB40-1538394291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07953335-ECD1-4232-8841-D764F38F661E}"/>
              </a:ext>
            </a:extLst>
          </p:cNvPr>
          <p:cNvSpPr>
            <a:spLocks noGrp="1"/>
          </p:cNvSpPr>
          <p:nvPr>
            <p:ph type="dt" sz="half" idx="10"/>
          </p:nvPr>
        </p:nvSpPr>
        <p:spPr/>
        <p:txBody>
          <a:bodyPr/>
          <a:lstStyle/>
          <a:p>
            <a:fld id="{6D1B0384-EE27-481B-9AA8-548ED8EE078E}" type="datetimeFigureOut">
              <a:rPr lang="ar-EG" smtClean="0"/>
              <a:t>06/07/1443</a:t>
            </a:fld>
            <a:endParaRPr lang="ar-EG"/>
          </a:p>
        </p:txBody>
      </p:sp>
      <p:sp>
        <p:nvSpPr>
          <p:cNvPr id="5" name="عنصر نائب للتذييل 4">
            <a:extLst>
              <a:ext uri="{FF2B5EF4-FFF2-40B4-BE49-F238E27FC236}">
                <a16:creationId xmlns:a16="http://schemas.microsoft.com/office/drawing/2014/main" id="{240B0AF9-FCD3-4D4B-B3F5-5C4AD137CCCE}"/>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C29A32F5-57FA-4DAE-B1F2-ADC84784090B}"/>
              </a:ext>
            </a:extLst>
          </p:cNvPr>
          <p:cNvSpPr>
            <a:spLocks noGrp="1"/>
          </p:cNvSpPr>
          <p:nvPr>
            <p:ph type="sldNum" sz="quarter" idx="12"/>
          </p:nvPr>
        </p:nvSpPr>
        <p:spPr/>
        <p:txBody>
          <a:bodyPr/>
          <a:lstStyle/>
          <a:p>
            <a:fld id="{69CE6790-1AEA-48A2-AFB4-6B78A41797BD}" type="slidenum">
              <a:rPr lang="ar-EG" smtClean="0"/>
              <a:t>‹#›</a:t>
            </a:fld>
            <a:endParaRPr lang="ar-EG"/>
          </a:p>
        </p:txBody>
      </p:sp>
    </p:spTree>
    <p:extLst>
      <p:ext uri="{BB962C8B-B14F-4D97-AF65-F5344CB8AC3E}">
        <p14:creationId xmlns:p14="http://schemas.microsoft.com/office/powerpoint/2010/main" val="194568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73B9B7-1DFA-4533-B6DA-A94E848854D0}"/>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B845C81C-A8AF-4064-8E9B-D985E99288BD}"/>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91814448-B3CF-4445-AC4F-030B50AAB687}"/>
              </a:ext>
            </a:extLst>
          </p:cNvPr>
          <p:cNvSpPr>
            <a:spLocks noGrp="1"/>
          </p:cNvSpPr>
          <p:nvPr>
            <p:ph type="dt" sz="half" idx="10"/>
          </p:nvPr>
        </p:nvSpPr>
        <p:spPr/>
        <p:txBody>
          <a:bodyPr/>
          <a:lstStyle/>
          <a:p>
            <a:fld id="{6D1B0384-EE27-481B-9AA8-548ED8EE078E}" type="datetimeFigureOut">
              <a:rPr lang="ar-EG" smtClean="0"/>
              <a:t>06/07/1443</a:t>
            </a:fld>
            <a:endParaRPr lang="ar-EG"/>
          </a:p>
        </p:txBody>
      </p:sp>
      <p:sp>
        <p:nvSpPr>
          <p:cNvPr id="5" name="عنصر نائب للتذييل 4">
            <a:extLst>
              <a:ext uri="{FF2B5EF4-FFF2-40B4-BE49-F238E27FC236}">
                <a16:creationId xmlns:a16="http://schemas.microsoft.com/office/drawing/2014/main" id="{03A12DDF-DB3A-4DCA-843B-8E8947004BD4}"/>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7EBC370B-7AEB-4DB7-A318-B573ED91BA1A}"/>
              </a:ext>
            </a:extLst>
          </p:cNvPr>
          <p:cNvSpPr>
            <a:spLocks noGrp="1"/>
          </p:cNvSpPr>
          <p:nvPr>
            <p:ph type="sldNum" sz="quarter" idx="12"/>
          </p:nvPr>
        </p:nvSpPr>
        <p:spPr/>
        <p:txBody>
          <a:bodyPr/>
          <a:lstStyle/>
          <a:p>
            <a:fld id="{69CE6790-1AEA-48A2-AFB4-6B78A41797BD}" type="slidenum">
              <a:rPr lang="ar-EG" smtClean="0"/>
              <a:t>‹#›</a:t>
            </a:fld>
            <a:endParaRPr lang="ar-EG"/>
          </a:p>
        </p:txBody>
      </p:sp>
    </p:spTree>
    <p:extLst>
      <p:ext uri="{BB962C8B-B14F-4D97-AF65-F5344CB8AC3E}">
        <p14:creationId xmlns:p14="http://schemas.microsoft.com/office/powerpoint/2010/main" val="217488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688E682C-6C81-4C35-859B-EC3A178A6046}"/>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B5E6F246-3A51-4AF1-8A41-4E06F6E4BCFC}"/>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B3B87118-11E8-4510-A272-8EFD83103ACC}"/>
              </a:ext>
            </a:extLst>
          </p:cNvPr>
          <p:cNvSpPr>
            <a:spLocks noGrp="1"/>
          </p:cNvSpPr>
          <p:nvPr>
            <p:ph type="dt" sz="half" idx="10"/>
          </p:nvPr>
        </p:nvSpPr>
        <p:spPr/>
        <p:txBody>
          <a:bodyPr/>
          <a:lstStyle/>
          <a:p>
            <a:fld id="{6D1B0384-EE27-481B-9AA8-548ED8EE078E}" type="datetimeFigureOut">
              <a:rPr lang="ar-EG" smtClean="0"/>
              <a:t>06/07/1443</a:t>
            </a:fld>
            <a:endParaRPr lang="ar-EG"/>
          </a:p>
        </p:txBody>
      </p:sp>
      <p:sp>
        <p:nvSpPr>
          <p:cNvPr id="5" name="عنصر نائب للتذييل 4">
            <a:extLst>
              <a:ext uri="{FF2B5EF4-FFF2-40B4-BE49-F238E27FC236}">
                <a16:creationId xmlns:a16="http://schemas.microsoft.com/office/drawing/2014/main" id="{DECE3AB9-590B-4F5C-9C6C-FD31BEC6AB68}"/>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1C7CC288-9EE7-4837-9E5D-A41F52522CD9}"/>
              </a:ext>
            </a:extLst>
          </p:cNvPr>
          <p:cNvSpPr>
            <a:spLocks noGrp="1"/>
          </p:cNvSpPr>
          <p:nvPr>
            <p:ph type="sldNum" sz="quarter" idx="12"/>
          </p:nvPr>
        </p:nvSpPr>
        <p:spPr/>
        <p:txBody>
          <a:bodyPr/>
          <a:lstStyle/>
          <a:p>
            <a:fld id="{69CE6790-1AEA-48A2-AFB4-6B78A41797BD}" type="slidenum">
              <a:rPr lang="ar-EG" smtClean="0"/>
              <a:t>‹#›</a:t>
            </a:fld>
            <a:endParaRPr lang="ar-EG"/>
          </a:p>
        </p:txBody>
      </p:sp>
    </p:spTree>
    <p:extLst>
      <p:ext uri="{BB962C8B-B14F-4D97-AF65-F5344CB8AC3E}">
        <p14:creationId xmlns:p14="http://schemas.microsoft.com/office/powerpoint/2010/main" val="88197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2C0F216-3E5C-4F32-843C-15455C0DD9D3}"/>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D3CDBF39-C979-48B6-8D4E-B25AEE721846}"/>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BEE4E36E-756D-4B99-BDA3-23604AACC5D1}"/>
              </a:ext>
            </a:extLst>
          </p:cNvPr>
          <p:cNvSpPr>
            <a:spLocks noGrp="1"/>
          </p:cNvSpPr>
          <p:nvPr>
            <p:ph type="dt" sz="half" idx="10"/>
          </p:nvPr>
        </p:nvSpPr>
        <p:spPr/>
        <p:txBody>
          <a:bodyPr/>
          <a:lstStyle/>
          <a:p>
            <a:fld id="{6D1B0384-EE27-481B-9AA8-548ED8EE078E}" type="datetimeFigureOut">
              <a:rPr lang="ar-EG" smtClean="0"/>
              <a:t>06/07/1443</a:t>
            </a:fld>
            <a:endParaRPr lang="ar-EG"/>
          </a:p>
        </p:txBody>
      </p:sp>
      <p:sp>
        <p:nvSpPr>
          <p:cNvPr id="5" name="عنصر نائب للتذييل 4">
            <a:extLst>
              <a:ext uri="{FF2B5EF4-FFF2-40B4-BE49-F238E27FC236}">
                <a16:creationId xmlns:a16="http://schemas.microsoft.com/office/drawing/2014/main" id="{9B942975-15DF-4D78-8C04-35EEE4E64DA4}"/>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C59C6F14-4658-4161-A9FC-D48D23E8BDDA}"/>
              </a:ext>
            </a:extLst>
          </p:cNvPr>
          <p:cNvSpPr>
            <a:spLocks noGrp="1"/>
          </p:cNvSpPr>
          <p:nvPr>
            <p:ph type="sldNum" sz="quarter" idx="12"/>
          </p:nvPr>
        </p:nvSpPr>
        <p:spPr/>
        <p:txBody>
          <a:bodyPr/>
          <a:lstStyle/>
          <a:p>
            <a:fld id="{69CE6790-1AEA-48A2-AFB4-6B78A41797BD}" type="slidenum">
              <a:rPr lang="ar-EG" smtClean="0"/>
              <a:t>‹#›</a:t>
            </a:fld>
            <a:endParaRPr lang="ar-EG"/>
          </a:p>
        </p:txBody>
      </p:sp>
    </p:spTree>
    <p:extLst>
      <p:ext uri="{BB962C8B-B14F-4D97-AF65-F5344CB8AC3E}">
        <p14:creationId xmlns:p14="http://schemas.microsoft.com/office/powerpoint/2010/main" val="2679760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A28AD1-62AB-437A-8625-836417438F0D}"/>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1A1D86A7-2613-4E0C-8E3E-BBFD0E50C5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7407027-4716-442A-8502-5D5F7E5808D7}"/>
              </a:ext>
            </a:extLst>
          </p:cNvPr>
          <p:cNvSpPr>
            <a:spLocks noGrp="1"/>
          </p:cNvSpPr>
          <p:nvPr>
            <p:ph type="dt" sz="half" idx="10"/>
          </p:nvPr>
        </p:nvSpPr>
        <p:spPr/>
        <p:txBody>
          <a:bodyPr/>
          <a:lstStyle/>
          <a:p>
            <a:fld id="{6D1B0384-EE27-481B-9AA8-548ED8EE078E}" type="datetimeFigureOut">
              <a:rPr lang="ar-EG" smtClean="0"/>
              <a:t>06/07/1443</a:t>
            </a:fld>
            <a:endParaRPr lang="ar-EG"/>
          </a:p>
        </p:txBody>
      </p:sp>
      <p:sp>
        <p:nvSpPr>
          <p:cNvPr id="5" name="عنصر نائب للتذييل 4">
            <a:extLst>
              <a:ext uri="{FF2B5EF4-FFF2-40B4-BE49-F238E27FC236}">
                <a16:creationId xmlns:a16="http://schemas.microsoft.com/office/drawing/2014/main" id="{CD81AA8D-FE8F-4239-98EF-2F4B03C32F5A}"/>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B6D20094-662B-4497-BBD4-29F75F199C0F}"/>
              </a:ext>
            </a:extLst>
          </p:cNvPr>
          <p:cNvSpPr>
            <a:spLocks noGrp="1"/>
          </p:cNvSpPr>
          <p:nvPr>
            <p:ph type="sldNum" sz="quarter" idx="12"/>
          </p:nvPr>
        </p:nvSpPr>
        <p:spPr/>
        <p:txBody>
          <a:bodyPr/>
          <a:lstStyle/>
          <a:p>
            <a:fld id="{69CE6790-1AEA-48A2-AFB4-6B78A41797BD}" type="slidenum">
              <a:rPr lang="ar-EG" smtClean="0"/>
              <a:t>‹#›</a:t>
            </a:fld>
            <a:endParaRPr lang="ar-EG"/>
          </a:p>
        </p:txBody>
      </p:sp>
    </p:spTree>
    <p:extLst>
      <p:ext uri="{BB962C8B-B14F-4D97-AF65-F5344CB8AC3E}">
        <p14:creationId xmlns:p14="http://schemas.microsoft.com/office/powerpoint/2010/main" val="387473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6525EF1-4727-48CD-9F2A-8F7824C030B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184DD52C-1548-4E61-A3BC-44DDD90E80C4}"/>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8898C0AB-026C-4736-A5CE-FA6D9BF0DB63}"/>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4B133EDF-30CC-436B-82BE-5BB1744FA4F7}"/>
              </a:ext>
            </a:extLst>
          </p:cNvPr>
          <p:cNvSpPr>
            <a:spLocks noGrp="1"/>
          </p:cNvSpPr>
          <p:nvPr>
            <p:ph type="dt" sz="half" idx="10"/>
          </p:nvPr>
        </p:nvSpPr>
        <p:spPr/>
        <p:txBody>
          <a:bodyPr/>
          <a:lstStyle/>
          <a:p>
            <a:fld id="{6D1B0384-EE27-481B-9AA8-548ED8EE078E}" type="datetimeFigureOut">
              <a:rPr lang="ar-EG" smtClean="0"/>
              <a:t>06/07/1443</a:t>
            </a:fld>
            <a:endParaRPr lang="ar-EG"/>
          </a:p>
        </p:txBody>
      </p:sp>
      <p:sp>
        <p:nvSpPr>
          <p:cNvPr id="6" name="عنصر نائب للتذييل 5">
            <a:extLst>
              <a:ext uri="{FF2B5EF4-FFF2-40B4-BE49-F238E27FC236}">
                <a16:creationId xmlns:a16="http://schemas.microsoft.com/office/drawing/2014/main" id="{0C3BA65F-68FA-4075-AA5F-EE70241A0BC2}"/>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EC8021FF-75EE-4308-B35D-0A4DC5F20EB2}"/>
              </a:ext>
            </a:extLst>
          </p:cNvPr>
          <p:cNvSpPr>
            <a:spLocks noGrp="1"/>
          </p:cNvSpPr>
          <p:nvPr>
            <p:ph type="sldNum" sz="quarter" idx="12"/>
          </p:nvPr>
        </p:nvSpPr>
        <p:spPr/>
        <p:txBody>
          <a:bodyPr/>
          <a:lstStyle/>
          <a:p>
            <a:fld id="{69CE6790-1AEA-48A2-AFB4-6B78A41797BD}" type="slidenum">
              <a:rPr lang="ar-EG" smtClean="0"/>
              <a:t>‹#›</a:t>
            </a:fld>
            <a:endParaRPr lang="ar-EG"/>
          </a:p>
        </p:txBody>
      </p:sp>
    </p:spTree>
    <p:extLst>
      <p:ext uri="{BB962C8B-B14F-4D97-AF65-F5344CB8AC3E}">
        <p14:creationId xmlns:p14="http://schemas.microsoft.com/office/powerpoint/2010/main" val="288266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A669D62-ED83-444E-97A6-C01556217EA8}"/>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70F650FE-EA36-42FF-9C84-582BEEE741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B238ABEC-2B45-4B1B-AE29-1B91FD068AE6}"/>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6701ED08-902E-43BC-8E1C-43A555DBD9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D1F6564F-6F2C-49F5-8807-DA5459AEC3E5}"/>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BDF2B1D3-F525-4430-A39F-4CC8E915CAB4}"/>
              </a:ext>
            </a:extLst>
          </p:cNvPr>
          <p:cNvSpPr>
            <a:spLocks noGrp="1"/>
          </p:cNvSpPr>
          <p:nvPr>
            <p:ph type="dt" sz="half" idx="10"/>
          </p:nvPr>
        </p:nvSpPr>
        <p:spPr/>
        <p:txBody>
          <a:bodyPr/>
          <a:lstStyle/>
          <a:p>
            <a:fld id="{6D1B0384-EE27-481B-9AA8-548ED8EE078E}" type="datetimeFigureOut">
              <a:rPr lang="ar-EG" smtClean="0"/>
              <a:t>06/07/1443</a:t>
            </a:fld>
            <a:endParaRPr lang="ar-EG"/>
          </a:p>
        </p:txBody>
      </p:sp>
      <p:sp>
        <p:nvSpPr>
          <p:cNvPr id="8" name="عنصر نائب للتذييل 7">
            <a:extLst>
              <a:ext uri="{FF2B5EF4-FFF2-40B4-BE49-F238E27FC236}">
                <a16:creationId xmlns:a16="http://schemas.microsoft.com/office/drawing/2014/main" id="{B4F5D1F8-2C2C-4338-A9CC-29129370016D}"/>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16F34985-BE49-4F98-B332-3D2238B83198}"/>
              </a:ext>
            </a:extLst>
          </p:cNvPr>
          <p:cNvSpPr>
            <a:spLocks noGrp="1"/>
          </p:cNvSpPr>
          <p:nvPr>
            <p:ph type="sldNum" sz="quarter" idx="12"/>
          </p:nvPr>
        </p:nvSpPr>
        <p:spPr/>
        <p:txBody>
          <a:bodyPr/>
          <a:lstStyle/>
          <a:p>
            <a:fld id="{69CE6790-1AEA-48A2-AFB4-6B78A41797BD}" type="slidenum">
              <a:rPr lang="ar-EG" smtClean="0"/>
              <a:t>‹#›</a:t>
            </a:fld>
            <a:endParaRPr lang="ar-EG"/>
          </a:p>
        </p:txBody>
      </p:sp>
    </p:spTree>
    <p:extLst>
      <p:ext uri="{BB962C8B-B14F-4D97-AF65-F5344CB8AC3E}">
        <p14:creationId xmlns:p14="http://schemas.microsoft.com/office/powerpoint/2010/main" val="2104960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F74950-50D0-4861-A775-7842CE070F67}"/>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5C99DDD2-AE54-4C82-B5C0-FA1B794C1AF8}"/>
              </a:ext>
            </a:extLst>
          </p:cNvPr>
          <p:cNvSpPr>
            <a:spLocks noGrp="1"/>
          </p:cNvSpPr>
          <p:nvPr>
            <p:ph type="dt" sz="half" idx="10"/>
          </p:nvPr>
        </p:nvSpPr>
        <p:spPr/>
        <p:txBody>
          <a:bodyPr/>
          <a:lstStyle/>
          <a:p>
            <a:fld id="{6D1B0384-EE27-481B-9AA8-548ED8EE078E}" type="datetimeFigureOut">
              <a:rPr lang="ar-EG" smtClean="0"/>
              <a:t>06/07/1443</a:t>
            </a:fld>
            <a:endParaRPr lang="ar-EG"/>
          </a:p>
        </p:txBody>
      </p:sp>
      <p:sp>
        <p:nvSpPr>
          <p:cNvPr id="4" name="عنصر نائب للتذييل 3">
            <a:extLst>
              <a:ext uri="{FF2B5EF4-FFF2-40B4-BE49-F238E27FC236}">
                <a16:creationId xmlns:a16="http://schemas.microsoft.com/office/drawing/2014/main" id="{50C84B78-5752-4F27-830B-64F7D7B8E58E}"/>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43B1D4C2-BD57-4CDB-A9AD-58FF755ED64F}"/>
              </a:ext>
            </a:extLst>
          </p:cNvPr>
          <p:cNvSpPr>
            <a:spLocks noGrp="1"/>
          </p:cNvSpPr>
          <p:nvPr>
            <p:ph type="sldNum" sz="quarter" idx="12"/>
          </p:nvPr>
        </p:nvSpPr>
        <p:spPr/>
        <p:txBody>
          <a:bodyPr/>
          <a:lstStyle/>
          <a:p>
            <a:fld id="{69CE6790-1AEA-48A2-AFB4-6B78A41797BD}" type="slidenum">
              <a:rPr lang="ar-EG" smtClean="0"/>
              <a:t>‹#›</a:t>
            </a:fld>
            <a:endParaRPr lang="ar-EG"/>
          </a:p>
        </p:txBody>
      </p:sp>
    </p:spTree>
    <p:extLst>
      <p:ext uri="{BB962C8B-B14F-4D97-AF65-F5344CB8AC3E}">
        <p14:creationId xmlns:p14="http://schemas.microsoft.com/office/powerpoint/2010/main" val="237007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F64BBA30-4C35-4665-8ADC-0CB35AF6A31B}"/>
              </a:ext>
            </a:extLst>
          </p:cNvPr>
          <p:cNvSpPr>
            <a:spLocks noGrp="1"/>
          </p:cNvSpPr>
          <p:nvPr>
            <p:ph type="dt" sz="half" idx="10"/>
          </p:nvPr>
        </p:nvSpPr>
        <p:spPr/>
        <p:txBody>
          <a:bodyPr/>
          <a:lstStyle/>
          <a:p>
            <a:fld id="{6D1B0384-EE27-481B-9AA8-548ED8EE078E}" type="datetimeFigureOut">
              <a:rPr lang="ar-EG" smtClean="0"/>
              <a:t>06/07/1443</a:t>
            </a:fld>
            <a:endParaRPr lang="ar-EG"/>
          </a:p>
        </p:txBody>
      </p:sp>
      <p:sp>
        <p:nvSpPr>
          <p:cNvPr id="3" name="عنصر نائب للتذييل 2">
            <a:extLst>
              <a:ext uri="{FF2B5EF4-FFF2-40B4-BE49-F238E27FC236}">
                <a16:creationId xmlns:a16="http://schemas.microsoft.com/office/drawing/2014/main" id="{1F5DE201-0254-4C75-8317-4596F395F8A6}"/>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0A5CA9CE-32E1-4611-9879-CAC1FF57C6FA}"/>
              </a:ext>
            </a:extLst>
          </p:cNvPr>
          <p:cNvSpPr>
            <a:spLocks noGrp="1"/>
          </p:cNvSpPr>
          <p:nvPr>
            <p:ph type="sldNum" sz="quarter" idx="12"/>
          </p:nvPr>
        </p:nvSpPr>
        <p:spPr/>
        <p:txBody>
          <a:bodyPr/>
          <a:lstStyle/>
          <a:p>
            <a:fld id="{69CE6790-1AEA-48A2-AFB4-6B78A41797BD}" type="slidenum">
              <a:rPr lang="ar-EG" smtClean="0"/>
              <a:t>‹#›</a:t>
            </a:fld>
            <a:endParaRPr lang="ar-EG"/>
          </a:p>
        </p:txBody>
      </p:sp>
    </p:spTree>
    <p:extLst>
      <p:ext uri="{BB962C8B-B14F-4D97-AF65-F5344CB8AC3E}">
        <p14:creationId xmlns:p14="http://schemas.microsoft.com/office/powerpoint/2010/main" val="729477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3F4A528-4EA5-42C8-AA29-E5BC5BB78EE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1BE41918-72E2-47FC-A62C-86D5B60E75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193CBE78-51AB-447D-BEB8-E2D4538C0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99D560AD-AA27-422F-8626-E2F67B950619}"/>
              </a:ext>
            </a:extLst>
          </p:cNvPr>
          <p:cNvSpPr>
            <a:spLocks noGrp="1"/>
          </p:cNvSpPr>
          <p:nvPr>
            <p:ph type="dt" sz="half" idx="10"/>
          </p:nvPr>
        </p:nvSpPr>
        <p:spPr/>
        <p:txBody>
          <a:bodyPr/>
          <a:lstStyle/>
          <a:p>
            <a:fld id="{6D1B0384-EE27-481B-9AA8-548ED8EE078E}" type="datetimeFigureOut">
              <a:rPr lang="ar-EG" smtClean="0"/>
              <a:t>06/07/1443</a:t>
            </a:fld>
            <a:endParaRPr lang="ar-EG"/>
          </a:p>
        </p:txBody>
      </p:sp>
      <p:sp>
        <p:nvSpPr>
          <p:cNvPr id="6" name="عنصر نائب للتذييل 5">
            <a:extLst>
              <a:ext uri="{FF2B5EF4-FFF2-40B4-BE49-F238E27FC236}">
                <a16:creationId xmlns:a16="http://schemas.microsoft.com/office/drawing/2014/main" id="{403E648B-F9FA-410E-8FA6-FB609E4D8CCE}"/>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BB743F37-069E-45E7-AA79-0B8C06E68971}"/>
              </a:ext>
            </a:extLst>
          </p:cNvPr>
          <p:cNvSpPr>
            <a:spLocks noGrp="1"/>
          </p:cNvSpPr>
          <p:nvPr>
            <p:ph type="sldNum" sz="quarter" idx="12"/>
          </p:nvPr>
        </p:nvSpPr>
        <p:spPr/>
        <p:txBody>
          <a:bodyPr/>
          <a:lstStyle/>
          <a:p>
            <a:fld id="{69CE6790-1AEA-48A2-AFB4-6B78A41797BD}" type="slidenum">
              <a:rPr lang="ar-EG" smtClean="0"/>
              <a:t>‹#›</a:t>
            </a:fld>
            <a:endParaRPr lang="ar-EG"/>
          </a:p>
        </p:txBody>
      </p:sp>
    </p:spTree>
    <p:extLst>
      <p:ext uri="{BB962C8B-B14F-4D97-AF65-F5344CB8AC3E}">
        <p14:creationId xmlns:p14="http://schemas.microsoft.com/office/powerpoint/2010/main" val="29307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FFE232C-1D2D-4E63-9367-102F46EEA8BB}"/>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B4584C8E-AEF9-4101-8CB4-D27F33AEBA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315CA8AA-9A7C-4544-8B90-16AB66C04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B8584A4-5D96-4A23-9BA0-A4657C2B48DC}"/>
              </a:ext>
            </a:extLst>
          </p:cNvPr>
          <p:cNvSpPr>
            <a:spLocks noGrp="1"/>
          </p:cNvSpPr>
          <p:nvPr>
            <p:ph type="dt" sz="half" idx="10"/>
          </p:nvPr>
        </p:nvSpPr>
        <p:spPr/>
        <p:txBody>
          <a:bodyPr/>
          <a:lstStyle/>
          <a:p>
            <a:fld id="{6D1B0384-EE27-481B-9AA8-548ED8EE078E}" type="datetimeFigureOut">
              <a:rPr lang="ar-EG" smtClean="0"/>
              <a:t>06/07/1443</a:t>
            </a:fld>
            <a:endParaRPr lang="ar-EG"/>
          </a:p>
        </p:txBody>
      </p:sp>
      <p:sp>
        <p:nvSpPr>
          <p:cNvPr id="6" name="عنصر نائب للتذييل 5">
            <a:extLst>
              <a:ext uri="{FF2B5EF4-FFF2-40B4-BE49-F238E27FC236}">
                <a16:creationId xmlns:a16="http://schemas.microsoft.com/office/drawing/2014/main" id="{3340D2B5-C0ED-4D3E-87CB-1958B88DC6A0}"/>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2811818B-1B1E-475B-93AF-DDA3883806E2}"/>
              </a:ext>
            </a:extLst>
          </p:cNvPr>
          <p:cNvSpPr>
            <a:spLocks noGrp="1"/>
          </p:cNvSpPr>
          <p:nvPr>
            <p:ph type="sldNum" sz="quarter" idx="12"/>
          </p:nvPr>
        </p:nvSpPr>
        <p:spPr/>
        <p:txBody>
          <a:bodyPr/>
          <a:lstStyle/>
          <a:p>
            <a:fld id="{69CE6790-1AEA-48A2-AFB4-6B78A41797BD}" type="slidenum">
              <a:rPr lang="ar-EG" smtClean="0"/>
              <a:t>‹#›</a:t>
            </a:fld>
            <a:endParaRPr lang="ar-EG"/>
          </a:p>
        </p:txBody>
      </p:sp>
    </p:spTree>
    <p:extLst>
      <p:ext uri="{BB962C8B-B14F-4D97-AF65-F5344CB8AC3E}">
        <p14:creationId xmlns:p14="http://schemas.microsoft.com/office/powerpoint/2010/main" val="507272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0B1913E9-000A-4E1E-B237-CD11DB91477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82F83289-639B-4ED6-9C47-3F12CB13ECD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AC8B6046-C532-4F8E-8E97-91B59E217222}"/>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D1B0384-EE27-481B-9AA8-548ED8EE078E}" type="datetimeFigureOut">
              <a:rPr lang="ar-EG" smtClean="0"/>
              <a:t>06/07/1443</a:t>
            </a:fld>
            <a:endParaRPr lang="ar-EG"/>
          </a:p>
        </p:txBody>
      </p:sp>
      <p:sp>
        <p:nvSpPr>
          <p:cNvPr id="5" name="عنصر نائب للتذييل 4">
            <a:extLst>
              <a:ext uri="{FF2B5EF4-FFF2-40B4-BE49-F238E27FC236}">
                <a16:creationId xmlns:a16="http://schemas.microsoft.com/office/drawing/2014/main" id="{BF1019BB-414C-4048-B95E-0B8C209EA3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DE5BBBC8-4B00-48E6-A1D7-73CEACBDB35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9CE6790-1AEA-48A2-AFB4-6B78A41797BD}" type="slidenum">
              <a:rPr lang="ar-EG" smtClean="0"/>
              <a:t>‹#›</a:t>
            </a:fld>
            <a:endParaRPr lang="ar-EG"/>
          </a:p>
        </p:txBody>
      </p:sp>
    </p:spTree>
    <p:extLst>
      <p:ext uri="{BB962C8B-B14F-4D97-AF65-F5344CB8AC3E}">
        <p14:creationId xmlns:p14="http://schemas.microsoft.com/office/powerpoint/2010/main" val="458775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سحابة 4">
            <a:extLst>
              <a:ext uri="{FF2B5EF4-FFF2-40B4-BE49-F238E27FC236}">
                <a16:creationId xmlns:a16="http://schemas.microsoft.com/office/drawing/2014/main" id="{5368CE95-9B51-4175-A315-14914B809F48}"/>
              </a:ext>
            </a:extLst>
          </p:cNvPr>
          <p:cNvSpPr/>
          <p:nvPr/>
        </p:nvSpPr>
        <p:spPr>
          <a:xfrm>
            <a:off x="3775588" y="870155"/>
            <a:ext cx="4277032" cy="1386348"/>
          </a:xfrm>
          <a:prstGeom prst="cloud">
            <a:avLst/>
          </a:prstGeom>
          <a:noFill/>
          <a:ln>
            <a:noFill/>
          </a:ln>
          <a:effectLst>
            <a:glow rad="228600">
              <a:schemeClr val="accent5">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ar-EG" sz="4000" b="1" dirty="0">
                <a:solidFill>
                  <a:schemeClr val="accent4">
                    <a:lumMod val="60000"/>
                    <a:lumOff val="40000"/>
                  </a:schemeClr>
                </a:solidFill>
              </a:rPr>
              <a:t>الوحدة الثانية</a:t>
            </a:r>
          </a:p>
        </p:txBody>
      </p:sp>
      <p:sp>
        <p:nvSpPr>
          <p:cNvPr id="6" name="مربع نص 5">
            <a:extLst>
              <a:ext uri="{FF2B5EF4-FFF2-40B4-BE49-F238E27FC236}">
                <a16:creationId xmlns:a16="http://schemas.microsoft.com/office/drawing/2014/main" id="{E481B6CD-C028-4299-A2CD-AF0B2A151F48}"/>
              </a:ext>
            </a:extLst>
          </p:cNvPr>
          <p:cNvSpPr txBox="1"/>
          <p:nvPr/>
        </p:nvSpPr>
        <p:spPr>
          <a:xfrm>
            <a:off x="3104536" y="2598003"/>
            <a:ext cx="5353664" cy="830997"/>
          </a:xfrm>
          <a:prstGeom prst="rect">
            <a:avLst/>
          </a:prstGeom>
          <a:noFill/>
        </p:spPr>
        <p:txBody>
          <a:bodyPr wrap="square" rtlCol="1">
            <a:spAutoFit/>
          </a:bodyPr>
          <a:lstStyle/>
          <a:p>
            <a:pPr algn="ctr"/>
            <a:r>
              <a:rPr lang="ar-EG" sz="4800" b="1" dirty="0">
                <a:solidFill>
                  <a:schemeClr val="bg1"/>
                </a:solidFill>
              </a:rPr>
              <a:t>المهارات الاجتماعية</a:t>
            </a:r>
          </a:p>
        </p:txBody>
      </p:sp>
    </p:spTree>
    <p:extLst>
      <p:ext uri="{BB962C8B-B14F-4D97-AF65-F5344CB8AC3E}">
        <p14:creationId xmlns:p14="http://schemas.microsoft.com/office/powerpoint/2010/main" val="3822893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339896F9-0E66-4A8A-B1FD-1448D19E287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016" b="90000" l="4186" r="95000">
                        <a14:foregroundMark x1="94070" y1="12131" x2="6395" y2="84098"/>
                        <a14:foregroundMark x1="65233" y1="78525" x2="41628" y2="44590"/>
                        <a14:foregroundMark x1="48488" y1="86066" x2="38256" y2="34590"/>
                        <a14:foregroundMark x1="30465" y1="84426" x2="23140" y2="60820"/>
                        <a14:foregroundMark x1="23140" y1="60820" x2="22674" y2="52623"/>
                        <a14:foregroundMark x1="22791" y1="84754" x2="50698" y2="66066"/>
                        <a14:foregroundMark x1="53605" y1="84098" x2="48256" y2="50984"/>
                        <a14:foregroundMark x1="58140" y1="84426" x2="75698" y2="47213"/>
                        <a14:foregroundMark x1="67907" y1="84426" x2="76628" y2="49508"/>
                        <a14:foregroundMark x1="76512" y1="82131" x2="75000" y2="42623"/>
                        <a14:foregroundMark x1="88837" y1="72459" x2="56279" y2="47213"/>
                        <a14:foregroundMark x1="93605" y1="74754" x2="70930" y2="63279"/>
                        <a14:foregroundMark x1="70930" y1="63279" x2="62326" y2="57377"/>
                        <a14:foregroundMark x1="93488" y1="82623" x2="87674" y2="65246"/>
                        <a14:foregroundMark x1="91977" y1="85738" x2="87209" y2="59508"/>
                        <a14:foregroundMark x1="4419" y1="68361" x2="34302" y2="54262"/>
                        <a14:foregroundMark x1="4419" y1="40000" x2="33953" y2="39016"/>
                        <a14:foregroundMark x1="33953" y1="39016" x2="38721" y2="39508"/>
                        <a14:foregroundMark x1="4302" y1="71639" x2="4651" y2="9180"/>
                        <a14:foregroundMark x1="4651" y1="9180" x2="15581" y2="17705"/>
                        <a14:foregroundMark x1="15581" y1="17705" x2="16163" y2="18525"/>
                        <a14:foregroundMark x1="4419" y1="72295" x2="4419" y2="80820"/>
                        <a14:foregroundMark x1="4419" y1="80820" x2="9651" y2="85410"/>
                        <a14:foregroundMark x1="9651" y1="85410" x2="15581" y2="86066"/>
                        <a14:foregroundMark x1="15581" y1="86066" x2="21628" y2="85574"/>
                        <a14:foregroundMark x1="21628" y1="85574" x2="22791" y2="85574"/>
                        <a14:foregroundMark x1="4651" y1="82295" x2="9884" y2="85902"/>
                        <a14:foregroundMark x1="9884" y1="85902" x2="11163" y2="85410"/>
                        <a14:foregroundMark x1="13605" y1="85246" x2="21860" y2="84918"/>
                        <a14:foregroundMark x1="21860" y1="84918" x2="28140" y2="85082"/>
                        <a14:foregroundMark x1="27442" y1="85902" x2="43837" y2="86230"/>
                        <a14:foregroundMark x1="43837" y1="86230" x2="57791" y2="84590"/>
                        <a14:foregroundMark x1="57791" y1="84590" x2="71977" y2="85082"/>
                        <a14:foregroundMark x1="63837" y1="86230" x2="84651" y2="86230"/>
                        <a14:foregroundMark x1="84651" y1="86230" x2="90930" y2="85574"/>
                        <a14:foregroundMark x1="90930" y1="85574" x2="95000" y2="86066"/>
                      </a14:backgroundRemoval>
                    </a14:imgEffect>
                  </a14:imgLayer>
                </a14:imgProps>
              </a:ext>
              <a:ext uri="{28A0092B-C50C-407E-A947-70E740481C1C}">
                <a14:useLocalDpi xmlns:a14="http://schemas.microsoft.com/office/drawing/2010/main" val="0"/>
              </a:ext>
            </a:extLst>
          </a:blip>
          <a:stretch>
            <a:fillRect/>
          </a:stretch>
        </p:blipFill>
        <p:spPr>
          <a:xfrm>
            <a:off x="1258278" y="714609"/>
            <a:ext cx="9675444" cy="5486400"/>
          </a:xfrm>
          <a:prstGeom prst="rect">
            <a:avLst/>
          </a:prstGeom>
        </p:spPr>
      </p:pic>
      <p:sp>
        <p:nvSpPr>
          <p:cNvPr id="4" name="مربع نص 3">
            <a:extLst>
              <a:ext uri="{FF2B5EF4-FFF2-40B4-BE49-F238E27FC236}">
                <a16:creationId xmlns:a16="http://schemas.microsoft.com/office/drawing/2014/main" id="{0C00077C-D4AE-4E70-999E-C9029097F191}"/>
              </a:ext>
            </a:extLst>
          </p:cNvPr>
          <p:cNvSpPr txBox="1"/>
          <p:nvPr/>
        </p:nvSpPr>
        <p:spPr>
          <a:xfrm>
            <a:off x="2311676" y="1496994"/>
            <a:ext cx="7568647" cy="3416320"/>
          </a:xfrm>
          <a:prstGeom prst="rect">
            <a:avLst/>
          </a:prstGeom>
          <a:noFill/>
        </p:spPr>
        <p:txBody>
          <a:bodyPr wrap="square">
            <a:spAutoFit/>
          </a:bodyPr>
          <a:lstStyle/>
          <a:p>
            <a:r>
              <a:rPr lang="ar-EG" sz="3600" b="1" dirty="0">
                <a:solidFill>
                  <a:schemeClr val="accent4">
                    <a:lumMod val="50000"/>
                  </a:schemeClr>
                </a:solidFill>
              </a:rPr>
              <a:t>وتقوية رابطة الأخوة الإسلامية والإنسانية فيما بينهم. وتعد المشاركة في الاحتفال بالمناسبات الوطنية مثل، اليوم الوطني، و كأس السعودية "سباق خيل دولي" وغيرها من المناسبات الوطنية، من الثوابت الوطنية التي تذكر الأجيال الشابة بالإنجازات</a:t>
            </a:r>
            <a:endParaRPr lang="ar-EG" sz="5400" dirty="0">
              <a:solidFill>
                <a:schemeClr val="accent4">
                  <a:lumMod val="50000"/>
                </a:schemeClr>
              </a:solidFill>
            </a:endParaRPr>
          </a:p>
        </p:txBody>
      </p:sp>
    </p:spTree>
    <p:extLst>
      <p:ext uri="{BB962C8B-B14F-4D97-AF65-F5344CB8AC3E}">
        <p14:creationId xmlns:p14="http://schemas.microsoft.com/office/powerpoint/2010/main" val="217546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339896F9-0E66-4A8A-B1FD-1448D19E287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016" b="90000" l="4186" r="95000">
                        <a14:foregroundMark x1="94070" y1="12131" x2="6395" y2="84098"/>
                        <a14:foregroundMark x1="65233" y1="78525" x2="41628" y2="44590"/>
                        <a14:foregroundMark x1="48488" y1="86066" x2="38256" y2="34590"/>
                        <a14:foregroundMark x1="30465" y1="84426" x2="23140" y2="60820"/>
                        <a14:foregroundMark x1="23140" y1="60820" x2="22674" y2="52623"/>
                        <a14:foregroundMark x1="22791" y1="84754" x2="50698" y2="66066"/>
                        <a14:foregroundMark x1="53605" y1="84098" x2="48256" y2="50984"/>
                        <a14:foregroundMark x1="58140" y1="84426" x2="75698" y2="47213"/>
                        <a14:foregroundMark x1="67907" y1="84426" x2="76628" y2="49508"/>
                        <a14:foregroundMark x1="76512" y1="82131" x2="75000" y2="42623"/>
                        <a14:foregroundMark x1="88837" y1="72459" x2="56279" y2="47213"/>
                        <a14:foregroundMark x1="93605" y1="74754" x2="70930" y2="63279"/>
                        <a14:foregroundMark x1="70930" y1="63279" x2="62326" y2="57377"/>
                        <a14:foregroundMark x1="93488" y1="82623" x2="87674" y2="65246"/>
                        <a14:foregroundMark x1="91977" y1="85738" x2="87209" y2="59508"/>
                        <a14:foregroundMark x1="4419" y1="68361" x2="34302" y2="54262"/>
                        <a14:foregroundMark x1="4419" y1="40000" x2="33953" y2="39016"/>
                        <a14:foregroundMark x1="33953" y1="39016" x2="38721" y2="39508"/>
                        <a14:foregroundMark x1="4302" y1="71639" x2="4651" y2="9180"/>
                        <a14:foregroundMark x1="4651" y1="9180" x2="15581" y2="17705"/>
                        <a14:foregroundMark x1="15581" y1="17705" x2="16163" y2="18525"/>
                        <a14:foregroundMark x1="4419" y1="72295" x2="4419" y2="80820"/>
                        <a14:foregroundMark x1="4419" y1="80820" x2="9651" y2="85410"/>
                        <a14:foregroundMark x1="9651" y1="85410" x2="15581" y2="86066"/>
                        <a14:foregroundMark x1="15581" y1="86066" x2="21628" y2="85574"/>
                        <a14:foregroundMark x1="21628" y1="85574" x2="22791" y2="85574"/>
                        <a14:foregroundMark x1="4651" y1="82295" x2="9884" y2="85902"/>
                        <a14:foregroundMark x1="9884" y1="85902" x2="11163" y2="85410"/>
                        <a14:foregroundMark x1="13605" y1="85246" x2="21860" y2="84918"/>
                        <a14:foregroundMark x1="21860" y1="84918" x2="28140" y2="85082"/>
                        <a14:foregroundMark x1="27442" y1="85902" x2="43837" y2="86230"/>
                        <a14:foregroundMark x1="43837" y1="86230" x2="57791" y2="84590"/>
                        <a14:foregroundMark x1="57791" y1="84590" x2="71977" y2="85082"/>
                        <a14:foregroundMark x1="63837" y1="86230" x2="84651" y2="86230"/>
                        <a14:foregroundMark x1="84651" y1="86230" x2="90930" y2="85574"/>
                        <a14:foregroundMark x1="90930" y1="85574" x2="95000" y2="86066"/>
                      </a14:backgroundRemoval>
                    </a14:imgEffect>
                  </a14:imgLayer>
                </a14:imgProps>
              </a:ext>
              <a:ext uri="{28A0092B-C50C-407E-A947-70E740481C1C}">
                <a14:useLocalDpi xmlns:a14="http://schemas.microsoft.com/office/drawing/2010/main" val="0"/>
              </a:ext>
            </a:extLst>
          </a:blip>
          <a:stretch>
            <a:fillRect/>
          </a:stretch>
        </p:blipFill>
        <p:spPr>
          <a:xfrm>
            <a:off x="1258278" y="714609"/>
            <a:ext cx="9675444" cy="5486400"/>
          </a:xfrm>
          <a:prstGeom prst="rect">
            <a:avLst/>
          </a:prstGeom>
        </p:spPr>
      </p:pic>
      <p:sp>
        <p:nvSpPr>
          <p:cNvPr id="4" name="مربع نص 3">
            <a:extLst>
              <a:ext uri="{FF2B5EF4-FFF2-40B4-BE49-F238E27FC236}">
                <a16:creationId xmlns:a16="http://schemas.microsoft.com/office/drawing/2014/main" id="{0C00077C-D4AE-4E70-999E-C9029097F191}"/>
              </a:ext>
            </a:extLst>
          </p:cNvPr>
          <p:cNvSpPr txBox="1"/>
          <p:nvPr/>
        </p:nvSpPr>
        <p:spPr>
          <a:xfrm>
            <a:off x="2311676" y="1496994"/>
            <a:ext cx="7568647" cy="2862322"/>
          </a:xfrm>
          <a:prstGeom prst="rect">
            <a:avLst/>
          </a:prstGeom>
          <a:noFill/>
        </p:spPr>
        <p:txBody>
          <a:bodyPr wrap="square">
            <a:spAutoFit/>
          </a:bodyPr>
          <a:lstStyle/>
          <a:p>
            <a:r>
              <a:rPr lang="ar-EG" sz="3600" b="1" dirty="0">
                <a:solidFill>
                  <a:schemeClr val="accent4">
                    <a:lumMod val="50000"/>
                  </a:schemeClr>
                </a:solidFill>
              </a:rPr>
              <a:t>التي قام بها المؤسس الملك عبد العزيز طيب الله ثراه وأبناؤه البررة، ولغرس القيم الوطنية، والوعي بأهمية الحفاظ على الوحدة الوطنية، وخدمة الوطن، وتقديم أفضل صورة عنه في المحافل الدولية كافة</a:t>
            </a:r>
            <a:endParaRPr lang="ar-EG" sz="6000" b="0" dirty="0">
              <a:solidFill>
                <a:schemeClr val="accent4">
                  <a:lumMod val="50000"/>
                </a:schemeClr>
              </a:solidFill>
              <a:effectLst/>
            </a:endParaRPr>
          </a:p>
        </p:txBody>
      </p:sp>
    </p:spTree>
    <p:extLst>
      <p:ext uri="{BB962C8B-B14F-4D97-AF65-F5344CB8AC3E}">
        <p14:creationId xmlns:p14="http://schemas.microsoft.com/office/powerpoint/2010/main" val="154906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B5DE3775-CDED-46D8-B3D7-160AF7BED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397" y="501327"/>
            <a:ext cx="6531205" cy="6531205"/>
          </a:xfrm>
          <a:prstGeom prst="rect">
            <a:avLst/>
          </a:prstGeom>
        </p:spPr>
      </p:pic>
      <p:sp>
        <p:nvSpPr>
          <p:cNvPr id="6" name="مربع نص 5">
            <a:extLst>
              <a:ext uri="{FF2B5EF4-FFF2-40B4-BE49-F238E27FC236}">
                <a16:creationId xmlns:a16="http://schemas.microsoft.com/office/drawing/2014/main" id="{7025F706-C972-4047-B1B9-9B6829D7452B}"/>
              </a:ext>
            </a:extLst>
          </p:cNvPr>
          <p:cNvSpPr txBox="1"/>
          <p:nvPr/>
        </p:nvSpPr>
        <p:spPr>
          <a:xfrm>
            <a:off x="4119770" y="2488663"/>
            <a:ext cx="4129708" cy="3603551"/>
          </a:xfrm>
          <a:prstGeom prst="rect">
            <a:avLst/>
          </a:prstGeom>
          <a:noFill/>
        </p:spPr>
        <p:txBody>
          <a:bodyPr wrap="square">
            <a:spAutoFit/>
          </a:bodyPr>
          <a:lstStyle/>
          <a:p>
            <a:pPr algn="ctr" rtl="1">
              <a:spcBef>
                <a:spcPts val="0"/>
              </a:spcBef>
              <a:spcAft>
                <a:spcPts val="500"/>
              </a:spcAft>
            </a:pPr>
            <a:r>
              <a:rPr lang="ar-EG" sz="3200" b="1" i="0" u="none" strike="noStrike" dirty="0">
                <a:effectLst/>
                <a:latin typeface="Arial" panose="020B0604020202020204" pitchFamily="34" charset="0"/>
              </a:rPr>
              <a:t>بعد الاحتفال بالمناسبات الوطنية مشاركة وطنية و وجدانية، تشعر الفرد بمزيد من الفخر والاعتزاز والفرح بإنجازات الوطن</a:t>
            </a:r>
            <a:endParaRPr lang="ar-EG" sz="3200" b="1" dirty="0">
              <a:effectLst/>
            </a:endParaRPr>
          </a:p>
          <a:p>
            <a:pPr algn="ctr"/>
            <a:br>
              <a:rPr lang="ar-EG" sz="3200" b="1" dirty="0"/>
            </a:br>
            <a:endParaRPr lang="ar-EG" sz="3200" b="1" dirty="0"/>
          </a:p>
        </p:txBody>
      </p:sp>
    </p:spTree>
    <p:extLst>
      <p:ext uri="{BB962C8B-B14F-4D97-AF65-F5344CB8AC3E}">
        <p14:creationId xmlns:p14="http://schemas.microsoft.com/office/powerpoint/2010/main" val="280225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4">
            <a:extLst>
              <a:ext uri="{FF2B5EF4-FFF2-40B4-BE49-F238E27FC236}">
                <a16:creationId xmlns:a16="http://schemas.microsoft.com/office/drawing/2014/main" id="{2B523BDF-FEA3-4A32-802E-462E8F8928AF}"/>
              </a:ext>
            </a:extLst>
          </p:cNvPr>
          <p:cNvSpPr txBox="1"/>
          <p:nvPr/>
        </p:nvSpPr>
        <p:spPr>
          <a:xfrm>
            <a:off x="6727596" y="2274838"/>
            <a:ext cx="3744416" cy="2308324"/>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sz="7200" b="1" i="1" dirty="0">
                <a:ln>
                  <a:solidFill>
                    <a:schemeClr val="accent6">
                      <a:lumMod val="50000"/>
                    </a:schemeClr>
                  </a:solidFill>
                </a:ln>
                <a:solidFill>
                  <a:schemeClr val="accent3">
                    <a:lumMod val="50000"/>
                  </a:schemeClr>
                </a:solidFill>
                <a:effectLst>
                  <a:glow rad="63500">
                    <a:schemeClr val="accent5">
                      <a:satMod val="175000"/>
                      <a:alpha val="40000"/>
                    </a:schemeClr>
                  </a:glow>
                </a:effectLst>
                <a:latin typeface="Aldhabi" panose="01000000000000000000" pitchFamily="2" charset="-78"/>
                <a:cs typeface="Aldhabi" panose="01000000000000000000" pitchFamily="2" charset="-78"/>
              </a:rPr>
              <a:t>مناسبات </a:t>
            </a:r>
            <a:r>
              <a:rPr lang="ar-EG" sz="7200" b="1" i="1" dirty="0">
                <a:ln>
                  <a:solidFill>
                    <a:schemeClr val="accent6">
                      <a:lumMod val="50000"/>
                    </a:schemeClr>
                  </a:solidFill>
                </a:ln>
                <a:solidFill>
                  <a:srgbClr val="C00000"/>
                </a:solidFill>
                <a:effectLst>
                  <a:glow rad="63500">
                    <a:schemeClr val="accent5">
                      <a:satMod val="175000"/>
                      <a:alpha val="40000"/>
                    </a:schemeClr>
                  </a:glow>
                </a:effectLst>
                <a:latin typeface="Aldhabi" panose="01000000000000000000" pitchFamily="2" charset="-78"/>
                <a:cs typeface="Aldhabi" panose="01000000000000000000" pitchFamily="2" charset="-78"/>
              </a:rPr>
              <a:t>اجتماعية</a:t>
            </a:r>
          </a:p>
        </p:txBody>
      </p:sp>
      <p:pic>
        <p:nvPicPr>
          <p:cNvPr id="4" name="صورة 3">
            <a:extLst>
              <a:ext uri="{FF2B5EF4-FFF2-40B4-BE49-F238E27FC236}">
                <a16:creationId xmlns:a16="http://schemas.microsoft.com/office/drawing/2014/main" id="{6CFA879B-4AB3-4B8A-AE99-90B71FA31B56}"/>
              </a:ext>
            </a:extLst>
          </p:cNvPr>
          <p:cNvPicPr>
            <a:picLocks noChangeAspect="1"/>
          </p:cNvPicPr>
          <p:nvPr/>
        </p:nvPicPr>
        <p:blipFill>
          <a:blip r:embed="rId2"/>
          <a:stretch>
            <a:fillRect/>
          </a:stretch>
        </p:blipFill>
        <p:spPr>
          <a:xfrm rot="20895685">
            <a:off x="1284650" y="1903465"/>
            <a:ext cx="5186819" cy="30510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29840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عيد الفطر عيد الأضحى عيد مبارك رمضان ، رمضان, اضاءة, ديكورات, عيد الاضحى png">
            <a:extLst>
              <a:ext uri="{FF2B5EF4-FFF2-40B4-BE49-F238E27FC236}">
                <a16:creationId xmlns:a16="http://schemas.microsoft.com/office/drawing/2014/main" id="{80F25501-48FD-4889-ABB2-63E5110AD35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89845" l="10000" r="90000"/>
                    </a14:imgEffect>
                  </a14:imgLayer>
                </a14:imgProps>
              </a:ext>
              <a:ext uri="{28A0092B-C50C-407E-A947-70E740481C1C}">
                <a14:useLocalDpi xmlns:a14="http://schemas.microsoft.com/office/drawing/2010/main" val="0"/>
              </a:ext>
            </a:extLst>
          </a:blip>
          <a:srcRect/>
          <a:stretch>
            <a:fillRect/>
          </a:stretch>
        </p:blipFill>
        <p:spPr bwMode="auto">
          <a:xfrm>
            <a:off x="1886779" y="331246"/>
            <a:ext cx="4050195" cy="2557786"/>
          </a:xfrm>
          <a:prstGeom prst="rect">
            <a:avLst/>
          </a:prstGeom>
          <a:noFill/>
        </p:spPr>
      </p:pic>
      <p:sp>
        <p:nvSpPr>
          <p:cNvPr id="2" name="مخطط انسيابي: متعدد المستندات 1">
            <a:extLst>
              <a:ext uri="{FF2B5EF4-FFF2-40B4-BE49-F238E27FC236}">
                <a16:creationId xmlns:a16="http://schemas.microsoft.com/office/drawing/2014/main" id="{31E2A905-F36D-4F74-9076-145A1E961915}"/>
              </a:ext>
            </a:extLst>
          </p:cNvPr>
          <p:cNvSpPr/>
          <p:nvPr/>
        </p:nvSpPr>
        <p:spPr>
          <a:xfrm>
            <a:off x="4951343" y="854765"/>
            <a:ext cx="4492487" cy="1510748"/>
          </a:xfrm>
          <a:prstGeom prst="flowChartMultidocumen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EG" sz="4400" b="1" dirty="0"/>
              <a:t>عيد الفطر</a:t>
            </a:r>
          </a:p>
        </p:txBody>
      </p:sp>
      <p:pic>
        <p:nvPicPr>
          <p:cNvPr id="4" name="Picture 2" descr="عيد الفطر عيد الأضحى عيد مبارك رمضان ، رمضان, اضاءة, ديكورات, عيد الاضحى png">
            <a:extLst>
              <a:ext uri="{FF2B5EF4-FFF2-40B4-BE49-F238E27FC236}">
                <a16:creationId xmlns:a16="http://schemas.microsoft.com/office/drawing/2014/main" id="{8024DAC0-0D24-4472-93AE-A7C71BBA31B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89845" l="10000" r="90000"/>
                    </a14:imgEffect>
                  </a14:imgLayer>
                </a14:imgProps>
              </a:ext>
              <a:ext uri="{28A0092B-C50C-407E-A947-70E740481C1C}">
                <a14:useLocalDpi xmlns:a14="http://schemas.microsoft.com/office/drawing/2010/main" val="0"/>
              </a:ext>
            </a:extLst>
          </a:blip>
          <a:srcRect/>
          <a:stretch>
            <a:fillRect/>
          </a:stretch>
        </p:blipFill>
        <p:spPr bwMode="auto">
          <a:xfrm>
            <a:off x="1621735" y="2365513"/>
            <a:ext cx="4050195" cy="2557786"/>
          </a:xfrm>
          <a:prstGeom prst="rect">
            <a:avLst/>
          </a:prstGeom>
          <a:noFill/>
        </p:spPr>
      </p:pic>
      <p:sp>
        <p:nvSpPr>
          <p:cNvPr id="5" name="مخطط انسيابي: متعدد المستندات 4">
            <a:extLst>
              <a:ext uri="{FF2B5EF4-FFF2-40B4-BE49-F238E27FC236}">
                <a16:creationId xmlns:a16="http://schemas.microsoft.com/office/drawing/2014/main" id="{BA19CDC8-3311-4DFE-813F-CB6888E3FF62}"/>
              </a:ext>
            </a:extLst>
          </p:cNvPr>
          <p:cNvSpPr/>
          <p:nvPr/>
        </p:nvSpPr>
        <p:spPr>
          <a:xfrm>
            <a:off x="4686299" y="2889032"/>
            <a:ext cx="4492487" cy="1510748"/>
          </a:xfrm>
          <a:prstGeom prst="flowChartMultidocumen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EG" sz="4400" b="1" dirty="0"/>
              <a:t>عيد </a:t>
            </a:r>
            <a:r>
              <a:rPr lang="ar-EG" sz="4400" b="1" dirty="0" err="1"/>
              <a:t>الأضحى</a:t>
            </a:r>
            <a:endParaRPr lang="ar-EG" sz="4400" b="1" dirty="0"/>
          </a:p>
        </p:txBody>
      </p:sp>
      <p:sp>
        <p:nvSpPr>
          <p:cNvPr id="6" name="مخطط انسيابي: متعدد المستندات 5">
            <a:extLst>
              <a:ext uri="{FF2B5EF4-FFF2-40B4-BE49-F238E27FC236}">
                <a16:creationId xmlns:a16="http://schemas.microsoft.com/office/drawing/2014/main" id="{E0D5E39C-176D-41CC-97F9-AB6E242138B3}"/>
              </a:ext>
            </a:extLst>
          </p:cNvPr>
          <p:cNvSpPr/>
          <p:nvPr/>
        </p:nvSpPr>
        <p:spPr>
          <a:xfrm>
            <a:off x="4610097" y="4492487"/>
            <a:ext cx="4492487" cy="1510748"/>
          </a:xfrm>
          <a:prstGeom prst="flowChartMultidocumen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EG" sz="4400" b="1" dirty="0"/>
              <a:t>حفلات زواج</a:t>
            </a:r>
          </a:p>
        </p:txBody>
      </p:sp>
      <p:pic>
        <p:nvPicPr>
          <p:cNvPr id="7" name="صورة 6">
            <a:extLst>
              <a:ext uri="{FF2B5EF4-FFF2-40B4-BE49-F238E27FC236}">
                <a16:creationId xmlns:a16="http://schemas.microsoft.com/office/drawing/2014/main" id="{9F2CD81C-C5F5-4EF6-A704-AB0D61BE634B}"/>
              </a:ext>
            </a:extLst>
          </p:cNvPr>
          <p:cNvPicPr>
            <a:picLocks noChangeAspect="1"/>
          </p:cNvPicPr>
          <p:nvPr/>
        </p:nvPicPr>
        <p:blipFill rotWithShape="1">
          <a:blip r:embed="rId4">
            <a:extLst>
              <a:ext uri="{28A0092B-C50C-407E-A947-70E740481C1C}">
                <a14:useLocalDpi xmlns:a14="http://schemas.microsoft.com/office/drawing/2010/main" val="0"/>
              </a:ext>
            </a:extLst>
          </a:blip>
          <a:srcRect b="22100"/>
          <a:stretch/>
        </p:blipFill>
        <p:spPr>
          <a:xfrm>
            <a:off x="2317528" y="4325235"/>
            <a:ext cx="2368771" cy="1845252"/>
          </a:xfrm>
          <a:prstGeom prst="rect">
            <a:avLst/>
          </a:prstGeom>
        </p:spPr>
      </p:pic>
    </p:spTree>
    <p:extLst>
      <p:ext uri="{BB962C8B-B14F-4D97-AF65-F5344CB8AC3E}">
        <p14:creationId xmlns:p14="http://schemas.microsoft.com/office/powerpoint/2010/main" val="76766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2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4">
            <a:extLst>
              <a:ext uri="{FF2B5EF4-FFF2-40B4-BE49-F238E27FC236}">
                <a16:creationId xmlns:a16="http://schemas.microsoft.com/office/drawing/2014/main" id="{2B523BDF-FEA3-4A32-802E-462E8F8928AF}"/>
              </a:ext>
            </a:extLst>
          </p:cNvPr>
          <p:cNvSpPr txBox="1"/>
          <p:nvPr/>
        </p:nvSpPr>
        <p:spPr>
          <a:xfrm>
            <a:off x="6727596" y="2274838"/>
            <a:ext cx="3744416" cy="1200329"/>
          </a:xfrm>
          <a:prstGeom prst="rect">
            <a:avLst/>
          </a:prstGeom>
          <a:noFill/>
        </p:spPr>
        <p:txBody>
          <a:bodyPr wrap="square" rtlCol="1">
            <a:spAutoFit/>
          </a:bodyPr>
          <a:ls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sz="7200" b="1" i="1" dirty="0">
                <a:ln>
                  <a:solidFill>
                    <a:schemeClr val="accent6">
                      <a:lumMod val="50000"/>
                    </a:schemeClr>
                  </a:solidFill>
                </a:ln>
                <a:solidFill>
                  <a:schemeClr val="accent3">
                    <a:lumMod val="50000"/>
                  </a:schemeClr>
                </a:solidFill>
                <a:effectLst>
                  <a:glow rad="63500">
                    <a:schemeClr val="accent5">
                      <a:satMod val="175000"/>
                      <a:alpha val="40000"/>
                    </a:schemeClr>
                  </a:glow>
                </a:effectLst>
                <a:latin typeface="Aldhabi" panose="01000000000000000000" pitchFamily="2" charset="-78"/>
                <a:cs typeface="Aldhabi" panose="01000000000000000000" pitchFamily="2" charset="-78"/>
              </a:rPr>
              <a:t>مناسبات وطنية</a:t>
            </a:r>
            <a:endParaRPr lang="ar-EG" sz="7200" b="1" i="1" dirty="0">
              <a:ln>
                <a:solidFill>
                  <a:schemeClr val="accent6">
                    <a:lumMod val="50000"/>
                  </a:schemeClr>
                </a:solidFill>
              </a:ln>
              <a:solidFill>
                <a:srgbClr val="C00000"/>
              </a:solidFill>
              <a:effectLst>
                <a:glow rad="63500">
                  <a:schemeClr val="accent5">
                    <a:satMod val="175000"/>
                    <a:alpha val="40000"/>
                  </a:schemeClr>
                </a:glow>
              </a:effectLst>
              <a:latin typeface="Aldhabi" panose="01000000000000000000" pitchFamily="2" charset="-78"/>
              <a:cs typeface="Aldhabi" panose="01000000000000000000" pitchFamily="2" charset="-78"/>
            </a:endParaRPr>
          </a:p>
        </p:txBody>
      </p:sp>
      <p:pic>
        <p:nvPicPr>
          <p:cNvPr id="5" name="صورة 4">
            <a:extLst>
              <a:ext uri="{FF2B5EF4-FFF2-40B4-BE49-F238E27FC236}">
                <a16:creationId xmlns:a16="http://schemas.microsoft.com/office/drawing/2014/main" id="{92755A25-5AC5-4C27-ACF8-CC83E3811DFA}"/>
              </a:ext>
            </a:extLst>
          </p:cNvPr>
          <p:cNvPicPr>
            <a:picLocks noChangeAspect="1"/>
          </p:cNvPicPr>
          <p:nvPr/>
        </p:nvPicPr>
        <p:blipFill>
          <a:blip r:embed="rId2"/>
          <a:stretch>
            <a:fillRect/>
          </a:stretch>
        </p:blipFill>
        <p:spPr>
          <a:xfrm>
            <a:off x="2212285" y="2587693"/>
            <a:ext cx="3883715" cy="2787505"/>
          </a:xfrm>
          <a:prstGeom prst="rect">
            <a:avLst/>
          </a:prstGeom>
        </p:spPr>
      </p:pic>
    </p:spTree>
    <p:extLst>
      <p:ext uri="{BB962C8B-B14F-4D97-AF65-F5344CB8AC3E}">
        <p14:creationId xmlns:p14="http://schemas.microsoft.com/office/powerpoint/2010/main" val="256957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تعدد المستندات 1">
            <a:extLst>
              <a:ext uri="{FF2B5EF4-FFF2-40B4-BE49-F238E27FC236}">
                <a16:creationId xmlns:a16="http://schemas.microsoft.com/office/drawing/2014/main" id="{DB805616-8B14-4BA7-BDFB-488BF6051FEC}"/>
              </a:ext>
            </a:extLst>
          </p:cNvPr>
          <p:cNvSpPr/>
          <p:nvPr/>
        </p:nvSpPr>
        <p:spPr>
          <a:xfrm>
            <a:off x="4136334" y="655983"/>
            <a:ext cx="4492487" cy="1510748"/>
          </a:xfrm>
          <a:prstGeom prst="flowChartMultidocumen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EG" sz="4400" b="1" dirty="0"/>
              <a:t>اليوم الوطني</a:t>
            </a:r>
          </a:p>
        </p:txBody>
      </p:sp>
      <p:sp>
        <p:nvSpPr>
          <p:cNvPr id="3" name="مخطط انسيابي: متعدد المستندات 2">
            <a:extLst>
              <a:ext uri="{FF2B5EF4-FFF2-40B4-BE49-F238E27FC236}">
                <a16:creationId xmlns:a16="http://schemas.microsoft.com/office/drawing/2014/main" id="{BE974CB4-6A9A-4343-A90E-37CC485C1D43}"/>
              </a:ext>
            </a:extLst>
          </p:cNvPr>
          <p:cNvSpPr/>
          <p:nvPr/>
        </p:nvSpPr>
        <p:spPr>
          <a:xfrm>
            <a:off x="3871290" y="2690250"/>
            <a:ext cx="4492487" cy="1510748"/>
          </a:xfrm>
          <a:prstGeom prst="flowChartMultidocumen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t>مهرجان الملك عبدالعزيز</a:t>
            </a:r>
            <a:endParaRPr lang="ar-EG" sz="6600" b="0" dirty="0">
              <a:effectLst/>
            </a:endParaRPr>
          </a:p>
          <a:p>
            <a:pPr algn="ctr"/>
            <a:r>
              <a:rPr lang="ar-EG" sz="3200" b="1" dirty="0" err="1"/>
              <a:t>المزاين</a:t>
            </a:r>
            <a:r>
              <a:rPr lang="ar-EG" sz="3200" b="1" dirty="0"/>
              <a:t> الإبل</a:t>
            </a:r>
            <a:endParaRPr lang="ar-EG" sz="6600" b="0" dirty="0">
              <a:effectLst/>
            </a:endParaRPr>
          </a:p>
        </p:txBody>
      </p:sp>
      <p:sp>
        <p:nvSpPr>
          <p:cNvPr id="4" name="مخطط انسيابي: متعدد المستندات 3">
            <a:extLst>
              <a:ext uri="{FF2B5EF4-FFF2-40B4-BE49-F238E27FC236}">
                <a16:creationId xmlns:a16="http://schemas.microsoft.com/office/drawing/2014/main" id="{03316235-C40E-4E7B-9D49-88467C1229AB}"/>
              </a:ext>
            </a:extLst>
          </p:cNvPr>
          <p:cNvSpPr/>
          <p:nvPr/>
        </p:nvSpPr>
        <p:spPr>
          <a:xfrm>
            <a:off x="3795088" y="4293705"/>
            <a:ext cx="4492487" cy="1510748"/>
          </a:xfrm>
          <a:prstGeom prst="flowChartMultidocumen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t>مهرجان الملك عبدالعزيز</a:t>
            </a:r>
            <a:endParaRPr lang="ar-EG" sz="6600" b="0" dirty="0">
              <a:effectLst/>
            </a:endParaRPr>
          </a:p>
          <a:p>
            <a:pPr algn="ctr"/>
            <a:r>
              <a:rPr lang="ar-EG" sz="3200" b="1" dirty="0"/>
              <a:t>للصقور</a:t>
            </a:r>
            <a:endParaRPr lang="ar-EG" sz="6600" b="0" dirty="0">
              <a:effectLst/>
            </a:endParaRPr>
          </a:p>
        </p:txBody>
      </p:sp>
    </p:spTree>
    <p:extLst>
      <p:ext uri="{BB962C8B-B14F-4D97-AF65-F5344CB8AC3E}">
        <p14:creationId xmlns:p14="http://schemas.microsoft.com/office/powerpoint/2010/main" val="6681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D3EB51B7-A4A3-4AD1-8D24-6940494E3B62}"/>
              </a:ext>
            </a:extLst>
          </p:cNvPr>
          <p:cNvPicPr>
            <a:picLocks noChangeAspect="1"/>
          </p:cNvPicPr>
          <p:nvPr/>
        </p:nvPicPr>
        <p:blipFill>
          <a:blip r:embed="rId2">
            <a:clrChange>
              <a:clrFrom>
                <a:srgbClr val="666666"/>
              </a:clrFrom>
              <a:clrTo>
                <a:srgbClr val="666666">
                  <a:alpha val="0"/>
                </a:srgbClr>
              </a:clrTo>
            </a:clrChange>
            <a:extLst>
              <a:ext uri="{28A0092B-C50C-407E-A947-70E740481C1C}">
                <a14:useLocalDpi xmlns:a14="http://schemas.microsoft.com/office/drawing/2010/main" val="0"/>
              </a:ext>
            </a:extLst>
          </a:blip>
          <a:stretch>
            <a:fillRect/>
          </a:stretch>
        </p:blipFill>
        <p:spPr>
          <a:xfrm>
            <a:off x="516835" y="-2748331"/>
            <a:ext cx="10535478" cy="8910591"/>
          </a:xfrm>
          <a:prstGeom prst="rect">
            <a:avLst/>
          </a:prstGeom>
        </p:spPr>
      </p:pic>
      <p:sp>
        <p:nvSpPr>
          <p:cNvPr id="3" name="مربع نص 2">
            <a:extLst>
              <a:ext uri="{FF2B5EF4-FFF2-40B4-BE49-F238E27FC236}">
                <a16:creationId xmlns:a16="http://schemas.microsoft.com/office/drawing/2014/main" id="{4AC3345C-D916-47CF-9565-A8664EF3638B}"/>
              </a:ext>
            </a:extLst>
          </p:cNvPr>
          <p:cNvSpPr txBox="1"/>
          <p:nvPr/>
        </p:nvSpPr>
        <p:spPr>
          <a:xfrm>
            <a:off x="2718353" y="1026963"/>
            <a:ext cx="6092686" cy="1446550"/>
          </a:xfrm>
          <a:prstGeom prst="rect">
            <a:avLst/>
          </a:prstGeom>
          <a:noFill/>
        </p:spPr>
        <p:txBody>
          <a:bodyPr wrap="square">
            <a:spAutoFit/>
          </a:bodyPr>
          <a:lstStyle/>
          <a:p>
            <a:pPr algn="ctr" rtl="1">
              <a:spcBef>
                <a:spcPts val="0"/>
              </a:spcBef>
              <a:spcAft>
                <a:spcPts val="500"/>
              </a:spcAft>
            </a:pPr>
            <a:r>
              <a:rPr lang="ar-EG" sz="4400" b="1" i="0" u="none" strike="noStrike" dirty="0">
                <a:solidFill>
                  <a:srgbClr val="636D00"/>
                </a:solidFill>
                <a:effectLst/>
                <a:latin typeface="Arial" panose="020B0604020202020204" pitchFamily="34" charset="0"/>
              </a:rPr>
              <a:t>دون مناسبات اجتماعية أو وطنية أخرى تحتفل بها .</a:t>
            </a:r>
            <a:endParaRPr lang="ar-EG" sz="4400" b="0" dirty="0">
              <a:effectLst/>
            </a:endParaRPr>
          </a:p>
        </p:txBody>
      </p:sp>
      <p:sp>
        <p:nvSpPr>
          <p:cNvPr id="5" name="مربع نص 4">
            <a:extLst>
              <a:ext uri="{FF2B5EF4-FFF2-40B4-BE49-F238E27FC236}">
                <a16:creationId xmlns:a16="http://schemas.microsoft.com/office/drawing/2014/main" id="{8D4B684E-46FF-43E1-B4F8-4C9E8F75E775}"/>
              </a:ext>
            </a:extLst>
          </p:cNvPr>
          <p:cNvSpPr txBox="1"/>
          <p:nvPr/>
        </p:nvSpPr>
        <p:spPr>
          <a:xfrm>
            <a:off x="2981739" y="3935896"/>
            <a:ext cx="6341165" cy="1323439"/>
          </a:xfrm>
          <a:prstGeom prst="rect">
            <a:avLst/>
          </a:prstGeom>
          <a:noFill/>
        </p:spPr>
        <p:txBody>
          <a:bodyPr wrap="square" rtlCol="1">
            <a:spAutoFit/>
          </a:bodyPr>
          <a:lstStyle/>
          <a:p>
            <a:pPr marL="285750" indent="-285750">
              <a:buFont typeface="Arial" panose="020B0604020202020204" pitchFamily="34" charset="0"/>
              <a:buChar char="•"/>
            </a:pPr>
            <a:r>
              <a:rPr lang="ar-EG" sz="4000" b="1" dirty="0">
                <a:solidFill>
                  <a:srgbClr val="C00000"/>
                </a:solidFill>
              </a:rPr>
              <a:t>مناسبة البيعة.</a:t>
            </a:r>
          </a:p>
          <a:p>
            <a:pPr marL="285750" indent="-285750">
              <a:buFont typeface="Arial" panose="020B0604020202020204" pitchFamily="34" charset="0"/>
              <a:buChar char="•"/>
            </a:pPr>
            <a:r>
              <a:rPr lang="ar-EG" sz="4000" b="1" dirty="0">
                <a:solidFill>
                  <a:srgbClr val="C00000"/>
                </a:solidFill>
              </a:rPr>
              <a:t>مناسبة يوم التأسيس</a:t>
            </a:r>
          </a:p>
        </p:txBody>
      </p:sp>
    </p:spTree>
    <p:extLst>
      <p:ext uri="{BB962C8B-B14F-4D97-AF65-F5344CB8AC3E}">
        <p14:creationId xmlns:p14="http://schemas.microsoft.com/office/powerpoint/2010/main" val="263314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1B2BAA62-34E4-40A1-BC78-2576156A9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122" y="375326"/>
            <a:ext cx="6089026" cy="6107348"/>
          </a:xfrm>
          <a:prstGeom prst="rect">
            <a:avLst/>
          </a:prstGeom>
        </p:spPr>
      </p:pic>
      <p:sp>
        <p:nvSpPr>
          <p:cNvPr id="4" name="مربع نص 3">
            <a:extLst>
              <a:ext uri="{FF2B5EF4-FFF2-40B4-BE49-F238E27FC236}">
                <a16:creationId xmlns:a16="http://schemas.microsoft.com/office/drawing/2014/main" id="{CD1B6B27-1601-452A-90CB-82C13E8DF1B8}"/>
              </a:ext>
            </a:extLst>
          </p:cNvPr>
          <p:cNvSpPr txBox="1"/>
          <p:nvPr/>
        </p:nvSpPr>
        <p:spPr>
          <a:xfrm>
            <a:off x="4249807" y="2200427"/>
            <a:ext cx="3692386" cy="3480440"/>
          </a:xfrm>
          <a:prstGeom prst="rect">
            <a:avLst/>
          </a:prstGeom>
          <a:noFill/>
        </p:spPr>
        <p:txBody>
          <a:bodyPr wrap="square">
            <a:spAutoFit/>
          </a:bodyPr>
          <a:lstStyle/>
          <a:p>
            <a:pPr algn="ctr" rtl="1">
              <a:spcBef>
                <a:spcPts val="0"/>
              </a:spcBef>
              <a:spcAft>
                <a:spcPts val="500"/>
              </a:spcAft>
            </a:pPr>
            <a:r>
              <a:rPr lang="ar-EG" sz="3600" b="1" i="0" u="none" strike="noStrike" dirty="0">
                <a:solidFill>
                  <a:schemeClr val="accent4">
                    <a:lumMod val="50000"/>
                  </a:schemeClr>
                </a:solidFill>
                <a:effectLst/>
                <a:latin typeface="Arial" panose="020B0604020202020204" pitchFamily="34" charset="0"/>
              </a:rPr>
              <a:t>ما أهمية المشاركة في المناسبات الوطنية والاجتماعية لكل من الفرد والمجتمع؟</a:t>
            </a:r>
            <a:endParaRPr lang="ar-EG" sz="3600" b="0" dirty="0">
              <a:solidFill>
                <a:schemeClr val="accent4">
                  <a:lumMod val="50000"/>
                </a:schemeClr>
              </a:solidFill>
              <a:effectLst/>
            </a:endParaRPr>
          </a:p>
          <a:p>
            <a:pPr algn="ctr"/>
            <a:br>
              <a:rPr lang="ar-EG" sz="3600" dirty="0">
                <a:solidFill>
                  <a:schemeClr val="accent4">
                    <a:lumMod val="50000"/>
                  </a:schemeClr>
                </a:solidFill>
              </a:rPr>
            </a:br>
            <a:endParaRPr lang="ar-EG" sz="3600" dirty="0">
              <a:solidFill>
                <a:schemeClr val="accent4">
                  <a:lumMod val="50000"/>
                </a:schemeClr>
              </a:solidFill>
            </a:endParaRPr>
          </a:p>
        </p:txBody>
      </p:sp>
    </p:spTree>
    <p:extLst>
      <p:ext uri="{BB962C8B-B14F-4D97-AF65-F5344CB8AC3E}">
        <p14:creationId xmlns:p14="http://schemas.microsoft.com/office/powerpoint/2010/main" val="387601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490523F3-A46E-4E7C-9D74-30A33FEA3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003" y="860968"/>
            <a:ext cx="10406631" cy="4694044"/>
          </a:xfrm>
          <a:prstGeom prst="rect">
            <a:avLst/>
          </a:prstGeom>
        </p:spPr>
      </p:pic>
      <p:sp>
        <p:nvSpPr>
          <p:cNvPr id="4" name="مربع نص 3">
            <a:extLst>
              <a:ext uri="{FF2B5EF4-FFF2-40B4-BE49-F238E27FC236}">
                <a16:creationId xmlns:a16="http://schemas.microsoft.com/office/drawing/2014/main" id="{C6D8B5F7-7492-407B-87EB-FC7FE72C5270}"/>
              </a:ext>
            </a:extLst>
          </p:cNvPr>
          <p:cNvSpPr txBox="1"/>
          <p:nvPr/>
        </p:nvSpPr>
        <p:spPr>
          <a:xfrm>
            <a:off x="1901091" y="2125881"/>
            <a:ext cx="9012074" cy="3175228"/>
          </a:xfrm>
          <a:prstGeom prst="rect">
            <a:avLst/>
          </a:prstGeom>
          <a:noFill/>
        </p:spPr>
        <p:txBody>
          <a:bodyPr wrap="square">
            <a:spAutoFit/>
          </a:bodyPr>
          <a:lstStyle/>
          <a:p>
            <a:pPr algn="r" rtl="1">
              <a:spcBef>
                <a:spcPts val="0"/>
              </a:spcBef>
              <a:spcAft>
                <a:spcPts val="500"/>
              </a:spcAft>
            </a:pPr>
            <a:r>
              <a:rPr lang="ar-EG" sz="3200" b="1" i="0" u="none" strike="noStrike" dirty="0">
                <a:solidFill>
                  <a:schemeClr val="accent4">
                    <a:lumMod val="50000"/>
                  </a:schemeClr>
                </a:solidFill>
                <a:effectLst/>
                <a:latin typeface="Arial" panose="020B0604020202020204" pitchFamily="34" charset="0"/>
              </a:rPr>
              <a:t>لابد من مراعاة الآداب الاجتماعية التي حث عليها الدين الإسلامي عند حضور المناسبات الاجتماعية والوطنية، ويتجلى ذلك في الحديث مع الآخرين بالكلمة الطيبة، والتعامل الحسن، قال الرسول</a:t>
            </a:r>
            <a:endParaRPr lang="ar-EG" sz="3200" b="1" dirty="0">
              <a:solidFill>
                <a:schemeClr val="accent4">
                  <a:lumMod val="50000"/>
                </a:schemeClr>
              </a:solidFill>
              <a:effectLst/>
            </a:endParaRPr>
          </a:p>
          <a:p>
            <a:pPr algn="r" rtl="1">
              <a:spcBef>
                <a:spcPts val="0"/>
              </a:spcBef>
              <a:spcAft>
                <a:spcPts val="500"/>
              </a:spcAft>
            </a:pPr>
            <a:r>
              <a:rPr lang="ar-EG" sz="3200" b="1" i="0" u="none" strike="noStrike" dirty="0">
                <a:solidFill>
                  <a:srgbClr val="FF0000"/>
                </a:solidFill>
                <a:effectLst/>
                <a:latin typeface="Arial" panose="020B0604020202020204" pitchFamily="34" charset="0"/>
              </a:rPr>
              <a:t>: «إن المؤمن ليدرك بحسن خلقه درجة الصائم القائم »(1).</a:t>
            </a:r>
            <a:endParaRPr lang="ar-EG" sz="3200" b="1" dirty="0">
              <a:solidFill>
                <a:srgbClr val="FF0000"/>
              </a:solidFill>
              <a:effectLst/>
            </a:endParaRPr>
          </a:p>
          <a:p>
            <a:br>
              <a:rPr lang="ar-EG" sz="3200" b="1" dirty="0"/>
            </a:br>
            <a:endParaRPr lang="ar-EG" sz="3200" b="1" dirty="0"/>
          </a:p>
        </p:txBody>
      </p:sp>
      <p:sp>
        <p:nvSpPr>
          <p:cNvPr id="5" name="مربع نص 4">
            <a:extLst>
              <a:ext uri="{FF2B5EF4-FFF2-40B4-BE49-F238E27FC236}">
                <a16:creationId xmlns:a16="http://schemas.microsoft.com/office/drawing/2014/main" id="{E67B1D2A-E153-45F3-9E46-873C4F7BFAA6}"/>
              </a:ext>
            </a:extLst>
          </p:cNvPr>
          <p:cNvSpPr txBox="1"/>
          <p:nvPr/>
        </p:nvSpPr>
        <p:spPr>
          <a:xfrm>
            <a:off x="3438939" y="5724939"/>
            <a:ext cx="5367131" cy="461665"/>
          </a:xfrm>
          <a:prstGeom prst="rect">
            <a:avLst/>
          </a:prstGeom>
          <a:noFill/>
        </p:spPr>
        <p:txBody>
          <a:bodyPr wrap="square" rtlCol="1">
            <a:spAutoFit/>
          </a:bodyPr>
          <a:lstStyle/>
          <a:p>
            <a:pPr algn="ctr"/>
            <a:r>
              <a:rPr lang="ar-EG" sz="2400" dirty="0"/>
              <a:t>(1) </a:t>
            </a:r>
            <a:r>
              <a:rPr lang="ar-EG" sz="2400" dirty="0" err="1"/>
              <a:t>اخرجه</a:t>
            </a:r>
            <a:r>
              <a:rPr lang="ar-EG" sz="2400" dirty="0"/>
              <a:t> أبي داود،4798.</a:t>
            </a:r>
          </a:p>
        </p:txBody>
      </p:sp>
    </p:spTree>
    <p:extLst>
      <p:ext uri="{BB962C8B-B14F-4D97-AF65-F5344CB8AC3E}">
        <p14:creationId xmlns:p14="http://schemas.microsoft.com/office/powerpoint/2010/main" val="1461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هناك فرق بين السبورة الافتراضية و... - المنطق و الشعب و الوعي | Facebook">
            <a:extLst>
              <a:ext uri="{FF2B5EF4-FFF2-40B4-BE49-F238E27FC236}">
                <a16:creationId xmlns:a16="http://schemas.microsoft.com/office/drawing/2014/main" id="{005E058D-7681-41E7-9398-0FBE51EBD7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8203" y="1100752"/>
            <a:ext cx="7327685" cy="4341402"/>
          </a:xfrm>
          <a:prstGeom prst="rect">
            <a:avLst/>
          </a:prstGeom>
          <a:noFill/>
        </p:spPr>
      </p:pic>
      <p:sp>
        <p:nvSpPr>
          <p:cNvPr id="2" name="مربع نص 1">
            <a:extLst>
              <a:ext uri="{FF2B5EF4-FFF2-40B4-BE49-F238E27FC236}">
                <a16:creationId xmlns:a16="http://schemas.microsoft.com/office/drawing/2014/main" id="{B4BAA7AB-0F0C-47AD-91F3-DEC13B14AC93}"/>
              </a:ext>
            </a:extLst>
          </p:cNvPr>
          <p:cNvSpPr txBox="1"/>
          <p:nvPr/>
        </p:nvSpPr>
        <p:spPr>
          <a:xfrm>
            <a:off x="3682697" y="1710812"/>
            <a:ext cx="5058696" cy="1323439"/>
          </a:xfrm>
          <a:prstGeom prst="rect">
            <a:avLst/>
          </a:prstGeom>
          <a:noFill/>
        </p:spPr>
        <p:txBody>
          <a:bodyPr wrap="square" rtlCol="1">
            <a:spAutoFit/>
          </a:bodyPr>
          <a:lstStyle/>
          <a:p>
            <a:pPr algn="ctr"/>
            <a:r>
              <a:rPr lang="ar-EG" sz="8000" b="1" dirty="0">
                <a:solidFill>
                  <a:schemeClr val="accent4">
                    <a:lumMod val="60000"/>
                    <a:lumOff val="40000"/>
                  </a:schemeClr>
                </a:solidFill>
              </a:rPr>
              <a:t>أهداف الوحدة</a:t>
            </a:r>
          </a:p>
        </p:txBody>
      </p:sp>
      <p:sp>
        <p:nvSpPr>
          <p:cNvPr id="4" name="مربع نص 3">
            <a:extLst>
              <a:ext uri="{FF2B5EF4-FFF2-40B4-BE49-F238E27FC236}">
                <a16:creationId xmlns:a16="http://schemas.microsoft.com/office/drawing/2014/main" id="{2CFDCD51-2196-4371-8E91-D60E269765A0}"/>
              </a:ext>
            </a:extLst>
          </p:cNvPr>
          <p:cNvSpPr txBox="1"/>
          <p:nvPr/>
        </p:nvSpPr>
        <p:spPr>
          <a:xfrm>
            <a:off x="1047136" y="3429000"/>
            <a:ext cx="8082116" cy="646331"/>
          </a:xfrm>
          <a:prstGeom prst="rect">
            <a:avLst/>
          </a:prstGeom>
          <a:noFill/>
        </p:spPr>
        <p:txBody>
          <a:bodyPr wrap="square" rtlCol="1">
            <a:spAutoFit/>
          </a:bodyPr>
          <a:lstStyle/>
          <a:p>
            <a:r>
              <a:rPr lang="ar-EG" sz="3600" b="1" u="sng" dirty="0">
                <a:solidFill>
                  <a:schemeClr val="bg1"/>
                </a:solidFill>
              </a:rPr>
              <a:t>يتوقع من الطالب في نهارية الوحدة أن:</a:t>
            </a:r>
          </a:p>
        </p:txBody>
      </p:sp>
    </p:spTree>
    <p:extLst>
      <p:ext uri="{BB962C8B-B14F-4D97-AF65-F5344CB8AC3E}">
        <p14:creationId xmlns:p14="http://schemas.microsoft.com/office/powerpoint/2010/main" val="155586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4">
            <a:extLst>
              <a:ext uri="{FF2B5EF4-FFF2-40B4-BE49-F238E27FC236}">
                <a16:creationId xmlns:a16="http://schemas.microsoft.com/office/drawing/2014/main" id="{58B1F40A-4099-4F8A-ADE3-C6B27B51F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18" y="2147433"/>
            <a:ext cx="10323871" cy="2563133"/>
          </a:xfrm>
          <a:prstGeom prst="rect">
            <a:avLst/>
          </a:prstGeom>
        </p:spPr>
      </p:pic>
      <p:sp>
        <p:nvSpPr>
          <p:cNvPr id="4" name="مربع نص 3">
            <a:extLst>
              <a:ext uri="{FF2B5EF4-FFF2-40B4-BE49-F238E27FC236}">
                <a16:creationId xmlns:a16="http://schemas.microsoft.com/office/drawing/2014/main" id="{CE312A1D-FF7E-4EA8-9C06-0B6287C831E4}"/>
              </a:ext>
            </a:extLst>
          </p:cNvPr>
          <p:cNvSpPr txBox="1"/>
          <p:nvPr/>
        </p:nvSpPr>
        <p:spPr>
          <a:xfrm>
            <a:off x="2768049" y="2796774"/>
            <a:ext cx="6092686" cy="1880002"/>
          </a:xfrm>
          <a:prstGeom prst="rect">
            <a:avLst/>
          </a:prstGeom>
          <a:noFill/>
        </p:spPr>
        <p:txBody>
          <a:bodyPr wrap="square">
            <a:spAutoFit/>
          </a:bodyPr>
          <a:lstStyle/>
          <a:p>
            <a:pPr algn="ctr" rtl="1">
              <a:spcBef>
                <a:spcPts val="0"/>
              </a:spcBef>
              <a:spcAft>
                <a:spcPts val="500"/>
              </a:spcAft>
            </a:pPr>
            <a:r>
              <a:rPr lang="ar-EG" sz="2800" b="1" i="0" u="none" strike="noStrike" dirty="0">
                <a:effectLst/>
                <a:latin typeface="Arial" panose="020B0604020202020204" pitchFamily="34" charset="0"/>
              </a:rPr>
              <a:t>أبرز مظاهر </a:t>
            </a:r>
            <a:r>
              <a:rPr lang="ar-EG" sz="2800" b="1" i="0" u="none" strike="noStrike" dirty="0" err="1">
                <a:effectLst/>
                <a:latin typeface="Arial" panose="020B0604020202020204" pitchFamily="34" charset="0"/>
              </a:rPr>
              <a:t>الأداب</a:t>
            </a:r>
            <a:r>
              <a:rPr lang="ar-EG" sz="2800" b="1" i="0" u="none" strike="noStrike" dirty="0">
                <a:effectLst/>
                <a:latin typeface="Arial" panose="020B0604020202020204" pitchFamily="34" charset="0"/>
              </a:rPr>
              <a:t> والسلوكيات عند المشاركة في الاحتفالات الاجتماعية والوطنية ما يلي:</a:t>
            </a:r>
            <a:endParaRPr lang="ar-EG" sz="2800" b="1" dirty="0">
              <a:effectLst/>
            </a:endParaRPr>
          </a:p>
          <a:p>
            <a:pPr algn="ctr"/>
            <a:br>
              <a:rPr lang="ar-EG" sz="2800" b="1" dirty="0"/>
            </a:br>
            <a:endParaRPr lang="ar-EG" sz="2800" b="1" dirty="0"/>
          </a:p>
        </p:txBody>
      </p:sp>
    </p:spTree>
    <p:extLst>
      <p:ext uri="{BB962C8B-B14F-4D97-AF65-F5344CB8AC3E}">
        <p14:creationId xmlns:p14="http://schemas.microsoft.com/office/powerpoint/2010/main" val="102233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00C7974E-128A-4736-A698-BD670B5B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8311" y="474929"/>
            <a:ext cx="9655377" cy="5928874"/>
          </a:xfrm>
          <a:prstGeom prst="rect">
            <a:avLst/>
          </a:prstGeom>
        </p:spPr>
      </p:pic>
      <p:sp>
        <p:nvSpPr>
          <p:cNvPr id="4" name="مربع نص 3">
            <a:extLst>
              <a:ext uri="{FF2B5EF4-FFF2-40B4-BE49-F238E27FC236}">
                <a16:creationId xmlns:a16="http://schemas.microsoft.com/office/drawing/2014/main" id="{E284978A-1382-4016-8385-B526F5387B3A}"/>
              </a:ext>
            </a:extLst>
          </p:cNvPr>
          <p:cNvSpPr txBox="1"/>
          <p:nvPr/>
        </p:nvSpPr>
        <p:spPr>
          <a:xfrm>
            <a:off x="6440557" y="795131"/>
            <a:ext cx="1133060" cy="1384995"/>
          </a:xfrm>
          <a:prstGeom prst="rect">
            <a:avLst/>
          </a:prstGeom>
          <a:noFill/>
        </p:spPr>
        <p:txBody>
          <a:bodyPr wrap="square" rtlCol="1">
            <a:spAutoFit/>
          </a:bodyPr>
          <a:lstStyle/>
          <a:p>
            <a:pPr algn="ctr"/>
            <a:r>
              <a:rPr lang="ar-EG" sz="2800" b="1" dirty="0"/>
              <a:t>التجميل في اللباس</a:t>
            </a:r>
          </a:p>
        </p:txBody>
      </p:sp>
      <p:sp>
        <p:nvSpPr>
          <p:cNvPr id="5" name="مربع نص 4">
            <a:extLst>
              <a:ext uri="{FF2B5EF4-FFF2-40B4-BE49-F238E27FC236}">
                <a16:creationId xmlns:a16="http://schemas.microsoft.com/office/drawing/2014/main" id="{4DB33AC5-5989-45E7-AC0C-27F2E6A291D2}"/>
              </a:ext>
            </a:extLst>
          </p:cNvPr>
          <p:cNvSpPr txBox="1"/>
          <p:nvPr/>
        </p:nvSpPr>
        <p:spPr>
          <a:xfrm>
            <a:off x="8719932" y="4732948"/>
            <a:ext cx="2034208" cy="1384995"/>
          </a:xfrm>
          <a:prstGeom prst="rect">
            <a:avLst/>
          </a:prstGeom>
          <a:noFill/>
        </p:spPr>
        <p:txBody>
          <a:bodyPr wrap="square" rtlCol="1">
            <a:spAutoFit/>
          </a:bodyPr>
          <a:lstStyle/>
          <a:p>
            <a:pPr algn="ctr"/>
            <a:r>
              <a:rPr lang="ar-EG" sz="2800" b="1" dirty="0"/>
              <a:t>المحافظة على الممتلكات والمرافق العامة</a:t>
            </a:r>
          </a:p>
        </p:txBody>
      </p:sp>
      <p:sp>
        <p:nvSpPr>
          <p:cNvPr id="6" name="مربع نص 5">
            <a:extLst>
              <a:ext uri="{FF2B5EF4-FFF2-40B4-BE49-F238E27FC236}">
                <a16:creationId xmlns:a16="http://schemas.microsoft.com/office/drawing/2014/main" id="{87C63D3F-0B5A-402F-8267-596C7DD5C42F}"/>
              </a:ext>
            </a:extLst>
          </p:cNvPr>
          <p:cNvSpPr txBox="1"/>
          <p:nvPr/>
        </p:nvSpPr>
        <p:spPr>
          <a:xfrm>
            <a:off x="5423453" y="4677875"/>
            <a:ext cx="2034208" cy="954107"/>
          </a:xfrm>
          <a:prstGeom prst="rect">
            <a:avLst/>
          </a:prstGeom>
          <a:noFill/>
        </p:spPr>
        <p:txBody>
          <a:bodyPr wrap="square" rtlCol="1">
            <a:spAutoFit/>
          </a:bodyPr>
          <a:lstStyle/>
          <a:p>
            <a:pPr algn="ctr"/>
            <a:r>
              <a:rPr lang="ar-EG" sz="2800" b="1" dirty="0"/>
              <a:t>إلقاء التحية والمصافحة</a:t>
            </a:r>
          </a:p>
        </p:txBody>
      </p:sp>
      <p:sp>
        <p:nvSpPr>
          <p:cNvPr id="7" name="مربع نص 6">
            <a:extLst>
              <a:ext uri="{FF2B5EF4-FFF2-40B4-BE49-F238E27FC236}">
                <a16:creationId xmlns:a16="http://schemas.microsoft.com/office/drawing/2014/main" id="{B5EE73A2-80A7-4E8E-B4BF-D60552B164A4}"/>
              </a:ext>
            </a:extLst>
          </p:cNvPr>
          <p:cNvSpPr txBox="1"/>
          <p:nvPr/>
        </p:nvSpPr>
        <p:spPr>
          <a:xfrm>
            <a:off x="4406349" y="2962313"/>
            <a:ext cx="2034208" cy="954107"/>
          </a:xfrm>
          <a:prstGeom prst="rect">
            <a:avLst/>
          </a:prstGeom>
          <a:noFill/>
        </p:spPr>
        <p:txBody>
          <a:bodyPr wrap="square" rtlCol="1">
            <a:spAutoFit/>
          </a:bodyPr>
          <a:lstStyle/>
          <a:p>
            <a:pPr algn="ctr"/>
            <a:r>
              <a:rPr lang="ar-EG" sz="2800" b="1" dirty="0"/>
              <a:t>الاستئذان قبل التقاط الصور</a:t>
            </a:r>
          </a:p>
        </p:txBody>
      </p:sp>
      <p:sp>
        <p:nvSpPr>
          <p:cNvPr id="8" name="مربع نص 7">
            <a:extLst>
              <a:ext uri="{FF2B5EF4-FFF2-40B4-BE49-F238E27FC236}">
                <a16:creationId xmlns:a16="http://schemas.microsoft.com/office/drawing/2014/main" id="{0472B05A-3BEE-43F6-8BD4-61AEC9C197F9}"/>
              </a:ext>
            </a:extLst>
          </p:cNvPr>
          <p:cNvSpPr txBox="1"/>
          <p:nvPr/>
        </p:nvSpPr>
        <p:spPr>
          <a:xfrm>
            <a:off x="1268311" y="1487628"/>
            <a:ext cx="2034208" cy="954107"/>
          </a:xfrm>
          <a:prstGeom prst="rect">
            <a:avLst/>
          </a:prstGeom>
          <a:noFill/>
        </p:spPr>
        <p:txBody>
          <a:bodyPr wrap="square" rtlCol="1">
            <a:spAutoFit/>
          </a:bodyPr>
          <a:lstStyle/>
          <a:p>
            <a:pPr algn="ctr"/>
            <a:r>
              <a:rPr lang="ar-EG" sz="2800" b="1" dirty="0" err="1"/>
              <a:t>إحترام</a:t>
            </a:r>
            <a:endParaRPr lang="ar-EG" sz="2800" b="1" dirty="0"/>
          </a:p>
          <a:p>
            <a:pPr algn="ctr"/>
            <a:r>
              <a:rPr lang="ar-EG" sz="2800" b="1" dirty="0"/>
              <a:t> النظام</a:t>
            </a:r>
          </a:p>
        </p:txBody>
      </p:sp>
      <p:sp>
        <p:nvSpPr>
          <p:cNvPr id="9" name="مربع نص 8">
            <a:extLst>
              <a:ext uri="{FF2B5EF4-FFF2-40B4-BE49-F238E27FC236}">
                <a16:creationId xmlns:a16="http://schemas.microsoft.com/office/drawing/2014/main" id="{CB53290B-EFC0-4AD0-A501-D9C5C3E1F19C}"/>
              </a:ext>
            </a:extLst>
          </p:cNvPr>
          <p:cNvSpPr txBox="1"/>
          <p:nvPr/>
        </p:nvSpPr>
        <p:spPr>
          <a:xfrm>
            <a:off x="1437860" y="3916420"/>
            <a:ext cx="2034208" cy="954107"/>
          </a:xfrm>
          <a:prstGeom prst="rect">
            <a:avLst/>
          </a:prstGeom>
          <a:noFill/>
        </p:spPr>
        <p:txBody>
          <a:bodyPr wrap="square" rtlCol="1">
            <a:spAutoFit/>
          </a:bodyPr>
          <a:lstStyle/>
          <a:p>
            <a:pPr algn="ctr"/>
            <a:r>
              <a:rPr lang="ar-EG" sz="2800" b="1" dirty="0"/>
              <a:t>المحافظة على نظافة المكان</a:t>
            </a:r>
          </a:p>
        </p:txBody>
      </p:sp>
      <p:pic>
        <p:nvPicPr>
          <p:cNvPr id="11" name="صورة 10">
            <a:extLst>
              <a:ext uri="{FF2B5EF4-FFF2-40B4-BE49-F238E27FC236}">
                <a16:creationId xmlns:a16="http://schemas.microsoft.com/office/drawing/2014/main" id="{3AEA164C-A0E6-4370-B11F-00CB17F12B54}"/>
              </a:ext>
            </a:extLst>
          </p:cNvPr>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163753" y="1825217"/>
            <a:ext cx="2658805" cy="2349218"/>
          </a:xfrm>
          <a:prstGeom prst="rect">
            <a:avLst/>
          </a:prstGeom>
        </p:spPr>
      </p:pic>
      <p:sp>
        <p:nvSpPr>
          <p:cNvPr id="12" name="مربع نص 11">
            <a:extLst>
              <a:ext uri="{FF2B5EF4-FFF2-40B4-BE49-F238E27FC236}">
                <a16:creationId xmlns:a16="http://schemas.microsoft.com/office/drawing/2014/main" id="{6F15800C-BC79-4E7E-9434-FFFFCC5F34AF}"/>
              </a:ext>
            </a:extLst>
          </p:cNvPr>
          <p:cNvSpPr txBox="1"/>
          <p:nvPr/>
        </p:nvSpPr>
        <p:spPr>
          <a:xfrm>
            <a:off x="8476051" y="2474893"/>
            <a:ext cx="2034208" cy="954107"/>
          </a:xfrm>
          <a:prstGeom prst="rect">
            <a:avLst/>
          </a:prstGeom>
          <a:noFill/>
        </p:spPr>
        <p:txBody>
          <a:bodyPr wrap="square" rtlCol="1">
            <a:spAutoFit/>
          </a:bodyPr>
          <a:lstStyle/>
          <a:p>
            <a:pPr algn="ctr"/>
            <a:r>
              <a:rPr lang="ar-EG" sz="2800" b="1" dirty="0"/>
              <a:t>إظهار مشاعر الفرح والسرور</a:t>
            </a:r>
          </a:p>
        </p:txBody>
      </p:sp>
    </p:spTree>
    <p:extLst>
      <p:ext uri="{BB962C8B-B14F-4D97-AF65-F5344CB8AC3E}">
        <p14:creationId xmlns:p14="http://schemas.microsoft.com/office/powerpoint/2010/main" val="133196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B30C064A-FA0F-4875-BC90-7BE16749F0C4}"/>
              </a:ext>
            </a:extLst>
          </p:cNvPr>
          <p:cNvPicPr>
            <a:picLocks noChangeAspect="1"/>
          </p:cNvPicPr>
          <p:nvPr/>
        </p:nvPicPr>
        <p:blipFill>
          <a:blip r:embed="rId2">
            <a:clrChange>
              <a:clrFrom>
                <a:srgbClr val="666666"/>
              </a:clrFrom>
              <a:clrTo>
                <a:srgbClr val="666666">
                  <a:alpha val="0"/>
                </a:srgbClr>
              </a:clrTo>
            </a:clrChange>
            <a:extLst>
              <a:ext uri="{28A0092B-C50C-407E-A947-70E740481C1C}">
                <a14:useLocalDpi xmlns:a14="http://schemas.microsoft.com/office/drawing/2010/main" val="0"/>
              </a:ext>
            </a:extLst>
          </a:blip>
          <a:stretch>
            <a:fillRect/>
          </a:stretch>
        </p:blipFill>
        <p:spPr>
          <a:xfrm>
            <a:off x="516835" y="-2748331"/>
            <a:ext cx="10535478" cy="8910591"/>
          </a:xfrm>
          <a:prstGeom prst="rect">
            <a:avLst/>
          </a:prstGeom>
        </p:spPr>
      </p:pic>
      <p:sp>
        <p:nvSpPr>
          <p:cNvPr id="3" name="مربع نص 2">
            <a:extLst>
              <a:ext uri="{FF2B5EF4-FFF2-40B4-BE49-F238E27FC236}">
                <a16:creationId xmlns:a16="http://schemas.microsoft.com/office/drawing/2014/main" id="{ACF28B5A-D13A-49E4-91CE-CBDB4FB5C217}"/>
              </a:ext>
            </a:extLst>
          </p:cNvPr>
          <p:cNvSpPr txBox="1"/>
          <p:nvPr/>
        </p:nvSpPr>
        <p:spPr>
          <a:xfrm>
            <a:off x="3049657" y="922134"/>
            <a:ext cx="6092686" cy="1569660"/>
          </a:xfrm>
          <a:prstGeom prst="rect">
            <a:avLst/>
          </a:prstGeom>
          <a:noFill/>
        </p:spPr>
        <p:txBody>
          <a:bodyPr wrap="square">
            <a:spAutoFit/>
          </a:bodyPr>
          <a:lstStyle/>
          <a:p>
            <a:pPr algn="ctr" rtl="1">
              <a:spcBef>
                <a:spcPts val="0"/>
              </a:spcBef>
              <a:spcAft>
                <a:spcPts val="500"/>
              </a:spcAft>
            </a:pPr>
            <a:r>
              <a:rPr lang="ar-EG" sz="3200" b="1" i="0" u="none" strike="noStrike" dirty="0">
                <a:solidFill>
                  <a:srgbClr val="636D00"/>
                </a:solidFill>
                <a:effectLst/>
                <a:latin typeface="Arial" panose="020B0604020202020204" pitchFamily="34" charset="0"/>
              </a:rPr>
              <a:t>اذكر أسباب عدم التزام بعض أفراد المجتمع بالآداب والذوق العام في أثناء حضورهم المناسبات الاجتماعية والوطنية؟</a:t>
            </a:r>
            <a:endParaRPr lang="ar-EG" sz="3200" b="0" dirty="0">
              <a:effectLst/>
            </a:endParaRPr>
          </a:p>
        </p:txBody>
      </p:sp>
      <p:sp>
        <p:nvSpPr>
          <p:cNvPr id="4" name="مربع نص 3">
            <a:extLst>
              <a:ext uri="{FF2B5EF4-FFF2-40B4-BE49-F238E27FC236}">
                <a16:creationId xmlns:a16="http://schemas.microsoft.com/office/drawing/2014/main" id="{2051B59B-E23A-4EB8-B466-2536B375AAC0}"/>
              </a:ext>
            </a:extLst>
          </p:cNvPr>
          <p:cNvSpPr txBox="1"/>
          <p:nvPr/>
        </p:nvSpPr>
        <p:spPr>
          <a:xfrm>
            <a:off x="2981739" y="3935896"/>
            <a:ext cx="6341165" cy="1323439"/>
          </a:xfrm>
          <a:prstGeom prst="rect">
            <a:avLst/>
          </a:prstGeom>
          <a:noFill/>
        </p:spPr>
        <p:txBody>
          <a:bodyPr wrap="square" rtlCol="1">
            <a:spAutoFit/>
          </a:bodyPr>
          <a:lstStyle/>
          <a:p>
            <a:pPr marL="285750" indent="-285750">
              <a:buFont typeface="Arial" panose="020B0604020202020204" pitchFamily="34" charset="0"/>
              <a:buChar char="•"/>
            </a:pPr>
            <a:r>
              <a:rPr lang="ar-EG" sz="4000" b="1" dirty="0">
                <a:solidFill>
                  <a:srgbClr val="C00000"/>
                </a:solidFill>
              </a:rPr>
              <a:t>بسبب عدم اتسامهم بالصفات والأخلاق الحميدة</a:t>
            </a:r>
          </a:p>
        </p:txBody>
      </p:sp>
    </p:spTree>
    <p:extLst>
      <p:ext uri="{BB962C8B-B14F-4D97-AF65-F5344CB8AC3E}">
        <p14:creationId xmlns:p14="http://schemas.microsoft.com/office/powerpoint/2010/main" val="301794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0209975-82A3-4520-A4C6-31E241118AD6}"/>
              </a:ext>
            </a:extLst>
          </p:cNvPr>
          <p:cNvSpPr txBox="1"/>
          <p:nvPr/>
        </p:nvSpPr>
        <p:spPr>
          <a:xfrm>
            <a:off x="3049657" y="1209768"/>
            <a:ext cx="6092686" cy="30469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rtl="1">
              <a:spcBef>
                <a:spcPts val="0"/>
              </a:spcBef>
              <a:spcAft>
                <a:spcPts val="500"/>
              </a:spcAft>
            </a:pPr>
            <a:r>
              <a:rPr lang="ar-EG" sz="3200" b="1" i="0" u="none" strike="noStrike" dirty="0">
                <a:effectLst/>
                <a:latin typeface="Arial" panose="020B0604020202020204" pitchFamily="34" charset="0"/>
              </a:rPr>
              <a:t>إن القرآن الكريم يستقى منه الآداب الاجتماعية والأساليب التربوية، فقد أكد القرآن الكريم على أهمية التفاعل الاجتماعي والتعاون بين الناس، والإيثار ومساعدة الآخرين فقد قال تعالى: </a:t>
            </a:r>
            <a:r>
              <a:rPr lang="ar-EG" sz="3200" b="1" i="0" u="none" strike="noStrike" dirty="0">
                <a:solidFill>
                  <a:schemeClr val="accent6">
                    <a:lumMod val="75000"/>
                  </a:schemeClr>
                </a:solidFill>
                <a:effectLst/>
                <a:latin typeface="Arial" panose="020B0604020202020204" pitchFamily="34" charset="0"/>
              </a:rPr>
              <a:t>وتعاونوا على البر والتقوى ولا تعاونوا على الإثم والعدوان</a:t>
            </a:r>
            <a:r>
              <a:rPr lang="ar-EG" sz="3200" b="1" i="0" u="none" strike="noStrike" baseline="30000" dirty="0">
                <a:solidFill>
                  <a:schemeClr val="accent6">
                    <a:lumMod val="75000"/>
                  </a:schemeClr>
                </a:solidFill>
                <a:effectLst/>
                <a:latin typeface="Arial" panose="020B0604020202020204" pitchFamily="34" charset="0"/>
              </a:rPr>
              <a:t>(1)</a:t>
            </a:r>
            <a:endParaRPr lang="ar-EG" sz="3200" b="1" dirty="0">
              <a:solidFill>
                <a:schemeClr val="accent6">
                  <a:lumMod val="75000"/>
                </a:schemeClr>
              </a:solidFill>
              <a:effectLst/>
            </a:endParaRPr>
          </a:p>
        </p:txBody>
      </p:sp>
      <p:sp>
        <p:nvSpPr>
          <p:cNvPr id="5" name="مربع نص 4">
            <a:extLst>
              <a:ext uri="{FF2B5EF4-FFF2-40B4-BE49-F238E27FC236}">
                <a16:creationId xmlns:a16="http://schemas.microsoft.com/office/drawing/2014/main" id="{FD7CD53B-2916-4B10-BF15-2D17C208335F}"/>
              </a:ext>
            </a:extLst>
          </p:cNvPr>
          <p:cNvSpPr txBox="1"/>
          <p:nvPr/>
        </p:nvSpPr>
        <p:spPr>
          <a:xfrm>
            <a:off x="2867440" y="5470699"/>
            <a:ext cx="6092686" cy="523220"/>
          </a:xfrm>
          <a:prstGeom prst="rect">
            <a:avLst/>
          </a:prstGeom>
          <a:noFill/>
        </p:spPr>
        <p:txBody>
          <a:bodyPr wrap="square">
            <a:spAutoFit/>
          </a:bodyPr>
          <a:lstStyle/>
          <a:p>
            <a:r>
              <a:rPr lang="ar-EG" sz="2800" dirty="0">
                <a:solidFill>
                  <a:srgbClr val="FF0000"/>
                </a:solidFill>
              </a:rPr>
              <a:t>(1)سورة المائدة الآية رقم 2</a:t>
            </a:r>
          </a:p>
        </p:txBody>
      </p:sp>
    </p:spTree>
    <p:extLst>
      <p:ext uri="{BB962C8B-B14F-4D97-AF65-F5344CB8AC3E}">
        <p14:creationId xmlns:p14="http://schemas.microsoft.com/office/powerpoint/2010/main" val="256015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0CE10F00-30F1-4523-84C1-D52EB87A5D6A}"/>
              </a:ext>
            </a:extLst>
          </p:cNvPr>
          <p:cNvPicPr>
            <a:picLocks noChangeAspect="1"/>
          </p:cNvPicPr>
          <p:nvPr/>
        </p:nvPicPr>
        <p:blipFill rotWithShape="1">
          <a:blip r:embed="rId2">
            <a:extLst>
              <a:ext uri="{28A0092B-C50C-407E-A947-70E740481C1C}">
                <a14:useLocalDpi xmlns:a14="http://schemas.microsoft.com/office/drawing/2010/main" val="0"/>
              </a:ext>
            </a:extLst>
          </a:blip>
          <a:srcRect l="65542" b="68388"/>
          <a:stretch/>
        </p:blipFill>
        <p:spPr>
          <a:xfrm>
            <a:off x="3682398" y="546718"/>
            <a:ext cx="4827203" cy="1938066"/>
          </a:xfrm>
          <a:prstGeom prst="rect">
            <a:avLst/>
          </a:prstGeom>
        </p:spPr>
      </p:pic>
      <p:sp>
        <p:nvSpPr>
          <p:cNvPr id="3" name="مربع نص 2">
            <a:extLst>
              <a:ext uri="{FF2B5EF4-FFF2-40B4-BE49-F238E27FC236}">
                <a16:creationId xmlns:a16="http://schemas.microsoft.com/office/drawing/2014/main" id="{D1858D70-9D4C-49AE-9749-B5EBD95B1C14}"/>
              </a:ext>
            </a:extLst>
          </p:cNvPr>
          <p:cNvSpPr txBox="1"/>
          <p:nvPr/>
        </p:nvSpPr>
        <p:spPr>
          <a:xfrm>
            <a:off x="4615068" y="1161808"/>
            <a:ext cx="2961861" cy="707886"/>
          </a:xfrm>
          <a:prstGeom prst="rect">
            <a:avLst/>
          </a:prstGeom>
          <a:noFill/>
        </p:spPr>
        <p:txBody>
          <a:bodyPr wrap="square" rtlCol="1">
            <a:spAutoFit/>
          </a:bodyPr>
          <a:lstStyle/>
          <a:p>
            <a:pPr algn="ctr"/>
            <a:r>
              <a:rPr lang="ar-EG" sz="4000" b="1" dirty="0"/>
              <a:t>معلومة إثرائية</a:t>
            </a:r>
          </a:p>
        </p:txBody>
      </p:sp>
      <p:pic>
        <p:nvPicPr>
          <p:cNvPr id="4" name="صورة 3">
            <a:extLst>
              <a:ext uri="{FF2B5EF4-FFF2-40B4-BE49-F238E27FC236}">
                <a16:creationId xmlns:a16="http://schemas.microsoft.com/office/drawing/2014/main" id="{95808389-DE8C-4730-B10C-BDB6A83A5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379558" y="392242"/>
            <a:ext cx="3432886" cy="8405193"/>
          </a:xfrm>
          <a:prstGeom prst="rect">
            <a:avLst/>
          </a:prstGeom>
        </p:spPr>
      </p:pic>
      <p:sp>
        <p:nvSpPr>
          <p:cNvPr id="6" name="مربع نص 5">
            <a:extLst>
              <a:ext uri="{FF2B5EF4-FFF2-40B4-BE49-F238E27FC236}">
                <a16:creationId xmlns:a16="http://schemas.microsoft.com/office/drawing/2014/main" id="{7A32675C-8E10-47E0-9EA3-356A66D8E3D2}"/>
              </a:ext>
            </a:extLst>
          </p:cNvPr>
          <p:cNvSpPr txBox="1"/>
          <p:nvPr/>
        </p:nvSpPr>
        <p:spPr>
          <a:xfrm>
            <a:off x="2887319" y="3429000"/>
            <a:ext cx="6092686" cy="2554545"/>
          </a:xfrm>
          <a:prstGeom prst="rect">
            <a:avLst/>
          </a:prstGeom>
          <a:noFill/>
        </p:spPr>
        <p:txBody>
          <a:bodyPr wrap="square">
            <a:spAutoFit/>
          </a:bodyPr>
          <a:lstStyle/>
          <a:p>
            <a:pPr algn="r" rtl="1">
              <a:spcBef>
                <a:spcPts val="0"/>
              </a:spcBef>
              <a:spcAft>
                <a:spcPts val="500"/>
              </a:spcAft>
            </a:pPr>
            <a:r>
              <a:rPr lang="ar-EG" sz="3200" b="1" i="0" u="none" strike="noStrike" dirty="0">
                <a:solidFill>
                  <a:srgbClr val="6A2E00"/>
                </a:solidFill>
                <a:effectLst/>
                <a:latin typeface="Arial" panose="020B0604020202020204" pitchFamily="34" charset="0"/>
              </a:rPr>
              <a:t>يعد الالتزام بالآداب والذوق العام ركيزة هامة لاستمرار العلاقات الإنسانية بين أفراد المجتمع في إطار يتسم بالمودة والاحترام، فهي مؤشر دال على التحضر والسير على السلوك القويم للفرد والمجتمع.</a:t>
            </a:r>
            <a:endParaRPr lang="ar-EG" sz="3200" b="0" dirty="0">
              <a:effectLst/>
            </a:endParaRPr>
          </a:p>
        </p:txBody>
      </p:sp>
    </p:spTree>
    <p:extLst>
      <p:ext uri="{BB962C8B-B14F-4D97-AF65-F5344CB8AC3E}">
        <p14:creationId xmlns:p14="http://schemas.microsoft.com/office/powerpoint/2010/main" val="230714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par>
                                <p:cTn id="22" presetID="21" presetClass="entr" presetSubtype="1"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698CF06-E2F1-440B-A58F-C811F658F243}"/>
              </a:ext>
            </a:extLst>
          </p:cNvPr>
          <p:cNvPicPr>
            <a:picLocks noChangeAspect="1"/>
          </p:cNvPicPr>
          <p:nvPr/>
        </p:nvPicPr>
        <p:blipFill>
          <a:blip r:embed="rId2"/>
          <a:stretch>
            <a:fillRect/>
          </a:stretch>
        </p:blipFill>
        <p:spPr>
          <a:xfrm>
            <a:off x="2484784" y="561975"/>
            <a:ext cx="6874772" cy="5734050"/>
          </a:xfrm>
          <a:prstGeom prst="rect">
            <a:avLst/>
          </a:prstGeom>
        </p:spPr>
      </p:pic>
    </p:spTree>
    <p:extLst>
      <p:ext uri="{BB962C8B-B14F-4D97-AF65-F5344CB8AC3E}">
        <p14:creationId xmlns:p14="http://schemas.microsoft.com/office/powerpoint/2010/main" val="335037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سكرابز ادوات للكتابة - Cryptograms, Volume 2: 330 Puzzles - Free  Transparent PNG Clipart Images Download">
            <a:extLst>
              <a:ext uri="{FF2B5EF4-FFF2-40B4-BE49-F238E27FC236}">
                <a16:creationId xmlns:a16="http://schemas.microsoft.com/office/drawing/2014/main" id="{22EAF267-30CB-4C76-B1ED-C4028007E4C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89879" l="10000" r="90000"/>
                    </a14:imgEffect>
                  </a14:imgLayer>
                </a14:imgProps>
              </a:ext>
              <a:ext uri="{28A0092B-C50C-407E-A947-70E740481C1C}">
                <a14:useLocalDpi xmlns:a14="http://schemas.microsoft.com/office/drawing/2010/main" val="0"/>
              </a:ext>
            </a:extLst>
          </a:blip>
          <a:srcRect/>
          <a:stretch>
            <a:fillRect/>
          </a:stretch>
        </p:blipFill>
        <p:spPr bwMode="auto">
          <a:xfrm>
            <a:off x="1785286" y="0"/>
            <a:ext cx="7773987" cy="6858000"/>
          </a:xfrm>
          <a:prstGeom prst="rect">
            <a:avLst/>
          </a:prstGeom>
          <a:noFill/>
        </p:spPr>
      </p:pic>
      <p:sp>
        <p:nvSpPr>
          <p:cNvPr id="3" name="مربع نص 2">
            <a:extLst>
              <a:ext uri="{FF2B5EF4-FFF2-40B4-BE49-F238E27FC236}">
                <a16:creationId xmlns:a16="http://schemas.microsoft.com/office/drawing/2014/main" id="{AF09E95A-D76F-4FEC-A7F3-26B9D5384C0E}"/>
              </a:ext>
            </a:extLst>
          </p:cNvPr>
          <p:cNvSpPr txBox="1"/>
          <p:nvPr/>
        </p:nvSpPr>
        <p:spPr>
          <a:xfrm>
            <a:off x="4273826" y="3717235"/>
            <a:ext cx="3756991" cy="2554545"/>
          </a:xfrm>
          <a:prstGeom prst="rect">
            <a:avLst/>
          </a:prstGeom>
          <a:noFill/>
        </p:spPr>
        <p:txBody>
          <a:bodyPr wrap="square" rtlCol="1">
            <a:spAutoFit/>
          </a:bodyPr>
          <a:lstStyle/>
          <a:p>
            <a:pPr algn="ctr"/>
            <a:r>
              <a:rPr lang="ar-EG" sz="3200" b="1" dirty="0"/>
              <a:t>شارك أسرتك في التخطيط للاحتفال بمناسبة وطنية واقترح الفعاليات والأماكن التي ترغبون جميعًا في زيارتها</a:t>
            </a:r>
          </a:p>
        </p:txBody>
      </p:sp>
      <p:sp>
        <p:nvSpPr>
          <p:cNvPr id="4" name="مربع نص 3">
            <a:extLst>
              <a:ext uri="{FF2B5EF4-FFF2-40B4-BE49-F238E27FC236}">
                <a16:creationId xmlns:a16="http://schemas.microsoft.com/office/drawing/2014/main" id="{A168DAC6-BA78-49D1-B4A3-F8BE0F52ED3B}"/>
              </a:ext>
            </a:extLst>
          </p:cNvPr>
          <p:cNvSpPr txBox="1"/>
          <p:nvPr/>
        </p:nvSpPr>
        <p:spPr>
          <a:xfrm>
            <a:off x="7354957" y="655983"/>
            <a:ext cx="3379304" cy="769441"/>
          </a:xfrm>
          <a:prstGeom prst="rect">
            <a:avLst/>
          </a:prstGeom>
          <a:noFill/>
        </p:spPr>
        <p:txBody>
          <a:bodyPr wrap="square" rtlCol="1">
            <a:spAutoFit/>
          </a:bodyPr>
          <a:lstStyle/>
          <a:p>
            <a:r>
              <a:rPr lang="ar-EG" sz="4400" b="1" u="sng" dirty="0">
                <a:solidFill>
                  <a:srgbClr val="FF0000"/>
                </a:solidFill>
              </a:rPr>
              <a:t>نشاط (أ)</a:t>
            </a:r>
          </a:p>
        </p:txBody>
      </p:sp>
    </p:spTree>
    <p:extLst>
      <p:ext uri="{BB962C8B-B14F-4D97-AF65-F5344CB8AC3E}">
        <p14:creationId xmlns:p14="http://schemas.microsoft.com/office/powerpoint/2010/main" val="267382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سكرابز ادوات للكتابة - Cryptograms, Volume 2: 330 Puzzles - Free  Transparent PNG Clipart Images Download">
            <a:extLst>
              <a:ext uri="{FF2B5EF4-FFF2-40B4-BE49-F238E27FC236}">
                <a16:creationId xmlns:a16="http://schemas.microsoft.com/office/drawing/2014/main" id="{22EAF267-30CB-4C76-B1ED-C4028007E4C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89879" l="10000" r="90000"/>
                    </a14:imgEffect>
                  </a14:imgLayer>
                </a14:imgProps>
              </a:ext>
              <a:ext uri="{28A0092B-C50C-407E-A947-70E740481C1C}">
                <a14:useLocalDpi xmlns:a14="http://schemas.microsoft.com/office/drawing/2010/main" val="0"/>
              </a:ext>
            </a:extLst>
          </a:blip>
          <a:srcRect/>
          <a:stretch>
            <a:fillRect/>
          </a:stretch>
        </p:blipFill>
        <p:spPr bwMode="auto">
          <a:xfrm>
            <a:off x="1347965" y="-159026"/>
            <a:ext cx="9386296" cy="6858000"/>
          </a:xfrm>
          <a:prstGeom prst="rect">
            <a:avLst/>
          </a:prstGeom>
          <a:noFill/>
        </p:spPr>
      </p:pic>
      <p:sp>
        <p:nvSpPr>
          <p:cNvPr id="3" name="مربع نص 2">
            <a:extLst>
              <a:ext uri="{FF2B5EF4-FFF2-40B4-BE49-F238E27FC236}">
                <a16:creationId xmlns:a16="http://schemas.microsoft.com/office/drawing/2014/main" id="{AF09E95A-D76F-4FEC-A7F3-26B9D5384C0E}"/>
              </a:ext>
            </a:extLst>
          </p:cNvPr>
          <p:cNvSpPr txBox="1"/>
          <p:nvPr/>
        </p:nvSpPr>
        <p:spPr>
          <a:xfrm>
            <a:off x="4313583" y="3647472"/>
            <a:ext cx="4214191" cy="2554545"/>
          </a:xfrm>
          <a:prstGeom prst="rect">
            <a:avLst/>
          </a:prstGeom>
          <a:noFill/>
        </p:spPr>
        <p:txBody>
          <a:bodyPr wrap="square" rtlCol="1">
            <a:spAutoFit/>
          </a:bodyPr>
          <a:lstStyle/>
          <a:p>
            <a:pPr algn="ctr"/>
            <a:r>
              <a:rPr lang="ar-EG" sz="3200" b="1" dirty="0"/>
              <a:t>دون إحدى الممارسات الخاطئة التي يقوم بعض أفراد المجتمع بها عند المشاركة في الاحتفال بالمناسبات الوطنية ثم اقترح حل لها</a:t>
            </a:r>
          </a:p>
        </p:txBody>
      </p:sp>
      <p:sp>
        <p:nvSpPr>
          <p:cNvPr id="4" name="مربع نص 3">
            <a:extLst>
              <a:ext uri="{FF2B5EF4-FFF2-40B4-BE49-F238E27FC236}">
                <a16:creationId xmlns:a16="http://schemas.microsoft.com/office/drawing/2014/main" id="{A168DAC6-BA78-49D1-B4A3-F8BE0F52ED3B}"/>
              </a:ext>
            </a:extLst>
          </p:cNvPr>
          <p:cNvSpPr txBox="1"/>
          <p:nvPr/>
        </p:nvSpPr>
        <p:spPr>
          <a:xfrm>
            <a:off x="7354957" y="655983"/>
            <a:ext cx="3379304" cy="769441"/>
          </a:xfrm>
          <a:prstGeom prst="rect">
            <a:avLst/>
          </a:prstGeom>
          <a:noFill/>
        </p:spPr>
        <p:txBody>
          <a:bodyPr wrap="square" rtlCol="1">
            <a:spAutoFit/>
          </a:bodyPr>
          <a:lstStyle/>
          <a:p>
            <a:r>
              <a:rPr lang="ar-EG" sz="4400" b="1" u="sng" dirty="0">
                <a:solidFill>
                  <a:srgbClr val="FF0000"/>
                </a:solidFill>
              </a:rPr>
              <a:t>نشاط (ب)</a:t>
            </a:r>
          </a:p>
        </p:txBody>
      </p:sp>
    </p:spTree>
    <p:extLst>
      <p:ext uri="{BB962C8B-B14F-4D97-AF65-F5344CB8AC3E}">
        <p14:creationId xmlns:p14="http://schemas.microsoft.com/office/powerpoint/2010/main" val="40493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AB142EDB-7534-47CC-8EBD-C823D52BD9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578076"/>
            <a:ext cx="6858000" cy="5766619"/>
          </a:xfrm>
          <a:prstGeom prst="rect">
            <a:avLst/>
          </a:prstGeom>
        </p:spPr>
      </p:pic>
      <p:sp>
        <p:nvSpPr>
          <p:cNvPr id="5" name="مستطيل: زوايا مستديرة 4">
            <a:extLst>
              <a:ext uri="{FF2B5EF4-FFF2-40B4-BE49-F238E27FC236}">
                <a16:creationId xmlns:a16="http://schemas.microsoft.com/office/drawing/2014/main" id="{9BB6627C-5259-413D-874D-10C33A749DB0}"/>
              </a:ext>
            </a:extLst>
          </p:cNvPr>
          <p:cNvSpPr/>
          <p:nvPr/>
        </p:nvSpPr>
        <p:spPr>
          <a:xfrm>
            <a:off x="2667000" y="752167"/>
            <a:ext cx="7875638" cy="140109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1" anchor="ctr"/>
          <a:lstStyle/>
          <a:p>
            <a:pPr algn="ctr"/>
            <a:r>
              <a:rPr lang="ar-EG" sz="4000" b="1" dirty="0">
                <a:solidFill>
                  <a:schemeClr val="bg1"/>
                </a:solidFill>
              </a:rPr>
              <a:t>1- يذكر أمثلة لمناسبات اجتماعية ووطنية</a:t>
            </a:r>
          </a:p>
        </p:txBody>
      </p:sp>
    </p:spTree>
    <p:extLst>
      <p:ext uri="{BB962C8B-B14F-4D97-AF65-F5344CB8AC3E}">
        <p14:creationId xmlns:p14="http://schemas.microsoft.com/office/powerpoint/2010/main" val="257801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شعار اليوم الوطني للروضه – الشعار اليوم">
            <a:extLst>
              <a:ext uri="{FF2B5EF4-FFF2-40B4-BE49-F238E27FC236}">
                <a16:creationId xmlns:a16="http://schemas.microsoft.com/office/drawing/2014/main" id="{4FD10247-C2EA-48E5-85DF-F1AFB13F4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9161" y="796413"/>
            <a:ext cx="3332749" cy="5666431"/>
          </a:xfrm>
          <a:prstGeom prst="rect">
            <a:avLst/>
          </a:prstGeom>
          <a:noFill/>
        </p:spPr>
      </p:pic>
      <p:sp>
        <p:nvSpPr>
          <p:cNvPr id="3" name="مستطيل: زوايا مستديرة 2">
            <a:extLst>
              <a:ext uri="{FF2B5EF4-FFF2-40B4-BE49-F238E27FC236}">
                <a16:creationId xmlns:a16="http://schemas.microsoft.com/office/drawing/2014/main" id="{2B8496C9-D9BA-4B3F-83D3-0D68321B2535}"/>
              </a:ext>
            </a:extLst>
          </p:cNvPr>
          <p:cNvSpPr/>
          <p:nvPr/>
        </p:nvSpPr>
        <p:spPr>
          <a:xfrm>
            <a:off x="914399" y="2552995"/>
            <a:ext cx="6297561" cy="1401097"/>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1" anchor="ctr"/>
          <a:lstStyle/>
          <a:p>
            <a:pPr algn="ctr"/>
            <a:r>
              <a:rPr lang="ar-EG" sz="4000" b="1" dirty="0">
                <a:solidFill>
                  <a:schemeClr val="bg1"/>
                </a:solidFill>
              </a:rPr>
              <a:t>2- يعدد آداب وسلوكيات حضور المناسبات الاجتماعية والوطنية</a:t>
            </a:r>
          </a:p>
        </p:txBody>
      </p:sp>
    </p:spTree>
    <p:extLst>
      <p:ext uri="{BB962C8B-B14F-4D97-AF65-F5344CB8AC3E}">
        <p14:creationId xmlns:p14="http://schemas.microsoft.com/office/powerpoint/2010/main" val="288030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خلفيات لليوم الوطني 1442/2020 , خلفيات عن اليوم الوطني لسطح المكتب  1442-2020 , صور خلفيات وطنية | نهار الامارات">
            <a:extLst>
              <a:ext uri="{FF2B5EF4-FFF2-40B4-BE49-F238E27FC236}">
                <a16:creationId xmlns:a16="http://schemas.microsoft.com/office/drawing/2014/main" id="{3A62B889-0B65-4C0C-B7F4-E5AAF1611F5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7617" y="238226"/>
            <a:ext cx="6913343" cy="6381548"/>
          </a:xfrm>
          <a:prstGeom prst="rect">
            <a:avLst/>
          </a:prstGeom>
          <a:noFill/>
        </p:spPr>
      </p:pic>
      <p:sp>
        <p:nvSpPr>
          <p:cNvPr id="5" name="مربع نص 4">
            <a:extLst>
              <a:ext uri="{FF2B5EF4-FFF2-40B4-BE49-F238E27FC236}">
                <a16:creationId xmlns:a16="http://schemas.microsoft.com/office/drawing/2014/main" id="{A66A6A6C-60EA-4CE8-8C86-68551B2C2E89}"/>
              </a:ext>
            </a:extLst>
          </p:cNvPr>
          <p:cNvSpPr txBox="1"/>
          <p:nvPr/>
        </p:nvSpPr>
        <p:spPr>
          <a:xfrm>
            <a:off x="6096000" y="1961535"/>
            <a:ext cx="2517058" cy="2554545"/>
          </a:xfrm>
          <a:prstGeom prst="rect">
            <a:avLst/>
          </a:prstGeom>
          <a:noFill/>
        </p:spPr>
        <p:txBody>
          <a:bodyPr wrap="square" rtlCol="1">
            <a:spAutoFit/>
          </a:bodyPr>
          <a:lstStyle/>
          <a:p>
            <a:pPr algn="ctr"/>
            <a:r>
              <a:rPr lang="ar-EG" sz="3200" b="1" dirty="0"/>
              <a:t>3- يبدي رأيه في أهمية المشاركة في المناسبات الاجتماعية والوطنية</a:t>
            </a:r>
          </a:p>
        </p:txBody>
      </p:sp>
    </p:spTree>
    <p:extLst>
      <p:ext uri="{BB962C8B-B14F-4D97-AF65-F5344CB8AC3E}">
        <p14:creationId xmlns:p14="http://schemas.microsoft.com/office/powerpoint/2010/main" val="306269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A66A6A6C-60EA-4CE8-8C86-68551B2C2E89}"/>
              </a:ext>
            </a:extLst>
          </p:cNvPr>
          <p:cNvSpPr txBox="1"/>
          <p:nvPr/>
        </p:nvSpPr>
        <p:spPr>
          <a:xfrm>
            <a:off x="6096000" y="1961535"/>
            <a:ext cx="2517058" cy="30469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ar-EG" sz="3200" b="1" dirty="0"/>
              <a:t>4- يقترح حلولًا لمعالجة المظاهر السلبية عند حضور المناسبات الوطنية أو الاجتماعية</a:t>
            </a:r>
          </a:p>
        </p:txBody>
      </p:sp>
      <p:pic>
        <p:nvPicPr>
          <p:cNvPr id="6" name="صورة 5">
            <a:extLst>
              <a:ext uri="{FF2B5EF4-FFF2-40B4-BE49-F238E27FC236}">
                <a16:creationId xmlns:a16="http://schemas.microsoft.com/office/drawing/2014/main" id="{D8485A67-8DCD-49F9-AA0A-D323F7310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428" y="1799302"/>
            <a:ext cx="3810000" cy="4729777"/>
          </a:xfrm>
          <a:prstGeom prst="rect">
            <a:avLst/>
          </a:prstGeom>
        </p:spPr>
      </p:pic>
    </p:spTree>
    <p:extLst>
      <p:ext uri="{BB962C8B-B14F-4D97-AF65-F5344CB8AC3E}">
        <p14:creationId xmlns:p14="http://schemas.microsoft.com/office/powerpoint/2010/main" val="160518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علم المملكة العربية السعودية متحرك أحبك يالسعودية - صور متحركة Gif Images">
            <a:extLst>
              <a:ext uri="{FF2B5EF4-FFF2-40B4-BE49-F238E27FC236}">
                <a16:creationId xmlns:a16="http://schemas.microsoft.com/office/drawing/2014/main" id="{85B01A3E-A245-4A77-8EE5-16F7F05EFCD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073329" y="432603"/>
            <a:ext cx="2519199" cy="1679466"/>
          </a:xfrm>
          <a:prstGeom prst="rect">
            <a:avLst/>
          </a:prstGeom>
          <a:noFill/>
        </p:spPr>
      </p:pic>
      <p:pic>
        <p:nvPicPr>
          <p:cNvPr id="3" name="صورة 2">
            <a:extLst>
              <a:ext uri="{FF2B5EF4-FFF2-40B4-BE49-F238E27FC236}">
                <a16:creationId xmlns:a16="http://schemas.microsoft.com/office/drawing/2014/main" id="{5A0C0BCC-5982-4D0B-842D-092BD4291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698" y="336738"/>
            <a:ext cx="6374603" cy="6425397"/>
          </a:xfrm>
          <a:prstGeom prst="rect">
            <a:avLst/>
          </a:prstGeom>
        </p:spPr>
      </p:pic>
      <p:sp>
        <p:nvSpPr>
          <p:cNvPr id="4" name="مربع نص 3">
            <a:extLst>
              <a:ext uri="{FF2B5EF4-FFF2-40B4-BE49-F238E27FC236}">
                <a16:creationId xmlns:a16="http://schemas.microsoft.com/office/drawing/2014/main" id="{7C2AFAE9-54B3-4DE4-A585-621A1F49CEA3}"/>
              </a:ext>
            </a:extLst>
          </p:cNvPr>
          <p:cNvSpPr txBox="1"/>
          <p:nvPr/>
        </p:nvSpPr>
        <p:spPr>
          <a:xfrm>
            <a:off x="4527755" y="2272163"/>
            <a:ext cx="2920180" cy="2554545"/>
          </a:xfrm>
          <a:prstGeom prst="rect">
            <a:avLst/>
          </a:prstGeom>
          <a:noFill/>
        </p:spPr>
        <p:txBody>
          <a:bodyPr wrap="square" rtlCol="1">
            <a:spAutoFit/>
          </a:bodyPr>
          <a:lstStyle/>
          <a:p>
            <a:pPr algn="ctr"/>
            <a:r>
              <a:rPr lang="ar-EG" sz="4000" b="1" dirty="0">
                <a:solidFill>
                  <a:srgbClr val="7030A0"/>
                </a:solidFill>
              </a:rPr>
              <a:t>الاحتفال بالمناسبات الوطنية والاجتماعية</a:t>
            </a:r>
          </a:p>
        </p:txBody>
      </p:sp>
    </p:spTree>
    <p:extLst>
      <p:ext uri="{BB962C8B-B14F-4D97-AF65-F5344CB8AC3E}">
        <p14:creationId xmlns:p14="http://schemas.microsoft.com/office/powerpoint/2010/main" val="276517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48;p18">
            <a:extLst>
              <a:ext uri="{FF2B5EF4-FFF2-40B4-BE49-F238E27FC236}">
                <a16:creationId xmlns:a16="http://schemas.microsoft.com/office/drawing/2014/main" id="{4059956C-287A-4843-BD4D-0679FD41A06A}"/>
              </a:ext>
            </a:extLst>
          </p:cNvPr>
          <p:cNvPicPr preferRelativeResize="0"/>
          <p:nvPr/>
        </p:nvPicPr>
        <p:blipFill rotWithShape="1">
          <a:blip r:embed="rId2">
            <a:alphaModFix/>
          </a:blip>
          <a:srcRect r="18692"/>
          <a:stretch/>
        </p:blipFill>
        <p:spPr>
          <a:xfrm>
            <a:off x="3191580" y="897005"/>
            <a:ext cx="6711545" cy="4287469"/>
          </a:xfrm>
          <a:prstGeom prst="rect">
            <a:avLst/>
          </a:prstGeom>
          <a:noFill/>
          <a:ln>
            <a:noFill/>
          </a:ln>
        </p:spPr>
      </p:pic>
      <p:sp>
        <p:nvSpPr>
          <p:cNvPr id="3" name="أهلاً">
            <a:extLst>
              <a:ext uri="{FF2B5EF4-FFF2-40B4-BE49-F238E27FC236}">
                <a16:creationId xmlns:a16="http://schemas.microsoft.com/office/drawing/2014/main" id="{D5019DEA-B8E3-4A37-AC57-AB148B327C52}"/>
              </a:ext>
            </a:extLst>
          </p:cNvPr>
          <p:cNvSpPr txBox="1"/>
          <p:nvPr/>
        </p:nvSpPr>
        <p:spPr>
          <a:xfrm>
            <a:off x="4840515" y="1305565"/>
            <a:ext cx="3409070" cy="15983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rtl="1">
              <a:lnSpc>
                <a:spcPct val="80000"/>
              </a:lnSpc>
              <a:defRPr sz="18300" spc="-366">
                <a:solidFill>
                  <a:srgbClr val="39A7C3"/>
                </a:solidFill>
                <a:latin typeface="Waseem Regular"/>
                <a:ea typeface="Waseem Regular"/>
                <a:cs typeface="Waseem Regular"/>
                <a:sym typeface="Waseem Regular"/>
              </a:defRPr>
            </a:lvl1pPr>
          </a:lstStyle>
          <a:p>
            <a:pPr algn="ctr"/>
            <a:r>
              <a:rPr lang="ar-EG" sz="6000" dirty="0"/>
              <a:t>المفاهيم الرئيسة</a:t>
            </a:r>
            <a:endParaRPr sz="6000" dirty="0"/>
          </a:p>
        </p:txBody>
      </p:sp>
      <p:sp>
        <p:nvSpPr>
          <p:cNvPr id="4" name="اغلاق المايك وعدم فتحه إلا بإذن المعلم">
            <a:extLst>
              <a:ext uri="{FF2B5EF4-FFF2-40B4-BE49-F238E27FC236}">
                <a16:creationId xmlns:a16="http://schemas.microsoft.com/office/drawing/2014/main" id="{4FE6D60B-5D63-4E6B-B16D-E1B48A299216}"/>
              </a:ext>
            </a:extLst>
          </p:cNvPr>
          <p:cNvSpPr txBox="1"/>
          <p:nvPr/>
        </p:nvSpPr>
        <p:spPr>
          <a:xfrm>
            <a:off x="4757105" y="3273767"/>
            <a:ext cx="4541037" cy="10997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rtl="1">
              <a:lnSpc>
                <a:spcPct val="80000"/>
              </a:lnSpc>
              <a:defRPr sz="3700" spc="-74">
                <a:solidFill>
                  <a:srgbClr val="000000"/>
                </a:solidFill>
                <a:latin typeface="Khalid Art bold"/>
                <a:ea typeface="Khalid Art bold"/>
                <a:cs typeface="Khalid Art bold"/>
                <a:sym typeface="Khalid Art bold"/>
              </a:defRPr>
            </a:lvl1pPr>
          </a:lstStyle>
          <a:p>
            <a:pPr marL="571500" indent="-571500">
              <a:buFont typeface="Arial" panose="020B0604020202020204" pitchFamily="34" charset="0"/>
              <a:buChar char="•"/>
            </a:pPr>
            <a:r>
              <a:rPr lang="ar-EG" sz="4000" dirty="0"/>
              <a:t>المناسبات الوطنية</a:t>
            </a:r>
          </a:p>
          <a:p>
            <a:pPr marL="571500" indent="-571500">
              <a:buFont typeface="Arial" panose="020B0604020202020204" pitchFamily="34" charset="0"/>
              <a:buChar char="•"/>
            </a:pPr>
            <a:r>
              <a:rPr lang="ar-EG" sz="4000" dirty="0"/>
              <a:t>المناسبات الاجتماعية</a:t>
            </a:r>
            <a:endParaRPr sz="4000" dirty="0"/>
          </a:p>
        </p:txBody>
      </p:sp>
      <p:pic>
        <p:nvPicPr>
          <p:cNvPr id="5" name="9934CA46-3A6B-4C88-8879-774138BFE70A-L0-001.gif" descr="9934CA46-3A6B-4C88-8879-774138BFE70A-L0-001.gif">
            <a:extLst>
              <a:ext uri="{FF2B5EF4-FFF2-40B4-BE49-F238E27FC236}">
                <a16:creationId xmlns:a16="http://schemas.microsoft.com/office/drawing/2014/main" id="{C1694D9D-AF05-49C5-932C-B670D2A6A156}"/>
              </a:ext>
            </a:extLst>
          </p:cNvPr>
          <p:cNvPicPr>
            <a:picLocks/>
          </p:cNvPicPr>
          <p:nvPr/>
        </p:nvPicPr>
        <p:blipFill>
          <a:blip r:embed="rId3"/>
          <a:stretch>
            <a:fillRect/>
          </a:stretch>
        </p:blipFill>
        <p:spPr>
          <a:xfrm rot="19582808">
            <a:off x="3982974" y="1267797"/>
            <a:ext cx="1548261" cy="1673921"/>
          </a:xfrm>
          <a:prstGeom prst="rect">
            <a:avLst/>
          </a:prstGeom>
          <a:ln w="12700">
            <a:miter lim="400000"/>
          </a:ln>
        </p:spPr>
      </p:pic>
    </p:spTree>
    <p:extLst>
      <p:ext uri="{BB962C8B-B14F-4D97-AF65-F5344CB8AC3E}">
        <p14:creationId xmlns:p14="http://schemas.microsoft.com/office/powerpoint/2010/main" val="309423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Abs val="0"/>
                                  </p:iterate>
                                  <p:childTnLst>
                                    <p:set>
                                      <p:cBhvr>
                                        <p:cTn id="6" fill="hold"/>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1+#ppt_w/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 presetClass="entr" presetSubtype="32" fill="hold" grpId="0" nodeType="afterEffect">
                                  <p:stCondLst>
                                    <p:cond delay="0"/>
                                  </p:stCondLst>
                                  <p:iterate>
                                    <p:tmAbs val="0"/>
                                  </p:iterate>
                                  <p:childTnLst>
                                    <p:set>
                                      <p:cBhvr>
                                        <p:cTn id="11" fill="hold"/>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1000"/>
                                        <p:tgtEl>
                                          <p:spTgt spid="4">
                                            <p:bg/>
                                          </p:spTgt>
                                        </p:tgtEl>
                                      </p:cBhvr>
                                    </p:animEffect>
                                    <p:anim calcmode="lin" valueType="num">
                                      <p:cBhvr>
                                        <p:cTn id="18" dur="1000" fill="hold"/>
                                        <p:tgtEl>
                                          <p:spTgt spid="4">
                                            <p:bg/>
                                          </p:spTgt>
                                        </p:tgtEl>
                                        <p:attrNameLst>
                                          <p:attrName>ppt_x</p:attrName>
                                        </p:attrNameLst>
                                      </p:cBhvr>
                                      <p:tavLst>
                                        <p:tav tm="0">
                                          <p:val>
                                            <p:strVal val="#ppt_x"/>
                                          </p:val>
                                        </p:tav>
                                        <p:tav tm="100000">
                                          <p:val>
                                            <p:strVal val="#ppt_x"/>
                                          </p:val>
                                        </p:tav>
                                      </p:tavLst>
                                    </p:anim>
                                    <p:anim calcmode="lin" valueType="num">
                                      <p:cBhvr>
                                        <p:cTn id="1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4" grpId="0" uiExpand="1" build="p" animBg="1"/>
      <p:bldP spid="5"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339896F9-0E66-4A8A-B1FD-1448D19E287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016" b="90000" l="4186" r="95000">
                        <a14:foregroundMark x1="94070" y1="12131" x2="6395" y2="84098"/>
                        <a14:foregroundMark x1="65233" y1="78525" x2="41628" y2="44590"/>
                        <a14:foregroundMark x1="48488" y1="86066" x2="38256" y2="34590"/>
                        <a14:foregroundMark x1="30465" y1="84426" x2="23140" y2="60820"/>
                        <a14:foregroundMark x1="23140" y1="60820" x2="22674" y2="52623"/>
                        <a14:foregroundMark x1="22791" y1="84754" x2="50698" y2="66066"/>
                        <a14:foregroundMark x1="53605" y1="84098" x2="48256" y2="50984"/>
                        <a14:foregroundMark x1="58140" y1="84426" x2="75698" y2="47213"/>
                        <a14:foregroundMark x1="67907" y1="84426" x2="76628" y2="49508"/>
                        <a14:foregroundMark x1="76512" y1="82131" x2="75000" y2="42623"/>
                        <a14:foregroundMark x1="88837" y1="72459" x2="56279" y2="47213"/>
                        <a14:foregroundMark x1="93605" y1="74754" x2="70930" y2="63279"/>
                        <a14:foregroundMark x1="70930" y1="63279" x2="62326" y2="57377"/>
                        <a14:foregroundMark x1="93488" y1="82623" x2="87674" y2="65246"/>
                        <a14:foregroundMark x1="91977" y1="85738" x2="87209" y2="59508"/>
                        <a14:foregroundMark x1="4419" y1="68361" x2="34302" y2="54262"/>
                        <a14:foregroundMark x1="4419" y1="40000" x2="33953" y2="39016"/>
                        <a14:foregroundMark x1="33953" y1="39016" x2="38721" y2="39508"/>
                        <a14:foregroundMark x1="4302" y1="71639" x2="4651" y2="9180"/>
                        <a14:foregroundMark x1="4651" y1="9180" x2="15581" y2="17705"/>
                        <a14:foregroundMark x1="15581" y1="17705" x2="16163" y2="18525"/>
                        <a14:foregroundMark x1="4419" y1="72295" x2="4419" y2="80820"/>
                        <a14:foregroundMark x1="4419" y1="80820" x2="9651" y2="85410"/>
                        <a14:foregroundMark x1="9651" y1="85410" x2="15581" y2="86066"/>
                        <a14:foregroundMark x1="15581" y1="86066" x2="21628" y2="85574"/>
                        <a14:foregroundMark x1="21628" y1="85574" x2="22791" y2="85574"/>
                        <a14:foregroundMark x1="4651" y1="82295" x2="9884" y2="85902"/>
                        <a14:foregroundMark x1="9884" y1="85902" x2="11163" y2="85410"/>
                        <a14:foregroundMark x1="13605" y1="85246" x2="21860" y2="84918"/>
                        <a14:foregroundMark x1="21860" y1="84918" x2="28140" y2="85082"/>
                        <a14:foregroundMark x1="27442" y1="85902" x2="43837" y2="86230"/>
                        <a14:foregroundMark x1="43837" y1="86230" x2="57791" y2="84590"/>
                        <a14:foregroundMark x1="57791" y1="84590" x2="71977" y2="85082"/>
                        <a14:foregroundMark x1="63837" y1="86230" x2="84651" y2="86230"/>
                        <a14:foregroundMark x1="84651" y1="86230" x2="90930" y2="85574"/>
                        <a14:foregroundMark x1="90930" y1="85574" x2="95000" y2="86066"/>
                      </a14:backgroundRemoval>
                    </a14:imgEffect>
                  </a14:imgLayer>
                </a14:imgProps>
              </a:ext>
              <a:ext uri="{28A0092B-C50C-407E-A947-70E740481C1C}">
                <a14:useLocalDpi xmlns:a14="http://schemas.microsoft.com/office/drawing/2010/main" val="0"/>
              </a:ext>
            </a:extLst>
          </a:blip>
          <a:stretch>
            <a:fillRect/>
          </a:stretch>
        </p:blipFill>
        <p:spPr>
          <a:xfrm>
            <a:off x="1258278" y="714609"/>
            <a:ext cx="9675444" cy="5486400"/>
          </a:xfrm>
          <a:prstGeom prst="rect">
            <a:avLst/>
          </a:prstGeom>
        </p:spPr>
      </p:pic>
      <p:sp>
        <p:nvSpPr>
          <p:cNvPr id="4" name="مربع نص 3">
            <a:extLst>
              <a:ext uri="{FF2B5EF4-FFF2-40B4-BE49-F238E27FC236}">
                <a16:creationId xmlns:a16="http://schemas.microsoft.com/office/drawing/2014/main" id="{0C00077C-D4AE-4E70-999E-C9029097F191}"/>
              </a:ext>
            </a:extLst>
          </p:cNvPr>
          <p:cNvSpPr txBox="1"/>
          <p:nvPr/>
        </p:nvSpPr>
        <p:spPr>
          <a:xfrm>
            <a:off x="2112064" y="1715654"/>
            <a:ext cx="7568647" cy="3046988"/>
          </a:xfrm>
          <a:prstGeom prst="rect">
            <a:avLst/>
          </a:prstGeom>
          <a:noFill/>
        </p:spPr>
        <p:txBody>
          <a:bodyPr wrap="square">
            <a:spAutoFit/>
          </a:bodyPr>
          <a:lstStyle/>
          <a:p>
            <a:r>
              <a:rPr lang="ar-EG" sz="3200" b="1" i="0" u="none" strike="noStrike" dirty="0">
                <a:solidFill>
                  <a:srgbClr val="776200"/>
                </a:solidFill>
                <a:effectLst/>
                <a:latin typeface="Arial" panose="020B0604020202020204" pitchFamily="34" charset="0"/>
              </a:rPr>
              <a:t>الإنسان بطبيعته يحب التواصل والتآلف مع غيره من الناس، ومشاركتهم في مناسبتهم الاجتماعية السعيدة كحفلات الزواج وغيرها، وقد أكدت على ذلك الشريعة الإسلامية قال الرسول صلى الله عليه وسلم </a:t>
            </a:r>
            <a:r>
              <a:rPr lang="ar-EG" sz="3200" b="1" i="0" u="none" strike="noStrike" dirty="0">
                <a:solidFill>
                  <a:srgbClr val="7030A0"/>
                </a:solidFill>
                <a:effectLst/>
                <a:latin typeface="Arial" panose="020B0604020202020204" pitchFamily="34" charset="0"/>
              </a:rPr>
              <a:t>( إذا دعا أحدكم أخاه، فيجب مرا كان أو نخوه)</a:t>
            </a:r>
            <a:r>
              <a:rPr lang="ar-EG" sz="3200" b="1" i="0" u="none" strike="noStrike" dirty="0">
                <a:solidFill>
                  <a:srgbClr val="776200"/>
                </a:solidFill>
                <a:effectLst/>
                <a:latin typeface="Arial" panose="020B0604020202020204" pitchFamily="34" charset="0"/>
              </a:rPr>
              <a:t>، وذلك لتعزيز أواصر المحبة والمودة والألفة بين المسلمين،</a:t>
            </a:r>
            <a:endParaRPr lang="ar-EG" sz="3200" dirty="0"/>
          </a:p>
        </p:txBody>
      </p:sp>
    </p:spTree>
    <p:extLst>
      <p:ext uri="{BB962C8B-B14F-4D97-AF65-F5344CB8AC3E}">
        <p14:creationId xmlns:p14="http://schemas.microsoft.com/office/powerpoint/2010/main" val="393275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496</Words>
  <Application>Microsoft Office PowerPoint</Application>
  <PresentationFormat>شاشة عريضة</PresentationFormat>
  <Paragraphs>56</Paragraphs>
  <Slides>27</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27</vt:i4>
      </vt:variant>
    </vt:vector>
  </HeadingPairs>
  <TitlesOfParts>
    <vt:vector size="34" baseType="lpstr">
      <vt:lpstr>Aldhabi</vt:lpstr>
      <vt:lpstr>Arial</vt:lpstr>
      <vt:lpstr>Calibri</vt:lpstr>
      <vt:lpstr>Calibri Light</vt:lpstr>
      <vt:lpstr>Khalid Art bold</vt:lpstr>
      <vt:lpstr>Waseem Regular</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2</cp:revision>
  <dcterms:created xsi:type="dcterms:W3CDTF">2022-02-07T19:39:02Z</dcterms:created>
  <dcterms:modified xsi:type="dcterms:W3CDTF">2022-02-07T21:13:05Z</dcterms:modified>
</cp:coreProperties>
</file>