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17" r:id="rId3"/>
    <p:sldId id="409" r:id="rId4"/>
    <p:sldId id="429" r:id="rId5"/>
    <p:sldId id="430" r:id="rId6"/>
    <p:sldId id="319" r:id="rId7"/>
    <p:sldId id="282" r:id="rId8"/>
    <p:sldId id="363" r:id="rId9"/>
    <p:sldId id="268" r:id="rId10"/>
    <p:sldId id="257" r:id="rId11"/>
    <p:sldId id="431" r:id="rId12"/>
    <p:sldId id="433" r:id="rId13"/>
    <p:sldId id="434" r:id="rId14"/>
    <p:sldId id="395" r:id="rId15"/>
    <p:sldId id="412" r:id="rId16"/>
    <p:sldId id="316" r:id="rId17"/>
    <p:sldId id="420" r:id="rId18"/>
  </p:sldIdLst>
  <p:sldSz cx="18288000" cy="10287000"/>
  <p:notesSz cx="6858000" cy="9144000"/>
  <p:embeddedFontLst>
    <p:embeddedFont>
      <p:font typeface="29LT Azer" panose="00000500000000000000" pitchFamily="2" charset="-78"/>
      <p:italic r:id="rId20"/>
    </p:embeddedFont>
    <p:embeddedFont>
      <p:font typeface="29LT Zarid Serif Rg" panose="00000100000000000000" pitchFamily="2" charset="-78"/>
      <p:regular r:id="rId21"/>
    </p:embeddedFont>
    <p:embeddedFont>
      <p:font typeface="Barlow Condensed SemiBold" panose="00000706000000000000" pitchFamily="2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</p:embeddedFont>
    <p:embeddedFont>
      <p:font typeface="Traditional Arabic" panose="02020603050405020304" pitchFamily="18" charset="-78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25B"/>
    <a:srgbClr val="E2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22" autoAdjust="0"/>
  </p:normalViewPr>
  <p:slideViewPr>
    <p:cSldViewPr>
      <p:cViewPr varScale="1">
        <p:scale>
          <a:sx n="44" d="100"/>
          <a:sy n="44" d="100"/>
        </p:scale>
        <p:origin x="6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4F6AA8-103B-448E-A286-4ECAEC63FC3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76B937-8C73-45DC-BD7D-40676AFF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37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A0A7-A26F-4748-92D8-92E76EE97FC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25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A0A7-A26F-4748-92D8-92E76EE97FC7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06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6B937-8C73-45DC-BD7D-40676AFF961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17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t.me/albayan_1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hulul.online/worksheet/2524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581D7F6-8266-2303-D982-2E81F341636F}"/>
              </a:ext>
            </a:extLst>
          </p:cNvPr>
          <p:cNvGrpSpPr/>
          <p:nvPr/>
        </p:nvGrpSpPr>
        <p:grpSpPr>
          <a:xfrm>
            <a:off x="685800" y="355844"/>
            <a:ext cx="8915400" cy="10020300"/>
            <a:chOff x="1028699" y="990600"/>
            <a:chExt cx="7652969" cy="8305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1000"/>
            </a:blip>
            <a:srcRect t="39109"/>
            <a:stretch>
              <a:fillRect/>
            </a:stretch>
          </p:blipFill>
          <p:spPr>
            <a:xfrm>
              <a:off x="1028700" y="6028317"/>
              <a:ext cx="3711580" cy="44635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51000"/>
            </a:blip>
            <a:srcRect t="43454"/>
            <a:stretch>
              <a:fillRect/>
            </a:stretch>
          </p:blipFill>
          <p:spPr>
            <a:xfrm flipV="1">
              <a:off x="1028700" y="990600"/>
              <a:ext cx="3711580" cy="414498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028700" y="1195327"/>
              <a:ext cx="3711580" cy="5014119"/>
              <a:chOff x="0" y="0"/>
              <a:chExt cx="1416711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1671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16711" h="1913890">
                    <a:moveTo>
                      <a:pt x="0" y="0"/>
                    </a:moveTo>
                    <a:lnTo>
                      <a:pt x="1416711" y="0"/>
                    </a:lnTo>
                    <a:lnTo>
                      <a:pt x="141671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2E7D7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1000"/>
            </a:blip>
            <a:srcRect t="36806"/>
            <a:stretch>
              <a:fillRect/>
            </a:stretch>
          </p:blipFill>
          <p:spPr>
            <a:xfrm>
              <a:off x="4970088" y="6028317"/>
              <a:ext cx="3711580" cy="46323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51000"/>
            </a:blip>
            <a:srcRect t="16307"/>
            <a:stretch>
              <a:fillRect/>
            </a:stretch>
          </p:blipFill>
          <p:spPr>
            <a:xfrm flipV="1">
              <a:off x="4970088" y="990600"/>
              <a:ext cx="3711580" cy="613500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4970088" y="1195327"/>
              <a:ext cx="3711580" cy="5014119"/>
              <a:chOff x="0" y="0"/>
              <a:chExt cx="1416711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1671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16711" h="1913890">
                    <a:moveTo>
                      <a:pt x="0" y="0"/>
                    </a:moveTo>
                    <a:lnTo>
                      <a:pt x="1416711" y="0"/>
                    </a:lnTo>
                    <a:lnTo>
                      <a:pt x="141671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2E7D7"/>
              </a:solidFill>
            </p:spPr>
            <p:txBody>
              <a:bodyPr/>
              <a:lstStyle/>
              <a:p>
                <a:endParaRPr lang="ar-SA" dirty="0"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t="43833"/>
            <a:stretch>
              <a:fillRect/>
            </a:stretch>
          </p:blipFill>
          <p:spPr>
            <a:xfrm>
              <a:off x="1028700" y="8450637"/>
              <a:ext cx="7624393" cy="84576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1000"/>
            </a:blip>
            <a:srcRect b="64274"/>
            <a:stretch>
              <a:fillRect/>
            </a:stretch>
          </p:blipFill>
          <p:spPr>
            <a:xfrm>
              <a:off x="1028700" y="6442898"/>
              <a:ext cx="7518080" cy="530466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 rot="-5400000">
              <a:off x="3729742" y="4034581"/>
              <a:ext cx="2222308" cy="7624393"/>
              <a:chOff x="0" y="0"/>
              <a:chExt cx="848255" cy="29102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8255" cy="2910232"/>
              </a:xfrm>
              <a:custGeom>
                <a:avLst/>
                <a:gdLst/>
                <a:ahLst/>
                <a:cxnLst/>
                <a:rect l="l" t="t" r="r" b="b"/>
                <a:pathLst>
                  <a:path w="848255" h="2910232">
                    <a:moveTo>
                      <a:pt x="0" y="0"/>
                    </a:moveTo>
                    <a:lnTo>
                      <a:pt x="848255" y="0"/>
                    </a:lnTo>
                    <a:lnTo>
                      <a:pt x="848255" y="2910232"/>
                    </a:lnTo>
                    <a:lnTo>
                      <a:pt x="0" y="2910232"/>
                    </a:lnTo>
                    <a:close/>
                  </a:path>
                </a:pathLst>
              </a:custGeom>
              <a:solidFill>
                <a:srgbClr val="E2E7D7"/>
              </a:solidFill>
            </p:spPr>
          </p:sp>
        </p:grp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8E9DAA7-F2F1-2847-4384-FFF083729CBC}"/>
              </a:ext>
            </a:extLst>
          </p:cNvPr>
          <p:cNvSpPr txBox="1"/>
          <p:nvPr/>
        </p:nvSpPr>
        <p:spPr>
          <a:xfrm>
            <a:off x="617148" y="2934243"/>
            <a:ext cx="3857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الفصل الدراسي الثالث 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0F431F3-23A7-6B9A-8484-2E7E940C383C}"/>
              </a:ext>
            </a:extLst>
          </p:cNvPr>
          <p:cNvSpPr txBox="1"/>
          <p:nvPr/>
        </p:nvSpPr>
        <p:spPr>
          <a:xfrm>
            <a:off x="5190937" y="2499036"/>
            <a:ext cx="414271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رفع الحرج </a:t>
            </a:r>
          </a:p>
          <a:p>
            <a:pPr algn="ctr" rtl="1">
              <a:defRPr/>
            </a:pPr>
            <a:r>
              <a:rPr lang="ar-SA" sz="4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</a:t>
            </a:r>
          </a:p>
          <a:p>
            <a:pPr algn="ctr" rtl="1">
              <a:defRPr/>
            </a:pPr>
            <a:r>
              <a:rPr lang="ar-SA" sz="4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الشريعة الإسلامية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8FA9CC4-4E5A-5857-866F-87FF20CAC80D}"/>
              </a:ext>
            </a:extLst>
          </p:cNvPr>
          <p:cNvSpPr txBox="1"/>
          <p:nvPr/>
        </p:nvSpPr>
        <p:spPr>
          <a:xfrm>
            <a:off x="860162" y="1416131"/>
            <a:ext cx="3655198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001" b="1" dirty="0">
                <a:ln w="0"/>
                <a:solidFill>
                  <a:srgbClr val="584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فقه ثالث متوسط </a:t>
            </a:r>
          </a:p>
          <a:p>
            <a:pPr algn="r"/>
            <a:r>
              <a:rPr lang="ar-SA" sz="4001" b="1" dirty="0">
                <a:ln w="0"/>
                <a:solidFill>
                  <a:srgbClr val="584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الدراسات الإسلامية 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ABFDC03-407E-DC24-E74D-6138797DB6D0}"/>
              </a:ext>
            </a:extLst>
          </p:cNvPr>
          <p:cNvSpPr txBox="1"/>
          <p:nvPr/>
        </p:nvSpPr>
        <p:spPr>
          <a:xfrm>
            <a:off x="376889" y="4200939"/>
            <a:ext cx="5035019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إعداد الأستاذة:</a:t>
            </a:r>
          </a:p>
          <a:p>
            <a:pPr algn="ctr"/>
            <a:r>
              <a:rPr lang="ar-SA" sz="40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 لؤلؤة عبد العزيز العتيق </a:t>
            </a:r>
          </a:p>
        </p:txBody>
      </p:sp>
      <p:grpSp>
        <p:nvGrpSpPr>
          <p:cNvPr id="24" name="مجموعة 11">
            <a:extLst>
              <a:ext uri="{FF2B5EF4-FFF2-40B4-BE49-F238E27FC236}">
                <a16:creationId xmlns:a16="http://schemas.microsoft.com/office/drawing/2014/main" id="{FD2A4340-7E18-6153-CE42-BFC751A991ED}"/>
              </a:ext>
            </a:extLst>
          </p:cNvPr>
          <p:cNvGrpSpPr/>
          <p:nvPr/>
        </p:nvGrpSpPr>
        <p:grpSpPr>
          <a:xfrm>
            <a:off x="685799" y="8761398"/>
            <a:ext cx="8915401" cy="867353"/>
            <a:chOff x="430163" y="4745632"/>
            <a:chExt cx="26791897" cy="429601"/>
          </a:xfrm>
          <a:solidFill>
            <a:schemeClr val="bg2">
              <a:lumMod val="50000"/>
              <a:alpha val="73000"/>
            </a:schemeClr>
          </a:solidFill>
        </p:grpSpPr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84161552-0BCC-346D-1104-F8758F54991C}"/>
                </a:ext>
              </a:extLst>
            </p:cNvPr>
            <p:cNvSpPr/>
            <p:nvPr/>
          </p:nvSpPr>
          <p:spPr>
            <a:xfrm>
              <a:off x="430163" y="4745632"/>
              <a:ext cx="26791897" cy="429601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 dirty="0"/>
            </a:p>
          </p:txBody>
        </p:sp>
        <p:sp>
          <p:nvSpPr>
            <p:cNvPr id="26" name="بسم الله الرحمن الرحيم والصلاة والسلام على الرسول الأمين سيدنا محمد وعلى آله وصحبه أجمعين…">
              <a:extLst>
                <a:ext uri="{FF2B5EF4-FFF2-40B4-BE49-F238E27FC236}">
                  <a16:creationId xmlns:a16="http://schemas.microsoft.com/office/drawing/2014/main" id="{5E073220-4A53-008A-0844-8DCC71F604B6}"/>
                </a:ext>
              </a:extLst>
            </p:cNvPr>
            <p:cNvSpPr txBox="1">
              <a:spLocks/>
            </p:cNvSpPr>
            <p:nvPr/>
          </p:nvSpPr>
          <p:spPr>
            <a:xfrm>
              <a:off x="6222554" y="4818274"/>
              <a:ext cx="13970807" cy="279264"/>
            </a:xfrm>
            <a:prstGeom prst="rect">
              <a:avLst/>
            </a:prstGeom>
            <a:noFill/>
            <a:ln w="12700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ctr">
              <a:normAutofit/>
            </a:bodyPr>
            <a:lstStyle/>
            <a:p>
              <a:pPr defTabSz="185136">
                <a:defRPr sz="3956" b="0" spc="0">
                  <a:solidFill>
                    <a:srgbClr val="FFFFFF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rPr lang="ar-SA" sz="2801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halid Art bold"/>
                  <a:ea typeface="Khalid Art bold"/>
                  <a:cs typeface="Khalid Art bold"/>
                  <a:sym typeface="Khalid Art bold"/>
                </a:rPr>
                <a:t>قناة البيان للعروض والعلوم الشرعية  </a:t>
              </a:r>
            </a:p>
          </p:txBody>
        </p:sp>
      </p:grpSp>
      <p:pic>
        <p:nvPicPr>
          <p:cNvPr id="27" name="884AEA23-EA58-47EB-8C88-9CE646949802-L0-001.png" descr="884AEA23-EA58-47EB-8C88-9CE646949802-L0-001.png">
            <a:hlinkClick r:id="rId4"/>
            <a:extLst>
              <a:ext uri="{FF2B5EF4-FFF2-40B4-BE49-F238E27FC236}">
                <a16:creationId xmlns:a16="http://schemas.microsoft.com/office/drawing/2014/main" id="{DC9D8F8C-15B1-EB7C-5C80-5F82B328C9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12" y="7394200"/>
            <a:ext cx="1323690" cy="13236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صورة 28" descr="صورة تحتوي على قيشان&#10;&#10;تم إنشاء الوصف تلقائياً">
            <a:extLst>
              <a:ext uri="{FF2B5EF4-FFF2-40B4-BE49-F238E27FC236}">
                <a16:creationId xmlns:a16="http://schemas.microsoft.com/office/drawing/2014/main" id="{53545323-7C78-4764-A320-C86D16EC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64" y="1753552"/>
            <a:ext cx="6186933" cy="7542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478F297-A287-FE16-7889-D7A464D41DE3}"/>
              </a:ext>
            </a:extLst>
          </p:cNvPr>
          <p:cNvSpPr txBox="1"/>
          <p:nvPr/>
        </p:nvSpPr>
        <p:spPr>
          <a:xfrm>
            <a:off x="224452" y="1181100"/>
            <a:ext cx="17839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طالبتي الغالية استعيني بالكتاب صفحة 222 </a:t>
            </a:r>
          </a:p>
          <a:p>
            <a:pPr algn="ctr"/>
            <a:r>
              <a:rPr lang="ar-SA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موضحة ما الأدلة على رفع الحرج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F7293CD-9715-7712-563F-4767F2F04F66}"/>
              </a:ext>
            </a:extLst>
          </p:cNvPr>
          <p:cNvSpPr txBox="1"/>
          <p:nvPr/>
        </p:nvSpPr>
        <p:spPr>
          <a:xfrm>
            <a:off x="5334000" y="3573333"/>
            <a:ext cx="1257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 rtl="1">
              <a:buFont typeface="Courier New" panose="02070309020205020404" pitchFamily="49" charset="0"/>
              <a:buChar char="o"/>
            </a:pPr>
            <a:r>
              <a:rPr lang="ar-SA" sz="5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قال تعالى " مَا يُرِيدُ اللَّهُ لِيَجْعَلَ عَلَيْكُم مِّنْ حَرَجٍ "</a:t>
            </a:r>
            <a:endParaRPr lang="ar-SA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471BE3B-EB8F-6540-64FD-EB15D6A72EB3}"/>
              </a:ext>
            </a:extLst>
          </p:cNvPr>
          <p:cNvSpPr txBox="1"/>
          <p:nvPr/>
        </p:nvSpPr>
        <p:spPr>
          <a:xfrm>
            <a:off x="4114800" y="8058477"/>
            <a:ext cx="11952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 rtl="1">
              <a:buFont typeface="Courier New" panose="02070309020205020404" pitchFamily="49" charset="0"/>
              <a:buChar char="o"/>
            </a:pPr>
            <a:r>
              <a:rPr lang="ar-SA" sz="54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قال تعالى "يُرِيدُ اللَّهُ بِكُمُ الْيُسْرَ وَلَا يُرِيدُ بِكُمُ الْعُسْرَ "</a:t>
            </a:r>
            <a:endParaRPr lang="ar-SA" sz="5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4AAFDCC-C85D-DD46-F17C-CD55CFE7312C}"/>
              </a:ext>
            </a:extLst>
          </p:cNvPr>
          <p:cNvSpPr txBox="1"/>
          <p:nvPr/>
        </p:nvSpPr>
        <p:spPr>
          <a:xfrm>
            <a:off x="8305800" y="6958905"/>
            <a:ext cx="10853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 rtl="1">
              <a:buFont typeface="Courier New" panose="02070309020205020404" pitchFamily="49" charset="0"/>
              <a:buChar char="o"/>
            </a:pPr>
            <a:r>
              <a:rPr lang="ar-SA" sz="54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قال تعالى " لَا يُكَلِّفُ اللَّهُ نَفْسًا إِلَّا وُسْعَهَا" </a:t>
            </a:r>
            <a:endParaRPr lang="ar-SA" sz="5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8A2AB4-349B-C5EC-3349-F6BFBB8A2711}"/>
              </a:ext>
            </a:extLst>
          </p:cNvPr>
          <p:cNvSpPr txBox="1"/>
          <p:nvPr/>
        </p:nvSpPr>
        <p:spPr>
          <a:xfrm>
            <a:off x="3581400" y="4985542"/>
            <a:ext cx="10853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 rtl="1">
              <a:buFont typeface="Courier New" panose="02070309020205020404" pitchFamily="49" charset="0"/>
              <a:buChar char="o"/>
            </a:pPr>
            <a:r>
              <a:rPr lang="ar-SA" sz="5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قال النبي ﷺ " إني أرسلت بحنيفة سمحة "</a:t>
            </a:r>
            <a:endParaRPr lang="ar-SA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pic>
        <p:nvPicPr>
          <p:cNvPr id="7" name="Google Shape;182;p29">
            <a:extLst>
              <a:ext uri="{FF2B5EF4-FFF2-40B4-BE49-F238E27FC236}">
                <a16:creationId xmlns:a16="http://schemas.microsoft.com/office/drawing/2014/main" id="{53881A49-6011-68B8-9E8E-1D39FAEE3F4E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11262362" y="-264674"/>
            <a:ext cx="8107680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648D05-3FF6-9E58-0451-6F6FE6B849F2}"/>
              </a:ext>
            </a:extLst>
          </p:cNvPr>
          <p:cNvSpPr txBox="1"/>
          <p:nvPr/>
        </p:nvSpPr>
        <p:spPr>
          <a:xfrm>
            <a:off x="13598107" y="548711"/>
            <a:ext cx="45374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dirty="0">
                <a:solidFill>
                  <a:schemeClr val="bg1"/>
                </a:solidFill>
                <a:cs typeface="A Noor" panose="00000400000000000000" pitchFamily="2" charset="-78"/>
              </a:rPr>
              <a:t>استراتيجية الاستخراج </a:t>
            </a:r>
          </a:p>
        </p:txBody>
      </p:sp>
    </p:spTree>
    <p:extLst>
      <p:ext uri="{BB962C8B-B14F-4D97-AF65-F5344CB8AC3E}">
        <p14:creationId xmlns:p14="http://schemas.microsoft.com/office/powerpoint/2010/main" val="255630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3CB3FD8-20B8-FFBA-2F70-647354114EBC}"/>
              </a:ext>
            </a:extLst>
          </p:cNvPr>
          <p:cNvSpPr txBox="1"/>
          <p:nvPr/>
        </p:nvSpPr>
        <p:spPr>
          <a:xfrm>
            <a:off x="0" y="883918"/>
            <a:ext cx="18288000" cy="1107996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ضوابط رفع الحرج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5D4D0FB-0A9C-9044-A4D8-E362425FD5BB}"/>
              </a:ext>
            </a:extLst>
          </p:cNvPr>
          <p:cNvGrpSpPr/>
          <p:nvPr/>
        </p:nvGrpSpPr>
        <p:grpSpPr>
          <a:xfrm>
            <a:off x="2139045" y="1960336"/>
            <a:ext cx="13716000" cy="1219200"/>
            <a:chOff x="2819400" y="2400300"/>
            <a:chExt cx="13716000" cy="1219200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E1C33A73-318E-28FA-D2CF-DFC6AF57D82D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400300"/>
              <a:ext cx="13716000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كسهم مستقيم 7">
              <a:extLst>
                <a:ext uri="{FF2B5EF4-FFF2-40B4-BE49-F238E27FC236}">
                  <a16:creationId xmlns:a16="http://schemas.microsoft.com/office/drawing/2014/main" id="{9B23865E-B7EF-63F3-052A-089C64F2BAD7}"/>
                </a:ext>
              </a:extLst>
            </p:cNvPr>
            <p:cNvCxnSpPr/>
            <p:nvPr/>
          </p:nvCxnSpPr>
          <p:spPr>
            <a:xfrm>
              <a:off x="165354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989A2B7F-CC0D-6A4B-F5CC-41C27944F254}"/>
                </a:ext>
              </a:extLst>
            </p:cNvPr>
            <p:cNvCxnSpPr/>
            <p:nvPr/>
          </p:nvCxnSpPr>
          <p:spPr>
            <a:xfrm>
              <a:off x="123444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>
              <a:extLst>
                <a:ext uri="{FF2B5EF4-FFF2-40B4-BE49-F238E27FC236}">
                  <a16:creationId xmlns:a16="http://schemas.microsoft.com/office/drawing/2014/main" id="{40B963EC-D3CC-3488-7000-31F120573FC5}"/>
                </a:ext>
              </a:extLst>
            </p:cNvPr>
            <p:cNvCxnSpPr/>
            <p:nvPr/>
          </p:nvCxnSpPr>
          <p:spPr>
            <a:xfrm>
              <a:off x="72390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7C0F327C-3586-0025-4E2C-F3750B4E23C9}"/>
                </a:ext>
              </a:extLst>
            </p:cNvPr>
            <p:cNvCxnSpPr/>
            <p:nvPr/>
          </p:nvCxnSpPr>
          <p:spPr>
            <a:xfrm>
              <a:off x="28194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5EC1D6B-79FC-556E-F267-6E4960E367F7}"/>
              </a:ext>
            </a:extLst>
          </p:cNvPr>
          <p:cNvSpPr txBox="1"/>
          <p:nvPr/>
        </p:nvSpPr>
        <p:spPr>
          <a:xfrm>
            <a:off x="14401800" y="3283331"/>
            <a:ext cx="2954174" cy="2308324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 يكون </a:t>
            </a:r>
          </a:p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الحرج حقيقياً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896B681-6095-25F1-9D2D-B083A58B6987}"/>
              </a:ext>
            </a:extLst>
          </p:cNvPr>
          <p:cNvSpPr txBox="1"/>
          <p:nvPr/>
        </p:nvSpPr>
        <p:spPr>
          <a:xfrm>
            <a:off x="14401800" y="5695450"/>
            <a:ext cx="340722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rtl="1">
              <a:buBlip>
                <a:blip r:embed="rId2"/>
              </a:buBlip>
            </a:pPr>
            <a:r>
              <a:rPr lang="ar-SA" sz="4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بأن يكون له سبب محدد معين كالمرض واسفر ونحوهما </a:t>
            </a:r>
            <a:endParaRPr lang="ar-SA"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573A674-72FD-43E8-2F51-7B1DE85C6295}"/>
              </a:ext>
            </a:extLst>
          </p:cNvPr>
          <p:cNvSpPr txBox="1"/>
          <p:nvPr/>
        </p:nvSpPr>
        <p:spPr>
          <a:xfrm>
            <a:off x="9939305" y="5143500"/>
            <a:ext cx="36528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 rtl="1">
              <a:buBlip>
                <a:blip r:embed="rId2"/>
              </a:buBlip>
            </a:pPr>
            <a:r>
              <a:rPr lang="ar-SA" sz="48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بأن تكون المشقة حاصلة عند مباشرة العبادة</a:t>
            </a:r>
            <a:endParaRPr lang="ar-SA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DBE0EA0-FD97-3362-F82E-757924033E93}"/>
              </a:ext>
            </a:extLst>
          </p:cNvPr>
          <p:cNvSpPr txBox="1"/>
          <p:nvPr/>
        </p:nvSpPr>
        <p:spPr>
          <a:xfrm>
            <a:off x="10105314" y="3340149"/>
            <a:ext cx="2954174" cy="156966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 يكون </a:t>
            </a:r>
          </a:p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الحرج حالياً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E5A046-B488-393C-D8CE-25243D9CD230}"/>
              </a:ext>
            </a:extLst>
          </p:cNvPr>
          <p:cNvSpPr txBox="1"/>
          <p:nvPr/>
        </p:nvSpPr>
        <p:spPr>
          <a:xfrm>
            <a:off x="5293182" y="3283331"/>
            <a:ext cx="2954174" cy="3046988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 يؤدي الحرج إلى حصول الضرر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3D51600-A7DD-B98B-ECEC-4E6CCAA982B1}"/>
              </a:ext>
            </a:extLst>
          </p:cNvPr>
          <p:cNvSpPr txBox="1"/>
          <p:nvPr/>
        </p:nvSpPr>
        <p:spPr>
          <a:xfrm>
            <a:off x="5191841" y="6600736"/>
            <a:ext cx="31568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 rtl="1">
              <a:buBlip>
                <a:blip r:embed="rId2"/>
              </a:buBlip>
            </a:pPr>
            <a:r>
              <a:rPr lang="ar-SA" sz="54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في البدن أو في النفس </a:t>
            </a:r>
            <a:endParaRPr lang="ar-SA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643EB9D-BBAE-F2F8-1754-C8046377162A}"/>
              </a:ext>
            </a:extLst>
          </p:cNvPr>
          <p:cNvSpPr txBox="1"/>
          <p:nvPr/>
        </p:nvSpPr>
        <p:spPr>
          <a:xfrm>
            <a:off x="661958" y="3283331"/>
            <a:ext cx="2954174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 لا يصادم رفع الحرج نصاً شرعياً </a:t>
            </a:r>
          </a:p>
        </p:txBody>
      </p:sp>
      <p:pic>
        <p:nvPicPr>
          <p:cNvPr id="20" name="Google Shape;182;p29">
            <a:extLst>
              <a:ext uri="{FF2B5EF4-FFF2-40B4-BE49-F238E27FC236}">
                <a16:creationId xmlns:a16="http://schemas.microsoft.com/office/drawing/2014/main" id="{C8C35C30-9B38-D1DC-C148-ACA2697FA188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11277600" y="514579"/>
            <a:ext cx="8107680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BCCC54-AAD0-174F-4544-5B9B32475E64}"/>
              </a:ext>
            </a:extLst>
          </p:cNvPr>
          <p:cNvSpPr txBox="1"/>
          <p:nvPr/>
        </p:nvSpPr>
        <p:spPr>
          <a:xfrm>
            <a:off x="14020800" y="1106705"/>
            <a:ext cx="45374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dirty="0">
                <a:solidFill>
                  <a:schemeClr val="bg1"/>
                </a:solidFill>
                <a:cs typeface="A Noor" panose="00000400000000000000" pitchFamily="2" charset="-78"/>
              </a:rPr>
              <a:t>استراتيجية المناقشة</a:t>
            </a:r>
          </a:p>
        </p:txBody>
      </p:sp>
    </p:spTree>
    <p:extLst>
      <p:ext uri="{BB962C8B-B14F-4D97-AF65-F5344CB8AC3E}">
        <p14:creationId xmlns:p14="http://schemas.microsoft.com/office/powerpoint/2010/main" val="290438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3CB3FD8-20B8-FFBA-2F70-647354114EBC}"/>
              </a:ext>
            </a:extLst>
          </p:cNvPr>
          <p:cNvSpPr txBox="1"/>
          <p:nvPr/>
        </p:nvSpPr>
        <p:spPr>
          <a:xfrm>
            <a:off x="0" y="883918"/>
            <a:ext cx="18288000" cy="110799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نتائج رفع الحرج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5D4D0FB-0A9C-9044-A4D8-E362425FD5BB}"/>
              </a:ext>
            </a:extLst>
          </p:cNvPr>
          <p:cNvGrpSpPr/>
          <p:nvPr/>
        </p:nvGrpSpPr>
        <p:grpSpPr>
          <a:xfrm>
            <a:off x="2743200" y="2028022"/>
            <a:ext cx="11365959" cy="1219200"/>
            <a:chOff x="7238999" y="2400300"/>
            <a:chExt cx="9296401" cy="1219200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E1C33A73-318E-28FA-D2CF-DFC6AF57D82D}"/>
                </a:ext>
              </a:extLst>
            </p:cNvPr>
            <p:cNvCxnSpPr>
              <a:cxnSpLocks/>
            </p:cNvCxnSpPr>
            <p:nvPr/>
          </p:nvCxnSpPr>
          <p:spPr>
            <a:xfrm>
              <a:off x="7238999" y="2400300"/>
              <a:ext cx="9296400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كسهم مستقيم 7">
              <a:extLst>
                <a:ext uri="{FF2B5EF4-FFF2-40B4-BE49-F238E27FC236}">
                  <a16:creationId xmlns:a16="http://schemas.microsoft.com/office/drawing/2014/main" id="{9B23865E-B7EF-63F3-052A-089C64F2BAD7}"/>
                </a:ext>
              </a:extLst>
            </p:cNvPr>
            <p:cNvCxnSpPr/>
            <p:nvPr/>
          </p:nvCxnSpPr>
          <p:spPr>
            <a:xfrm>
              <a:off x="165354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989A2B7F-CC0D-6A4B-F5CC-41C27944F254}"/>
                </a:ext>
              </a:extLst>
            </p:cNvPr>
            <p:cNvCxnSpPr/>
            <p:nvPr/>
          </p:nvCxnSpPr>
          <p:spPr>
            <a:xfrm>
              <a:off x="123444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>
              <a:extLst>
                <a:ext uri="{FF2B5EF4-FFF2-40B4-BE49-F238E27FC236}">
                  <a16:creationId xmlns:a16="http://schemas.microsoft.com/office/drawing/2014/main" id="{40B963EC-D3CC-3488-7000-31F120573FC5}"/>
                </a:ext>
              </a:extLst>
            </p:cNvPr>
            <p:cNvCxnSpPr/>
            <p:nvPr/>
          </p:nvCxnSpPr>
          <p:spPr>
            <a:xfrm>
              <a:off x="7239000" y="2400300"/>
              <a:ext cx="0" cy="121920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5EC1D6B-79FC-556E-F267-6E4960E367F7}"/>
              </a:ext>
            </a:extLst>
          </p:cNvPr>
          <p:cNvSpPr txBox="1"/>
          <p:nvPr/>
        </p:nvSpPr>
        <p:spPr>
          <a:xfrm>
            <a:off x="12801600" y="3306942"/>
            <a:ext cx="2954174" cy="304698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تحقيق عبادة الله عزوجل في جميع الأحوال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DBE0EA0-FD97-3362-F82E-757924033E93}"/>
              </a:ext>
            </a:extLst>
          </p:cNvPr>
          <p:cNvSpPr txBox="1"/>
          <p:nvPr/>
        </p:nvSpPr>
        <p:spPr>
          <a:xfrm>
            <a:off x="7508075" y="3386315"/>
            <a:ext cx="2954174" cy="2308324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تيسير أداء العبادات على المكلفين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E5A046-B488-393C-D8CE-25243D9CD230}"/>
              </a:ext>
            </a:extLst>
          </p:cNvPr>
          <p:cNvSpPr txBox="1"/>
          <p:nvPr/>
        </p:nvSpPr>
        <p:spPr>
          <a:xfrm>
            <a:off x="1676400" y="3386315"/>
            <a:ext cx="2954174" cy="3785652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بيان يسر الشريعة ومراعاتها لأحوال المكلفين </a:t>
            </a:r>
          </a:p>
        </p:txBody>
      </p:sp>
      <p:pic>
        <p:nvPicPr>
          <p:cNvPr id="11" name="Google Shape;182;p29">
            <a:extLst>
              <a:ext uri="{FF2B5EF4-FFF2-40B4-BE49-F238E27FC236}">
                <a16:creationId xmlns:a16="http://schemas.microsoft.com/office/drawing/2014/main" id="{6AA3DCF3-E007-DF31-47C0-741154FFEB5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11277600" y="514579"/>
            <a:ext cx="8107680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12DE00-213C-A9FC-B78B-18BF40F24982}"/>
              </a:ext>
            </a:extLst>
          </p:cNvPr>
          <p:cNvSpPr txBox="1"/>
          <p:nvPr/>
        </p:nvSpPr>
        <p:spPr>
          <a:xfrm>
            <a:off x="14020800" y="1106705"/>
            <a:ext cx="45374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dirty="0">
                <a:solidFill>
                  <a:schemeClr val="bg1"/>
                </a:solidFill>
                <a:cs typeface="A Noor" panose="00000400000000000000" pitchFamily="2" charset="-78"/>
              </a:rPr>
              <a:t>استراتيجية المناقشة</a:t>
            </a:r>
          </a:p>
        </p:txBody>
      </p:sp>
    </p:spTree>
    <p:extLst>
      <p:ext uri="{BB962C8B-B14F-4D97-AF65-F5344CB8AC3E}">
        <p14:creationId xmlns:p14="http://schemas.microsoft.com/office/powerpoint/2010/main" val="40296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غلف&#10;&#10;تم إنشاء الوصف تلقائياً">
            <a:extLst>
              <a:ext uri="{FF2B5EF4-FFF2-40B4-BE49-F238E27FC236}">
                <a16:creationId xmlns:a16="http://schemas.microsoft.com/office/drawing/2014/main" id="{3F0AD437-9740-469F-846C-C903DD314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15876" r="16182" b="17147"/>
          <a:stretch/>
        </p:blipFill>
        <p:spPr>
          <a:xfrm>
            <a:off x="3048000" y="341392"/>
            <a:ext cx="11887200" cy="321369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89BB47C-78EF-40E7-8131-DA671844EC1C}"/>
              </a:ext>
            </a:extLst>
          </p:cNvPr>
          <p:cNvSpPr txBox="1"/>
          <p:nvPr/>
        </p:nvSpPr>
        <p:spPr>
          <a:xfrm>
            <a:off x="4013567" y="1562100"/>
            <a:ext cx="10260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DG Ghareeb"/>
              </a:rPr>
              <a:t>قال تعالى :ليْسَ عَلَى الْأَعْمَىٰ حَرَجٌ وَلَا عَلَى الْأَعْرَجِ حَرَجٌ وَلَا عَلَى الْمَرِيضِ حَرَج"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7B061F-2248-4372-89B0-B5C6D41905A1}"/>
              </a:ext>
            </a:extLst>
          </p:cNvPr>
          <p:cNvSpPr txBox="1"/>
          <p:nvPr/>
        </p:nvSpPr>
        <p:spPr>
          <a:xfrm>
            <a:off x="15072360" y="341392"/>
            <a:ext cx="32156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نشاط 1</a:t>
            </a:r>
            <a:endParaRPr lang="ar-SA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57CEE89-EDC2-C92E-B4E9-E26F47E931BA}"/>
              </a:ext>
            </a:extLst>
          </p:cNvPr>
          <p:cNvSpPr txBox="1"/>
          <p:nvPr/>
        </p:nvSpPr>
        <p:spPr>
          <a:xfrm>
            <a:off x="1371600" y="3555082"/>
            <a:ext cx="16331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DG Ghareeb"/>
              </a:rPr>
              <a:t>بالتحاور مع مجموعتك اذكر مظاهر رفع الحرج عن الأعمى والأعرج  والمريض 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72AEEF-1EA4-44E0-168F-AC1B92914597}"/>
              </a:ext>
            </a:extLst>
          </p:cNvPr>
          <p:cNvSpPr txBox="1"/>
          <p:nvPr/>
        </p:nvSpPr>
        <p:spPr>
          <a:xfrm>
            <a:off x="1371599" y="4809401"/>
            <a:ext cx="163318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DG Ghareeb"/>
              </a:rPr>
              <a:t>إن الله رفع الحرج عن الأعمى فيما يتعلق بالتكاليف التي يشترط فيها الإبصار </a:t>
            </a:r>
          </a:p>
          <a:p>
            <a:pPr algn="ctr">
              <a:spcBef>
                <a:spcPct val="0"/>
              </a:spcBef>
            </a:pPr>
            <a:r>
              <a:rPr lang="ar-SA" sz="48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DG Ghareeb"/>
              </a:rPr>
              <a:t>وعن الأعرج فيما يشترط في التكاليف التي به المشي فيتعذر لوجود العرج</a:t>
            </a:r>
          </a:p>
          <a:p>
            <a:pPr algn="ctr">
              <a:spcBef>
                <a:spcPct val="0"/>
              </a:spcBef>
            </a:pPr>
            <a:r>
              <a:rPr lang="ar-SA" sz="48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DG Ghareeb"/>
              </a:rPr>
              <a:t>وعن المريض فيما يتعلق بالتكاليف التي تشترط عدم الاضرار بالمريض و اشتراط الصحة مثل اسقاط الصوم .... </a:t>
            </a:r>
          </a:p>
          <a:p>
            <a:pPr algn="ctr">
              <a:spcBef>
                <a:spcPct val="0"/>
              </a:spcBef>
            </a:pPr>
            <a:r>
              <a:rPr lang="ar-SA" sz="48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C0C0C0"/>
                </a:highlight>
                <a:cs typeface="DG Ghareeb"/>
              </a:rPr>
              <a:t>وفي هذه الآية نزلت ليس على الأعمى ولا على الأعرج و لا على المريض حق الجهاد فلا إثم عليهم في ترك الجهاد.</a:t>
            </a:r>
          </a:p>
        </p:txBody>
      </p:sp>
    </p:spTree>
    <p:extLst>
      <p:ext uri="{BB962C8B-B14F-4D97-AF65-F5344CB8AC3E}">
        <p14:creationId xmlns:p14="http://schemas.microsoft.com/office/powerpoint/2010/main" val="411391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84049E9E-A234-4C70-B3C1-993163000D51}"/>
              </a:ext>
            </a:extLst>
          </p:cNvPr>
          <p:cNvSpPr txBox="1"/>
          <p:nvPr/>
        </p:nvSpPr>
        <p:spPr>
          <a:xfrm>
            <a:off x="1" y="877534"/>
            <a:ext cx="7101788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ورقة عمل تفاعلية </a:t>
            </a:r>
          </a:p>
          <a:p>
            <a:pPr algn="ctr"/>
            <a:r>
              <a:rPr lang="ar-SA" sz="2700" dirty="0">
                <a:latin typeface="Calibri" panose="020F0502020204030204" pitchFamily="34" charset="0"/>
                <a:cs typeface="Calibri" panose="020F0502020204030204" pitchFamily="34" charset="0"/>
              </a:rPr>
              <a:t>اضغط على الورقة تنقلك لرابط التفاعلي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736917A-6DA1-4938-AAC7-28F18EFC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92" y="2106902"/>
            <a:ext cx="8439929" cy="818009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BB3C856-4DD7-41FE-9AF7-341602F79064}"/>
              </a:ext>
            </a:extLst>
          </p:cNvPr>
          <p:cNvSpPr txBox="1"/>
          <p:nvPr/>
        </p:nvSpPr>
        <p:spPr>
          <a:xfrm>
            <a:off x="-144488" y="8607537"/>
            <a:ext cx="290937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700" dirty="0">
                <a:latin typeface="Calibri" panose="020F0502020204030204" pitchFamily="34" charset="0"/>
                <a:cs typeface="mohammad bold art 1" pitchFamily="2" charset="-78"/>
              </a:rPr>
              <a:t>جميع أوراق العمل موجوده في </a:t>
            </a:r>
          </a:p>
          <a:p>
            <a:pPr algn="ctr"/>
            <a:r>
              <a:rPr lang="ar-SA" sz="2700" dirty="0">
                <a:latin typeface="Calibri" panose="020F0502020204030204" pitchFamily="34" charset="0"/>
                <a:cs typeface="mohammad bold art 1" pitchFamily="2" charset="-78"/>
              </a:rPr>
              <a:t>قناة البيان </a:t>
            </a:r>
          </a:p>
        </p:txBody>
      </p:sp>
      <p:pic>
        <p:nvPicPr>
          <p:cNvPr id="13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BC53D687-72AF-4E6D-B476-67CCD0C1A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320" y="6791294"/>
            <a:ext cx="1813419" cy="166384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" name="صورة 3" descr="صورة تحتوي على نص&#10;&#10;تم إنشاء الوصف تلقائياً">
            <a:hlinkClick r:id="rId5"/>
            <a:extLst>
              <a:ext uri="{FF2B5EF4-FFF2-40B4-BE49-F238E27FC236}">
                <a16:creationId xmlns:a16="http://schemas.microsoft.com/office/drawing/2014/main" id="{3F9CA218-C733-4FF6-3296-2D1BE2E90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41" y="0"/>
            <a:ext cx="729734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0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 rot="5400000">
            <a:off x="4520099" y="-3145809"/>
            <a:ext cx="9247811" cy="17139630"/>
          </a:xfrm>
          <a:prstGeom prst="rect">
            <a:avLst/>
          </a:prstGeom>
        </p:spPr>
      </p:pic>
      <p:pic>
        <p:nvPicPr>
          <p:cNvPr id="5" name="CB604AAD-F8D8-4A58-B0CD-EFEF454D7EAA-L0-001.gif" descr="CB604AAD-F8D8-4A58-B0CD-EFEF454D7EAA-L0-001.gif">
            <a:extLst>
              <a:ext uri="{FF2B5EF4-FFF2-40B4-BE49-F238E27FC236}">
                <a16:creationId xmlns:a16="http://schemas.microsoft.com/office/drawing/2014/main" id="{9E8785FC-8441-4AF6-902B-4A16E6A7EBA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</a:blip>
          <a:srcRect l="19505" t="9734" r="19685" b="9569"/>
          <a:stretch/>
        </p:blipFill>
        <p:spPr>
          <a:xfrm>
            <a:off x="760052" y="3747599"/>
            <a:ext cx="4572002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E7BF7A4E-556F-43F7-8328-DDC8DF2607E2}"/>
              </a:ext>
            </a:extLst>
          </p:cNvPr>
          <p:cNvSpPr txBox="1"/>
          <p:nvPr/>
        </p:nvSpPr>
        <p:spPr>
          <a:xfrm>
            <a:off x="401739" y="6504582"/>
            <a:ext cx="5288625" cy="1219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0"/>
              </a:lnSpc>
            </a:pPr>
            <a:r>
              <a:rPr lang="ar-SA" sz="4200" dirty="0">
                <a:solidFill>
                  <a:schemeClr val="bg2">
                    <a:lumMod val="25000"/>
                  </a:schemeClr>
                </a:solidFill>
                <a:latin typeface="DG Ghareeb"/>
                <a:cs typeface="DG Ghareeb"/>
              </a:rPr>
              <a:t>تنزيل قائمة الحضور</a:t>
            </a:r>
            <a:endParaRPr lang="en-US" sz="4200" dirty="0">
              <a:solidFill>
                <a:schemeClr val="bg2">
                  <a:lumMod val="25000"/>
                </a:schemeClr>
              </a:solidFill>
              <a:latin typeface="DG Ghareeb"/>
              <a:cs typeface="DG Ghareeb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C21D71-77BD-4827-BCC8-A291284E7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44" y="2086439"/>
            <a:ext cx="5925324" cy="6675134"/>
          </a:xfrm>
          <a:prstGeom prst="rect">
            <a:avLst/>
          </a:prstGeom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A72B0EAC-7291-4F8C-97FF-FA7F2945B0A0}"/>
              </a:ext>
            </a:extLst>
          </p:cNvPr>
          <p:cNvSpPr txBox="1">
            <a:spLocks/>
          </p:cNvSpPr>
          <p:nvPr/>
        </p:nvSpPr>
        <p:spPr>
          <a:xfrm>
            <a:off x="8748824" y="4184046"/>
            <a:ext cx="3205218" cy="24799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التقويم</a:t>
            </a:r>
            <a:r>
              <a:rPr lang="ar-SA" sz="1725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18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ngegg (62).png"/>
          <p:cNvPicPr>
            <a:picLocks noChangeAspect="1"/>
          </p:cNvPicPr>
          <p:nvPr/>
        </p:nvPicPr>
        <p:blipFill>
          <a:blip r:embed="rId2"/>
          <a:srcRect l="5084" t="8001" r="6717" b="8001"/>
          <a:stretch>
            <a:fillRect/>
          </a:stretch>
        </p:blipFill>
        <p:spPr>
          <a:xfrm>
            <a:off x="-381000" y="-190500"/>
            <a:ext cx="18546316" cy="10303508"/>
          </a:xfrm>
          <a:prstGeom prst="rect">
            <a:avLst/>
          </a:prstGeom>
        </p:spPr>
      </p:pic>
      <p:grpSp>
        <p:nvGrpSpPr>
          <p:cNvPr id="7" name="مجموعة 3"/>
          <p:cNvGrpSpPr/>
          <p:nvPr/>
        </p:nvGrpSpPr>
        <p:grpSpPr>
          <a:xfrm>
            <a:off x="12980952" y="679005"/>
            <a:ext cx="5380072" cy="1152128"/>
            <a:chOff x="-422292" y="4371950"/>
            <a:chExt cx="2690036" cy="576064"/>
          </a:xfrm>
        </p:grpSpPr>
        <p:pic>
          <p:nvPicPr>
            <p:cNvPr id="8" name="Google Shape;182;p29"/>
            <p:cNvPicPr preferRelativeResize="0"/>
            <p:nvPr/>
          </p:nvPicPr>
          <p:blipFill rotWithShape="1">
            <a:blip r:embed="rId3" cstate="print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2454" r="8892" b="33311"/>
            <a:stretch/>
          </p:blipFill>
          <p:spPr>
            <a:xfrm flipH="1">
              <a:off x="-422292" y="4371950"/>
              <a:ext cx="2690036" cy="576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مستطيل 8"/>
            <p:cNvSpPr/>
            <p:nvPr/>
          </p:nvSpPr>
          <p:spPr>
            <a:xfrm>
              <a:off x="527792" y="4443958"/>
              <a:ext cx="81689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5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ختامًا </a:t>
              </a: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2376416" y="2933700"/>
            <a:ext cx="13283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الحمد الله حمدًا طيبًا مباركًا الذي يسر لنا إتمام المنهج  </a:t>
            </a:r>
          </a:p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 فالحمدلله في السراء والضراء وعلى أي حال</a:t>
            </a:r>
          </a:p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والحمد الله دائمًا وابدأ </a:t>
            </a:r>
          </a:p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اشكر لكن طالباتي الغاليات جهدكن وسعيكن وإنصاتكن </a:t>
            </a:r>
          </a:p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شكرًا لكل مبدعه ومتألقة </a:t>
            </a:r>
          </a:p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وأسأل الله لي ولكن العلم النافع </a:t>
            </a:r>
          </a:p>
          <a:p>
            <a:pPr algn="ctr"/>
            <a:r>
              <a:rPr lang="ar-SA" sz="4000" b="1" dirty="0">
                <a:latin typeface="Calibri" pitchFamily="34" charset="0"/>
                <a:cs typeface="Calibri" pitchFamily="34" charset="0"/>
              </a:rPr>
              <a:t>سُبحانك لا عِلمَ لنا إلا ما علمتنا إنك أنت العليم الحكيم . </a:t>
            </a:r>
            <a:br>
              <a:rPr lang="ar-SA" sz="4000" b="1" dirty="0">
                <a:latin typeface="Calibri" pitchFamily="34" charset="0"/>
                <a:cs typeface="Calibri" pitchFamily="34" charset="0"/>
              </a:rPr>
            </a:br>
            <a:endParaRPr lang="ar-SA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1">
            <a:extLst>
              <a:ext uri="{FF2B5EF4-FFF2-40B4-BE49-F238E27FC236}">
                <a16:creationId xmlns:a16="http://schemas.microsoft.com/office/drawing/2014/main" id="{613B653F-D473-416B-B09A-4C21CD51B781}"/>
              </a:ext>
            </a:extLst>
          </p:cNvPr>
          <p:cNvGrpSpPr/>
          <p:nvPr/>
        </p:nvGrpSpPr>
        <p:grpSpPr>
          <a:xfrm>
            <a:off x="-511572" y="8554443"/>
            <a:ext cx="19732247" cy="1523450"/>
            <a:chOff x="-520184" y="4727552"/>
            <a:chExt cx="12966183" cy="429601"/>
          </a:xfrm>
          <a:noFill/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0B4739DF-BFCF-4B63-BE78-ACB5596C625A}"/>
                </a:ext>
              </a:extLst>
            </p:cNvPr>
            <p:cNvSpPr/>
            <p:nvPr/>
          </p:nvSpPr>
          <p:spPr>
            <a:xfrm>
              <a:off x="-520184" y="4727552"/>
              <a:ext cx="12966183" cy="4296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7" name="بسم الله الرحمن الرحيم والصلاة والسلام على الرسول الأمين سيدنا محمد وعلى آله وصحبه أجمعين…">
              <a:extLst>
                <a:ext uri="{FF2B5EF4-FFF2-40B4-BE49-F238E27FC236}">
                  <a16:creationId xmlns:a16="http://schemas.microsoft.com/office/drawing/2014/main" id="{C0ADED21-515B-40F4-BEC3-DBBAEDA51BA9}"/>
                </a:ext>
              </a:extLst>
            </p:cNvPr>
            <p:cNvSpPr txBox="1">
              <a:spLocks/>
            </p:cNvSpPr>
            <p:nvPr/>
          </p:nvSpPr>
          <p:spPr>
            <a:xfrm>
              <a:off x="3783374" y="4743790"/>
              <a:ext cx="4390824" cy="405045"/>
            </a:xfrm>
            <a:prstGeom prst="rect">
              <a:avLst/>
            </a:prstGeom>
            <a:grpFill/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19050" tIns="19050" rIns="19050" bIns="19050" anchor="ctr">
              <a:normAutofit/>
            </a:bodyPr>
            <a:lstStyle/>
            <a:p>
              <a:pPr defTabSz="185127">
                <a:defRPr sz="3956" b="0" spc="0">
                  <a:solidFill>
                    <a:srgbClr val="FFFFFF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rPr lang="ar-SA" sz="3600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halid Art bold"/>
                  <a:ea typeface="Khalid Art bold"/>
                  <a:cs typeface="Khalid Art bold"/>
                  <a:sym typeface="Khalid Art bold"/>
                </a:rPr>
                <a:t>قناة البيان للعروض والعلوم الشرعية  </a:t>
              </a:r>
            </a:p>
          </p:txBody>
        </p:sp>
      </p:grpSp>
      <p:pic>
        <p:nvPicPr>
          <p:cNvPr id="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055568A-7471-49BF-B453-95BE5CF93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5895" y="7681030"/>
            <a:ext cx="1192821" cy="11928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صورة 8" descr="photo_2021-01-20_12-38-27.jpg">
            <a:extLst>
              <a:ext uri="{FF2B5EF4-FFF2-40B4-BE49-F238E27FC236}">
                <a16:creationId xmlns:a16="http://schemas.microsoft.com/office/drawing/2014/main" id="{B29F56C2-D74E-4F39-ACF7-E5ABCE91A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32" y="879706"/>
            <a:ext cx="3527549" cy="3527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038772D-28C1-4F15-B3E9-D559E1A4B121}"/>
              </a:ext>
            </a:extLst>
          </p:cNvPr>
          <p:cNvSpPr/>
          <p:nvPr/>
        </p:nvSpPr>
        <p:spPr>
          <a:xfrm>
            <a:off x="4573742" y="4971159"/>
            <a:ext cx="7956344" cy="5816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3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”الحمد لله الذ هدانا لهذا وما كنا لنهتدي لولا أن هدانا الله  ”</a:t>
            </a:r>
            <a:endParaRPr lang="en-US" sz="36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5E996A3-06F3-4D6B-86D6-2D03B84AC130}"/>
              </a:ext>
            </a:extLst>
          </p:cNvPr>
          <p:cNvSpPr/>
          <p:nvPr/>
        </p:nvSpPr>
        <p:spPr>
          <a:xfrm>
            <a:off x="4951055" y="5695298"/>
            <a:ext cx="7662501" cy="187525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3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sz="400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لا تنسوني ووالدي ولجميع المسلمين من دعواتكم</a:t>
            </a:r>
          </a:p>
          <a:p>
            <a:pPr algn="ctr" defTabSz="68583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sz="400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أختكم في الله صاحبة قناة البيان</a:t>
            </a:r>
          </a:p>
          <a:p>
            <a:pPr algn="ctr" defTabSz="68583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sz="400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لؤلؤة العتيق    </a:t>
            </a:r>
          </a:p>
        </p:txBody>
      </p:sp>
    </p:spTree>
    <p:extLst>
      <p:ext uri="{BB962C8B-B14F-4D97-AF65-F5344CB8AC3E}">
        <p14:creationId xmlns:p14="http://schemas.microsoft.com/office/powerpoint/2010/main" val="352119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11">
            <a:extLst>
              <a:ext uri="{FF2B5EF4-FFF2-40B4-BE49-F238E27FC236}">
                <a16:creationId xmlns:a16="http://schemas.microsoft.com/office/drawing/2014/main" id="{D8E42FDD-D672-47D0-9BF8-4E6214AFCF78}"/>
              </a:ext>
            </a:extLst>
          </p:cNvPr>
          <p:cNvGrpSpPr/>
          <p:nvPr/>
        </p:nvGrpSpPr>
        <p:grpSpPr>
          <a:xfrm>
            <a:off x="-457200" y="9274628"/>
            <a:ext cx="19126200" cy="867353"/>
            <a:chOff x="-1172768" y="4745632"/>
            <a:chExt cx="28394828" cy="429601"/>
          </a:xfrm>
          <a:solidFill>
            <a:schemeClr val="bg2">
              <a:lumMod val="90000"/>
            </a:schemeClr>
          </a:solidFill>
        </p:grpSpPr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046EEACC-2BDB-E6E6-3F89-EEDE33FB934E}"/>
                </a:ext>
              </a:extLst>
            </p:cNvPr>
            <p:cNvSpPr/>
            <p:nvPr/>
          </p:nvSpPr>
          <p:spPr>
            <a:xfrm>
              <a:off x="-1172768" y="4745632"/>
              <a:ext cx="28394828" cy="429601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 dirty="0"/>
            </a:p>
          </p:txBody>
        </p:sp>
        <p:sp>
          <p:nvSpPr>
            <p:cNvPr id="29" name="بسم الله الرحمن الرحيم والصلاة والسلام على الرسول الأمين سيدنا محمد وعلى آله وصحبه أجمعين…">
              <a:extLst>
                <a:ext uri="{FF2B5EF4-FFF2-40B4-BE49-F238E27FC236}">
                  <a16:creationId xmlns:a16="http://schemas.microsoft.com/office/drawing/2014/main" id="{7ADF1D21-55FD-81E2-BCB3-0DC19F60D512}"/>
                </a:ext>
              </a:extLst>
            </p:cNvPr>
            <p:cNvSpPr txBox="1">
              <a:spLocks/>
            </p:cNvSpPr>
            <p:nvPr/>
          </p:nvSpPr>
          <p:spPr>
            <a:xfrm>
              <a:off x="2727958" y="4825421"/>
              <a:ext cx="6384759" cy="233242"/>
            </a:xfrm>
            <a:prstGeom prst="rect">
              <a:avLst/>
            </a:prstGeom>
            <a:noFill/>
            <a:ln w="12700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ctr">
              <a:normAutofit/>
            </a:bodyPr>
            <a:lstStyle/>
            <a:p>
              <a:pPr defTabSz="185136">
                <a:defRPr sz="3956" b="0" spc="0">
                  <a:solidFill>
                    <a:srgbClr val="FFFFFF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r>
                <a:rPr lang="ar-SA" sz="2801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halid Art bold"/>
                  <a:ea typeface="Khalid Art bold"/>
                  <a:cs typeface="Khalid Art bold"/>
                  <a:sym typeface="Khalid Art bold"/>
                </a:rPr>
                <a:t>قناة البيان للعروض والعلوم الشرعية  </a:t>
              </a:r>
            </a:p>
          </p:txBody>
        </p:sp>
      </p:grpSp>
      <p:pic>
        <p:nvPicPr>
          <p:cNvPr id="3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95B5C41D-D96E-1786-852A-48D786B2D1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744" y="9366010"/>
            <a:ext cx="688961" cy="6889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F58CED6-0FC6-0E87-1D6B-5F7E1858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5240" y="311165"/>
            <a:ext cx="3121601" cy="1611617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270EE084-2D35-9758-6363-48FE6D3B52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107" b="13711"/>
          <a:stretch>
            <a:fillRect/>
          </a:stretch>
        </p:blipFill>
        <p:spPr>
          <a:xfrm>
            <a:off x="2849734" y="910156"/>
            <a:ext cx="1794212" cy="12233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22031DEC-1FA7-8C83-4E73-B920AC7AE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6" y="3749067"/>
            <a:ext cx="9453785" cy="1394433"/>
          </a:xfrm>
          <a:prstGeom prst="rect">
            <a:avLst/>
          </a:prstGeom>
        </p:spPr>
      </p:pic>
      <p:pic>
        <p:nvPicPr>
          <p:cNvPr id="45" name="صورة 4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760B909-851A-D58C-E6AF-1437274B45C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68" y="1592436"/>
            <a:ext cx="5863064" cy="1653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E9FBCFCD-9B03-415A-9AAD-BA4591B58A8F}"/>
              </a:ext>
            </a:extLst>
          </p:cNvPr>
          <p:cNvCxnSpPr>
            <a:cxnSpLocks/>
          </p:cNvCxnSpPr>
          <p:nvPr/>
        </p:nvCxnSpPr>
        <p:spPr>
          <a:xfrm>
            <a:off x="11043168" y="1469060"/>
            <a:ext cx="8156586" cy="262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182;p29">
            <a:extLst>
              <a:ext uri="{FF2B5EF4-FFF2-40B4-BE49-F238E27FC236}">
                <a16:creationId xmlns:a16="http://schemas.microsoft.com/office/drawing/2014/main" id="{DA331D48-9620-4C5A-9AB2-71D71A8D3E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9799320" y="-14687"/>
            <a:ext cx="9789018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E95136-3C1B-4A31-AD86-28134C437115}"/>
              </a:ext>
            </a:extLst>
          </p:cNvPr>
          <p:cNvSpPr txBox="1"/>
          <p:nvPr/>
        </p:nvSpPr>
        <p:spPr>
          <a:xfrm>
            <a:off x="10444338" y="52195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 Noor" panose="00000400000000000000" pitchFamily="2" charset="-78"/>
              </a:rPr>
              <a:t>مراجعة للدرس السابق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963C9E0-E60D-3FD6-67C4-774E0106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5" y="327352"/>
            <a:ext cx="7196864" cy="6432815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C92EDAF5-F528-46E0-A13E-94193D1C8F79}"/>
              </a:ext>
            </a:extLst>
          </p:cNvPr>
          <p:cNvSpPr/>
          <p:nvPr/>
        </p:nvSpPr>
        <p:spPr>
          <a:xfrm>
            <a:off x="4347689" y="5420054"/>
            <a:ext cx="10890768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200" dirty="0">
                <a:ln w="12700" cmpd="sng">
                  <a:solidFill>
                    <a:schemeClr val="tx1"/>
                  </a:solidFill>
                  <a:prstDash val="solid"/>
                </a:ln>
                <a:latin typeface="29LT Zarid Serif Rg" panose="00000100000000000000" pitchFamily="2" charset="-78"/>
                <a:cs typeface="29LT Zarid Serif Rg" panose="00000100000000000000" pitchFamily="2" charset="-78"/>
              </a:rPr>
              <a:t>من خلال شريط الذكريات وباستخدام استراتيجية ارسل سؤال </a:t>
            </a:r>
          </a:p>
          <a:p>
            <a:pPr algn="ctr">
              <a:defRPr/>
            </a:pPr>
            <a:r>
              <a:rPr lang="ar-SA" sz="4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كوني سؤال من الدرس السابق لتجيب عليه احد الطالبات </a:t>
            </a:r>
            <a:endParaRPr lang="ar-SA" sz="4200" b="1" dirty="0">
              <a:ln w="12700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81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713" y="5107784"/>
            <a:ext cx="28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66F7BE7-E0D2-45B7-A2D3-0460127B6A43}"/>
              </a:ext>
            </a:extLst>
          </p:cNvPr>
          <p:cNvSpPr txBox="1"/>
          <p:nvPr/>
        </p:nvSpPr>
        <p:spPr>
          <a:xfrm>
            <a:off x="0" y="672391"/>
            <a:ext cx="181356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قال الله تعالى 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 </a:t>
            </a:r>
            <a:r>
              <a:rPr lang="ar-SA" sz="4400" b="1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وَلَوْ شَاءَ اللَّهُ لَأَعْنَتَكُمْ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 ﴾  </a:t>
            </a:r>
          </a:p>
          <a:p>
            <a:pPr algn="r" rtl="1"/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ولو شاء لضيق عليكم وأحرجكم ولكنه وسع عليكم ، وخفف عنكم...</a:t>
            </a:r>
          </a:p>
          <a:p>
            <a:pPr algn="r" rtl="1"/>
            <a:endParaRPr lang="ar-SA" sz="4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 التأمل في القواعد الخمس الكبرى 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عليها مدار الفقه الإسلامي نجد أنها كلها تندرج تحت أصل رفع الحرج؛</a:t>
            </a:r>
          </a:p>
          <a:p>
            <a:pPr algn="r" rtl="1"/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r" rtl="1"/>
            <a:r>
              <a:rPr lang="ar-SA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1-فقاعدة إعمال "الأمور بمقاصدها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 </a:t>
            </a:r>
            <a:r>
              <a:rPr lang="ar-SA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عمل دون نية، 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ولو لم يتم اعتبار هذه النية لوقع الناس في حرج</a:t>
            </a:r>
            <a:endParaRPr lang="ar-SA" sz="4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وفي إعمال قاعدة "اليقين لا يزول بالشك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 ثبات لحياة الناس بثبات اليقين، ولو زال اليقين بالشك لما استقر 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ياتهم، ولوقعوا في حرج.</a:t>
            </a:r>
            <a:endParaRPr lang="ar-SA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3-وفي إعمال قاعدة: "العادة محكمة" 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مرجع يتحاكم الناس إليه في معاملاتهم، ولولا إعمالها لطالت خصوماتهم، </a:t>
            </a:r>
            <a:r>
              <a:rPr lang="ar-SA" sz="4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ولوقعوا في الحرج. </a:t>
            </a:r>
            <a:endParaRPr lang="ar-SA" sz="44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4-وفي إعمال قاعدة "المشقة تجلب التيسير" 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رفع لحرج المشقة غير المعتادة.</a:t>
            </a:r>
          </a:p>
          <a:p>
            <a:pPr algn="r" rtl="1"/>
            <a:r>
              <a:rPr lang="ar-S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ar-SA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-وفي إعمال قاعدة "لا ضرر ولا ضرار" </a:t>
            </a:r>
            <a:r>
              <a:rPr lang="ar-SA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حماية لحياة الناس من الضرر الذي يوقعهم في الحرج. </a:t>
            </a:r>
          </a:p>
          <a:p>
            <a:pPr algn="r" rtl="1"/>
            <a:endParaRPr lang="ar-SA" sz="44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4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ابن العربي ولو ذهبت إلى تعديد نعم الله في رفع الحرج لطال المرام"، فرفع الحرج "من أعظم مقاصد التشريع"</a:t>
            </a:r>
          </a:p>
        </p:txBody>
      </p:sp>
      <p:pic>
        <p:nvPicPr>
          <p:cNvPr id="8" name="Google Shape;182;p29">
            <a:extLst>
              <a:ext uri="{FF2B5EF4-FFF2-40B4-BE49-F238E27FC236}">
                <a16:creationId xmlns:a16="http://schemas.microsoft.com/office/drawing/2014/main" id="{6E0DDD52-83C2-442F-99C9-D26CBC2B950F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-838202" y="-195422"/>
            <a:ext cx="5958842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8F95217-A01A-44E3-9673-FDB8BCE325C2}"/>
              </a:ext>
            </a:extLst>
          </p:cNvPr>
          <p:cNvSpPr txBox="1"/>
          <p:nvPr/>
        </p:nvSpPr>
        <p:spPr>
          <a:xfrm>
            <a:off x="1253707" y="321853"/>
            <a:ext cx="3866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chemeClr val="bg1"/>
                </a:solidFill>
                <a:cs typeface="A Noor" panose="00000400000000000000" pitchFamily="2" charset="-78"/>
              </a:rPr>
              <a:t>تمهيد </a:t>
            </a:r>
          </a:p>
        </p:txBody>
      </p:sp>
    </p:spTree>
    <p:extLst>
      <p:ext uri="{BB962C8B-B14F-4D97-AF65-F5344CB8AC3E}">
        <p14:creationId xmlns:p14="http://schemas.microsoft.com/office/powerpoint/2010/main" val="11577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2;p29">
            <a:extLst>
              <a:ext uri="{FF2B5EF4-FFF2-40B4-BE49-F238E27FC236}">
                <a16:creationId xmlns:a16="http://schemas.microsoft.com/office/drawing/2014/main" id="{6A14DADA-392C-58FC-B3B2-FDA12E4A43A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-838202" y="-195422"/>
            <a:ext cx="5958842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E0C2BAE-76C7-6ADA-66F4-9FFA9954A750}"/>
              </a:ext>
            </a:extLst>
          </p:cNvPr>
          <p:cNvSpPr txBox="1"/>
          <p:nvPr/>
        </p:nvSpPr>
        <p:spPr>
          <a:xfrm>
            <a:off x="1253707" y="321853"/>
            <a:ext cx="3866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chemeClr val="bg1"/>
                </a:solidFill>
                <a:cs typeface="A Noor" panose="00000400000000000000" pitchFamily="2" charset="-78"/>
              </a:rPr>
              <a:t>تمهيد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A3B9E7D-9886-A6E4-3A91-4089B185DC99}"/>
              </a:ext>
            </a:extLst>
          </p:cNvPr>
          <p:cNvSpPr txBox="1"/>
          <p:nvPr/>
        </p:nvSpPr>
        <p:spPr>
          <a:xfrm>
            <a:off x="185057" y="3238500"/>
            <a:ext cx="18135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فمن خصائص الشريعة الإسلامية  أنها مبنيه على رفع الحرج عن المكلفين </a:t>
            </a:r>
          </a:p>
          <a:p>
            <a:pPr algn="ctr" rtl="1"/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قال تعالى " </a:t>
            </a:r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وَمَا جَعَلَ عَلَيْكُمْ فِي الدِّينِ مِنْ حَرَجٍ " </a:t>
            </a:r>
            <a:endParaRPr lang="ar-SA" sz="4400" b="1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07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20D643F-F7D5-4EFA-A029-5BA232EA90E6}"/>
              </a:ext>
            </a:extLst>
          </p:cNvPr>
          <p:cNvGraphicFramePr>
            <a:graphicFrameLocks noGrp="1"/>
          </p:cNvGraphicFramePr>
          <p:nvPr/>
        </p:nvGraphicFramePr>
        <p:xfrm>
          <a:off x="3210882" y="3032855"/>
          <a:ext cx="12954863" cy="6309361"/>
        </p:xfrm>
        <a:graphic>
          <a:graphicData uri="http://schemas.openxmlformats.org/drawingml/2006/table">
            <a:tbl>
              <a:tblPr rtl="1" firstRow="1" bandRow="1"/>
              <a:tblGrid>
                <a:gridCol w="307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37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3000" dirty="0">
                        <a:solidFill>
                          <a:srgbClr val="C00000"/>
                        </a:solidFill>
                        <a:latin typeface="29LT Azer" panose="00000500000000000000" pitchFamily="2" charset="-78"/>
                        <a:cs typeface="29LT Azer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000" dirty="0">
                          <a:solidFill>
                            <a:srgbClr val="C00000"/>
                          </a:solidFill>
                          <a:latin typeface="29LT Azer" panose="00000500000000000000" pitchFamily="2" charset="-78"/>
                          <a:cs typeface="29LT Azer" panose="00000500000000000000" pitchFamily="2" charset="-78"/>
                        </a:rPr>
                        <a:t>ماذا أعرف </a:t>
                      </a: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3000" dirty="0">
                        <a:solidFill>
                          <a:srgbClr val="C00000"/>
                        </a:solidFill>
                        <a:latin typeface="29LT Azer" panose="00000500000000000000" pitchFamily="2" charset="-78"/>
                        <a:cs typeface="29LT Azer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000" dirty="0">
                          <a:solidFill>
                            <a:srgbClr val="C00000"/>
                          </a:solidFill>
                          <a:latin typeface="29LT Azer" panose="00000500000000000000" pitchFamily="2" charset="-78"/>
                          <a:cs typeface="29LT Azer" panose="00000500000000000000" pitchFamily="2" charset="-78"/>
                        </a:rPr>
                        <a:t>ماذا أريد أن أتعلم </a:t>
                      </a: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3000" dirty="0">
                        <a:solidFill>
                          <a:srgbClr val="C00000"/>
                        </a:solidFill>
                        <a:latin typeface="29LT Azer" panose="00000500000000000000" pitchFamily="2" charset="-78"/>
                        <a:cs typeface="29LT Azer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000" dirty="0">
                          <a:solidFill>
                            <a:srgbClr val="C00000"/>
                          </a:solidFill>
                          <a:latin typeface="29LT Azer" panose="00000500000000000000" pitchFamily="2" charset="-78"/>
                          <a:cs typeface="29LT Azer" panose="00000500000000000000" pitchFamily="2" charset="-78"/>
                        </a:rPr>
                        <a:t>ماذا تعلمت </a:t>
                      </a: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3000" dirty="0">
                        <a:solidFill>
                          <a:srgbClr val="C00000"/>
                        </a:solidFill>
                        <a:latin typeface="29LT Azer" panose="00000500000000000000" pitchFamily="2" charset="-78"/>
                        <a:cs typeface="29LT Azer" panose="00000500000000000000" pitchFamily="2" charset="-78"/>
                      </a:endParaRPr>
                    </a:p>
                    <a:p>
                      <a:pPr algn="ctr" rtl="1"/>
                      <a:r>
                        <a:rPr lang="ar-SA" sz="3000" dirty="0">
                          <a:solidFill>
                            <a:srgbClr val="C00000"/>
                          </a:solidFill>
                          <a:latin typeface="29LT Azer" panose="00000500000000000000" pitchFamily="2" charset="-78"/>
                          <a:cs typeface="29LT Azer" panose="00000500000000000000" pitchFamily="2" charset="-78"/>
                        </a:rPr>
                        <a:t> ماذا أريد أن أتعلم أكثر </a:t>
                      </a: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62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rtl="1"/>
                      <a:endParaRPr lang="ar-SA" sz="2100" dirty="0"/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rtl="1"/>
                      <a:endParaRPr lang="ar-SA" sz="2100" dirty="0"/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rtl="1"/>
                      <a:endParaRPr lang="ar-SA" sz="2100" dirty="0"/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rtl="1"/>
                      <a:endParaRPr lang="ar-SA" sz="2100" dirty="0"/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id="{E1E101E1-FEB9-41D4-BEFC-80CC40BCD3BB}"/>
              </a:ext>
            </a:extLst>
          </p:cNvPr>
          <p:cNvSpPr txBox="1">
            <a:spLocks/>
          </p:cNvSpPr>
          <p:nvPr/>
        </p:nvSpPr>
        <p:spPr>
          <a:xfrm flipH="1">
            <a:off x="11340947" y="674838"/>
            <a:ext cx="666459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ar-SA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جدول التعلم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7954258-8291-4D44-BB95-AD11BB2A1D76}"/>
              </a:ext>
            </a:extLst>
          </p:cNvPr>
          <p:cNvSpPr/>
          <p:nvPr/>
        </p:nvSpPr>
        <p:spPr>
          <a:xfrm>
            <a:off x="13338049" y="5148790"/>
            <a:ext cx="26905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ماذا تعرفين</a:t>
            </a:r>
          </a:p>
          <a:p>
            <a:pPr algn="ctr">
              <a:buClrTx/>
              <a:buFontTx/>
              <a:buNone/>
            </a:pP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عن الموضوع</a:t>
            </a:r>
          </a:p>
          <a:p>
            <a:pPr algn="ctr">
              <a:buClrTx/>
              <a:buFontTx/>
              <a:buNone/>
            </a:pP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من خلال </a:t>
            </a:r>
          </a:p>
          <a:p>
            <a:pPr algn="ctr">
              <a:buClrTx/>
              <a:buFontTx/>
              <a:buNone/>
            </a:pP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معلوماتك السابقة</a:t>
            </a:r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5E80F18-E32E-41A5-B397-A504513271AE}"/>
              </a:ext>
            </a:extLst>
          </p:cNvPr>
          <p:cNvSpPr txBox="1"/>
          <p:nvPr/>
        </p:nvSpPr>
        <p:spPr>
          <a:xfrm>
            <a:off x="10226042" y="5194955"/>
            <a:ext cx="222981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اقرئي الدرس</a:t>
            </a:r>
          </a:p>
          <a:p>
            <a:pPr algn="ctr">
              <a:buClrTx/>
              <a:buFontTx/>
              <a:buNone/>
            </a:pPr>
            <a:r>
              <a:rPr lang="ar-SA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قراءة صامته</a:t>
            </a:r>
          </a:p>
          <a:p>
            <a:pPr algn="ctr">
              <a:buClrTx/>
              <a:buFontTx/>
              <a:buNone/>
            </a:pPr>
            <a:r>
              <a:rPr lang="ar-SA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ثم استنتجي </a:t>
            </a:r>
          </a:p>
          <a:p>
            <a:pPr algn="ctr">
              <a:buClrTx/>
              <a:buFontTx/>
              <a:buNone/>
            </a:pPr>
            <a:r>
              <a:rPr lang="ar-SA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الأهداف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590E79D-981D-4C5E-BA43-02A1927E2335}"/>
              </a:ext>
            </a:extLst>
          </p:cNvPr>
          <p:cNvSpPr/>
          <p:nvPr/>
        </p:nvSpPr>
        <p:spPr>
          <a:xfrm>
            <a:off x="3126363" y="1472584"/>
            <a:ext cx="12478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طالبتي الغالية تصفحي الدرس على عجل ثم أخبريني بما تعرفين </a:t>
            </a:r>
          </a:p>
        </p:txBody>
      </p:sp>
    </p:spTree>
    <p:extLst>
      <p:ext uri="{BB962C8B-B14F-4D97-AF65-F5344CB8AC3E}">
        <p14:creationId xmlns:p14="http://schemas.microsoft.com/office/powerpoint/2010/main" val="214012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342" y="414672"/>
            <a:ext cx="4008287" cy="2069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8107" b="13711"/>
          <a:stretch>
            <a:fillRect/>
          </a:stretch>
        </p:blipFill>
        <p:spPr>
          <a:xfrm>
            <a:off x="3470726" y="1299164"/>
            <a:ext cx="1909883" cy="130218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00406" y="2017692"/>
            <a:ext cx="5216748" cy="105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1"/>
              </a:lnSpc>
              <a:spcBef>
                <a:spcPct val="0"/>
              </a:spcBef>
            </a:pPr>
            <a:r>
              <a:rPr lang="ar-SA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G Ghareeb"/>
              </a:rPr>
              <a:t>أهداف الدرس </a:t>
            </a:r>
            <a:endParaRPr lang="en-US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G Ghareeb"/>
            </a:endParaRPr>
          </a:p>
        </p:txBody>
      </p:sp>
      <p:sp>
        <p:nvSpPr>
          <p:cNvPr id="13" name="Paper airplane">
            <a:extLst>
              <a:ext uri="{FF2B5EF4-FFF2-40B4-BE49-F238E27FC236}">
                <a16:creationId xmlns:a16="http://schemas.microsoft.com/office/drawing/2014/main" id="{A1E35213-4359-46E1-9CD9-2C4A6F726451}"/>
              </a:ext>
            </a:extLst>
          </p:cNvPr>
          <p:cNvSpPr/>
          <p:nvPr/>
        </p:nvSpPr>
        <p:spPr>
          <a:xfrm flipH="1">
            <a:off x="948566" y="9283131"/>
            <a:ext cx="762000" cy="70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0F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A884B6-9B56-2997-9BE9-CA2274CA8308}"/>
              </a:ext>
            </a:extLst>
          </p:cNvPr>
          <p:cNvSpPr txBox="1"/>
          <p:nvPr/>
        </p:nvSpPr>
        <p:spPr>
          <a:xfrm>
            <a:off x="2384850" y="4203871"/>
            <a:ext cx="135183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4800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أن تبن تعريف رفع الحرج في الشريعة الإسلامية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4800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أن توضح ما المقصود برفع الحرج في الشريعة الإسلامية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4800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أن تستدل على رفع الحرج في الشريعة الإسلامية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4800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أن تمثل بمثال شرعي به رفع الحرج في الشريعة الإسلامية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4800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أن تعدد الضوابط رفع الحرج في الشريعة الإسلامية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4800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أن تستنبط ثمرات رفع الحرج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2CB91F-759A-B083-6569-DDD7D9DAA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22" y="882122"/>
            <a:ext cx="2840599" cy="28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713" y="5107784"/>
            <a:ext cx="28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ogle Shape;182;p29">
            <a:extLst>
              <a:ext uri="{FF2B5EF4-FFF2-40B4-BE49-F238E27FC236}">
                <a16:creationId xmlns:a16="http://schemas.microsoft.com/office/drawing/2014/main" id="{6E0DDD52-83C2-442F-99C9-D26CBC2B950F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11262362" y="-264674"/>
            <a:ext cx="8107680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8F95217-A01A-44E3-9673-FDB8BCE325C2}"/>
              </a:ext>
            </a:extLst>
          </p:cNvPr>
          <p:cNvSpPr txBox="1"/>
          <p:nvPr/>
        </p:nvSpPr>
        <p:spPr>
          <a:xfrm>
            <a:off x="13598107" y="548711"/>
            <a:ext cx="45374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dirty="0">
                <a:solidFill>
                  <a:schemeClr val="bg1"/>
                </a:solidFill>
                <a:cs typeface="A Noor" panose="00000400000000000000" pitchFamily="2" charset="-78"/>
              </a:rPr>
              <a:t>استراتيجية التفكير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99C1E89-9713-21CF-D810-10DA08B854D1}"/>
              </a:ext>
            </a:extLst>
          </p:cNvPr>
          <p:cNvSpPr txBox="1"/>
          <p:nvPr/>
        </p:nvSpPr>
        <p:spPr>
          <a:xfrm>
            <a:off x="8077200" y="3738178"/>
            <a:ext cx="9003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الحرج /  هو الضيق والمشقة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6F5B02-3617-3463-EE5A-3A2CEC2EB85D}"/>
              </a:ext>
            </a:extLst>
          </p:cNvPr>
          <p:cNvSpPr txBox="1"/>
          <p:nvPr/>
        </p:nvSpPr>
        <p:spPr>
          <a:xfrm>
            <a:off x="61913" y="1597909"/>
            <a:ext cx="1813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فما المراد برفع الحرج .... طالبتي الغالية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C24BA43-6E48-5455-7E93-79E48E5D1F88}"/>
              </a:ext>
            </a:extLst>
          </p:cNvPr>
          <p:cNvSpPr txBox="1"/>
          <p:nvPr/>
        </p:nvSpPr>
        <p:spPr>
          <a:xfrm>
            <a:off x="12007963" y="2804085"/>
            <a:ext cx="5105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تعريف الحرج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693A848-ACE3-A311-E3C1-BA8C328CE8F6}"/>
              </a:ext>
            </a:extLst>
          </p:cNvPr>
          <p:cNvSpPr txBox="1"/>
          <p:nvPr/>
        </p:nvSpPr>
        <p:spPr>
          <a:xfrm>
            <a:off x="4724400" y="4950200"/>
            <a:ext cx="181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والمراد برفع الحرج /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C07AB6C-562C-728D-83F2-0B565E5BD1B5}"/>
              </a:ext>
            </a:extLst>
          </p:cNvPr>
          <p:cNvSpPr txBox="1"/>
          <p:nvPr/>
        </p:nvSpPr>
        <p:spPr>
          <a:xfrm>
            <a:off x="1143000" y="6100666"/>
            <a:ext cx="16547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عدم إتيان الشريعة بما فيه مشقة زائدة عن المعتاد على المكلف ، كما يطلق على رفع الإثم وعدم المؤاخذة على الفعل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10DB58-38B4-48D9-9639-472604B2EB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0478"/>
            <a:ext cx="7477254" cy="110289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5888BC7-AC43-5676-34F8-1BBFE2E8EB1E}"/>
              </a:ext>
            </a:extLst>
          </p:cNvPr>
          <p:cNvSpPr txBox="1"/>
          <p:nvPr/>
        </p:nvSpPr>
        <p:spPr>
          <a:xfrm>
            <a:off x="16329" y="1118538"/>
            <a:ext cx="17839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طالبتي الغالية استنبط بعض الأمثلة التي جاءت بها الشريعة في رفع الحرج</a:t>
            </a:r>
          </a:p>
        </p:txBody>
      </p:sp>
      <p:pic>
        <p:nvPicPr>
          <p:cNvPr id="9" name="صورة 8" descr="صورة تحتوي على خارجي, أرض&#10;&#10;تم إنشاء الوصف تلقائياً">
            <a:extLst>
              <a:ext uri="{FF2B5EF4-FFF2-40B4-BE49-F238E27FC236}">
                <a16:creationId xmlns:a16="http://schemas.microsoft.com/office/drawing/2014/main" id="{0A5BD5A7-65F7-93AE-1539-B6D5F4E02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68776"/>
            <a:ext cx="3673589" cy="2099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 descr="صورة تحتوي على سماء, مجموعة, ثابت, أشخاص&#10;&#10;تم إنشاء الوصف تلقائياً">
            <a:extLst>
              <a:ext uri="{FF2B5EF4-FFF2-40B4-BE49-F238E27FC236}">
                <a16:creationId xmlns:a16="http://schemas.microsoft.com/office/drawing/2014/main" id="{4257B5A6-1D08-B927-F8D5-E7FBCB947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3" y="2553760"/>
            <a:ext cx="3739278" cy="2279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FCDFB51-44F5-0800-CA56-9E58584F4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58" y="2521999"/>
            <a:ext cx="3486131" cy="2279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0CED4-61F8-D33A-DAE5-8D1613950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8" y="5268776"/>
            <a:ext cx="3673589" cy="2099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5925B3D-0445-5408-53B1-30D0B8179D5C}"/>
              </a:ext>
            </a:extLst>
          </p:cNvPr>
          <p:cNvSpPr txBox="1"/>
          <p:nvPr/>
        </p:nvSpPr>
        <p:spPr>
          <a:xfrm>
            <a:off x="11201400" y="360674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الرخصة الشرعية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744C6DF-038B-B9A7-6E0F-41071DC89393}"/>
              </a:ext>
            </a:extLst>
          </p:cNvPr>
          <p:cNvSpPr txBox="1"/>
          <p:nvPr/>
        </p:nvSpPr>
        <p:spPr>
          <a:xfrm>
            <a:off x="9677400" y="4686300"/>
            <a:ext cx="61014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5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كقصر الصلاة  وجمعها </a:t>
            </a:r>
          </a:p>
          <a:p>
            <a:pPr algn="r"/>
            <a:r>
              <a:rPr lang="ar-SA" sz="5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والفطر في رمضان للسفر</a:t>
            </a:r>
          </a:p>
        </p:txBody>
      </p:sp>
      <p:pic>
        <p:nvPicPr>
          <p:cNvPr id="10" name="Google Shape;182;p29">
            <a:extLst>
              <a:ext uri="{FF2B5EF4-FFF2-40B4-BE49-F238E27FC236}">
                <a16:creationId xmlns:a16="http://schemas.microsoft.com/office/drawing/2014/main" id="{8CDABC2A-3B62-33C3-0913-0523BB603BBD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9829800" y="-264674"/>
            <a:ext cx="9540242" cy="16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89639E0-1E71-5EA7-03D8-1E07EDEF717E}"/>
              </a:ext>
            </a:extLst>
          </p:cNvPr>
          <p:cNvSpPr txBox="1"/>
          <p:nvPr/>
        </p:nvSpPr>
        <p:spPr>
          <a:xfrm>
            <a:off x="11637639" y="446922"/>
            <a:ext cx="71628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dirty="0">
                <a:solidFill>
                  <a:schemeClr val="bg1"/>
                </a:solidFill>
                <a:cs typeface="A Noor" panose="00000400000000000000" pitchFamily="2" charset="-78"/>
              </a:rPr>
              <a:t>استراتيجية التأمل والاستنتاج والعصف الذهني 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6CD3C2D-A032-90AB-1E6D-54FBA5BDB454}"/>
              </a:ext>
            </a:extLst>
          </p:cNvPr>
          <p:cNvSpPr txBox="1"/>
          <p:nvPr/>
        </p:nvSpPr>
        <p:spPr>
          <a:xfrm>
            <a:off x="12039600" y="2416779"/>
            <a:ext cx="7628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في رفع الحرج</a:t>
            </a:r>
          </a:p>
        </p:txBody>
      </p:sp>
    </p:spTree>
    <p:extLst>
      <p:ext uri="{BB962C8B-B14F-4D97-AF65-F5344CB8AC3E}">
        <p14:creationId xmlns:p14="http://schemas.microsoft.com/office/powerpoint/2010/main" val="246750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747</Words>
  <Application>Microsoft Office PowerPoint</Application>
  <PresentationFormat>مخصص</PresentationFormat>
  <Paragraphs>118</Paragraphs>
  <Slides>17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8" baseType="lpstr">
      <vt:lpstr>Wingdings</vt:lpstr>
      <vt:lpstr>DG Ghareeb</vt:lpstr>
      <vt:lpstr>29LT Zarid Serif Rg</vt:lpstr>
      <vt:lpstr>Courier New</vt:lpstr>
      <vt:lpstr>Traditional Arabic</vt:lpstr>
      <vt:lpstr>Barlow Condensed SemiBold</vt:lpstr>
      <vt:lpstr>Khalid Art bold</vt:lpstr>
      <vt:lpstr>Arial</vt:lpstr>
      <vt:lpstr>Calibri</vt:lpstr>
      <vt:lpstr>29LT Azer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فــ3</dc:title>
  <dc:creator>l q;أ/لؤلؤة العتيق</dc:creator>
  <cp:keywords>قناة البيان للعروض والعلوم الشرعية</cp:keywords>
  <cp:lastModifiedBy>l q</cp:lastModifiedBy>
  <cp:revision>8</cp:revision>
  <dcterms:created xsi:type="dcterms:W3CDTF">2006-08-16T00:00:00Z</dcterms:created>
  <dcterms:modified xsi:type="dcterms:W3CDTF">2023-05-05T14:38:47Z</dcterms:modified>
  <dc:identifier>DAFA8ODAucA</dc:identifier>
</cp:coreProperties>
</file>