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13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4" name="Google Shape;205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5" name="Google Shape;205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6" name="Google Shape;205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7" name="Google Shape;205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8" name="Google Shape;205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6" name="Google Shape;2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7" name="Google Shape;23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1" name="Google Shape;23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2" name="Google Shape;2332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7" name="Google Shape;234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" name="Google Shape;23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3" name="Google Shape;23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4" name="Google Shape;2364;p1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7" name="Google Shape;23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1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9" name="Google Shape;23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4" name="Google Shape;2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1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5" name="Google Shape;24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1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9" name="Google Shape;2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5" name="Google Shape;217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6" name="Google Shape;2176;p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7" name="Google Shape;21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1" name="Google Shape;2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4" name="Google Shape;224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7" name="Google Shape;22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7" name="Google Shape;228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2" name="Google Shape;23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3" name="Google Shape;2303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7" name="Google Shape;206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8" name="Google Shape;206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0" name="Google Shape;207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6" name="Google Shape;21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7" name="Google Shape;212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1" name="Google Shape;213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3" name="Google Shape;213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3" name="Google Shape;207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4" name="Google Shape;2074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9" name="Google Shape;207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80" name="Google Shape;2080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1" name="Google Shape;208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5" name="Google Shape;208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8" name="Google Shape;208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3" name="Google Shape;209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4" name="Google Shape;209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95" name="Google Shape;209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6" name="Google Shape;2096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7" name="Google Shape;209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8" name="Google Shape;2098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1" name="Google Shape;2101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2" name="Google Shape;210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3" name="Google Shape;2103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6" name="Google Shape;210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7" name="Google Shape;210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0" name="Google Shape;211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1" name="Google Shape;211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2" name="Google Shape;211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3" name="Google Shape;21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4" name="Google Shape;211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18" name="Google Shape;211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0000"/>
          </a:blip>
          <a:stretch>
            <a:fillRect/>
          </a:stretch>
        </a:blipFill>
        <a:effectLst/>
      </p:bgPr>
    </p:bg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61" name="Google Shape;206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2" name="Google Shape;206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3" name="Google Shape;206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4" name="Google Shape;206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9" name="Google Shape;2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0" name="Google Shape;2140;p13"/>
          <p:cNvPicPr preferRelativeResize="0"/>
          <p:nvPr/>
        </p:nvPicPr>
        <p:blipFill rotWithShape="1">
          <a:blip r:embed="rId4">
            <a:alphaModFix/>
          </a:blip>
          <a:srcRect l="24324" r="24998"/>
          <a:stretch/>
        </p:blipFill>
        <p:spPr>
          <a:xfrm>
            <a:off x="9928370" y="3595530"/>
            <a:ext cx="1810585" cy="237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13"/>
          <p:cNvSpPr txBox="1"/>
          <p:nvPr/>
        </p:nvSpPr>
        <p:spPr>
          <a:xfrm>
            <a:off x="4474969" y="3988912"/>
            <a:ext cx="3261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0" i="0" u="none" strike="noStrike" cap="none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الصف الثالث المتوسط </a:t>
            </a:r>
            <a:endParaRPr/>
          </a:p>
        </p:txBody>
      </p:sp>
      <p:sp>
        <p:nvSpPr>
          <p:cNvPr id="2142" name="Google Shape;2142;p13"/>
          <p:cNvSpPr txBox="1"/>
          <p:nvPr/>
        </p:nvSpPr>
        <p:spPr>
          <a:xfrm>
            <a:off x="4219855" y="4524318"/>
            <a:ext cx="3941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الفصل الدراسي الثاني</a:t>
            </a:r>
            <a:endParaRPr/>
          </a:p>
        </p:txBody>
      </p:sp>
      <p:pic>
        <p:nvPicPr>
          <p:cNvPr id="2143" name="Google Shape;214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85" y="256142"/>
            <a:ext cx="2159725" cy="7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4" name="Google Shape;2144;p13"/>
          <p:cNvSpPr/>
          <p:nvPr/>
        </p:nvSpPr>
        <p:spPr>
          <a:xfrm>
            <a:off x="11691257" y="146216"/>
            <a:ext cx="605400" cy="713400"/>
          </a:xfrm>
          <a:prstGeom prst="roundRect">
            <a:avLst>
              <a:gd name="adj" fmla="val ٨٥٨٦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 b="1">
                <a:solidFill>
                  <a:schemeClr val="dk1"/>
                </a:solidFill>
                <a:effectLst>
                  <a:outerShdw blurRad="12700" dist="38100" dir="2700000" algn="tl" rotWithShape="0">
                    <a:srgbClr val="7F7F7F">
                      <a:alpha val="10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</a:t>
            </a:r>
            <a:endParaRPr sz="4400" b="1">
              <a:solidFill>
                <a:schemeClr val="dk1"/>
              </a:solidFill>
              <a:effectLst>
                <a:outerShdw blurRad="12700" dist="38100" dir="2700000" algn="tl" rotWithShape="0">
                  <a:srgbClr val="7F7F7F">
                    <a:alpha val="100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0" name="Google Shape;2320;p22"/>
          <p:cNvPicPr preferRelativeResize="0"/>
          <p:nvPr/>
        </p:nvPicPr>
        <p:blipFill rotWithShape="1">
          <a:blip r:embed="rId3">
            <a:alphaModFix/>
          </a:blip>
          <a:srcRect l="10731" t="24602" r="25577" b="17319"/>
          <a:stretch/>
        </p:blipFill>
        <p:spPr>
          <a:xfrm>
            <a:off x="942806" y="914209"/>
            <a:ext cx="10564565" cy="541625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21" name="Google Shape;2321;p22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22" name="Google Shape;232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23" name="Google Shape;2323;p22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28" name="Google Shape;2328;p22"/>
          <p:cNvSpPr/>
          <p:nvPr/>
        </p:nvSpPr>
        <p:spPr>
          <a:xfrm>
            <a:off x="1584046" y="6320481"/>
            <a:ext cx="1185300" cy="799200"/>
          </a:xfrm>
          <a:prstGeom prst="roundRect">
            <a:avLst>
              <a:gd name="adj" fmla="val ١٠٢١٥"/>
              <a:gd name="adj" fmla="val ٨٤٤٩"/>
            </a:avLst>
          </a:prstGeom>
          <a:solidFill>
            <a:srgbClr val="FFFF00">
              <a:alpha val="32940"/>
              <a:alpha val="32940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" name="Google Shape;2334;p23"/>
          <p:cNvPicPr preferRelativeResize="0"/>
          <p:nvPr/>
        </p:nvPicPr>
        <p:blipFill rotWithShape="1">
          <a:blip r:embed="rId3">
            <a:alphaModFix/>
          </a:blip>
          <a:srcRect l="13152" t="43895" r="26153" b="44406"/>
          <a:stretch/>
        </p:blipFill>
        <p:spPr>
          <a:xfrm>
            <a:off x="2060063" y="801859"/>
            <a:ext cx="9995947" cy="108321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35" name="Google Shape;2335;p23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36" name="Google Shape;233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37" name="Google Shape;2337;p23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44" name="Google Shape;2344;p23"/>
          <p:cNvSpPr/>
          <p:nvPr/>
        </p:nvSpPr>
        <p:spPr>
          <a:xfrm>
            <a:off x="1584046" y="6320481"/>
            <a:ext cx="1377000" cy="799200"/>
          </a:xfrm>
          <a:prstGeom prst="roundRect">
            <a:avLst>
              <a:gd name="adj" fmla="val ١٠٢١٥"/>
              <a:gd name="adj" fmla="val ٨٤٤٩"/>
            </a:avLst>
          </a:prstGeom>
          <a:solidFill>
            <a:srgbClr val="FFFF00">
              <a:alpha val="32940"/>
              <a:alpha val="32940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0" name="Google Shape;2350;p24"/>
          <p:cNvPicPr preferRelativeResize="0"/>
          <p:nvPr/>
        </p:nvPicPr>
        <p:blipFill rotWithShape="1">
          <a:blip r:embed="rId3">
            <a:alphaModFix/>
          </a:blip>
          <a:srcRect l="15117" t="53745" r="27768" b="38455"/>
          <a:stretch/>
        </p:blipFill>
        <p:spPr>
          <a:xfrm>
            <a:off x="1563493" y="844061"/>
            <a:ext cx="10628508" cy="81592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51" name="Google Shape;2351;p24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52" name="Google Shape;235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53" name="Google Shape;2353;p24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57" name="Google Shape;2357;p24"/>
          <p:cNvSpPr/>
          <p:nvPr/>
        </p:nvSpPr>
        <p:spPr>
          <a:xfrm>
            <a:off x="8710613" y="1016852"/>
            <a:ext cx="848700" cy="380400"/>
          </a:xfrm>
          <a:prstGeom prst="roundRect">
            <a:avLst>
              <a:gd name="adj" fmla="val ٣١٠٨"/>
              <a:gd name="adj" fmla="val ١٠٢١٥"/>
            </a:avLst>
          </a:prstGeom>
          <a:solidFill>
            <a:srgbClr val="FFFF00">
              <a:alpha val="32940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المطلوب : احسب التسارع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القانون المستخدم :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الحل :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ت = </a:t>
            </a:r>
            <a:r>
              <a:rPr lang="ar-SA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(6 – 0) </a:t>
            </a: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÷ 2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ar-SA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÷ 2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ar-SA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م/ث</a:t>
            </a:r>
            <a:r>
              <a:rPr lang="ar-SA" sz="3600" baseline="30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6" name="Google Shape;2366;p25"/>
          <p:cNvPicPr preferRelativeResize="0"/>
          <p:nvPr/>
        </p:nvPicPr>
        <p:blipFill rotWithShape="1">
          <a:blip r:embed="rId3">
            <a:alphaModFix/>
          </a:blip>
          <a:srcRect l="29078" t="29325" r="22345" b="16288"/>
          <a:stretch/>
        </p:blipFill>
        <p:spPr>
          <a:xfrm>
            <a:off x="3210473" y="928275"/>
            <a:ext cx="8761135" cy="551472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67" name="Google Shape;2367;p25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68" name="Google Shape;236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9" name="Google Shape;2369;p25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70" name="Google Shape;2370;p25"/>
          <p:cNvSpPr/>
          <p:nvPr/>
        </p:nvSpPr>
        <p:spPr>
          <a:xfrm>
            <a:off x="3552670" y="1157486"/>
            <a:ext cx="4203300" cy="405000"/>
          </a:xfrm>
          <a:prstGeom prst="roundRect">
            <a:avLst>
              <a:gd name="adj" fmla="val ١٠٢١٥"/>
            </a:avLst>
          </a:prstGeom>
          <a:solidFill>
            <a:srgbClr val="FFFF00">
              <a:alpha val="3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0" name="Google Shape;2380;p26"/>
          <p:cNvPicPr preferRelativeResize="0"/>
          <p:nvPr/>
        </p:nvPicPr>
        <p:blipFill rotWithShape="1">
          <a:blip r:embed="rId3">
            <a:alphaModFix/>
          </a:blip>
          <a:srcRect l="30119" t="29528" r="22461" b="14238"/>
          <a:stretch/>
        </p:blipFill>
        <p:spPr>
          <a:xfrm>
            <a:off x="3672348" y="857938"/>
            <a:ext cx="8271116" cy="551472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81" name="Google Shape;2381;p26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82" name="Google Shape;238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83" name="Google Shape;2383;p26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84" name="Google Shape;2384;p26"/>
          <p:cNvSpPr/>
          <p:nvPr/>
        </p:nvSpPr>
        <p:spPr>
          <a:xfrm>
            <a:off x="3671913" y="5164560"/>
            <a:ext cx="8049000" cy="405000"/>
          </a:xfrm>
          <a:prstGeom prst="roundRect">
            <a:avLst>
              <a:gd name="adj" fmla="val ١٠٢١٥"/>
            </a:avLst>
          </a:prstGeom>
          <a:solidFill>
            <a:srgbClr val="FFFF00">
              <a:alpha val="3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2" name="Google Shape;2392;p27"/>
          <p:cNvPicPr preferRelativeResize="0"/>
          <p:nvPr/>
        </p:nvPicPr>
        <p:blipFill rotWithShape="1">
          <a:blip r:embed="rId3">
            <a:alphaModFix/>
          </a:blip>
          <a:srcRect l="5308" t="19884" r="46344" b="13005"/>
          <a:stretch/>
        </p:blipFill>
        <p:spPr>
          <a:xfrm>
            <a:off x="4206241" y="562516"/>
            <a:ext cx="7728531" cy="603157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93" name="Google Shape;2393;p27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94" name="Google Shape;239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95" name="Google Shape;2395;p27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pic>
        <p:nvPicPr>
          <p:cNvPr id="2396" name="Google Shape;2396;p27"/>
          <p:cNvPicPr preferRelativeResize="0"/>
          <p:nvPr/>
        </p:nvPicPr>
        <p:blipFill rotWithShape="1">
          <a:blip r:embed="rId5">
            <a:alphaModFix/>
          </a:blip>
          <a:srcRect l="16962" t="20705" r="34807" b="8697"/>
          <a:stretch/>
        </p:blipFill>
        <p:spPr>
          <a:xfrm>
            <a:off x="78560" y="1845596"/>
            <a:ext cx="4210883" cy="346541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97" name="Google Shape;2397;p27"/>
          <p:cNvSpPr/>
          <p:nvPr/>
        </p:nvSpPr>
        <p:spPr>
          <a:xfrm>
            <a:off x="4437089" y="1591248"/>
            <a:ext cx="1332600" cy="405000"/>
          </a:xfrm>
          <a:prstGeom prst="roundRect">
            <a:avLst>
              <a:gd name="adj" fmla="val ١٠٢١٥"/>
            </a:avLst>
          </a:prstGeom>
          <a:solidFill>
            <a:srgbClr val="FFFF00">
              <a:alpha val="3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p28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418" name="Google Shape;24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419" name="Google Shape;2419;p28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pic>
        <p:nvPicPr>
          <p:cNvPr id="2420" name="Google Shape;2420;p28"/>
          <p:cNvPicPr preferRelativeResize="0"/>
          <p:nvPr/>
        </p:nvPicPr>
        <p:blipFill rotWithShape="1">
          <a:blip r:embed="rId4">
            <a:alphaModFix/>
          </a:blip>
          <a:srcRect l="16962" t="20705" r="34807" b="8697"/>
          <a:stretch/>
        </p:blipFill>
        <p:spPr>
          <a:xfrm>
            <a:off x="4325140" y="397927"/>
            <a:ext cx="7366210" cy="606214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421" name="Google Shape;2421;p28"/>
          <p:cNvSpPr/>
          <p:nvPr/>
        </p:nvSpPr>
        <p:spPr>
          <a:xfrm>
            <a:off x="5126636" y="5531370"/>
            <a:ext cx="6325800" cy="789000"/>
          </a:xfrm>
          <a:prstGeom prst="roundRect">
            <a:avLst>
              <a:gd name="adj" fmla="val ١٠٩٦٨"/>
            </a:avLst>
          </a:prstGeom>
          <a:solidFill>
            <a:srgbClr val="FFC000">
              <a:alpha val="25880"/>
            </a:srgb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8" name="Google Shape;2438;p29"/>
          <p:cNvPicPr preferRelativeResize="0"/>
          <p:nvPr/>
        </p:nvPicPr>
        <p:blipFill rotWithShape="1">
          <a:blip r:embed="rId3">
            <a:alphaModFix/>
          </a:blip>
          <a:srcRect l="54402" t="28588" r="36326" b="64918"/>
          <a:stretch/>
        </p:blipFill>
        <p:spPr>
          <a:xfrm rot="2358017">
            <a:off x="10444534" y="578241"/>
            <a:ext cx="1559179" cy="61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9" name="Google Shape;2439;p29"/>
          <p:cNvPicPr preferRelativeResize="0"/>
          <p:nvPr/>
        </p:nvPicPr>
        <p:blipFill rotWithShape="1">
          <a:blip r:embed="rId4">
            <a:alphaModFix/>
          </a:blip>
          <a:srcRect l="43155" t="39995" r="26844" b="47543"/>
          <a:stretch/>
        </p:blipFill>
        <p:spPr>
          <a:xfrm>
            <a:off x="588079" y="4318809"/>
            <a:ext cx="5327246" cy="1278031"/>
          </a:xfrm>
          <a:prstGeom prst="rect">
            <a:avLst/>
          </a:prstGeom>
          <a:noFill/>
          <a:ln>
            <a:noFill/>
          </a:ln>
        </p:spPr>
      </p:pic>
      <p:sp>
        <p:nvSpPr>
          <p:cNvPr id="2440" name="Google Shape;2440;p29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441" name="Google Shape;244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442" name="Google Shape;2442;p29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pic>
        <p:nvPicPr>
          <p:cNvPr id="2443" name="Google Shape;2443;p29"/>
          <p:cNvPicPr preferRelativeResize="0"/>
          <p:nvPr/>
        </p:nvPicPr>
        <p:blipFill rotWithShape="1">
          <a:blip r:embed="rId3">
            <a:alphaModFix/>
          </a:blip>
          <a:srcRect l="43339" t="35118" r="24983" b="41780"/>
          <a:stretch/>
        </p:blipFill>
        <p:spPr>
          <a:xfrm>
            <a:off x="6276677" y="2629426"/>
            <a:ext cx="5327243" cy="218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4" name="Google Shape;2444;p29"/>
          <p:cNvPicPr preferRelativeResize="0"/>
          <p:nvPr/>
        </p:nvPicPr>
        <p:blipFill rotWithShape="1">
          <a:blip r:embed="rId3">
            <a:alphaModFix/>
          </a:blip>
          <a:srcRect l="42481" t="58147" r="24978" b="9513"/>
          <a:stretch/>
        </p:blipFill>
        <p:spPr>
          <a:xfrm>
            <a:off x="515536" y="1261161"/>
            <a:ext cx="5472333" cy="305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5" name="Google Shape;2445;p29"/>
          <p:cNvSpPr/>
          <p:nvPr/>
        </p:nvSpPr>
        <p:spPr>
          <a:xfrm>
            <a:off x="1584046" y="6320481"/>
            <a:ext cx="1377000" cy="799200"/>
          </a:xfrm>
          <a:prstGeom prst="roundRect">
            <a:avLst>
              <a:gd name="adj" fmla="val ٨٤٤٩"/>
            </a:avLst>
          </a:prstGeom>
          <a:solidFill>
            <a:srgbClr val="FFFF00">
              <a:alpha val="32940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16/16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" name="Google Shape;2152;p14"/>
          <p:cNvPicPr preferRelativeResize="0"/>
          <p:nvPr/>
        </p:nvPicPr>
        <p:blipFill rotWithShape="1">
          <a:blip r:embed="rId3">
            <a:alphaModFix/>
          </a:blip>
          <a:srcRect l="5037" t="30849" r="46106" b="9501"/>
          <a:stretch/>
        </p:blipFill>
        <p:spPr>
          <a:xfrm>
            <a:off x="3219879" y="380167"/>
            <a:ext cx="8654259" cy="594031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153" name="Google Shape;2153;p14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154" name="Google Shape;215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5" name="Google Shape;2155;p14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168" name="Google Shape;2168;p14"/>
          <p:cNvSpPr/>
          <p:nvPr/>
        </p:nvSpPr>
        <p:spPr>
          <a:xfrm>
            <a:off x="317861" y="1678341"/>
            <a:ext cx="2664000" cy="450300"/>
          </a:xfrm>
          <a:prstGeom prst="rect">
            <a:avLst/>
          </a:prstGeom>
          <a:solidFill>
            <a:srgbClr val="C00000">
              <a:alpha val="32940"/>
              <a:alpha val="286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عرف التسارع ؟</a:t>
            </a:r>
            <a:endParaRPr/>
          </a:p>
        </p:txBody>
      </p:sp>
      <p:sp>
        <p:nvSpPr>
          <p:cNvPr id="2169" name="Google Shape;2169;p14"/>
          <p:cNvSpPr/>
          <p:nvPr/>
        </p:nvSpPr>
        <p:spPr>
          <a:xfrm>
            <a:off x="2111268" y="1343998"/>
            <a:ext cx="864900" cy="304800"/>
          </a:xfrm>
          <a:prstGeom prst="round2SameRect">
            <a:avLst>
              <a:gd name="adj1" fmla="val ١٦٦٦٧"/>
              <a:gd name="adj2" fmla="val ٠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عرف 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8" name="Google Shape;2178;p15"/>
          <p:cNvPicPr preferRelativeResize="0"/>
          <p:nvPr/>
        </p:nvPicPr>
        <p:blipFill rotWithShape="1">
          <a:blip r:embed="rId3">
            <a:alphaModFix/>
          </a:blip>
          <a:srcRect l="5248" t="26272" r="46108" b="27038"/>
          <a:stretch/>
        </p:blipFill>
        <p:spPr>
          <a:xfrm>
            <a:off x="3472055" y="434340"/>
            <a:ext cx="8532712" cy="460465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179" name="Google Shape;2179;p15"/>
          <p:cNvSpPr txBox="1"/>
          <p:nvPr/>
        </p:nvSpPr>
        <p:spPr>
          <a:xfrm>
            <a:off x="4325140" y="13063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180" name="Google Shape;2180;p15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181" name="Google Shape;218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2" name="Google Shape;2182;p15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189" name="Google Shape;2189;p15"/>
          <p:cNvSpPr/>
          <p:nvPr/>
        </p:nvSpPr>
        <p:spPr>
          <a:xfrm>
            <a:off x="468509" y="1944168"/>
            <a:ext cx="2664000" cy="678300"/>
          </a:xfrm>
          <a:prstGeom prst="rect">
            <a:avLst/>
          </a:prstGeom>
          <a:solidFill>
            <a:srgbClr val="C00000">
              <a:alpha val="32940"/>
              <a:alpha val="32940"/>
              <a:alpha val="28630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16/2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يحدث التسارع عندما تتغير سرعته المتوسطة </a:t>
            </a:r>
            <a:endParaRPr/>
          </a:p>
        </p:txBody>
      </p:sp>
      <p:sp>
        <p:nvSpPr>
          <p:cNvPr id="2190" name="Google Shape;2190;p15"/>
          <p:cNvSpPr/>
          <p:nvPr/>
        </p:nvSpPr>
        <p:spPr>
          <a:xfrm>
            <a:off x="1465634" y="1622889"/>
            <a:ext cx="1530300" cy="334200"/>
          </a:xfrm>
          <a:prstGeom prst="round2SameRect">
            <a:avLst>
              <a:gd name="adj1" fmla="val ١٦٦٦٧"/>
              <a:gd name="adj2" fmla="val ٠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صح أم خطأ ..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6"/>
          <p:cNvSpPr txBox="1"/>
          <p:nvPr/>
        </p:nvSpPr>
        <p:spPr>
          <a:xfrm>
            <a:off x="4325140" y="13063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201" name="Google Shape;2201;p16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202" name="Google Shape;220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03" name="Google Shape;2203;p16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pic>
        <p:nvPicPr>
          <p:cNvPr id="2204" name="Google Shape;2204;p16"/>
          <p:cNvPicPr preferRelativeResize="0"/>
          <p:nvPr/>
        </p:nvPicPr>
        <p:blipFill rotWithShape="1">
          <a:blip r:embed="rId4">
            <a:alphaModFix/>
          </a:blip>
          <a:srcRect l="4497" t="44186" r="22965" b="16938"/>
          <a:stretch/>
        </p:blipFill>
        <p:spPr>
          <a:xfrm>
            <a:off x="546626" y="669836"/>
            <a:ext cx="10837489" cy="3265655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05" name="Google Shape;2205;p16"/>
          <p:cNvSpPr/>
          <p:nvPr/>
        </p:nvSpPr>
        <p:spPr>
          <a:xfrm>
            <a:off x="9104811" y="1685109"/>
            <a:ext cx="1358400" cy="548700"/>
          </a:xfrm>
          <a:prstGeom prst="roundRect">
            <a:avLst>
              <a:gd name="adj" fmla="val ١١١١١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4" name="Google Shape;2224;p17"/>
          <p:cNvPicPr preferRelativeResize="0"/>
          <p:nvPr/>
        </p:nvPicPr>
        <p:blipFill rotWithShape="1">
          <a:blip r:embed="rId3">
            <a:alphaModFix/>
          </a:blip>
          <a:srcRect l="28270" t="28296" r="22113" b="28811"/>
          <a:stretch/>
        </p:blipFill>
        <p:spPr>
          <a:xfrm>
            <a:off x="2948590" y="695530"/>
            <a:ext cx="9059189" cy="440318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25" name="Google Shape;2225;p17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226" name="Google Shape;22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27" name="Google Shape;2227;p17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233" name="Google Shape;2233;p17"/>
          <p:cNvSpPr/>
          <p:nvPr/>
        </p:nvSpPr>
        <p:spPr>
          <a:xfrm>
            <a:off x="3102829" y="3975821"/>
            <a:ext cx="6267600" cy="405000"/>
          </a:xfrm>
          <a:prstGeom prst="roundRect">
            <a:avLst>
              <a:gd name="adj" fmla="val ١٠٢١٥"/>
              <a:gd name="adj" fmla="val ١٠٢١٥"/>
            </a:avLst>
          </a:prstGeom>
          <a:solidFill>
            <a:srgbClr val="FFFF00">
              <a:alpha val="32940"/>
              <a:alpha val="3294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18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248" name="Google Shape;22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49" name="Google Shape;2249;p18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pic>
        <p:nvPicPr>
          <p:cNvPr id="2250" name="Google Shape;2250;p18"/>
          <p:cNvPicPr preferRelativeResize="0"/>
          <p:nvPr/>
        </p:nvPicPr>
        <p:blipFill rotWithShape="1">
          <a:blip r:embed="rId4">
            <a:alphaModFix/>
          </a:blip>
          <a:srcRect l="7267" t="30276" r="23847" b="33323"/>
          <a:stretch/>
        </p:blipFill>
        <p:spPr>
          <a:xfrm>
            <a:off x="343276" y="307777"/>
            <a:ext cx="11004329" cy="326917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51" name="Google Shape;2251;p18"/>
          <p:cNvSpPr/>
          <p:nvPr/>
        </p:nvSpPr>
        <p:spPr>
          <a:xfrm>
            <a:off x="2269851" y="1975699"/>
            <a:ext cx="1358400" cy="548700"/>
          </a:xfrm>
          <a:prstGeom prst="roundRect">
            <a:avLst>
              <a:gd name="adj" fmla="val ١١١١١"/>
            </a:avLst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0" name="Google Shape;2270;p19"/>
          <p:cNvPicPr preferRelativeResize="0"/>
          <p:nvPr/>
        </p:nvPicPr>
        <p:blipFill rotWithShape="1">
          <a:blip r:embed="rId3">
            <a:alphaModFix/>
          </a:blip>
          <a:srcRect l="28615" t="24804" r="21883" b="12191"/>
          <a:stretch/>
        </p:blipFill>
        <p:spPr>
          <a:xfrm>
            <a:off x="3573684" y="675249"/>
            <a:ext cx="8369786" cy="598956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71" name="Google Shape;2271;p19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272" name="Google Shape;22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73" name="Google Shape;2273;p19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279" name="Google Shape;2279;p19"/>
          <p:cNvSpPr/>
          <p:nvPr/>
        </p:nvSpPr>
        <p:spPr>
          <a:xfrm>
            <a:off x="1584046" y="6320481"/>
            <a:ext cx="1185300" cy="799200"/>
          </a:xfrm>
          <a:prstGeom prst="roundRect">
            <a:avLst>
              <a:gd name="adj" fmla="val ١٠٢١٥"/>
              <a:gd name="adj" fmla="val ٨٤٤٩"/>
            </a:avLst>
          </a:prstGeom>
          <a:solidFill>
            <a:srgbClr val="FFFF00">
              <a:alpha val="32940"/>
              <a:alpha val="32940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0" name="Google Shape;2290;p20"/>
          <p:cNvPicPr preferRelativeResize="0"/>
          <p:nvPr/>
        </p:nvPicPr>
        <p:blipFill rotWithShape="1">
          <a:blip r:embed="rId3">
            <a:alphaModFix/>
          </a:blip>
          <a:srcRect l="6692" t="21521" r="60077" b="14445"/>
          <a:stretch/>
        </p:blipFill>
        <p:spPr>
          <a:xfrm>
            <a:off x="3287438" y="356703"/>
            <a:ext cx="5924892" cy="641863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291" name="Google Shape;2291;p20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292" name="Google Shape;229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293" name="Google Shape;2293;p20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294" name="Google Shape;2294;p20"/>
          <p:cNvSpPr/>
          <p:nvPr/>
        </p:nvSpPr>
        <p:spPr>
          <a:xfrm>
            <a:off x="722788" y="5173788"/>
            <a:ext cx="1842000" cy="9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7660" y="59876"/>
                </a:moveTo>
                <a:lnTo>
                  <a:pt x="145105" y="107090"/>
                </a:lnTo>
                <a:lnTo>
                  <a:pt x="206128" y="145574"/>
                </a:lnTo>
              </a:path>
            </a:pathLst>
          </a:custGeom>
          <a:solidFill>
            <a:srgbClr val="D8E2F3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تسارع الجاذبية الأرضية يكون للأسفل</a:t>
            </a:r>
            <a:b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 تقل سرعة الجسم )</a:t>
            </a:r>
            <a:endParaRPr/>
          </a:p>
        </p:txBody>
      </p:sp>
      <p:sp>
        <p:nvSpPr>
          <p:cNvPr id="2295" name="Google Shape;2295;p20"/>
          <p:cNvSpPr/>
          <p:nvPr/>
        </p:nvSpPr>
        <p:spPr>
          <a:xfrm>
            <a:off x="1286386" y="2420117"/>
            <a:ext cx="1842000" cy="9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7660" y="59876"/>
                </a:moveTo>
                <a:lnTo>
                  <a:pt x="145105" y="107090"/>
                </a:lnTo>
                <a:lnTo>
                  <a:pt x="229106" y="107162"/>
                </a:lnTo>
              </a:path>
            </a:pathLst>
          </a:custGeom>
          <a:solidFill>
            <a:srgbClr val="D8E2F3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تقل سرعة الجسم </a:t>
            </a:r>
            <a:endParaRPr/>
          </a:p>
        </p:txBody>
      </p:sp>
      <p:sp>
        <p:nvSpPr>
          <p:cNvPr id="2296" name="Google Shape;2296;p20"/>
          <p:cNvSpPr/>
          <p:nvPr/>
        </p:nvSpPr>
        <p:spPr>
          <a:xfrm>
            <a:off x="9371518" y="377850"/>
            <a:ext cx="1842000" cy="9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38" y="61547"/>
                </a:moveTo>
                <a:lnTo>
                  <a:pt x="-23405" y="85379"/>
                </a:lnTo>
                <a:lnTo>
                  <a:pt x="-186212" y="53719"/>
                </a:lnTo>
              </a:path>
            </a:pathLst>
          </a:custGeom>
          <a:solidFill>
            <a:srgbClr val="D8E2F3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يغير الجسم من مسار حركته ويتجه للأسفل </a:t>
            </a:r>
            <a:endParaRPr/>
          </a:p>
        </p:txBody>
      </p:sp>
      <p:sp>
        <p:nvSpPr>
          <p:cNvPr id="2297" name="Google Shape;2297;p20"/>
          <p:cNvSpPr/>
          <p:nvPr/>
        </p:nvSpPr>
        <p:spPr>
          <a:xfrm>
            <a:off x="9894060" y="2498847"/>
            <a:ext cx="1842000" cy="9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38" y="61547"/>
                </a:moveTo>
                <a:lnTo>
                  <a:pt x="-23405" y="85379"/>
                </a:lnTo>
                <a:lnTo>
                  <a:pt x="-117276" y="55390"/>
                </a:lnTo>
              </a:path>
            </a:pathLst>
          </a:custGeom>
          <a:solidFill>
            <a:srgbClr val="D8E2F3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تزداد سرعة الجسم </a:t>
            </a:r>
            <a:b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اتجاه حركة الجسم بنفس اتجاه التسارع</a:t>
            </a:r>
            <a:endParaRPr/>
          </a:p>
        </p:txBody>
      </p:sp>
      <p:sp>
        <p:nvSpPr>
          <p:cNvPr id="2298" name="Google Shape;2298;p20"/>
          <p:cNvSpPr/>
          <p:nvPr/>
        </p:nvSpPr>
        <p:spPr>
          <a:xfrm>
            <a:off x="9894059" y="4989498"/>
            <a:ext cx="1842000" cy="9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38" y="61547"/>
                </a:moveTo>
                <a:lnTo>
                  <a:pt x="-33618" y="60328"/>
                </a:lnTo>
                <a:lnTo>
                  <a:pt x="-61957" y="142236"/>
                </a:lnTo>
              </a:path>
            </a:pathLst>
          </a:custGeom>
          <a:solidFill>
            <a:srgbClr val="D8E2F3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تزداد سرعة الجسم </a:t>
            </a:r>
            <a:br>
              <a:rPr lang="ar-SA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اتجاه حركة الجسم بنفس اتجاه التسارع</a:t>
            </a:r>
            <a:endParaRPr/>
          </a:p>
        </p:txBody>
      </p:sp>
      <p:sp>
        <p:nvSpPr>
          <p:cNvPr id="2299" name="Google Shape;2299;p20"/>
          <p:cNvSpPr/>
          <p:nvPr/>
        </p:nvSpPr>
        <p:spPr>
          <a:xfrm>
            <a:off x="1584046" y="6320481"/>
            <a:ext cx="1185300" cy="799200"/>
          </a:xfrm>
          <a:prstGeom prst="roundRect">
            <a:avLst>
              <a:gd name="adj" fmla="val ٨٤٤٩"/>
            </a:avLst>
          </a:prstGeom>
          <a:solidFill>
            <a:srgbClr val="FFFF00">
              <a:alpha val="32940"/>
            </a:srgbClr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16/7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5" name="Google Shape;2305;p21"/>
          <p:cNvPicPr preferRelativeResize="0"/>
          <p:nvPr/>
        </p:nvPicPr>
        <p:blipFill rotWithShape="1">
          <a:blip r:embed="rId3">
            <a:alphaModFix/>
          </a:blip>
          <a:srcRect l="4616" t="27680" r="46112" b="12392"/>
          <a:stretch/>
        </p:blipFill>
        <p:spPr>
          <a:xfrm>
            <a:off x="2187265" y="458159"/>
            <a:ext cx="8725243" cy="596667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306" name="Google Shape;2306;p21"/>
          <p:cNvSpPr txBox="1"/>
          <p:nvPr/>
        </p:nvSpPr>
        <p:spPr>
          <a:xfrm>
            <a:off x="10814992" y="6497012"/>
            <a:ext cx="1377000" cy="3693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أ. نذير الصفار</a:t>
            </a:r>
            <a:endParaRPr/>
          </a:p>
        </p:txBody>
      </p:sp>
      <p:pic>
        <p:nvPicPr>
          <p:cNvPr id="2307" name="Google Shape;230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60" y="6320481"/>
            <a:ext cx="1377008" cy="454853"/>
          </a:xfrm>
          <a:prstGeom prst="rect">
            <a:avLst/>
          </a:prstGeom>
          <a:noFill/>
          <a:ln>
            <a:noFill/>
          </a:ln>
        </p:spPr>
      </p:pic>
      <p:sp>
        <p:nvSpPr>
          <p:cNvPr id="2308" name="Google Shape;2308;p21"/>
          <p:cNvSpPr txBox="1"/>
          <p:nvPr/>
        </p:nvSpPr>
        <p:spPr>
          <a:xfrm>
            <a:off x="4325140" y="0"/>
            <a:ext cx="3541800" cy="307800"/>
          </a:xfrm>
          <a:prstGeom prst="rect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400">
                <a:solidFill>
                  <a:schemeClr val="lt1"/>
                </a:solidFill>
                <a:latin typeface="NTR"/>
                <a:ea typeface="NTR"/>
                <a:cs typeface="NTR"/>
                <a:sym typeface="NTR"/>
              </a:rPr>
              <a:t>علوم – ثالث متوسط – الفصل الدراسي الثاني</a:t>
            </a:r>
            <a:endParaRPr/>
          </a:p>
        </p:txBody>
      </p:sp>
      <p:sp>
        <p:nvSpPr>
          <p:cNvPr id="2309" name="Google Shape;2309;p21"/>
          <p:cNvSpPr/>
          <p:nvPr/>
        </p:nvSpPr>
        <p:spPr>
          <a:xfrm>
            <a:off x="7827671" y="2520520"/>
            <a:ext cx="2649300" cy="497100"/>
          </a:xfrm>
          <a:prstGeom prst="roundRect">
            <a:avLst>
              <a:gd name="adj" fmla="val ١٠٢١٥"/>
            </a:avLst>
          </a:prstGeom>
          <a:solidFill>
            <a:srgbClr val="FFFF00">
              <a:alpha val="32940"/>
            </a:srgbClr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شاشة عريضة</PresentationFormat>
  <Paragraphs>82</Paragraphs>
  <Slides>17</Slides>
  <Notes>17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NTR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sabir alsayyali</cp:lastModifiedBy>
  <cp:revision>1</cp:revision>
  <dcterms:modified xsi:type="dcterms:W3CDTF">2022-03-22T22:56:29Z</dcterms:modified>
</cp:coreProperties>
</file>