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80" r:id="rId3"/>
    <p:sldId id="38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303" r:id="rId12"/>
    <p:sldId id="306" r:id="rId13"/>
    <p:sldId id="307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265" r:id="rId27"/>
    <p:sldId id="267" r:id="rId28"/>
    <p:sldId id="268" r:id="rId29"/>
    <p:sldId id="269" r:id="rId30"/>
    <p:sldId id="270" r:id="rId31"/>
    <p:sldId id="271" r:id="rId32"/>
    <p:sldId id="273" r:id="rId33"/>
    <p:sldId id="274" r:id="rId34"/>
    <p:sldId id="275" r:id="rId35"/>
    <p:sldId id="308" r:id="rId36"/>
    <p:sldId id="309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277" r:id="rId51"/>
    <p:sldId id="278" r:id="rId52"/>
    <p:sldId id="279" r:id="rId53"/>
    <p:sldId id="280" r:id="rId54"/>
    <p:sldId id="282" r:id="rId55"/>
    <p:sldId id="283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48" r:id="rId65"/>
    <p:sldId id="284" r:id="rId66"/>
    <p:sldId id="318" r:id="rId67"/>
    <p:sldId id="347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286" r:id="rId77"/>
    <p:sldId id="288" r:id="rId78"/>
    <p:sldId id="289" r:id="rId79"/>
    <p:sldId id="292" r:id="rId80"/>
    <p:sldId id="291" r:id="rId81"/>
    <p:sldId id="293" r:id="rId82"/>
    <p:sldId id="294" r:id="rId83"/>
    <p:sldId id="296" r:id="rId84"/>
    <p:sldId id="297" r:id="rId85"/>
    <p:sldId id="298" r:id="rId86"/>
    <p:sldId id="299" r:id="rId87"/>
    <p:sldId id="300" r:id="rId88"/>
    <p:sldId id="301" r:id="rId89"/>
    <p:sldId id="302" r:id="rId90"/>
    <p:sldId id="319" r:id="rId91"/>
    <p:sldId id="320" r:id="rId92"/>
    <p:sldId id="321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82" r:id="rId10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419E93-ECC3-8A45-8D31-3CC1C9590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410522-B3D7-6C4E-8405-39C9D5EF8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CE09C8-E2DA-814B-8E36-DC7B35D2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ADAAB5-DED9-7D4B-AFEB-698EE35E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72C8E-2E9C-3943-A027-ABFFE6F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74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5B0CEA-755D-EE4B-AC36-24BAA0FC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9EC8D0-A67D-F14F-889F-6EE77DD68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F0ECAB-DAF2-A441-AE17-36811668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4D59B9-9F45-274F-A401-95422EA2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B5B5E2-E987-1E4B-8BDC-20CB3F53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46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2DFF1A-5E9D-5649-BA27-ACF6E6DB8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627668-0FEE-5F45-8023-D5F556226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0646B1-FF72-3543-B529-D19A41E6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9E409F-31F3-CC43-AF04-F2FC710B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FC443-1D09-CE47-9F41-B1284364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52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06CFAB-9407-B94B-8F91-F6CC461E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5F7082-E26D-4D46-B8CC-CBCF59A3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416E38-E0E5-A24A-9D59-98CFFC58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BE6C30-B188-F74C-BF1F-61288B3F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736CB1-10F2-B24F-BF40-529A63EC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77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90E0AA-B5CB-074A-8F58-A1F27D56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819183-0B9D-BB42-8476-0CF68787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ABBA8D-8728-A24D-938A-17FDE10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31B790-B777-0D4F-84BC-E4DA8F69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1795FA-93A7-4A4E-99B6-99831EC4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468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60FD16-5ACD-DE4B-BF1A-19FB6853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255C8C-10FF-7142-9618-006E700D0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18C879-17FC-C744-8185-21F5944D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528E9A-79B2-3345-A9A1-CD5535A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7D6A3E-4CD2-594E-9DB0-CB3385D9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723079-DECA-A742-8372-DC68149E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82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B538F4-449B-0D4F-99FB-5DB5E14F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2A7687-EBC3-7844-BAF2-52E7B8598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DB75D6-2EAC-534B-B764-5C9E84911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646039D-4797-2646-BC7E-9E5088B02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352EF8E-FCF2-9B4B-B75E-3FBF337CA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1BF8C4D-DAF9-2A47-8B0A-822A3022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0F93C2B-5E92-6646-85FA-40AA8C89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00DC13D-2FED-9041-A7B8-761BC133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29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69F514-9EBB-FE4A-B1E7-6DF536B2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DFC0B6E-DCC2-3F4B-A59D-92334E51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7EBCF4A-765B-8742-9E0F-7BAC22C0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5F425C9-42A3-014F-942A-190D3812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93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34A4A1-2FA4-6A4D-88FD-16957BDA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5A8FD97-93DF-FB4C-A97D-8571419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474A67-1012-A847-8126-66A2EB3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092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930584-4139-1A41-995F-EAF72A00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8A1667-5BA7-8C47-8C9C-E513095B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1360B2-5DB3-8244-8D00-56AC1DF8D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ACCFC2-316D-4946-B789-7CDFB1A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2E6B1C-5D4B-214E-B8A9-97FF280A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22198A-B7C7-474C-99D1-38B1DF19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55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490742-748B-2644-AD96-CF7322D3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A9A72EC-44EE-094C-A8B7-29411C528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BF1F3A-48B1-3B48-A0F9-1C90D57A6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2565D6-B286-2B41-9E42-F9E2E727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7C9432-4562-E24F-96F5-424EBCE7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FB54868-B228-9D42-A43B-B639EFD6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37C0BD-8C5D-3541-BF10-38A0E31B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38EC5F-6130-D84B-B68D-E1F6CD2D9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92528B-01F4-1648-9764-208E58133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E9FD-B5F7-0A42-82E5-795A10A70466}" type="datetimeFigureOut">
              <a:rPr lang="ar-SA" smtClean="0"/>
              <a:t>6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B572FB-30D1-0540-8936-EC2C33BE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20BAFD-896E-4C41-9D5B-786EEAEC3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6B57-2E93-7742-8E49-FC0C386385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6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2634E7D5-75FB-3648-A101-6BC97C65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8650" y="288485"/>
            <a:ext cx="7929275" cy="6447157"/>
          </a:xfrm>
          <a:prstGeom prst="rect">
            <a:avLst/>
          </a:prstGeom>
          <a:ln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3BCA73B-B356-1142-903E-F47FAFA4194A}"/>
              </a:ext>
            </a:extLst>
          </p:cNvPr>
          <p:cNvSpPr/>
          <p:nvPr/>
        </p:nvSpPr>
        <p:spPr>
          <a:xfrm>
            <a:off x="4275248" y="2040550"/>
            <a:ext cx="2527425" cy="1140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F0502020204030204" pitchFamily="34" charset="0"/>
              </a:rPr>
              <a:t>دفتر مراجعة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F47FFDD-7B2F-B745-901C-0478FB2540DD}"/>
              </a:ext>
            </a:extLst>
          </p:cNvPr>
          <p:cNvSpPr txBox="1"/>
          <p:nvPr/>
        </p:nvSpPr>
        <p:spPr>
          <a:xfrm>
            <a:off x="3958123" y="3676714"/>
            <a:ext cx="33600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Blackadder ITC" panose="020F0502020204030204" pitchFamily="34" charset="0"/>
              </a:rPr>
              <a:t>مادة الدراسات الإسلامية </a:t>
            </a:r>
          </a:p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Blackadder ITC" panose="020F0502020204030204" pitchFamily="34" charset="0"/>
              </a:rPr>
              <a:t>الصف الثالث متوسط</a:t>
            </a:r>
          </a:p>
          <a:p>
            <a:pPr algn="ctr"/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Blackadder ITC" panose="020F0502020204030204" pitchFamily="34" charset="0"/>
              </a:rPr>
              <a:t>الفصل الدراسي الثاني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DCD72E82-6777-9F4F-B2A6-E671E9306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12" y="864369"/>
            <a:ext cx="1494513" cy="14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14005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قراءة المعوذتان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قراءة الفنجان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قراءة الأذكار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6" y="2814596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86008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٦-من صور العرافة و الكهانة :</a:t>
            </a:r>
          </a:p>
        </p:txBody>
      </p:sp>
    </p:spTree>
    <p:extLst>
      <p:ext uri="{BB962C8B-B14F-4D97-AF65-F5344CB8AC3E}">
        <p14:creationId xmlns:p14="http://schemas.microsoft.com/office/powerpoint/2010/main" val="346572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2022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يوم العيد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يوم الجمعة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انقطاع الحيض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188748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٢١-  من موجبات الغسل   :</a:t>
            </a:r>
          </a:p>
        </p:txBody>
      </p:sp>
    </p:spTree>
    <p:extLst>
      <p:ext uri="{BB962C8B-B14F-4D97-AF65-F5344CB8AC3E}">
        <p14:creationId xmlns:p14="http://schemas.microsoft.com/office/powerpoint/2010/main" val="122438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68184"/>
              </p:ext>
            </p:extLst>
          </p:nvPr>
        </p:nvGraphicFramePr>
        <p:xfrm>
          <a:off x="817327" y="1086835"/>
          <a:ext cx="4526733" cy="394031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452673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العبارات 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١- يجوز للمحدث حدثا أكبر مس المصحف(……)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٢- يجزئ تعميم الماء على جميع البدن في الغسل  مع المضمضة و الاستنشاق(…….)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٣- من موجبات الغسل الحدث الأصغر(…….)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5657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٤- من الاغتسال الواجبة غسل الاحرام (……)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88165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٥- من الاغتسال المستحبة غسل يوم العيد(…….)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6202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٢٢- أحكمي على صحة العبارات التالية بكلمة (صحيحة- خاطئة)  :</a:t>
            </a:r>
          </a:p>
        </p:txBody>
      </p:sp>
    </p:spTree>
    <p:extLst>
      <p:ext uri="{BB962C8B-B14F-4D97-AF65-F5344CB8AC3E}">
        <p14:creationId xmlns:p14="http://schemas.microsoft.com/office/powerpoint/2010/main" val="4042101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03976"/>
              </p:ext>
            </p:extLst>
          </p:nvPr>
        </p:nvGraphicFramePr>
        <p:xfrm>
          <a:off x="817326" y="1086835"/>
          <a:ext cx="4526734" cy="488519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1528958932"/>
                    </a:ext>
                  </a:extLst>
                </a:gridCol>
              </a:tblGrid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الصفة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الترقيم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يتوضأ وضوء كاملا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٤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التسمية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يعم البدن مبتدئا باليمين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٦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5657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يغسل كفيه ثلاثا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٢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88165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يغسل فرجه باليسرى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٣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6202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يحثو الماء على رأسه ثلاثا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٥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71586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٢٣- رتبي صفة الغسل الموافق لسنة بوضع الأرقام :</a:t>
            </a:r>
          </a:p>
        </p:txBody>
      </p:sp>
    </p:spTree>
    <p:extLst>
      <p:ext uri="{BB962C8B-B14F-4D97-AF65-F5344CB8AC3E}">
        <p14:creationId xmlns:p14="http://schemas.microsoft.com/office/powerpoint/2010/main" val="419198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00150"/>
              </p:ext>
            </p:extLst>
          </p:nvPr>
        </p:nvGraphicFramePr>
        <p:xfrm>
          <a:off x="1405136" y="1086836"/>
          <a:ext cx="3627673" cy="400865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89933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موجبات الغسل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89933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مستحبات الغسل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89933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الأمور المحرمة على المحدث حدثا أكبر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89933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آداب اللباس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45135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٢٤-  مثلي لما يلي   :</a:t>
            </a:r>
          </a:p>
        </p:txBody>
      </p:sp>
    </p:spTree>
    <p:extLst>
      <p:ext uri="{BB962C8B-B14F-4D97-AF65-F5344CB8AC3E}">
        <p14:creationId xmlns:p14="http://schemas.microsoft.com/office/powerpoint/2010/main" val="325789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1268D24-553A-1940-B8AB-DF63C795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3" t="19128" r="4428" b="21797"/>
          <a:stretch/>
        </p:blipFill>
        <p:spPr>
          <a:xfrm>
            <a:off x="-1562789" y="284086"/>
            <a:ext cx="13193265" cy="6573914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71016" y="1236363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الحمد لله الذي بفضله تمم الصالحات</a:t>
            </a:r>
          </a:p>
        </p:txBody>
      </p:sp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52" y="2118547"/>
            <a:ext cx="2904991" cy="29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66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428260"/>
            <a:ext cx="1569660" cy="156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90764" y="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٧- زواجي بين الحكم و المسألة المناسبة :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466A4DBC-1A88-2D44-BF68-DCE2E189A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53229"/>
              </p:ext>
            </p:extLst>
          </p:nvPr>
        </p:nvGraphicFramePr>
        <p:xfrm>
          <a:off x="1277959" y="1109468"/>
          <a:ext cx="3808326" cy="4551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904163">
                  <a:extLst>
                    <a:ext uri="{9D8B030D-6E8A-4147-A177-3AD203B41FA5}">
                      <a16:colId xmlns:a16="http://schemas.microsoft.com/office/drawing/2014/main" val="2855107577"/>
                    </a:ext>
                  </a:extLst>
                </a:gridCol>
                <a:gridCol w="1904163">
                  <a:extLst>
                    <a:ext uri="{9D8B030D-6E8A-4147-A177-3AD203B41FA5}">
                      <a16:colId xmlns:a16="http://schemas.microsoft.com/office/drawing/2014/main" val="381196218"/>
                    </a:ext>
                  </a:extLst>
                </a:gridCol>
              </a:tblGrid>
              <a:tr h="10869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المسألة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الحكم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92613"/>
                  </a:ext>
                </a:extLst>
              </a:tr>
              <a:tr h="10869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١- من أتى كاهنا فصدقه فيما يقول.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63648"/>
                  </a:ext>
                </a:extLst>
              </a:tr>
              <a:tr h="10869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٢- من أتى كاهنا ولم يصدقه.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39777"/>
                  </a:ext>
                </a:extLst>
              </a:tr>
              <a:tr h="10869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٣- من أتاهم لاستقصاء و التبليغ عنهم.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5677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49B3AE54-4798-C548-82AB-2DEC60CD832C}"/>
              </a:ext>
            </a:extLst>
          </p:cNvPr>
          <p:cNvSpPr txBox="1"/>
          <p:nvPr/>
        </p:nvSpPr>
        <p:spPr>
          <a:xfrm>
            <a:off x="6362720" y="2578562"/>
            <a:ext cx="47530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١- لا بأس في ذلك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لم تقبل له صلاة أربعين يوما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كفر بما أنزل على محمد</a:t>
            </a:r>
          </a:p>
        </p:txBody>
      </p:sp>
    </p:spTree>
    <p:extLst>
      <p:ext uri="{BB962C8B-B14F-4D97-AF65-F5344CB8AC3E}">
        <p14:creationId xmlns:p14="http://schemas.microsoft.com/office/powerpoint/2010/main" val="11535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47039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بعمل شركي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بالأوراد الشرعية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تكون بالرقية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" y="1222637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86008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 من صور النشرة المحرمة :</a:t>
            </a:r>
          </a:p>
        </p:txBody>
      </p:sp>
    </p:spTree>
    <p:extLst>
      <p:ext uri="{BB962C8B-B14F-4D97-AF65-F5344CB8AC3E}">
        <p14:creationId xmlns:p14="http://schemas.microsoft.com/office/powerpoint/2010/main" val="23990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428260"/>
            <a:ext cx="1569660" cy="156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78784" y="127000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٩- مثلي لما يلي :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466A4DBC-1A88-2D44-BF68-DCE2E189A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7818"/>
              </p:ext>
            </p:extLst>
          </p:nvPr>
        </p:nvGraphicFramePr>
        <p:xfrm>
          <a:off x="814062" y="651578"/>
          <a:ext cx="4822226" cy="589707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411113">
                  <a:extLst>
                    <a:ext uri="{9D8B030D-6E8A-4147-A177-3AD203B41FA5}">
                      <a16:colId xmlns:a16="http://schemas.microsoft.com/office/drawing/2014/main" val="2855107577"/>
                    </a:ext>
                  </a:extLst>
                </a:gridCol>
                <a:gridCol w="2411113">
                  <a:extLst>
                    <a:ext uri="{9D8B030D-6E8A-4147-A177-3AD203B41FA5}">
                      <a16:colId xmlns:a16="http://schemas.microsoft.com/office/drawing/2014/main" val="381196218"/>
                    </a:ext>
                  </a:extLst>
                </a:gridCol>
              </a:tblGrid>
              <a:tr h="45666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المسألة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المثال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92613"/>
                  </a:ext>
                </a:extLst>
              </a:tr>
              <a:tr h="45666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التنجيم المحرم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63648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الاستسقاء بالأنواء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39777"/>
                  </a:ext>
                </a:extLst>
              </a:tr>
              <a:tr h="45666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صور الكهانة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56777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علامات يعرف بها الساحر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188140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علم النجوم المباح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14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ما يستحب عند نزول المطر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66946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الاعتقاد في أبراج الحظ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71573"/>
                  </a:ext>
                </a:extLst>
              </a:tr>
              <a:tr h="616818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أسماء علم النجوم المباح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7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8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79160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العمل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القلب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اللسان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4" y="4425598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١٠-  تعظيم الله عزوجل بالذكر و الشكر والثناء و التسبيح هذا تعظيم  :</a:t>
            </a:r>
          </a:p>
        </p:txBody>
      </p:sp>
    </p:spTree>
    <p:extLst>
      <p:ext uri="{BB962C8B-B14F-4D97-AF65-F5344CB8AC3E}">
        <p14:creationId xmlns:p14="http://schemas.microsoft.com/office/powerpoint/2010/main" val="299589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79160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العمل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القلب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اللسان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5" y="2814596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١١-  تعظيم الله بالخضوع و الذل و الخوف هذا تعظيم  :</a:t>
            </a:r>
          </a:p>
        </p:txBody>
      </p:sp>
    </p:spTree>
    <p:extLst>
      <p:ext uri="{BB962C8B-B14F-4D97-AF65-F5344CB8AC3E}">
        <p14:creationId xmlns:p14="http://schemas.microsoft.com/office/powerpoint/2010/main" val="22836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79160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العمل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القلب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اللسان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3" y="1261826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١٢-  تعظيم الله بفعل الأمر وترك النهي هذا تعظيم  :</a:t>
            </a:r>
          </a:p>
        </p:txBody>
      </p:sp>
    </p:spTree>
    <p:extLst>
      <p:ext uri="{BB962C8B-B14F-4D97-AF65-F5344CB8AC3E}">
        <p14:creationId xmlns:p14="http://schemas.microsoft.com/office/powerpoint/2010/main" val="190022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40858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الغفلة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التسويف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التفكر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4" y="4425598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١٣- مما يعين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 تعظيم الخالق في قلب العبد :</a:t>
            </a:r>
          </a:p>
        </p:txBody>
      </p:sp>
    </p:spTree>
    <p:extLst>
      <p:ext uri="{BB962C8B-B14F-4D97-AF65-F5344CB8AC3E}">
        <p14:creationId xmlns:p14="http://schemas.microsoft.com/office/powerpoint/2010/main" val="7665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57030"/>
              </p:ext>
            </p:extLst>
          </p:nvPr>
        </p:nvGraphicFramePr>
        <p:xfrm>
          <a:off x="980488" y="638270"/>
          <a:ext cx="4232180" cy="540925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2116090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116090">
                  <a:extLst>
                    <a:ext uri="{9D8B030D-6E8A-4147-A177-3AD203B41FA5}">
                      <a16:colId xmlns:a16="http://schemas.microsoft.com/office/drawing/2014/main" val="93671824"/>
                    </a:ext>
                  </a:extLst>
                </a:gridCol>
              </a:tblGrid>
              <a:tr h="6543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 السؤال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الجواب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6543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١- ماذا يقول الله تعالى بعد أن يطوي السموات بيمينه؟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أين الجبارين 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أين المتكبرون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6543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٢-ماذا تقول الملائكة بعد زوال الفزع عنها؟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ماذا قال ربكم؟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6543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٣-صفي أجنحة الملائكة عند قضاء الأمر؟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سلسلة على صفوان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00363"/>
                  </a:ext>
                </a:extLst>
              </a:tr>
              <a:tr h="6543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٤-كم سمك كل سماء وبين كل سماء و سماء؟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مسيرة ٥٠٠ عام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44799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960224" y="1532132"/>
            <a:ext cx="3987814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١٤- في ضوء دراستك للأدلة الشرعية في وحدة (تعظيم الله عزوجل) أجيبي عن ما يلي حسب المطلوب 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D3255BE-E0EC-1048-A2B2-93796E671331}"/>
              </a:ext>
            </a:extLst>
          </p:cNvPr>
          <p:cNvSpPr txBox="1"/>
          <p:nvPr/>
        </p:nvSpPr>
        <p:spPr>
          <a:xfrm>
            <a:off x="6708427" y="1317324"/>
            <a:ext cx="39878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FF0000"/>
                </a:solidFill>
              </a:rPr>
              <a:t>الفهم القرآئي</a:t>
            </a:r>
          </a:p>
        </p:txBody>
      </p:sp>
    </p:spTree>
    <p:extLst>
      <p:ext uri="{BB962C8B-B14F-4D97-AF65-F5344CB8AC3E}">
        <p14:creationId xmlns:p14="http://schemas.microsoft.com/office/powerpoint/2010/main" val="162786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40759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الشرك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الإلحاد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الاستشفاع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7" y="2814596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١٥- إنكار وجود الخالق وعدم الإيمان به يسمى:</a:t>
            </a:r>
          </a:p>
        </p:txBody>
      </p:sp>
    </p:spTree>
    <p:extLst>
      <p:ext uri="{BB962C8B-B14F-4D97-AF65-F5344CB8AC3E}">
        <p14:creationId xmlns:p14="http://schemas.microsoft.com/office/powerpoint/2010/main" val="265029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5520099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5834456" y="1675644"/>
            <a:ext cx="45267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1"/>
                </a:solidFill>
              </a:rPr>
              <a:t>١- ملخص لمهارات مادة الدراسات الإسلامية تم صياغتها بشكل الأسئلة المتنوعة 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٢- مرجع للمعلمة لكتابة أسئلة الفترات و النهائي.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٣- دفتر مراجعة لطالبة يتم عرضه في نهاية الفصل الدراسي في حصص المراجعة.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٤- مرجع لطالبة للمراجعة.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٥- قابل لتعديل و الحذف و الإضافة و الطباعة.</a:t>
            </a:r>
          </a:p>
          <a:p>
            <a:pPr algn="r"/>
            <a:r>
              <a:rPr lang="ar-SA" sz="2400" b="1">
                <a:solidFill>
                  <a:schemeClr val="accent1"/>
                </a:solidFill>
              </a:rPr>
              <a:t>٦- لا يحلل بيعه .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0" y="1321701"/>
            <a:ext cx="48033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استخدامات هذا الدفتر: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6E3EF8AA-08CE-184F-9161-663C6383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9" y="2160006"/>
            <a:ext cx="3364503" cy="302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246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64806"/>
              </p:ext>
            </p:extLst>
          </p:nvPr>
        </p:nvGraphicFramePr>
        <p:xfrm>
          <a:off x="1241833" y="732241"/>
          <a:ext cx="3772278" cy="576072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نوح عليه السلام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عيسى عليه السلام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موسى عليه السلام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" y="1079067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أول قوم ظهر فيهم الشرك قوم :</a:t>
            </a:r>
          </a:p>
        </p:txBody>
      </p:sp>
    </p:spTree>
    <p:extLst>
      <p:ext uri="{BB962C8B-B14F-4D97-AF65-F5344CB8AC3E}">
        <p14:creationId xmlns:p14="http://schemas.microsoft.com/office/powerpoint/2010/main" val="65938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43072" y="-107628"/>
            <a:ext cx="12191980" cy="6965627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692542"/>
            <a:ext cx="1305378" cy="130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55143"/>
              </p:ext>
            </p:extLst>
          </p:nvPr>
        </p:nvGraphicFramePr>
        <p:xfrm>
          <a:off x="1018389" y="709222"/>
          <a:ext cx="4526733" cy="482132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1508911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1508911">
                  <a:extLst>
                    <a:ext uri="{9D8B030D-6E8A-4147-A177-3AD203B41FA5}">
                      <a16:colId xmlns:a16="http://schemas.microsoft.com/office/drawing/2014/main" val="11280533"/>
                    </a:ext>
                  </a:extLst>
                </a:gridCol>
                <a:gridCol w="1508911">
                  <a:extLst>
                    <a:ext uri="{9D8B030D-6E8A-4147-A177-3AD203B41FA5}">
                      <a16:colId xmlns:a16="http://schemas.microsoft.com/office/drawing/2014/main" val="2133374316"/>
                    </a:ext>
                  </a:extLst>
                </a:gridCol>
              </a:tblGrid>
              <a:tr h="120533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المسائل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العبارات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مثال آخر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20533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أسباب الإلحاد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20533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خطر الإلحاد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120533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علاج الإلحاد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47573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34754" y="-10762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١٧- صنفي ما يلي حسب الجدول ثم أذكري مثالا آخر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55038E-8836-3A46-A57B-2153921B235D}"/>
              </a:ext>
            </a:extLst>
          </p:cNvPr>
          <p:cNvSpPr txBox="1"/>
          <p:nvPr/>
        </p:nvSpPr>
        <p:spPr>
          <a:xfrm>
            <a:off x="5086286" y="2753550"/>
            <a:ext cx="59194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accent1"/>
                </a:solidFill>
              </a:rPr>
              <a:t>١- طلب العلم الشرعي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٢- التعرض للشبهات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٣-انتشار الفساد الأخلاقي</a:t>
            </a:r>
          </a:p>
        </p:txBody>
      </p:sp>
    </p:spTree>
    <p:extLst>
      <p:ext uri="{BB962C8B-B14F-4D97-AF65-F5344CB8AC3E}">
        <p14:creationId xmlns:p14="http://schemas.microsoft.com/office/powerpoint/2010/main" val="156474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/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الشرك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الإلحاد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الاستشفاع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7" y="4406258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١٨- اتخاذ الله تعالى( واسطة) عند أحد من الخلق يسمى:</a:t>
            </a:r>
          </a:p>
        </p:txBody>
      </p:sp>
    </p:spTree>
    <p:extLst>
      <p:ext uri="{BB962C8B-B14F-4D97-AF65-F5344CB8AC3E}">
        <p14:creationId xmlns:p14="http://schemas.microsoft.com/office/powerpoint/2010/main" val="381117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71035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اللهم أنت واسطتنا عند فلان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اللهم أنت نصيرنا على فلان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اللهم اعصمنا من فتنة فلان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7" y="1510364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1510364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١٩- أي مما يلي يعد محرما ويسمى الاستشفاع :</a:t>
            </a:r>
          </a:p>
        </p:txBody>
      </p:sp>
    </p:spTree>
    <p:extLst>
      <p:ext uri="{BB962C8B-B14F-4D97-AF65-F5344CB8AC3E}">
        <p14:creationId xmlns:p14="http://schemas.microsoft.com/office/powerpoint/2010/main" val="59215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43072" y="-107628"/>
            <a:ext cx="12191980" cy="6965627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692542"/>
            <a:ext cx="1305378" cy="130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75373"/>
              </p:ext>
            </p:extLst>
          </p:nvPr>
        </p:nvGraphicFramePr>
        <p:xfrm>
          <a:off x="1018388" y="709222"/>
          <a:ext cx="4526734" cy="472427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11280533"/>
                    </a:ext>
                  </a:extLst>
                </a:gridCol>
              </a:tblGrid>
              <a:tr h="117341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المسائل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العبارات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17341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تحريم الاستشفاع بالله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17341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الاستشفاع بالنبي صلى  الله عليه وسلم بعد موته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117341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الاستشفاع بالنبي صلى الله عليه وسلم حال حياته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47573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34754" y="-10762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٢٠- صنفي ما يلي حسب الجدول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55038E-8836-3A46-A57B-2153921B235D}"/>
              </a:ext>
            </a:extLst>
          </p:cNvPr>
          <p:cNvSpPr txBox="1"/>
          <p:nvPr/>
        </p:nvSpPr>
        <p:spPr>
          <a:xfrm>
            <a:off x="5086286" y="2753550"/>
            <a:ext cx="591949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accent1"/>
                </a:solidFill>
              </a:rPr>
              <a:t>١- لا يجوز لأنه من 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الاستغاثة الشركية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٢- يجوز لأنه ممن ترجى 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إجابة دعوته 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٣-سوء أدب مع الله</a:t>
            </a:r>
          </a:p>
        </p:txBody>
      </p:sp>
    </p:spTree>
    <p:extLst>
      <p:ext uri="{BB962C8B-B14F-4D97-AF65-F5344CB8AC3E}">
        <p14:creationId xmlns:p14="http://schemas.microsoft.com/office/powerpoint/2010/main" val="2211593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43072" y="-107628"/>
            <a:ext cx="12191980" cy="6965627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692542"/>
            <a:ext cx="1305378" cy="130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34754" y="-10762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٢١- أجيبي عن ما يلى 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55038E-8836-3A46-A57B-2153921B235D}"/>
              </a:ext>
            </a:extLst>
          </p:cNvPr>
          <p:cNvSpPr txBox="1"/>
          <p:nvPr/>
        </p:nvSpPr>
        <p:spPr>
          <a:xfrm>
            <a:off x="-562245" y="1655437"/>
            <a:ext cx="591949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chemeClr val="accent1"/>
                </a:solidFill>
              </a:rPr>
              <a:t>١- ما حكم الاستهزاء بالدين؟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٢- مثلي كيف يكون 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الاستهزاء بالدين؟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٣- بيني موقف المسلم من المستهزئين؟اجيبي بآية</a:t>
            </a:r>
          </a:p>
          <a:p>
            <a:pPr algn="r"/>
            <a:r>
              <a:rPr lang="ar-SA" sz="3600" b="1" dirty="0">
                <a:solidFill>
                  <a:schemeClr val="accent1"/>
                </a:solidFill>
              </a:rPr>
              <a:t>٤- حكم الاستهزاء بالمؤمنين؟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F677D6A7-A943-7E42-AC3F-76BFF135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91" y="2165458"/>
            <a:ext cx="2927288" cy="29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4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9D8E01D-FC11-7C4F-BD77-2A277DA3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64" y="1057494"/>
            <a:ext cx="1493822" cy="1493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B22AFAAF-D384-A042-A781-AECCE53E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2" y="2666345"/>
            <a:ext cx="1882366" cy="1882366"/>
          </a:xfrm>
          <a:prstGeom prst="rect">
            <a:avLst/>
          </a:prstGeom>
        </p:spPr>
      </p:pic>
      <p:pic>
        <p:nvPicPr>
          <p:cNvPr id="8" name="صورة 9">
            <a:extLst>
              <a:ext uri="{FF2B5EF4-FFF2-40B4-BE49-F238E27FC236}">
                <a16:creationId xmlns:a16="http://schemas.microsoft.com/office/drawing/2014/main" id="{09EF18B6-28BF-314E-A346-BAEF3FE5A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26" y="1057494"/>
            <a:ext cx="1905000" cy="190500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736517-D654-B748-8F05-1972C3D805AD}"/>
              </a:ext>
            </a:extLst>
          </p:cNvPr>
          <p:cNvSpPr/>
          <p:nvPr/>
        </p:nvSpPr>
        <p:spPr>
          <a:xfrm>
            <a:off x="7135529" y="1738640"/>
            <a:ext cx="3606549" cy="360654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</a:rPr>
              <a:t>التفسير </a:t>
            </a: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3E15115A-A3BA-5D46-89D3-0913C9F56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8" y="3349290"/>
            <a:ext cx="219672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438712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48352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(حتى إذا ركبا في السفينة)</a:t>
                      </a:r>
                      <a:endParaRPr lang="ar-SA" sz="4400" b="1" dirty="0">
                        <a:solidFill>
                          <a:srgbClr val="7030A0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(أتيا أهل قرية)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(مجمع البحرين)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37" y="4929167"/>
            <a:ext cx="1473623" cy="1334908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03739" y="973249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١-كان مكان لقاء موسى عليه السلام بالخضر :</a:t>
            </a:r>
          </a:p>
        </p:txBody>
      </p:sp>
    </p:spTree>
    <p:extLst>
      <p:ext uri="{BB962C8B-B14F-4D97-AF65-F5344CB8AC3E}">
        <p14:creationId xmlns:p14="http://schemas.microsoft.com/office/powerpoint/2010/main" val="408878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26877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الأستئذان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عدم الاستعجال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التواضع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8" y="2905072"/>
            <a:ext cx="1473623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90570" y="109189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من آداب طالب العلم من قوله تعالى</a:t>
            </a:r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itchFamily="2" charset="2"/>
              </a:rPr>
              <a:t> : (فلا تسألني عن شيئًا حتى أحدث لك منه ذكرا):</a:t>
            </a:r>
            <a:endParaRPr lang="ar-SA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4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93924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كان هناك فقراء و ملك ظالم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كنز عظيم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النجاة من العقوق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6" y="1222637"/>
            <a:ext cx="1473623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90570" y="109189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الحكمة العظيمة التي كانت في :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(خرق السفينة) . هي:</a:t>
            </a:r>
          </a:p>
        </p:txBody>
      </p:sp>
    </p:spTree>
    <p:extLst>
      <p:ext uri="{BB962C8B-B14F-4D97-AF65-F5344CB8AC3E}">
        <p14:creationId xmlns:p14="http://schemas.microsoft.com/office/powerpoint/2010/main" val="269190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6256695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8015149" y="1481854"/>
            <a:ext cx="287422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١- اختيار من متعدد</a:t>
            </a:r>
          </a:p>
          <a:p>
            <a:pPr algn="r"/>
            <a:r>
              <a:rPr lang="ar-SA" sz="2400" b="1" dirty="0"/>
              <a:t>٢- صنف</a:t>
            </a:r>
          </a:p>
          <a:p>
            <a:pPr algn="r"/>
            <a:r>
              <a:rPr lang="ar-SA" sz="2400" b="1" dirty="0"/>
              <a:t>٣-انسب</a:t>
            </a:r>
          </a:p>
          <a:p>
            <a:pPr algn="r"/>
            <a:r>
              <a:rPr lang="ar-SA" sz="2400" b="1" dirty="0"/>
              <a:t>٤-زواج</a:t>
            </a:r>
          </a:p>
          <a:p>
            <a:pPr algn="r"/>
            <a:r>
              <a:rPr lang="ar-SA" sz="2400" b="1" dirty="0"/>
              <a:t>٥- أكمل الفراغ</a:t>
            </a:r>
          </a:p>
          <a:p>
            <a:pPr algn="r"/>
            <a:r>
              <a:rPr lang="ar-SA" sz="2400" b="1" dirty="0"/>
              <a:t>٦- مثل</a:t>
            </a:r>
          </a:p>
          <a:p>
            <a:pPr algn="r"/>
            <a:r>
              <a:rPr lang="ar-SA" sz="2400" b="1" dirty="0"/>
              <a:t>٧- الفهم القرآئي</a:t>
            </a:r>
          </a:p>
          <a:p>
            <a:pPr algn="r"/>
            <a:r>
              <a:rPr lang="ar-SA" sz="2400" b="1" dirty="0"/>
              <a:t>٨-أجيب</a:t>
            </a:r>
          </a:p>
          <a:p>
            <a:pPr algn="r"/>
            <a:r>
              <a:rPr lang="ar-SA" sz="2400" b="1" dirty="0"/>
              <a:t>٩- معاني الكلمات</a:t>
            </a:r>
          </a:p>
          <a:p>
            <a:pPr algn="r"/>
            <a:r>
              <a:rPr lang="ar-SA" sz="2400" b="1" dirty="0"/>
              <a:t>١٠- أسئلة مهارات تفكير </a:t>
            </a:r>
          </a:p>
          <a:p>
            <a:pPr algn="r"/>
            <a:r>
              <a:rPr lang="ar-SA" sz="2400" b="1" dirty="0"/>
              <a:t>١١- الصح و الخطأ</a:t>
            </a:r>
          </a:p>
          <a:p>
            <a:pPr algn="r"/>
            <a:r>
              <a:rPr lang="ar-SA" sz="2400" b="1" dirty="0"/>
              <a:t>١٢-رتبي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502969" y="1310489"/>
            <a:ext cx="35383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نوع الأسئلة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461D35B-B7E0-2F4F-9BCF-8C363470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" y="2009115"/>
            <a:ext cx="2517618" cy="251761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A5F11DE-CC22-EF4B-88A7-1AB6A108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4419768"/>
            <a:ext cx="1793211" cy="1793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E27C9F1-FBF3-5E4B-BA99-3307640D4FCD}"/>
              </a:ext>
            </a:extLst>
          </p:cNvPr>
          <p:cNvSpPr txBox="1"/>
          <p:nvPr/>
        </p:nvSpPr>
        <p:spPr>
          <a:xfrm>
            <a:off x="3993329" y="2465019"/>
            <a:ext cx="45267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١٣- بين الحكم</a:t>
            </a:r>
          </a:p>
          <a:p>
            <a:pPr algn="r"/>
            <a:r>
              <a:rPr lang="ar-SA" sz="2400" b="1" dirty="0"/>
              <a:t>١٤-آية و موضوع</a:t>
            </a:r>
          </a:p>
          <a:p>
            <a:pPr algn="r"/>
            <a:r>
              <a:rPr lang="ar-SA" sz="2400" b="1" dirty="0"/>
              <a:t>١٥-مقارنات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5900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93924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كان هناك فقراء و ملك ظالم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كنز عظيم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النجاة من العقوق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4" y="4705706"/>
            <a:ext cx="1473623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90570" y="109189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الحكمة العظيمة التي كانت في :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(قتل الغلام) . هي:</a:t>
            </a:r>
          </a:p>
        </p:txBody>
      </p:sp>
    </p:spTree>
    <p:extLst>
      <p:ext uri="{BB962C8B-B14F-4D97-AF65-F5344CB8AC3E}">
        <p14:creationId xmlns:p14="http://schemas.microsoft.com/office/powerpoint/2010/main" val="405096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28991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كان هناك فقراء و ملك ظالم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كنز عظيم لغلامين يتيمن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النجاة من العقوق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2905072"/>
            <a:ext cx="1473623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90570" y="109189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٥-  الحكمة العظيمة التي كانت في :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(بناء الجدار) . هي:</a:t>
            </a:r>
          </a:p>
        </p:txBody>
      </p:sp>
    </p:spTree>
    <p:extLst>
      <p:ext uri="{BB962C8B-B14F-4D97-AF65-F5344CB8AC3E}">
        <p14:creationId xmlns:p14="http://schemas.microsoft.com/office/powerpoint/2010/main" val="356531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68386"/>
              </p:ext>
            </p:extLst>
          </p:nvPr>
        </p:nvGraphicFramePr>
        <p:xfrm>
          <a:off x="1458613" y="1222637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خرق السفينة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قتل الغلام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بناء الجدار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4451706"/>
            <a:ext cx="1473623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91342" y="97324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٧- (صلاح الآباء يحفظ الأبناء)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تبين ذلك من قصة:</a:t>
            </a:r>
          </a:p>
        </p:txBody>
      </p:sp>
    </p:spTree>
    <p:extLst>
      <p:ext uri="{BB962C8B-B14F-4D97-AF65-F5344CB8AC3E}">
        <p14:creationId xmlns:p14="http://schemas.microsoft.com/office/powerpoint/2010/main" val="116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559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خروج يأجوج و مأجوج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خروج الشمس من مغربها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خروج الدآبة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" y="1220121"/>
            <a:ext cx="1139188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٨-( و تركنا بعضهم يومئذ يموج في بعض) . هنا علامة من علامات الساعة الكبرى:</a:t>
            </a:r>
          </a:p>
        </p:txBody>
      </p:sp>
    </p:spTree>
    <p:extLst>
      <p:ext uri="{BB962C8B-B14F-4D97-AF65-F5344CB8AC3E}">
        <p14:creationId xmlns:p14="http://schemas.microsoft.com/office/powerpoint/2010/main" val="276566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17B8ED9A-C171-C240-B88E-71507B0D7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28008"/>
              </p:ext>
            </p:extLst>
          </p:nvPr>
        </p:nvGraphicFramePr>
        <p:xfrm>
          <a:off x="917921" y="991883"/>
          <a:ext cx="4338118" cy="529524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69059">
                  <a:extLst>
                    <a:ext uri="{9D8B030D-6E8A-4147-A177-3AD203B41FA5}">
                      <a16:colId xmlns:a16="http://schemas.microsoft.com/office/drawing/2014/main" val="1263491318"/>
                    </a:ext>
                  </a:extLst>
                </a:gridCol>
                <a:gridCol w="2169059">
                  <a:extLst>
                    <a:ext uri="{9D8B030D-6E8A-4147-A177-3AD203B41FA5}">
                      <a16:colId xmlns:a16="http://schemas.microsoft.com/office/drawing/2014/main" val="4183776457"/>
                    </a:ext>
                  </a:extLst>
                </a:gridCol>
              </a:tblGrid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معناها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30403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حقبا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74927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سربا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35387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مدادا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95285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مددا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22451"/>
                  </a:ext>
                </a:extLst>
              </a:tr>
            </a:tbl>
          </a:graphicData>
        </a:graphic>
      </p:graphicFrame>
      <p:pic>
        <p:nvPicPr>
          <p:cNvPr id="8" name="صورة 8">
            <a:extLst>
              <a:ext uri="{FF2B5EF4-FFF2-40B4-BE49-F238E27FC236}">
                <a16:creationId xmlns:a16="http://schemas.microsoft.com/office/drawing/2014/main" id="{ABFF53EA-52AF-6E48-920C-A9B3A116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5" y="1802759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17B8ED9A-C171-C240-B88E-71507B0D7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90395"/>
              </p:ext>
            </p:extLst>
          </p:nvPr>
        </p:nvGraphicFramePr>
        <p:xfrm>
          <a:off x="917921" y="991883"/>
          <a:ext cx="4338118" cy="448778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169059">
                  <a:extLst>
                    <a:ext uri="{9D8B030D-6E8A-4147-A177-3AD203B41FA5}">
                      <a16:colId xmlns:a16="http://schemas.microsoft.com/office/drawing/2014/main" val="1263491318"/>
                    </a:ext>
                  </a:extLst>
                </a:gridCol>
                <a:gridCol w="2169059">
                  <a:extLst>
                    <a:ext uri="{9D8B030D-6E8A-4147-A177-3AD203B41FA5}">
                      <a16:colId xmlns:a16="http://schemas.microsoft.com/office/drawing/2014/main" val="4183776457"/>
                    </a:ext>
                  </a:extLst>
                </a:gridCol>
              </a:tblGrid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الحدث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الحكمة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30403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خرق السفينة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374927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قتل الغلام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35387"/>
                  </a:ext>
                </a:extLst>
              </a:tr>
              <a:tr h="105904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tx1"/>
                          </a:solidFill>
                        </a:rPr>
                        <a:t>بناء الجدار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95285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B1A6930B-0117-8549-B152-0BBF81968EE7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١٠- حللي أحداث قصة موسى عليه السلام مع الخضر في الجدول التالي:</a:t>
            </a:r>
          </a:p>
        </p:txBody>
      </p:sp>
    </p:spTree>
    <p:extLst>
      <p:ext uri="{BB962C8B-B14F-4D97-AF65-F5344CB8AC3E}">
        <p14:creationId xmlns:p14="http://schemas.microsoft.com/office/powerpoint/2010/main" val="39799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1A6930B-0117-8549-B152-0BBF81968EE7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١١- أكملي الفراغ بما يناسبه في بيان القاعدة الفقهية المستفادة من القصة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965501-E790-D14B-AAE5-B3FA980212AC}"/>
              </a:ext>
            </a:extLst>
          </p:cNvPr>
          <p:cNvSpPr txBox="1"/>
          <p:nvPr/>
        </p:nvSpPr>
        <p:spPr>
          <a:xfrm>
            <a:off x="2065699" y="975814"/>
            <a:ext cx="182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solidFill>
                  <a:srgbClr val="FF0000"/>
                </a:solidFill>
              </a:rPr>
              <a:t>القاعدة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C227645-AAA4-8745-B000-A82BC9EA320C}"/>
              </a:ext>
            </a:extLst>
          </p:cNvPr>
          <p:cNvSpPr/>
          <p:nvPr/>
        </p:nvSpPr>
        <p:spPr>
          <a:xfrm>
            <a:off x="1235941" y="2283744"/>
            <a:ext cx="3880377" cy="32650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دفع ……….المفسدتين بارتكاب ……………….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E458E21-5A6B-C942-9A00-68D34E7B59F9}"/>
              </a:ext>
            </a:extLst>
          </p:cNvPr>
          <p:cNvSpPr txBox="1"/>
          <p:nvPr/>
        </p:nvSpPr>
        <p:spPr>
          <a:xfrm>
            <a:off x="-616686" y="1575858"/>
            <a:ext cx="4938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chemeClr val="accent1"/>
                </a:solidFill>
              </a:rPr>
              <a:t>( أدنى- أعظم)</a:t>
            </a:r>
          </a:p>
        </p:txBody>
      </p:sp>
    </p:spTree>
    <p:extLst>
      <p:ext uri="{BB962C8B-B14F-4D97-AF65-F5344CB8AC3E}">
        <p14:creationId xmlns:p14="http://schemas.microsoft.com/office/powerpoint/2010/main" val="83266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١٢- الفهم القرآئي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ضوء دراستك لمقاطع من سورة مريم . اجيبي عن ما يلي: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21659"/>
              </p:ext>
            </p:extLst>
          </p:nvPr>
        </p:nvGraphicFramePr>
        <p:xfrm>
          <a:off x="922989" y="497839"/>
          <a:ext cx="4526734" cy="58623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السؤال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الجواب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١- مانوع السورة؟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٢- ماهي الحروف التي افتتحت بها السورة؟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٣- من هو النبي الذي افتتحت السورة بقصته؟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٤-ماهي المعجزة التي كانت لهذا النبي الكريم؟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1911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٥- في الآيات علاج للعقم ماهو؟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0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66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557495" y="24705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١٣- زواجي بين الآية المناسبة وبين أدب الدعاء المناسب: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46750"/>
              </p:ext>
            </p:extLst>
          </p:nvPr>
        </p:nvGraphicFramePr>
        <p:xfrm>
          <a:off x="922989" y="868333"/>
          <a:ext cx="4526734" cy="51612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الآية الكريمة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آداب الدعاء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(و اجعله رب رضيا)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 و اشتعل الرأس شيبا)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 و لم أكن بدعآئك ربي شقيا)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(ندآء خفيا)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1911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9535B0C2-0470-6541-A430-03924CD34060}"/>
              </a:ext>
            </a:extLst>
          </p:cNvPr>
          <p:cNvSpPr/>
          <p:nvPr/>
        </p:nvSpPr>
        <p:spPr>
          <a:xfrm>
            <a:off x="6742279" y="927406"/>
            <a:ext cx="4526733" cy="685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الإسرار في الدعاء</a:t>
            </a:r>
          </a:p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إظهار الذل</a:t>
            </a:r>
          </a:p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٣-حسن الظن بالله</a:t>
            </a:r>
          </a:p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الدعاء للولد بالصلاح </a:t>
            </a:r>
          </a:p>
        </p:txBody>
      </p:sp>
    </p:spTree>
    <p:extLst>
      <p:ext uri="{BB962C8B-B14F-4D97-AF65-F5344CB8AC3E}">
        <p14:creationId xmlns:p14="http://schemas.microsoft.com/office/powerpoint/2010/main" val="2762804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3704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ميراث الجاة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ميراث النبوة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ميراث المال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" y="2892497"/>
            <a:ext cx="1279392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١٤- (يرثني ويرث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آل يعقوب) . يقصد بالميراث هنا:</a:t>
            </a:r>
          </a:p>
        </p:txBody>
      </p:sp>
    </p:spTree>
    <p:extLst>
      <p:ext uri="{BB962C8B-B14F-4D97-AF65-F5344CB8AC3E}">
        <p14:creationId xmlns:p14="http://schemas.microsoft.com/office/powerpoint/2010/main" val="154594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9D8E01D-FC11-7C4F-BD77-2A277DA3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59" y="1336643"/>
            <a:ext cx="1882366" cy="1493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B22AFAAF-D384-A042-A781-AECCE53E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6" y="3763475"/>
            <a:ext cx="1882366" cy="188236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388EE6C2-C591-874A-ACF9-301A48900CAD}"/>
              </a:ext>
            </a:extLst>
          </p:cNvPr>
          <p:cNvSpPr/>
          <p:nvPr/>
        </p:nvSpPr>
        <p:spPr>
          <a:xfrm>
            <a:off x="7151876" y="1815144"/>
            <a:ext cx="3606549" cy="36065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96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</a:rPr>
              <a:t>التوحيد </a:t>
            </a:r>
          </a:p>
        </p:txBody>
      </p:sp>
      <p:pic>
        <p:nvPicPr>
          <p:cNvPr id="3" name="صورة 9">
            <a:extLst>
              <a:ext uri="{FF2B5EF4-FFF2-40B4-BE49-F238E27FC236}">
                <a16:creationId xmlns:a16="http://schemas.microsoft.com/office/drawing/2014/main" id="{F3212428-B80E-6A4A-A068-18D060B2F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71" y="3429000"/>
            <a:ext cx="2083554" cy="2628900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291DD88C-A113-694F-980E-F83E0B1B1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1" y="1336643"/>
            <a:ext cx="1882366" cy="1882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94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0260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جبريل عليه السلام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عيسى عليه السلام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زكريا عليه السلام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7" y="1202699"/>
            <a:ext cx="1472778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١٥- ( فأرسلنا إليها روحنا ) يقصد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بالروح هنا؟</a:t>
            </a:r>
          </a:p>
        </p:txBody>
      </p:sp>
    </p:spTree>
    <p:extLst>
      <p:ext uri="{BB962C8B-B14F-4D97-AF65-F5344CB8AC3E}">
        <p14:creationId xmlns:p14="http://schemas.microsoft.com/office/powerpoint/2010/main" val="219055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55252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الإمساك عن الطعام و الشراب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ترك المفطرات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الإمساك عن الكلام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1" y="4360753"/>
            <a:ext cx="1366269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قول : ( إني نذرت لرحمن صوما) المقصود بالصوم هنا:</a:t>
            </a:r>
          </a:p>
        </p:txBody>
      </p:sp>
    </p:spTree>
    <p:extLst>
      <p:ext uri="{BB962C8B-B14F-4D97-AF65-F5344CB8AC3E}">
        <p14:creationId xmlns:p14="http://schemas.microsoft.com/office/powerpoint/2010/main" val="378701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5465944"/>
            <a:ext cx="821183" cy="82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557495" y="24705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زواجي بين الآية المناسبة والدرس المناسب :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4243"/>
              </p:ext>
            </p:extLst>
          </p:nvPr>
        </p:nvGraphicFramePr>
        <p:xfrm>
          <a:off x="922989" y="868333"/>
          <a:ext cx="4526734" cy="50038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الآية الكريمة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الدرس المناسب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(وهزي إليك بجذع النخلة)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 قال ربك هو علي هين)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 فاتخذت من دونهم حجابا)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(تساقط عليك رطبا جنيا)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1911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9535B0C2-0470-6541-A430-03924CD34060}"/>
              </a:ext>
            </a:extLst>
          </p:cNvPr>
          <p:cNvSpPr/>
          <p:nvPr/>
        </p:nvSpPr>
        <p:spPr>
          <a:xfrm>
            <a:off x="6742279" y="927406"/>
            <a:ext cx="4526733" cy="685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6678F1-9492-E244-BF52-E6FEB877F342}"/>
              </a:ext>
            </a:extLst>
          </p:cNvPr>
          <p:cNvSpPr txBox="1"/>
          <p:nvPr/>
        </p:nvSpPr>
        <p:spPr>
          <a:xfrm>
            <a:off x="6096000" y="2981678"/>
            <a:ext cx="4825207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1"/>
                </a:solidFill>
              </a:rPr>
              <a:t>١- مشروعية التخفي عند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 أداء النوافل.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٢-الرطب طعام مبارك.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٣- معجزة خلق عيسى عليه السلام 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بدون أب.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٤- الأمر بفعل الأسباب مع 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التوكل على الله.</a:t>
            </a:r>
          </a:p>
        </p:txBody>
      </p:sp>
    </p:spTree>
    <p:extLst>
      <p:ext uri="{BB962C8B-B14F-4D97-AF65-F5344CB8AC3E}">
        <p14:creationId xmlns:p14="http://schemas.microsoft.com/office/powerpoint/2010/main" val="632004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5465944"/>
            <a:ext cx="821183" cy="82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557495" y="24705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١٧- زواجي بين الكلمة المناسبة و المعنى المناسب :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779"/>
              </p:ext>
            </p:extLst>
          </p:nvPr>
        </p:nvGraphicFramePr>
        <p:xfrm>
          <a:off x="809300" y="663603"/>
          <a:ext cx="4825206" cy="56235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2603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412603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624836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الكلمة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المعنى المناسب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عظيما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لا تلد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زانية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النهر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1911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طريا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786164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لا يذكرالنهاية في الكبر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43758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ألم الولادة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45530"/>
                  </a:ext>
                </a:extLst>
              </a:tr>
              <a:tr h="624836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بعيدا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0508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9535B0C2-0470-6541-A430-03924CD34060}"/>
              </a:ext>
            </a:extLst>
          </p:cNvPr>
          <p:cNvSpPr/>
          <p:nvPr/>
        </p:nvSpPr>
        <p:spPr>
          <a:xfrm>
            <a:off x="6742279" y="927406"/>
            <a:ext cx="4526733" cy="685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6678F1-9492-E244-BF52-E6FEB877F342}"/>
              </a:ext>
            </a:extLst>
          </p:cNvPr>
          <p:cNvSpPr txBox="1"/>
          <p:nvPr/>
        </p:nvSpPr>
        <p:spPr>
          <a:xfrm>
            <a:off x="6096000" y="2981678"/>
            <a:ext cx="482520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1"/>
                </a:solidFill>
              </a:rPr>
              <a:t>١- عتيا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٢- قصيا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٣-سريا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٤-فريا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٥-بغيا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٦-المخاض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٧-عاقرا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٨-جنيا</a:t>
            </a:r>
          </a:p>
          <a:p>
            <a:pPr algn="r"/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١٨- 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الفهم القرآئي</a:t>
            </a:r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ضوء دراستك لمقاطع من سورة مريم . اجيبي عن ما يلي: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69896"/>
              </p:ext>
            </p:extLst>
          </p:nvPr>
        </p:nvGraphicFramePr>
        <p:xfrm>
          <a:off x="922989" y="497839"/>
          <a:ext cx="4526734" cy="5405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السؤال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الجواب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١- أذكري الآية التي تدل على استنكار النفوس للزنا؟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 لقد جئت شيئا فريا)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٢- كيف ذكروا قوم مريم نزاهتها؟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(يا أخت هارون)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(ما كان أبوك أمرأ سوء)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(وما كانت أمك بغيا)</a:t>
                      </a:r>
                    </a:p>
                    <a:p>
                      <a:pPr rtl="1"/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٣- ماهي المعجزة التي حدثت؟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تكلم عيسى عليه السلام في المهد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٤- بماذا تكلم عيسى؟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قال إني: عبدالله 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آتاني الكتاب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جعلني نبيا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برا بوالدتي </a:t>
                      </a:r>
                    </a:p>
                    <a:p>
                      <a:pPr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وأوصاني بالصلاة والزكاة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8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26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311445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مراعاة الابن لأبيه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من ترك شيئا لله عوضه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التحذير من موالاة الشيطان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1" y="2769270"/>
            <a:ext cx="1366269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١٩- الدرس المستفاد من قوله تعالى: ( فلما اعتزلهم و ما يعبدون من دون الله وهبنا له إسحاق و يعقوب):</a:t>
            </a:r>
          </a:p>
        </p:txBody>
      </p:sp>
    </p:spTree>
    <p:extLst>
      <p:ext uri="{BB962C8B-B14F-4D97-AF65-F5344CB8AC3E}">
        <p14:creationId xmlns:p14="http://schemas.microsoft.com/office/powerpoint/2010/main" val="2582038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0025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(يعلم السر و أخفى)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(تذكرة لمن يخشى)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(لتشقى)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9" y="2882439"/>
            <a:ext cx="1366269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٢٠- نزل القرآن الكريم لحكمة عظيمة و هي: </a:t>
            </a:r>
          </a:p>
        </p:txBody>
      </p:sp>
    </p:spTree>
    <p:extLst>
      <p:ext uri="{BB962C8B-B14F-4D97-AF65-F5344CB8AC3E}">
        <p14:creationId xmlns:p14="http://schemas.microsoft.com/office/powerpoint/2010/main" val="190796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9539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السمع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البصر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الكلام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4360753"/>
            <a:ext cx="1366269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٢١- (فما آتاها نودي يا موسى). هنا إثبات صفة لله تعالى هي: </a:t>
            </a:r>
          </a:p>
        </p:txBody>
      </p:sp>
    </p:spTree>
    <p:extLst>
      <p:ext uri="{BB962C8B-B14F-4D97-AF65-F5344CB8AC3E}">
        <p14:creationId xmlns:p14="http://schemas.microsoft.com/office/powerpoint/2010/main" val="3407146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9335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(لتجرى كل نفس بما تسعى)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(فاستمع لما يوحى)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(فلا يصدنك عنها)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1" y="1086835"/>
            <a:ext cx="1366269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٢٢- الحكمة من إخفاء موعد القيامة : </a:t>
            </a:r>
          </a:p>
        </p:txBody>
      </p:sp>
    </p:spTree>
    <p:extLst>
      <p:ext uri="{BB962C8B-B14F-4D97-AF65-F5344CB8AC3E}">
        <p14:creationId xmlns:p14="http://schemas.microsoft.com/office/powerpoint/2010/main" val="3727214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5465944"/>
            <a:ext cx="821183" cy="82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557495" y="247055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زواجي بين الآية المناسبة والدرس المناسب : 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4A660D7-D40D-FC44-97AD-9220949C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56786"/>
              </p:ext>
            </p:extLst>
          </p:nvPr>
        </p:nvGraphicFramePr>
        <p:xfrm>
          <a:off x="922989" y="868333"/>
          <a:ext cx="4526734" cy="51612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82752348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3948609353"/>
                    </a:ext>
                  </a:extLst>
                </a:gridCol>
              </a:tblGrid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الآية الكريمة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الدرس المناسب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3354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(لعلي آتيكم منها بقبس)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0607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(قال لأهله أمكثوا)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173763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(نسيا حوتهما)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76248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(و إن تجهر بالقول فإنه يعلم السر و أخفى)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13233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id="{9535B0C2-0470-6541-A430-03924CD34060}"/>
              </a:ext>
            </a:extLst>
          </p:cNvPr>
          <p:cNvSpPr/>
          <p:nvPr/>
        </p:nvSpPr>
        <p:spPr>
          <a:xfrm>
            <a:off x="6742279" y="927406"/>
            <a:ext cx="4526733" cy="685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6678F1-9492-E244-BF52-E6FEB877F342}"/>
              </a:ext>
            </a:extLst>
          </p:cNvPr>
          <p:cNvSpPr txBox="1"/>
          <p:nvPr/>
        </p:nvSpPr>
        <p:spPr>
          <a:xfrm>
            <a:off x="6096000" y="2981678"/>
            <a:ext cx="482520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1"/>
                </a:solidFill>
              </a:rPr>
              <a:t>١- يجب على الرجل رعاية أهله.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٢-يجب الأخذ بالأسباب مع التوكل.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٣- علامة وجود الخضر عليه السلام</a:t>
            </a:r>
          </a:p>
          <a:p>
            <a:pPr algn="r"/>
            <a:r>
              <a:rPr lang="ar-SA" sz="2800" b="1" dirty="0">
                <a:solidFill>
                  <a:schemeClr val="accent1"/>
                </a:solidFill>
              </a:rPr>
              <a:t>٤- الأمر بمراقبة الله في كل الأحوال.</a:t>
            </a:r>
          </a:p>
        </p:txBody>
      </p:sp>
    </p:spTree>
    <p:extLst>
      <p:ext uri="{BB962C8B-B14F-4D97-AF65-F5344CB8AC3E}">
        <p14:creationId xmlns:p14="http://schemas.microsoft.com/office/powerpoint/2010/main" val="172034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66" y="369833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35249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١-حل السحر بسحر مثله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٢-حل السحر بالتقرب بعمل شركي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٣- حل السحر بالرقية الشرعية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85" y="4829786"/>
            <a:ext cx="1289519" cy="116813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65545" y="1305598"/>
            <a:ext cx="4199802" cy="288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النشرة الجائزة هي :</a:t>
            </a:r>
          </a:p>
        </p:txBody>
      </p:sp>
    </p:spTree>
    <p:extLst>
      <p:ext uri="{BB962C8B-B14F-4D97-AF65-F5344CB8AC3E}">
        <p14:creationId xmlns:p14="http://schemas.microsoft.com/office/powerpoint/2010/main" val="314604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9D8E01D-FC11-7C4F-BD77-2A277DA3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64" y="1057494"/>
            <a:ext cx="1493822" cy="1493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B22AFAAF-D384-A042-A781-AECCE53E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2" y="2666345"/>
            <a:ext cx="1882366" cy="1882366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EEB6B18C-5525-7C45-AF1A-40D3FE0C1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2" y="4674782"/>
            <a:ext cx="1493822" cy="1493822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736517-D654-B748-8F05-1972C3D805AD}"/>
              </a:ext>
            </a:extLst>
          </p:cNvPr>
          <p:cNvSpPr/>
          <p:nvPr/>
        </p:nvSpPr>
        <p:spPr>
          <a:xfrm>
            <a:off x="7135529" y="1738640"/>
            <a:ext cx="3606549" cy="36065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</a:rPr>
              <a:t>الحديث </a:t>
            </a: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771F1629-CC02-544C-B5AA-CDAFA8619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50" y="913014"/>
            <a:ext cx="209612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591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(الدال على الخير كفاعله)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(ارجعوا إلى أهليكم و علموهم)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(قل آمنت بالله ثم استقم)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2" y="4949647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١-حديث  يدل على </a:t>
            </a: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(تجديد الإيمان ) : </a:t>
            </a:r>
          </a:p>
        </p:txBody>
      </p:sp>
    </p:spTree>
    <p:extLst>
      <p:ext uri="{BB962C8B-B14F-4D97-AF65-F5344CB8AC3E}">
        <p14:creationId xmlns:p14="http://schemas.microsoft.com/office/powerpoint/2010/main" val="331040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12505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إفساد ذات البين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خيانة الأمانة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الغيبة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" y="1252606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خلق ذميم وصفه النبي صلى الله عليه وسلم (بالحالقة) : </a:t>
            </a:r>
          </a:p>
        </p:txBody>
      </p:sp>
    </p:spTree>
    <p:extLst>
      <p:ext uri="{BB962C8B-B14F-4D97-AF65-F5344CB8AC3E}">
        <p14:creationId xmlns:p14="http://schemas.microsoft.com/office/powerpoint/2010/main" val="162140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150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أهل الحي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ذو القرابة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الأصدقاء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أولى الناس في التقديم عند الدلالة على الخير هم  : </a:t>
            </a:r>
          </a:p>
        </p:txBody>
      </p:sp>
    </p:spTree>
    <p:extLst>
      <p:ext uri="{BB962C8B-B14F-4D97-AF65-F5344CB8AC3E}">
        <p14:creationId xmlns:p14="http://schemas.microsoft.com/office/powerpoint/2010/main" val="237232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4501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فضائل الأعمال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العلوم الدنيوية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الفرائض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4" y="436075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أول العلوم التي تقدم في التعليم   : </a:t>
            </a:r>
          </a:p>
        </p:txBody>
      </p:sp>
    </p:spTree>
    <p:extLst>
      <p:ext uri="{BB962C8B-B14F-4D97-AF65-F5344CB8AC3E}">
        <p14:creationId xmlns:p14="http://schemas.microsoft.com/office/powerpoint/2010/main" val="297181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14556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صفات المعلم القدوة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ثمرات الدلالة علي الخير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فضل الاستقامة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" y="108683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٥- ( وكان رفيقا رحيما) الدرس المستفاد:   </a:t>
            </a:r>
          </a:p>
        </p:txBody>
      </p:sp>
    </p:spTree>
    <p:extLst>
      <p:ext uri="{BB962C8B-B14F-4D97-AF65-F5344CB8AC3E}">
        <p14:creationId xmlns:p14="http://schemas.microsoft.com/office/powerpoint/2010/main" val="404980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7910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البحث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الدلالة على الخير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الخروج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٦- (الدين النصيحة) معنى النصيحة:</a:t>
            </a:r>
          </a:p>
        </p:txBody>
      </p:sp>
    </p:spTree>
    <p:extLst>
      <p:ext uri="{BB962C8B-B14F-4D97-AF65-F5344CB8AC3E}">
        <p14:creationId xmlns:p14="http://schemas.microsoft.com/office/powerpoint/2010/main" val="212945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89962"/>
              </p:ext>
            </p:extLst>
          </p:nvPr>
        </p:nvGraphicFramePr>
        <p:xfrm>
          <a:off x="922989" y="898221"/>
          <a:ext cx="4526734" cy="542059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263367">
                  <a:extLst>
                    <a:ext uri="{9D8B030D-6E8A-4147-A177-3AD203B41FA5}">
                      <a16:colId xmlns:a16="http://schemas.microsoft.com/office/drawing/2014/main" val="1668671690"/>
                    </a:ext>
                  </a:extLst>
                </a:gridCol>
                <a:gridCol w="2263367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لمن؟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كيف تكون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١-لله عزوجل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٢- لنبيه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٣- لكتابه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42595"/>
                  </a:ext>
                </a:extLst>
              </a:tr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٤- لأئمة المسلمين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65832"/>
                  </a:ext>
                </a:extLst>
              </a:tr>
              <a:tr h="7400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٥- لعامة المسلمين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79134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٧- بيني كيف تكون النصيحة لما يلي :</a:t>
            </a:r>
          </a:p>
        </p:txBody>
      </p:sp>
    </p:spTree>
    <p:extLst>
      <p:ext uri="{BB962C8B-B14F-4D97-AF65-F5344CB8AC3E}">
        <p14:creationId xmlns:p14="http://schemas.microsoft.com/office/powerpoint/2010/main" val="31237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1254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ذكر مساؤى المتخاصمين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نقل الكلام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حسن الظن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451706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 من صور إصلاح ذات البين:</a:t>
            </a:r>
          </a:p>
        </p:txBody>
      </p:sp>
    </p:spTree>
    <p:extLst>
      <p:ext uri="{BB962C8B-B14F-4D97-AF65-F5344CB8AC3E}">
        <p14:creationId xmlns:p14="http://schemas.microsoft.com/office/powerpoint/2010/main" val="41792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0239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بالقلب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باليد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باللسان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8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٩- أعلى مراتب تغيير المنكر :</a:t>
            </a:r>
          </a:p>
        </p:txBody>
      </p:sp>
    </p:spTree>
    <p:extLst>
      <p:ext uri="{BB962C8B-B14F-4D97-AF65-F5344CB8AC3E}">
        <p14:creationId xmlns:p14="http://schemas.microsoft.com/office/powerpoint/2010/main" val="119862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7661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العرافة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الكهانة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السحر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1" y="3031666"/>
            <a:ext cx="1289519" cy="116813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64357" y="1406193"/>
            <a:ext cx="4828515" cy="288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ادعاء معرفة ما يحدث في المستقبل :</a:t>
            </a:r>
          </a:p>
        </p:txBody>
      </p:sp>
    </p:spTree>
    <p:extLst>
      <p:ext uri="{BB962C8B-B14F-4D97-AF65-F5344CB8AC3E}">
        <p14:creationId xmlns:p14="http://schemas.microsoft.com/office/powerpoint/2010/main" val="63069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0239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بالقلب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باليد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باللسان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" y="118491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٩- أدنى  مراتب تغيير المنكر وذلك أضعف الإيمان :</a:t>
            </a:r>
          </a:p>
        </p:txBody>
      </p:sp>
    </p:spTree>
    <p:extLst>
      <p:ext uri="{BB962C8B-B14F-4D97-AF65-F5344CB8AC3E}">
        <p14:creationId xmlns:p14="http://schemas.microsoft.com/office/powerpoint/2010/main" val="201571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9191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القوة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العلم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التشهير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7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١٠- من آداب الأمر بالمعروف و النهي عن المنكر  :</a:t>
            </a:r>
          </a:p>
        </p:txBody>
      </p:sp>
    </p:spTree>
    <p:extLst>
      <p:ext uri="{BB962C8B-B14F-4D97-AF65-F5344CB8AC3E}">
        <p14:creationId xmlns:p14="http://schemas.microsoft.com/office/powerpoint/2010/main" val="75910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6510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المعروف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العلم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المنكر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129097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١١- اسم جامع لكل طاعة و تقرب من الله يسمي  :</a:t>
            </a:r>
          </a:p>
        </p:txBody>
      </p:sp>
    </p:spTree>
    <p:extLst>
      <p:ext uri="{BB962C8B-B14F-4D97-AF65-F5344CB8AC3E}">
        <p14:creationId xmlns:p14="http://schemas.microsoft.com/office/powerpoint/2010/main" val="230508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6510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المعروف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العلم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المنكر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244441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١٢- كل ما قبحه الشرع و ذمه يسمى:</a:t>
            </a:r>
          </a:p>
        </p:txBody>
      </p:sp>
    </p:spTree>
    <p:extLst>
      <p:ext uri="{BB962C8B-B14F-4D97-AF65-F5344CB8AC3E}">
        <p14:creationId xmlns:p14="http://schemas.microsoft.com/office/powerpoint/2010/main" val="240428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6510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المعروف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العلم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المنكر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244441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١٢- كل ما قبحه الشرع و ذمه يسمى:</a:t>
            </a:r>
          </a:p>
        </p:txBody>
      </p:sp>
    </p:spTree>
    <p:extLst>
      <p:ext uri="{BB962C8B-B14F-4D97-AF65-F5344CB8AC3E}">
        <p14:creationId xmlns:p14="http://schemas.microsoft.com/office/powerpoint/2010/main" val="3868953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047E02C-D49B-774B-9FEC-B1089F73F0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r="17616"/>
          <a:stretch/>
        </p:blipFill>
        <p:spPr>
          <a:xfrm>
            <a:off x="1226812" y="1865073"/>
            <a:ext cx="3813616" cy="360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6EB37D9-45E2-C740-BC79-AD0B9A63BC54}"/>
              </a:ext>
            </a:extLst>
          </p:cNvPr>
          <p:cNvSpPr/>
          <p:nvPr/>
        </p:nvSpPr>
        <p:spPr>
          <a:xfrm>
            <a:off x="6906787" y="1865073"/>
            <a:ext cx="3813615" cy="38136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tx1"/>
                </a:solidFill>
              </a:rPr>
              <a:t>منظم </a:t>
            </a:r>
          </a:p>
          <a:p>
            <a:pPr algn="ctr"/>
            <a:r>
              <a:rPr lang="ar-SA" sz="9600" b="1" dirty="0">
                <a:solidFill>
                  <a:schemeClr val="tx1"/>
                </a:solidFill>
              </a:rPr>
              <a:t>الرواه</a:t>
            </a:r>
          </a:p>
        </p:txBody>
      </p:sp>
    </p:spTree>
    <p:extLst>
      <p:ext uri="{BB962C8B-B14F-4D97-AF65-F5344CB8AC3E}">
        <p14:creationId xmlns:p14="http://schemas.microsoft.com/office/powerpoint/2010/main" val="338089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217B125-4D32-6042-AAA1-B480B88B89F0}"/>
              </a:ext>
            </a:extLst>
          </p:cNvPr>
          <p:cNvSpPr/>
          <p:nvPr/>
        </p:nvSpPr>
        <p:spPr>
          <a:xfrm>
            <a:off x="6717130" y="-917921"/>
            <a:ext cx="4526733" cy="5618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١٣- انسبي لكل راوي الفضيلة التي اشتهر بها :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:a16="http://schemas.microsoft.com/office/drawing/2014/main" id="{B6606785-A7DE-3E4E-8343-C512F0270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920"/>
              </p:ext>
            </p:extLst>
          </p:nvPr>
        </p:nvGraphicFramePr>
        <p:xfrm>
          <a:off x="878944" y="619071"/>
          <a:ext cx="4673786" cy="5271512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2336893">
                  <a:extLst>
                    <a:ext uri="{9D8B030D-6E8A-4147-A177-3AD203B41FA5}">
                      <a16:colId xmlns:a16="http://schemas.microsoft.com/office/drawing/2014/main" val="4241109931"/>
                    </a:ext>
                  </a:extLst>
                </a:gridCol>
                <a:gridCol w="2336893">
                  <a:extLst>
                    <a:ext uri="{9D8B030D-6E8A-4147-A177-3AD203B41FA5}">
                      <a16:colId xmlns:a16="http://schemas.microsoft.com/office/drawing/2014/main" val="3452917537"/>
                    </a:ext>
                  </a:extLst>
                </a:gridCol>
              </a:tblGrid>
              <a:tr h="332620"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الصحابي الجليل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الفضيلة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19635"/>
                  </a:ext>
                </a:extLst>
              </a:tr>
              <a:tr h="679050"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عرف بقصة الجساسة و الدجال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44197"/>
                  </a:ext>
                </a:extLst>
              </a:tr>
              <a:tr h="679050"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حسن الصوت بالقرآن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84520"/>
                  </a:ext>
                </a:extLst>
              </a:tr>
              <a:tr h="679050">
                <a:tc>
                  <a:txBody>
                    <a:bodyPr/>
                    <a:lstStyle/>
                    <a:p>
                      <a:pPr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بايع ألا تأخذه في الله لومة لآئم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79801"/>
                  </a:ext>
                </a:extLst>
              </a:tr>
              <a:tr h="332620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يكنى بأبي هريرة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81459"/>
                  </a:ext>
                </a:extLst>
              </a:tr>
              <a:tr h="332620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أسلم مع وفد الطائف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93010"/>
                  </a:ext>
                </a:extLst>
              </a:tr>
              <a:tr h="332620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شهد البعثة تحت الشجرة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5647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دعا له الرسول صلى الله عليه وسلم بالحكمة مرتين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62115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مهتما بتعليم صفة الصلاة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36783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rtl="1"/>
                      <a:endParaRPr lang="ar-SA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عبادته التفكر و الاعتبار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6927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92988C8B-FABB-D74C-A94D-40A86C875793}"/>
              </a:ext>
            </a:extLst>
          </p:cNvPr>
          <p:cNvSpPr txBox="1"/>
          <p:nvPr/>
        </p:nvSpPr>
        <p:spPr>
          <a:xfrm>
            <a:off x="6500868" y="2562383"/>
            <a:ext cx="447143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7030A0"/>
                </a:solidFill>
              </a:rPr>
              <a:t>١- تميم الداري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٢- أبي سعيد الخدري رضي الله عنه 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٣- عبد الله بن عباس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٤- عبد الرحمن بن صخر الدوسي.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٥-عبد الله بن مسعود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٦- سلمة بن الأكوع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٧- سفيان الثقفي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٨- مالك بن الحويرث رضي الله عنه</a:t>
            </a:r>
          </a:p>
          <a:p>
            <a:pPr algn="r"/>
            <a:r>
              <a:rPr lang="ar-SA" sz="2400" b="1" dirty="0">
                <a:solidFill>
                  <a:srgbClr val="7030A0"/>
                </a:solidFill>
              </a:rPr>
              <a:t>٩-أبي الدرداء رضي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12985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31954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الكرم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الأخلاق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النعومة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436075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١٥- يحرم على الرجل التشبه بالمرأة في: </a:t>
            </a:r>
          </a:p>
        </p:txBody>
      </p:sp>
    </p:spTree>
    <p:extLst>
      <p:ext uri="{BB962C8B-B14F-4D97-AF65-F5344CB8AC3E}">
        <p14:creationId xmlns:p14="http://schemas.microsoft.com/office/powerpoint/2010/main" val="2239597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6867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الكرم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الأخلاق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الخشونة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436075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يحرم على المرأة التشبه بالرجل في : </a:t>
            </a:r>
          </a:p>
        </p:txBody>
      </p:sp>
    </p:spTree>
    <p:extLst>
      <p:ext uri="{BB962C8B-B14F-4D97-AF65-F5344CB8AC3E}">
        <p14:creationId xmlns:p14="http://schemas.microsoft.com/office/powerpoint/2010/main" val="3397624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-11841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7510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الجلد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اللعن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إقامة الحد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60474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١٧- توعد الله المتشبه من الرجال بالنساء و العكس كما جآء في الحديث  : </a:t>
            </a:r>
          </a:p>
        </p:txBody>
      </p:sp>
    </p:spTree>
    <p:extLst>
      <p:ext uri="{BB962C8B-B14F-4D97-AF65-F5344CB8AC3E}">
        <p14:creationId xmlns:p14="http://schemas.microsoft.com/office/powerpoint/2010/main" val="161472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7661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العرافة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الكهانة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8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السحر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4" y="1698795"/>
            <a:ext cx="1289519" cy="116813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86008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ادعاء معرفة مكان الضالة </a:t>
            </a:r>
          </a:p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المسروقات :</a:t>
            </a:r>
          </a:p>
        </p:txBody>
      </p:sp>
    </p:spTree>
    <p:extLst>
      <p:ext uri="{BB962C8B-B14F-4D97-AF65-F5344CB8AC3E}">
        <p14:creationId xmlns:p14="http://schemas.microsoft.com/office/powerpoint/2010/main" val="346311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4491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التحذير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الاستفهام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الأمر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114159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١٨- (إياكم و الجلوس في الطرقات) .نوع الكلام: </a:t>
            </a:r>
          </a:p>
        </p:txBody>
      </p:sp>
    </p:spTree>
    <p:extLst>
      <p:ext uri="{BB962C8B-B14F-4D97-AF65-F5344CB8AC3E}">
        <p14:creationId xmlns:p14="http://schemas.microsoft.com/office/powerpoint/2010/main" val="3799054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6966"/>
              </p:ext>
            </p:extLst>
          </p:nvPr>
        </p:nvGraphicFramePr>
        <p:xfrm>
          <a:off x="912837" y="470696"/>
          <a:ext cx="4673458" cy="588276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336729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336729">
                  <a:extLst>
                    <a:ext uri="{9D8B030D-6E8A-4147-A177-3AD203B41FA5}">
                      <a16:colId xmlns:a16="http://schemas.microsoft.com/office/drawing/2014/main" val="3954666605"/>
                    </a:ext>
                  </a:extLst>
                </a:gridCol>
              </a:tblGrid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السؤال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الجواب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١- ماهي مفاسد الجلوس في الطرقات؟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٢- ماهي حقوق الطريق؟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85728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٣- هل هذه الآداب على سبيل الحصر؟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٤-ماهي ثمرات اجتناب الجلوس في الطرقات؟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36826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٥- هل الطريق مكان عام. أم خاص؟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95529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٦- (يسلم الماشي على الجالس) .بيني ذلك من الحديث؟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solidFill>
                          <a:schemeClr val="tx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18635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١٩- الفهم القرآئي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دراستك لحديث (حقوق الطريق) اجيبي عن ما يلي: </a:t>
            </a:r>
          </a:p>
        </p:txBody>
      </p:sp>
    </p:spTree>
    <p:extLst>
      <p:ext uri="{BB962C8B-B14F-4D97-AF65-F5344CB8AC3E}">
        <p14:creationId xmlns:p14="http://schemas.microsoft.com/office/powerpoint/2010/main" val="3091775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64959"/>
              </p:ext>
            </p:extLst>
          </p:nvPr>
        </p:nvGraphicFramePr>
        <p:xfrm>
          <a:off x="912837" y="470696"/>
          <a:ext cx="4673458" cy="556776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336729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336729">
                  <a:extLst>
                    <a:ext uri="{9D8B030D-6E8A-4147-A177-3AD203B41FA5}">
                      <a16:colId xmlns:a16="http://schemas.microsoft.com/office/drawing/2014/main" val="3954666605"/>
                    </a:ext>
                  </a:extLst>
                </a:gridCol>
              </a:tblGrid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السؤال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الجواب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١- ماهي مفاسد حمل السلاح في حال الجد و الغضب؟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يؤدي إلى القتل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٢- ماهي مفاسد حمل السلاح حال الهزل؟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ترويع الآمن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85728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٣- ماهي عقوبة ذلك كما ورد في الحديث؟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حفرة من النار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٤- أذكري أمور أخري تقاس على حمل السلاح فيها خطر على حياة المسلم 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المزاح بالسيارات و البنادق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36826"/>
                  </a:ext>
                </a:extLst>
              </a:tr>
              <a:tr h="812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٥-من أي أنواع الذنوب حمل السلاح على المسلم؟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الكبائر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018635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٢٠- الفهم القرآئي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دراستك لحديث (حمل السلاح) اجيبي عن ما يلي: </a:t>
            </a:r>
          </a:p>
        </p:txBody>
      </p:sp>
    </p:spTree>
    <p:extLst>
      <p:ext uri="{BB962C8B-B14F-4D97-AF65-F5344CB8AC3E}">
        <p14:creationId xmlns:p14="http://schemas.microsoft.com/office/powerpoint/2010/main" val="1280352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46117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16202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الغيبة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الكذب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الكبر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266859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٢١- بطر الحق و غمط الناس و استحقارهم .</a:t>
            </a:r>
          </a:p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معنى:</a:t>
            </a:r>
          </a:p>
        </p:txBody>
      </p:sp>
    </p:spTree>
    <p:extLst>
      <p:ext uri="{BB962C8B-B14F-4D97-AF65-F5344CB8AC3E}">
        <p14:creationId xmlns:p14="http://schemas.microsoft.com/office/powerpoint/2010/main" val="3717354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2610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ثناء الناس عليه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عدم قبول النصيحة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المظهر الحسن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٢٢- من صور الكبر : </a:t>
            </a:r>
          </a:p>
        </p:txBody>
      </p:sp>
    </p:spTree>
    <p:extLst>
      <p:ext uri="{BB962C8B-B14F-4D97-AF65-F5344CB8AC3E}">
        <p14:creationId xmlns:p14="http://schemas.microsoft.com/office/powerpoint/2010/main" val="1428216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4638092"/>
            <a:ext cx="1878322" cy="12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7459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الأكل بالشمال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المشي باعتدال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Blackadder ITC" pitchFamily="82" charset="0"/>
                          <a:cs typeface="+mj-cs"/>
                        </a:rPr>
                        <a:t>التجمل المطلوب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114159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625771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٢٣- من صور الكبر : </a:t>
            </a:r>
          </a:p>
        </p:txBody>
      </p:sp>
    </p:spTree>
    <p:extLst>
      <p:ext uri="{BB962C8B-B14F-4D97-AF65-F5344CB8AC3E}">
        <p14:creationId xmlns:p14="http://schemas.microsoft.com/office/powerpoint/2010/main" val="3944055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9D8E01D-FC11-7C4F-BD77-2A277DA3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64" y="1057494"/>
            <a:ext cx="1493822" cy="1493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B22AFAAF-D384-A042-A781-AECCE53E5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2" y="2666345"/>
            <a:ext cx="1882366" cy="1882366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EEB6B18C-5525-7C45-AF1A-40D3FE0C1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92" y="4674782"/>
            <a:ext cx="1493822" cy="1493822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A736517-D654-B748-8F05-1972C3D805AD}"/>
              </a:ext>
            </a:extLst>
          </p:cNvPr>
          <p:cNvSpPr/>
          <p:nvPr/>
        </p:nvSpPr>
        <p:spPr>
          <a:xfrm>
            <a:off x="7135529" y="1738640"/>
            <a:ext cx="3606549" cy="360654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chemeClr val="bg1"/>
                </a:solidFill>
              </a:rPr>
              <a:t>قسم</a:t>
            </a:r>
          </a:p>
          <a:p>
            <a:pPr algn="ctr"/>
            <a:r>
              <a:rPr lang="ar-SA" sz="9600" b="1" dirty="0">
                <a:solidFill>
                  <a:schemeClr val="bg1"/>
                </a:solidFill>
              </a:rPr>
              <a:t>الفقه </a:t>
            </a: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75DAEDA8-5A7D-F249-A41A-0A43EB56A5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21888"/>
          <a:stretch/>
        </p:blipFill>
        <p:spPr>
          <a:xfrm>
            <a:off x="3147947" y="1057494"/>
            <a:ext cx="1882366" cy="222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D560F8C4-8761-6F46-AA50-D562DFECD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7" y="3578007"/>
            <a:ext cx="17484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5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615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النذر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اليمين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الحنث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6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تؤكيد الكلام بذكر اسم من أسماء الله أو صفة من صفاته يسمى:   </a:t>
            </a:r>
          </a:p>
        </p:txBody>
      </p:sp>
    </p:spTree>
    <p:extLst>
      <p:ext uri="{BB962C8B-B14F-4D97-AF65-F5344CB8AC3E}">
        <p14:creationId xmlns:p14="http://schemas.microsoft.com/office/powerpoint/2010/main" val="359461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615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النذر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اليمين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الحنث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6" y="4377308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مخالفة اليمين بفعل أو ترك ما حلف عليه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يسمى:   </a:t>
            </a:r>
          </a:p>
        </p:txBody>
      </p:sp>
    </p:spTree>
    <p:extLst>
      <p:ext uri="{BB962C8B-B14F-4D97-AF65-F5344CB8AC3E}">
        <p14:creationId xmlns:p14="http://schemas.microsoft.com/office/powerpoint/2010/main" val="25713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2615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النذر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اليمين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الحنث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6" y="1144286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ايجاب الانسان على نفسه أمرا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واجب شرعا 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يسمى:   </a:t>
            </a:r>
          </a:p>
        </p:txBody>
      </p:sp>
    </p:spTree>
    <p:extLst>
      <p:ext uri="{BB962C8B-B14F-4D97-AF65-F5344CB8AC3E}">
        <p14:creationId xmlns:p14="http://schemas.microsoft.com/office/powerpoint/2010/main" val="224011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56" y="3610278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80070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تنقص التوحيد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شرك أصغر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شرك أكبر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" y="4467229"/>
            <a:ext cx="1289519" cy="116813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86008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٤-حكم الكهانة و العرافة :</a:t>
            </a:r>
          </a:p>
        </p:txBody>
      </p:sp>
    </p:spTree>
    <p:extLst>
      <p:ext uri="{BB962C8B-B14F-4D97-AF65-F5344CB8AC3E}">
        <p14:creationId xmlns:p14="http://schemas.microsoft.com/office/powerpoint/2010/main" val="318155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1690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المنعقدة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الغموس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اللغو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66" y="294801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يمين محرمة وليس فيها كفارة:   </a:t>
            </a:r>
          </a:p>
        </p:txBody>
      </p:sp>
    </p:spTree>
    <p:extLst>
      <p:ext uri="{BB962C8B-B14F-4D97-AF65-F5344CB8AC3E}">
        <p14:creationId xmlns:p14="http://schemas.microsoft.com/office/powerpoint/2010/main" val="53521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7140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واجب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مستحب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مكروه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6" y="4451706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٥- حكم النذر :   </a:t>
            </a:r>
          </a:p>
        </p:txBody>
      </p:sp>
    </p:spTree>
    <p:extLst>
      <p:ext uri="{BB962C8B-B14F-4D97-AF65-F5344CB8AC3E}">
        <p14:creationId xmlns:p14="http://schemas.microsoft.com/office/powerpoint/2010/main" val="295231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71239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الإطعام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صيام ثلاثة أيام متتابعات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تحرير رقبة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" y="272379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٦- من عجز عن كفارة اليمين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فيلزمه :   </a:t>
            </a:r>
          </a:p>
        </p:txBody>
      </p:sp>
    </p:spTree>
    <p:extLst>
      <p:ext uri="{BB962C8B-B14F-4D97-AF65-F5344CB8AC3E}">
        <p14:creationId xmlns:p14="http://schemas.microsoft.com/office/powerpoint/2010/main" val="333006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186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الإستثناء في اليمين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يمين شركية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اللغو في اليمين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" y="1202309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٧- قول :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والله لن أسافر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إلا أن يشاء الله) تسمى هذه الحالة:   </a:t>
            </a:r>
          </a:p>
        </p:txBody>
      </p:sp>
    </p:spTree>
    <p:extLst>
      <p:ext uri="{BB962C8B-B14F-4D97-AF65-F5344CB8AC3E}">
        <p14:creationId xmlns:p14="http://schemas.microsoft.com/office/powerpoint/2010/main" val="326693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9341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مطلق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معصية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طاعة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2" y="4523379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 قال آحدهم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(إن شفيت نذر علي أن أكفل يتيما ) نوع هذا النذر:   </a:t>
            </a:r>
          </a:p>
        </p:txBody>
      </p:sp>
    </p:spTree>
    <p:extLst>
      <p:ext uri="{BB962C8B-B14F-4D97-AF65-F5344CB8AC3E}">
        <p14:creationId xmlns:p14="http://schemas.microsoft.com/office/powerpoint/2010/main" val="50819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9341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مطلق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معصية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طاعة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108683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 قال آحدهم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(لله علي نذر )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نوع هذا النذر:   </a:t>
            </a:r>
          </a:p>
        </p:txBody>
      </p:sp>
    </p:spTree>
    <p:extLst>
      <p:ext uri="{BB962C8B-B14F-4D97-AF65-F5344CB8AC3E}">
        <p14:creationId xmlns:p14="http://schemas.microsoft.com/office/powerpoint/2010/main" val="239548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93410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مطلق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معصية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نذر طاعة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٨- قال آحدهم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(لله علي نذر أن أخذ مال فلان إذا لقيته  )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نوع هذا النذر:   </a:t>
            </a:r>
          </a:p>
        </p:txBody>
      </p:sp>
    </p:spTree>
    <p:extLst>
      <p:ext uri="{BB962C8B-B14F-4D97-AF65-F5344CB8AC3E}">
        <p14:creationId xmlns:p14="http://schemas.microsoft.com/office/powerpoint/2010/main" val="26162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68944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محرم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مباح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واجب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4244441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٩- ( والله لا أصلي المغرب جماعة) حكم الحنث هنا:   </a:t>
            </a:r>
          </a:p>
        </p:txBody>
      </p:sp>
    </p:spTree>
    <p:extLst>
      <p:ext uri="{BB962C8B-B14F-4D97-AF65-F5344CB8AC3E}">
        <p14:creationId xmlns:p14="http://schemas.microsoft.com/office/powerpoint/2010/main" val="26656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390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مكروه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مباح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واجب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108683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١٠-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والله سأصوم يوم الاثنين تطوعا)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حكم الحنث هنا:   </a:t>
            </a:r>
          </a:p>
        </p:txBody>
      </p:sp>
    </p:spTree>
    <p:extLst>
      <p:ext uri="{BB962C8B-B14F-4D97-AF65-F5344CB8AC3E}">
        <p14:creationId xmlns:p14="http://schemas.microsoft.com/office/powerpoint/2010/main" val="391728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3908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مكروه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مباح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حنث واجب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723794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١١-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والله لا آكل معك) </a:t>
            </a:r>
          </a:p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حكم الحنث هنا:   </a:t>
            </a:r>
          </a:p>
        </p:txBody>
      </p:sp>
    </p:spTree>
    <p:extLst>
      <p:ext uri="{BB962C8B-B14F-4D97-AF65-F5344CB8AC3E}">
        <p14:creationId xmlns:p14="http://schemas.microsoft.com/office/powerpoint/2010/main" val="219121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15" y="4149504"/>
            <a:ext cx="1848416" cy="184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06338"/>
              </p:ext>
            </p:extLst>
          </p:nvPr>
        </p:nvGraphicFramePr>
        <p:xfrm>
          <a:off x="1314009" y="1222637"/>
          <a:ext cx="3772278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377227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من تزوج في نجم كذا فهو تعيس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أنها رجوم لشياطين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7030A0"/>
                          </a:solidFill>
                          <a:latin typeface="Blackadder ITC" pitchFamily="82" charset="0"/>
                          <a:cs typeface="+mj-cs"/>
                        </a:rPr>
                        <a:t>أنها علامات يهتدي بها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7" y="1801487"/>
            <a:ext cx="1289519" cy="1168134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6280" y="860080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٥-أي مما يلي يحرم اعتقاده في النجوم :</a:t>
            </a:r>
          </a:p>
        </p:txBody>
      </p:sp>
    </p:spTree>
    <p:extLst>
      <p:ext uri="{BB962C8B-B14F-4D97-AF65-F5344CB8AC3E}">
        <p14:creationId xmlns:p14="http://schemas.microsoft.com/office/powerpoint/2010/main" val="127812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495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النذر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الحنث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الجهاد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9" y="425993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١٢- بذل الطاقة و الاجتهاد يسمى:</a:t>
            </a:r>
          </a:p>
        </p:txBody>
      </p:sp>
    </p:spTree>
    <p:extLst>
      <p:ext uri="{BB962C8B-B14F-4D97-AF65-F5344CB8AC3E}">
        <p14:creationId xmlns:p14="http://schemas.microsoft.com/office/powerpoint/2010/main" val="42694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33351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فرض كفاية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مباح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فرض عين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108683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١٣- حكم الجهاد:</a:t>
            </a:r>
          </a:p>
        </p:txBody>
      </p:sp>
    </p:spTree>
    <p:extLst>
      <p:ext uri="{BB962C8B-B14F-4D97-AF65-F5344CB8AC3E}">
        <p14:creationId xmlns:p14="http://schemas.microsoft.com/office/powerpoint/2010/main" val="23475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89" y="3641114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79520"/>
              </p:ext>
            </p:extLst>
          </p:nvPr>
        </p:nvGraphicFramePr>
        <p:xfrm>
          <a:off x="606048" y="1273678"/>
          <a:ext cx="5053576" cy="406711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526788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526788">
                  <a:extLst>
                    <a:ext uri="{9D8B030D-6E8A-4147-A177-3AD203B41FA5}">
                      <a16:colId xmlns:a16="http://schemas.microsoft.com/office/drawing/2014/main" val="2398741835"/>
                    </a:ext>
                  </a:extLst>
                </a:gridCol>
              </a:tblGrid>
              <a:tr h="86671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المسألة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المثال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86671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متى يكون الجهاد فرض عين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86671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أنواع الجهاد غير القتال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86671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مبادئ الجهاد في سبيل الله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32669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946050" y="817326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١٤- مثلي لما يلي :</a:t>
            </a:r>
          </a:p>
        </p:txBody>
      </p:sp>
    </p:spTree>
    <p:extLst>
      <p:ext uri="{BB962C8B-B14F-4D97-AF65-F5344CB8AC3E}">
        <p14:creationId xmlns:p14="http://schemas.microsoft.com/office/powerpoint/2010/main" val="261996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89513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الستر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إعفاء اللحى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التطيب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60474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١٤- من الزينة المشروعة للرجال دون النساء :</a:t>
            </a:r>
          </a:p>
        </p:txBody>
      </p:sp>
    </p:spTree>
    <p:extLst>
      <p:ext uri="{BB962C8B-B14F-4D97-AF65-F5344CB8AC3E}">
        <p14:creationId xmlns:p14="http://schemas.microsoft.com/office/powerpoint/2010/main" val="323284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78090"/>
              </p:ext>
            </p:extLst>
          </p:nvPr>
        </p:nvGraphicFramePr>
        <p:xfrm>
          <a:off x="590910" y="434165"/>
          <a:ext cx="5075546" cy="598967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5377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537773">
                  <a:extLst>
                    <a:ext uri="{9D8B030D-6E8A-4147-A177-3AD203B41FA5}">
                      <a16:colId xmlns:a16="http://schemas.microsoft.com/office/drawing/2014/main" val="3184053919"/>
                    </a:ext>
                  </a:extLst>
                </a:gridCol>
              </a:tblGrid>
              <a:tr h="55014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الزينة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(خذوا زينتكم عند كل مسجد)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(إن الله جميل يحب الجمال)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(نتف الابط وقص الشارب)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000285"/>
                  </a:ext>
                </a:extLst>
              </a:tr>
              <a:tr h="110507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(أربع من سنن المرسلين التعطر)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65096"/>
                  </a:ext>
                </a:extLst>
              </a:tr>
              <a:tr h="110507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(أيما امرأة أصابت بخورا..)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67215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1530" y="97324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١٥- زواجي بين الزينة المستحبة والنص الشرعي : </a:t>
            </a:r>
          </a:p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التزين للمجلس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سنن الفطرة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التطيب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التزيين عند أداء الصلاة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٥- تمنع من الطيب عند المرور بالرجل الأجنبي </a:t>
            </a:r>
          </a:p>
        </p:txBody>
      </p:sp>
    </p:spTree>
    <p:extLst>
      <p:ext uri="{BB962C8B-B14F-4D97-AF65-F5344CB8AC3E}">
        <p14:creationId xmlns:p14="http://schemas.microsoft.com/office/powerpoint/2010/main" val="1634779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408"/>
              </p:ext>
            </p:extLst>
          </p:nvPr>
        </p:nvGraphicFramePr>
        <p:xfrm>
          <a:off x="590910" y="1103477"/>
          <a:ext cx="5075546" cy="422949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5377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537773">
                  <a:extLst>
                    <a:ext uri="{9D8B030D-6E8A-4147-A177-3AD203B41FA5}">
                      <a16:colId xmlns:a16="http://schemas.microsoft.com/office/drawing/2014/main" val="3184053919"/>
                    </a:ext>
                  </a:extLst>
                </a:gridCol>
              </a:tblGrid>
              <a:tr h="55014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الزينة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الحكم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مايجب على المرأة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يحرم على الرجل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يجوز للرجل في حال الضرورة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63008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يحرم على الرجل و المرأة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000285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851530" y="973248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١٦- صنفي الزينة حسب الجدول التالي : : </a:t>
            </a:r>
          </a:p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ما يصف العورة و يكشفها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لبس الحرير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ساتر للبدن 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استعمال الذهب في تركيبات الاسنان </a:t>
            </a:r>
          </a:p>
        </p:txBody>
      </p:sp>
    </p:spTree>
    <p:extLst>
      <p:ext uri="{BB962C8B-B14F-4D97-AF65-F5344CB8AC3E}">
        <p14:creationId xmlns:p14="http://schemas.microsoft.com/office/powerpoint/2010/main" val="428191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2496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الأكل و الشرب في أواني الذهب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تركيبات الاسنان من الذهب  لضرورة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لبس الحرير لمن لديه حساسية من الرجال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7" y="1391313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١٧- من الزينة المنهي عنها  :</a:t>
            </a:r>
          </a:p>
        </p:txBody>
      </p:sp>
    </p:spTree>
    <p:extLst>
      <p:ext uri="{BB962C8B-B14F-4D97-AF65-F5344CB8AC3E}">
        <p14:creationId xmlns:p14="http://schemas.microsoft.com/office/powerpoint/2010/main" val="3259740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83231"/>
              </p:ext>
            </p:extLst>
          </p:nvPr>
        </p:nvGraphicFramePr>
        <p:xfrm>
          <a:off x="590910" y="973248"/>
          <a:ext cx="5075546" cy="496114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25377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  <a:gridCol w="2537773">
                  <a:extLst>
                    <a:ext uri="{9D8B030D-6E8A-4147-A177-3AD203B41FA5}">
                      <a16:colId xmlns:a16="http://schemas.microsoft.com/office/drawing/2014/main" val="3184053919"/>
                    </a:ext>
                  </a:extLst>
                </a:gridCol>
              </a:tblGrid>
              <a:tr h="55014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الزينة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النص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75838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نتف شعر الحاجبين أو حلقه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000285"/>
                  </a:ext>
                </a:extLst>
              </a:tr>
              <a:tr h="110507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حلق بعض الشعر و ترك بعضه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65096"/>
                  </a:ext>
                </a:extLst>
              </a:tr>
              <a:tr h="110507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تطويل الشعر بشعر آخر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67215"/>
                  </a:ext>
                </a:extLst>
              </a:tr>
              <a:tr h="1105075"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chemeClr val="bg1"/>
                        </a:solidFill>
                        <a:latin typeface="Blackadder ITC" pitchFamily="82" charset="0"/>
                        <a:cs typeface="+mj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عزز الجلد بالإبرة ثم حشوة بالكحل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9779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31608" y="1877316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١٨- زواجي بين الزينة المحرمة و معناها  . وقد توعد النبي صلى  الله عليه وسلم من فعل ذلك باللعن :</a:t>
            </a:r>
          </a:p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الوشم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٢-الوصل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٣-النمص</a:t>
            </a:r>
          </a:p>
          <a:p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القزع</a:t>
            </a:r>
          </a:p>
          <a:p>
            <a:endParaRPr lang="ar-SA" sz="32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255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3070"/>
              </p:ext>
            </p:extLst>
          </p:nvPr>
        </p:nvGraphicFramePr>
        <p:xfrm>
          <a:off x="1405136" y="1086835"/>
          <a:ext cx="3627673" cy="51037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الحيوان الجائز أكله المذكى شرعا 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الحيوان المحرم أكله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الميتة من حيوان يجوز أكله بعد الدباغة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940075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١٩- أي مما يلي يحرم الانتفاع بجلده  :</a:t>
            </a:r>
          </a:p>
        </p:txBody>
      </p:sp>
    </p:spTree>
    <p:extLst>
      <p:ext uri="{BB962C8B-B14F-4D97-AF65-F5344CB8AC3E}">
        <p14:creationId xmlns:p14="http://schemas.microsoft.com/office/powerpoint/2010/main" val="3429765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0F83BD-8157-B04D-9CB2-45234828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 b="228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4108CED4-3F96-8C41-9F8E-D3B1E5BC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6" y="4810520"/>
            <a:ext cx="1476607" cy="147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A82863A-BD8A-EB43-A8F1-509CE83E4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10937"/>
              </p:ext>
            </p:extLst>
          </p:nvPr>
        </p:nvGraphicFramePr>
        <p:xfrm>
          <a:off x="1405136" y="1086835"/>
          <a:ext cx="3627673" cy="477528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{35758FB7-9AC5-4552-8A53-C91805E547FA}</a:tableStyleId>
              </a:tblPr>
              <a:tblGrid>
                <a:gridCol w="3627673">
                  <a:extLst>
                    <a:ext uri="{9D8B030D-6E8A-4147-A177-3AD203B41FA5}">
                      <a16:colId xmlns:a16="http://schemas.microsoft.com/office/drawing/2014/main" val="1785412337"/>
                    </a:ext>
                  </a:extLst>
                </a:gridCol>
              </a:tblGrid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نزول المني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58313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يوم الجمعة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65799"/>
                  </a:ext>
                </a:extLst>
              </a:tr>
              <a:tr h="159176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chemeClr val="bg1"/>
                          </a:solidFill>
                          <a:latin typeface="Blackadder ITC" pitchFamily="82" charset="0"/>
                          <a:cs typeface="+mj-cs"/>
                        </a:rPr>
                        <a:t>انقطاع الحيض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8892"/>
                  </a:ext>
                </a:extLst>
              </a:tr>
            </a:tbl>
          </a:graphicData>
        </a:graphic>
      </p:graphicFrame>
      <p:pic>
        <p:nvPicPr>
          <p:cNvPr id="14" name="صورة 14">
            <a:extLst>
              <a:ext uri="{FF2B5EF4-FFF2-40B4-BE49-F238E27FC236}">
                <a16:creationId xmlns:a16="http://schemas.microsoft.com/office/drawing/2014/main" id="{7B314D45-1B9E-FD4B-A76D-4A31B50D5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5" y="2769270"/>
            <a:ext cx="1503841" cy="1410412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B9AE33E0-7DC1-CC46-991A-7C258549F7C6}"/>
              </a:ext>
            </a:extLst>
          </p:cNvPr>
          <p:cNvSpPr/>
          <p:nvPr/>
        </p:nvSpPr>
        <p:spPr>
          <a:xfrm>
            <a:off x="6742278" y="1391313"/>
            <a:ext cx="4526733" cy="383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٢٠- من مستحبات الغسل     :</a:t>
            </a:r>
          </a:p>
        </p:txBody>
      </p:sp>
    </p:spTree>
    <p:extLst>
      <p:ext uri="{BB962C8B-B14F-4D97-AF65-F5344CB8AC3E}">
        <p14:creationId xmlns:p14="http://schemas.microsoft.com/office/powerpoint/2010/main" val="422170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104</vt:i4>
      </vt:variant>
    </vt:vector>
  </HeadingPairs>
  <TitlesOfParts>
    <vt:vector size="10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10</cp:revision>
  <dcterms:created xsi:type="dcterms:W3CDTF">2021-12-25T14:04:42Z</dcterms:created>
  <dcterms:modified xsi:type="dcterms:W3CDTF">2022-01-09T21:02:05Z</dcterms:modified>
</cp:coreProperties>
</file>