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1894-CC65-4DAE-857F-8112323DBDC1}" type="datetimeFigureOut">
              <a:rPr lang="ar-SA" smtClean="0"/>
              <a:t>26/02/33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351C-E214-4F32-B5A9-8966C28B7B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2423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1894-CC65-4DAE-857F-8112323DBDC1}" type="datetimeFigureOut">
              <a:rPr lang="ar-SA" smtClean="0"/>
              <a:t>26/02/33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351C-E214-4F32-B5A9-8966C28B7B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85867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1894-CC65-4DAE-857F-8112323DBDC1}" type="datetimeFigureOut">
              <a:rPr lang="ar-SA" smtClean="0"/>
              <a:t>26/02/33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351C-E214-4F32-B5A9-8966C28B7B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8579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1894-CC65-4DAE-857F-8112323DBDC1}" type="datetimeFigureOut">
              <a:rPr lang="ar-SA" smtClean="0"/>
              <a:t>26/02/33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351C-E214-4F32-B5A9-8966C28B7B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397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1894-CC65-4DAE-857F-8112323DBDC1}" type="datetimeFigureOut">
              <a:rPr lang="ar-SA" smtClean="0"/>
              <a:t>26/02/33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351C-E214-4F32-B5A9-8966C28B7B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7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1894-CC65-4DAE-857F-8112323DBDC1}" type="datetimeFigureOut">
              <a:rPr lang="ar-SA" smtClean="0"/>
              <a:t>26/02/33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351C-E214-4F32-B5A9-8966C28B7B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6747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1894-CC65-4DAE-857F-8112323DBDC1}" type="datetimeFigureOut">
              <a:rPr lang="ar-SA" smtClean="0"/>
              <a:t>26/02/33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351C-E214-4F32-B5A9-8966C28B7B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07807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1894-CC65-4DAE-857F-8112323DBDC1}" type="datetimeFigureOut">
              <a:rPr lang="ar-SA" smtClean="0"/>
              <a:t>26/02/33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351C-E214-4F32-B5A9-8966C28B7B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2876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1894-CC65-4DAE-857F-8112323DBDC1}" type="datetimeFigureOut">
              <a:rPr lang="ar-SA" smtClean="0"/>
              <a:t>26/02/33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351C-E214-4F32-B5A9-8966C28B7B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8918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1894-CC65-4DAE-857F-8112323DBDC1}" type="datetimeFigureOut">
              <a:rPr lang="ar-SA" smtClean="0"/>
              <a:t>26/02/33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351C-E214-4F32-B5A9-8966C28B7B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72616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1894-CC65-4DAE-857F-8112323DBDC1}" type="datetimeFigureOut">
              <a:rPr lang="ar-SA" smtClean="0"/>
              <a:t>26/02/33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351C-E214-4F32-B5A9-8966C28B7B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626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21894-CC65-4DAE-857F-8112323DBDC1}" type="datetimeFigureOut">
              <a:rPr lang="ar-SA" smtClean="0"/>
              <a:t>26/02/33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7351C-E214-4F32-B5A9-8966C28B7B0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055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ages.inmagine.com/img/daj/daj073/daj0730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7131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ستطيل مستدير الزوايا 3"/>
          <p:cNvSpPr/>
          <p:nvPr/>
        </p:nvSpPr>
        <p:spPr>
          <a:xfrm>
            <a:off x="899592" y="404664"/>
            <a:ext cx="7344816" cy="108012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FF0000"/>
                </a:solidFill>
                <a:latin typeface="ae_AlArabiya" pitchFamily="18" charset="-78"/>
                <a:cs typeface="ae_AlArabiya" pitchFamily="18" charset="-78"/>
              </a:rPr>
              <a:t>( 6 – 3 ) كثيرات الحدود</a:t>
            </a:r>
            <a:endParaRPr lang="ar-SA" sz="4800" dirty="0">
              <a:solidFill>
                <a:srgbClr val="FF0000"/>
              </a:solidFill>
              <a:latin typeface="ae_AlArabiya" pitchFamily="18" charset="-78"/>
              <a:cs typeface="ae_AlArabiya" pitchFamily="18" charset="-78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172193"/>
            <a:ext cx="2664296" cy="118479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293096"/>
            <a:ext cx="2664296" cy="194421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057" y="2072483"/>
            <a:ext cx="2646501" cy="416482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162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491880" y="81880"/>
            <a:ext cx="2483768" cy="64807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rgbClr val="FF0000"/>
                </a:solidFill>
                <a:latin typeface="ae_AlArabiya" pitchFamily="18" charset="-78"/>
                <a:cs typeface="ae_AlArabiya" pitchFamily="18" charset="-78"/>
              </a:rPr>
              <a:t>( 6 – 3 ) كثيرات الحدود</a:t>
            </a:r>
            <a:endParaRPr lang="ar-SA" sz="2000" dirty="0">
              <a:solidFill>
                <a:srgbClr val="FF0000"/>
              </a:solidFill>
              <a:latin typeface="ae_AlArabiya" pitchFamily="18" charset="-78"/>
              <a:cs typeface="ae_AlArabiya" pitchFamily="18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0" y="6021288"/>
            <a:ext cx="914400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000" u="sng" dirty="0" smtClean="0">
                <a:solidFill>
                  <a:srgbClr val="FF0000"/>
                </a:solidFill>
                <a:latin typeface="ae_AlArabiya" pitchFamily="18" charset="-78"/>
                <a:cs typeface="ae_AlArabiya" pitchFamily="18" charset="-78"/>
              </a:rPr>
              <a:t>المفردات / </a:t>
            </a:r>
            <a:r>
              <a:rPr lang="ar-SA" sz="2000" dirty="0" smtClean="0">
                <a:latin typeface="ae_AlArabiya" pitchFamily="18" charset="-78"/>
                <a:cs typeface="ae_AlArabiya" pitchFamily="18" charset="-78"/>
              </a:rPr>
              <a:t>كثيرة حدود – ثنائية الحد – ثلاثية الحد – درجة وحيدة الحد – درجة كثيرة الحدود – الصورة القياسية لكثيرة الحد – المعامل الرئيس</a:t>
            </a:r>
            <a:endParaRPr lang="ar-SA" sz="2000" dirty="0">
              <a:latin typeface="ae_AlArabiya" pitchFamily="18" charset="-78"/>
              <a:cs typeface="ae_AlArabiya" pitchFamily="18" charset="-78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5896"/>
            <a:ext cx="1476978" cy="10081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234008"/>
            <a:ext cx="5862811" cy="1402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03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05916"/>
            <a:ext cx="772030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مستطيل مستدير الزوايا 1"/>
          <p:cNvSpPr/>
          <p:nvPr/>
        </p:nvSpPr>
        <p:spPr>
          <a:xfrm>
            <a:off x="35496" y="81880"/>
            <a:ext cx="2483768" cy="64807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rgbClr val="FF0000"/>
                </a:solidFill>
                <a:latin typeface="ae_AlArabiya" pitchFamily="18" charset="-78"/>
                <a:cs typeface="ae_AlArabiya" pitchFamily="18" charset="-78"/>
              </a:rPr>
              <a:t>( 6 – 3 ) كثيرات الحدود</a:t>
            </a:r>
            <a:endParaRPr lang="ar-SA" sz="2000" dirty="0">
              <a:solidFill>
                <a:srgbClr val="FF0000"/>
              </a:solidFill>
              <a:latin typeface="ae_AlArabiya" pitchFamily="18" charset="-78"/>
              <a:cs typeface="ae_AlArabiya" pitchFamily="18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0" y="6021288"/>
            <a:ext cx="914400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000" u="sng" dirty="0" smtClean="0">
                <a:solidFill>
                  <a:srgbClr val="FF0000"/>
                </a:solidFill>
                <a:latin typeface="ae_AlArabiya" pitchFamily="18" charset="-78"/>
                <a:cs typeface="ae_AlArabiya" pitchFamily="18" charset="-78"/>
              </a:rPr>
              <a:t>المفردات / </a:t>
            </a:r>
            <a:r>
              <a:rPr lang="ar-SA" sz="2000" dirty="0" smtClean="0">
                <a:latin typeface="ae_AlArabiya" pitchFamily="18" charset="-78"/>
                <a:cs typeface="ae_AlArabiya" pitchFamily="18" charset="-78"/>
              </a:rPr>
              <a:t>كثيرة حدود – ثنائية الحد – ثلاثية الحد – درجة وحيدة الحد – درجة كثيرة الحدود – الصورة القياسية لكثيرة الحد – المعامل الرئيس</a:t>
            </a:r>
            <a:endParaRPr lang="ar-SA" sz="2000" dirty="0">
              <a:latin typeface="ae_AlArabiya" pitchFamily="18" charset="-78"/>
              <a:cs typeface="ae_AlArabiya" pitchFamily="18" charset="-78"/>
            </a:endParaRP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3" y="895350"/>
            <a:ext cx="8526355" cy="512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318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064" y="836712"/>
            <a:ext cx="8100392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مستطيل مستدير الزوايا 1"/>
          <p:cNvSpPr/>
          <p:nvPr/>
        </p:nvSpPr>
        <p:spPr>
          <a:xfrm>
            <a:off x="3491880" y="81880"/>
            <a:ext cx="2483768" cy="64807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rgbClr val="FF0000"/>
                </a:solidFill>
                <a:latin typeface="ae_AlArabiya" pitchFamily="18" charset="-78"/>
                <a:cs typeface="ae_AlArabiya" pitchFamily="18" charset="-78"/>
              </a:rPr>
              <a:t>( 6 – 3 ) كثيرات الحدود</a:t>
            </a:r>
            <a:endParaRPr lang="ar-SA" sz="2000" dirty="0">
              <a:solidFill>
                <a:srgbClr val="FF0000"/>
              </a:solidFill>
              <a:latin typeface="ae_AlArabiya" pitchFamily="18" charset="-78"/>
              <a:cs typeface="ae_AlArabiya" pitchFamily="18" charset="-78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0" y="6021288"/>
            <a:ext cx="914400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000" u="sng" dirty="0" smtClean="0">
                <a:solidFill>
                  <a:srgbClr val="FF0000"/>
                </a:solidFill>
                <a:latin typeface="ae_AlArabiya" pitchFamily="18" charset="-78"/>
                <a:cs typeface="ae_AlArabiya" pitchFamily="18" charset="-78"/>
              </a:rPr>
              <a:t>المفردات / </a:t>
            </a:r>
            <a:r>
              <a:rPr lang="ar-SA" sz="2000" dirty="0" smtClean="0">
                <a:latin typeface="ae_AlArabiya" pitchFamily="18" charset="-78"/>
                <a:cs typeface="ae_AlArabiya" pitchFamily="18" charset="-78"/>
              </a:rPr>
              <a:t>كثيرة حدود – ثنائية الحد – ثلاثية الحد – درجة وحيدة الحد – درجة كثيرة الحدود – الصورة القياسية لكثيرة الحد – المعامل الرئيس</a:t>
            </a:r>
            <a:endParaRPr lang="ar-SA" sz="2000" dirty="0">
              <a:latin typeface="ae_AlArabiya" pitchFamily="18" charset="-78"/>
              <a:cs typeface="ae_AlArabiya" pitchFamily="18" charset="-78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5896"/>
            <a:ext cx="1476978" cy="10081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844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80728"/>
            <a:ext cx="7925173" cy="4752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مستطيل مستدير الزوايا 1"/>
          <p:cNvSpPr/>
          <p:nvPr/>
        </p:nvSpPr>
        <p:spPr>
          <a:xfrm>
            <a:off x="3491880" y="81880"/>
            <a:ext cx="2483768" cy="64807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rgbClr val="FF0000"/>
                </a:solidFill>
                <a:latin typeface="ae_AlArabiya" pitchFamily="18" charset="-78"/>
                <a:cs typeface="ae_AlArabiya" pitchFamily="18" charset="-78"/>
              </a:rPr>
              <a:t>( 6 – 3 ) كثيرات الحدود</a:t>
            </a:r>
            <a:endParaRPr lang="ar-SA" sz="2000" dirty="0">
              <a:solidFill>
                <a:srgbClr val="FF0000"/>
              </a:solidFill>
              <a:latin typeface="ae_AlArabiya" pitchFamily="18" charset="-78"/>
              <a:cs typeface="ae_AlArabiya" pitchFamily="18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0" y="6021288"/>
            <a:ext cx="914400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000" u="sng" dirty="0" smtClean="0">
                <a:solidFill>
                  <a:srgbClr val="FF0000"/>
                </a:solidFill>
                <a:latin typeface="ae_AlArabiya" pitchFamily="18" charset="-78"/>
                <a:cs typeface="ae_AlArabiya" pitchFamily="18" charset="-78"/>
              </a:rPr>
              <a:t>المفردات / </a:t>
            </a:r>
            <a:r>
              <a:rPr lang="ar-SA" sz="2000" dirty="0" smtClean="0">
                <a:latin typeface="ae_AlArabiya" pitchFamily="18" charset="-78"/>
                <a:cs typeface="ae_AlArabiya" pitchFamily="18" charset="-78"/>
              </a:rPr>
              <a:t>كثيرة حدود – ثنائية الحد – ثلاثية الحد – درجة وحيدة الحد – درجة كثيرة الحدود – الصورة القياسية لكثيرة الحد – المعامل الرئيس</a:t>
            </a:r>
            <a:endParaRPr lang="ar-SA" sz="2000" dirty="0">
              <a:latin typeface="ae_AlArabiya" pitchFamily="18" charset="-78"/>
              <a:cs typeface="ae_AlArabiya" pitchFamily="18" charset="-78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5896"/>
            <a:ext cx="1476978" cy="10081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مربع نص 14"/>
          <p:cNvSpPr txBox="1"/>
          <p:nvPr/>
        </p:nvSpPr>
        <p:spPr>
          <a:xfrm>
            <a:off x="2553606" y="3070701"/>
            <a:ext cx="345855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SA" sz="3600" dirty="0"/>
          </a:p>
        </p:txBody>
      </p:sp>
      <p:sp>
        <p:nvSpPr>
          <p:cNvPr id="7" name="مربع نص 14"/>
          <p:cNvSpPr txBox="1"/>
          <p:nvPr/>
        </p:nvSpPr>
        <p:spPr>
          <a:xfrm>
            <a:off x="1134025" y="3070701"/>
            <a:ext cx="106171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SA" sz="3600" dirty="0"/>
          </a:p>
        </p:txBody>
      </p:sp>
      <p:sp>
        <p:nvSpPr>
          <p:cNvPr id="8" name="مربع نص 14"/>
          <p:cNvSpPr txBox="1"/>
          <p:nvPr/>
        </p:nvSpPr>
        <p:spPr>
          <a:xfrm>
            <a:off x="2553606" y="3810526"/>
            <a:ext cx="3458554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SA" sz="1600" dirty="0"/>
          </a:p>
        </p:txBody>
      </p:sp>
      <p:sp>
        <p:nvSpPr>
          <p:cNvPr id="9" name="مربع نص 14"/>
          <p:cNvSpPr txBox="1"/>
          <p:nvPr/>
        </p:nvSpPr>
        <p:spPr>
          <a:xfrm>
            <a:off x="1134025" y="3810526"/>
            <a:ext cx="1061711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SA" sz="1600" dirty="0"/>
          </a:p>
        </p:txBody>
      </p:sp>
      <p:sp>
        <p:nvSpPr>
          <p:cNvPr id="10" name="مربع نص 14"/>
          <p:cNvSpPr txBox="1"/>
          <p:nvPr/>
        </p:nvSpPr>
        <p:spPr>
          <a:xfrm>
            <a:off x="2517094" y="4242574"/>
            <a:ext cx="345855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SA" dirty="0"/>
          </a:p>
        </p:txBody>
      </p:sp>
      <p:sp>
        <p:nvSpPr>
          <p:cNvPr id="11" name="مربع نص 14"/>
          <p:cNvSpPr txBox="1"/>
          <p:nvPr/>
        </p:nvSpPr>
        <p:spPr>
          <a:xfrm>
            <a:off x="1097513" y="4242574"/>
            <a:ext cx="106171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SA" dirty="0"/>
          </a:p>
        </p:txBody>
      </p:sp>
      <p:sp>
        <p:nvSpPr>
          <p:cNvPr id="12" name="مربع نص 14"/>
          <p:cNvSpPr txBox="1"/>
          <p:nvPr/>
        </p:nvSpPr>
        <p:spPr>
          <a:xfrm>
            <a:off x="2339752" y="4725144"/>
            <a:ext cx="3615517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SA" sz="4000" dirty="0"/>
          </a:p>
        </p:txBody>
      </p:sp>
      <p:sp>
        <p:nvSpPr>
          <p:cNvPr id="13" name="مربع نص 14"/>
          <p:cNvSpPr txBox="1"/>
          <p:nvPr/>
        </p:nvSpPr>
        <p:spPr>
          <a:xfrm>
            <a:off x="1134025" y="4725144"/>
            <a:ext cx="1061711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SA" sz="4000" dirty="0"/>
          </a:p>
        </p:txBody>
      </p:sp>
    </p:spTree>
    <p:extLst>
      <p:ext uri="{BB962C8B-B14F-4D97-AF65-F5344CB8AC3E}">
        <p14:creationId xmlns:p14="http://schemas.microsoft.com/office/powerpoint/2010/main" val="3237569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803548"/>
            <a:ext cx="7859241" cy="1401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مستطيل مستدير الزوايا 1"/>
          <p:cNvSpPr/>
          <p:nvPr/>
        </p:nvSpPr>
        <p:spPr>
          <a:xfrm>
            <a:off x="3491880" y="81880"/>
            <a:ext cx="2483768" cy="64807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rgbClr val="FF0000"/>
                </a:solidFill>
                <a:latin typeface="ae_AlArabiya" pitchFamily="18" charset="-78"/>
                <a:cs typeface="ae_AlArabiya" pitchFamily="18" charset="-78"/>
              </a:rPr>
              <a:t>( 6 – 3 ) كثيرات الحدود</a:t>
            </a:r>
            <a:endParaRPr lang="ar-SA" sz="2000" dirty="0">
              <a:solidFill>
                <a:srgbClr val="FF0000"/>
              </a:solidFill>
              <a:latin typeface="ae_AlArabiya" pitchFamily="18" charset="-78"/>
              <a:cs typeface="ae_AlArabiya" pitchFamily="18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0" y="6021288"/>
            <a:ext cx="914400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000" u="sng" dirty="0" smtClean="0">
                <a:solidFill>
                  <a:srgbClr val="FF0000"/>
                </a:solidFill>
                <a:latin typeface="ae_AlArabiya" pitchFamily="18" charset="-78"/>
                <a:cs typeface="ae_AlArabiya" pitchFamily="18" charset="-78"/>
              </a:rPr>
              <a:t>المفردات / </a:t>
            </a:r>
            <a:r>
              <a:rPr lang="ar-SA" sz="2000" dirty="0" smtClean="0">
                <a:latin typeface="ae_AlArabiya" pitchFamily="18" charset="-78"/>
                <a:cs typeface="ae_AlArabiya" pitchFamily="18" charset="-78"/>
              </a:rPr>
              <a:t>كثيرة حدود – ثنائية الحد – ثلاثية الحد – درجة وحيدة الحد – درجة كثيرة الحدود – الصورة القياسية لكثيرة الحد – المعامل الرئيس</a:t>
            </a:r>
            <a:endParaRPr lang="ar-SA" sz="2000" dirty="0">
              <a:latin typeface="ae_AlArabiya" pitchFamily="18" charset="-78"/>
              <a:cs typeface="ae_AlArabiya" pitchFamily="18" charset="-78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5896"/>
            <a:ext cx="1476978" cy="10081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743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420888"/>
            <a:ext cx="8403307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مستطيل مستدير الزوايا 1"/>
          <p:cNvSpPr/>
          <p:nvPr/>
        </p:nvSpPr>
        <p:spPr>
          <a:xfrm>
            <a:off x="3491880" y="81880"/>
            <a:ext cx="2483768" cy="64807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rgbClr val="FF0000"/>
                </a:solidFill>
                <a:latin typeface="ae_AlArabiya" pitchFamily="18" charset="-78"/>
                <a:cs typeface="ae_AlArabiya" pitchFamily="18" charset="-78"/>
              </a:rPr>
              <a:t>( 6 – 3 ) كثيرات الحدود</a:t>
            </a:r>
            <a:endParaRPr lang="ar-SA" sz="2000" dirty="0">
              <a:solidFill>
                <a:srgbClr val="FF0000"/>
              </a:solidFill>
              <a:latin typeface="ae_AlArabiya" pitchFamily="18" charset="-78"/>
              <a:cs typeface="ae_AlArabiya" pitchFamily="18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0" y="6021288"/>
            <a:ext cx="914400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000" u="sng" dirty="0" smtClean="0">
                <a:solidFill>
                  <a:srgbClr val="FF0000"/>
                </a:solidFill>
                <a:latin typeface="ae_AlArabiya" pitchFamily="18" charset="-78"/>
                <a:cs typeface="ae_AlArabiya" pitchFamily="18" charset="-78"/>
              </a:rPr>
              <a:t>المفردات / </a:t>
            </a:r>
            <a:r>
              <a:rPr lang="ar-SA" sz="2000" dirty="0" smtClean="0">
                <a:latin typeface="ae_AlArabiya" pitchFamily="18" charset="-78"/>
                <a:cs typeface="ae_AlArabiya" pitchFamily="18" charset="-78"/>
              </a:rPr>
              <a:t>كثيرة حدود – ثنائية الحد – ثلاثية الحد – درجة وحيدة الحد – درجة كثيرة الحدود – الصورة القياسية لكثيرة الحد – المعامل الرئيس</a:t>
            </a:r>
            <a:endParaRPr lang="ar-SA" sz="2000" dirty="0">
              <a:latin typeface="ae_AlArabiya" pitchFamily="18" charset="-78"/>
              <a:cs typeface="ae_AlArabiya" pitchFamily="18" charset="-78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61" y="2276872"/>
            <a:ext cx="1476978" cy="10081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20688"/>
            <a:ext cx="8076441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مربع نص 14"/>
          <p:cNvSpPr txBox="1"/>
          <p:nvPr/>
        </p:nvSpPr>
        <p:spPr>
          <a:xfrm>
            <a:off x="1547664" y="4090936"/>
            <a:ext cx="561879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SA" dirty="0"/>
          </a:p>
        </p:txBody>
      </p:sp>
      <p:sp>
        <p:nvSpPr>
          <p:cNvPr id="8" name="مربع نص 14"/>
          <p:cNvSpPr txBox="1"/>
          <p:nvPr/>
        </p:nvSpPr>
        <p:spPr>
          <a:xfrm>
            <a:off x="1547664" y="4643844"/>
            <a:ext cx="561879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SA" dirty="0"/>
          </a:p>
        </p:txBody>
      </p:sp>
      <p:sp>
        <p:nvSpPr>
          <p:cNvPr id="9" name="مربع نص 14"/>
          <p:cNvSpPr txBox="1"/>
          <p:nvPr/>
        </p:nvSpPr>
        <p:spPr>
          <a:xfrm>
            <a:off x="611560" y="5157192"/>
            <a:ext cx="636088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81377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491880" y="81880"/>
            <a:ext cx="2483768" cy="64807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rgbClr val="FF0000"/>
                </a:solidFill>
                <a:latin typeface="ae_AlArabiya" pitchFamily="18" charset="-78"/>
                <a:cs typeface="ae_AlArabiya" pitchFamily="18" charset="-78"/>
              </a:rPr>
              <a:t>( 6 – 3 ) كثيرات الحدود</a:t>
            </a:r>
            <a:endParaRPr lang="ar-SA" sz="2000" dirty="0">
              <a:solidFill>
                <a:srgbClr val="FF0000"/>
              </a:solidFill>
              <a:latin typeface="ae_AlArabiya" pitchFamily="18" charset="-78"/>
              <a:cs typeface="ae_AlArabiya" pitchFamily="18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0" y="6021288"/>
            <a:ext cx="914400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000" u="sng" dirty="0" smtClean="0">
                <a:solidFill>
                  <a:srgbClr val="FF0000"/>
                </a:solidFill>
                <a:latin typeface="ae_AlArabiya" pitchFamily="18" charset="-78"/>
                <a:cs typeface="ae_AlArabiya" pitchFamily="18" charset="-78"/>
              </a:rPr>
              <a:t>المفردات / </a:t>
            </a:r>
            <a:r>
              <a:rPr lang="ar-SA" sz="2000" dirty="0" smtClean="0">
                <a:latin typeface="ae_AlArabiya" pitchFamily="18" charset="-78"/>
                <a:cs typeface="ae_AlArabiya" pitchFamily="18" charset="-78"/>
              </a:rPr>
              <a:t>كثيرة حدود – ثنائية الحد – ثلاثية الحد – درجة وحيدة الحد – درجة كثيرة الحدود – الصورة القياسية لكثيرة الحد – المعامل الرئيس</a:t>
            </a:r>
            <a:endParaRPr lang="ar-SA" sz="2000" dirty="0">
              <a:latin typeface="ae_AlArabiya" pitchFamily="18" charset="-78"/>
              <a:cs typeface="ae_AlArabiya" pitchFamily="18" charset="-78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5896"/>
            <a:ext cx="1476978" cy="10081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009" y="1484784"/>
            <a:ext cx="7326407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906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5916"/>
            <a:ext cx="8205039" cy="222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مستطيل مستدير الزوايا 1"/>
          <p:cNvSpPr/>
          <p:nvPr/>
        </p:nvSpPr>
        <p:spPr>
          <a:xfrm>
            <a:off x="3491880" y="81880"/>
            <a:ext cx="2483768" cy="64807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rgbClr val="FF0000"/>
                </a:solidFill>
                <a:latin typeface="ae_AlArabiya" pitchFamily="18" charset="-78"/>
                <a:cs typeface="ae_AlArabiya" pitchFamily="18" charset="-78"/>
              </a:rPr>
              <a:t>( 6 – 3 ) كثيرات الحدود</a:t>
            </a:r>
            <a:endParaRPr lang="ar-SA" sz="2000" dirty="0">
              <a:solidFill>
                <a:srgbClr val="FF0000"/>
              </a:solidFill>
              <a:latin typeface="ae_AlArabiya" pitchFamily="18" charset="-78"/>
              <a:cs typeface="ae_AlArabiya" pitchFamily="18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0" y="6021288"/>
            <a:ext cx="914400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000" u="sng" dirty="0" smtClean="0">
                <a:solidFill>
                  <a:srgbClr val="FF0000"/>
                </a:solidFill>
                <a:latin typeface="ae_AlArabiya" pitchFamily="18" charset="-78"/>
                <a:cs typeface="ae_AlArabiya" pitchFamily="18" charset="-78"/>
              </a:rPr>
              <a:t>المفردات / </a:t>
            </a:r>
            <a:r>
              <a:rPr lang="ar-SA" sz="2000" dirty="0" smtClean="0">
                <a:latin typeface="ae_AlArabiya" pitchFamily="18" charset="-78"/>
                <a:cs typeface="ae_AlArabiya" pitchFamily="18" charset="-78"/>
              </a:rPr>
              <a:t>كثيرة حدود – ثنائية الحد – ثلاثية الحد – درجة وحيدة الحد – درجة كثيرة الحدود – الصورة القياسية لكثيرة الحد – المعامل الرئيس</a:t>
            </a:r>
            <a:endParaRPr lang="ar-SA" sz="2000" dirty="0">
              <a:latin typeface="ae_AlArabiya" pitchFamily="18" charset="-78"/>
              <a:cs typeface="ae_AlArabiya" pitchFamily="18" charset="-78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1476978" cy="10081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34766"/>
            <a:ext cx="8375114" cy="33865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مربع نص 14"/>
          <p:cNvSpPr txBox="1"/>
          <p:nvPr/>
        </p:nvSpPr>
        <p:spPr>
          <a:xfrm>
            <a:off x="1924367" y="4143361"/>
            <a:ext cx="561879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SA" dirty="0"/>
          </a:p>
        </p:txBody>
      </p:sp>
      <p:sp>
        <p:nvSpPr>
          <p:cNvPr id="8" name="مربع نص 14"/>
          <p:cNvSpPr txBox="1"/>
          <p:nvPr/>
        </p:nvSpPr>
        <p:spPr>
          <a:xfrm>
            <a:off x="539552" y="5157192"/>
            <a:ext cx="6698914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SA" sz="4800" dirty="0"/>
          </a:p>
        </p:txBody>
      </p:sp>
    </p:spTree>
    <p:extLst>
      <p:ext uri="{BB962C8B-B14F-4D97-AF65-F5344CB8AC3E}">
        <p14:creationId xmlns:p14="http://schemas.microsoft.com/office/powerpoint/2010/main" val="1261848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764704"/>
            <a:ext cx="8016602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مستطيل مستدير الزوايا 1"/>
          <p:cNvSpPr/>
          <p:nvPr/>
        </p:nvSpPr>
        <p:spPr>
          <a:xfrm>
            <a:off x="3491880" y="81880"/>
            <a:ext cx="2483768" cy="64807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rgbClr val="FF0000"/>
                </a:solidFill>
                <a:latin typeface="ae_AlArabiya" pitchFamily="18" charset="-78"/>
                <a:cs typeface="ae_AlArabiya" pitchFamily="18" charset="-78"/>
              </a:rPr>
              <a:t>( 6 – 3 ) كثيرات الحدود</a:t>
            </a:r>
            <a:endParaRPr lang="ar-SA" sz="2000" dirty="0">
              <a:solidFill>
                <a:srgbClr val="FF0000"/>
              </a:solidFill>
              <a:latin typeface="ae_AlArabiya" pitchFamily="18" charset="-78"/>
              <a:cs typeface="ae_AlArabiya" pitchFamily="18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0" y="6021288"/>
            <a:ext cx="914400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000" u="sng" dirty="0" smtClean="0">
                <a:solidFill>
                  <a:srgbClr val="FF0000"/>
                </a:solidFill>
                <a:latin typeface="ae_AlArabiya" pitchFamily="18" charset="-78"/>
                <a:cs typeface="ae_AlArabiya" pitchFamily="18" charset="-78"/>
              </a:rPr>
              <a:t>المفردات / </a:t>
            </a:r>
            <a:r>
              <a:rPr lang="ar-SA" sz="2000" dirty="0" smtClean="0">
                <a:latin typeface="ae_AlArabiya" pitchFamily="18" charset="-78"/>
                <a:cs typeface="ae_AlArabiya" pitchFamily="18" charset="-78"/>
              </a:rPr>
              <a:t>كثيرة حدود – ثنائية الحد – ثلاثية الحد – درجة وحيدة الحد – درجة كثيرة الحدود – الصورة القياسية لكثيرة الحد – المعامل الرئيس</a:t>
            </a:r>
            <a:endParaRPr lang="ar-SA" sz="2000" dirty="0">
              <a:latin typeface="ae_AlArabiya" pitchFamily="18" charset="-78"/>
              <a:cs typeface="ae_AlArabiya" pitchFamily="18" charset="-78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5896"/>
            <a:ext cx="1476978" cy="10081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269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0" y="6021288"/>
            <a:ext cx="914400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000" u="sng" dirty="0" smtClean="0">
                <a:solidFill>
                  <a:srgbClr val="FF0000"/>
                </a:solidFill>
                <a:latin typeface="ae_AlArabiya" pitchFamily="18" charset="-78"/>
                <a:cs typeface="ae_AlArabiya" pitchFamily="18" charset="-78"/>
              </a:rPr>
              <a:t>المفردات / </a:t>
            </a:r>
            <a:r>
              <a:rPr lang="ar-SA" sz="2000" dirty="0" smtClean="0">
                <a:latin typeface="ae_AlArabiya" pitchFamily="18" charset="-78"/>
                <a:cs typeface="ae_AlArabiya" pitchFamily="18" charset="-78"/>
              </a:rPr>
              <a:t>كثيرة حدود – ثنائية الحد – ثلاثية الحد – درجة وحيدة الحد – درجة كثيرة الحدود – الصورة القياسية لكثيرة الحد – المعامل الرئيس</a:t>
            </a:r>
            <a:endParaRPr lang="ar-SA" sz="2000" dirty="0">
              <a:latin typeface="ae_AlArabiya" pitchFamily="18" charset="-78"/>
              <a:cs typeface="ae_AlArabiya" pitchFamily="18" charset="-78"/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539552" y="620688"/>
            <a:ext cx="8171799" cy="5256584"/>
            <a:chOff x="539552" y="731240"/>
            <a:chExt cx="8171799" cy="4964710"/>
          </a:xfrm>
        </p:grpSpPr>
        <p:pic>
          <p:nvPicPr>
            <p:cNvPr id="9219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96326" y="3429000"/>
              <a:ext cx="5915025" cy="22669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21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731240"/>
              <a:ext cx="8171799" cy="3086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86640"/>
            <a:ext cx="1476978" cy="10081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مستدير الزوايا 1"/>
          <p:cNvSpPr/>
          <p:nvPr/>
        </p:nvSpPr>
        <p:spPr>
          <a:xfrm>
            <a:off x="3491880" y="81880"/>
            <a:ext cx="2483768" cy="64807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srgbClr val="FF0000"/>
                </a:solidFill>
                <a:latin typeface="ae_AlArabiya" pitchFamily="18" charset="-78"/>
                <a:cs typeface="ae_AlArabiya" pitchFamily="18" charset="-78"/>
              </a:rPr>
              <a:t>( 6 – 3 ) كثيرات الحدود</a:t>
            </a:r>
            <a:endParaRPr lang="ar-SA" sz="2000" dirty="0">
              <a:solidFill>
                <a:srgbClr val="FF0000"/>
              </a:solidFill>
              <a:latin typeface="ae_AlArabiya" pitchFamily="18" charset="-78"/>
              <a:cs typeface="ae_AlArabiya" pitchFamily="18" charset="-78"/>
            </a:endParaRPr>
          </a:p>
        </p:txBody>
      </p:sp>
      <p:sp>
        <p:nvSpPr>
          <p:cNvPr id="8" name="مربع نص 14"/>
          <p:cNvSpPr txBox="1"/>
          <p:nvPr/>
        </p:nvSpPr>
        <p:spPr>
          <a:xfrm>
            <a:off x="5508104" y="3888219"/>
            <a:ext cx="2594458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SA" sz="1600" dirty="0"/>
          </a:p>
        </p:txBody>
      </p:sp>
      <p:sp>
        <p:nvSpPr>
          <p:cNvPr id="9" name="مربع نص 14"/>
          <p:cNvSpPr txBox="1"/>
          <p:nvPr/>
        </p:nvSpPr>
        <p:spPr>
          <a:xfrm>
            <a:off x="5474314" y="4242574"/>
            <a:ext cx="2594458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SA" sz="1600" dirty="0"/>
          </a:p>
        </p:txBody>
      </p:sp>
      <p:sp>
        <p:nvSpPr>
          <p:cNvPr id="10" name="مربع نص 14"/>
          <p:cNvSpPr txBox="1"/>
          <p:nvPr/>
        </p:nvSpPr>
        <p:spPr>
          <a:xfrm>
            <a:off x="5474314" y="4602614"/>
            <a:ext cx="2594458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SA" sz="1600" dirty="0"/>
          </a:p>
        </p:txBody>
      </p:sp>
      <p:sp>
        <p:nvSpPr>
          <p:cNvPr id="11" name="مربع نص 14"/>
          <p:cNvSpPr txBox="1"/>
          <p:nvPr/>
        </p:nvSpPr>
        <p:spPr>
          <a:xfrm>
            <a:off x="5474314" y="5034662"/>
            <a:ext cx="2594458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SA" sz="1600" dirty="0"/>
          </a:p>
        </p:txBody>
      </p:sp>
      <p:sp>
        <p:nvSpPr>
          <p:cNvPr id="12" name="مربع نص 14"/>
          <p:cNvSpPr txBox="1"/>
          <p:nvPr/>
        </p:nvSpPr>
        <p:spPr>
          <a:xfrm>
            <a:off x="2796326" y="5445224"/>
            <a:ext cx="5748664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SA" sz="1600" dirty="0"/>
          </a:p>
        </p:txBody>
      </p:sp>
    </p:spTree>
    <p:extLst>
      <p:ext uri="{BB962C8B-B14F-4D97-AF65-F5344CB8AC3E}">
        <p14:creationId xmlns:p14="http://schemas.microsoft.com/office/powerpoint/2010/main" val="2619513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120</TotalTime>
  <Words>337</Words>
  <Application>Microsoft Office PowerPoint</Application>
  <PresentationFormat>عرض على الشاشة (3:4)‏</PresentationFormat>
  <Paragraphs>21</Paragraphs>
  <Slides>11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hp</dc:creator>
  <cp:lastModifiedBy>hp</cp:lastModifiedBy>
  <cp:revision>14</cp:revision>
  <dcterms:created xsi:type="dcterms:W3CDTF">2012-01-16T16:56:16Z</dcterms:created>
  <dcterms:modified xsi:type="dcterms:W3CDTF">2012-01-19T21:38:56Z</dcterms:modified>
</cp:coreProperties>
</file>