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4" r:id="rId6"/>
    <p:sldId id="265" r:id="rId7"/>
    <p:sldId id="269" r:id="rId8"/>
    <p:sldId id="270" r:id="rId9"/>
    <p:sldId id="273" r:id="rId10"/>
    <p:sldId id="278" r:id="rId11"/>
    <p:sldId id="281" r:id="rId12"/>
    <p:sldId id="293" r:id="rId13"/>
    <p:sldId id="380" r:id="rId14"/>
    <p:sldId id="381" r:id="rId15"/>
    <p:sldId id="290" r:id="rId16"/>
    <p:sldId id="382" r:id="rId17"/>
    <p:sldId id="260" r:id="rId18"/>
    <p:sldId id="298" r:id="rId19"/>
    <p:sldId id="299" r:id="rId20"/>
    <p:sldId id="383" r:id="rId21"/>
    <p:sldId id="300" r:id="rId22"/>
    <p:sldId id="271" r:id="rId23"/>
    <p:sldId id="272" r:id="rId24"/>
    <p:sldId id="301" r:id="rId25"/>
    <p:sldId id="302" r:id="rId26"/>
    <p:sldId id="275" r:id="rId27"/>
    <p:sldId id="286" r:id="rId28"/>
    <p:sldId id="289" r:id="rId29"/>
    <p:sldId id="304" r:id="rId30"/>
    <p:sldId id="305" r:id="rId31"/>
    <p:sldId id="387" r:id="rId32"/>
    <p:sldId id="313" r:id="rId33"/>
    <p:sldId id="314" r:id="rId34"/>
    <p:sldId id="315" r:id="rId35"/>
    <p:sldId id="267" r:id="rId36"/>
    <p:sldId id="268" r:id="rId37"/>
    <p:sldId id="316" r:id="rId38"/>
    <p:sldId id="317" r:id="rId39"/>
    <p:sldId id="318" r:id="rId40"/>
    <p:sldId id="320" r:id="rId41"/>
    <p:sldId id="277" r:id="rId42"/>
    <p:sldId id="323" r:id="rId43"/>
    <p:sldId id="324" r:id="rId44"/>
    <p:sldId id="284" r:id="rId45"/>
    <p:sldId id="327" r:id="rId46"/>
    <p:sldId id="328" r:id="rId47"/>
    <p:sldId id="329" r:id="rId48"/>
    <p:sldId id="330" r:id="rId49"/>
    <p:sldId id="331" r:id="rId50"/>
    <p:sldId id="332" r:id="rId51"/>
    <p:sldId id="333" r:id="rId52"/>
    <p:sldId id="334" r:id="rId53"/>
    <p:sldId id="335" r:id="rId54"/>
    <p:sldId id="336" r:id="rId55"/>
    <p:sldId id="337" r:id="rId56"/>
    <p:sldId id="338" r:id="rId57"/>
    <p:sldId id="339" r:id="rId58"/>
    <p:sldId id="341" r:id="rId59"/>
    <p:sldId id="342" r:id="rId60"/>
    <p:sldId id="343" r:id="rId61"/>
    <p:sldId id="344" r:id="rId62"/>
    <p:sldId id="345" r:id="rId63"/>
    <p:sldId id="346" r:id="rId64"/>
    <p:sldId id="340" r:id="rId65"/>
    <p:sldId id="388" r:id="rId66"/>
    <p:sldId id="259" r:id="rId67"/>
    <p:sldId id="348" r:id="rId68"/>
    <p:sldId id="349" r:id="rId69"/>
    <p:sldId id="350" r:id="rId70"/>
    <p:sldId id="351" r:id="rId71"/>
    <p:sldId id="352" r:id="rId72"/>
    <p:sldId id="386" r:id="rId73"/>
    <p:sldId id="353" r:id="rId74"/>
    <p:sldId id="354" r:id="rId75"/>
    <p:sldId id="355" r:id="rId76"/>
    <p:sldId id="356" r:id="rId77"/>
    <p:sldId id="357" r:id="rId78"/>
    <p:sldId id="358" r:id="rId79"/>
    <p:sldId id="359" r:id="rId80"/>
    <p:sldId id="360" r:id="rId81"/>
    <p:sldId id="361" r:id="rId82"/>
    <p:sldId id="282" r:id="rId83"/>
    <p:sldId id="362" r:id="rId84"/>
    <p:sldId id="363" r:id="rId85"/>
    <p:sldId id="364" r:id="rId86"/>
    <p:sldId id="365" r:id="rId87"/>
    <p:sldId id="366" r:id="rId88"/>
    <p:sldId id="389" r:id="rId8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A271FA-B96E-CC14-25F7-081940A2F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7652C06-6435-710A-0235-015C3369F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C00BE6-4DC7-1572-E825-8295BF9BF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8600-C4C8-2943-BC0B-B1E0E2FF724D}" type="datetimeFigureOut">
              <a:rPr lang="ar-SA" smtClean="0"/>
              <a:t>15 ربيع الثاني، 1447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3903D8C-214E-E3B1-F5F7-8D9B935E8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B3117CD-A6BA-BC4C-D7CB-3979132F5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1CEB-39AC-0344-954C-84FD631034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426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886AB6E-B01A-820E-9E5B-A36840A2B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D920DF1-B707-D4AC-87E3-58590DDA7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B852020-D0A3-B4E0-98EC-BFC7EAB9D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8600-C4C8-2943-BC0B-B1E0E2FF724D}" type="datetimeFigureOut">
              <a:rPr lang="ar-SA" smtClean="0"/>
              <a:t>15 ربيع الثاني، 1447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3F8AF9F-65B8-1969-7B73-E2C540CC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1A13C70-377F-7D15-0F22-FD447F062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1CEB-39AC-0344-954C-84FD631034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130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638D829-A107-601D-F9C0-FD52005936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DA306CA-CF85-B1C6-CC5D-9D6794C91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3BB3773-8126-B5DF-F040-BA495116D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8600-C4C8-2943-BC0B-B1E0E2FF724D}" type="datetimeFigureOut">
              <a:rPr lang="ar-SA" smtClean="0"/>
              <a:t>15 ربيع الثاني، 1447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59CD063-D029-AC41-319A-79D19E053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0F7F678-CE41-131D-2394-4D87B7F1E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1CEB-39AC-0344-954C-84FD631034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29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667B39-DAD9-2FA2-8367-B8B73B81F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A1175D-393E-86E8-3486-CB5F30A9E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6A09C07-58AC-8959-FFF5-CC88B3FBB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8600-C4C8-2943-BC0B-B1E0E2FF724D}" type="datetimeFigureOut">
              <a:rPr lang="ar-SA" smtClean="0"/>
              <a:t>15 ربيع الثاني، 1447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06CE78E-8553-C81A-F485-AB45E49F7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695DA0B-4CDA-10EC-ED14-17967C984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1CEB-39AC-0344-954C-84FD631034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827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95C122-42E7-4D25-4AA0-0C20B1116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DFBC6F0-B808-CD10-DD73-F57480716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D57866C-0E10-BD64-241F-B863C63F3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8600-C4C8-2943-BC0B-B1E0E2FF724D}" type="datetimeFigureOut">
              <a:rPr lang="ar-SA" smtClean="0"/>
              <a:t>15 ربيع الثاني، 1447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A7DE19-F26C-2703-81AF-4F66316C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A41FF1-AA52-2A40-1F63-59A0C485E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1CEB-39AC-0344-954C-84FD631034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816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988F2A2-F73F-37CA-4283-4AF1D7E85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830B8D0-7134-F8F9-0AE3-F58F8FA8C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B352292-5BC5-945C-C5BA-63D3E287B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AAB6736-E1A5-F995-9A12-7DE4C9A77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8600-C4C8-2943-BC0B-B1E0E2FF724D}" type="datetimeFigureOut">
              <a:rPr lang="ar-SA" smtClean="0"/>
              <a:t>15 ربيع الثاني، 1447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ADFC41E-629F-CED2-05F8-2AA0BF99F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C9FF8FF-7A4F-3F5C-7064-371813978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1CEB-39AC-0344-954C-84FD631034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9799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1872F6-57D3-390A-F0CA-E3C266676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C806982-1A9F-DB8F-E417-768761EF9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BA807C-34C5-BAA7-5A44-494E1117C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1F46E2C-41F8-5F19-FD95-D4215F6CBA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85E129B-8BB8-5623-7172-B5B40A5037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D82B8EE-14D3-530B-4FFF-10FF8AC44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8600-C4C8-2943-BC0B-B1E0E2FF724D}" type="datetimeFigureOut">
              <a:rPr lang="ar-SA" smtClean="0"/>
              <a:t>15 ربيع الثاني، 1447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AC1A84F-8B53-7C58-09CF-C03C5BC53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A57033F-10D2-DD12-C81D-FD1F5A0D6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1CEB-39AC-0344-954C-84FD631034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6295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01DEFA-8E99-A304-B167-D69E5D573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AFAB5E5-BD09-C598-4EC6-E58C9D5E3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8600-C4C8-2943-BC0B-B1E0E2FF724D}" type="datetimeFigureOut">
              <a:rPr lang="ar-SA" smtClean="0"/>
              <a:t>15 ربيع الثاني، 1447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B7AA348-F7EB-C7EB-A3A1-DBE8F88A6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461EA1A-8EB6-657C-DF9C-7E353019C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1CEB-39AC-0344-954C-84FD631034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9169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453F673-D886-0A68-8382-0A1CC1B6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8600-C4C8-2943-BC0B-B1E0E2FF724D}" type="datetimeFigureOut">
              <a:rPr lang="ar-SA" smtClean="0"/>
              <a:t>15 ربيع الثاني، 1447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831686A-2656-97AF-DD6E-3077967FC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D6C0246-473B-F384-E86C-A4F9F375F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1CEB-39AC-0344-954C-84FD631034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315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D811FD0-9D70-48B7-3865-22108BA9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6B50D63-2535-52C6-6E71-C47772215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0A482F7-E356-B9BD-1411-0168F304C0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4654154-EC49-5848-ABAF-D3E9BB13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8600-C4C8-2943-BC0B-B1E0E2FF724D}" type="datetimeFigureOut">
              <a:rPr lang="ar-SA" smtClean="0"/>
              <a:t>15 ربيع الثاني، 1447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B8D48E4-8B0E-36E0-6B54-4F91D799A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36C21E2-F9E5-6CE3-B214-E255E13E4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1CEB-39AC-0344-954C-84FD631034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6801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6BC4E20-55CB-47BD-BFC0-3068D2283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5B889C4-351D-10BB-79AA-37342AC1E9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562A744-AE0F-A1F9-CBC4-01C9C29C8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BDB4D62-C476-F4D2-3D01-D83473E56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8600-C4C8-2943-BC0B-B1E0E2FF724D}" type="datetimeFigureOut">
              <a:rPr lang="ar-SA" smtClean="0"/>
              <a:t>15 ربيع الثاني، 1447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9122C79-FBCF-B836-0687-2EA36F300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17FE6BB-E818-AA63-20BA-447263311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1CEB-39AC-0344-954C-84FD631034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288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84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C64B0A-C2F6-C877-0551-F1CD531D3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E3D5AF0-04AB-D7A5-FDBC-66C265D08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872DC0F-0727-528A-A855-8CC1C43A2C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E08600-C4C8-2943-BC0B-B1E0E2FF724D}" type="datetimeFigureOut">
              <a:rPr lang="ar-SA" smtClean="0"/>
              <a:t>15 ربيع الثاني، 1447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A9C39AC-8F75-DE69-7981-6803F0FB3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BCC4A93-53D1-AB8C-8CBC-376D25732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2E1CEB-39AC-0344-954C-84FD631034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955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6.wdp"/><Relationship Id="rId4" Type="http://schemas.openxmlformats.org/officeDocument/2006/relationships/image" Target="../media/image11.png"/><Relationship Id="rId9" Type="http://schemas.microsoft.com/office/2007/relationships/hdphoto" Target="../media/hdphoto8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mp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m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5.wdp"/><Relationship Id="rId4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6.wdp"/><Relationship Id="rId4" Type="http://schemas.openxmlformats.org/officeDocument/2006/relationships/image" Target="../media/image25.png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7.wdp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8.wdp"/><Relationship Id="rId4" Type="http://schemas.openxmlformats.org/officeDocument/2006/relationships/image" Target="../media/image27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microsoft.com/office/2007/relationships/hdphoto" Target="../media/hdphoto20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microsoft.com/office/2007/relationships/hdphoto" Target="../media/hdphoto19.wdp"/><Relationship Id="rId4" Type="http://schemas.openxmlformats.org/officeDocument/2006/relationships/image" Target="../media/image28.png"/><Relationship Id="rId9" Type="http://schemas.microsoft.com/office/2007/relationships/hdphoto" Target="../media/hdphoto21.wdp"/></Relationships>
</file>

<file path=ppt/slides/_rels/slide6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55761CA9-E8A3-BB21-B8E7-37C2880F64F3}"/>
              </a:ext>
            </a:extLst>
          </p:cNvPr>
          <p:cNvSpPr/>
          <p:nvPr/>
        </p:nvSpPr>
        <p:spPr>
          <a:xfrm>
            <a:off x="804753" y="1751342"/>
            <a:ext cx="8500198" cy="268737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>
                <a:solidFill>
                  <a:schemeClr val="tx1"/>
                </a:solidFill>
              </a:rPr>
              <a:t>تقويم ذاتي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8C0E09C-B629-62B7-08BA-A954BCB8F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793" y="1529908"/>
            <a:ext cx="3130237" cy="31302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3BCA07CB-1865-89D3-93B4-0C628CC62A5B}"/>
              </a:ext>
            </a:extLst>
          </p:cNvPr>
          <p:cNvSpPr/>
          <p:nvPr/>
        </p:nvSpPr>
        <p:spPr>
          <a:xfrm>
            <a:off x="2734150" y="4438713"/>
            <a:ext cx="5683564" cy="21073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accent5"/>
                </a:solidFill>
              </a:rPr>
              <a:t>مادة القرآن و الدراسات الإسلامية</a:t>
            </a:r>
          </a:p>
          <a:p>
            <a:pPr algn="ctr"/>
            <a:r>
              <a:rPr lang="ar-SA" sz="3200" b="1" dirty="0">
                <a:solidFill>
                  <a:schemeClr val="accent5"/>
                </a:solidFill>
              </a:rPr>
              <a:t>الصف الثالث متوسط</a:t>
            </a:r>
          </a:p>
          <a:p>
            <a:pPr algn="ctr"/>
            <a:r>
              <a:rPr lang="ar-SA" sz="3200" b="1" dirty="0">
                <a:solidFill>
                  <a:schemeClr val="accent5"/>
                </a:solidFill>
              </a:rPr>
              <a:t>الفصل الدراسي الأول </a:t>
            </a:r>
          </a:p>
        </p:txBody>
      </p:sp>
    </p:spTree>
    <p:extLst>
      <p:ext uri="{BB962C8B-B14F-4D97-AF65-F5344CB8AC3E}">
        <p14:creationId xmlns:p14="http://schemas.microsoft.com/office/powerpoint/2010/main" val="1415184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080291"/>
              </p:ext>
            </p:extLst>
          </p:nvPr>
        </p:nvGraphicFramePr>
        <p:xfrm>
          <a:off x="939800" y="1566332"/>
          <a:ext cx="9105900" cy="420624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0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marL="0" indent="0" algn="ctr" rtl="1">
                        <a:buFontTx/>
                        <a:buNone/>
                      </a:pPr>
                      <a:r>
                        <a:rPr lang="ar-SA" sz="4400" baseline="0" dirty="0"/>
                        <a:t>حكم استعمال (لو ) هنا محرم لأنه...</a:t>
                      </a:r>
                    </a:p>
                    <a:p>
                      <a:pPr marL="0" indent="0" algn="ctr" rtl="1">
                        <a:buFontTx/>
                        <a:buNone/>
                      </a:pPr>
                      <a:endParaRPr lang="ar-SA" sz="4400" baseline="0" dirty="0"/>
                    </a:p>
                    <a:p>
                      <a:pPr marL="0" indent="0" algn="ctr" rtl="1">
                        <a:buFontTx/>
                        <a:buNone/>
                      </a:pPr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494"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/>
                        <a:t>على</a:t>
                      </a:r>
                      <a:r>
                        <a:rPr lang="ar-SA" sz="4400" baseline="0" dirty="0"/>
                        <a:t> أمر مستقبل لتمنى الشر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/>
                        <a:t>على</a:t>
                      </a:r>
                      <a:r>
                        <a:rPr lang="ar-SA" sz="4400" baseline="0" dirty="0"/>
                        <a:t> أمر ماض </a:t>
                      </a:r>
                      <a:r>
                        <a:rPr lang="ar-SA" sz="4400" baseline="0" dirty="0" err="1"/>
                        <a:t>للتسخط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/>
                        <a:t>على</a:t>
                      </a:r>
                      <a:r>
                        <a:rPr lang="ar-SA" sz="4400" baseline="0" dirty="0"/>
                        <a:t> أمر ماض لتمني الخير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75" y="4121150"/>
            <a:ext cx="2143125" cy="2143125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845" y="2443126"/>
            <a:ext cx="6594375" cy="79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40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301827"/>
              </p:ext>
            </p:extLst>
          </p:nvPr>
        </p:nvGraphicFramePr>
        <p:xfrm>
          <a:off x="939800" y="1566332"/>
          <a:ext cx="9105900" cy="353568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0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marL="0" indent="0" algn="ctr" rtl="1">
                        <a:buFontTx/>
                        <a:buNone/>
                      </a:pPr>
                      <a:r>
                        <a:rPr lang="ar-SA" sz="4400" baseline="0" dirty="0"/>
                        <a:t>أي من العبارات التالية تدل على استعمال (لو ) الجائز ...</a:t>
                      </a:r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494"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/>
                        <a:t>لو كان لي سلطة لضربت فلان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/>
                        <a:t>لو لم أذهب لما مرضت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/>
                        <a:t>لو</a:t>
                      </a:r>
                      <a:r>
                        <a:rPr lang="ar-SA" sz="4400" baseline="0" dirty="0"/>
                        <a:t> غيرت نشاطي التجاري لربحت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75" y="38671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12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505659"/>
              </p:ext>
            </p:extLst>
          </p:nvPr>
        </p:nvGraphicFramePr>
        <p:xfrm>
          <a:off x="1193799" y="1452032"/>
          <a:ext cx="8610601" cy="3241887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1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marL="0" indent="0" algn="ctr" rtl="1">
                        <a:buFontTx/>
                        <a:buNone/>
                      </a:pPr>
                      <a:r>
                        <a:rPr lang="ar-SA" sz="4400" baseline="0" dirty="0"/>
                        <a:t>من أمثلة نسبة النعم إلى غير الله  :</a:t>
                      </a:r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494"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/>
                        <a:t>لو</a:t>
                      </a:r>
                      <a:r>
                        <a:rPr lang="ar-SA" sz="4400" baseline="0" dirty="0"/>
                        <a:t> الله ثم فلان لما نجوت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aseline="0" dirty="0"/>
                        <a:t>كانت الريح طيبة و الملاح حاذقا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aseline="0" dirty="0"/>
                        <a:t>رزقني الله فهما فتفوقت 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52890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15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694914"/>
              </p:ext>
            </p:extLst>
          </p:nvPr>
        </p:nvGraphicFramePr>
        <p:xfrm>
          <a:off x="1193799" y="1452032"/>
          <a:ext cx="8610601" cy="2571327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1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marL="0" indent="0" algn="ctr" rtl="1">
                        <a:buFontTx/>
                        <a:buNone/>
                      </a:pPr>
                      <a:r>
                        <a:rPr lang="ar-SA" sz="4400" baseline="0" dirty="0"/>
                        <a:t>من أمثلة سب الدهر :</a:t>
                      </a:r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494"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/>
                        <a:t>هذا يوم خبيث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aseline="0" dirty="0"/>
                        <a:t>هذا يوم طويل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aseline="0" dirty="0"/>
                        <a:t>هذا يوم كثير الأعمال 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140" y="333226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12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365425"/>
              </p:ext>
            </p:extLst>
          </p:nvPr>
        </p:nvGraphicFramePr>
        <p:xfrm>
          <a:off x="1193799" y="1452032"/>
          <a:ext cx="8610601" cy="2461261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1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marL="0" indent="0" algn="ctr" rtl="1">
                        <a:buFontTx/>
                        <a:buNone/>
                      </a:pPr>
                      <a:r>
                        <a:rPr lang="ar-SA" sz="4400" baseline="0" dirty="0"/>
                        <a:t>من أمثلة وصف الريح :</a:t>
                      </a:r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494">
                <a:tc>
                  <a:txBody>
                    <a:bodyPr/>
                    <a:lstStyle/>
                    <a:p>
                      <a:pPr algn="ctr" rtl="1"/>
                      <a:r>
                        <a:rPr lang="ar-SA" sz="4400"/>
                        <a:t>ريح شؤم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aseline="0" dirty="0"/>
                        <a:t>ريح ملعونة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aseline="0" dirty="0"/>
                        <a:t>ريح عاصفة 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942" y="381008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23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78877"/>
              </p:ext>
            </p:extLst>
          </p:nvPr>
        </p:nvGraphicFramePr>
        <p:xfrm>
          <a:off x="1193799" y="1452032"/>
          <a:ext cx="8610601" cy="2461261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1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marL="0" indent="0" algn="ctr" rtl="1">
                        <a:buFontTx/>
                        <a:buNone/>
                      </a:pPr>
                      <a:r>
                        <a:rPr lang="ar-SA" sz="4400" baseline="0" dirty="0"/>
                        <a:t>يسمى نسبة النعم إلى النفس :</a:t>
                      </a:r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494"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/>
                        <a:t>شرك</a:t>
                      </a:r>
                      <a:r>
                        <a:rPr lang="ar-SA" sz="4400" baseline="0" dirty="0"/>
                        <a:t> الطاعة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aseline="0" dirty="0"/>
                        <a:t>كفر النفاق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aseline="0" dirty="0"/>
                        <a:t>كفر النعمة 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97" y="326220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43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5">
            <a:extLst>
              <a:ext uri="{FF2B5EF4-FFF2-40B4-BE49-F238E27FC236}">
                <a16:creationId xmlns:a16="http://schemas.microsoft.com/office/drawing/2014/main" id="{18A9AC20-C004-5A8B-DF3E-2F65AA1FBD4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0594" y="1253331"/>
            <a:ext cx="4702018" cy="43513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defPPr>
              <a:defRPr lang="ar-SA"/>
            </a:defPPr>
            <a:lvl1pPr marL="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8800" b="1" dirty="0">
                <a:solidFill>
                  <a:schemeClr val="tx1"/>
                </a:solidFill>
              </a:rPr>
              <a:t>قسم</a:t>
            </a:r>
          </a:p>
          <a:p>
            <a:pPr algn="ctr"/>
            <a:r>
              <a:rPr lang="ar-SA" sz="8800" b="1" dirty="0">
                <a:solidFill>
                  <a:schemeClr val="tx1"/>
                </a:solidFill>
              </a:rPr>
              <a:t>التفسير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18F8348-5AF0-9A23-4994-BA366CE8D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28" y="2005916"/>
            <a:ext cx="3699347" cy="36993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3204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762346"/>
              </p:ext>
            </p:extLst>
          </p:nvPr>
        </p:nvGraphicFramePr>
        <p:xfrm>
          <a:off x="1028699" y="1646766"/>
          <a:ext cx="9817101" cy="2449407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    </a:t>
                      </a:r>
                      <a:r>
                        <a:rPr lang="ar-SA" sz="5400" dirty="0"/>
                        <a:t>مقصد</a:t>
                      </a:r>
                      <a:r>
                        <a:rPr lang="ar-SA" sz="5400" baseline="0" dirty="0"/>
                        <a:t> سورة الحجرات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rtl="1"/>
                      <a:r>
                        <a:rPr lang="ar-SA" sz="4000" baseline="0" dirty="0"/>
                        <a:t> تقرير الأخلاق الحسنة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/>
                        <a:t>الفتن الأربعة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/>
                        <a:t>صفات المنافقين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259" y="34464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84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483437"/>
              </p:ext>
            </p:extLst>
          </p:nvPr>
        </p:nvGraphicFramePr>
        <p:xfrm>
          <a:off x="1187449" y="1535963"/>
          <a:ext cx="9817101" cy="405384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000" baseline="0" dirty="0"/>
                        <a:t>موضوع الآية</a:t>
                      </a:r>
                    </a:p>
                    <a:p>
                      <a:pPr algn="ctr" rtl="1"/>
                      <a:r>
                        <a:rPr lang="ar-SA" sz="4000" baseline="0" dirty="0"/>
                        <a:t> </a:t>
                      </a:r>
                    </a:p>
                    <a:p>
                      <a:pPr algn="ctr" rtl="1"/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rtl="1"/>
                      <a:r>
                        <a:rPr lang="ar-SA" sz="4000" baseline="0" dirty="0"/>
                        <a:t>الفرق بين الإيمان و الإسلام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/>
                        <a:t>التأدب</a:t>
                      </a:r>
                      <a:r>
                        <a:rPr lang="ar-SA" sz="4000" baseline="0" dirty="0"/>
                        <a:t> مع الرسول صلى الله عليه وسلم و سنته 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/>
                        <a:t>البعد عن العداوة و الخصام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35" y="4373829"/>
            <a:ext cx="2143125" cy="2143125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497" y="2541552"/>
            <a:ext cx="5137403" cy="716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7294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926384"/>
              </p:ext>
            </p:extLst>
          </p:nvPr>
        </p:nvGraphicFramePr>
        <p:xfrm>
          <a:off x="1187449" y="1535963"/>
          <a:ext cx="9817101" cy="3059007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54937">
                <a:tc gridSpan="3">
                  <a:txBody>
                    <a:bodyPr/>
                    <a:lstStyle/>
                    <a:p>
                      <a:pPr algn="ctr" rtl="1"/>
                      <a:endParaRPr lang="ar-SA" sz="4000" baseline="0" dirty="0"/>
                    </a:p>
                    <a:p>
                      <a:pPr algn="ctr" rtl="1"/>
                      <a:endParaRPr lang="ar-SA" sz="4000" baseline="0" dirty="0"/>
                    </a:p>
                    <a:p>
                      <a:pPr algn="ctr" rtl="1"/>
                      <a:r>
                        <a:rPr lang="ar-SA" sz="4000" baseline="0" dirty="0"/>
                        <a:t>الدرس المستفاد من الآية </a:t>
                      </a:r>
                      <a:endParaRPr lang="ar-SA" sz="40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rtl="1"/>
                      <a:r>
                        <a:rPr lang="ar-SA" sz="4000" dirty="0"/>
                        <a:t>التسليم بما جاء به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/>
                        <a:t>التصديق بالأخبار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/>
                        <a:t>أن خبر الثقة مقبول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835" y="4577029"/>
            <a:ext cx="2143125" cy="2143125"/>
          </a:xfrm>
          <a:prstGeom prst="rect">
            <a:avLst/>
          </a:prstGeom>
        </p:spPr>
      </p:pic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208" y="1767793"/>
            <a:ext cx="3232383" cy="838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45998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033DF47-1BF9-BA6F-6F9E-3DBCEF0D5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596" y="1353925"/>
            <a:ext cx="4795067" cy="43513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8800" b="1" dirty="0">
                <a:solidFill>
                  <a:schemeClr val="tx1"/>
                </a:solidFill>
              </a:rPr>
              <a:t>قسم</a:t>
            </a:r>
          </a:p>
          <a:p>
            <a:pPr algn="ctr"/>
            <a:r>
              <a:rPr lang="ar-SA" sz="8800" b="1" dirty="0">
                <a:solidFill>
                  <a:schemeClr val="tx1"/>
                </a:solidFill>
              </a:rPr>
              <a:t>التوحيد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AA92B05-2409-C88C-2EFA-F3210C84C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28" y="2005916"/>
            <a:ext cx="3699347" cy="36993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5417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088469"/>
              </p:ext>
            </p:extLst>
          </p:nvPr>
        </p:nvGraphicFramePr>
        <p:xfrm>
          <a:off x="1187449" y="1535963"/>
          <a:ext cx="9817101" cy="3059007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54937">
                <a:tc gridSpan="3">
                  <a:txBody>
                    <a:bodyPr/>
                    <a:lstStyle/>
                    <a:p>
                      <a:pPr algn="ctr" rtl="1"/>
                      <a:endParaRPr lang="ar-SA" sz="4000" baseline="0" dirty="0"/>
                    </a:p>
                    <a:p>
                      <a:pPr algn="ctr" rtl="1"/>
                      <a:endParaRPr lang="ar-SA" sz="4000" baseline="0" dirty="0"/>
                    </a:p>
                    <a:p>
                      <a:pPr algn="ctr" rtl="1"/>
                      <a:r>
                        <a:rPr lang="ar-SA" sz="4000" baseline="0" dirty="0"/>
                        <a:t>الدرس المستفاد من الآية </a:t>
                      </a:r>
                      <a:endParaRPr lang="ar-SA" sz="40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rtl="1"/>
                      <a:r>
                        <a:rPr lang="ar-SA" sz="4000" dirty="0"/>
                        <a:t>التسليم بما جاء به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/>
                        <a:t>التصديق بالأخبار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/>
                        <a:t>أن خبر الثقة مقبول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835" y="4577029"/>
            <a:ext cx="2143125" cy="2143125"/>
          </a:xfrm>
          <a:prstGeom prst="rect">
            <a:avLst/>
          </a:prstGeom>
        </p:spPr>
      </p:pic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208" y="1767793"/>
            <a:ext cx="3232383" cy="838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19272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614969"/>
              </p:ext>
            </p:extLst>
          </p:nvPr>
        </p:nvGraphicFramePr>
        <p:xfrm>
          <a:off x="1187449" y="1535963"/>
          <a:ext cx="9817101" cy="2422204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343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000" baseline="0" dirty="0"/>
                        <a:t>الموقف الصحيح عند تداول الأخبار و انتشار الشائعات</a:t>
                      </a:r>
                      <a:endParaRPr lang="ar-SA" sz="40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التثبت</a:t>
                      </a:r>
                      <a:r>
                        <a:rPr lang="ar-SA" sz="4000" baseline="0" dirty="0"/>
                        <a:t> 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النقل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المشاركة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835" y="351022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62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465870"/>
              </p:ext>
            </p:extLst>
          </p:nvPr>
        </p:nvGraphicFramePr>
        <p:xfrm>
          <a:off x="1187449" y="1535963"/>
          <a:ext cx="9817101" cy="3059007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343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000" baseline="0" dirty="0"/>
                        <a:t>يقصد بالأخوة</a:t>
                      </a:r>
                    </a:p>
                    <a:p>
                      <a:pPr algn="ctr" rtl="1"/>
                      <a:endParaRPr lang="ar-SA" sz="4000" baseline="0" dirty="0"/>
                    </a:p>
                    <a:p>
                      <a:pPr algn="ctr" rtl="1"/>
                      <a:endParaRPr lang="ar-SA" sz="40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أخوة النسب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أخوة الإيمان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أخوة الجوار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760967"/>
            <a:ext cx="2143125" cy="2143125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488" y="2079589"/>
            <a:ext cx="2568712" cy="673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72347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611816"/>
              </p:ext>
            </p:extLst>
          </p:nvPr>
        </p:nvGraphicFramePr>
        <p:xfrm>
          <a:off x="1187449" y="1535963"/>
          <a:ext cx="9817101" cy="2449407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343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000" baseline="0" dirty="0"/>
                        <a:t>الآية التي تدل على فضل الصلح:</a:t>
                      </a:r>
                    </a:p>
                    <a:p>
                      <a:pPr algn="ctr" rtl="1"/>
                      <a:endParaRPr lang="ar-SA" sz="40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937" y="3760967"/>
            <a:ext cx="2143125" cy="2143125"/>
          </a:xfrm>
          <a:prstGeom prst="rect">
            <a:avLst/>
          </a:prstGeom>
        </p:spPr>
      </p:pic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734" y="3102677"/>
            <a:ext cx="2181529" cy="601912"/>
          </a:xfrm>
          <a:prstGeom prst="rect">
            <a:avLst/>
          </a:prstGeom>
        </p:spPr>
      </p:pic>
      <p:pic>
        <p:nvPicPr>
          <p:cNvPr id="6" name="صورة 5" descr="لقطة الشاشة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944" y="3046299"/>
            <a:ext cx="2391109" cy="714668"/>
          </a:xfrm>
          <a:prstGeom prst="rect">
            <a:avLst/>
          </a:prstGeom>
        </p:spPr>
      </p:pic>
      <p:pic>
        <p:nvPicPr>
          <p:cNvPr id="7" name="صورة 6" descr="لقطة الشاشة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46" y="3046299"/>
            <a:ext cx="2753109" cy="71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73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500250"/>
              </p:ext>
            </p:extLst>
          </p:nvPr>
        </p:nvGraphicFramePr>
        <p:xfrm>
          <a:off x="1187449" y="1535963"/>
          <a:ext cx="9817101" cy="384048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343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000" baseline="0" dirty="0"/>
                        <a:t>من الصفات  المذمومة المنهي عنها                                        ومعناها:</a:t>
                      </a:r>
                    </a:p>
                    <a:p>
                      <a:pPr algn="ctr" rtl="1"/>
                      <a:endParaRPr lang="ar-SA" sz="4000" baseline="0" dirty="0"/>
                    </a:p>
                    <a:p>
                      <a:pPr algn="ctr" rtl="1"/>
                      <a:endParaRPr lang="ar-SA" sz="40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ذكرك</a:t>
                      </a:r>
                      <a:r>
                        <a:rPr lang="ar-SA" sz="4000" baseline="0" dirty="0"/>
                        <a:t> أخاك بما يكره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لا يهزأ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لا يعب</a:t>
                      </a:r>
                      <a:r>
                        <a:rPr lang="ar-SA" sz="4000" baseline="0" dirty="0"/>
                        <a:t> بعضكم بعضا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137" y="3743293"/>
            <a:ext cx="2143125" cy="2143125"/>
          </a:xfrm>
          <a:prstGeom prst="rect">
            <a:avLst/>
          </a:prstGeom>
        </p:spPr>
      </p:pic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699" y="2809844"/>
            <a:ext cx="2859400" cy="854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4421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86694"/>
              </p:ext>
            </p:extLst>
          </p:nvPr>
        </p:nvGraphicFramePr>
        <p:xfrm>
          <a:off x="1187449" y="1535963"/>
          <a:ext cx="9817101" cy="2449407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343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000" baseline="0" dirty="0"/>
                        <a:t>التهمة بلا دليل .. يقصد به:</a:t>
                      </a:r>
                    </a:p>
                    <a:p>
                      <a:pPr algn="ctr" rtl="1"/>
                      <a:endParaRPr lang="ar-SA" sz="40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467" y="3743293"/>
            <a:ext cx="2143125" cy="2143125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467" y="2997415"/>
            <a:ext cx="2370233" cy="745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صورة 5" descr="لقطة الشاشة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754" y="2997415"/>
            <a:ext cx="2662826" cy="803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صورة 6" descr="لقطة الشاشة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526" y="2968698"/>
            <a:ext cx="2510345" cy="803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913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637147"/>
              </p:ext>
            </p:extLst>
          </p:nvPr>
        </p:nvGraphicFramePr>
        <p:xfrm>
          <a:off x="1187449" y="1535963"/>
          <a:ext cx="9817101" cy="3059007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343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000" baseline="0" dirty="0"/>
                        <a:t>وصف الله صفة مذمومة بوصف قبيح ماهي:                </a:t>
                      </a:r>
                    </a:p>
                    <a:p>
                      <a:pPr algn="ctr" rtl="1"/>
                      <a:endParaRPr lang="ar-SA" sz="4000" baseline="0" dirty="0"/>
                    </a:p>
                    <a:p>
                      <a:pPr algn="ctr" rtl="1"/>
                      <a:endParaRPr lang="ar-SA" sz="40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التجسس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الغيبة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السخرية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537" y="3743293"/>
            <a:ext cx="2143125" cy="2143125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698" y="2301810"/>
            <a:ext cx="6346673" cy="835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5292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215414"/>
              </p:ext>
            </p:extLst>
          </p:nvPr>
        </p:nvGraphicFramePr>
        <p:xfrm>
          <a:off x="1187449" y="1535963"/>
          <a:ext cx="9817101" cy="3059007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343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000" baseline="0" dirty="0"/>
                        <a:t>ما المقصود بالكتاب في الآية:</a:t>
                      </a:r>
                    </a:p>
                    <a:p>
                      <a:pPr algn="ctr" rtl="1"/>
                      <a:endParaRPr lang="ar-SA" sz="4000" baseline="0" dirty="0"/>
                    </a:p>
                    <a:p>
                      <a:pPr algn="ctr" rtl="1"/>
                      <a:endParaRPr lang="ar-SA" sz="40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الانجيل 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التوراة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القرآن</a:t>
                      </a:r>
                      <a:r>
                        <a:rPr lang="ar-SA" sz="4000" baseline="0" dirty="0"/>
                        <a:t> الكريم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037" y="4219575"/>
            <a:ext cx="2143125" cy="2143125"/>
          </a:xfrm>
          <a:prstGeom prst="rect">
            <a:avLst/>
          </a:prstGeom>
        </p:spPr>
      </p:pic>
      <p:pic>
        <p:nvPicPr>
          <p:cNvPr id="6" name="صورة 5" descr="لقطة الشاشة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98" t="10181" b="66057"/>
          <a:stretch/>
        </p:blipFill>
        <p:spPr>
          <a:xfrm>
            <a:off x="2362199" y="2403475"/>
            <a:ext cx="7617091" cy="85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2683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896137"/>
              </p:ext>
            </p:extLst>
          </p:nvPr>
        </p:nvGraphicFramePr>
        <p:xfrm>
          <a:off x="1187449" y="1535963"/>
          <a:ext cx="9817101" cy="249936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343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000" baseline="0" dirty="0"/>
                        <a:t>ما المقصود بالضرب هنا :                </a:t>
                      </a:r>
                    </a:p>
                    <a:p>
                      <a:pPr algn="ctr" rtl="1"/>
                      <a:endParaRPr lang="ar-SA" sz="40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7200" dirty="0"/>
                        <a:t>الموت</a:t>
                      </a:r>
                      <a:r>
                        <a:rPr lang="ar-SA" sz="7200" baseline="0" dirty="0"/>
                        <a:t> </a:t>
                      </a:r>
                      <a:endParaRPr lang="ar-SA" sz="72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200" dirty="0"/>
                        <a:t>النوم</a:t>
                      </a:r>
                      <a:endParaRPr lang="ar-SA" sz="72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/>
                        <a:t>الغفوة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7" y="3451193"/>
            <a:ext cx="2143125" cy="2143125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444" y="2178015"/>
            <a:ext cx="4201111" cy="495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891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547730"/>
              </p:ext>
            </p:extLst>
          </p:nvPr>
        </p:nvGraphicFramePr>
        <p:xfrm>
          <a:off x="1187449" y="1535963"/>
          <a:ext cx="9817101" cy="353568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343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aseline="0" dirty="0"/>
                        <a:t>الدرس المستفاد من الآية :</a:t>
                      </a:r>
                    </a:p>
                    <a:p>
                      <a:pPr algn="ctr" rtl="1"/>
                      <a:r>
                        <a:rPr lang="ar-SA" sz="4400" baseline="0" dirty="0"/>
                        <a:t>                </a:t>
                      </a:r>
                    </a:p>
                    <a:p>
                      <a:pPr algn="ctr" rtl="1"/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/>
                        <a:t>ثمرات صحبة الأخيار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/>
                        <a:t>عناية</a:t>
                      </a:r>
                      <a:r>
                        <a:rPr lang="ar-SA" sz="4400" baseline="0" dirty="0"/>
                        <a:t> الله بهم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/>
                        <a:t>تفويض</a:t>
                      </a:r>
                      <a:r>
                        <a:rPr lang="ar-SA" sz="4400" baseline="0" dirty="0"/>
                        <a:t> العلم لله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152" y="4268630"/>
            <a:ext cx="2143125" cy="2143125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093" y="2298635"/>
            <a:ext cx="3676844" cy="742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3632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943348"/>
              </p:ext>
            </p:extLst>
          </p:nvPr>
        </p:nvGraphicFramePr>
        <p:xfrm>
          <a:off x="1028700" y="1646766"/>
          <a:ext cx="9105900" cy="3242734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0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marL="571500" indent="-571500" rtl="1">
                        <a:buFontTx/>
                        <a:buChar char="-"/>
                      </a:pPr>
                      <a:r>
                        <a:rPr lang="ar-SA" sz="4000" dirty="0"/>
                        <a:t>تدل الآية على مرتبة</a:t>
                      </a:r>
                      <a:r>
                        <a:rPr lang="ar-SA" sz="4000" baseline="0" dirty="0"/>
                        <a:t> من مراتب القدر</a:t>
                      </a:r>
                      <a:r>
                        <a:rPr lang="ar-SA" sz="4000" dirty="0"/>
                        <a:t> ماهي؟</a:t>
                      </a:r>
                    </a:p>
                    <a:p>
                      <a:pPr marL="571500" indent="-571500" rtl="1">
                        <a:buFontTx/>
                        <a:buChar char="-"/>
                      </a:pPr>
                      <a:endParaRPr lang="ar-SA" sz="4000" dirty="0"/>
                    </a:p>
                    <a:p>
                      <a:pPr marL="571500" indent="-571500" rtl="1">
                        <a:buFontTx/>
                        <a:buChar char="-"/>
                      </a:pPr>
                      <a:endParaRPr lang="ar-SA" sz="400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494">
                <a:tc>
                  <a:txBody>
                    <a:bodyPr/>
                    <a:lstStyle/>
                    <a:p>
                      <a:pPr rtl="1"/>
                      <a:r>
                        <a:rPr lang="ar-SA" sz="4000" dirty="0"/>
                        <a:t>مرتبة الكتابة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/>
                        <a:t>مرتبة العلم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/>
                        <a:t>مرتبة</a:t>
                      </a:r>
                      <a:r>
                        <a:rPr lang="ar-SA" sz="4000" baseline="0" dirty="0"/>
                        <a:t> المشيئة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37" y="4133850"/>
            <a:ext cx="2143125" cy="2143125"/>
          </a:xfrm>
          <a:prstGeom prst="rect">
            <a:avLst/>
          </a:prstGeom>
        </p:spPr>
      </p:pic>
      <p:pic>
        <p:nvPicPr>
          <p:cNvPr id="3" name="صورة 2" descr="لقطة الشاشة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7"/>
          <a:stretch/>
        </p:blipFill>
        <p:spPr>
          <a:xfrm>
            <a:off x="1485899" y="2422525"/>
            <a:ext cx="8412549" cy="89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5844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342371"/>
              </p:ext>
            </p:extLst>
          </p:nvPr>
        </p:nvGraphicFramePr>
        <p:xfrm>
          <a:off x="1187449" y="1535963"/>
          <a:ext cx="9817101" cy="384048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343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6000" baseline="0" dirty="0"/>
                        <a:t> من هذه الآية تبين أن صاحب الجنتين:</a:t>
                      </a:r>
                    </a:p>
                    <a:p>
                      <a:pPr algn="ctr" rtl="1"/>
                      <a:r>
                        <a:rPr lang="ar-SA" sz="6000" baseline="0" dirty="0"/>
                        <a:t>                </a:t>
                      </a:r>
                      <a:endParaRPr lang="ar-SA" sz="60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6000" dirty="0"/>
                        <a:t>مشرك</a:t>
                      </a:r>
                      <a:endParaRPr lang="ar-SA" sz="6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dirty="0"/>
                        <a:t>مؤمن</a:t>
                      </a:r>
                      <a:endParaRPr lang="ar-SA" sz="6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dirty="0"/>
                        <a:t>مؤمن</a:t>
                      </a:r>
                      <a:r>
                        <a:rPr lang="ar-SA" sz="6000" baseline="0" dirty="0"/>
                        <a:t> عاصي</a:t>
                      </a:r>
                      <a:endParaRPr lang="ar-SA" sz="6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352" y="3995737"/>
            <a:ext cx="2143125" cy="2143125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277" y="2330410"/>
            <a:ext cx="3870477" cy="1009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0270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5">
            <a:extLst>
              <a:ext uri="{FF2B5EF4-FFF2-40B4-BE49-F238E27FC236}">
                <a16:creationId xmlns:a16="http://schemas.microsoft.com/office/drawing/2014/main" id="{18A9AC20-C004-5A8B-DF3E-2F65AA1FBD4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0594" y="1253331"/>
            <a:ext cx="4702018" cy="43513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defPPr>
              <a:defRPr lang="ar-SA"/>
            </a:defPPr>
            <a:lvl1pPr marL="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8800" b="1" dirty="0">
                <a:solidFill>
                  <a:schemeClr val="tx1"/>
                </a:solidFill>
              </a:rPr>
              <a:t>قسم</a:t>
            </a:r>
          </a:p>
          <a:p>
            <a:pPr algn="ctr"/>
            <a:r>
              <a:rPr lang="ar-SA" sz="8800" b="1" dirty="0">
                <a:solidFill>
                  <a:schemeClr val="tx1"/>
                </a:solidFill>
              </a:rPr>
              <a:t>الحديث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18F8348-5AF0-9A23-4994-BA366CE8D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28" y="2005916"/>
            <a:ext cx="3699347" cy="36993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50690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397888"/>
              </p:ext>
            </p:extLst>
          </p:nvPr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افتقدت</a:t>
                      </a:r>
                      <a:r>
                        <a:rPr lang="ar-SA" sz="5400" baseline="0" dirty="0"/>
                        <a:t> أعمال النفر الثلاثة إلى :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aseline="0" dirty="0"/>
                        <a:t>الرجاء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الخوف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الإخلاص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659" y="32432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60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784349"/>
              </p:ext>
            </p:extLst>
          </p:nvPr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aseline="0" dirty="0"/>
                        <a:t>الذي افسد  أعمال النفر الثلاثة  :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الكذب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الرياء و السمعة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الغش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3067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05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774598"/>
              </p:ext>
            </p:extLst>
          </p:nvPr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aseline="0" dirty="0"/>
                        <a:t>في الحديث كانت نية المجاهد  :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ليقال</a:t>
                      </a:r>
                      <a:r>
                        <a:rPr lang="ar-SA" sz="5400" baseline="0" dirty="0"/>
                        <a:t> جرئ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حماية</a:t>
                      </a:r>
                      <a:r>
                        <a:rPr lang="ar-SA" sz="5400" baseline="0" dirty="0"/>
                        <a:t> الأعراض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الذود</a:t>
                      </a:r>
                      <a:r>
                        <a:rPr lang="ar-SA" sz="5400" baseline="0" dirty="0"/>
                        <a:t> عن الأوطان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37" y="35607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35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300516"/>
              </p:ext>
            </p:extLst>
          </p:nvPr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aseline="0" dirty="0"/>
                        <a:t>في الحديث كانت نية المنفق  :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إطعام</a:t>
                      </a:r>
                      <a:r>
                        <a:rPr lang="ar-SA" sz="5400" baseline="0" dirty="0"/>
                        <a:t> الجائع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الضيافة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ليقال</a:t>
                      </a:r>
                      <a:r>
                        <a:rPr lang="ar-SA" sz="5400" baseline="0" dirty="0"/>
                        <a:t> جواد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37" y="32305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61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834542"/>
              </p:ext>
            </p:extLst>
          </p:nvPr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aseline="0" dirty="0"/>
                        <a:t>في الحديث كانت نية حافظ القرآن  :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الثناء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التعليم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الاتقان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937" y="34591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84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891781"/>
              </p:ext>
            </p:extLst>
          </p:nvPr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aseline="0" dirty="0"/>
                        <a:t>يكون العمل مقبولا بـ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بحب</a:t>
                      </a:r>
                      <a:r>
                        <a:rPr lang="ar-SA" sz="5400" baseline="0" dirty="0"/>
                        <a:t> ثناء الناس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بالإخلاص</a:t>
                      </a:r>
                      <a:r>
                        <a:rPr lang="ar-SA" sz="5400" baseline="0" dirty="0"/>
                        <a:t> و المتابعة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الفرح</a:t>
                      </a:r>
                      <a:r>
                        <a:rPr lang="ar-SA" sz="5400" baseline="0" dirty="0"/>
                        <a:t> به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37" y="35607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44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914119"/>
              </p:ext>
            </p:extLst>
          </p:nvPr>
        </p:nvGraphicFramePr>
        <p:xfrm>
          <a:off x="1028699" y="1646766"/>
          <a:ext cx="9817101" cy="347472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aseline="0" dirty="0"/>
                        <a:t>من الموضوعات التي تناسب حديث النفر الثلاثة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مفسدات</a:t>
                      </a:r>
                      <a:r>
                        <a:rPr lang="ar-SA" sz="5400" baseline="0" dirty="0"/>
                        <a:t> العمل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الجزاء</a:t>
                      </a:r>
                      <a:r>
                        <a:rPr lang="ar-SA" sz="5400" baseline="0" dirty="0"/>
                        <a:t> يوم القيامة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فضل</a:t>
                      </a:r>
                      <a:r>
                        <a:rPr lang="ar-SA" sz="5400" baseline="0" dirty="0"/>
                        <a:t> قراءة القرآن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0" y="35750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38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265382"/>
              </p:ext>
            </p:extLst>
          </p:nvPr>
        </p:nvGraphicFramePr>
        <p:xfrm>
          <a:off x="1187449" y="868680"/>
          <a:ext cx="9817101" cy="512064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aseline="0" dirty="0"/>
                        <a:t>الغرض من بقاء عبدالله بن عباس عند خالته ميمونة رضي الله عنهما: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الضيافة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لينظر</a:t>
                      </a:r>
                      <a:r>
                        <a:rPr lang="ar-SA" sz="5400" baseline="0" dirty="0"/>
                        <a:t> كيف عبادة النبي صلى الله عليه وسلم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صلة</a:t>
                      </a:r>
                      <a:r>
                        <a:rPr lang="ar-SA" sz="5400" baseline="0" dirty="0"/>
                        <a:t> الرحم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1973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66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038846"/>
              </p:ext>
            </p:extLst>
          </p:nvPr>
        </p:nvGraphicFramePr>
        <p:xfrm>
          <a:off x="939800" y="1566332"/>
          <a:ext cx="9105900" cy="3242734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0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marL="571500" indent="-571500" rtl="1">
                        <a:buFontTx/>
                        <a:buChar char="-"/>
                      </a:pPr>
                      <a:r>
                        <a:rPr lang="ar-SA" sz="4000" dirty="0"/>
                        <a:t>تدل </a:t>
                      </a:r>
                      <a:r>
                        <a:rPr lang="ar-SA" sz="4000" dirty="0" err="1"/>
                        <a:t>العبارةالتالية</a:t>
                      </a:r>
                      <a:r>
                        <a:rPr lang="ar-SA" sz="4000" dirty="0"/>
                        <a:t> على مرتبة</a:t>
                      </a:r>
                      <a:r>
                        <a:rPr lang="ar-SA" sz="4000" baseline="0" dirty="0"/>
                        <a:t> من مراتب القدر</a:t>
                      </a:r>
                      <a:r>
                        <a:rPr lang="ar-SA" sz="4000" dirty="0"/>
                        <a:t> ماهي؟</a:t>
                      </a:r>
                    </a:p>
                    <a:p>
                      <a:pPr marL="571500" indent="-571500" rtl="1">
                        <a:buFontTx/>
                        <a:buChar char="-"/>
                      </a:pPr>
                      <a:endParaRPr lang="ar-SA" sz="40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494">
                <a:tc>
                  <a:txBody>
                    <a:bodyPr/>
                    <a:lstStyle/>
                    <a:p>
                      <a:pPr rtl="1"/>
                      <a:r>
                        <a:rPr lang="ar-SA" sz="4000" dirty="0"/>
                        <a:t>مرتبة الكتابة و المشيئة</a:t>
                      </a:r>
                      <a:endParaRPr lang="ar-SA" sz="40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/>
                        <a:t>مرتبة العلم و الخلق</a:t>
                      </a:r>
                      <a:endParaRPr lang="ar-SA" sz="40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/>
                        <a:t>مرتبة</a:t>
                      </a:r>
                      <a:r>
                        <a:rPr lang="ar-SA" sz="4000" baseline="0" dirty="0"/>
                        <a:t> المشيئة و الخلق</a:t>
                      </a:r>
                      <a:endParaRPr lang="ar-SA" sz="40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37" y="3346450"/>
            <a:ext cx="2143125" cy="2143125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818" y="2231950"/>
            <a:ext cx="8297244" cy="63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75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494362"/>
              </p:ext>
            </p:extLst>
          </p:nvPr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6600" baseline="0" dirty="0"/>
                        <a:t>معنى كلمة (و استن):</a:t>
                      </a:r>
                      <a:endParaRPr lang="ar-SA" sz="66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/>
                        <a:t>الوضوء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/>
                        <a:t>الاغتسال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/>
                        <a:t>السواك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34861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55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87421"/>
              </p:ext>
            </p:extLst>
          </p:nvPr>
        </p:nvGraphicFramePr>
        <p:xfrm>
          <a:off x="1028699" y="1646766"/>
          <a:ext cx="9817101" cy="429768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r" rtl="1"/>
                      <a:r>
                        <a:rPr lang="ar-SA" sz="5400" dirty="0"/>
                        <a:t>ضعي عنوانا </a:t>
                      </a:r>
                    </a:p>
                    <a:p>
                      <a:pPr algn="r" rtl="1"/>
                      <a:r>
                        <a:rPr lang="ar-SA" sz="5400" dirty="0"/>
                        <a:t>مناسبا للحديث:</a:t>
                      </a:r>
                    </a:p>
                    <a:p>
                      <a:pPr algn="r" rtl="1"/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أهمية الاخلاص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المسؤولية</a:t>
                      </a:r>
                      <a:r>
                        <a:rPr lang="ar-SA" sz="5400" baseline="0" dirty="0"/>
                        <a:t> في المجتمع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استغلال</a:t>
                      </a:r>
                      <a:r>
                        <a:rPr lang="ar-SA" sz="5400" baseline="0" dirty="0"/>
                        <a:t> أوقات الفراغ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3994150"/>
            <a:ext cx="2143125" cy="2143125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54" y="1739761"/>
            <a:ext cx="6991746" cy="2440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6468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010149"/>
              </p:ext>
            </p:extLst>
          </p:nvPr>
        </p:nvGraphicFramePr>
        <p:xfrm>
          <a:off x="1028699" y="1646766"/>
          <a:ext cx="9817101" cy="3241887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6600" baseline="0" dirty="0"/>
                        <a:t>شبه النبي صلى الله عليه وسلم حال المؤمن:</a:t>
                      </a:r>
                      <a:endParaRPr lang="ar-SA" sz="66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 err="1"/>
                        <a:t>الريحانه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/>
                        <a:t>الأترجة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/>
                        <a:t>الغريب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33718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23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845600"/>
              </p:ext>
            </p:extLst>
          </p:nvPr>
        </p:nvGraphicFramePr>
        <p:xfrm>
          <a:off x="1028699" y="1646766"/>
          <a:ext cx="9817101" cy="420624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6600" baseline="0" dirty="0"/>
                        <a:t>المؤمن في الدنيا </a:t>
                      </a:r>
                      <a:r>
                        <a:rPr lang="ar-SA" sz="6600" baseline="0" dirty="0" err="1"/>
                        <a:t>كعابرالسبيل</a:t>
                      </a:r>
                      <a:r>
                        <a:rPr lang="ar-SA" sz="6600" baseline="0" dirty="0"/>
                        <a:t> كليهما:</a:t>
                      </a:r>
                      <a:endParaRPr lang="ar-SA" sz="66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/>
                        <a:t>مستعد</a:t>
                      </a:r>
                      <a:r>
                        <a:rPr lang="ar-SA" sz="6600" baseline="0" dirty="0"/>
                        <a:t> للرحيل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/>
                        <a:t>ينتقل</a:t>
                      </a:r>
                      <a:r>
                        <a:rPr lang="ar-SA" sz="6600" baseline="0" dirty="0"/>
                        <a:t> من بلد لآخر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/>
                        <a:t>متعب</a:t>
                      </a:r>
                      <a:r>
                        <a:rPr lang="ar-SA" sz="6600" baseline="0" dirty="0"/>
                        <a:t> و مجهد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00" y="3663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43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04603"/>
              </p:ext>
            </p:extLst>
          </p:nvPr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6600" baseline="0" dirty="0"/>
                        <a:t>من صور عدم الرضا بالقدر:</a:t>
                      </a:r>
                      <a:endParaRPr lang="ar-SA" sz="66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/>
                        <a:t>التسليم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/>
                        <a:t>البكاء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/>
                        <a:t>تمني</a:t>
                      </a:r>
                      <a:r>
                        <a:rPr lang="ar-SA" sz="6600" baseline="0" dirty="0"/>
                        <a:t> الموت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3663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86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561888"/>
              </p:ext>
            </p:extLst>
          </p:nvPr>
        </p:nvGraphicFramePr>
        <p:xfrm>
          <a:off x="1028699" y="1646766"/>
          <a:ext cx="9817101" cy="384048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r" rtl="1"/>
                      <a:r>
                        <a:rPr lang="ar-SA" sz="4000" baseline="0" dirty="0"/>
                        <a:t>ضعي عنوانا آخر </a:t>
                      </a:r>
                    </a:p>
                    <a:p>
                      <a:pPr algn="r" rtl="1"/>
                      <a:r>
                        <a:rPr lang="ar-SA" sz="4000" baseline="0" dirty="0"/>
                        <a:t>غير (حفظ اللسان)</a:t>
                      </a:r>
                    </a:p>
                    <a:p>
                      <a:pPr algn="r" rtl="1"/>
                      <a:r>
                        <a:rPr lang="ar-SA" sz="4000" baseline="0" dirty="0"/>
                        <a:t>لهذا الحديث : </a:t>
                      </a:r>
                    </a:p>
                    <a:p>
                      <a:pPr algn="r" rtl="1"/>
                      <a:endParaRPr lang="ar-SA" sz="40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المسؤولية</a:t>
                      </a:r>
                      <a:r>
                        <a:rPr lang="ar-SA" sz="4000" baseline="0" dirty="0"/>
                        <a:t> المجتمعية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/>
                        <a:t>مسؤولية</a:t>
                      </a:r>
                      <a:r>
                        <a:rPr lang="ar-SA" sz="4800" baseline="0" dirty="0"/>
                        <a:t> الحاكم</a:t>
                      </a:r>
                      <a:endParaRPr lang="ar-SA" sz="48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/>
                        <a:t>مسؤولية</a:t>
                      </a:r>
                      <a:r>
                        <a:rPr lang="ar-SA" sz="4800" baseline="0" dirty="0"/>
                        <a:t> الكلمة</a:t>
                      </a:r>
                      <a:endParaRPr lang="ar-SA" sz="48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4092575"/>
            <a:ext cx="2143125" cy="2143125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5" y="1403830"/>
            <a:ext cx="6217015" cy="2688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998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827581"/>
              </p:ext>
            </p:extLst>
          </p:nvPr>
        </p:nvGraphicFramePr>
        <p:xfrm>
          <a:off x="1028699" y="1646766"/>
          <a:ext cx="9817101" cy="347472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aseline="0" dirty="0"/>
                        <a:t>النتيجة المتوقعة عند قيام كل مسؤول بحقوق رعيته:</a:t>
                      </a:r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انتشار</a:t>
                      </a:r>
                      <a:r>
                        <a:rPr lang="ar-SA" sz="5400" baseline="0" dirty="0"/>
                        <a:t> الجريمة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تحقق</a:t>
                      </a:r>
                      <a:r>
                        <a:rPr lang="ar-SA" sz="5400" baseline="0" dirty="0"/>
                        <a:t> العدل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حلول</a:t>
                      </a:r>
                      <a:r>
                        <a:rPr lang="ar-SA" sz="5400" baseline="0" dirty="0"/>
                        <a:t> الفوضى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9433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70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296859"/>
              </p:ext>
            </p:extLst>
          </p:nvPr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6600" baseline="0" dirty="0"/>
                        <a:t>معنى (لا يلقي لها بالا):</a:t>
                      </a:r>
                      <a:endParaRPr lang="ar-SA" sz="66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/>
                        <a:t>لا</a:t>
                      </a:r>
                      <a:r>
                        <a:rPr lang="ar-SA" sz="6600" baseline="0" dirty="0"/>
                        <a:t> يهتم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/>
                        <a:t>لا</a:t>
                      </a:r>
                      <a:r>
                        <a:rPr lang="ar-SA" sz="6600" baseline="0" dirty="0"/>
                        <a:t> يعرف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/>
                        <a:t>لا يتكلم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837" y="35496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42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97099"/>
              </p:ext>
            </p:extLst>
          </p:nvPr>
        </p:nvGraphicFramePr>
        <p:xfrm>
          <a:off x="1028699" y="1646766"/>
          <a:ext cx="9817101" cy="4247727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6600" baseline="0" dirty="0"/>
                        <a:t>من الكلمات التي ترضي الله :</a:t>
                      </a:r>
                      <a:endParaRPr lang="ar-SA" sz="66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/>
                        <a:t>الضحك</a:t>
                      </a:r>
                      <a:r>
                        <a:rPr lang="ar-SA" sz="6600" baseline="0" dirty="0"/>
                        <a:t> لغير حاجة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/>
                        <a:t>قراءة</a:t>
                      </a:r>
                      <a:r>
                        <a:rPr lang="ar-SA" sz="6600" baseline="0" dirty="0"/>
                        <a:t> الروايات </a:t>
                      </a:r>
                      <a:r>
                        <a:rPr lang="ar-SA" sz="6600" baseline="0" dirty="0" err="1"/>
                        <a:t>الساذحة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/>
                        <a:t>الدعوة</a:t>
                      </a:r>
                      <a:r>
                        <a:rPr lang="ar-SA" sz="6600" baseline="0" dirty="0"/>
                        <a:t> إلى الله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37" y="37528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80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859890"/>
              </p:ext>
            </p:extLst>
          </p:nvPr>
        </p:nvGraphicFramePr>
        <p:xfrm>
          <a:off x="1028699" y="1646766"/>
          <a:ext cx="9817101" cy="4247727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6600" baseline="0" dirty="0"/>
                        <a:t>من الكلمات التي تسخط الله :</a:t>
                      </a:r>
                      <a:endParaRPr lang="ar-SA" sz="66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/>
                        <a:t>الذكر 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/>
                        <a:t>قراءة</a:t>
                      </a:r>
                      <a:r>
                        <a:rPr lang="ar-SA" sz="6600" baseline="0" dirty="0"/>
                        <a:t> الروايات المحرمة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/>
                        <a:t>شكر</a:t>
                      </a:r>
                      <a:r>
                        <a:rPr lang="ar-SA" sz="6600" baseline="0" dirty="0"/>
                        <a:t> الناس على معروفهم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7782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99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726956"/>
              </p:ext>
            </p:extLst>
          </p:nvPr>
        </p:nvGraphicFramePr>
        <p:xfrm>
          <a:off x="939800" y="1566332"/>
          <a:ext cx="9105900" cy="2876974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0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marL="0" indent="0" algn="ctr" rtl="1">
                        <a:buFontTx/>
                        <a:buNone/>
                      </a:pPr>
                      <a:r>
                        <a:rPr lang="ar-SA" sz="4800" dirty="0"/>
                        <a:t>حكم</a:t>
                      </a:r>
                      <a:r>
                        <a:rPr lang="ar-SA" sz="4800" baseline="0" dirty="0"/>
                        <a:t> انكار القدر</a:t>
                      </a:r>
                      <a:r>
                        <a:rPr lang="ar-SA" sz="4800" dirty="0"/>
                        <a:t>؟</a:t>
                      </a:r>
                    </a:p>
                    <a:p>
                      <a:pPr marL="571500" indent="-571500" algn="ctr" rtl="1">
                        <a:buFontTx/>
                        <a:buChar char="-"/>
                      </a:pPr>
                      <a:endParaRPr lang="ar-SA" sz="48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494"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/>
                        <a:t>كفر</a:t>
                      </a:r>
                      <a:r>
                        <a:rPr lang="ar-SA" sz="4800" baseline="0" dirty="0"/>
                        <a:t> أكبر</a:t>
                      </a:r>
                      <a:endParaRPr lang="ar-SA" sz="48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/>
                        <a:t>محرم</a:t>
                      </a:r>
                      <a:endParaRPr lang="ar-SA" sz="48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/>
                        <a:t>كفر</a:t>
                      </a:r>
                      <a:r>
                        <a:rPr lang="ar-SA" sz="4800" baseline="0" dirty="0"/>
                        <a:t> أصغر</a:t>
                      </a:r>
                      <a:endParaRPr lang="ar-SA" sz="48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337" y="38290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64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512494"/>
              </p:ext>
            </p:extLst>
          </p:nvPr>
        </p:nvGraphicFramePr>
        <p:xfrm>
          <a:off x="1028699" y="1646766"/>
          <a:ext cx="9817101" cy="3241887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6600" baseline="0" dirty="0"/>
                        <a:t>من الكلمات التي تسخط الله :</a:t>
                      </a:r>
                      <a:endParaRPr lang="ar-SA" sz="66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/>
                        <a:t>الذكر 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/>
                        <a:t>اتهام</a:t>
                      </a:r>
                      <a:r>
                        <a:rPr lang="ar-SA" sz="6600" baseline="0" dirty="0"/>
                        <a:t> الآخرين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/>
                        <a:t>الدفاع</a:t>
                      </a:r>
                      <a:r>
                        <a:rPr lang="ar-SA" sz="6600" baseline="0" dirty="0"/>
                        <a:t> عن المظلوم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7782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24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873156"/>
              </p:ext>
            </p:extLst>
          </p:nvPr>
        </p:nvGraphicFramePr>
        <p:xfrm>
          <a:off x="1028699" y="1646766"/>
          <a:ext cx="9817101" cy="3241887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6600" baseline="0" dirty="0"/>
                        <a:t>من ثمرات الكلمة الطيبة في الدنيا :</a:t>
                      </a:r>
                      <a:endParaRPr lang="ar-SA" sz="66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/>
                        <a:t>الإصلاح</a:t>
                      </a:r>
                      <a:r>
                        <a:rPr lang="ar-SA" sz="6600" baseline="0" dirty="0"/>
                        <a:t> بين الناس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/>
                        <a:t>كسب</a:t>
                      </a:r>
                      <a:r>
                        <a:rPr lang="ar-SA" sz="6600" baseline="0" dirty="0"/>
                        <a:t> العداوات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/>
                        <a:t>شحن القلوب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737" y="38925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20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668338"/>
              </p:ext>
            </p:extLst>
          </p:nvPr>
        </p:nvGraphicFramePr>
        <p:xfrm>
          <a:off x="1028699" y="1646766"/>
          <a:ext cx="9817101" cy="3241887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6600" baseline="0" dirty="0"/>
                        <a:t>من مفاسد الكلمة الخبيثة في الدنيا :</a:t>
                      </a:r>
                      <a:endParaRPr lang="ar-SA" sz="66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/>
                        <a:t>الإصلاح</a:t>
                      </a:r>
                      <a:r>
                        <a:rPr lang="ar-SA" sz="6600" baseline="0" dirty="0"/>
                        <a:t> بين الناس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/>
                        <a:t>كسب</a:t>
                      </a:r>
                      <a:r>
                        <a:rPr lang="ar-SA" sz="6600" baseline="0" dirty="0"/>
                        <a:t> العداوات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/>
                        <a:t>تآلف</a:t>
                      </a:r>
                      <a:r>
                        <a:rPr lang="ar-SA" sz="6600" baseline="0" dirty="0"/>
                        <a:t> القلوب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737" y="39814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54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788644"/>
              </p:ext>
            </p:extLst>
          </p:nvPr>
        </p:nvGraphicFramePr>
        <p:xfrm>
          <a:off x="1028699" y="1646766"/>
          <a:ext cx="9817101" cy="420624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6600" baseline="0" dirty="0"/>
                        <a:t>من مفاسد الكلمة الخبيثة في الآخرة :</a:t>
                      </a:r>
                      <a:endParaRPr lang="ar-SA" sz="66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/>
                        <a:t>يهوي</a:t>
                      </a:r>
                      <a:r>
                        <a:rPr lang="ar-SA" sz="6600" baseline="0" dirty="0"/>
                        <a:t> في نار جهنم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/>
                        <a:t>كسب</a:t>
                      </a:r>
                      <a:r>
                        <a:rPr lang="ar-SA" sz="6600" baseline="0" dirty="0"/>
                        <a:t> العداوات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aseline="0" dirty="0"/>
                        <a:t>الشحناء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937" y="38798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35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999181"/>
              </p:ext>
            </p:extLst>
          </p:nvPr>
        </p:nvGraphicFramePr>
        <p:xfrm>
          <a:off x="1028699" y="1646766"/>
          <a:ext cx="9817101" cy="4247727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6600" baseline="0" dirty="0"/>
                        <a:t>من أمثلة التشديد على النفس :</a:t>
                      </a:r>
                      <a:endParaRPr lang="ar-SA" sz="66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/>
                        <a:t>الرضا</a:t>
                      </a:r>
                      <a:r>
                        <a:rPr lang="ar-SA" sz="6600" baseline="0" dirty="0"/>
                        <a:t> بالربح القليل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/>
                        <a:t>الصيام </a:t>
                      </a:r>
                      <a:r>
                        <a:rPr lang="ar-SA" sz="6600" baseline="0" dirty="0"/>
                        <a:t> في السفر الشاق 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aseline="0" dirty="0"/>
                        <a:t>عدم الانتصار للنفس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337" y="44227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65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368754"/>
              </p:ext>
            </p:extLst>
          </p:nvPr>
        </p:nvGraphicFramePr>
        <p:xfrm>
          <a:off x="1028699" y="1646766"/>
          <a:ext cx="9817101" cy="420624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6600" baseline="0" dirty="0"/>
                        <a:t>(التيسير) أمر مستحب و لكن يحرم في :</a:t>
                      </a:r>
                      <a:endParaRPr lang="ar-SA" sz="66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/>
                        <a:t>إقامة</a:t>
                      </a:r>
                      <a:r>
                        <a:rPr lang="ar-SA" sz="6600" baseline="0" dirty="0"/>
                        <a:t> الحدود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aseline="0" dirty="0"/>
                        <a:t>الانتقام</a:t>
                      </a:r>
                    </a:p>
                    <a:p>
                      <a:pPr algn="ctr" rtl="1"/>
                      <a:r>
                        <a:rPr lang="ar-SA" sz="6600" baseline="0" dirty="0"/>
                        <a:t> للنفس 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aseline="0" dirty="0"/>
                        <a:t>الأعمال اليومية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337" y="41433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35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516878"/>
              </p:ext>
            </p:extLst>
          </p:nvPr>
        </p:nvGraphicFramePr>
        <p:xfrm>
          <a:off x="1028699" y="1646766"/>
          <a:ext cx="9817101" cy="4247727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6600" baseline="0" dirty="0"/>
                        <a:t>(التيسير) أمر مستحب  في :</a:t>
                      </a:r>
                      <a:endParaRPr lang="ar-SA" sz="66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/>
                        <a:t>إقامة</a:t>
                      </a:r>
                      <a:r>
                        <a:rPr lang="ar-SA" sz="6600" baseline="0" dirty="0"/>
                        <a:t> الحدود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aseline="0" dirty="0"/>
                        <a:t>ترك الصلاة للنائم 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aseline="0" dirty="0"/>
                        <a:t>قصر الصلاة في السفر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7" y="38893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43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546591"/>
              </p:ext>
            </p:extLst>
          </p:nvPr>
        </p:nvGraphicFramePr>
        <p:xfrm>
          <a:off x="1028699" y="1646766"/>
          <a:ext cx="9817101" cy="487680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aseline="0" dirty="0"/>
                        <a:t>الدرس المستفاد من هذه العبارة:</a:t>
                      </a:r>
                    </a:p>
                    <a:p>
                      <a:pPr algn="r" rtl="1"/>
                      <a:endParaRPr lang="ar-SA" sz="4400" baseline="0" dirty="0"/>
                    </a:p>
                    <a:p>
                      <a:pPr algn="r" rtl="1"/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/>
                        <a:t>من</a:t>
                      </a:r>
                      <a:r>
                        <a:rPr lang="ar-SA" sz="4400" baseline="0" dirty="0"/>
                        <a:t> شروط قبول الصدقة أن تكون من كسب حلال 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aseline="0" dirty="0"/>
                        <a:t>مضاعفة أجر الصدقة</a:t>
                      </a:r>
                      <a:endParaRPr lang="ar-SA" sz="4400" b="1" baseline="0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aseline="0" dirty="0"/>
                        <a:t>الصدقة من صور التكافل الاجتماعي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137" y="4714875"/>
            <a:ext cx="2143125" cy="2143125"/>
          </a:xfrm>
          <a:prstGeom prst="rect">
            <a:avLst/>
          </a:prstGeom>
        </p:spPr>
      </p:pic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49" y="2514573"/>
            <a:ext cx="4356101" cy="101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77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370717"/>
              </p:ext>
            </p:extLst>
          </p:nvPr>
        </p:nvGraphicFramePr>
        <p:xfrm>
          <a:off x="1187449" y="590529"/>
          <a:ext cx="9817101" cy="521208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6600" baseline="0" dirty="0"/>
                        <a:t>في حديث قبيلة مضر : (تمعر وجهه النبي صلى الله عليه وسلم ) دليل على :</a:t>
                      </a:r>
                      <a:endParaRPr lang="ar-SA" sz="66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/>
                        <a:t>الاشفاق</a:t>
                      </a:r>
                      <a:r>
                        <a:rPr lang="ar-SA" sz="6600" baseline="0" dirty="0"/>
                        <a:t> عليهم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aseline="0" dirty="0"/>
                        <a:t>الفرح بهم</a:t>
                      </a:r>
                      <a:endParaRPr lang="ar-SA" sz="6600" b="1" baseline="0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aseline="0" dirty="0"/>
                        <a:t>الغضب منهم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537" y="48926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88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669366"/>
              </p:ext>
            </p:extLst>
          </p:nvPr>
        </p:nvGraphicFramePr>
        <p:xfrm>
          <a:off x="1028699" y="1646766"/>
          <a:ext cx="9817101" cy="4247727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6600" baseline="0" dirty="0"/>
                        <a:t>دل هذ الحديث على أثر :</a:t>
                      </a:r>
                    </a:p>
                    <a:p>
                      <a:pPr algn="ctr" rtl="1"/>
                      <a:endParaRPr lang="ar-SA" sz="6600" baseline="0" dirty="0"/>
                    </a:p>
                    <a:p>
                      <a:pPr algn="ctr" rtl="1"/>
                      <a:endParaRPr lang="ar-SA" sz="66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/>
                        <a:t>الصدقة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aseline="0" dirty="0"/>
                        <a:t>الصلاة</a:t>
                      </a:r>
                      <a:endParaRPr lang="ar-SA" sz="6600" b="1" baseline="0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aseline="0" dirty="0"/>
                        <a:t>القدوة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37" y="4879975"/>
            <a:ext cx="2143125" cy="2143125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90" y="2854246"/>
            <a:ext cx="8525620" cy="1412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3187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252175"/>
              </p:ext>
            </p:extLst>
          </p:nvPr>
        </p:nvGraphicFramePr>
        <p:xfrm>
          <a:off x="939800" y="1566332"/>
          <a:ext cx="9105900" cy="384048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0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marL="0" indent="0" algn="ctr" rtl="1">
                        <a:buFontTx/>
                        <a:buNone/>
                      </a:pPr>
                      <a:r>
                        <a:rPr lang="ar-SA" sz="4800" dirty="0" err="1"/>
                        <a:t>ماهو</a:t>
                      </a:r>
                      <a:r>
                        <a:rPr lang="ar-SA" sz="4800" baseline="0" dirty="0"/>
                        <a:t> موقف النبي صلى الله عليه وسلم عندما سمع من يخوض في القدر</a:t>
                      </a:r>
                      <a:r>
                        <a:rPr lang="ar-SA" sz="4800" dirty="0"/>
                        <a:t>؟</a:t>
                      </a:r>
                      <a:endParaRPr lang="ar-SA" sz="48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494"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/>
                        <a:t>أعرض عنهم </a:t>
                      </a:r>
                      <a:endParaRPr lang="ar-SA" sz="48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/>
                        <a:t>كأنما</a:t>
                      </a:r>
                      <a:r>
                        <a:rPr lang="ar-SA" sz="4800" baseline="0" dirty="0"/>
                        <a:t> يفقأ في وجهه حب الرمان</a:t>
                      </a:r>
                      <a:endParaRPr lang="ar-SA" sz="48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/>
                        <a:t>أقرهم</a:t>
                      </a:r>
                      <a:r>
                        <a:rPr lang="ar-SA" sz="4800" baseline="0" dirty="0"/>
                        <a:t> على فعلهم</a:t>
                      </a:r>
                      <a:endParaRPr lang="ar-SA" sz="48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37" y="4044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41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945794"/>
              </p:ext>
            </p:extLst>
          </p:nvPr>
        </p:nvGraphicFramePr>
        <p:xfrm>
          <a:off x="1028699" y="1646766"/>
          <a:ext cx="9817101" cy="420624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aseline="0" dirty="0"/>
                        <a:t>(عياض التميمي) رضي الله عنه صحابي جليل من أبرز أخباره: </a:t>
                      </a:r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/>
                        <a:t>كان</a:t>
                      </a:r>
                      <a:r>
                        <a:rPr lang="ar-SA" sz="4400" baseline="0" dirty="0"/>
                        <a:t> صديقا قديما لنبي صلى الله عليه وسلم قبل الإسلام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aseline="0" dirty="0"/>
                        <a:t>حفظ أحاديث كثيرة</a:t>
                      </a:r>
                      <a:endParaRPr lang="ar-SA" sz="4400" b="1" baseline="0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aseline="0" dirty="0"/>
                        <a:t>هاجر الهجرتين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737" y="40798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0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422040"/>
              </p:ext>
            </p:extLst>
          </p:nvPr>
        </p:nvGraphicFramePr>
        <p:xfrm>
          <a:off x="1028699" y="1625600"/>
          <a:ext cx="9817101" cy="3241887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9933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6600" baseline="0" dirty="0"/>
                        <a:t>خلق يبعث على لين الجانب و قبول الحق: </a:t>
                      </a:r>
                      <a:endParaRPr lang="ar-SA" sz="66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/>
                        <a:t>الحياء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aseline="0" dirty="0"/>
                        <a:t>الصدق</a:t>
                      </a:r>
                      <a:endParaRPr lang="ar-SA" sz="6600" b="1" baseline="0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aseline="0" dirty="0"/>
                        <a:t>التواضع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37" y="3663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07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532732"/>
              </p:ext>
            </p:extLst>
          </p:nvPr>
        </p:nvGraphicFramePr>
        <p:xfrm>
          <a:off x="1028699" y="1625600"/>
          <a:ext cx="9817101" cy="3263053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9933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6600" baseline="0" dirty="0"/>
                        <a:t>من الأسباب المعينة على التواضع: </a:t>
                      </a:r>
                      <a:endParaRPr lang="ar-SA" sz="66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/>
                        <a:t>مجالسة</a:t>
                      </a:r>
                      <a:r>
                        <a:rPr lang="ar-SA" sz="6600" baseline="0" dirty="0"/>
                        <a:t> الفقراء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aseline="0" dirty="0"/>
                        <a:t>ذكر </a:t>
                      </a:r>
                    </a:p>
                    <a:p>
                      <a:pPr algn="ctr" rtl="1"/>
                      <a:r>
                        <a:rPr lang="ar-SA" sz="6600" baseline="0" dirty="0"/>
                        <a:t>الأنساب</a:t>
                      </a:r>
                      <a:endParaRPr lang="ar-SA" sz="6600" b="1" baseline="0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aseline="0" dirty="0"/>
                        <a:t>جمع المال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237" y="41211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56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066768"/>
              </p:ext>
            </p:extLst>
          </p:nvPr>
        </p:nvGraphicFramePr>
        <p:xfrm>
          <a:off x="1028699" y="1625600"/>
          <a:ext cx="9817101" cy="3263053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9933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6600" baseline="0" dirty="0"/>
                        <a:t>مما ينافي التواضع: </a:t>
                      </a:r>
                      <a:endParaRPr lang="ar-SA" sz="66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/>
                        <a:t>المنزل</a:t>
                      </a:r>
                      <a:r>
                        <a:rPr lang="ar-SA" sz="6600" baseline="0" dirty="0"/>
                        <a:t> الجميل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aseline="0" dirty="0"/>
                        <a:t>الفخر</a:t>
                      </a:r>
                    </a:p>
                    <a:p>
                      <a:pPr algn="ctr" rtl="1"/>
                      <a:r>
                        <a:rPr lang="ar-SA" sz="6600" baseline="0" dirty="0"/>
                        <a:t>الأنساب</a:t>
                      </a:r>
                      <a:endParaRPr lang="ar-SA" sz="6600" b="1" baseline="0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aseline="0" dirty="0"/>
                        <a:t>علو المنزلة و المكانة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917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29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897627"/>
              </p:ext>
            </p:extLst>
          </p:nvPr>
        </p:nvGraphicFramePr>
        <p:xfrm>
          <a:off x="1187449" y="430396"/>
          <a:ext cx="9817101" cy="621792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98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6600" baseline="0" dirty="0"/>
                        <a:t>صحابي جليل رضي الله عنه من هو:</a:t>
                      </a:r>
                    </a:p>
                    <a:p>
                      <a:pPr algn="ctr" rtl="1"/>
                      <a:r>
                        <a:rPr lang="ar-SA" sz="6600" baseline="0" dirty="0"/>
                        <a:t> :</a:t>
                      </a:r>
                      <a:endParaRPr lang="ar-SA" sz="66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6600" dirty="0"/>
                        <a:t>عبدالله</a:t>
                      </a:r>
                      <a:r>
                        <a:rPr lang="ar-SA" sz="6600" baseline="0" dirty="0"/>
                        <a:t> بن عمر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aseline="0" dirty="0"/>
                        <a:t>جرير بن عبدالله البجلي</a:t>
                      </a:r>
                      <a:endParaRPr lang="ar-SA" sz="6600" b="1" baseline="0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aseline="0" dirty="0"/>
                        <a:t>أنس بن مالك</a:t>
                      </a:r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37" y="5032375"/>
            <a:ext cx="2143125" cy="2143125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18" y="2554237"/>
            <a:ext cx="8257759" cy="874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9039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5">
            <a:extLst>
              <a:ext uri="{FF2B5EF4-FFF2-40B4-BE49-F238E27FC236}">
                <a16:creationId xmlns:a16="http://schemas.microsoft.com/office/drawing/2014/main" id="{18A9AC20-C004-5A8B-DF3E-2F65AA1FBD4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0594" y="1253331"/>
            <a:ext cx="4702018" cy="43513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defPPr>
              <a:defRPr lang="ar-SA"/>
            </a:defPPr>
            <a:lvl1pPr marL="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8800" b="1" dirty="0">
                <a:solidFill>
                  <a:schemeClr val="tx1"/>
                </a:solidFill>
              </a:rPr>
              <a:t>قسم</a:t>
            </a:r>
          </a:p>
          <a:p>
            <a:pPr algn="ctr"/>
            <a:r>
              <a:rPr lang="ar-SA" sz="8800" b="1" dirty="0">
                <a:solidFill>
                  <a:schemeClr val="tx1"/>
                </a:solidFill>
              </a:rPr>
              <a:t>الفقه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18F8348-5AF0-9A23-4994-BA366CE8D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28" y="2005916"/>
            <a:ext cx="3699347" cy="36993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30792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495714"/>
              </p:ext>
            </p:extLst>
          </p:nvPr>
        </p:nvGraphicFramePr>
        <p:xfrm>
          <a:off x="1028700" y="1646766"/>
          <a:ext cx="9105900" cy="2277534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0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rtl="1"/>
                      <a:r>
                        <a:rPr lang="ar-SA" sz="4000" dirty="0"/>
                        <a:t>                  القاعدة الشرعية</a:t>
                      </a:r>
                      <a:r>
                        <a:rPr lang="ar-SA" sz="4000" baseline="0" dirty="0"/>
                        <a:t> في الأطعمة و الأشربة</a:t>
                      </a:r>
                      <a:endParaRPr lang="ar-SA" sz="400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rtl="1"/>
                      <a:r>
                        <a:rPr lang="ar-SA" sz="4000" baseline="0" dirty="0"/>
                        <a:t> 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559" y="3675062"/>
            <a:ext cx="2143125" cy="2143125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0" y="3206686"/>
            <a:ext cx="2975244" cy="457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 descr="لقطة الشاشة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37" y="3206686"/>
            <a:ext cx="2925763" cy="428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صورة 9" descr="لقطة الشاشة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744" y="3200302"/>
            <a:ext cx="2930256" cy="352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8214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139759"/>
              </p:ext>
            </p:extLst>
          </p:nvPr>
        </p:nvGraphicFramePr>
        <p:xfrm>
          <a:off x="1028700" y="1646766"/>
          <a:ext cx="9105900" cy="2876127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0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 من</a:t>
                      </a:r>
                      <a:r>
                        <a:rPr lang="ar-SA" sz="5400" baseline="0" dirty="0"/>
                        <a:t> الإطعام الواجب:</a:t>
                      </a:r>
                      <a:endParaRPr lang="ar-SA" sz="540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aseline="0" dirty="0"/>
                        <a:t> زكاة الفطر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الصدقة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الطبق الخيري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059" y="34972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03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546406"/>
              </p:ext>
            </p:extLst>
          </p:nvPr>
        </p:nvGraphicFramePr>
        <p:xfrm>
          <a:off x="1028700" y="1646766"/>
          <a:ext cx="9105900" cy="2277534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0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العلة</a:t>
                      </a:r>
                      <a:r>
                        <a:rPr lang="ar-SA" sz="5400" baseline="0" dirty="0"/>
                        <a:t> في تحريم أكل (النسر ) لأنه:</a:t>
                      </a:r>
                      <a:endParaRPr lang="ar-SA" sz="540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aseline="0" dirty="0"/>
                        <a:t>ميتة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آكل</a:t>
                      </a:r>
                      <a:r>
                        <a:rPr lang="ar-SA" sz="5400" baseline="0" dirty="0"/>
                        <a:t> للجيف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نجس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959" y="35099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51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482877"/>
              </p:ext>
            </p:extLst>
          </p:nvPr>
        </p:nvGraphicFramePr>
        <p:xfrm>
          <a:off x="1028700" y="1646766"/>
          <a:ext cx="9105900" cy="2876127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0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aseline="0" dirty="0"/>
                        <a:t>من أنواع الميتة المحرمة (المتردية ) وهي من ماتت:</a:t>
                      </a:r>
                      <a:endParaRPr lang="ar-SA" sz="540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aseline="0" dirty="0"/>
                        <a:t>ضربا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نطحا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سقوطا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59" y="39671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9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379233"/>
              </p:ext>
            </p:extLst>
          </p:nvPr>
        </p:nvGraphicFramePr>
        <p:xfrm>
          <a:off x="939800" y="1566332"/>
          <a:ext cx="9105900" cy="2876974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0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marL="0" indent="0" algn="ctr" rtl="1">
                        <a:buFontTx/>
                        <a:buNone/>
                      </a:pPr>
                      <a:r>
                        <a:rPr lang="ar-SA" sz="4800" dirty="0"/>
                        <a:t>فعل</a:t>
                      </a:r>
                      <a:r>
                        <a:rPr lang="ar-SA" sz="4800" baseline="0" dirty="0"/>
                        <a:t> الصلاة بأركانها و شروطها وواجباتها و سننها . صبر</a:t>
                      </a:r>
                      <a:r>
                        <a:rPr lang="ar-SA" sz="4800" dirty="0"/>
                        <a:t>؟</a:t>
                      </a:r>
                      <a:endParaRPr lang="ar-SA" sz="48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494"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/>
                        <a:t>على</a:t>
                      </a:r>
                      <a:r>
                        <a:rPr lang="ar-SA" sz="4800" baseline="0" dirty="0"/>
                        <a:t> الطاعة</a:t>
                      </a:r>
                      <a:endParaRPr lang="ar-SA" sz="48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/>
                        <a:t>عن</a:t>
                      </a:r>
                      <a:r>
                        <a:rPr lang="ar-SA" sz="4800" baseline="0" dirty="0"/>
                        <a:t> المعصية</a:t>
                      </a:r>
                      <a:endParaRPr lang="ar-SA" sz="48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/>
                        <a:t>على</a:t>
                      </a:r>
                      <a:r>
                        <a:rPr lang="ar-SA" sz="4800" baseline="0" dirty="0"/>
                        <a:t> قدر مؤلم</a:t>
                      </a:r>
                      <a:endParaRPr lang="ar-SA" sz="48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037" y="38671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89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567746"/>
              </p:ext>
            </p:extLst>
          </p:nvPr>
        </p:nvGraphicFramePr>
        <p:xfrm>
          <a:off x="1028700" y="1646766"/>
          <a:ext cx="9105900" cy="2876127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0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aseline="0" dirty="0"/>
                        <a:t>من اللحوم المباحة:</a:t>
                      </a:r>
                      <a:endParaRPr lang="ar-SA" sz="540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aseline="0" dirty="0"/>
                        <a:t>لحم الخيل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لحم</a:t>
                      </a:r>
                      <a:r>
                        <a:rPr lang="ar-SA" sz="5400" baseline="0" dirty="0"/>
                        <a:t> البغل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لحم</a:t>
                      </a:r>
                      <a:r>
                        <a:rPr lang="ar-SA" sz="5400" baseline="0" dirty="0"/>
                        <a:t> الحمار المستأنس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559" y="38147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17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3254"/>
              </p:ext>
            </p:extLst>
          </p:nvPr>
        </p:nvGraphicFramePr>
        <p:xfrm>
          <a:off x="1028700" y="1646766"/>
          <a:ext cx="9105900" cy="2277534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0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aseline="0" dirty="0"/>
                        <a:t>العلة في تحريم أكل (الهدهد) لأنه</a:t>
                      </a:r>
                      <a:endParaRPr lang="ar-SA" sz="540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aseline="0" dirty="0"/>
                        <a:t>نهينا عن قتله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آكل للجيف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aseline="0" dirty="0"/>
                        <a:t>خبيث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559" y="35353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96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064005"/>
              </p:ext>
            </p:extLst>
          </p:nvPr>
        </p:nvGraphicFramePr>
        <p:xfrm>
          <a:off x="1028700" y="1646766"/>
          <a:ext cx="9105900" cy="2277534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0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aseline="0" dirty="0"/>
                        <a:t>العلة في تحريم أكل (الهدهد) لأنه</a:t>
                      </a:r>
                      <a:endParaRPr lang="ar-SA" sz="540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aseline="0" dirty="0"/>
                        <a:t>نهينا عن قتله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آكل للجيف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aseline="0" dirty="0"/>
                        <a:t>خبيث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559" y="35353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22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048774"/>
              </p:ext>
            </p:extLst>
          </p:nvPr>
        </p:nvGraphicFramePr>
        <p:xfrm>
          <a:off x="1028700" y="1646766"/>
          <a:ext cx="9105900" cy="2876127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0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aseline="0" dirty="0"/>
                        <a:t>يستثنى من السباع المحرمة ....فيجوز أكله</a:t>
                      </a:r>
                      <a:endParaRPr lang="ar-SA" sz="540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aseline="0" dirty="0"/>
                        <a:t>الفهد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الضبع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الأسد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59" y="35353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96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181065"/>
              </p:ext>
            </p:extLst>
          </p:nvPr>
        </p:nvGraphicFramePr>
        <p:xfrm>
          <a:off x="1028700" y="1646766"/>
          <a:ext cx="9105900" cy="2277534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0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حيوان مستثنى من الذكاة</a:t>
                      </a:r>
                      <a:endParaRPr lang="ar-SA" sz="540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aseline="0" dirty="0"/>
                        <a:t>الشاة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العجل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السمك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259" y="33829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98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80998"/>
              </p:ext>
            </p:extLst>
          </p:nvPr>
        </p:nvGraphicFramePr>
        <p:xfrm>
          <a:off x="1028700" y="1646766"/>
          <a:ext cx="9105900" cy="347472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0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جرح</a:t>
                      </a:r>
                      <a:r>
                        <a:rPr lang="ar-SA" sz="5400" baseline="0" dirty="0"/>
                        <a:t> الحيوان الغير مقدور عليه في جسده تسمى</a:t>
                      </a:r>
                      <a:endParaRPr lang="ar-SA" sz="540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aseline="0" dirty="0"/>
                        <a:t>ذكاة اضطرارية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ذكاة</a:t>
                      </a:r>
                      <a:r>
                        <a:rPr lang="ar-SA" sz="5400" baseline="0" dirty="0"/>
                        <a:t> اختياريه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النحر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459" y="34210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38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098657"/>
              </p:ext>
            </p:extLst>
          </p:nvPr>
        </p:nvGraphicFramePr>
        <p:xfrm>
          <a:off x="1028700" y="1646766"/>
          <a:ext cx="9105900" cy="2277534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0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أي</a:t>
                      </a:r>
                      <a:r>
                        <a:rPr lang="ar-SA" sz="5400" baseline="0" dirty="0"/>
                        <a:t> مما يلي  لا تجوز ذكاته:</a:t>
                      </a:r>
                      <a:endParaRPr lang="ar-SA" sz="540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aseline="0" dirty="0"/>
                        <a:t>الكتابي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الطفل المميز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الوثني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559" y="33448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16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038357"/>
              </p:ext>
            </p:extLst>
          </p:nvPr>
        </p:nvGraphicFramePr>
        <p:xfrm>
          <a:off x="1028700" y="1646766"/>
          <a:ext cx="9105900" cy="2277534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0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aseline="0" dirty="0"/>
                        <a:t>من شروط الذكاة:</a:t>
                      </a:r>
                      <a:endParaRPr lang="ar-SA" sz="540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aseline="0" dirty="0"/>
                        <a:t>التسمية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استقبال</a:t>
                      </a:r>
                      <a:r>
                        <a:rPr lang="ar-SA" sz="5400" baseline="0" dirty="0"/>
                        <a:t> القبلة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التكبير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259" y="34464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39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571487"/>
              </p:ext>
            </p:extLst>
          </p:nvPr>
        </p:nvGraphicFramePr>
        <p:xfrm>
          <a:off x="1028700" y="1646766"/>
          <a:ext cx="10096500" cy="2876127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36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aseline="0" dirty="0"/>
                        <a:t>مما يجوز استعماله في الذكاة:</a:t>
                      </a:r>
                      <a:endParaRPr lang="ar-SA" sz="540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aseline="0" dirty="0"/>
                        <a:t>الصعق الكهربائي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الحجر</a:t>
                      </a:r>
                      <a:r>
                        <a:rPr lang="ar-SA" sz="5400" baseline="0" dirty="0"/>
                        <a:t> الحاد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الظفر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059" y="34464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43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088389"/>
              </p:ext>
            </p:extLst>
          </p:nvPr>
        </p:nvGraphicFramePr>
        <p:xfrm>
          <a:off x="1028700" y="1646766"/>
          <a:ext cx="10096500" cy="2876127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aseline="0" dirty="0"/>
                        <a:t> الضيافة المستحبة:</a:t>
                      </a:r>
                      <a:endParaRPr lang="ar-SA" sz="540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يوم و ليله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الاطعام</a:t>
                      </a:r>
                      <a:r>
                        <a:rPr lang="ar-SA" sz="5400" baseline="0" dirty="0"/>
                        <a:t> في كل وقت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ضيافة</a:t>
                      </a:r>
                      <a:r>
                        <a:rPr lang="ar-SA" sz="5400" baseline="0" dirty="0"/>
                        <a:t> الوالدين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59" y="35226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60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90749"/>
              </p:ext>
            </p:extLst>
          </p:nvPr>
        </p:nvGraphicFramePr>
        <p:xfrm>
          <a:off x="939800" y="1566332"/>
          <a:ext cx="9105900" cy="2876974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0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marL="0" indent="0" algn="ctr" rtl="1">
                        <a:buFontTx/>
                        <a:buNone/>
                      </a:pPr>
                      <a:r>
                        <a:rPr lang="ar-SA" sz="4800" baseline="0" dirty="0"/>
                        <a:t>علم الله بالأشياء و كتابتها قبل وقوعها و مشيئتها و خلقها يسمى</a:t>
                      </a:r>
                      <a:r>
                        <a:rPr lang="ar-SA" sz="4800" dirty="0"/>
                        <a:t>؟</a:t>
                      </a:r>
                      <a:endParaRPr lang="ar-SA" sz="48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494"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/>
                        <a:t>الصبر</a:t>
                      </a:r>
                      <a:endParaRPr lang="ar-SA" sz="48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/>
                        <a:t>القدر</a:t>
                      </a:r>
                      <a:endParaRPr lang="ar-SA" sz="48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/>
                        <a:t>نسبة</a:t>
                      </a:r>
                      <a:r>
                        <a:rPr lang="ar-SA" sz="4800" baseline="0" dirty="0"/>
                        <a:t> النعم</a:t>
                      </a:r>
                      <a:endParaRPr lang="ar-SA" sz="48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937" y="34353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02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982712"/>
              </p:ext>
            </p:extLst>
          </p:nvPr>
        </p:nvGraphicFramePr>
        <p:xfrm>
          <a:off x="1028700" y="1646766"/>
          <a:ext cx="10096500" cy="2277534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aseline="0" dirty="0"/>
                        <a:t> من آداب الضيف:</a:t>
                      </a:r>
                      <a:endParaRPr lang="ar-SA" sz="540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الترحيب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تقديم</a:t>
                      </a:r>
                      <a:r>
                        <a:rPr lang="ar-SA" sz="5400" baseline="0" dirty="0"/>
                        <a:t> الطعام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عدم</a:t>
                      </a:r>
                      <a:r>
                        <a:rPr lang="ar-SA" sz="5400" baseline="0" dirty="0"/>
                        <a:t> الإطالة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559" y="34972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29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379642"/>
              </p:ext>
            </p:extLst>
          </p:nvPr>
        </p:nvGraphicFramePr>
        <p:xfrm>
          <a:off x="1028700" y="1646766"/>
          <a:ext cx="10096500" cy="3699087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aseline="0" dirty="0"/>
                        <a:t> شرط أكل المضطر للميته أن :</a:t>
                      </a:r>
                      <a:endParaRPr lang="ar-SA" sz="540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يعوض</a:t>
                      </a:r>
                      <a:r>
                        <a:rPr lang="ar-SA" sz="5400" baseline="0" dirty="0"/>
                        <a:t> صاحب الطعام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لا</a:t>
                      </a:r>
                      <a:r>
                        <a:rPr lang="ar-SA" sz="5400" baseline="0" dirty="0"/>
                        <a:t> يأكل حتى يشبع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أن</a:t>
                      </a:r>
                      <a:r>
                        <a:rPr lang="ar-SA" sz="5400" baseline="0" dirty="0"/>
                        <a:t> لا يكون صاحب الطعام محتاجا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520" y="360514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54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910961"/>
              </p:ext>
            </p:extLst>
          </p:nvPr>
        </p:nvGraphicFramePr>
        <p:xfrm>
          <a:off x="1028700" y="1646766"/>
          <a:ext cx="10096500" cy="2277534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aseline="0" dirty="0"/>
                        <a:t> من آداب المضيف:</a:t>
                      </a:r>
                      <a:endParaRPr lang="ar-SA" sz="540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الترحيب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الإخبار</a:t>
                      </a:r>
                      <a:r>
                        <a:rPr lang="ar-SA" sz="5400" baseline="0" dirty="0"/>
                        <a:t> مسبقا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عدم</a:t>
                      </a:r>
                      <a:r>
                        <a:rPr lang="ar-SA" sz="5400" baseline="0" dirty="0"/>
                        <a:t> الإطالة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259" y="34972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8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536022"/>
              </p:ext>
            </p:extLst>
          </p:nvPr>
        </p:nvGraphicFramePr>
        <p:xfrm>
          <a:off x="1028700" y="1646766"/>
          <a:ext cx="10096500" cy="2876127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aseline="0" dirty="0"/>
                        <a:t>من الحالات التي يجوز فيها استعمال المخدر:</a:t>
                      </a:r>
                      <a:endParaRPr lang="ar-SA" sz="540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في الأطعمة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لنسيان المشكلات و الهموم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العمليات</a:t>
                      </a:r>
                      <a:r>
                        <a:rPr lang="ar-SA" sz="5400" baseline="0" dirty="0"/>
                        <a:t> الجراحية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359" y="39163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42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236880"/>
              </p:ext>
            </p:extLst>
          </p:nvPr>
        </p:nvGraphicFramePr>
        <p:xfrm>
          <a:off x="1028700" y="1646766"/>
          <a:ext cx="10096500" cy="2876127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aseline="0" dirty="0"/>
                        <a:t> مما ينبغي اجتنابه عند الطعام:</a:t>
                      </a:r>
                      <a:endParaRPr lang="ar-SA" sz="540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 err="1"/>
                        <a:t>الإتكاء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أخذ</a:t>
                      </a:r>
                      <a:r>
                        <a:rPr lang="ar-SA" sz="5400" baseline="0" dirty="0"/>
                        <a:t> اللقمة الساقطة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لعق</a:t>
                      </a:r>
                      <a:r>
                        <a:rPr lang="ar-SA" sz="5400" baseline="0" dirty="0"/>
                        <a:t> الصفحة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259" y="34972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83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071759"/>
              </p:ext>
            </p:extLst>
          </p:nvPr>
        </p:nvGraphicFramePr>
        <p:xfrm>
          <a:off x="1028700" y="1646766"/>
          <a:ext cx="10096500" cy="2277534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aseline="0" dirty="0"/>
                        <a:t>من الأحوال التي يحرم فيها الصيد:</a:t>
                      </a:r>
                      <a:endParaRPr lang="ar-SA" sz="540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حال</a:t>
                      </a:r>
                      <a:r>
                        <a:rPr lang="ar-SA" sz="5400" baseline="0" dirty="0"/>
                        <a:t> الإقامة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حال</a:t>
                      </a:r>
                      <a:r>
                        <a:rPr lang="ar-SA" sz="5400" baseline="0" dirty="0"/>
                        <a:t> الإحرام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حال</a:t>
                      </a:r>
                      <a:r>
                        <a:rPr lang="ar-SA" sz="5400" baseline="0" dirty="0"/>
                        <a:t> السفر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159" y="35226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46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612634"/>
              </p:ext>
            </p:extLst>
          </p:nvPr>
        </p:nvGraphicFramePr>
        <p:xfrm>
          <a:off x="1028700" y="1646766"/>
          <a:ext cx="10096500" cy="347472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aseline="0" dirty="0"/>
                        <a:t>من الحيوانات التي يحرم استعمالها في الصيد:</a:t>
                      </a:r>
                      <a:endParaRPr lang="ar-SA" sz="540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الصقر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الكل</a:t>
                      </a:r>
                      <a:r>
                        <a:rPr lang="ar-SA" sz="5400" baseline="0" dirty="0"/>
                        <a:t>ب الأسود البهيم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الكلب</a:t>
                      </a:r>
                      <a:r>
                        <a:rPr lang="ar-SA" sz="5400" baseline="0" dirty="0"/>
                        <a:t> المعلم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159" y="35226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38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677250"/>
              </p:ext>
            </p:extLst>
          </p:nvPr>
        </p:nvGraphicFramePr>
        <p:xfrm>
          <a:off x="1028700" y="1646766"/>
          <a:ext cx="10096500" cy="2277534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aseline="0" dirty="0"/>
                        <a:t>أ ي من الآتي يجوز قتلها:</a:t>
                      </a:r>
                      <a:endParaRPr lang="ar-SA" sz="540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القطط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النمل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/>
                        <a:t>الفأرة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659" y="34083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29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5">
            <a:extLst>
              <a:ext uri="{FF2B5EF4-FFF2-40B4-BE49-F238E27FC236}">
                <a16:creationId xmlns:a16="http://schemas.microsoft.com/office/drawing/2014/main" id="{18A9AC20-C004-5A8B-DF3E-2F65AA1FBD4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0594" y="1253331"/>
            <a:ext cx="4702018" cy="43513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defPPr>
              <a:defRPr lang="ar-SA"/>
            </a:defPPr>
            <a:lvl1pPr marL="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8800" b="1" dirty="0">
                <a:solidFill>
                  <a:schemeClr val="tx1"/>
                </a:solidFill>
              </a:rPr>
              <a:t>تم بحمد الله وتوفيقه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18F8348-5AF0-9A23-4994-BA366CE8D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28" y="2005916"/>
            <a:ext cx="3699347" cy="36993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8236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315219"/>
              </p:ext>
            </p:extLst>
          </p:nvPr>
        </p:nvGraphicFramePr>
        <p:xfrm>
          <a:off x="939800" y="1566332"/>
          <a:ext cx="9105900" cy="2876974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03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marL="0" indent="0" algn="ctr" rtl="1">
                        <a:buFontTx/>
                        <a:buNone/>
                      </a:pPr>
                      <a:r>
                        <a:rPr lang="ar-SA" sz="4800" baseline="0" dirty="0"/>
                        <a:t>أعلى مراتب الصبر</a:t>
                      </a:r>
                      <a:r>
                        <a:rPr lang="ar-SA" sz="4800" dirty="0"/>
                        <a:t>؟</a:t>
                      </a:r>
                    </a:p>
                    <a:p>
                      <a:pPr marL="0" indent="0" algn="ctr" rtl="1">
                        <a:buFontTx/>
                        <a:buNone/>
                      </a:pPr>
                      <a:endParaRPr lang="ar-SA" sz="48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494">
                <a:tc>
                  <a:txBody>
                    <a:bodyPr/>
                    <a:lstStyle/>
                    <a:p>
                      <a:pPr algn="ctr" rtl="1"/>
                      <a:r>
                        <a:rPr lang="ar-SA" sz="6000" dirty="0"/>
                        <a:t>الرضا</a:t>
                      </a:r>
                      <a:endParaRPr lang="ar-SA" sz="6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dirty="0"/>
                        <a:t>الحمد</a:t>
                      </a:r>
                      <a:endParaRPr lang="ar-SA" sz="6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dirty="0"/>
                        <a:t>الصبر</a:t>
                      </a:r>
                      <a:endParaRPr lang="ar-SA" sz="6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975" y="3663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5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88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88</vt:i4>
      </vt:variant>
    </vt:vector>
  </HeadingPairs>
  <TitlesOfParts>
    <vt:vector size="89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sharifah12356@outlook.sa</dc:creator>
  <cp:lastModifiedBy>sharifah12356@outlook.sa</cp:lastModifiedBy>
  <cp:revision>3</cp:revision>
  <dcterms:created xsi:type="dcterms:W3CDTF">2025-10-07T15:38:17Z</dcterms:created>
  <dcterms:modified xsi:type="dcterms:W3CDTF">2025-10-07T18:08:38Z</dcterms:modified>
</cp:coreProperties>
</file>