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6" r:id="rId14"/>
    <p:sldId id="257" r:id="rId15"/>
    <p:sldId id="258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AC3"/>
    <a:srgbClr val="548235"/>
    <a:srgbClr val="7C7C7C"/>
    <a:srgbClr val="C2E4E8"/>
    <a:srgbClr val="86D3D5"/>
    <a:srgbClr val="207AAD"/>
    <a:srgbClr val="544991"/>
    <a:srgbClr val="A9A4C8"/>
    <a:srgbClr val="E5E5E5"/>
    <a:srgbClr val="F2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86" d="100"/>
          <a:sy n="86" d="100"/>
        </p:scale>
        <p:origin x="514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slide" Target="slide7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slide" Target="slide9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E2FE3F1B-FCD4-9760-1215-9150B0C92AC5}"/>
              </a:ext>
            </a:extLst>
          </p:cNvPr>
          <p:cNvSpPr/>
          <p:nvPr/>
        </p:nvSpPr>
        <p:spPr>
          <a:xfrm>
            <a:off x="3487834" y="2839289"/>
            <a:ext cx="2490652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094479-C028-AEC9-6E8E-BF1471F730DC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1- تعرّض الصخور لإجـهادات ضغط ينتج عنه 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47E622-7853-578C-D20A-7C2C72355DC6}"/>
              </a:ext>
            </a:extLst>
          </p:cNvPr>
          <p:cNvSpPr txBox="1"/>
          <p:nvPr/>
        </p:nvSpPr>
        <p:spPr>
          <a:xfrm>
            <a:off x="207258" y="1914608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 صدع عادي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صدع جانبي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صدع انزلاقي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صدع جانبي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7A831E5-6BFB-CA96-E90D-691375D7153A}"/>
              </a:ext>
            </a:extLst>
          </p:cNvPr>
          <p:cNvGrpSpPr/>
          <p:nvPr/>
        </p:nvGrpSpPr>
        <p:grpSpPr>
          <a:xfrm>
            <a:off x="541617" y="2622029"/>
            <a:ext cx="1918816" cy="1355897"/>
            <a:chOff x="375959" y="2639660"/>
            <a:chExt cx="1918816" cy="1355897"/>
          </a:xfrm>
        </p:grpSpPr>
        <p:pic>
          <p:nvPicPr>
            <p:cNvPr id="13" name="صورة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3AFCEECD-73F3-343E-FCDE-AE1EFDCFF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22" name="TextBox 2069">
              <a:extLst>
                <a:ext uri="{FF2B5EF4-FFF2-40B4-BE49-F238E27FC236}">
                  <a16:creationId xmlns:a16="http://schemas.microsoft.com/office/drawing/2014/main" id="{8D681031-E8EC-750E-9FBF-684379595996}"/>
                </a:ext>
              </a:extLst>
            </p:cNvPr>
            <p:cNvSpPr txBox="1"/>
            <p:nvPr/>
          </p:nvSpPr>
          <p:spPr>
            <a:xfrm>
              <a:off x="375959" y="3595447"/>
              <a:ext cx="1918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201E8C0-5EDA-54CC-CCCC-FECFE6842608}"/>
              </a:ext>
            </a:extLst>
          </p:cNvPr>
          <p:cNvSpPr txBox="1"/>
          <p:nvPr/>
        </p:nvSpPr>
        <p:spPr>
          <a:xfrm>
            <a:off x="9926544" y="4660840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7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28EA49-6514-0A0D-DCF8-5E237938ED7B}"/>
              </a:ext>
            </a:extLst>
          </p:cNvPr>
          <p:cNvSpPr txBox="1"/>
          <p:nvPr/>
        </p:nvSpPr>
        <p:spPr>
          <a:xfrm>
            <a:off x="207257" y="202938"/>
            <a:ext cx="6077807" cy="1690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8- موجات زلزالية بحرية ، تصبح أكثر خطورة باقترابها من الشاطئ ، وقد تكون مدمرة جدًا .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60A4214-8EEC-BF1F-52E6-041A5C178F0B}"/>
              </a:ext>
            </a:extLst>
          </p:cNvPr>
          <p:cNvSpPr/>
          <p:nvPr/>
        </p:nvSpPr>
        <p:spPr>
          <a:xfrm>
            <a:off x="3870664" y="3868965"/>
            <a:ext cx="2114679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2B8944-110C-B215-8723-ED75BBBDF5AC}"/>
              </a:ext>
            </a:extLst>
          </p:cNvPr>
          <p:cNvSpPr txBox="1"/>
          <p:nvPr/>
        </p:nvSpPr>
        <p:spPr>
          <a:xfrm>
            <a:off x="207258" y="2184883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الأولية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الترنادو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تسونامي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الثانوية</a:t>
            </a:r>
          </a:p>
        </p:txBody>
      </p:sp>
    </p:spTree>
    <p:extLst>
      <p:ext uri="{BB962C8B-B14F-4D97-AF65-F5344CB8AC3E}">
        <p14:creationId xmlns:p14="http://schemas.microsoft.com/office/powerpoint/2010/main" val="561193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28EA49-6514-0A0D-DCF8-5E237938ED7B}"/>
              </a:ext>
            </a:extLst>
          </p:cNvPr>
          <p:cNvSpPr txBox="1"/>
          <p:nvPr/>
        </p:nvSpPr>
        <p:spPr>
          <a:xfrm>
            <a:off x="207257" y="202938"/>
            <a:ext cx="6077807" cy="583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9- جهاز يسجل الاهتزازات الناتجة عن الزلزال :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60A4214-8EEC-BF1F-52E6-041A5C178F0B}"/>
              </a:ext>
            </a:extLst>
          </p:cNvPr>
          <p:cNvSpPr/>
          <p:nvPr/>
        </p:nvSpPr>
        <p:spPr>
          <a:xfrm>
            <a:off x="3329126" y="3282685"/>
            <a:ext cx="2635111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2B8944-110C-B215-8723-ED75BBBDF5AC}"/>
              </a:ext>
            </a:extLst>
          </p:cNvPr>
          <p:cNvSpPr txBox="1"/>
          <p:nvPr/>
        </p:nvSpPr>
        <p:spPr>
          <a:xfrm>
            <a:off x="193009" y="901900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رختر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ميركالي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البارومتر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السيزموجراف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</p:txBody>
      </p:sp>
      <p:pic>
        <p:nvPicPr>
          <p:cNvPr id="3" name="Picture 4" descr="Animated Seismograph">
            <a:extLst>
              <a:ext uri="{FF2B5EF4-FFF2-40B4-BE49-F238E27FC236}">
                <a16:creationId xmlns:a16="http://schemas.microsoft.com/office/drawing/2014/main" id="{670E3B58-187F-01CF-6D6E-6275591AB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14132" r="11137" b="21249"/>
          <a:stretch/>
        </p:blipFill>
        <p:spPr bwMode="auto">
          <a:xfrm>
            <a:off x="400243" y="1262865"/>
            <a:ext cx="2612556" cy="23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D59FB8F-F4C0-F787-B730-BA23FED24E84}"/>
              </a:ext>
            </a:extLst>
          </p:cNvPr>
          <p:cNvGrpSpPr/>
          <p:nvPr/>
        </p:nvGrpSpPr>
        <p:grpSpPr>
          <a:xfrm>
            <a:off x="5326641" y="4512106"/>
            <a:ext cx="923199" cy="885671"/>
            <a:chOff x="375959" y="2639660"/>
            <a:chExt cx="1918816" cy="1861351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8B3BC28-A8DE-1CAB-9E13-7F48BA776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13" name="TextBox 2069">
              <a:extLst>
                <a:ext uri="{FF2B5EF4-FFF2-40B4-BE49-F238E27FC236}">
                  <a16:creationId xmlns:a16="http://schemas.microsoft.com/office/drawing/2014/main" id="{8B7630D1-45CA-07C9-52B5-90F46BB69FAE}"/>
                </a:ext>
              </a:extLst>
            </p:cNvPr>
            <p:cNvSpPr txBox="1"/>
            <p:nvPr/>
          </p:nvSpPr>
          <p:spPr>
            <a:xfrm>
              <a:off x="375959" y="3595447"/>
              <a:ext cx="1918816" cy="90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4BCAB73A-2B2A-E6DB-5D17-844EA2411B92}"/>
              </a:ext>
            </a:extLst>
          </p:cNvPr>
          <p:cNvCxnSpPr>
            <a:cxnSpLocks/>
          </p:cNvCxnSpPr>
          <p:nvPr/>
        </p:nvCxnSpPr>
        <p:spPr>
          <a:xfrm>
            <a:off x="5422115" y="4279931"/>
            <a:ext cx="0" cy="1317940"/>
          </a:xfrm>
          <a:prstGeom prst="line">
            <a:avLst/>
          </a:prstGeom>
          <a:ln>
            <a:solidFill>
              <a:srgbClr val="238AC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EFFC731-5707-AFF3-77CC-68508CB12A63}"/>
              </a:ext>
            </a:extLst>
          </p:cNvPr>
          <p:cNvSpPr txBox="1"/>
          <p:nvPr/>
        </p:nvSpPr>
        <p:spPr>
          <a:xfrm>
            <a:off x="256345" y="4012380"/>
            <a:ext cx="5076346" cy="1672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dirty="0">
                <a:solidFill>
                  <a:srgbClr val="238AC3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يُسمى هذا الجهاز بـ  </a:t>
            </a:r>
            <a: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راسم الهزة </a:t>
            </a:r>
          </a:p>
          <a:p>
            <a:pPr algn="r">
              <a:lnSpc>
                <a:spcPct val="200000"/>
              </a:lnSpc>
            </a:pPr>
            <a:r>
              <a:rPr lang="ar-SA" dirty="0">
                <a:solidFill>
                  <a:srgbClr val="238AC3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و طول الخط المسجل على الورقة يشير إلى الطاقة التي تحررت من الزلزال و هي </a:t>
            </a:r>
            <a:r>
              <a:rPr lang="ar-SA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قوة الزلزال</a:t>
            </a:r>
          </a:p>
        </p:txBody>
      </p:sp>
    </p:spTree>
    <p:extLst>
      <p:ext uri="{BB962C8B-B14F-4D97-AF65-F5344CB8AC3E}">
        <p14:creationId xmlns:p14="http://schemas.microsoft.com/office/powerpoint/2010/main" val="280186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28EA49-6514-0A0D-DCF8-5E237938ED7B}"/>
              </a:ext>
            </a:extLst>
          </p:cNvPr>
          <p:cNvSpPr txBox="1"/>
          <p:nvPr/>
        </p:nvSpPr>
        <p:spPr>
          <a:xfrm>
            <a:off x="189501" y="133162"/>
            <a:ext cx="6122522" cy="11366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10- ماذا نستخدم لقياس قوة زلزال ضرب إحدى المدن خلف وراءه آثارًا تدميرية؟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FDE3DBAE-D918-217F-6942-E62D76E69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53" y="1969456"/>
            <a:ext cx="3131243" cy="1669996"/>
          </a:xfrm>
          <a:prstGeom prst="rect">
            <a:avLst/>
          </a:prstGeom>
        </p:spPr>
      </p:pic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63E8F93E-4E1B-6663-7262-C7F9CAB3C3F6}"/>
              </a:ext>
            </a:extLst>
          </p:cNvPr>
          <p:cNvSpPr/>
          <p:nvPr/>
        </p:nvSpPr>
        <p:spPr>
          <a:xfrm>
            <a:off x="4394447" y="1413876"/>
            <a:ext cx="1701553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6BA5556-718D-3AFD-7662-40A8A5D809BA}"/>
              </a:ext>
            </a:extLst>
          </p:cNvPr>
          <p:cNvSpPr txBox="1"/>
          <p:nvPr/>
        </p:nvSpPr>
        <p:spPr>
          <a:xfrm>
            <a:off x="193009" y="1239253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رختر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ميركالي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البارومتر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السيزموجراف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2B267A11-9029-FF81-45AD-6C47289F12C4}"/>
              </a:ext>
            </a:extLst>
          </p:cNvPr>
          <p:cNvGrpSpPr/>
          <p:nvPr/>
        </p:nvGrpSpPr>
        <p:grpSpPr>
          <a:xfrm>
            <a:off x="5326641" y="4725170"/>
            <a:ext cx="923199" cy="885671"/>
            <a:chOff x="375959" y="2639660"/>
            <a:chExt cx="1918816" cy="1861351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6616FB40-C63F-7000-CE58-F8AFC3B36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44" name="TextBox 2069">
              <a:extLst>
                <a:ext uri="{FF2B5EF4-FFF2-40B4-BE49-F238E27FC236}">
                  <a16:creationId xmlns:a16="http://schemas.microsoft.com/office/drawing/2014/main" id="{C69792C3-636A-B9F3-A529-982FC4F33BCB}"/>
                </a:ext>
              </a:extLst>
            </p:cNvPr>
            <p:cNvSpPr txBox="1"/>
            <p:nvPr/>
          </p:nvSpPr>
          <p:spPr>
            <a:xfrm>
              <a:off x="375959" y="3595447"/>
              <a:ext cx="1918816" cy="90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6F67F5DE-496C-2ADF-8239-88B4AE875BA9}"/>
              </a:ext>
            </a:extLst>
          </p:cNvPr>
          <p:cNvCxnSpPr>
            <a:cxnSpLocks/>
          </p:cNvCxnSpPr>
          <p:nvPr/>
        </p:nvCxnSpPr>
        <p:spPr>
          <a:xfrm>
            <a:off x="5422115" y="4492995"/>
            <a:ext cx="0" cy="1317940"/>
          </a:xfrm>
          <a:prstGeom prst="line">
            <a:avLst/>
          </a:prstGeom>
          <a:ln>
            <a:solidFill>
              <a:srgbClr val="238AC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55A98E3-F51A-145C-4113-A5797DF4AB79}"/>
              </a:ext>
            </a:extLst>
          </p:cNvPr>
          <p:cNvSpPr txBox="1"/>
          <p:nvPr/>
        </p:nvSpPr>
        <p:spPr>
          <a:xfrm>
            <a:off x="96238" y="4225444"/>
            <a:ext cx="5325877" cy="1672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dirty="0">
                <a:solidFill>
                  <a:srgbClr val="238AC3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يعتمد مقياس رختر لقياس قوة الزلازل على قياسات سعة ( ارتفاع ) الموجة الزلزالية المسجلة على جهاز </a:t>
            </a:r>
            <a:r>
              <a:rPr lang="ar-SA" dirty="0" err="1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السيزموجراف</a:t>
            </a:r>
            <a:endParaRPr lang="ar-SA" dirty="0">
              <a:solidFill>
                <a:srgbClr val="C00000"/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92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 animBg="1"/>
      <p:bldP spid="41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797" y="4793439"/>
            <a:ext cx="5174437" cy="175532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1- يُصنف المخلوق الحي في الشكل الذي أمامك ضمن : 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2A8A814-C224-B012-3929-62DA69DF4AD0}"/>
              </a:ext>
            </a:extLst>
          </p:cNvPr>
          <p:cNvGrpSpPr/>
          <p:nvPr/>
        </p:nvGrpSpPr>
        <p:grpSpPr>
          <a:xfrm>
            <a:off x="516887" y="1612661"/>
            <a:ext cx="1956639" cy="2582652"/>
            <a:chOff x="413256" y="1017085"/>
            <a:chExt cx="1956639" cy="2582652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5A76F09F-E6E1-3E62-C385-C5A0E93CA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348" t="25404" r="51667" b="25873"/>
            <a:stretch/>
          </p:blipFill>
          <p:spPr>
            <a:xfrm>
              <a:off x="516887" y="1017085"/>
              <a:ext cx="1553835" cy="2582652"/>
            </a:xfrm>
            <a:prstGeom prst="rect">
              <a:avLst/>
            </a:prstGeom>
          </p:spPr>
        </p:pic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DD808485-3D9F-DC0D-B51E-EBD3EA77FAA6}"/>
                </a:ext>
              </a:extLst>
            </p:cNvPr>
            <p:cNvSpPr/>
            <p:nvPr/>
          </p:nvSpPr>
          <p:spPr>
            <a:xfrm>
              <a:off x="1512071" y="2372386"/>
              <a:ext cx="857824" cy="457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91642D2A-0CA6-6D9D-D589-2CBBCD3D2E39}"/>
                </a:ext>
              </a:extLst>
            </p:cNvPr>
            <p:cNvSpPr/>
            <p:nvPr/>
          </p:nvSpPr>
          <p:spPr>
            <a:xfrm>
              <a:off x="413256" y="2323275"/>
              <a:ext cx="490900" cy="457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1FD84C2-E0D8-4AD7-7B0F-E98922EC3769}"/>
              </a:ext>
            </a:extLst>
          </p:cNvPr>
          <p:cNvSpPr txBox="1"/>
          <p:nvPr/>
        </p:nvSpPr>
        <p:spPr>
          <a:xfrm>
            <a:off x="1318823" y="1987384"/>
            <a:ext cx="3378053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الاسفنجيات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اللاسعات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الرخويات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شوكيات الجلد</a:t>
            </a: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797" y="4793439"/>
            <a:ext cx="5174437" cy="175532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43882" y="474785"/>
            <a:ext cx="5752118" cy="583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2- أي التصنيفات التالية صحيح :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1FD84C2-E0D8-4AD7-7B0F-E98922EC3769}"/>
              </a:ext>
            </a:extLst>
          </p:cNvPr>
          <p:cNvSpPr txBox="1"/>
          <p:nvPr/>
        </p:nvSpPr>
        <p:spPr>
          <a:xfrm>
            <a:off x="657222" y="1308613"/>
            <a:ext cx="5114485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عضو – خلية – نسيج –كائن حي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نسيج – عضو – خلية – كائن حي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خلية – عضو – نسيج – كائن حي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كائن حي – نسيج – عضو </a:t>
            </a:r>
          </a:p>
        </p:txBody>
      </p:sp>
    </p:spTree>
    <p:extLst>
      <p:ext uri="{BB962C8B-B14F-4D97-AF65-F5344CB8AC3E}">
        <p14:creationId xmlns:p14="http://schemas.microsoft.com/office/powerpoint/2010/main" val="212540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21" y="4834122"/>
            <a:ext cx="5174437" cy="175532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3- أي مما يلي ليس من الخصائص الرئيسة للمخلوقات الحية :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1FD84C2-E0D8-4AD7-7B0F-E98922EC3769}"/>
              </a:ext>
            </a:extLst>
          </p:cNvPr>
          <p:cNvSpPr txBox="1"/>
          <p:nvPr/>
        </p:nvSpPr>
        <p:spPr>
          <a:xfrm>
            <a:off x="657222" y="1663179"/>
            <a:ext cx="5114485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التنظيم الخلوي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التغذية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التكاثر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المشي</a:t>
            </a:r>
          </a:p>
        </p:txBody>
      </p:sp>
    </p:spTree>
    <p:extLst>
      <p:ext uri="{BB962C8B-B14F-4D97-AF65-F5344CB8AC3E}">
        <p14:creationId xmlns:p14="http://schemas.microsoft.com/office/powerpoint/2010/main" val="37402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21" y="4834122"/>
            <a:ext cx="5174437" cy="175532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4- ما التصنيف الصحيح للكائن الحي في الصورة المجاورة : </a:t>
            </a:r>
          </a:p>
        </p:txBody>
      </p:sp>
      <p:pic>
        <p:nvPicPr>
          <p:cNvPr id="1026" name="Picture 2" descr="اشتري اونلاين بأفضل الاسعار بالسعودية - سوق الان امازون السعودية: نجم  البحر، من بابو، حيوانات : ألعاب الفيديو">
            <a:extLst>
              <a:ext uri="{FF2B5EF4-FFF2-40B4-BE49-F238E27FC236}">
                <a16:creationId xmlns:a16="http://schemas.microsoft.com/office/drawing/2014/main" id="{B8749B42-E7EC-BC5E-BC6D-2D5CAE59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1963767"/>
            <a:ext cx="2548517" cy="25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8793901-B626-117D-FA76-C9ABBBD36385}"/>
              </a:ext>
            </a:extLst>
          </p:cNvPr>
          <p:cNvSpPr txBox="1"/>
          <p:nvPr/>
        </p:nvSpPr>
        <p:spPr>
          <a:xfrm>
            <a:off x="662698" y="1914608"/>
            <a:ext cx="5114485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شوكيات الجلد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رخويات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لاسعات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جوفمعويات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21" y="4834122"/>
            <a:ext cx="5174437" cy="17553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CC7FDB-2E7E-E18E-4E60-12C9E6F50C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10" b="13268"/>
          <a:stretch/>
        </p:blipFill>
        <p:spPr>
          <a:xfrm>
            <a:off x="339192" y="2176112"/>
            <a:ext cx="3064083" cy="2414994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5- تتميز الخلية البكتيرية عن باقي الخلايا بوجود :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9538AC5-8047-C855-CE39-618A2C6D7A07}"/>
              </a:ext>
            </a:extLst>
          </p:cNvPr>
          <p:cNvSpPr txBox="1"/>
          <p:nvPr/>
        </p:nvSpPr>
        <p:spPr>
          <a:xfrm>
            <a:off x="662698" y="1914608"/>
            <a:ext cx="5114485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جدار الخلية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غشاء الخلية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نواة بدائية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سيتوبلازم</a:t>
            </a:r>
          </a:p>
        </p:txBody>
      </p:sp>
    </p:spTree>
    <p:extLst>
      <p:ext uri="{BB962C8B-B14F-4D97-AF65-F5344CB8AC3E}">
        <p14:creationId xmlns:p14="http://schemas.microsoft.com/office/powerpoint/2010/main" val="169885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599" b="1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1447هـ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andria" pitchFamily="2" charset="-78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69">
            <a:extLst>
              <a:ext uri="{FF2B5EF4-FFF2-40B4-BE49-F238E27FC236}">
                <a16:creationId xmlns:a16="http://schemas.microsoft.com/office/drawing/2014/main" id="{FDE1A066-A588-B3DD-CCE9-A8516D2DD9BC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مهارة الأسبوع الأول</a:t>
            </a: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ia" pitchFamily="2" charset="-78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5C4F499A-61F1-F7E6-129E-0AE2386F7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21" y="4834122"/>
            <a:ext cx="5174437" cy="1755328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D56D08-4BC8-F521-8BE7-677537F99271}"/>
              </a:ext>
            </a:extLst>
          </p:cNvPr>
          <p:cNvSpPr txBox="1"/>
          <p:nvPr/>
        </p:nvSpPr>
        <p:spPr>
          <a:xfrm>
            <a:off x="339192" y="474785"/>
            <a:ext cx="575680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6- أي مما يلي لا يوجد في الخلية الحيوانية :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9538AC5-8047-C855-CE39-618A2C6D7A07}"/>
              </a:ext>
            </a:extLst>
          </p:cNvPr>
          <p:cNvSpPr txBox="1"/>
          <p:nvPr/>
        </p:nvSpPr>
        <p:spPr>
          <a:xfrm>
            <a:off x="662698" y="1914608"/>
            <a:ext cx="5114485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فجوة عصارية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</a:t>
            </a:r>
            <a:r>
              <a:rPr lang="ar-SA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ميتوكندريا</a:t>
            </a:r>
            <a:endParaRPr lang="ar-SA" sz="2400" dirty="0">
              <a:solidFill>
                <a:schemeClr val="tx1">
                  <a:lumMod val="65000"/>
                  <a:lumOff val="35000"/>
                </a:schemeClr>
              </a:solidFill>
              <a:latin typeface="Alexandria Medium" pitchFamily="2" charset="-78"/>
              <a:cs typeface="Alexandria Medium" pitchFamily="2" charset="-78"/>
              <a:sym typeface="Arial"/>
            </a:endParaRP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بلاستيدات ملونة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سيتوبلازم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0CEA8AC-EE5F-4F28-BBF7-F880CA6794B7}"/>
              </a:ext>
            </a:extLst>
          </p:cNvPr>
          <p:cNvGrpSpPr/>
          <p:nvPr/>
        </p:nvGrpSpPr>
        <p:grpSpPr>
          <a:xfrm>
            <a:off x="541617" y="2622029"/>
            <a:ext cx="1918816" cy="1355897"/>
            <a:chOff x="375959" y="2639660"/>
            <a:chExt cx="1918816" cy="1355897"/>
          </a:xfrm>
        </p:grpSpPr>
        <p:pic>
          <p:nvPicPr>
            <p:cNvPr id="2" name="صورة 1">
              <a:hlinkClick r:id="rId7" action="ppaction://hlinksldjump"/>
              <a:extLst>
                <a:ext uri="{FF2B5EF4-FFF2-40B4-BE49-F238E27FC236}">
                  <a16:creationId xmlns:a16="http://schemas.microsoft.com/office/drawing/2014/main" id="{4AE893BE-45C7-F866-0C57-A74F3225F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3" name="TextBox 2069">
              <a:extLst>
                <a:ext uri="{FF2B5EF4-FFF2-40B4-BE49-F238E27FC236}">
                  <a16:creationId xmlns:a16="http://schemas.microsoft.com/office/drawing/2014/main" id="{A34747D8-BCF5-6CB9-548F-732994EFEB01}"/>
                </a:ext>
              </a:extLst>
            </p:cNvPr>
            <p:cNvSpPr txBox="1"/>
            <p:nvPr/>
          </p:nvSpPr>
          <p:spPr>
            <a:xfrm>
              <a:off x="375959" y="3595447"/>
              <a:ext cx="1918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7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11756572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0CEA8AC-EE5F-4F28-BBF7-F880CA6794B7}"/>
              </a:ext>
            </a:extLst>
          </p:cNvPr>
          <p:cNvGrpSpPr/>
          <p:nvPr/>
        </p:nvGrpSpPr>
        <p:grpSpPr>
          <a:xfrm>
            <a:off x="7474262" y="5651240"/>
            <a:ext cx="1203207" cy="843874"/>
            <a:chOff x="375959" y="2639660"/>
            <a:chExt cx="1918816" cy="1385219"/>
          </a:xfrm>
        </p:grpSpPr>
        <p:pic>
          <p:nvPicPr>
            <p:cNvPr id="2" name="صورة 1">
              <a:hlinkClick r:id="rId4" action="ppaction://hlinksldjump"/>
              <a:extLst>
                <a:ext uri="{FF2B5EF4-FFF2-40B4-BE49-F238E27FC236}">
                  <a16:creationId xmlns:a16="http://schemas.microsoft.com/office/drawing/2014/main" id="{4AE893BE-45C7-F866-0C57-A74F3225F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3" name="TextBox 2069">
              <a:extLst>
                <a:ext uri="{FF2B5EF4-FFF2-40B4-BE49-F238E27FC236}">
                  <a16:creationId xmlns:a16="http://schemas.microsoft.com/office/drawing/2014/main" id="{A34747D8-BCF5-6CB9-548F-732994EFEB01}"/>
                </a:ext>
              </a:extLst>
            </p:cNvPr>
            <p:cNvSpPr txBox="1"/>
            <p:nvPr/>
          </p:nvSpPr>
          <p:spPr>
            <a:xfrm>
              <a:off x="375959" y="3595446"/>
              <a:ext cx="1918816" cy="4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0181EBDF-3396-C829-E62A-8EF86D36752B}"/>
              </a:ext>
            </a:extLst>
          </p:cNvPr>
          <p:cNvSpPr/>
          <p:nvPr/>
        </p:nvSpPr>
        <p:spPr>
          <a:xfrm rot="16200000">
            <a:off x="10796555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2" descr="شعار نافس Download png">
            <a:extLst>
              <a:ext uri="{FF2B5EF4-FFF2-40B4-BE49-F238E27FC236}">
                <a16:creationId xmlns:a16="http://schemas.microsoft.com/office/drawing/2014/main" id="{906C4551-C958-C848-BC45-8D5C7911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67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C664DCD-719A-521A-9BFE-E35123DACE9C}"/>
              </a:ext>
            </a:extLst>
          </p:cNvPr>
          <p:cNvGrpSpPr/>
          <p:nvPr/>
        </p:nvGrpSpPr>
        <p:grpSpPr>
          <a:xfrm>
            <a:off x="9411288" y="5608149"/>
            <a:ext cx="1203207" cy="886965"/>
            <a:chOff x="9411288" y="5608149"/>
            <a:chExt cx="1203207" cy="886965"/>
          </a:xfrm>
        </p:grpSpPr>
        <p:pic>
          <p:nvPicPr>
            <p:cNvPr id="34" name="صورة 33">
              <a:hlinkClick r:id="rId7" action="ppaction://hlinksldjump"/>
              <a:extLst>
                <a:ext uri="{FF2B5EF4-FFF2-40B4-BE49-F238E27FC236}">
                  <a16:creationId xmlns:a16="http://schemas.microsoft.com/office/drawing/2014/main" id="{82769D62-703F-DF64-00F1-0BA7FD58F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" t="2682" r="3378" b="2521"/>
            <a:stretch/>
          </p:blipFill>
          <p:spPr>
            <a:xfrm>
              <a:off x="9749455" y="5608149"/>
              <a:ext cx="568353" cy="573003"/>
            </a:xfrm>
            <a:prstGeom prst="flowChartConnector">
              <a:avLst/>
            </a:prstGeom>
          </p:spPr>
        </p:pic>
        <p:sp>
          <p:nvSpPr>
            <p:cNvPr id="35" name="TextBox 2069">
              <a:extLst>
                <a:ext uri="{FF2B5EF4-FFF2-40B4-BE49-F238E27FC236}">
                  <a16:creationId xmlns:a16="http://schemas.microsoft.com/office/drawing/2014/main" id="{A7E9A9CE-BC32-1F9B-2699-F56F22B5EF63}"/>
                </a:ext>
              </a:extLst>
            </p:cNvPr>
            <p:cNvSpPr txBox="1"/>
            <p:nvPr/>
          </p:nvSpPr>
          <p:spPr>
            <a:xfrm>
              <a:off x="9411288" y="6233504"/>
              <a:ext cx="120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عودة للسؤال</a:t>
              </a:r>
            </a:p>
          </p:txBody>
        </p:sp>
      </p:grpSp>
      <p:sp>
        <p:nvSpPr>
          <p:cNvPr id="37" name="TextBox 2069">
            <a:extLst>
              <a:ext uri="{FF2B5EF4-FFF2-40B4-BE49-F238E27FC236}">
                <a16:creationId xmlns:a16="http://schemas.microsoft.com/office/drawing/2014/main" id="{B4461C9B-F14D-CCE0-947A-39C7A2C7E0C7}"/>
              </a:ext>
            </a:extLst>
          </p:cNvPr>
          <p:cNvSpPr txBox="1"/>
          <p:nvPr/>
        </p:nvSpPr>
        <p:spPr>
          <a:xfrm>
            <a:off x="217712" y="268550"/>
            <a:ext cx="1175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مقارنة بين الخلية الحيوانية والخلية النباتية</a:t>
            </a:r>
          </a:p>
        </p:txBody>
      </p:sp>
      <p:pic>
        <p:nvPicPr>
          <p:cNvPr id="38" name="Picture 4" descr="ما هو الفرق بين الخلية النباتية والخلية الحيوانية؟ – e3arabi">
            <a:extLst>
              <a:ext uri="{FF2B5EF4-FFF2-40B4-BE49-F238E27FC236}">
                <a16:creationId xmlns:a16="http://schemas.microsoft.com/office/drawing/2014/main" id="{646462EB-7D73-E863-6FAC-F3E886913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7486" b="218"/>
          <a:stretch/>
        </p:blipFill>
        <p:spPr bwMode="auto">
          <a:xfrm>
            <a:off x="1321861" y="1261445"/>
            <a:ext cx="4136583" cy="38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تنظيم دورة الخلية">
            <a:extLst>
              <a:ext uri="{FF2B5EF4-FFF2-40B4-BE49-F238E27FC236}">
                <a16:creationId xmlns:a16="http://schemas.microsoft.com/office/drawing/2014/main" id="{F4793C0F-5653-EF8C-7F30-54F542C91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6336"/>
          <a:stretch/>
        </p:blipFill>
        <p:spPr bwMode="auto">
          <a:xfrm>
            <a:off x="6351280" y="1584663"/>
            <a:ext cx="3901213" cy="33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11756572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0CEA8AC-EE5F-4F28-BBF7-F880CA6794B7}"/>
              </a:ext>
            </a:extLst>
          </p:cNvPr>
          <p:cNvGrpSpPr/>
          <p:nvPr/>
        </p:nvGrpSpPr>
        <p:grpSpPr>
          <a:xfrm>
            <a:off x="7474262" y="5651240"/>
            <a:ext cx="1203207" cy="843874"/>
            <a:chOff x="375959" y="2639660"/>
            <a:chExt cx="1918816" cy="1385219"/>
          </a:xfrm>
        </p:grpSpPr>
        <p:pic>
          <p:nvPicPr>
            <p:cNvPr id="2" name="صورة 1">
              <a:hlinkClick r:id="rId4" action="ppaction://hlinksldjump"/>
              <a:extLst>
                <a:ext uri="{FF2B5EF4-FFF2-40B4-BE49-F238E27FC236}">
                  <a16:creationId xmlns:a16="http://schemas.microsoft.com/office/drawing/2014/main" id="{4AE893BE-45C7-F866-0C57-A74F3225F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3" name="TextBox 2069">
              <a:extLst>
                <a:ext uri="{FF2B5EF4-FFF2-40B4-BE49-F238E27FC236}">
                  <a16:creationId xmlns:a16="http://schemas.microsoft.com/office/drawing/2014/main" id="{A34747D8-BCF5-6CB9-548F-732994EFEB01}"/>
                </a:ext>
              </a:extLst>
            </p:cNvPr>
            <p:cNvSpPr txBox="1"/>
            <p:nvPr/>
          </p:nvSpPr>
          <p:spPr>
            <a:xfrm>
              <a:off x="375959" y="3595446"/>
              <a:ext cx="1918816" cy="4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0181EBDF-3396-C829-E62A-8EF86D36752B}"/>
              </a:ext>
            </a:extLst>
          </p:cNvPr>
          <p:cNvSpPr/>
          <p:nvPr/>
        </p:nvSpPr>
        <p:spPr>
          <a:xfrm rot="16200000">
            <a:off x="10796555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2" descr="شعار نافس Download png">
            <a:extLst>
              <a:ext uri="{FF2B5EF4-FFF2-40B4-BE49-F238E27FC236}">
                <a16:creationId xmlns:a16="http://schemas.microsoft.com/office/drawing/2014/main" id="{906C4551-C958-C848-BC45-8D5C7911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67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: Rounded Corners 61">
            <a:extLst>
              <a:ext uri="{FF2B5EF4-FFF2-40B4-BE49-F238E27FC236}">
                <a16:creationId xmlns:a16="http://schemas.microsoft.com/office/drawing/2014/main" id="{0BDB69DB-E410-D901-A523-F9BFFA156687}"/>
              </a:ext>
            </a:extLst>
          </p:cNvPr>
          <p:cNvSpPr/>
          <p:nvPr/>
        </p:nvSpPr>
        <p:spPr>
          <a:xfrm>
            <a:off x="4071078" y="232717"/>
            <a:ext cx="4169964" cy="781534"/>
          </a:xfrm>
          <a:custGeom>
            <a:avLst/>
            <a:gdLst>
              <a:gd name="connsiteX0" fmla="*/ 0 w 4169964"/>
              <a:gd name="connsiteY0" fmla="*/ 390767 h 781534"/>
              <a:gd name="connsiteX1" fmla="*/ 390767 w 4169964"/>
              <a:gd name="connsiteY1" fmla="*/ 0 h 781534"/>
              <a:gd name="connsiteX2" fmla="*/ 921621 w 4169964"/>
              <a:gd name="connsiteY2" fmla="*/ 0 h 781534"/>
              <a:gd name="connsiteX3" fmla="*/ 1452475 w 4169964"/>
              <a:gd name="connsiteY3" fmla="*/ 0 h 781534"/>
              <a:gd name="connsiteX4" fmla="*/ 2084982 w 4169964"/>
              <a:gd name="connsiteY4" fmla="*/ 0 h 781534"/>
              <a:gd name="connsiteX5" fmla="*/ 2615836 w 4169964"/>
              <a:gd name="connsiteY5" fmla="*/ 0 h 781534"/>
              <a:gd name="connsiteX6" fmla="*/ 3146690 w 4169964"/>
              <a:gd name="connsiteY6" fmla="*/ 0 h 781534"/>
              <a:gd name="connsiteX7" fmla="*/ 3779197 w 4169964"/>
              <a:gd name="connsiteY7" fmla="*/ 0 h 781534"/>
              <a:gd name="connsiteX8" fmla="*/ 4169964 w 4169964"/>
              <a:gd name="connsiteY8" fmla="*/ 390767 h 781534"/>
              <a:gd name="connsiteX9" fmla="*/ 4169964 w 4169964"/>
              <a:gd name="connsiteY9" fmla="*/ 390767 h 781534"/>
              <a:gd name="connsiteX10" fmla="*/ 3779197 w 4169964"/>
              <a:gd name="connsiteY10" fmla="*/ 781534 h 781534"/>
              <a:gd name="connsiteX11" fmla="*/ 3146690 w 4169964"/>
              <a:gd name="connsiteY11" fmla="*/ 781534 h 781534"/>
              <a:gd name="connsiteX12" fmla="*/ 2649720 w 4169964"/>
              <a:gd name="connsiteY12" fmla="*/ 781534 h 781534"/>
              <a:gd name="connsiteX13" fmla="*/ 2118866 w 4169964"/>
              <a:gd name="connsiteY13" fmla="*/ 781534 h 781534"/>
              <a:gd name="connsiteX14" fmla="*/ 1621897 w 4169964"/>
              <a:gd name="connsiteY14" fmla="*/ 781534 h 781534"/>
              <a:gd name="connsiteX15" fmla="*/ 1091043 w 4169964"/>
              <a:gd name="connsiteY15" fmla="*/ 781534 h 781534"/>
              <a:gd name="connsiteX16" fmla="*/ 390767 w 4169964"/>
              <a:gd name="connsiteY16" fmla="*/ 781534 h 781534"/>
              <a:gd name="connsiteX17" fmla="*/ 0 w 4169964"/>
              <a:gd name="connsiteY17" fmla="*/ 390767 h 7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9964" h="781534" fill="none" extrusionOk="0">
                <a:moveTo>
                  <a:pt x="0" y="390767"/>
                </a:moveTo>
                <a:cubicBezTo>
                  <a:pt x="15016" y="142551"/>
                  <a:pt x="212366" y="21731"/>
                  <a:pt x="390767" y="0"/>
                </a:cubicBezTo>
                <a:cubicBezTo>
                  <a:pt x="552021" y="-14486"/>
                  <a:pt x="765463" y="9849"/>
                  <a:pt x="921621" y="0"/>
                </a:cubicBezTo>
                <a:cubicBezTo>
                  <a:pt x="1077779" y="-9849"/>
                  <a:pt x="1341434" y="27904"/>
                  <a:pt x="1452475" y="0"/>
                </a:cubicBezTo>
                <a:cubicBezTo>
                  <a:pt x="1563516" y="-27904"/>
                  <a:pt x="1923208" y="52890"/>
                  <a:pt x="2084982" y="0"/>
                </a:cubicBezTo>
                <a:cubicBezTo>
                  <a:pt x="2246756" y="-52890"/>
                  <a:pt x="2395470" y="9638"/>
                  <a:pt x="2615836" y="0"/>
                </a:cubicBezTo>
                <a:cubicBezTo>
                  <a:pt x="2836202" y="-9638"/>
                  <a:pt x="2964453" y="42304"/>
                  <a:pt x="3146690" y="0"/>
                </a:cubicBezTo>
                <a:cubicBezTo>
                  <a:pt x="3328927" y="-42304"/>
                  <a:pt x="3493954" y="53877"/>
                  <a:pt x="3779197" y="0"/>
                </a:cubicBezTo>
                <a:cubicBezTo>
                  <a:pt x="3983655" y="-15494"/>
                  <a:pt x="4164221" y="185658"/>
                  <a:pt x="4169964" y="390767"/>
                </a:cubicBezTo>
                <a:lnTo>
                  <a:pt x="4169964" y="390767"/>
                </a:lnTo>
                <a:cubicBezTo>
                  <a:pt x="4126978" y="649211"/>
                  <a:pt x="3992402" y="739964"/>
                  <a:pt x="3779197" y="781534"/>
                </a:cubicBezTo>
                <a:cubicBezTo>
                  <a:pt x="3473234" y="854286"/>
                  <a:pt x="3427573" y="722738"/>
                  <a:pt x="3146690" y="781534"/>
                </a:cubicBezTo>
                <a:cubicBezTo>
                  <a:pt x="2865807" y="840330"/>
                  <a:pt x="2787591" y="769128"/>
                  <a:pt x="2649720" y="781534"/>
                </a:cubicBezTo>
                <a:cubicBezTo>
                  <a:pt x="2511849" y="793940"/>
                  <a:pt x="2359096" y="725460"/>
                  <a:pt x="2118866" y="781534"/>
                </a:cubicBezTo>
                <a:cubicBezTo>
                  <a:pt x="1878636" y="837608"/>
                  <a:pt x="1844369" y="744774"/>
                  <a:pt x="1621897" y="781534"/>
                </a:cubicBezTo>
                <a:cubicBezTo>
                  <a:pt x="1399425" y="818294"/>
                  <a:pt x="1288157" y="769924"/>
                  <a:pt x="1091043" y="781534"/>
                </a:cubicBezTo>
                <a:cubicBezTo>
                  <a:pt x="893929" y="793144"/>
                  <a:pt x="656591" y="720278"/>
                  <a:pt x="390767" y="781534"/>
                </a:cubicBezTo>
                <a:cubicBezTo>
                  <a:pt x="217859" y="782592"/>
                  <a:pt x="-17389" y="576941"/>
                  <a:pt x="0" y="390767"/>
                </a:cubicBezTo>
                <a:close/>
              </a:path>
              <a:path w="4169964" h="781534" stroke="0" extrusionOk="0">
                <a:moveTo>
                  <a:pt x="0" y="390767"/>
                </a:moveTo>
                <a:cubicBezTo>
                  <a:pt x="-28206" y="150529"/>
                  <a:pt x="147434" y="43080"/>
                  <a:pt x="390767" y="0"/>
                </a:cubicBezTo>
                <a:cubicBezTo>
                  <a:pt x="641684" y="-57007"/>
                  <a:pt x="692547" y="54871"/>
                  <a:pt x="955505" y="0"/>
                </a:cubicBezTo>
                <a:cubicBezTo>
                  <a:pt x="1218463" y="-54871"/>
                  <a:pt x="1279047" y="275"/>
                  <a:pt x="1520244" y="0"/>
                </a:cubicBezTo>
                <a:cubicBezTo>
                  <a:pt x="1761441" y="-275"/>
                  <a:pt x="2012857" y="31551"/>
                  <a:pt x="2152751" y="0"/>
                </a:cubicBezTo>
                <a:cubicBezTo>
                  <a:pt x="2292645" y="-31551"/>
                  <a:pt x="2637137" y="67800"/>
                  <a:pt x="2785258" y="0"/>
                </a:cubicBezTo>
                <a:cubicBezTo>
                  <a:pt x="2933379" y="-67800"/>
                  <a:pt x="3145281" y="15718"/>
                  <a:pt x="3282227" y="0"/>
                </a:cubicBezTo>
                <a:cubicBezTo>
                  <a:pt x="3419173" y="-15718"/>
                  <a:pt x="3647727" y="52530"/>
                  <a:pt x="3779197" y="0"/>
                </a:cubicBezTo>
                <a:cubicBezTo>
                  <a:pt x="4034887" y="9422"/>
                  <a:pt x="4165378" y="180075"/>
                  <a:pt x="4169964" y="390767"/>
                </a:cubicBezTo>
                <a:lnTo>
                  <a:pt x="4169964" y="390767"/>
                </a:lnTo>
                <a:cubicBezTo>
                  <a:pt x="4118534" y="612030"/>
                  <a:pt x="3962465" y="743486"/>
                  <a:pt x="3779197" y="781534"/>
                </a:cubicBezTo>
                <a:cubicBezTo>
                  <a:pt x="3614217" y="801173"/>
                  <a:pt x="3397927" y="722900"/>
                  <a:pt x="3146690" y="781534"/>
                </a:cubicBezTo>
                <a:cubicBezTo>
                  <a:pt x="2895453" y="840168"/>
                  <a:pt x="2685550" y="718094"/>
                  <a:pt x="2548067" y="781534"/>
                </a:cubicBezTo>
                <a:cubicBezTo>
                  <a:pt x="2410584" y="844974"/>
                  <a:pt x="2137820" y="771154"/>
                  <a:pt x="1983329" y="781534"/>
                </a:cubicBezTo>
                <a:cubicBezTo>
                  <a:pt x="1828838" y="791914"/>
                  <a:pt x="1666211" y="768802"/>
                  <a:pt x="1418591" y="781534"/>
                </a:cubicBezTo>
                <a:cubicBezTo>
                  <a:pt x="1170971" y="794266"/>
                  <a:pt x="1079082" y="779852"/>
                  <a:pt x="955505" y="781534"/>
                </a:cubicBezTo>
                <a:cubicBezTo>
                  <a:pt x="831928" y="783216"/>
                  <a:pt x="670718" y="766188"/>
                  <a:pt x="390767" y="781534"/>
                </a:cubicBezTo>
                <a:cubicBezTo>
                  <a:pt x="206159" y="835651"/>
                  <a:pt x="-27696" y="597840"/>
                  <a:pt x="0" y="390767"/>
                </a:cubicBezTo>
                <a:close/>
              </a:path>
            </a:pathLst>
          </a:custGeom>
          <a:gradFill flip="none" rotWithShape="1">
            <a:gsLst>
              <a:gs pos="0">
                <a:srgbClr val="002060">
                  <a:alpha val="0"/>
                </a:srgbClr>
              </a:gs>
              <a:gs pos="50000">
                <a:srgbClr val="C2E4E8">
                  <a:shade val="67500"/>
                  <a:satMod val="115000"/>
                  <a:alpha val="27000"/>
                </a:srgbClr>
              </a:gs>
              <a:gs pos="100000">
                <a:srgbClr val="C2E4E8">
                  <a:shade val="100000"/>
                  <a:satMod val="115000"/>
                  <a:alpha val="59000"/>
                </a:srgbClr>
              </a:gs>
            </a:gsLst>
            <a:lin ang="18900000" scaled="1"/>
            <a:tileRect/>
          </a:gradFill>
          <a:ln>
            <a:solidFill>
              <a:srgbClr val="7030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62497130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C664DCD-719A-521A-9BFE-E35123DACE9C}"/>
              </a:ext>
            </a:extLst>
          </p:cNvPr>
          <p:cNvGrpSpPr/>
          <p:nvPr/>
        </p:nvGrpSpPr>
        <p:grpSpPr>
          <a:xfrm>
            <a:off x="9411288" y="5608149"/>
            <a:ext cx="1203207" cy="886965"/>
            <a:chOff x="9411288" y="5608149"/>
            <a:chExt cx="1203207" cy="886965"/>
          </a:xfrm>
        </p:grpSpPr>
        <p:pic>
          <p:nvPicPr>
            <p:cNvPr id="34" name="صورة 33">
              <a:hlinkClick r:id="rId4" action="ppaction://hlinksldjump"/>
              <a:extLst>
                <a:ext uri="{FF2B5EF4-FFF2-40B4-BE49-F238E27FC236}">
                  <a16:creationId xmlns:a16="http://schemas.microsoft.com/office/drawing/2014/main" id="{82769D62-703F-DF64-00F1-0BA7FD58F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92" t="2682" r="3378" b="2521"/>
            <a:stretch/>
          </p:blipFill>
          <p:spPr>
            <a:xfrm>
              <a:off x="9749455" y="5608149"/>
              <a:ext cx="568353" cy="573003"/>
            </a:xfrm>
            <a:prstGeom prst="flowChartConnector">
              <a:avLst/>
            </a:prstGeom>
          </p:spPr>
        </p:pic>
        <p:sp>
          <p:nvSpPr>
            <p:cNvPr id="35" name="TextBox 2069">
              <a:extLst>
                <a:ext uri="{FF2B5EF4-FFF2-40B4-BE49-F238E27FC236}">
                  <a16:creationId xmlns:a16="http://schemas.microsoft.com/office/drawing/2014/main" id="{A7E9A9CE-BC32-1F9B-2699-F56F22B5EF63}"/>
                </a:ext>
              </a:extLst>
            </p:cNvPr>
            <p:cNvSpPr txBox="1"/>
            <p:nvPr/>
          </p:nvSpPr>
          <p:spPr>
            <a:xfrm>
              <a:off x="9411288" y="6233504"/>
              <a:ext cx="120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عودة للسؤال</a:t>
              </a:r>
            </a:p>
          </p:txBody>
        </p:sp>
      </p:grpSp>
      <p:sp>
        <p:nvSpPr>
          <p:cNvPr id="37" name="TextBox 2069">
            <a:extLst>
              <a:ext uri="{FF2B5EF4-FFF2-40B4-BE49-F238E27FC236}">
                <a16:creationId xmlns:a16="http://schemas.microsoft.com/office/drawing/2014/main" id="{B4461C9B-F14D-CCE0-947A-39C7A2C7E0C7}"/>
              </a:ext>
            </a:extLst>
          </p:cNvPr>
          <p:cNvSpPr txBox="1"/>
          <p:nvPr/>
        </p:nvSpPr>
        <p:spPr>
          <a:xfrm>
            <a:off x="4071076" y="268550"/>
            <a:ext cx="416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أنواع الصدوع</a:t>
            </a:r>
          </a:p>
        </p:txBody>
      </p:sp>
      <p:sp>
        <p:nvSpPr>
          <p:cNvPr id="67" name="Rectangle: Rounded Corners 61">
            <a:extLst>
              <a:ext uri="{FF2B5EF4-FFF2-40B4-BE49-F238E27FC236}">
                <a16:creationId xmlns:a16="http://schemas.microsoft.com/office/drawing/2014/main" id="{D5555C5B-AECB-2735-2395-3A97702A3A83}"/>
              </a:ext>
            </a:extLst>
          </p:cNvPr>
          <p:cNvSpPr/>
          <p:nvPr/>
        </p:nvSpPr>
        <p:spPr>
          <a:xfrm>
            <a:off x="8076374" y="1361258"/>
            <a:ext cx="2241434" cy="49178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8" name="Picture 42">
            <a:extLst>
              <a:ext uri="{FF2B5EF4-FFF2-40B4-BE49-F238E27FC236}">
                <a16:creationId xmlns:a16="http://schemas.microsoft.com/office/drawing/2014/main" id="{8E84B201-F7A4-2E80-8530-6E425C79D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41" b="96676" l="2622" r="89888">
                        <a14:foregroundMark x1="7491" y1="46537" x2="7491" y2="46537"/>
                        <a14:foregroundMark x1="2622" y1="41551" x2="2622" y2="41551"/>
                        <a14:foregroundMark x1="23596" y1="90305" x2="23596" y2="90305"/>
                        <a14:foregroundMark x1="19850" y1="96676" x2="19850" y2="96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8275" y="2133376"/>
            <a:ext cx="3123424" cy="211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" name="Rectangle 48">
            <a:extLst>
              <a:ext uri="{FF2B5EF4-FFF2-40B4-BE49-F238E27FC236}">
                <a16:creationId xmlns:a16="http://schemas.microsoft.com/office/drawing/2014/main" id="{4EB90CBE-8968-4A5C-7C50-FCF05719A496}"/>
              </a:ext>
            </a:extLst>
          </p:cNvPr>
          <p:cNvSpPr/>
          <p:nvPr/>
        </p:nvSpPr>
        <p:spPr>
          <a:xfrm>
            <a:off x="7437579" y="1347098"/>
            <a:ext cx="34982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" b="1" i="0" u="none" strike="noStrike" kern="1200" cap="none" spc="0" normalizeH="0" baseline="0" noProof="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lHurraTxtBold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elvetica Neue W23 for SKY Bd" panose="020B0804020202020204" pitchFamily="34" charset="-78"/>
                <a:ea typeface="+mn-ea"/>
                <a:cs typeface="Helvetica Neue W23 for SKY Bd" panose="020B0804020202020204" pitchFamily="34" charset="-78"/>
              </a:rPr>
              <a:t>الصدع العادي</a:t>
            </a:r>
          </a:p>
        </p:txBody>
      </p:sp>
      <p:sp>
        <p:nvSpPr>
          <p:cNvPr id="70" name="Arrow: Down 55">
            <a:extLst>
              <a:ext uri="{FF2B5EF4-FFF2-40B4-BE49-F238E27FC236}">
                <a16:creationId xmlns:a16="http://schemas.microsoft.com/office/drawing/2014/main" id="{56088C00-9587-7161-25A3-3D3F1A9FA75C}"/>
              </a:ext>
            </a:extLst>
          </p:cNvPr>
          <p:cNvSpPr/>
          <p:nvPr/>
        </p:nvSpPr>
        <p:spPr>
          <a:xfrm rot="5400000" flipV="1">
            <a:off x="9509426" y="1831822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1" name="Arrow: Down 56">
            <a:extLst>
              <a:ext uri="{FF2B5EF4-FFF2-40B4-BE49-F238E27FC236}">
                <a16:creationId xmlns:a16="http://schemas.microsoft.com/office/drawing/2014/main" id="{712F88BF-8FC9-9669-1296-77789293775A}"/>
              </a:ext>
            </a:extLst>
          </p:cNvPr>
          <p:cNvSpPr/>
          <p:nvPr/>
        </p:nvSpPr>
        <p:spPr>
          <a:xfrm rot="16200000" flipH="1" flipV="1">
            <a:off x="8242326" y="1831822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Rectangle 49">
            <a:extLst>
              <a:ext uri="{FF2B5EF4-FFF2-40B4-BE49-F238E27FC236}">
                <a16:creationId xmlns:a16="http://schemas.microsoft.com/office/drawing/2014/main" id="{DA60D05C-8509-259C-DB61-E2FFE732883D}"/>
              </a:ext>
            </a:extLst>
          </p:cNvPr>
          <p:cNvSpPr/>
          <p:nvPr/>
        </p:nvSpPr>
        <p:spPr>
          <a:xfrm>
            <a:off x="7794530" y="4280738"/>
            <a:ext cx="34428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548235"/>
                </a:solidFill>
                <a:latin typeface="Shorooq_N1" panose="02000000000000000000" pitchFamily="2" charset="-78"/>
                <a:cs typeface="Shorooq_N1" panose="02000000000000000000" pitchFamily="2" charset="-78"/>
              </a:rPr>
              <a:t>ينتج الصدع العادي عندما تسحب الصخورمن الجانبين تحت تأثير إجهادات الشد</a:t>
            </a:r>
          </a:p>
          <a:p>
            <a:pPr algn="ctr"/>
            <a:r>
              <a:rPr lang="ar-SA" dirty="0">
                <a:latin typeface="Shorooq_N1" panose="02000000000000000000" pitchFamily="2" charset="-78"/>
                <a:cs typeface="Shorooq_N1" panose="02000000000000000000" pitchFamily="2" charset="-78"/>
              </a:rPr>
              <a:t>( قوى الشد )</a:t>
            </a:r>
            <a:endParaRPr lang="en-US" dirty="0">
              <a:solidFill>
                <a:srgbClr val="0B5FA6"/>
              </a:solidFill>
              <a:latin typeface="Shorooq_N1" panose="02000000000000000000" pitchFamily="2" charset="-78"/>
              <a:cs typeface="Shorooq_N1" panose="02000000000000000000" pitchFamily="2" charset="-78"/>
            </a:endParaRPr>
          </a:p>
        </p:txBody>
      </p:sp>
      <p:sp>
        <p:nvSpPr>
          <p:cNvPr id="73" name="Rectangle: Rounded Corners 61">
            <a:extLst>
              <a:ext uri="{FF2B5EF4-FFF2-40B4-BE49-F238E27FC236}">
                <a16:creationId xmlns:a16="http://schemas.microsoft.com/office/drawing/2014/main" id="{EC6166D1-BC7D-B9E2-8AA5-CE155D790BBB}"/>
              </a:ext>
            </a:extLst>
          </p:cNvPr>
          <p:cNvSpPr/>
          <p:nvPr/>
        </p:nvSpPr>
        <p:spPr>
          <a:xfrm>
            <a:off x="4509625" y="1830694"/>
            <a:ext cx="2241434" cy="49178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Rectangle 48">
            <a:extLst>
              <a:ext uri="{FF2B5EF4-FFF2-40B4-BE49-F238E27FC236}">
                <a16:creationId xmlns:a16="http://schemas.microsoft.com/office/drawing/2014/main" id="{673C69AB-4DAE-B798-4E2E-8B61177CC79A}"/>
              </a:ext>
            </a:extLst>
          </p:cNvPr>
          <p:cNvSpPr/>
          <p:nvPr/>
        </p:nvSpPr>
        <p:spPr>
          <a:xfrm>
            <a:off x="3870830" y="1816534"/>
            <a:ext cx="34982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" b="1" i="0" u="none" strike="noStrike" kern="1200" cap="none" spc="0" normalizeH="0" baseline="0" noProof="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lHurraTxtBold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Helvetica Neue W23 for SKY Bd" panose="020B0804020202020204" pitchFamily="34" charset="-78"/>
                <a:ea typeface="+mn-ea"/>
                <a:cs typeface="Helvetica Neue W23 for SKY Bd" panose="020B0804020202020204" pitchFamily="34" charset="-78"/>
              </a:rPr>
              <a:t>الصدع العكسي</a:t>
            </a:r>
          </a:p>
        </p:txBody>
      </p:sp>
      <p:pic>
        <p:nvPicPr>
          <p:cNvPr id="75" name="Picture 45">
            <a:extLst>
              <a:ext uri="{FF2B5EF4-FFF2-40B4-BE49-F238E27FC236}">
                <a16:creationId xmlns:a16="http://schemas.microsoft.com/office/drawing/2014/main" id="{43B0FFCC-EDC2-70B4-EF2F-B6A356EBD2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6" b="95433" l="1883" r="96025">
                        <a14:foregroundMark x1="7113" y1="38702" x2="7113" y2="38702"/>
                        <a14:foregroundMark x1="2510" y1="41346" x2="2510" y2="41346"/>
                        <a14:foregroundMark x1="2720" y1="53125" x2="2720" y2="53125"/>
                        <a14:foregroundMark x1="2301" y1="54327" x2="6904" y2="69712"/>
                        <a14:foregroundMark x1="14226" y1="80048" x2="16946" y2="89663"/>
                        <a14:foregroundMark x1="20502" y1="95673" x2="36611" y2="91827"/>
                        <a14:foregroundMark x1="60042" y1="94712" x2="60042" y2="94712"/>
                        <a14:foregroundMark x1="92259" y1="75721" x2="92259" y2="75721"/>
                        <a14:foregroundMark x1="96025" y1="66106" x2="96025" y2="66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837" y="2604980"/>
            <a:ext cx="3123425" cy="211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Rectangle 51">
            <a:extLst>
              <a:ext uri="{FF2B5EF4-FFF2-40B4-BE49-F238E27FC236}">
                <a16:creationId xmlns:a16="http://schemas.microsoft.com/office/drawing/2014/main" id="{8643113D-53A2-6CDC-A3A5-01C9E6284B25}"/>
              </a:ext>
            </a:extLst>
          </p:cNvPr>
          <p:cNvSpPr/>
          <p:nvPr/>
        </p:nvSpPr>
        <p:spPr>
          <a:xfrm>
            <a:off x="4493294" y="4896992"/>
            <a:ext cx="3333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3">
                    <a:lumMod val="50000"/>
                  </a:schemeClr>
                </a:solidFill>
                <a:latin typeface="Shorooq_N1" panose="02000000000000000000" pitchFamily="2" charset="-78"/>
                <a:cs typeface="Shorooq_N1" panose="02000000000000000000" pitchFamily="2" charset="-78"/>
              </a:rPr>
              <a:t>ينتج الصدع العكسي عندما تتعرض الصخور لإجهادات ضغط</a:t>
            </a:r>
          </a:p>
        </p:txBody>
      </p:sp>
      <p:sp>
        <p:nvSpPr>
          <p:cNvPr id="77" name="Arrow: Down 57">
            <a:extLst>
              <a:ext uri="{FF2B5EF4-FFF2-40B4-BE49-F238E27FC236}">
                <a16:creationId xmlns:a16="http://schemas.microsoft.com/office/drawing/2014/main" id="{672B47A7-1815-3A2D-1251-125B116E1FC6}"/>
              </a:ext>
            </a:extLst>
          </p:cNvPr>
          <p:cNvSpPr/>
          <p:nvPr/>
        </p:nvSpPr>
        <p:spPr>
          <a:xfrm rot="16200000" flipH="1" flipV="1">
            <a:off x="6152185" y="2362402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Arrow: Down 58">
            <a:extLst>
              <a:ext uri="{FF2B5EF4-FFF2-40B4-BE49-F238E27FC236}">
                <a16:creationId xmlns:a16="http://schemas.microsoft.com/office/drawing/2014/main" id="{51F8F981-5EB9-51FA-C822-312DCA44F4F6}"/>
              </a:ext>
            </a:extLst>
          </p:cNvPr>
          <p:cNvSpPr/>
          <p:nvPr/>
        </p:nvSpPr>
        <p:spPr>
          <a:xfrm rot="5400000" flipV="1">
            <a:off x="4885085" y="2362402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: Rounded Corners 61">
            <a:extLst>
              <a:ext uri="{FF2B5EF4-FFF2-40B4-BE49-F238E27FC236}">
                <a16:creationId xmlns:a16="http://schemas.microsoft.com/office/drawing/2014/main" id="{77BA2655-3129-C625-8100-5B6A8B1BE8AB}"/>
              </a:ext>
            </a:extLst>
          </p:cNvPr>
          <p:cNvSpPr/>
          <p:nvPr/>
        </p:nvSpPr>
        <p:spPr>
          <a:xfrm>
            <a:off x="1116209" y="1417179"/>
            <a:ext cx="2241434" cy="49178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Rectangle 48">
            <a:extLst>
              <a:ext uri="{FF2B5EF4-FFF2-40B4-BE49-F238E27FC236}">
                <a16:creationId xmlns:a16="http://schemas.microsoft.com/office/drawing/2014/main" id="{DE1D84BE-55AB-5A44-5401-5C64243D4FA9}"/>
              </a:ext>
            </a:extLst>
          </p:cNvPr>
          <p:cNvSpPr/>
          <p:nvPr/>
        </p:nvSpPr>
        <p:spPr>
          <a:xfrm>
            <a:off x="477414" y="1403019"/>
            <a:ext cx="34982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" b="1" i="0" u="none" strike="noStrike" kern="1200" cap="none" spc="0" normalizeH="0" baseline="0" noProof="0" dirty="0">
              <a:ln w="127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lHurraTxtBold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 Neue W23 for SKY Bd" panose="020B0804020202020204" pitchFamily="34" charset="-78"/>
                <a:ea typeface="+mn-ea"/>
                <a:cs typeface="Helvetica Neue W23 for SKY Bd" panose="020B0804020202020204" pitchFamily="34" charset="-78"/>
              </a:rPr>
              <a:t>الصدع الجانبي</a:t>
            </a:r>
          </a:p>
        </p:txBody>
      </p:sp>
      <p:pic>
        <p:nvPicPr>
          <p:cNvPr id="83" name="Picture 47">
            <a:extLst>
              <a:ext uri="{FF2B5EF4-FFF2-40B4-BE49-F238E27FC236}">
                <a16:creationId xmlns:a16="http://schemas.microsoft.com/office/drawing/2014/main" id="{9A2C7624-B90F-48DF-555A-A4DBC48C79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37" b="96458" l="5400" r="95200">
                        <a14:foregroundMark x1="9600" y1="45232" x2="9600" y2="45232"/>
                        <a14:foregroundMark x1="8000" y1="55041" x2="8000" y2="55041"/>
                        <a14:foregroundMark x1="5800" y1="54223" x2="5800" y2="54223"/>
                        <a14:foregroundMark x1="8400" y1="66485" x2="8400" y2="66485"/>
                        <a14:foregroundMark x1="24200" y1="81471" x2="24200" y2="81471"/>
                        <a14:foregroundMark x1="32600" y1="88011" x2="32600" y2="88011"/>
                        <a14:foregroundMark x1="35800" y1="90736" x2="27400" y2="91008"/>
                        <a14:foregroundMark x1="25200" y1="95095" x2="21200" y2="96185"/>
                        <a14:foregroundMark x1="93200" y1="68392" x2="93200" y2="70572"/>
                        <a14:foregroundMark x1="95200" y1="54496" x2="95200" y2="54496"/>
                        <a14:foregroundMark x1="59400" y1="96458" x2="59400" y2="96458"/>
                        <a14:foregroundMark x1="47200" y1="26703" x2="47200" y2="26703"/>
                        <a14:foregroundMark x1="47200" y1="25341" x2="47200" y2="25341"/>
                        <a14:foregroundMark x1="56800" y1="29428" x2="56800" y2="29428"/>
                        <a14:foregroundMark x1="54200" y1="25613" x2="54200" y2="25613"/>
                        <a14:foregroundMark x1="58400" y1="25341" x2="58400" y2="25341"/>
                        <a14:foregroundMark x1="47600" y1="23706" x2="47600" y2="23706"/>
                        <a14:foregroundMark x1="45600" y1="23433" x2="45600" y2="23433"/>
                        <a14:foregroundMark x1="47000" y1="23433" x2="47000" y2="23433"/>
                        <a14:foregroundMark x1="47000" y1="22616" x2="47000" y2="22616"/>
                        <a14:backgroundMark x1="97800" y1="68392" x2="97800" y2="68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665" y="2373235"/>
            <a:ext cx="3123426" cy="211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Rectangle 53">
            <a:extLst>
              <a:ext uri="{FF2B5EF4-FFF2-40B4-BE49-F238E27FC236}">
                <a16:creationId xmlns:a16="http://schemas.microsoft.com/office/drawing/2014/main" id="{E24FCAC4-D0F2-18E4-0586-6AF695A52DF0}"/>
              </a:ext>
            </a:extLst>
          </p:cNvPr>
          <p:cNvSpPr/>
          <p:nvPr/>
        </p:nvSpPr>
        <p:spPr>
          <a:xfrm>
            <a:off x="637023" y="4736355"/>
            <a:ext cx="3162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4">
                    <a:lumMod val="50000"/>
                  </a:schemeClr>
                </a:solidFill>
                <a:latin typeface="Shorooq_N1" panose="02000000000000000000" pitchFamily="2" charset="-78"/>
                <a:cs typeface="Shorooq_N1" panose="02000000000000000000" pitchFamily="2" charset="-78"/>
              </a:rPr>
              <a:t>ينتــج الصدع الجانبــي (الإنزلاقي) عنـدما تتعرض الصخور لإجـهادات قص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B6A5499A-1842-42D4-54D0-67B82352CB5A}"/>
              </a:ext>
            </a:extLst>
          </p:cNvPr>
          <p:cNvSpPr txBox="1"/>
          <p:nvPr/>
        </p:nvSpPr>
        <p:spPr>
          <a:xfrm>
            <a:off x="2186989" y="1913850"/>
            <a:ext cx="111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 W23 for SKY Bd" panose="020B0804020202020204" pitchFamily="34" charset="-78"/>
                <a:ea typeface="+mn-ea"/>
                <a:cs typeface="Helvetica Neue W23 for SKY Bd" panose="020B0804020202020204" pitchFamily="34" charset="-78"/>
              </a:rPr>
              <a:t>الانزلاقي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6" name="Arrow: Down 59">
            <a:extLst>
              <a:ext uri="{FF2B5EF4-FFF2-40B4-BE49-F238E27FC236}">
                <a16:creationId xmlns:a16="http://schemas.microsoft.com/office/drawing/2014/main" id="{EC58DCF3-B761-DC4E-40CB-44230AA1319F}"/>
              </a:ext>
            </a:extLst>
          </p:cNvPr>
          <p:cNvSpPr/>
          <p:nvPr/>
        </p:nvSpPr>
        <p:spPr>
          <a:xfrm rot="9074251" flipV="1">
            <a:off x="2233171" y="2340244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Arrow: Down 60">
            <a:extLst>
              <a:ext uri="{FF2B5EF4-FFF2-40B4-BE49-F238E27FC236}">
                <a16:creationId xmlns:a16="http://schemas.microsoft.com/office/drawing/2014/main" id="{22633B77-A6A3-6692-C69A-6678B5543A80}"/>
              </a:ext>
            </a:extLst>
          </p:cNvPr>
          <p:cNvSpPr/>
          <p:nvPr/>
        </p:nvSpPr>
        <p:spPr>
          <a:xfrm rot="19916677" flipH="1" flipV="1">
            <a:off x="1294726" y="2053195"/>
            <a:ext cx="274320" cy="914400"/>
          </a:xfrm>
          <a:prstGeom prst="downArrow">
            <a:avLst>
              <a:gd name="adj1" fmla="val 43333"/>
              <a:gd name="adj2" fmla="val 8333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00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7" grpId="0"/>
      <p:bldP spid="67" grpId="0" animBg="1"/>
      <p:bldP spid="69" grpId="0"/>
      <p:bldP spid="70" grpId="0" animBg="1"/>
      <p:bldP spid="71" grpId="0" animBg="1"/>
      <p:bldP spid="72" grpId="0"/>
      <p:bldP spid="73" grpId="0" animBg="1"/>
      <p:bldP spid="74" grpId="0"/>
      <p:bldP spid="76" grpId="0"/>
      <p:bldP spid="77" grpId="0" animBg="1"/>
      <p:bldP spid="78" grpId="0" animBg="1"/>
      <p:bldP spid="81" grpId="0" animBg="1"/>
      <p:bldP spid="82" grpId="0"/>
      <p:bldP spid="84" grpId="0"/>
      <p:bldP spid="85" grpId="0"/>
      <p:bldP spid="86" grpId="0" animBg="1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201E8C0-5EDA-54CC-CCCC-FECFE6842608}"/>
              </a:ext>
            </a:extLst>
          </p:cNvPr>
          <p:cNvSpPr txBox="1"/>
          <p:nvPr/>
        </p:nvSpPr>
        <p:spPr>
          <a:xfrm>
            <a:off x="9926544" y="4660840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6D6E819-8DC8-9CE9-8F91-090807A9BBC3}"/>
              </a:ext>
            </a:extLst>
          </p:cNvPr>
          <p:cNvSpPr txBox="1"/>
          <p:nvPr/>
        </p:nvSpPr>
        <p:spPr>
          <a:xfrm>
            <a:off x="343882" y="474785"/>
            <a:ext cx="5752118" cy="11378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2- سطح تتكسر عليه الصخور وتحدث على امتداده إزاحة :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4FA16F40-5966-2BDB-AA3C-0BAAD80E6BAD}"/>
              </a:ext>
            </a:extLst>
          </p:cNvPr>
          <p:cNvGrpSpPr/>
          <p:nvPr/>
        </p:nvGrpSpPr>
        <p:grpSpPr>
          <a:xfrm>
            <a:off x="541617" y="2622029"/>
            <a:ext cx="1918816" cy="1355897"/>
            <a:chOff x="375959" y="2639660"/>
            <a:chExt cx="1918816" cy="1355897"/>
          </a:xfrm>
        </p:grpSpPr>
        <p:pic>
          <p:nvPicPr>
            <p:cNvPr id="27" name="صورة 26">
              <a:hlinkClick r:id="rId7" action="ppaction://hlinksldjump"/>
              <a:extLst>
                <a:ext uri="{FF2B5EF4-FFF2-40B4-BE49-F238E27FC236}">
                  <a16:creationId xmlns:a16="http://schemas.microsoft.com/office/drawing/2014/main" id="{86851CEC-9FE8-FD87-EAB8-38C14D3C4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30" name="TextBox 2069">
              <a:extLst>
                <a:ext uri="{FF2B5EF4-FFF2-40B4-BE49-F238E27FC236}">
                  <a16:creationId xmlns:a16="http://schemas.microsoft.com/office/drawing/2014/main" id="{17648A9E-47BE-0A5D-CDD8-A86C408B172D}"/>
                </a:ext>
              </a:extLst>
            </p:cNvPr>
            <p:cNvSpPr txBox="1"/>
            <p:nvPr/>
          </p:nvSpPr>
          <p:spPr>
            <a:xfrm>
              <a:off x="375959" y="3595447"/>
              <a:ext cx="1918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AF4717CC-7A03-E9D0-C42B-0CA08CA14818}"/>
              </a:ext>
            </a:extLst>
          </p:cNvPr>
          <p:cNvSpPr/>
          <p:nvPr/>
        </p:nvSpPr>
        <p:spPr>
          <a:xfrm>
            <a:off x="4155304" y="3602042"/>
            <a:ext cx="1918817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685FC2-2301-CE20-203E-ED4B9E9A5EC2}"/>
              </a:ext>
            </a:extLst>
          </p:cNvPr>
          <p:cNvSpPr txBox="1"/>
          <p:nvPr/>
        </p:nvSpPr>
        <p:spPr>
          <a:xfrm>
            <a:off x="207258" y="1914608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 بؤرة الزلزال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المركز السطحي للزلزال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الصدع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الصفائح الأرضية</a:t>
            </a:r>
          </a:p>
        </p:txBody>
      </p:sp>
    </p:spTree>
    <p:extLst>
      <p:ext uri="{BB962C8B-B14F-4D97-AF65-F5344CB8AC3E}">
        <p14:creationId xmlns:p14="http://schemas.microsoft.com/office/powerpoint/2010/main" val="3639398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47">
              <a:lnSpc>
                <a:spcPct val="150000"/>
              </a:lnSpc>
              <a:defRPr/>
            </a:pPr>
            <a:r>
              <a:rPr lang="ar-SA" sz="1200" dirty="0">
                <a:solidFill>
                  <a:srgbClr val="00757F"/>
                </a:solidFill>
                <a:latin typeface="Alexandria" pitchFamily="2" charset="-78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41514"/>
            <a:ext cx="11756572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87B906C4-D401-C4D1-203A-7090F991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80" y="287384"/>
            <a:ext cx="8255289" cy="5443444"/>
          </a:xfrm>
          <a:prstGeom prst="roundRect">
            <a:avLst>
              <a:gd name="adj" fmla="val 2932"/>
            </a:avLst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0CEA8AC-EE5F-4F28-BBF7-F880CA6794B7}"/>
              </a:ext>
            </a:extLst>
          </p:cNvPr>
          <p:cNvGrpSpPr/>
          <p:nvPr/>
        </p:nvGrpSpPr>
        <p:grpSpPr>
          <a:xfrm>
            <a:off x="7474262" y="5651240"/>
            <a:ext cx="1203207" cy="843874"/>
            <a:chOff x="375959" y="2639660"/>
            <a:chExt cx="1918816" cy="1385219"/>
          </a:xfrm>
        </p:grpSpPr>
        <p:pic>
          <p:nvPicPr>
            <p:cNvPr id="2" name="صورة 1">
              <a:hlinkClick r:id="rId5" action="ppaction://hlinksldjump"/>
              <a:extLst>
                <a:ext uri="{FF2B5EF4-FFF2-40B4-BE49-F238E27FC236}">
                  <a16:creationId xmlns:a16="http://schemas.microsoft.com/office/drawing/2014/main" id="{4AE893BE-45C7-F866-0C57-A74F3225F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921" t="25522" r="25864" b="26434"/>
            <a:stretch/>
          </p:blipFill>
          <p:spPr>
            <a:xfrm>
              <a:off x="918754" y="2639660"/>
              <a:ext cx="900160" cy="896965"/>
            </a:xfrm>
            <a:prstGeom prst="flowChartConnector">
              <a:avLst/>
            </a:prstGeom>
          </p:spPr>
        </p:pic>
        <p:sp>
          <p:nvSpPr>
            <p:cNvPr id="3" name="TextBox 2069">
              <a:extLst>
                <a:ext uri="{FF2B5EF4-FFF2-40B4-BE49-F238E27FC236}">
                  <a16:creationId xmlns:a16="http://schemas.microsoft.com/office/drawing/2014/main" id="{A34747D8-BCF5-6CB9-548F-732994EFEB01}"/>
                </a:ext>
              </a:extLst>
            </p:cNvPr>
            <p:cNvSpPr txBox="1"/>
            <p:nvPr/>
          </p:nvSpPr>
          <p:spPr>
            <a:xfrm>
              <a:off x="375959" y="3595446"/>
              <a:ext cx="1918816" cy="42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إثراء ناتج التعلم</a:t>
              </a:r>
            </a:p>
          </p:txBody>
        </p:sp>
      </p:grp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0181EBDF-3396-C829-E62A-8EF86D36752B}"/>
              </a:ext>
            </a:extLst>
          </p:cNvPr>
          <p:cNvSpPr/>
          <p:nvPr/>
        </p:nvSpPr>
        <p:spPr>
          <a:xfrm rot="16200000">
            <a:off x="10796555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2" descr="شعار نافس Download png">
            <a:extLst>
              <a:ext uri="{FF2B5EF4-FFF2-40B4-BE49-F238E27FC236}">
                <a16:creationId xmlns:a16="http://schemas.microsoft.com/office/drawing/2014/main" id="{906C4551-C958-C848-BC45-8D5C7911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67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: Rounded Corners 61">
            <a:extLst>
              <a:ext uri="{FF2B5EF4-FFF2-40B4-BE49-F238E27FC236}">
                <a16:creationId xmlns:a16="http://schemas.microsoft.com/office/drawing/2014/main" id="{0BDB69DB-E410-D901-A523-F9BFFA156687}"/>
              </a:ext>
            </a:extLst>
          </p:cNvPr>
          <p:cNvSpPr/>
          <p:nvPr/>
        </p:nvSpPr>
        <p:spPr>
          <a:xfrm>
            <a:off x="8979983" y="2189788"/>
            <a:ext cx="2437469" cy="1823006"/>
          </a:xfrm>
          <a:custGeom>
            <a:avLst/>
            <a:gdLst>
              <a:gd name="connsiteX0" fmla="*/ 0 w 2437469"/>
              <a:gd name="connsiteY0" fmla="*/ 911503 h 1823006"/>
              <a:gd name="connsiteX1" fmla="*/ 911503 w 2437469"/>
              <a:gd name="connsiteY1" fmla="*/ 0 h 1823006"/>
              <a:gd name="connsiteX2" fmla="*/ 1212590 w 2437469"/>
              <a:gd name="connsiteY2" fmla="*/ 0 h 1823006"/>
              <a:gd name="connsiteX3" fmla="*/ 1525966 w 2437469"/>
              <a:gd name="connsiteY3" fmla="*/ 0 h 1823006"/>
              <a:gd name="connsiteX4" fmla="*/ 2437469 w 2437469"/>
              <a:gd name="connsiteY4" fmla="*/ 911503 h 1823006"/>
              <a:gd name="connsiteX5" fmla="*/ 2437469 w 2437469"/>
              <a:gd name="connsiteY5" fmla="*/ 911503 h 1823006"/>
              <a:gd name="connsiteX6" fmla="*/ 1525966 w 2437469"/>
              <a:gd name="connsiteY6" fmla="*/ 1823006 h 1823006"/>
              <a:gd name="connsiteX7" fmla="*/ 1224879 w 2437469"/>
              <a:gd name="connsiteY7" fmla="*/ 1823006 h 1823006"/>
              <a:gd name="connsiteX8" fmla="*/ 911503 w 2437469"/>
              <a:gd name="connsiteY8" fmla="*/ 1823006 h 1823006"/>
              <a:gd name="connsiteX9" fmla="*/ 0 w 2437469"/>
              <a:gd name="connsiteY9" fmla="*/ 911503 h 18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7469" h="1823006" fill="none" extrusionOk="0">
                <a:moveTo>
                  <a:pt x="0" y="911503"/>
                </a:moveTo>
                <a:cubicBezTo>
                  <a:pt x="29098" y="375244"/>
                  <a:pt x="485744" y="110911"/>
                  <a:pt x="911503" y="0"/>
                </a:cubicBezTo>
                <a:cubicBezTo>
                  <a:pt x="1009139" y="-12792"/>
                  <a:pt x="1104707" y="5792"/>
                  <a:pt x="1212590" y="0"/>
                </a:cubicBezTo>
                <a:cubicBezTo>
                  <a:pt x="1320473" y="-5792"/>
                  <a:pt x="1383722" y="37199"/>
                  <a:pt x="1525966" y="0"/>
                </a:cubicBezTo>
                <a:cubicBezTo>
                  <a:pt x="2035677" y="23557"/>
                  <a:pt x="2416486" y="365414"/>
                  <a:pt x="2437469" y="911503"/>
                </a:cubicBezTo>
                <a:lnTo>
                  <a:pt x="2437469" y="911503"/>
                </a:lnTo>
                <a:cubicBezTo>
                  <a:pt x="2555687" y="1430821"/>
                  <a:pt x="2056824" y="1854435"/>
                  <a:pt x="1525966" y="1823006"/>
                </a:cubicBezTo>
                <a:cubicBezTo>
                  <a:pt x="1418127" y="1823227"/>
                  <a:pt x="1345602" y="1788761"/>
                  <a:pt x="1224879" y="1823006"/>
                </a:cubicBezTo>
                <a:cubicBezTo>
                  <a:pt x="1104156" y="1857251"/>
                  <a:pt x="1036646" y="1790950"/>
                  <a:pt x="911503" y="1823006"/>
                </a:cubicBezTo>
                <a:cubicBezTo>
                  <a:pt x="468856" y="1768768"/>
                  <a:pt x="66107" y="1390966"/>
                  <a:pt x="0" y="911503"/>
                </a:cubicBezTo>
                <a:close/>
              </a:path>
              <a:path w="2437469" h="1823006" stroke="0" extrusionOk="0">
                <a:moveTo>
                  <a:pt x="0" y="911503"/>
                </a:moveTo>
                <a:cubicBezTo>
                  <a:pt x="-113095" y="310169"/>
                  <a:pt x="382054" y="40766"/>
                  <a:pt x="911503" y="0"/>
                </a:cubicBezTo>
                <a:cubicBezTo>
                  <a:pt x="1053565" y="-5224"/>
                  <a:pt x="1072536" y="15597"/>
                  <a:pt x="1218735" y="0"/>
                </a:cubicBezTo>
                <a:cubicBezTo>
                  <a:pt x="1364934" y="-15597"/>
                  <a:pt x="1375865" y="20834"/>
                  <a:pt x="1525966" y="0"/>
                </a:cubicBezTo>
                <a:cubicBezTo>
                  <a:pt x="2002685" y="-38746"/>
                  <a:pt x="2330533" y="452718"/>
                  <a:pt x="2437469" y="911503"/>
                </a:cubicBezTo>
                <a:lnTo>
                  <a:pt x="2437469" y="911503"/>
                </a:lnTo>
                <a:cubicBezTo>
                  <a:pt x="2492931" y="1328090"/>
                  <a:pt x="2042471" y="1741212"/>
                  <a:pt x="1525966" y="1823006"/>
                </a:cubicBezTo>
                <a:cubicBezTo>
                  <a:pt x="1437639" y="1845857"/>
                  <a:pt x="1297290" y="1786897"/>
                  <a:pt x="1224879" y="1823006"/>
                </a:cubicBezTo>
                <a:cubicBezTo>
                  <a:pt x="1152468" y="1859115"/>
                  <a:pt x="985200" y="1818815"/>
                  <a:pt x="911503" y="1823006"/>
                </a:cubicBezTo>
                <a:cubicBezTo>
                  <a:pt x="283067" y="1836251"/>
                  <a:pt x="-80098" y="1321276"/>
                  <a:pt x="0" y="911503"/>
                </a:cubicBezTo>
                <a:close/>
              </a:path>
            </a:pathLst>
          </a:custGeom>
          <a:gradFill flip="none" rotWithShape="1">
            <a:gsLst>
              <a:gs pos="0">
                <a:srgbClr val="002060">
                  <a:alpha val="0"/>
                </a:srgbClr>
              </a:gs>
              <a:gs pos="50000">
                <a:srgbClr val="C2E4E8">
                  <a:shade val="67500"/>
                  <a:satMod val="115000"/>
                  <a:alpha val="27000"/>
                </a:srgbClr>
              </a:gs>
              <a:gs pos="100000">
                <a:srgbClr val="C2E4E8">
                  <a:shade val="100000"/>
                  <a:satMod val="115000"/>
                  <a:alpha val="59000"/>
                </a:srgbClr>
              </a:gs>
            </a:gsLst>
            <a:lin ang="18900000" scaled="1"/>
            <a:tileRect/>
          </a:gradFill>
          <a:ln>
            <a:solidFill>
              <a:srgbClr val="7030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62497130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C664DCD-719A-521A-9BFE-E35123DACE9C}"/>
              </a:ext>
            </a:extLst>
          </p:cNvPr>
          <p:cNvGrpSpPr/>
          <p:nvPr/>
        </p:nvGrpSpPr>
        <p:grpSpPr>
          <a:xfrm>
            <a:off x="9411288" y="5608149"/>
            <a:ext cx="1203207" cy="886965"/>
            <a:chOff x="9411288" y="5608149"/>
            <a:chExt cx="1203207" cy="886965"/>
          </a:xfrm>
        </p:grpSpPr>
        <p:pic>
          <p:nvPicPr>
            <p:cNvPr id="34" name="صورة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82769D62-703F-DF64-00F1-0BA7FD58F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92" t="2682" r="3378" b="2521"/>
            <a:stretch/>
          </p:blipFill>
          <p:spPr>
            <a:xfrm>
              <a:off x="9749455" y="5608149"/>
              <a:ext cx="568353" cy="573003"/>
            </a:xfrm>
            <a:prstGeom prst="flowChartConnector">
              <a:avLst/>
            </a:prstGeom>
          </p:spPr>
        </p:pic>
        <p:sp>
          <p:nvSpPr>
            <p:cNvPr id="35" name="TextBox 2069">
              <a:extLst>
                <a:ext uri="{FF2B5EF4-FFF2-40B4-BE49-F238E27FC236}">
                  <a16:creationId xmlns:a16="http://schemas.microsoft.com/office/drawing/2014/main" id="{A7E9A9CE-BC32-1F9B-2699-F56F22B5EF63}"/>
                </a:ext>
              </a:extLst>
            </p:cNvPr>
            <p:cNvSpPr txBox="1"/>
            <p:nvPr/>
          </p:nvSpPr>
          <p:spPr>
            <a:xfrm>
              <a:off x="9411288" y="6233504"/>
              <a:ext cx="120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>
                  <a:solidFill>
                    <a:srgbClr val="207AAD"/>
                  </a:solidFill>
                  <a:latin typeface="Alexandria" pitchFamily="2" charset="-78"/>
                  <a:cs typeface="Alexandria" pitchFamily="2" charset="-78"/>
                </a:rPr>
                <a:t>عودة للسؤال</a:t>
              </a:r>
            </a:p>
          </p:txBody>
        </p:sp>
      </p:grpSp>
      <p:sp>
        <p:nvSpPr>
          <p:cNvPr id="37" name="TextBox 2069">
            <a:extLst>
              <a:ext uri="{FF2B5EF4-FFF2-40B4-BE49-F238E27FC236}">
                <a16:creationId xmlns:a16="http://schemas.microsoft.com/office/drawing/2014/main" id="{B4461C9B-F14D-CCE0-947A-39C7A2C7E0C7}"/>
              </a:ext>
            </a:extLst>
          </p:cNvPr>
          <p:cNvSpPr txBox="1"/>
          <p:nvPr/>
        </p:nvSpPr>
        <p:spPr>
          <a:xfrm>
            <a:off x="8979983" y="2393805"/>
            <a:ext cx="2533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التعرف على </a:t>
            </a:r>
            <a:r>
              <a:rPr lang="ar-SA" sz="6000" dirty="0">
                <a:solidFill>
                  <a:srgbClr val="C00000"/>
                </a:solidFill>
                <a:latin typeface="Alexandria" pitchFamily="2" charset="-78"/>
                <a:cs typeface="Alexandria" pitchFamily="2" charset="-78"/>
              </a:rPr>
              <a:t>الزلزال</a:t>
            </a:r>
            <a:endParaRPr lang="ar-SA" sz="3600" dirty="0">
              <a:solidFill>
                <a:srgbClr val="C00000"/>
              </a:solidFill>
              <a:latin typeface="Alexandria" pitchFamily="2" charset="-78"/>
              <a:cs typeface="Alexandri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733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201E8C0-5EDA-54CC-CCCC-FECFE6842608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6D6E819-8DC8-9CE9-8F91-090807A9BBC3}"/>
              </a:ext>
            </a:extLst>
          </p:cNvPr>
          <p:cNvSpPr txBox="1"/>
          <p:nvPr/>
        </p:nvSpPr>
        <p:spPr>
          <a:xfrm>
            <a:off x="343882" y="202938"/>
            <a:ext cx="5752118" cy="169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3- اهتزازات في الصخور تنتج عن كسر الصخور وحركتها نتيجة للتحرر المفاجئ للطاقة.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AF4717CC-7A03-E9D0-C42B-0CA08CA14818}"/>
              </a:ext>
            </a:extLst>
          </p:cNvPr>
          <p:cNvSpPr/>
          <p:nvPr/>
        </p:nvSpPr>
        <p:spPr>
          <a:xfrm>
            <a:off x="4155304" y="2199962"/>
            <a:ext cx="1918817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0685FC2-2301-CE20-203E-ED4B9E9A5EC2}"/>
              </a:ext>
            </a:extLst>
          </p:cNvPr>
          <p:cNvSpPr txBox="1"/>
          <p:nvPr/>
        </p:nvSpPr>
        <p:spPr>
          <a:xfrm>
            <a:off x="207258" y="2016208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البركان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الصدع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حركة الصفائح الأرضية</a:t>
            </a:r>
          </a:p>
        </p:txBody>
      </p:sp>
    </p:spTree>
    <p:extLst>
      <p:ext uri="{BB962C8B-B14F-4D97-AF65-F5344CB8AC3E}">
        <p14:creationId xmlns:p14="http://schemas.microsoft.com/office/powerpoint/2010/main" val="260108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E45061-198C-E3C1-EB84-B81055907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258" y="198188"/>
            <a:ext cx="3741074" cy="2466822"/>
          </a:xfrm>
          <a:prstGeom prst="roundRect">
            <a:avLst>
              <a:gd name="adj" fmla="val 2932"/>
            </a:avLst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B6D490B-AF6D-36BD-81E5-2F8E370002AA}"/>
              </a:ext>
            </a:extLst>
          </p:cNvPr>
          <p:cNvSpPr/>
          <p:nvPr/>
        </p:nvSpPr>
        <p:spPr>
          <a:xfrm>
            <a:off x="3116534" y="2317483"/>
            <a:ext cx="542872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1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4A056D6-99BE-955A-401C-5A0014A5F0F4}"/>
              </a:ext>
            </a:extLst>
          </p:cNvPr>
          <p:cNvSpPr/>
          <p:nvPr/>
        </p:nvSpPr>
        <p:spPr>
          <a:xfrm>
            <a:off x="1922989" y="2180684"/>
            <a:ext cx="622891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2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89A50CD-55ED-27A3-5BCB-C03891704199}"/>
              </a:ext>
            </a:extLst>
          </p:cNvPr>
          <p:cNvSpPr/>
          <p:nvPr/>
        </p:nvSpPr>
        <p:spPr>
          <a:xfrm>
            <a:off x="2493643" y="433918"/>
            <a:ext cx="622891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3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8B999CC-B788-012F-7447-E05E8D8AE7B4}"/>
              </a:ext>
            </a:extLst>
          </p:cNvPr>
          <p:cNvSpPr txBox="1"/>
          <p:nvPr/>
        </p:nvSpPr>
        <p:spPr>
          <a:xfrm>
            <a:off x="207257" y="2576765"/>
            <a:ext cx="5950597" cy="583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4- في الشكل ، يُشير الرقم (</a:t>
            </a:r>
            <a:r>
              <a:rPr lang="ar-SA" sz="2400" dirty="0">
                <a:latin typeface="Alexandria Medium" pitchFamily="2" charset="-78"/>
                <a:cs typeface="Alexandria Medium" pitchFamily="2" charset="-78"/>
                <a:sym typeface="Arial"/>
              </a:rPr>
              <a:t>   1   </a:t>
            </a: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) إلى : 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49203B3D-F3AE-5FAF-3404-1B7B9414E07E}"/>
              </a:ext>
            </a:extLst>
          </p:cNvPr>
          <p:cNvSpPr/>
          <p:nvPr/>
        </p:nvSpPr>
        <p:spPr>
          <a:xfrm>
            <a:off x="3817398" y="4659205"/>
            <a:ext cx="2361806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AB34087-E109-DA93-DC7C-D058402304E7}"/>
              </a:ext>
            </a:extLst>
          </p:cNvPr>
          <p:cNvSpPr txBox="1"/>
          <p:nvPr/>
        </p:nvSpPr>
        <p:spPr>
          <a:xfrm>
            <a:off x="333751" y="3001301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 الصدع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المركز السطحي للزلزال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بؤرة الزلزال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الصفائح الأرضية</a:t>
            </a:r>
          </a:p>
        </p:txBody>
      </p:sp>
    </p:spTree>
    <p:extLst>
      <p:ext uri="{BB962C8B-B14F-4D97-AF65-F5344CB8AC3E}">
        <p14:creationId xmlns:p14="http://schemas.microsoft.com/office/powerpoint/2010/main" val="1537079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E45061-198C-E3C1-EB84-B81055907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258" y="198188"/>
            <a:ext cx="3741074" cy="2466822"/>
          </a:xfrm>
          <a:prstGeom prst="roundRect">
            <a:avLst>
              <a:gd name="adj" fmla="val 2932"/>
            </a:avLst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B6D490B-AF6D-36BD-81E5-2F8E370002AA}"/>
              </a:ext>
            </a:extLst>
          </p:cNvPr>
          <p:cNvSpPr/>
          <p:nvPr/>
        </p:nvSpPr>
        <p:spPr>
          <a:xfrm>
            <a:off x="3116534" y="2317483"/>
            <a:ext cx="542872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1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4A056D6-99BE-955A-401C-5A0014A5F0F4}"/>
              </a:ext>
            </a:extLst>
          </p:cNvPr>
          <p:cNvSpPr/>
          <p:nvPr/>
        </p:nvSpPr>
        <p:spPr>
          <a:xfrm>
            <a:off x="1922989" y="2180684"/>
            <a:ext cx="622891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2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89A50CD-55ED-27A3-5BCB-C03891704199}"/>
              </a:ext>
            </a:extLst>
          </p:cNvPr>
          <p:cNvSpPr/>
          <p:nvPr/>
        </p:nvSpPr>
        <p:spPr>
          <a:xfrm>
            <a:off x="2493643" y="433918"/>
            <a:ext cx="622891" cy="259282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/>
              <a:t>3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8B999CC-B788-012F-7447-E05E8D8AE7B4}"/>
              </a:ext>
            </a:extLst>
          </p:cNvPr>
          <p:cNvSpPr txBox="1"/>
          <p:nvPr/>
        </p:nvSpPr>
        <p:spPr>
          <a:xfrm>
            <a:off x="207257" y="2576765"/>
            <a:ext cx="5950597" cy="583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5- في الشكل ، يُشير الرقم (</a:t>
            </a:r>
            <a:r>
              <a:rPr lang="ar-SA" sz="2400" dirty="0">
                <a:latin typeface="Alexandria Medium" pitchFamily="2" charset="-78"/>
                <a:cs typeface="Alexandria Medium" pitchFamily="2" charset="-78"/>
                <a:sym typeface="Arial"/>
              </a:rPr>
              <a:t>   2   </a:t>
            </a: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) إلى : 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49203B3D-F3AE-5FAF-3404-1B7B9414E07E}"/>
              </a:ext>
            </a:extLst>
          </p:cNvPr>
          <p:cNvSpPr/>
          <p:nvPr/>
        </p:nvSpPr>
        <p:spPr>
          <a:xfrm>
            <a:off x="2210541" y="3933131"/>
            <a:ext cx="3885460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AB34087-E109-DA93-DC7C-D058402304E7}"/>
              </a:ext>
            </a:extLst>
          </p:cNvPr>
          <p:cNvSpPr txBox="1"/>
          <p:nvPr/>
        </p:nvSpPr>
        <p:spPr>
          <a:xfrm>
            <a:off x="333751" y="3001301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 الصدع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المركز السطحي للزلزال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بؤرة الزلزال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الصفائح الأرضية</a:t>
            </a:r>
          </a:p>
        </p:txBody>
      </p:sp>
    </p:spTree>
    <p:extLst>
      <p:ext uri="{BB962C8B-B14F-4D97-AF65-F5344CB8AC3E}">
        <p14:creationId xmlns:p14="http://schemas.microsoft.com/office/powerpoint/2010/main" val="4404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38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28EA49-6514-0A0D-DCF8-5E237938ED7B}"/>
              </a:ext>
            </a:extLst>
          </p:cNvPr>
          <p:cNvSpPr txBox="1"/>
          <p:nvPr/>
        </p:nvSpPr>
        <p:spPr>
          <a:xfrm>
            <a:off x="207257" y="202938"/>
            <a:ext cx="6077807" cy="1690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6- نوع من الموجات الزلزالية تنتقل عبر الصخور ؛ حيث تُسبب اهتزاز دقائق الصخور عموديًا على اتجاه انتقال الموجة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60A4214-8EEC-BF1F-52E6-041A5C178F0B}"/>
              </a:ext>
            </a:extLst>
          </p:cNvPr>
          <p:cNvSpPr/>
          <p:nvPr/>
        </p:nvSpPr>
        <p:spPr>
          <a:xfrm>
            <a:off x="4066526" y="3069976"/>
            <a:ext cx="1918817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2B8944-110C-B215-8723-ED75BBBDF5AC}"/>
              </a:ext>
            </a:extLst>
          </p:cNvPr>
          <p:cNvSpPr txBox="1"/>
          <p:nvPr/>
        </p:nvSpPr>
        <p:spPr>
          <a:xfrm>
            <a:off x="207258" y="2184883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الأولية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الثانوية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السطحية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357412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80D1D3">
                <a:alpha val="42000"/>
              </a:srgbClr>
            </a:gs>
            <a:gs pos="3000">
              <a:srgbClr val="A9A4C8"/>
            </a:gs>
            <a:gs pos="64000">
              <a:srgbClr val="F2F2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C6B721-95DC-8C0A-01D3-3A2626FD513C}"/>
              </a:ext>
            </a:extLst>
          </p:cNvPr>
          <p:cNvSpPr/>
          <p:nvPr/>
        </p:nvSpPr>
        <p:spPr>
          <a:xfrm>
            <a:off x="6584237" y="141514"/>
            <a:ext cx="5390047" cy="6541011"/>
          </a:xfrm>
          <a:prstGeom prst="roundRect">
            <a:avLst>
              <a:gd name="adj" fmla="val 2346"/>
            </a:avLst>
          </a:prstGeom>
          <a:gradFill>
            <a:gsLst>
              <a:gs pos="13000">
                <a:srgbClr val="80D1D3">
                  <a:alpha val="95000"/>
                </a:srgbClr>
              </a:gs>
              <a:gs pos="79000">
                <a:schemeClr val="bg1"/>
              </a:gs>
              <a:gs pos="52000">
                <a:srgbClr val="F2F2F3"/>
              </a:gs>
            </a:gsLst>
            <a:lin ang="5400000" scaled="1"/>
          </a:gra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2069">
            <a:extLst>
              <a:ext uri="{FF2B5EF4-FFF2-40B4-BE49-F238E27FC236}">
                <a16:creationId xmlns:a16="http://schemas.microsoft.com/office/drawing/2014/main" id="{D4DB3F42-E8DF-29AE-D7AA-2D13758BE4B3}"/>
              </a:ext>
            </a:extLst>
          </p:cNvPr>
          <p:cNvSpPr txBox="1"/>
          <p:nvPr/>
        </p:nvSpPr>
        <p:spPr>
          <a:xfrm>
            <a:off x="6584238" y="268550"/>
            <a:ext cx="53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44991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مدرسة سعد بن الحارث المتوسطة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80CBA2-454E-91C4-ECCF-7F8BFCFE2A43}"/>
              </a:ext>
            </a:extLst>
          </p:cNvPr>
          <p:cNvSpPr txBox="1"/>
          <p:nvPr/>
        </p:nvSpPr>
        <p:spPr>
          <a:xfrm>
            <a:off x="644902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خالد بن محمد العجمي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B776663-313A-028F-43D0-6B7F78015DD0}"/>
              </a:ext>
            </a:extLst>
          </p:cNvPr>
          <p:cNvSpPr txBox="1"/>
          <p:nvPr/>
        </p:nvSpPr>
        <p:spPr>
          <a:xfrm>
            <a:off x="918754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مدير المدرسة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11326DE-9A17-B0C9-394F-F33684596E15}"/>
              </a:ext>
            </a:extLst>
          </p:cNvPr>
          <p:cNvCxnSpPr>
            <a:cxnSpLocks/>
          </p:cNvCxnSpPr>
          <p:nvPr/>
        </p:nvCxnSpPr>
        <p:spPr>
          <a:xfrm>
            <a:off x="1056573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3">
            <a:extLst>
              <a:ext uri="{FF2B5EF4-FFF2-40B4-BE49-F238E27FC236}">
                <a16:creationId xmlns:a16="http://schemas.microsoft.com/office/drawing/2014/main" id="{038F65E7-45A3-14C8-9F88-CE398BC4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2" b="94718" l="8676" r="92237">
                        <a14:foregroundMark x1="17808" y1="44014" x2="17808" y2="44014"/>
                        <a14:foregroundMark x1="43379" y1="41549" x2="43379" y2="41549"/>
                        <a14:foregroundMark x1="49772" y1="39437" x2="46575" y2="49296"/>
                        <a14:foregroundMark x1="38813" y1="34859" x2="40639" y2="35563"/>
                        <a14:foregroundMark x1="59817" y1="6338" x2="64384" y2="5282"/>
                        <a14:foregroundMark x1="21005" y1="49296" x2="27397" y2="58099"/>
                        <a14:foregroundMark x1="11416" y1="63732" x2="22374" y2="75352"/>
                        <a14:foregroundMark x1="54338" y1="95070" x2="54338" y2="95070"/>
                        <a14:foregroundMark x1="37900" y1="42606" x2="42466" y2="37676"/>
                        <a14:foregroundMark x1="92237" y1="44366" x2="92237" y2="4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7" y="5995950"/>
            <a:ext cx="636931" cy="82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69">
            <a:extLst>
              <a:ext uri="{FF2B5EF4-FFF2-40B4-BE49-F238E27FC236}">
                <a16:creationId xmlns:a16="http://schemas.microsoft.com/office/drawing/2014/main" id="{0AD093FD-5D69-015C-5D09-FE6CFB330671}"/>
              </a:ext>
            </a:extLst>
          </p:cNvPr>
          <p:cNvSpPr txBox="1"/>
          <p:nvPr/>
        </p:nvSpPr>
        <p:spPr>
          <a:xfrm>
            <a:off x="6584235" y="989828"/>
            <a:ext cx="409465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تدريبات نافس</a:t>
            </a:r>
          </a:p>
        </p:txBody>
      </p:sp>
      <p:sp>
        <p:nvSpPr>
          <p:cNvPr id="11" name="TextBox 2069">
            <a:extLst>
              <a:ext uri="{FF2B5EF4-FFF2-40B4-BE49-F238E27FC236}">
                <a16:creationId xmlns:a16="http://schemas.microsoft.com/office/drawing/2014/main" id="{5F167446-E826-0997-1950-1972FD318E81}"/>
              </a:ext>
            </a:extLst>
          </p:cNvPr>
          <p:cNvSpPr txBox="1"/>
          <p:nvPr/>
        </p:nvSpPr>
        <p:spPr>
          <a:xfrm>
            <a:off x="6906678" y="1587867"/>
            <a:ext cx="15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1447هـ</a:t>
            </a:r>
            <a:endParaRPr kumimoji="0" lang="ar-S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exandria" pitchFamily="2" charset="-78"/>
              <a:ea typeface="+mn-ea"/>
              <a:cs typeface="Alexandria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694E97-E360-5D59-457E-34B7820949B8}"/>
              </a:ext>
            </a:extLst>
          </p:cNvPr>
          <p:cNvSpPr txBox="1"/>
          <p:nvPr/>
        </p:nvSpPr>
        <p:spPr>
          <a:xfrm>
            <a:off x="3659406" y="6347056"/>
            <a:ext cx="2199901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4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rgbClr val="00757F"/>
                </a:solidFill>
                <a:effectLst/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عبدالجليل بن قاسم هزاع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EDEF63-38F6-5811-575A-4A9EEC9102E1}"/>
              </a:ext>
            </a:extLst>
          </p:cNvPr>
          <p:cNvSpPr txBox="1"/>
          <p:nvPr/>
        </p:nvSpPr>
        <p:spPr>
          <a:xfrm>
            <a:off x="3933258" y="6112160"/>
            <a:ext cx="165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معلما المادة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CD41B213-8024-5219-3595-71A8B043E699}"/>
              </a:ext>
            </a:extLst>
          </p:cNvPr>
          <p:cNvCxnSpPr>
            <a:cxnSpLocks/>
          </p:cNvCxnSpPr>
          <p:nvPr/>
        </p:nvCxnSpPr>
        <p:spPr>
          <a:xfrm>
            <a:off x="4071077" y="6408956"/>
            <a:ext cx="1368794" cy="110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AB7ECCBF-FB99-3775-104F-51D9E047389D}"/>
              </a:ext>
            </a:extLst>
          </p:cNvPr>
          <p:cNvSpPr/>
          <p:nvPr/>
        </p:nvSpPr>
        <p:spPr>
          <a:xfrm rot="16200000">
            <a:off x="10824548" y="613747"/>
            <a:ext cx="1004079" cy="1295397"/>
          </a:xfrm>
          <a:prstGeom prst="round2SameRect">
            <a:avLst>
              <a:gd name="adj1" fmla="val 50000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50000">
                  <a:srgbClr val="A9A4C8"/>
                </a:gs>
              </a:gsLst>
              <a:lin ang="16200000" scaled="1"/>
              <a:tileRect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شعار نافس Download png">
            <a:extLst>
              <a:ext uri="{FF2B5EF4-FFF2-40B4-BE49-F238E27FC236}">
                <a16:creationId xmlns:a16="http://schemas.microsoft.com/office/drawing/2014/main" id="{A29D873B-BE5A-B2E5-5456-6D720D8D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660" y="844594"/>
            <a:ext cx="875453" cy="875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69">
            <a:extLst>
              <a:ext uri="{FF2B5EF4-FFF2-40B4-BE49-F238E27FC236}">
                <a16:creationId xmlns:a16="http://schemas.microsoft.com/office/drawing/2014/main" id="{5C916FFB-540C-5969-9E77-00C9CA48F6B6}"/>
              </a:ext>
            </a:extLst>
          </p:cNvPr>
          <p:cNvSpPr txBox="1"/>
          <p:nvPr/>
        </p:nvSpPr>
        <p:spPr>
          <a:xfrm>
            <a:off x="6584235" y="2054885"/>
            <a:ext cx="539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exandria" pitchFamily="2" charset="-78"/>
                <a:ea typeface="+mn-ea"/>
                <a:cs typeface="Alexandria" pitchFamily="2" charset="-78"/>
              </a:rPr>
              <a:t>مادة العلوم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82B18B-5830-464B-5285-15F55412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03" y="2804454"/>
            <a:ext cx="1740622" cy="991048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013097F0-31CE-DB00-95FA-8994A5A22364}"/>
              </a:ext>
            </a:extLst>
          </p:cNvPr>
          <p:cNvSpPr/>
          <p:nvPr/>
        </p:nvSpPr>
        <p:spPr>
          <a:xfrm>
            <a:off x="217714" y="172838"/>
            <a:ext cx="6128163" cy="5766831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069">
            <a:extLst>
              <a:ext uri="{FF2B5EF4-FFF2-40B4-BE49-F238E27FC236}">
                <a16:creationId xmlns:a16="http://schemas.microsoft.com/office/drawing/2014/main" id="{697A451B-BE6F-ADC5-886C-0F318D692641}"/>
              </a:ext>
            </a:extLst>
          </p:cNvPr>
          <p:cNvSpPr txBox="1"/>
          <p:nvPr/>
        </p:nvSpPr>
        <p:spPr>
          <a:xfrm>
            <a:off x="6761221" y="4236088"/>
            <a:ext cx="5091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544991"/>
                </a:solidFill>
                <a:latin typeface="Alexandria" pitchFamily="2" charset="-78"/>
                <a:cs typeface="Alexandria" pitchFamily="2" charset="-78"/>
              </a:rPr>
              <a:t>مهارات الأسبوع الثالث ( درس الزلازل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E6727A6F-E9A4-EF08-7FF8-4295AC17F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7" b="3780"/>
          <a:stretch/>
        </p:blipFill>
        <p:spPr>
          <a:xfrm>
            <a:off x="6761218" y="4796681"/>
            <a:ext cx="5174437" cy="1724297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BA80A53-52C6-182A-A1C5-0A048D501CC5}"/>
              </a:ext>
            </a:extLst>
          </p:cNvPr>
          <p:cNvSpPr/>
          <p:nvPr/>
        </p:nvSpPr>
        <p:spPr>
          <a:xfrm>
            <a:off x="217714" y="141514"/>
            <a:ext cx="6128163" cy="5798155"/>
          </a:xfrm>
          <a:prstGeom prst="roundRect">
            <a:avLst>
              <a:gd name="adj" fmla="val 2346"/>
            </a:avLst>
          </a:prstGeom>
          <a:solidFill>
            <a:schemeClr val="bg1"/>
          </a:solidFill>
          <a:ln>
            <a:solidFill>
              <a:srgbClr val="A9A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EC174D-473C-3C7F-28EB-58BCFB0CDCDC}"/>
              </a:ext>
            </a:extLst>
          </p:cNvPr>
          <p:cNvSpPr txBox="1"/>
          <p:nvPr/>
        </p:nvSpPr>
        <p:spPr>
          <a:xfrm>
            <a:off x="10005566" y="5028093"/>
            <a:ext cx="50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sym typeface="Wingdings" panose="05000000000000000000" pitchFamily="2" charset="2"/>
              </a:rPr>
              <a:t>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128EA49-6514-0A0D-DCF8-5E237938ED7B}"/>
              </a:ext>
            </a:extLst>
          </p:cNvPr>
          <p:cNvSpPr txBox="1"/>
          <p:nvPr/>
        </p:nvSpPr>
        <p:spPr>
          <a:xfrm>
            <a:off x="207257" y="202938"/>
            <a:ext cx="6077807" cy="1690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C00000"/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7- أسرع الموجات الزلزالية التي تنتقل عبر الصخور ؛ حيث تسبب اهتزاز دقائق الصخور في اتجاه انتشار الموجة نفسها .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60A4214-8EEC-BF1F-52E6-041A5C178F0B}"/>
              </a:ext>
            </a:extLst>
          </p:cNvPr>
          <p:cNvSpPr/>
          <p:nvPr/>
        </p:nvSpPr>
        <p:spPr>
          <a:xfrm>
            <a:off x="4066526" y="2333128"/>
            <a:ext cx="1918817" cy="645165"/>
          </a:xfrm>
          <a:prstGeom prst="roundRect">
            <a:avLst>
              <a:gd name="adj" fmla="val 50000"/>
            </a:avLst>
          </a:prstGeom>
          <a:solidFill>
            <a:srgbClr val="86D3D5">
              <a:alpha val="34000"/>
            </a:srgbClr>
          </a:solidFill>
          <a:ln>
            <a:solidFill>
              <a:srgbClr val="86D3D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2B8944-110C-B215-8723-ED75BBBDF5AC}"/>
              </a:ext>
            </a:extLst>
          </p:cNvPr>
          <p:cNvSpPr txBox="1"/>
          <p:nvPr/>
        </p:nvSpPr>
        <p:spPr>
          <a:xfrm>
            <a:off x="207258" y="2184883"/>
            <a:ext cx="5652049" cy="29383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أ- الأولية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ب- الثانوية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ج- السطحية</a:t>
            </a:r>
          </a:p>
          <a:p>
            <a:pPr algn="r">
              <a:lnSpc>
                <a:spcPct val="200000"/>
              </a:lnSpc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 Medium" pitchFamily="2" charset="-78"/>
                <a:cs typeface="Alexandria Medium" pitchFamily="2" charset="-78"/>
                <a:sym typeface="Arial"/>
              </a:rPr>
              <a:t>د-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206689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1059</TotalTime>
  <Words>983</Words>
  <Application>Microsoft Office PowerPoint</Application>
  <PresentationFormat>شاشة عريضة</PresentationFormat>
  <Paragraphs>280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Alexandria</vt:lpstr>
      <vt:lpstr>Alexandria Medium</vt:lpstr>
      <vt:lpstr>Arial</vt:lpstr>
      <vt:lpstr>Calibri</vt:lpstr>
      <vt:lpstr>Calibri Light</vt:lpstr>
      <vt:lpstr>Cocon® Next Arabic</vt:lpstr>
      <vt:lpstr>Helvetica Neue W23 for SKY Bd</vt:lpstr>
      <vt:lpstr>Shorooq_N1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jalil hazza</dc:creator>
  <cp:lastModifiedBy>jalil hazza</cp:lastModifiedBy>
  <cp:revision>8</cp:revision>
  <dcterms:created xsi:type="dcterms:W3CDTF">2025-08-24T19:54:25Z</dcterms:created>
  <dcterms:modified xsi:type="dcterms:W3CDTF">2025-09-06T22:04:51Z</dcterms:modified>
</cp:coreProperties>
</file>