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515" r:id="rId3"/>
    <p:sldId id="257" r:id="rId4"/>
    <p:sldId id="264" r:id="rId5"/>
    <p:sldId id="259" r:id="rId6"/>
    <p:sldId id="263" r:id="rId7"/>
    <p:sldId id="262" r:id="rId8"/>
    <p:sldId id="265" r:id="rId9"/>
    <p:sldId id="266" r:id="rId10"/>
    <p:sldId id="274" r:id="rId11"/>
    <p:sldId id="267" r:id="rId12"/>
    <p:sldId id="270" r:id="rId13"/>
    <p:sldId id="273" r:id="rId14"/>
    <p:sldId id="277" r:id="rId15"/>
    <p:sldId id="514" r:id="rId16"/>
    <p:sldId id="523" r:id="rId17"/>
    <p:sldId id="524" r:id="rId18"/>
    <p:sldId id="525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3A7"/>
    <a:srgbClr val="85516F"/>
    <a:srgbClr val="E0D0D3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61" d="100"/>
          <a:sy n="61" d="100"/>
        </p:scale>
        <p:origin x="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C9B9FC-C773-4CA6-9639-9FC59838C02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B9F27B-60F3-4659-B3E9-B56C1C27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499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B328-75EF-4903-B932-E7F60FD8E0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01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919346-4E2C-445A-8FFB-329414C8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C9F9F7D-D953-42AE-BD95-CEEC950BE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B8D008-921D-4526-BF38-6DE6C0AA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3B1A2F-587E-4D88-88DE-AC857584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E0A6B9-912B-4FBC-8B1B-B7FD5DE6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92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141098-3451-44FF-A5D7-BD75951B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8AD514B-9219-4C99-A156-46F816E37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8FF5E9-C159-4B93-9C5D-CA9D4078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35CF85-6C79-461C-88FC-9562A62B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9B43B2-E494-4959-B1EE-98B41BD5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00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40143FD-8FAD-4A1F-9342-2082807DA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BCDB6-824A-4525-9C6E-307701F78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83FD39-9692-4B29-8923-51F11DC5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5B2CE1-BA16-40DF-A978-49BCB799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C0E76F-AD63-400C-8C1D-32782DB5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831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D3A874-4F26-460B-AA0A-F76ACA50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135FCD-3A78-4EA8-9D02-612303A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F2A4BF-0212-4050-8EC9-E7127490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BFAFF7-FF58-4679-9776-14F744F2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968E10-8201-4C69-A47E-4A720269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149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69555-FE2A-4DEC-BAF4-5E5E7666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FCE21A-8A08-4AB9-B17C-80D1C4A76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9819B0-65D1-4AD7-8406-AF27C952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65B1BA-3F78-4056-87CC-10C3C52B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B1A113-16DA-41C6-A2CE-109355D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88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18A815-44A4-4E9B-B805-AB803EFE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3BC516-7D2E-483B-8239-2AFF6B00C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4DB7C9-5DEB-4B6C-BBCC-ED2A91B8C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3C7061-E2E4-45C6-A979-A6A6E0FD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1521ED-BC94-4452-984F-2DAD3FA8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C79DC1-CC96-4A95-9AF2-A8F29890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4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62F637-F1BC-441B-B32A-A24FBD33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071918-3EA5-4CAC-B3AB-6A5F30699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A48879-740B-4D23-83FA-3151EBD86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B161DFF-0EDF-4235-B5C9-31424298F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5E6A29A-1B0C-4F10-9D4C-96F8E0BD0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F6371B8-2BC7-4FA5-B1E4-1FEEFFCA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45004CF-F7CF-47B6-8679-F7230BCE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698AAFE-9789-470C-A0B1-4057A826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279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D5FFE1-03F8-41DC-857E-26402A04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8360764-5DFE-42E6-9386-BBCBF8F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D08C16C-A412-41E9-91E8-E895AD6D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1A283A2-6175-428E-AE4F-90E6EF32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945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365F5C3-0E26-41C4-8273-C7195743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A3BA4B9-53F4-4A1B-80A0-C467AED0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7AD637-D139-48E8-A145-6ECDE978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64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23995C-3B07-4B8E-B6C3-0D4C1A85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EA0CCF-C0E2-4AFB-B7EB-7EB566D9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980D20E-7CA2-41E6-B307-4ED96AC22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A4BB2C-81A2-4F2D-9FF5-B2DB2DA7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821B491-BD62-46A9-A87E-524B27F9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EC76727-B06B-4533-AD3A-8583E137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10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12CA2D-3F50-4405-8B19-6F64EA65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6335F77-C059-4040-971E-D5DCBCFE4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1372B9C-CA32-4C87-ACFA-946077D94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AAE05E-E365-40B8-8A57-B45B19D1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6B7CFE-E627-48A6-AF8C-ED9E88C7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F40271-3FBA-4A3F-B9F2-DAF3BB34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723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B05DFF7-4C0C-4216-8DF6-DEAFA6F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B297DA-DD97-4C7B-B5DF-C279273AA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6B5A7C-76FB-49F5-997D-127327F7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B3ED-65E1-4DD1-9D55-6C22BB58C093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AA9F9B-DC47-4DEE-84FE-9D69A4BC4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A713C-D1E6-4C69-9E2C-38C196B07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8BE-79A1-40DD-BBF3-9869074857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97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5.png"/><Relationship Id="rId4" Type="http://schemas.openxmlformats.org/officeDocument/2006/relationships/slide" Target="slide16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30;p29">
            <a:extLst>
              <a:ext uri="{FF2B5EF4-FFF2-40B4-BE49-F238E27FC236}">
                <a16:creationId xmlns:a16="http://schemas.microsoft.com/office/drawing/2014/main" id="{B75A38C9-209F-455C-B060-01D563BD123E}"/>
              </a:ext>
            </a:extLst>
          </p:cNvPr>
          <p:cNvSpPr/>
          <p:nvPr/>
        </p:nvSpPr>
        <p:spPr>
          <a:xfrm rot="21327401">
            <a:off x="2485136" y="1117101"/>
            <a:ext cx="6694857" cy="4623799"/>
          </a:xfrm>
          <a:prstGeom prst="rect">
            <a:avLst/>
          </a:prstGeom>
          <a:solidFill>
            <a:srgbClr val="B7E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331;p29">
            <a:extLst>
              <a:ext uri="{FF2B5EF4-FFF2-40B4-BE49-F238E27FC236}">
                <a16:creationId xmlns:a16="http://schemas.microsoft.com/office/drawing/2014/main" id="{4BC12625-434B-4DF6-BF9D-8B6FA68F4DB6}"/>
              </a:ext>
            </a:extLst>
          </p:cNvPr>
          <p:cNvSpPr/>
          <p:nvPr/>
        </p:nvSpPr>
        <p:spPr>
          <a:xfrm rot="21064705">
            <a:off x="2083959" y="1137759"/>
            <a:ext cx="1548947" cy="130654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D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332;p29">
            <a:extLst>
              <a:ext uri="{FF2B5EF4-FFF2-40B4-BE49-F238E27FC236}">
                <a16:creationId xmlns:a16="http://schemas.microsoft.com/office/drawing/2014/main" id="{113B6DBF-8085-4BE0-B312-71CF388BD62D}"/>
              </a:ext>
            </a:extLst>
          </p:cNvPr>
          <p:cNvSpPr/>
          <p:nvPr/>
        </p:nvSpPr>
        <p:spPr>
          <a:xfrm rot="4430286">
            <a:off x="7882852" y="537095"/>
            <a:ext cx="1511904" cy="13384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D8D2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4C688C5-C5E5-4A53-8E98-9CBB26C644EE}"/>
              </a:ext>
            </a:extLst>
          </p:cNvPr>
          <p:cNvSpPr txBox="1"/>
          <p:nvPr/>
        </p:nvSpPr>
        <p:spPr>
          <a:xfrm rot="21448290">
            <a:off x="3334589" y="1507285"/>
            <a:ext cx="456719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accent1">
                    <a:lumMod val="75000"/>
                  </a:schemeClr>
                </a:solidFill>
              </a:rPr>
              <a:t>بسم الله الرحمن الرحيم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9F497C-03BD-4258-AE0B-1067FDE29C32}"/>
              </a:ext>
            </a:extLst>
          </p:cNvPr>
          <p:cNvSpPr txBox="1"/>
          <p:nvPr/>
        </p:nvSpPr>
        <p:spPr>
          <a:xfrm rot="21448290">
            <a:off x="2409361" y="2609132"/>
            <a:ext cx="456719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accent6">
                    <a:lumMod val="50000"/>
                  </a:schemeClr>
                </a:solidFill>
                <a:latin typeface="HP Simplified Jpan" panose="020B0500000000000000" pitchFamily="34" charset="-128"/>
                <a:ea typeface="HP Simplified Jpan" panose="020B0500000000000000" pitchFamily="34" charset="-128"/>
                <a:cs typeface="Hesham Free" pitchFamily="2" charset="-78"/>
              </a:rPr>
              <a:t>الحركة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A0CED56-CA7E-4205-BFC3-787140FE9054}"/>
              </a:ext>
            </a:extLst>
          </p:cNvPr>
          <p:cNvSpPr txBox="1"/>
          <p:nvPr/>
        </p:nvSpPr>
        <p:spPr>
          <a:xfrm rot="21448290">
            <a:off x="4644759" y="3548844"/>
            <a:ext cx="456719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>
                    <a:lumMod val="50000"/>
                  </a:schemeClr>
                </a:solidFill>
                <a:cs typeface="Hesham Free" pitchFamily="2" charset="-78"/>
              </a:rPr>
              <a:t>التاريخ :         /      / 1443هـ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A885E94-0187-403B-BA6E-BDD1AF335462}"/>
              </a:ext>
            </a:extLst>
          </p:cNvPr>
          <p:cNvSpPr txBox="1"/>
          <p:nvPr/>
        </p:nvSpPr>
        <p:spPr>
          <a:xfrm rot="21448290">
            <a:off x="4770659" y="4488554"/>
            <a:ext cx="456719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>
                    <a:lumMod val="50000"/>
                  </a:schemeClr>
                </a:solidFill>
                <a:cs typeface="Hesham Free" pitchFamily="2" charset="-78"/>
              </a:rPr>
              <a:t>الحصة:</a:t>
            </a:r>
          </a:p>
        </p:txBody>
      </p:sp>
    </p:spTree>
    <p:extLst>
      <p:ext uri="{BB962C8B-B14F-4D97-AF65-F5344CB8AC3E}">
        <p14:creationId xmlns:p14="http://schemas.microsoft.com/office/powerpoint/2010/main" val="358676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D8B4B5B-8C12-466C-AA46-6AD8C83E6FF5}"/>
              </a:ext>
            </a:extLst>
          </p:cNvPr>
          <p:cNvGrpSpPr/>
          <p:nvPr/>
        </p:nvGrpSpPr>
        <p:grpSpPr>
          <a:xfrm>
            <a:off x="8602111" y="-19934"/>
            <a:ext cx="3032573" cy="1667349"/>
            <a:chOff x="8564040" y="-34772"/>
            <a:chExt cx="3032573" cy="2380593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0DF7C4BD-0266-41FB-AD28-1A0755DCC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8801129" y="-34772"/>
              <a:ext cx="2795484" cy="2380593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362BB17F-E13C-4384-8F6B-0B1DADE187E6}"/>
                </a:ext>
              </a:extLst>
            </p:cNvPr>
            <p:cNvSpPr txBox="1"/>
            <p:nvPr/>
          </p:nvSpPr>
          <p:spPr>
            <a:xfrm>
              <a:off x="8564040" y="678470"/>
              <a:ext cx="2262352" cy="7470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تجربة عملية 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23ABE2-4B9B-434B-AE88-DCF2BE6DC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t="5823" r="7292" b="14789"/>
          <a:stretch/>
        </p:blipFill>
        <p:spPr bwMode="auto">
          <a:xfrm>
            <a:off x="2175642" y="373082"/>
            <a:ext cx="6822932" cy="61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CF21B74-26CA-4D15-9122-0674C0D3B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14100" r="5728" b="22452"/>
          <a:stretch/>
        </p:blipFill>
        <p:spPr bwMode="auto">
          <a:xfrm>
            <a:off x="5549462" y="557048"/>
            <a:ext cx="5465379" cy="59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DF26697-6E0B-4F08-B74F-DC95CA7BE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6627" r="8917" b="15253"/>
          <a:stretch/>
        </p:blipFill>
        <p:spPr bwMode="auto">
          <a:xfrm>
            <a:off x="252248" y="420414"/>
            <a:ext cx="4929351" cy="60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5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E9853F93-6F95-434D-A21C-B9DAF29974A4}"/>
              </a:ext>
            </a:extLst>
          </p:cNvPr>
          <p:cNvSpPr/>
          <p:nvPr/>
        </p:nvSpPr>
        <p:spPr>
          <a:xfrm>
            <a:off x="10720552" y="4656083"/>
            <a:ext cx="304799" cy="1739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8F44393-3103-45E7-B03A-39388A711A33}"/>
              </a:ext>
            </a:extLst>
          </p:cNvPr>
          <p:cNvGrpSpPr/>
          <p:nvPr/>
        </p:nvGrpSpPr>
        <p:grpSpPr>
          <a:xfrm>
            <a:off x="8429296" y="131464"/>
            <a:ext cx="3581399" cy="1372617"/>
            <a:chOff x="9334261" y="54911"/>
            <a:chExt cx="2262352" cy="238059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6E74DD6-8069-4DE0-A6E0-9F255F817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9334261" y="54911"/>
              <a:ext cx="2262352" cy="2380593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E7445D0-6A52-48BD-88CC-5555EA5D258E}"/>
                </a:ext>
              </a:extLst>
            </p:cNvPr>
            <p:cNvSpPr txBox="1"/>
            <p:nvPr/>
          </p:nvSpPr>
          <p:spPr>
            <a:xfrm>
              <a:off x="9668386" y="678470"/>
              <a:ext cx="109494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تقويم مرحلي 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A2F7DE6A-9E2A-41DF-A5A1-713C39FF9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5" t="19004" r="22155" b="51264"/>
          <a:stretch/>
        </p:blipFill>
        <p:spPr>
          <a:xfrm>
            <a:off x="688425" y="1597572"/>
            <a:ext cx="10184526" cy="305851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69B83DB-6399-4EE0-9761-EDEA7A863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42" t="69256" r="22758" b="13257"/>
          <a:stretch/>
        </p:blipFill>
        <p:spPr>
          <a:xfrm>
            <a:off x="1436698" y="4471900"/>
            <a:ext cx="9283854" cy="1739462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0755BC8-15CA-451E-B038-A264880151E0}"/>
              </a:ext>
            </a:extLst>
          </p:cNvPr>
          <p:cNvSpPr txBox="1"/>
          <p:nvPr/>
        </p:nvSpPr>
        <p:spPr>
          <a:xfrm>
            <a:off x="6576848" y="4976395"/>
            <a:ext cx="16921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</a:rPr>
              <a:t>أ , ج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3A5E90-0A84-40C8-9C7D-41D3FD84F794}"/>
              </a:ext>
            </a:extLst>
          </p:cNvPr>
          <p:cNvSpPr txBox="1"/>
          <p:nvPr/>
        </p:nvSpPr>
        <p:spPr>
          <a:xfrm>
            <a:off x="5730765" y="5822149"/>
            <a:ext cx="16921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</a:rPr>
              <a:t>ب</a:t>
            </a:r>
          </a:p>
        </p:txBody>
      </p:sp>
    </p:spTree>
    <p:extLst>
      <p:ext uri="{BB962C8B-B14F-4D97-AF65-F5344CB8AC3E}">
        <p14:creationId xmlns:p14="http://schemas.microsoft.com/office/powerpoint/2010/main" val="131240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427F457-E3AC-4F00-87E1-069DC0DEF44D}"/>
              </a:ext>
            </a:extLst>
          </p:cNvPr>
          <p:cNvGrpSpPr/>
          <p:nvPr/>
        </p:nvGrpSpPr>
        <p:grpSpPr>
          <a:xfrm>
            <a:off x="9372332" y="-104016"/>
            <a:ext cx="2262352" cy="2380593"/>
            <a:chOff x="9334261" y="-34772"/>
            <a:chExt cx="2262352" cy="2380593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842EA5A-0B57-4999-9E83-E4121F530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9334261" y="-34772"/>
              <a:ext cx="2262352" cy="2380593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990D9BA-2EE1-46C8-A680-24A080AE4922}"/>
                </a:ext>
              </a:extLst>
            </p:cNvPr>
            <p:cNvSpPr txBox="1"/>
            <p:nvPr/>
          </p:nvSpPr>
          <p:spPr>
            <a:xfrm>
              <a:off x="9668386" y="678470"/>
              <a:ext cx="109494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تقويم ختامي 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1C0A047-0E44-4166-B195-738CDB4A0584}"/>
              </a:ext>
            </a:extLst>
          </p:cNvPr>
          <p:cNvGrpSpPr/>
          <p:nvPr/>
        </p:nvGrpSpPr>
        <p:grpSpPr>
          <a:xfrm rot="16200000">
            <a:off x="7610467" y="759008"/>
            <a:ext cx="938288" cy="3425693"/>
            <a:chOff x="5477911" y="1390081"/>
            <a:chExt cx="1036272" cy="2934033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FFC98B5F-AD04-483A-B0B6-4493AF7A2B31}"/>
                </a:ext>
              </a:extLst>
            </p:cNvPr>
            <p:cNvGrpSpPr/>
            <p:nvPr/>
          </p:nvGrpSpPr>
          <p:grpSpPr>
            <a:xfrm rot="5400000">
              <a:off x="4560189" y="2307803"/>
              <a:ext cx="2871716" cy="1036272"/>
              <a:chOff x="3557812" y="-574757"/>
              <a:chExt cx="4342801" cy="1417835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1A8B2585-8466-4DB4-8DF7-DD1ABBB27339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1A8AEC44-B18E-4343-810E-84F142425B8A}"/>
                  </a:ext>
                </a:extLst>
              </p:cNvPr>
              <p:cNvSpPr/>
              <p:nvPr/>
            </p:nvSpPr>
            <p:spPr>
              <a:xfrm>
                <a:off x="3557812" y="-574757"/>
                <a:ext cx="565937" cy="1417833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FFEB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8D341E8-3611-45D2-8E19-C7127AEAE428}"/>
                </a:ext>
              </a:extLst>
            </p:cNvPr>
            <p:cNvSpPr txBox="1"/>
            <p:nvPr/>
          </p:nvSpPr>
          <p:spPr>
            <a:xfrm rot="5400000">
              <a:off x="4599556" y="2520847"/>
              <a:ext cx="2688757" cy="91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8FAADC"/>
                  </a:solidFill>
                  <a:cs typeface="AGA Aladdin Regular" pitchFamily="2" charset="-78"/>
                </a:rPr>
                <a:t>ما الفرق بين السرعة المتوسطة والسرعة المتجهة </a:t>
              </a:r>
            </a:p>
          </p:txBody>
        </p:sp>
      </p:grp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B4573CAE-59F7-4FEE-B25D-9F95D12F6152}"/>
              </a:ext>
            </a:extLst>
          </p:cNvPr>
          <p:cNvSpPr/>
          <p:nvPr/>
        </p:nvSpPr>
        <p:spPr>
          <a:xfrm>
            <a:off x="6579317" y="1977246"/>
            <a:ext cx="3300843" cy="1015663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59DBE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ECA4ACE-D5AB-46FF-8CF5-EC3A549A3F86}"/>
              </a:ext>
            </a:extLst>
          </p:cNvPr>
          <p:cNvSpPr txBox="1"/>
          <p:nvPr/>
        </p:nvSpPr>
        <p:spPr>
          <a:xfrm>
            <a:off x="7922937" y="2100683"/>
            <a:ext cx="7577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5B673816-374D-47A4-AAA3-4DA4CA8C5DC3}"/>
              </a:ext>
            </a:extLst>
          </p:cNvPr>
          <p:cNvGrpSpPr/>
          <p:nvPr/>
        </p:nvGrpSpPr>
        <p:grpSpPr>
          <a:xfrm rot="16200000">
            <a:off x="7408987" y="2330706"/>
            <a:ext cx="1384995" cy="3513393"/>
            <a:chOff x="5383261" y="1387889"/>
            <a:chExt cx="1196178" cy="3113214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C8B4A709-48CB-4E08-8F58-C0D7A0BF37D0}"/>
                </a:ext>
              </a:extLst>
            </p:cNvPr>
            <p:cNvGrpSpPr/>
            <p:nvPr/>
          </p:nvGrpSpPr>
          <p:grpSpPr>
            <a:xfrm rot="5400000">
              <a:off x="4520026" y="2356160"/>
              <a:ext cx="2978090" cy="1041547"/>
              <a:chOff x="3554498" y="-596185"/>
              <a:chExt cx="4503667" cy="1425052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AAA23282-2226-4158-9BB6-5A284B68C43A}"/>
                  </a:ext>
                </a:extLst>
              </p:cNvPr>
              <p:cNvSpPr/>
              <p:nvPr/>
            </p:nvSpPr>
            <p:spPr>
              <a:xfrm>
                <a:off x="3722473" y="-596185"/>
                <a:ext cx="4335692" cy="1417832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9DDF3452-44EC-4699-B376-31CA39D454D8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119B7110-B3C7-4AFE-A2A0-9A3E8BE7F440}"/>
                </a:ext>
              </a:extLst>
            </p:cNvPr>
            <p:cNvSpPr txBox="1"/>
            <p:nvPr/>
          </p:nvSpPr>
          <p:spPr>
            <a:xfrm rot="5400000">
              <a:off x="4572494" y="2494159"/>
              <a:ext cx="2817711" cy="11961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8FAADC"/>
                  </a:solidFill>
                  <a:cs typeface="AGA Aladdin Regular" pitchFamily="2" charset="-78"/>
                </a:rPr>
                <a:t>حددي أي الاجسام يسير بسرعة اكبر وايهم يسير بسرعة اقل </a:t>
              </a:r>
            </a:p>
          </p:txBody>
        </p:sp>
      </p:grp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5BEEE6DD-43CB-4C56-8A3A-B62A05BB5A60}"/>
              </a:ext>
            </a:extLst>
          </p:cNvPr>
          <p:cNvSpPr/>
          <p:nvPr/>
        </p:nvSpPr>
        <p:spPr>
          <a:xfrm>
            <a:off x="6519260" y="3429000"/>
            <a:ext cx="3360899" cy="1316806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7AC4A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F1A4C56-E7A6-48FA-90F9-60827B6D9436}"/>
              </a:ext>
            </a:extLst>
          </p:cNvPr>
          <p:cNvSpPr txBox="1"/>
          <p:nvPr/>
        </p:nvSpPr>
        <p:spPr>
          <a:xfrm>
            <a:off x="8132300" y="3581760"/>
            <a:ext cx="561817" cy="8366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صورة الشريحة 23">
                <a:extLst>
                  <a:ext uri="{FF2B5EF4-FFF2-40B4-BE49-F238E27FC236}">
                    <a16:creationId xmlns:a16="http://schemas.microsoft.com/office/drawing/2014/main" id="{AEFE22AB-50DA-4481-9E4B-9E1BF6FDBA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2406858"/>
                  </p:ext>
                </p:extLst>
              </p:nvPr>
            </p:nvGraphicFramePr>
            <p:xfrm>
              <a:off x="667738" y="839450"/>
              <a:ext cx="2146822" cy="1207587"/>
            </p:xfrm>
            <a:graphic>
              <a:graphicData uri="http://schemas.microsoft.com/office/powerpoint/2016/slidezoom">
                <pslz:sldZm>
                  <pslz:sldZmObj sldId="514" cId="3718854687">
                    <pslz:zmPr id="{DFC03CD8-4953-4271-B977-F4E7CB82A677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46822" cy="120758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صورة الشريحة 2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EFE22AB-50DA-4481-9E4B-9E1BF6FDBA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738" y="839450"/>
                <a:ext cx="2146822" cy="120758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0D663B0E-338B-4B51-A693-7F7E7F0E97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77" t="40576" r="56623" b="24444"/>
          <a:stretch/>
        </p:blipFill>
        <p:spPr>
          <a:xfrm>
            <a:off x="368612" y="2627821"/>
            <a:ext cx="3640148" cy="35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25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58CFC83-B6C4-4EB6-99E7-6516711A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4069" r="72459" b="67502"/>
          <a:stretch/>
        </p:blipFill>
        <p:spPr>
          <a:xfrm>
            <a:off x="511883" y="762001"/>
            <a:ext cx="11168233" cy="582798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FA44B81-F2DD-4922-BD41-BC246E036A6A}"/>
              </a:ext>
            </a:extLst>
          </p:cNvPr>
          <p:cNvSpPr txBox="1"/>
          <p:nvPr/>
        </p:nvSpPr>
        <p:spPr>
          <a:xfrm>
            <a:off x="2350813" y="1558397"/>
            <a:ext cx="7238124" cy="2462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1" anchor="t">
            <a:spAutoFit/>
          </a:bodyPr>
          <a:lstStyle/>
          <a:p>
            <a:pPr marL="457200" indent="-457200" algn="ctr" hangingPunct="0"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rgbClr val="8FAADC"/>
                </a:solidFill>
                <a:cs typeface="DecoType Naskh" panose="02010400000000000000" pitchFamily="2" charset="-78"/>
                <a:sym typeface="Arial"/>
              </a:rPr>
              <a:t>الخلاصة </a:t>
            </a:r>
          </a:p>
          <a:p>
            <a:pPr marL="457200" indent="-457200" algn="ctr" hangingPunct="0">
              <a:buFont typeface="Wingdings" panose="05000000000000000000" pitchFamily="2" charset="2"/>
              <a:buChar char="§"/>
            </a:pPr>
            <a:endParaRPr lang="ar-SA" sz="3200" b="1" dirty="0">
              <a:solidFill>
                <a:srgbClr val="8FAADC"/>
              </a:solidFill>
              <a:cs typeface="DecoType Naskh" panose="02010400000000000000" pitchFamily="2" charset="-78"/>
              <a:sym typeface="Arial"/>
            </a:endParaRPr>
          </a:p>
          <a:p>
            <a:pPr marL="457200" indent="-457200" algn="ctr" hangingPunct="0"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rgbClr val="8FAADC"/>
                </a:solidFill>
                <a:cs typeface="DecoType Naskh" panose="02010400000000000000" pitchFamily="2" charset="-78"/>
                <a:sym typeface="Arial"/>
              </a:rPr>
              <a:t>السرعة المتجهة :مقدار سرعة الجسم واتجاه حركته </a:t>
            </a:r>
          </a:p>
          <a:p>
            <a:pPr marL="457200" indent="-457200" algn="ctr" hangingPunct="0">
              <a:buFont typeface="Wingdings" panose="05000000000000000000" pitchFamily="2" charset="2"/>
              <a:buChar char="§"/>
            </a:pPr>
            <a:endParaRPr lang="ar-SA" sz="3200" b="1" dirty="0">
              <a:solidFill>
                <a:srgbClr val="8FAADC"/>
              </a:solidFill>
              <a:cs typeface="DecoType Naskh" panose="02010400000000000000" pitchFamily="2" charset="-78"/>
              <a:sym typeface="Arial"/>
            </a:endParaRPr>
          </a:p>
          <a:p>
            <a:pPr hangingPunct="0"/>
            <a:endParaRPr kumimoji="0" lang="ar-SA" sz="3200" b="1" i="0" u="none" strike="noStrike" cap="none" spc="0" normalizeH="0" baseline="0" dirty="0">
              <a:ln>
                <a:noFill/>
              </a:ln>
              <a:solidFill>
                <a:srgbClr val="8FAADC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EE2B70-842B-4EE1-9170-EA5F0853F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3423" r="64656" b="66126"/>
          <a:stretch/>
        </p:blipFill>
        <p:spPr>
          <a:xfrm>
            <a:off x="4660723" y="2915153"/>
            <a:ext cx="2594919" cy="176159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CCDD4-C0FA-4E08-A503-A9518CFF7E40}"/>
              </a:ext>
            </a:extLst>
          </p:cNvPr>
          <p:cNvSpPr txBox="1"/>
          <p:nvPr/>
        </p:nvSpPr>
        <p:spPr>
          <a:xfrm>
            <a:off x="4660723" y="3429000"/>
            <a:ext cx="259491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التمثيل البياني للسرعة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35F763A-71C2-47A6-8F84-DFA917CBE132}"/>
              </a:ext>
            </a:extLst>
          </p:cNvPr>
          <p:cNvSpPr txBox="1"/>
          <p:nvPr/>
        </p:nvSpPr>
        <p:spPr>
          <a:xfrm>
            <a:off x="1492469" y="4637883"/>
            <a:ext cx="8543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000" b="1" dirty="0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يمكن تمثيل حركة الجسم بيانيا باستخدام منحنى المسافة-الزمن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000" b="1" dirty="0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حيث يمثل المحور الافقي الزمن والمحور الرأسي يمثل المسافة  </a:t>
            </a:r>
            <a:endParaRPr kumimoji="0" lang="ar-SA" sz="4000" b="1" i="0" u="none" strike="noStrike" cap="none" spc="0" normalizeH="0" baseline="0" dirty="0">
              <a:ln>
                <a:noFill/>
              </a:ln>
              <a:solidFill>
                <a:srgbClr val="85516F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64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G">
            <a:extLst>
              <a:ext uri="{FF2B5EF4-FFF2-40B4-BE49-F238E27FC236}">
                <a16:creationId xmlns:a16="http://schemas.microsoft.com/office/drawing/2014/main" id="{A1628A53-D048-4C67-98FF-42C0D017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" y="-2198"/>
            <a:ext cx="12192000" cy="6858000"/>
          </a:xfrm>
          <a:prstGeom prst="rect">
            <a:avLst/>
          </a:prstGeom>
        </p:spPr>
      </p:pic>
      <p:grpSp>
        <p:nvGrpSpPr>
          <p:cNvPr id="38" name="Tekhnologic Logo">
            <a:extLst>
              <a:ext uri="{FF2B5EF4-FFF2-40B4-BE49-F238E27FC236}">
                <a16:creationId xmlns:a16="http://schemas.microsoft.com/office/drawing/2014/main" id="{806075A3-7BA2-4139-B9CD-4AF0E203A076}"/>
              </a:ext>
            </a:extLst>
          </p:cNvPr>
          <p:cNvGrpSpPr/>
          <p:nvPr/>
        </p:nvGrpSpPr>
        <p:grpSpPr>
          <a:xfrm>
            <a:off x="5685616" y="6659062"/>
            <a:ext cx="820768" cy="180000"/>
            <a:chOff x="5464435" y="6630924"/>
            <a:chExt cx="820768" cy="180000"/>
          </a:xfrm>
        </p:grpSpPr>
        <p:pic>
          <p:nvPicPr>
            <p:cNvPr id="39" name="Image">
              <a:extLst>
                <a:ext uri="{FF2B5EF4-FFF2-40B4-BE49-F238E27FC236}">
                  <a16:creationId xmlns:a16="http://schemas.microsoft.com/office/drawing/2014/main" id="{8B2F0E88-C83A-4438-BE65-42C0EF991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40" name="Text">
              <a:extLst>
                <a:ext uri="{FF2B5EF4-FFF2-40B4-BE49-F238E27FC236}">
                  <a16:creationId xmlns:a16="http://schemas.microsoft.com/office/drawing/2014/main" id="{CA9B14D5-58F2-4226-8B23-11F0DAA85F30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41" name="Spinner BG">
            <a:extLst>
              <a:ext uri="{FF2B5EF4-FFF2-40B4-BE49-F238E27FC236}">
                <a16:creationId xmlns:a16="http://schemas.microsoft.com/office/drawing/2014/main" id="{7AC23488-3451-4FD8-B155-5B9000FE45DD}"/>
              </a:ext>
            </a:extLst>
          </p:cNvPr>
          <p:cNvSpPr/>
          <p:nvPr/>
        </p:nvSpPr>
        <p:spPr>
          <a:xfrm>
            <a:off x="2856000" y="194312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Spinning Wheel 5">
            <a:extLst>
              <a:ext uri="{FF2B5EF4-FFF2-40B4-BE49-F238E27FC236}">
                <a16:creationId xmlns:a16="http://schemas.microsoft.com/office/drawing/2014/main" id="{446DA883-8172-41A5-81BB-C2CA2C65DE0F}"/>
              </a:ext>
            </a:extLst>
          </p:cNvPr>
          <p:cNvGrpSpPr/>
          <p:nvPr/>
        </p:nvGrpSpPr>
        <p:grpSpPr>
          <a:xfrm>
            <a:off x="2667832" y="72756"/>
            <a:ext cx="6412567" cy="6571108"/>
            <a:chOff x="2672231" y="71213"/>
            <a:chExt cx="6412567" cy="6571108"/>
          </a:xfrm>
        </p:grpSpPr>
        <p:sp>
          <p:nvSpPr>
            <p:cNvPr id="21" name="Segment 5">
              <a:extLst>
                <a:ext uri="{FF2B5EF4-FFF2-40B4-BE49-F238E27FC236}">
                  <a16:creationId xmlns:a16="http://schemas.microsoft.com/office/drawing/2014/main" id="{977BE0F8-E188-4C24-9279-4D7F4C675EA5}"/>
                </a:ext>
              </a:extLst>
            </p:cNvPr>
            <p:cNvSpPr/>
            <p:nvPr/>
          </p:nvSpPr>
          <p:spPr>
            <a:xfrm rot="1080000">
              <a:off x="3575343" y="71213"/>
              <a:ext cx="2811223" cy="2884495"/>
            </a:xfrm>
            <a:custGeom>
              <a:avLst/>
              <a:gdLst>
                <a:gd name="connsiteX0" fmla="*/ 2112427 w 2811223"/>
                <a:gd name="connsiteY0" fmla="*/ 9233 h 2884495"/>
                <a:gd name="connsiteX1" fmla="*/ 2143494 w 2811223"/>
                <a:gd name="connsiteY1" fmla="*/ 0 h 2884495"/>
                <a:gd name="connsiteX2" fmla="*/ 2811223 w 2811223"/>
                <a:gd name="connsiteY2" fmla="*/ 2055059 h 2884495"/>
                <a:gd name="connsiteX3" fmla="*/ 2779903 w 2811223"/>
                <a:gd name="connsiteY3" fmla="*/ 2063515 h 2884495"/>
                <a:gd name="connsiteX4" fmla="*/ 2161077 w 2811223"/>
                <a:gd name="connsiteY4" fmla="*/ 2842552 h 2884495"/>
                <a:gd name="connsiteX5" fmla="*/ 2159537 w 2811223"/>
                <a:gd name="connsiteY5" fmla="*/ 2884495 h 2884495"/>
                <a:gd name="connsiteX6" fmla="*/ 0 w 2811223"/>
                <a:gd name="connsiteY6" fmla="*/ 2884495 h 2884495"/>
                <a:gd name="connsiteX7" fmla="*/ 8319 w 2811223"/>
                <a:gd name="connsiteY7" fmla="*/ 2657987 h 2884495"/>
                <a:gd name="connsiteX8" fmla="*/ 2112427 w 2811223"/>
                <a:gd name="connsiteY8" fmla="*/ 9233 h 288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1223" h="2884495">
                  <a:moveTo>
                    <a:pt x="2112427" y="9233"/>
                  </a:moveTo>
                  <a:lnTo>
                    <a:pt x="2143494" y="0"/>
                  </a:lnTo>
                  <a:lnTo>
                    <a:pt x="2811223" y="2055059"/>
                  </a:lnTo>
                  <a:lnTo>
                    <a:pt x="2779903" y="2063515"/>
                  </a:lnTo>
                  <a:cubicBezTo>
                    <a:pt x="2425357" y="2178714"/>
                    <a:pt x="2191198" y="2493117"/>
                    <a:pt x="2161077" y="2842552"/>
                  </a:cubicBezTo>
                  <a:lnTo>
                    <a:pt x="2159537" y="2884495"/>
                  </a:lnTo>
                  <a:lnTo>
                    <a:pt x="0" y="2884495"/>
                  </a:lnTo>
                  <a:lnTo>
                    <a:pt x="8319" y="2657987"/>
                  </a:lnTo>
                  <a:cubicBezTo>
                    <a:pt x="110746" y="1469907"/>
                    <a:pt x="906924" y="400925"/>
                    <a:pt x="2112427" y="9233"/>
                  </a:cubicBez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egment 4">
              <a:extLst>
                <a:ext uri="{FF2B5EF4-FFF2-40B4-BE49-F238E27FC236}">
                  <a16:creationId xmlns:a16="http://schemas.microsoft.com/office/drawing/2014/main" id="{00674F1A-03DC-424B-B2BB-3794FF19929E}"/>
                </a:ext>
              </a:extLst>
            </p:cNvPr>
            <p:cNvSpPr/>
            <p:nvPr/>
          </p:nvSpPr>
          <p:spPr>
            <a:xfrm rot="1080000">
              <a:off x="2672231" y="2812248"/>
              <a:ext cx="2788503" cy="2940534"/>
            </a:xfrm>
            <a:custGeom>
              <a:avLst/>
              <a:gdLst>
                <a:gd name="connsiteX0" fmla="*/ 2537 w 2788503"/>
                <a:gd name="connsiteY0" fmla="*/ 0 h 2940534"/>
                <a:gd name="connsiteX1" fmla="*/ 2162074 w 2788503"/>
                <a:gd name="connsiteY1" fmla="*/ 0 h 2940534"/>
                <a:gd name="connsiteX2" fmla="*/ 2160516 w 2788503"/>
                <a:gd name="connsiteY2" fmla="*/ 42450 h 2940534"/>
                <a:gd name="connsiteX3" fmla="*/ 2204737 w 2788503"/>
                <a:gd name="connsiteY3" fmla="*/ 309486 h 2940534"/>
                <a:gd name="connsiteX4" fmla="*/ 2652096 w 2788503"/>
                <a:gd name="connsiteY4" fmla="*/ 833277 h 2940534"/>
                <a:gd name="connsiteX5" fmla="*/ 2788503 w 2788503"/>
                <a:gd name="connsiteY5" fmla="*/ 887078 h 2940534"/>
                <a:gd name="connsiteX6" fmla="*/ 2121295 w 2788503"/>
                <a:gd name="connsiteY6" fmla="*/ 2940534 h 2940534"/>
                <a:gd name="connsiteX7" fmla="*/ 1939105 w 2788503"/>
                <a:gd name="connsiteY7" fmla="*/ 2878555 h 2940534"/>
                <a:gd name="connsiteX8" fmla="*/ 150346 w 2788503"/>
                <a:gd name="connsiteY8" fmla="*/ 976998 h 2940534"/>
                <a:gd name="connsiteX9" fmla="*/ 0 w 2788503"/>
                <a:gd name="connsiteY9" fmla="*/ 69071 h 2940534"/>
                <a:gd name="connsiteX10" fmla="*/ 2537 w 2788503"/>
                <a:gd name="connsiteY10" fmla="*/ 0 h 294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8503" h="2940534">
                  <a:moveTo>
                    <a:pt x="2537" y="0"/>
                  </a:moveTo>
                  <a:lnTo>
                    <a:pt x="2162074" y="0"/>
                  </a:lnTo>
                  <a:lnTo>
                    <a:pt x="2160516" y="42450"/>
                  </a:lnTo>
                  <a:cubicBezTo>
                    <a:pt x="2161632" y="130982"/>
                    <a:pt x="2175937" y="220850"/>
                    <a:pt x="2204737" y="309486"/>
                  </a:cubicBezTo>
                  <a:cubicBezTo>
                    <a:pt x="2281536" y="545850"/>
                    <a:pt x="2446871" y="728709"/>
                    <a:pt x="2652096" y="833277"/>
                  </a:cubicBezTo>
                  <a:lnTo>
                    <a:pt x="2788503" y="887078"/>
                  </a:lnTo>
                  <a:lnTo>
                    <a:pt x="2121295" y="2940534"/>
                  </a:lnTo>
                  <a:lnTo>
                    <a:pt x="1939105" y="2878555"/>
                  </a:lnTo>
                  <a:cubicBezTo>
                    <a:pt x="1118854" y="2554938"/>
                    <a:pt x="444104" y="1881092"/>
                    <a:pt x="150346" y="976998"/>
                  </a:cubicBezTo>
                  <a:cubicBezTo>
                    <a:pt x="52427" y="675634"/>
                    <a:pt x="3793" y="370084"/>
                    <a:pt x="0" y="69071"/>
                  </a:cubicBezTo>
                  <a:lnTo>
                    <a:pt x="2537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Segment 3">
              <a:extLst>
                <a:ext uri="{FF2B5EF4-FFF2-40B4-BE49-F238E27FC236}">
                  <a16:creationId xmlns:a16="http://schemas.microsoft.com/office/drawing/2014/main" id="{9D265CF6-F8BB-4CEF-A972-18B8B6F856DA}"/>
                </a:ext>
              </a:extLst>
            </p:cNvPr>
            <p:cNvSpPr/>
            <p:nvPr/>
          </p:nvSpPr>
          <p:spPr>
            <a:xfrm rot="1080000">
              <a:off x="4570919" y="4087572"/>
              <a:ext cx="3423812" cy="2554749"/>
            </a:xfrm>
            <a:custGeom>
              <a:avLst/>
              <a:gdLst>
                <a:gd name="connsiteX0" fmla="*/ 1675838 w 3423812"/>
                <a:gd name="connsiteY0" fmla="*/ 0 h 2554749"/>
                <a:gd name="connsiteX1" fmla="*/ 3423812 w 3423812"/>
                <a:gd name="connsiteY1" fmla="*/ 1269977 h 2554749"/>
                <a:gd name="connsiteX2" fmla="*/ 3347284 w 3423812"/>
                <a:gd name="connsiteY2" fmla="*/ 1378414 h 2554749"/>
                <a:gd name="connsiteX3" fmla="*/ 1881577 w 3423812"/>
                <a:gd name="connsiteY3" fmla="*/ 2404145 h 2554749"/>
                <a:gd name="connsiteX4" fmla="*/ 92885 w 3423812"/>
                <a:gd name="connsiteY4" fmla="*/ 2435832 h 2554749"/>
                <a:gd name="connsiteX5" fmla="*/ 0 w 3423812"/>
                <a:gd name="connsiteY5" fmla="*/ 2404234 h 2554749"/>
                <a:gd name="connsiteX6" fmla="*/ 667155 w 3423812"/>
                <a:gd name="connsiteY6" fmla="*/ 350942 h 2554749"/>
                <a:gd name="connsiteX7" fmla="*/ 688032 w 3423812"/>
                <a:gd name="connsiteY7" fmla="*/ 359177 h 2554749"/>
                <a:gd name="connsiteX8" fmla="*/ 1214100 w 3423812"/>
                <a:gd name="connsiteY8" fmla="*/ 349863 h 2554749"/>
                <a:gd name="connsiteX9" fmla="*/ 1645172 w 3423812"/>
                <a:gd name="connsiteY9" fmla="*/ 48183 h 2554749"/>
                <a:gd name="connsiteX10" fmla="*/ 1675838 w 3423812"/>
                <a:gd name="connsiteY10" fmla="*/ 0 h 25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3812" h="2554749">
                  <a:moveTo>
                    <a:pt x="1675838" y="0"/>
                  </a:moveTo>
                  <a:lnTo>
                    <a:pt x="3423812" y="1269977"/>
                  </a:lnTo>
                  <a:lnTo>
                    <a:pt x="3347284" y="1378414"/>
                  </a:lnTo>
                  <a:cubicBezTo>
                    <a:pt x="2984748" y="1843131"/>
                    <a:pt x="2484328" y="2208299"/>
                    <a:pt x="1881577" y="2404145"/>
                  </a:cubicBezTo>
                  <a:cubicBezTo>
                    <a:pt x="1278826" y="2599991"/>
                    <a:pt x="659336" y="2598703"/>
                    <a:pt x="92885" y="2435832"/>
                  </a:cubicBezTo>
                  <a:lnTo>
                    <a:pt x="0" y="2404234"/>
                  </a:lnTo>
                  <a:lnTo>
                    <a:pt x="667155" y="350942"/>
                  </a:lnTo>
                  <a:lnTo>
                    <a:pt x="688032" y="359177"/>
                  </a:lnTo>
                  <a:cubicBezTo>
                    <a:pt x="854630" y="407082"/>
                    <a:pt x="1036827" y="407462"/>
                    <a:pt x="1214100" y="349863"/>
                  </a:cubicBezTo>
                  <a:cubicBezTo>
                    <a:pt x="1391373" y="292263"/>
                    <a:pt x="1538549" y="184863"/>
                    <a:pt x="1645172" y="48183"/>
                  </a:cubicBezTo>
                  <a:lnTo>
                    <a:pt x="1675838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Segment 2">
              <a:extLst>
                <a:ext uri="{FF2B5EF4-FFF2-40B4-BE49-F238E27FC236}">
                  <a16:creationId xmlns:a16="http://schemas.microsoft.com/office/drawing/2014/main" id="{E94C231C-5B5A-427B-B176-C034B8961075}"/>
                </a:ext>
              </a:extLst>
            </p:cNvPr>
            <p:cNvSpPr/>
            <p:nvPr/>
          </p:nvSpPr>
          <p:spPr>
            <a:xfrm rot="1080000">
              <a:off x="6734216" y="2215253"/>
              <a:ext cx="2334117" cy="3572758"/>
            </a:xfrm>
            <a:custGeom>
              <a:avLst/>
              <a:gdLst>
                <a:gd name="connsiteX0" fmla="*/ 1747103 w 2334117"/>
                <a:gd name="connsiteY0" fmla="*/ 0 h 3572758"/>
                <a:gd name="connsiteX1" fmla="*/ 1771496 w 2334117"/>
                <a:gd name="connsiteY1" fmla="*/ 31107 h 3572758"/>
                <a:gd name="connsiteX2" fmla="*/ 2183530 w 2334117"/>
                <a:gd name="connsiteY2" fmla="*/ 854007 h 3572758"/>
                <a:gd name="connsiteX3" fmla="*/ 1854101 w 2334117"/>
                <a:gd name="connsiteY3" fmla="*/ 3443805 h 3572758"/>
                <a:gd name="connsiteX4" fmla="*/ 1763093 w 2334117"/>
                <a:gd name="connsiteY4" fmla="*/ 3572758 h 3572758"/>
                <a:gd name="connsiteX5" fmla="*/ 14979 w 2334117"/>
                <a:gd name="connsiteY5" fmla="*/ 2302679 h 3572758"/>
                <a:gd name="connsiteX6" fmla="*/ 75094 w 2334117"/>
                <a:gd name="connsiteY6" fmla="*/ 2208225 h 3572758"/>
                <a:gd name="connsiteX7" fmla="*/ 129140 w 2334117"/>
                <a:gd name="connsiteY7" fmla="*/ 1521519 h 3572758"/>
                <a:gd name="connsiteX8" fmla="*/ 7955 w 2334117"/>
                <a:gd name="connsiteY8" fmla="*/ 1279489 h 3572758"/>
                <a:gd name="connsiteX9" fmla="*/ 0 w 2334117"/>
                <a:gd name="connsiteY9" fmla="*/ 1269345 h 3572758"/>
                <a:gd name="connsiteX10" fmla="*/ 1747103 w 2334117"/>
                <a:gd name="connsiteY10" fmla="*/ 0 h 35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4117" h="3572758">
                  <a:moveTo>
                    <a:pt x="1747103" y="0"/>
                  </a:moveTo>
                  <a:lnTo>
                    <a:pt x="1771496" y="31107"/>
                  </a:lnTo>
                  <a:cubicBezTo>
                    <a:pt x="1945359" y="276861"/>
                    <a:pt x="2085611" y="552642"/>
                    <a:pt x="2183530" y="854007"/>
                  </a:cubicBezTo>
                  <a:cubicBezTo>
                    <a:pt x="2477288" y="1758100"/>
                    <a:pt x="2327480" y="2699862"/>
                    <a:pt x="1854101" y="3443805"/>
                  </a:cubicBezTo>
                  <a:lnTo>
                    <a:pt x="1763093" y="3572758"/>
                  </a:lnTo>
                  <a:lnTo>
                    <a:pt x="14979" y="2302679"/>
                  </a:lnTo>
                  <a:lnTo>
                    <a:pt x="75094" y="2208225"/>
                  </a:lnTo>
                  <a:cubicBezTo>
                    <a:pt x="179662" y="2003000"/>
                    <a:pt x="205939" y="1757883"/>
                    <a:pt x="129140" y="1521519"/>
                  </a:cubicBezTo>
                  <a:cubicBezTo>
                    <a:pt x="100340" y="1432882"/>
                    <a:pt x="59090" y="1351770"/>
                    <a:pt x="7955" y="1279489"/>
                  </a:cubicBezTo>
                  <a:lnTo>
                    <a:pt x="0" y="1269345"/>
                  </a:lnTo>
                  <a:lnTo>
                    <a:pt x="1747103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Segment 1">
              <a:extLst>
                <a:ext uri="{FF2B5EF4-FFF2-40B4-BE49-F238E27FC236}">
                  <a16:creationId xmlns:a16="http://schemas.microsoft.com/office/drawing/2014/main" id="{F8F7F450-13FA-4CB3-8CE1-CA23344E8C1E}"/>
                </a:ext>
              </a:extLst>
            </p:cNvPr>
            <p:cNvSpPr/>
            <p:nvPr/>
          </p:nvSpPr>
          <p:spPr>
            <a:xfrm rot="1080000">
              <a:off x="5702034" y="697243"/>
              <a:ext cx="3382764" cy="2527713"/>
            </a:xfrm>
            <a:custGeom>
              <a:avLst/>
              <a:gdLst>
                <a:gd name="connsiteX0" fmla="*/ 0 w 3382764"/>
                <a:gd name="connsiteY0" fmla="*/ 140345 h 2527713"/>
                <a:gd name="connsiteX1" fmla="*/ 116477 w 3382764"/>
                <a:gd name="connsiteY1" fmla="*/ 105729 h 2527713"/>
                <a:gd name="connsiteX2" fmla="*/ 3224638 w 3382764"/>
                <a:gd name="connsiteY2" fmla="*/ 1056728 h 2527713"/>
                <a:gd name="connsiteX3" fmla="*/ 3382764 w 3382764"/>
                <a:gd name="connsiteY3" fmla="*/ 1258368 h 2527713"/>
                <a:gd name="connsiteX4" fmla="*/ 1635661 w 3382764"/>
                <a:gd name="connsiteY4" fmla="*/ 2527713 h 2527713"/>
                <a:gd name="connsiteX5" fmla="*/ 1591504 w 3382764"/>
                <a:gd name="connsiteY5" fmla="*/ 2471403 h 2527713"/>
                <a:gd name="connsiteX6" fmla="*/ 721910 w 3382764"/>
                <a:gd name="connsiteY6" fmla="*/ 2180870 h 2527713"/>
                <a:gd name="connsiteX7" fmla="*/ 667757 w 3382764"/>
                <a:gd name="connsiteY7" fmla="*/ 2195491 h 2527713"/>
                <a:gd name="connsiteX8" fmla="*/ 0 w 3382764"/>
                <a:gd name="connsiteY8" fmla="*/ 140345 h 25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764" h="2527713">
                  <a:moveTo>
                    <a:pt x="0" y="140345"/>
                  </a:moveTo>
                  <a:lnTo>
                    <a:pt x="116477" y="105729"/>
                  </a:lnTo>
                  <a:cubicBezTo>
                    <a:pt x="1276168" y="-207142"/>
                    <a:pt x="2475987" y="193296"/>
                    <a:pt x="3224638" y="1056728"/>
                  </a:cubicBezTo>
                  <a:lnTo>
                    <a:pt x="3382764" y="1258368"/>
                  </a:lnTo>
                  <a:lnTo>
                    <a:pt x="1635661" y="2527713"/>
                  </a:lnTo>
                  <a:lnTo>
                    <a:pt x="1591504" y="2471403"/>
                  </a:lnTo>
                  <a:cubicBezTo>
                    <a:pt x="1380890" y="2228492"/>
                    <a:pt x="1048874" y="2110171"/>
                    <a:pt x="721910" y="2180870"/>
                  </a:cubicBezTo>
                  <a:lnTo>
                    <a:pt x="667757" y="2195491"/>
                  </a:lnTo>
                  <a:lnTo>
                    <a:pt x="0" y="140345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Segment 5 Text">
              <a:extLst>
                <a:ext uri="{FF2B5EF4-FFF2-40B4-BE49-F238E27FC236}">
                  <a16:creationId xmlns:a16="http://schemas.microsoft.com/office/drawing/2014/main" id="{43FD8F23-0727-4815-A0CC-735EB41A1448}"/>
                </a:ext>
              </a:extLst>
            </p:cNvPr>
            <p:cNvSpPr/>
            <p:nvPr/>
          </p:nvSpPr>
          <p:spPr>
            <a:xfrm rot="19500000" flipH="1">
              <a:off x="4000256" y="959011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نقطتين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Segment 4 Text">
              <a:extLst>
                <a:ext uri="{FF2B5EF4-FFF2-40B4-BE49-F238E27FC236}">
                  <a16:creationId xmlns:a16="http://schemas.microsoft.com/office/drawing/2014/main" id="{9C51AA6D-0BE5-495E-9520-84769D40F827}"/>
                </a:ext>
              </a:extLst>
            </p:cNvPr>
            <p:cNvSpPr/>
            <p:nvPr/>
          </p:nvSpPr>
          <p:spPr>
            <a:xfrm rot="14700000" flipH="1">
              <a:off x="3245981" y="3356604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3نقاط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Segment 3 Text">
              <a:extLst>
                <a:ext uri="{FF2B5EF4-FFF2-40B4-BE49-F238E27FC236}">
                  <a16:creationId xmlns:a16="http://schemas.microsoft.com/office/drawing/2014/main" id="{5C24AF06-5CBA-42BC-9195-C58F4923115F}"/>
                </a:ext>
              </a:extLst>
            </p:cNvPr>
            <p:cNvSpPr/>
            <p:nvPr/>
          </p:nvSpPr>
          <p:spPr>
            <a:xfrm rot="10800000">
              <a:off x="5267961" y="4816996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نقاط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Segment 2 Text">
              <a:extLst>
                <a:ext uri="{FF2B5EF4-FFF2-40B4-BE49-F238E27FC236}">
                  <a16:creationId xmlns:a16="http://schemas.microsoft.com/office/drawing/2014/main" id="{2879A6EC-2A1D-4EC8-B888-C7071CCCFF3F}"/>
                </a:ext>
              </a:extLst>
            </p:cNvPr>
            <p:cNvSpPr/>
            <p:nvPr/>
          </p:nvSpPr>
          <p:spPr>
            <a:xfrm rot="6613116">
              <a:off x="7191981" y="3327473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نقاط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Segment 1 Text">
              <a:extLst>
                <a:ext uri="{FF2B5EF4-FFF2-40B4-BE49-F238E27FC236}">
                  <a16:creationId xmlns:a16="http://schemas.microsoft.com/office/drawing/2014/main" id="{7776A6C4-0380-490A-AD0F-B5EC05020C7C}"/>
                </a:ext>
              </a:extLst>
            </p:cNvPr>
            <p:cNvSpPr/>
            <p:nvPr/>
          </p:nvSpPr>
          <p:spPr>
            <a:xfrm rot="2100000">
              <a:off x="6469207" y="976360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نقطة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5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EC2D479-F8DE-4B6B-B0CD-B8755E596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1" t="64061" r="32988"/>
          <a:stretch/>
        </p:blipFill>
        <p:spPr>
          <a:xfrm>
            <a:off x="2806262" y="473780"/>
            <a:ext cx="6768663" cy="591043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19FF57D-D7B2-465A-9C43-401EF909E8D2}"/>
              </a:ext>
            </a:extLst>
          </p:cNvPr>
          <p:cNvSpPr txBox="1"/>
          <p:nvPr/>
        </p:nvSpPr>
        <p:spPr>
          <a:xfrm>
            <a:off x="4593021" y="2186152"/>
            <a:ext cx="301646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احسبي سرعة سيارة تقطع مسافة 300كم خلال ساعتين</a:t>
            </a:r>
          </a:p>
        </p:txBody>
      </p:sp>
    </p:spTree>
    <p:extLst>
      <p:ext uri="{BB962C8B-B14F-4D97-AF65-F5344CB8AC3E}">
        <p14:creationId xmlns:p14="http://schemas.microsoft.com/office/powerpoint/2010/main" val="137080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EC2D479-F8DE-4B6B-B0CD-B8755E596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1" t="64061" r="32988"/>
          <a:stretch/>
        </p:blipFill>
        <p:spPr>
          <a:xfrm>
            <a:off x="2596055" y="473780"/>
            <a:ext cx="6148552" cy="591043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19FF57D-D7B2-465A-9C43-401EF909E8D2}"/>
              </a:ext>
            </a:extLst>
          </p:cNvPr>
          <p:cNvSpPr txBox="1"/>
          <p:nvPr/>
        </p:nvSpPr>
        <p:spPr>
          <a:xfrm>
            <a:off x="3502572" y="2495517"/>
            <a:ext cx="433551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قارني بين السرعة اللحظية والسرعة المتوسطة </a:t>
            </a:r>
          </a:p>
        </p:txBody>
      </p:sp>
    </p:spTree>
    <p:extLst>
      <p:ext uri="{BB962C8B-B14F-4D97-AF65-F5344CB8AC3E}">
        <p14:creationId xmlns:p14="http://schemas.microsoft.com/office/powerpoint/2010/main" val="179594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EC2D479-F8DE-4B6B-B0CD-B8755E596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1" t="66550" r="32988" b="5095"/>
          <a:stretch/>
        </p:blipFill>
        <p:spPr>
          <a:xfrm>
            <a:off x="2385848" y="567559"/>
            <a:ext cx="7062952" cy="508700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19FF57D-D7B2-465A-9C43-401EF909E8D2}"/>
              </a:ext>
            </a:extLst>
          </p:cNvPr>
          <p:cNvSpPr txBox="1"/>
          <p:nvPr/>
        </p:nvSpPr>
        <p:spPr>
          <a:xfrm>
            <a:off x="3053255" y="2459503"/>
            <a:ext cx="572813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احسبي المسافة التي يقطعها جسم يسير بسرعة 100 كم / س</a:t>
            </a:r>
          </a:p>
          <a:p>
            <a:pPr algn="ctr"/>
            <a:r>
              <a:rPr lang="ar-SA" sz="4000" dirty="0"/>
              <a:t> خلال 3 ساعات </a:t>
            </a:r>
          </a:p>
        </p:txBody>
      </p:sp>
    </p:spTree>
    <p:extLst>
      <p:ext uri="{BB962C8B-B14F-4D97-AF65-F5344CB8AC3E}">
        <p14:creationId xmlns:p14="http://schemas.microsoft.com/office/powerpoint/2010/main" val="151397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4F163E-9CA1-41B6-BE3F-A703CC56D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"/>
          <a:stretch/>
        </p:blipFill>
        <p:spPr bwMode="auto">
          <a:xfrm>
            <a:off x="554201" y="1912721"/>
            <a:ext cx="9783868" cy="30325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A02C4067-2493-4ECA-817A-6489722C9C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5687831"/>
                  </p:ext>
                </p:extLst>
              </p:nvPr>
            </p:nvGraphicFramePr>
            <p:xfrm rot="20981603">
              <a:off x="4472820" y="2561318"/>
              <a:ext cx="1864687" cy="1048886"/>
            </p:xfrm>
            <a:graphic>
              <a:graphicData uri="http://schemas.microsoft.com/office/powerpoint/2016/slidezoom">
                <pslz:sldZm>
                  <pslz:sldZmObj sldId="523" cId="1370808892">
                    <pslz:zmPr id="{350A1BEB-296C-46F9-A1C0-33B5B10A4FED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981603">
                          <a:off x="0" y="0"/>
                          <a:ext cx="1864687" cy="1048886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صورة الشريحة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02C4067-2493-4ECA-817A-6489722C9C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981603">
                <a:off x="4472820" y="2561318"/>
                <a:ext cx="1864687" cy="10488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5582616-4DD4-4B50-B9B2-F40BFAEFC7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153470"/>
                  </p:ext>
                </p:extLst>
              </p:nvPr>
            </p:nvGraphicFramePr>
            <p:xfrm rot="279375">
              <a:off x="7045698" y="2591327"/>
              <a:ext cx="1757988" cy="988868"/>
            </p:xfrm>
            <a:graphic>
              <a:graphicData uri="http://schemas.microsoft.com/office/powerpoint/2016/slidezoom">
                <pslz:sldZm>
                  <pslz:sldZmObj sldId="524" cId="1795941754">
                    <pslz:zmPr id="{C2D1615E-6079-416A-83BA-AF89E53A8DF6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79375">
                          <a:off x="0" y="0"/>
                          <a:ext cx="1757988" cy="98886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5582616-4DD4-4B50-B9B2-F40BFAEFC7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79375">
                <a:off x="7045698" y="2591327"/>
                <a:ext cx="1757988" cy="9888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1A6CD641-BD92-43BC-86A4-E5D804D5CE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2098657"/>
                  </p:ext>
                </p:extLst>
              </p:nvPr>
            </p:nvGraphicFramePr>
            <p:xfrm rot="20960469">
              <a:off x="2129564" y="2997828"/>
              <a:ext cx="1873979" cy="1054113"/>
            </p:xfrm>
            <a:graphic>
              <a:graphicData uri="http://schemas.microsoft.com/office/powerpoint/2016/slidezoom">
                <pslz:sldZm>
                  <pslz:sldZmObj sldId="525" cId="1513979667">
                    <pslz:zmPr id="{22109067-EE29-4C6E-9D8E-FCF318C30C8F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960469">
                          <a:off x="0" y="0"/>
                          <a:ext cx="1873979" cy="105411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صورة الشريحة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A6CD641-BD92-43BC-86A4-E5D804D5CE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960469">
                <a:off x="2129564" y="2997828"/>
                <a:ext cx="1873979" cy="10541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EBC65D4-E51F-42E8-9F03-42D1E167E1CC}"/>
              </a:ext>
            </a:extLst>
          </p:cNvPr>
          <p:cNvGrpSpPr/>
          <p:nvPr/>
        </p:nvGrpSpPr>
        <p:grpSpPr>
          <a:xfrm>
            <a:off x="8173415" y="20294"/>
            <a:ext cx="3536548" cy="1955652"/>
            <a:chOff x="8695827" y="-34772"/>
            <a:chExt cx="2900786" cy="2380593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130F6649-5DB8-414B-95D8-C6C94D941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9334261" y="-34772"/>
              <a:ext cx="2262352" cy="2380593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3CD875E-170D-4D84-A825-02CE6515FBB6}"/>
                </a:ext>
              </a:extLst>
            </p:cNvPr>
            <p:cNvSpPr txBox="1"/>
            <p:nvPr/>
          </p:nvSpPr>
          <p:spPr>
            <a:xfrm>
              <a:off x="8695827" y="760690"/>
              <a:ext cx="243687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مراجعة ما سبق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2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06BAE8B-96DD-4711-9C6E-615536B1B0C1}"/>
              </a:ext>
            </a:extLst>
          </p:cNvPr>
          <p:cNvSpPr txBox="1"/>
          <p:nvPr/>
        </p:nvSpPr>
        <p:spPr>
          <a:xfrm>
            <a:off x="4568884" y="2806610"/>
            <a:ext cx="1828800" cy="1828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1" anchor="t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D563671-3311-4633-929D-C01117D7FB0E}"/>
              </a:ext>
            </a:extLst>
          </p:cNvPr>
          <p:cNvSpPr txBox="1"/>
          <p:nvPr/>
        </p:nvSpPr>
        <p:spPr>
          <a:xfrm>
            <a:off x="4572000" y="2808934"/>
            <a:ext cx="1828800" cy="1828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1" anchor="t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7" name="صورة 34">
            <a:extLst>
              <a:ext uri="{FF2B5EF4-FFF2-40B4-BE49-F238E27FC236}">
                <a16:creationId xmlns:a16="http://schemas.microsoft.com/office/drawing/2014/main" id="{18F390CB-9EA7-46DE-8500-ADE1C7C62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7" b="35980"/>
          <a:stretch/>
        </p:blipFill>
        <p:spPr>
          <a:xfrm>
            <a:off x="0" y="2613239"/>
            <a:ext cx="12192000" cy="133271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1EC7234-FFFD-4AA2-9F04-E70481E60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790" y="1721547"/>
            <a:ext cx="2540000" cy="2540000"/>
          </a:xfrm>
          <a:prstGeom prst="rect">
            <a:avLst/>
          </a:prstGeom>
        </p:spPr>
      </p:pic>
      <p:pic>
        <p:nvPicPr>
          <p:cNvPr id="9" name="صورة 34">
            <a:extLst>
              <a:ext uri="{FF2B5EF4-FFF2-40B4-BE49-F238E27FC236}">
                <a16:creationId xmlns:a16="http://schemas.microsoft.com/office/drawing/2014/main" id="{A7AF3FBB-91C6-48BB-82A6-577747109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7" b="35980"/>
          <a:stretch/>
        </p:blipFill>
        <p:spPr>
          <a:xfrm>
            <a:off x="0" y="4472510"/>
            <a:ext cx="12192000" cy="133271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762C069-DD8C-4467-8372-1FF87A7A08C8}"/>
              </a:ext>
            </a:extLst>
          </p:cNvPr>
          <p:cNvSpPr txBox="1"/>
          <p:nvPr/>
        </p:nvSpPr>
        <p:spPr>
          <a:xfrm>
            <a:off x="2096531" y="671514"/>
            <a:ext cx="75694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spc="0" normalizeH="0" baseline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ما الاختلاف</a:t>
            </a:r>
            <a:r>
              <a:rPr kumimoji="0" lang="ar-SA" sz="4000" b="1" i="0" u="none" strike="noStrike" cap="none" spc="0" normalizeH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 بين حركة السيارتين ؟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0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السيارة الأولى تتحرك بسرعة 100 كم / س غربا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spc="0" normalizeH="0" baseline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السيارة الثانية تتحرك</a:t>
            </a:r>
            <a:r>
              <a:rPr kumimoji="0" lang="ar-SA" sz="4000" b="1" i="0" u="none" strike="noStrike" cap="none" spc="0" normalizeH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 بسرعة 100 كم / س شرقا</a:t>
            </a:r>
            <a:endParaRPr kumimoji="0" lang="ar-SA" sz="4000" b="1" i="0" u="none" strike="noStrike" cap="none" spc="0" normalizeH="0" baseline="0" dirty="0">
              <a:ln>
                <a:noFill/>
              </a:ln>
              <a:solidFill>
                <a:srgbClr val="57A3A7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8ED74B8-AA74-46B8-94ED-6F07856B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612541" y="3776432"/>
            <a:ext cx="2598751" cy="254000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6898D36-8297-44AD-9B7C-4368628136E7}"/>
              </a:ext>
            </a:extLst>
          </p:cNvPr>
          <p:cNvGrpSpPr/>
          <p:nvPr/>
        </p:nvGrpSpPr>
        <p:grpSpPr>
          <a:xfrm>
            <a:off x="9582431" y="-110507"/>
            <a:ext cx="2354319" cy="1881717"/>
            <a:chOff x="9458946" y="-76451"/>
            <a:chExt cx="2262352" cy="2380593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EA057F-EB1F-481E-B2CC-4113AFBB1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9458946" y="-76451"/>
              <a:ext cx="2262352" cy="2380593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07D89CA8-6830-437C-BFED-6EB4155B3110}"/>
                </a:ext>
              </a:extLst>
            </p:cNvPr>
            <p:cNvSpPr txBox="1"/>
            <p:nvPr/>
          </p:nvSpPr>
          <p:spPr>
            <a:xfrm>
              <a:off x="9797795" y="726653"/>
              <a:ext cx="1094942" cy="6619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التهيئة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97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1.16823 -0.0009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11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1.19713 0.0083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5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صورة 53">
            <a:extLst>
              <a:ext uri="{FF2B5EF4-FFF2-40B4-BE49-F238E27FC236}">
                <a16:creationId xmlns:a16="http://schemas.microsoft.com/office/drawing/2014/main" id="{10DACDC0-035E-4A4F-84EF-53D20969D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0" t="65694" r="26589" b="3612"/>
          <a:stretch/>
        </p:blipFill>
        <p:spPr>
          <a:xfrm>
            <a:off x="-12734" y="1705578"/>
            <a:ext cx="3735010" cy="3531513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24B37C1-12DC-41C8-AD4E-42D539C80118}"/>
              </a:ext>
            </a:extLst>
          </p:cNvPr>
          <p:cNvGrpSpPr/>
          <p:nvPr/>
        </p:nvGrpSpPr>
        <p:grpSpPr>
          <a:xfrm>
            <a:off x="8395107" y="1210590"/>
            <a:ext cx="1134581" cy="802741"/>
            <a:chOff x="9782262" y="2262463"/>
            <a:chExt cx="1134581" cy="802741"/>
          </a:xfrm>
        </p:grpSpPr>
        <p:grpSp>
          <p:nvGrpSpPr>
            <p:cNvPr id="3" name="Google Shape;7633;p61">
              <a:extLst>
                <a:ext uri="{FF2B5EF4-FFF2-40B4-BE49-F238E27FC236}">
                  <a16:creationId xmlns:a16="http://schemas.microsoft.com/office/drawing/2014/main" id="{FFE90E23-3BBD-4634-A8D5-6C809074EB30}"/>
                </a:ext>
              </a:extLst>
            </p:cNvPr>
            <p:cNvGrpSpPr/>
            <p:nvPr/>
          </p:nvGrpSpPr>
          <p:grpSpPr>
            <a:xfrm rot="5400000">
              <a:off x="9948182" y="2096543"/>
              <a:ext cx="802741" cy="1134581"/>
              <a:chOff x="3379425" y="1617275"/>
              <a:chExt cx="1090650" cy="132720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" name="Google Shape;7634;p61">
                <a:extLst>
                  <a:ext uri="{FF2B5EF4-FFF2-40B4-BE49-F238E27FC236}">
                    <a16:creationId xmlns:a16="http://schemas.microsoft.com/office/drawing/2014/main" id="{1B9832EB-0BEB-49AE-B13C-63E108365CEF}"/>
                  </a:ext>
                </a:extLst>
              </p:cNvPr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635;p61">
                <a:extLst>
                  <a:ext uri="{FF2B5EF4-FFF2-40B4-BE49-F238E27FC236}">
                    <a16:creationId xmlns:a16="http://schemas.microsoft.com/office/drawing/2014/main" id="{72B59893-98B3-4918-AF50-FC6D4A0B65D8}"/>
                  </a:ext>
                </a:extLst>
              </p:cNvPr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636;p61">
                <a:extLst>
                  <a:ext uri="{FF2B5EF4-FFF2-40B4-BE49-F238E27FC236}">
                    <a16:creationId xmlns:a16="http://schemas.microsoft.com/office/drawing/2014/main" id="{A54C54E6-FE84-4C53-9372-8502EAED5960}"/>
                  </a:ext>
                </a:extLst>
              </p:cNvPr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21D030E2-99C4-4A31-A757-4E972C9B5CD2}"/>
                </a:ext>
              </a:extLst>
            </p:cNvPr>
            <p:cNvSpPr txBox="1"/>
            <p:nvPr/>
          </p:nvSpPr>
          <p:spPr>
            <a:xfrm>
              <a:off x="10236838" y="2479139"/>
              <a:ext cx="4572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cs typeface="AGA Aladdin Regular" pitchFamily="2" charset="-78"/>
                </a:rPr>
                <a:t>1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8BFAC691-8038-4FC2-95F4-098A289EB27D}"/>
              </a:ext>
            </a:extLst>
          </p:cNvPr>
          <p:cNvGrpSpPr/>
          <p:nvPr/>
        </p:nvGrpSpPr>
        <p:grpSpPr>
          <a:xfrm>
            <a:off x="9447613" y="20293"/>
            <a:ext cx="2262352" cy="2380593"/>
            <a:chOff x="9334261" y="-34772"/>
            <a:chExt cx="2262352" cy="2380593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08B8748C-F2B9-4310-B902-2D17AE61B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9334261" y="-34772"/>
              <a:ext cx="2262352" cy="2380593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D2840CCB-2561-48A4-B01B-8FA05765174A}"/>
                </a:ext>
              </a:extLst>
            </p:cNvPr>
            <p:cNvSpPr txBox="1"/>
            <p:nvPr/>
          </p:nvSpPr>
          <p:spPr>
            <a:xfrm>
              <a:off x="9805021" y="852236"/>
              <a:ext cx="109494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الاهداف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0A15B84-685D-479E-B509-124EFAD48002}"/>
              </a:ext>
            </a:extLst>
          </p:cNvPr>
          <p:cNvSpPr txBox="1"/>
          <p:nvPr/>
        </p:nvSpPr>
        <p:spPr>
          <a:xfrm>
            <a:off x="2125052" y="1620909"/>
            <a:ext cx="66017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</a:rPr>
              <a:t>توضح المقصود بكل من المسافة والسرعة و السرعة المتجهة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0220AFF-56DD-41F3-AA23-4CAA06053A97}"/>
              </a:ext>
            </a:extLst>
          </p:cNvPr>
          <p:cNvGrpSpPr/>
          <p:nvPr/>
        </p:nvGrpSpPr>
        <p:grpSpPr>
          <a:xfrm>
            <a:off x="829569" y="-24218"/>
            <a:ext cx="2262352" cy="2380593"/>
            <a:chOff x="9334261" y="-34772"/>
            <a:chExt cx="2262352" cy="2380593"/>
          </a:xfrm>
        </p:grpSpPr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3E46C1B4-262E-441A-B300-735D64AEB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9334261" y="-34772"/>
              <a:ext cx="2262352" cy="2380593"/>
            </a:xfrm>
            <a:prstGeom prst="rect">
              <a:avLst/>
            </a:prstGeom>
          </p:spPr>
        </p:pic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C3D9B5CB-371B-457C-84B3-923FD30B6C5C}"/>
                </a:ext>
              </a:extLst>
            </p:cNvPr>
            <p:cNvSpPr txBox="1"/>
            <p:nvPr/>
          </p:nvSpPr>
          <p:spPr>
            <a:xfrm>
              <a:off x="9720938" y="893914"/>
              <a:ext cx="109494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الاهمية</a:t>
              </a:r>
            </a:p>
          </p:txBody>
        </p: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9AFB5B1-EBA0-419B-B43A-9DAA69B43F51}"/>
              </a:ext>
            </a:extLst>
          </p:cNvPr>
          <p:cNvSpPr txBox="1"/>
          <p:nvPr/>
        </p:nvSpPr>
        <p:spPr>
          <a:xfrm rot="185795">
            <a:off x="480580" y="3298321"/>
            <a:ext cx="28449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cs typeface="DecoType Naskh" panose="02010400000000000000" pitchFamily="2" charset="-78"/>
              </a:rPr>
              <a:t>حركات الاجسام التي تشاهدها يوميا يمكن وصفها بالطريقة نفسها 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B2562494-D1D8-4F54-A983-31BDFD565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t="32990" r="50000" b="34712"/>
          <a:stretch/>
        </p:blipFill>
        <p:spPr>
          <a:xfrm>
            <a:off x="7487548" y="2980061"/>
            <a:ext cx="3593711" cy="3573667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93FB0A31-FF36-42F9-80AF-F61ADDBE24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t="32990" r="50000" b="34712"/>
          <a:stretch/>
        </p:blipFill>
        <p:spPr>
          <a:xfrm>
            <a:off x="3556628" y="3034542"/>
            <a:ext cx="3593711" cy="3573667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B108B9D-FFB4-4499-958B-7E9EEC1541FC}"/>
              </a:ext>
            </a:extLst>
          </p:cNvPr>
          <p:cNvSpPr txBox="1"/>
          <p:nvPr/>
        </p:nvSpPr>
        <p:spPr>
          <a:xfrm>
            <a:off x="7872725" y="3793670"/>
            <a:ext cx="30196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57A3A7"/>
                </a:solidFill>
                <a:cs typeface="DecoType Naskh" panose="02010400000000000000" pitchFamily="2" charset="-78"/>
              </a:rPr>
              <a:t>مراجعة المفردات 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6EE2A813-3AB5-4DC7-B917-C5D85E5802D7}"/>
              </a:ext>
            </a:extLst>
          </p:cNvPr>
          <p:cNvSpPr txBox="1"/>
          <p:nvPr/>
        </p:nvSpPr>
        <p:spPr>
          <a:xfrm>
            <a:off x="8019993" y="4430769"/>
            <a:ext cx="272509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</a:rPr>
              <a:t>المتر وحدة قياس المسافة في النظام الدولي للوحدات ويرمز له بالرمز( م )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999603D8-AB3A-47D7-984E-C7C42C2E922C}"/>
              </a:ext>
            </a:extLst>
          </p:cNvPr>
          <p:cNvSpPr txBox="1"/>
          <p:nvPr/>
        </p:nvSpPr>
        <p:spPr>
          <a:xfrm>
            <a:off x="3933020" y="3775997"/>
            <a:ext cx="30196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57A3A7"/>
                </a:solidFill>
                <a:cs typeface="DecoType Naskh" panose="02010400000000000000" pitchFamily="2" charset="-78"/>
              </a:rPr>
              <a:t>المفردات الجديدة 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2B1FB12-5098-46FD-9D13-64D812D846FE}"/>
              </a:ext>
            </a:extLst>
          </p:cNvPr>
          <p:cNvSpPr txBox="1"/>
          <p:nvPr/>
        </p:nvSpPr>
        <p:spPr>
          <a:xfrm>
            <a:off x="4070791" y="4329150"/>
            <a:ext cx="27250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</a:rPr>
              <a:t>السرعة</a:t>
            </a:r>
          </a:p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</a:rPr>
              <a:t>السرعة المتوسطة </a:t>
            </a:r>
          </a:p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</a:rPr>
              <a:t>السرعة اللحظية </a:t>
            </a:r>
          </a:p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</a:rPr>
              <a:t>السرعة المتجهة 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C570797-7921-4321-A2F2-0EC5769533E0}"/>
              </a:ext>
            </a:extLst>
          </p:cNvPr>
          <p:cNvSpPr txBox="1"/>
          <p:nvPr/>
        </p:nvSpPr>
        <p:spPr>
          <a:xfrm>
            <a:off x="4080288" y="544552"/>
            <a:ext cx="421464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GA Aladdin Regular" pitchFamily="2" charset="-78"/>
              </a:rPr>
              <a:t>الحركة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520E7EDA-7875-464D-B6CC-0E6E5737FD65}"/>
              </a:ext>
            </a:extLst>
          </p:cNvPr>
          <p:cNvGrpSpPr/>
          <p:nvPr/>
        </p:nvGrpSpPr>
        <p:grpSpPr>
          <a:xfrm>
            <a:off x="8376831" y="2337058"/>
            <a:ext cx="1134581" cy="802741"/>
            <a:chOff x="9782262" y="3299981"/>
            <a:chExt cx="1134581" cy="802741"/>
          </a:xfrm>
          <a:solidFill>
            <a:srgbClr val="FFBECC"/>
          </a:solidFill>
        </p:grpSpPr>
        <p:grpSp>
          <p:nvGrpSpPr>
            <p:cNvPr id="26" name="Google Shape;7633;p61">
              <a:extLst>
                <a:ext uri="{FF2B5EF4-FFF2-40B4-BE49-F238E27FC236}">
                  <a16:creationId xmlns:a16="http://schemas.microsoft.com/office/drawing/2014/main" id="{0782E79D-4D41-4372-8FCC-DAC4C3254F22}"/>
                </a:ext>
              </a:extLst>
            </p:cNvPr>
            <p:cNvGrpSpPr/>
            <p:nvPr/>
          </p:nvGrpSpPr>
          <p:grpSpPr>
            <a:xfrm rot="5400000">
              <a:off x="9948182" y="3134061"/>
              <a:ext cx="802741" cy="1134581"/>
              <a:chOff x="3379425" y="1617275"/>
              <a:chExt cx="1090650" cy="1327200"/>
            </a:xfrm>
            <a:grpFill/>
          </p:grpSpPr>
          <p:sp>
            <p:nvSpPr>
              <p:cNvPr id="30" name="Google Shape;7634;p61">
                <a:extLst>
                  <a:ext uri="{FF2B5EF4-FFF2-40B4-BE49-F238E27FC236}">
                    <a16:creationId xmlns:a16="http://schemas.microsoft.com/office/drawing/2014/main" id="{29EDF41A-EA24-437F-BFD9-C22D84978CFF}"/>
                  </a:ext>
                </a:extLst>
              </p:cNvPr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grpFill/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635;p61">
                <a:extLst>
                  <a:ext uri="{FF2B5EF4-FFF2-40B4-BE49-F238E27FC236}">
                    <a16:creationId xmlns:a16="http://schemas.microsoft.com/office/drawing/2014/main" id="{8F26A860-6443-401F-A280-CFC1F952769D}"/>
                  </a:ext>
                </a:extLst>
              </p:cNvPr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636;p61">
                <a:extLst>
                  <a:ext uri="{FF2B5EF4-FFF2-40B4-BE49-F238E27FC236}">
                    <a16:creationId xmlns:a16="http://schemas.microsoft.com/office/drawing/2014/main" id="{C8BA5339-DD01-4803-9CDE-942BA617D0CE}"/>
                  </a:ext>
                </a:extLst>
              </p:cNvPr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412E12BA-AAD8-4AA7-AC2A-22BF83EB91D5}"/>
                </a:ext>
              </a:extLst>
            </p:cNvPr>
            <p:cNvSpPr txBox="1"/>
            <p:nvPr/>
          </p:nvSpPr>
          <p:spPr>
            <a:xfrm>
              <a:off x="10236838" y="3519784"/>
              <a:ext cx="457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cs typeface="AGA Aladdin Regular" pitchFamily="2" charset="-78"/>
                </a:rPr>
                <a:t>2</a:t>
              </a: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801787B-C9C6-43F3-B6C6-4C964F48B886}"/>
              </a:ext>
            </a:extLst>
          </p:cNvPr>
          <p:cNvSpPr txBox="1"/>
          <p:nvPr/>
        </p:nvSpPr>
        <p:spPr>
          <a:xfrm>
            <a:off x="1748583" y="2616003"/>
            <a:ext cx="66017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</a:rPr>
              <a:t>تمثل الحركة بيانيا </a:t>
            </a:r>
          </a:p>
        </p:txBody>
      </p:sp>
    </p:spTree>
    <p:extLst>
      <p:ext uri="{BB962C8B-B14F-4D97-AF65-F5344CB8AC3E}">
        <p14:creationId xmlns:p14="http://schemas.microsoft.com/office/powerpoint/2010/main" val="82234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  <p:bldP spid="49" grpId="0"/>
      <p:bldP spid="50" grpId="0"/>
      <p:bldP spid="51" grpId="0"/>
      <p:bldP spid="52" grpId="0" uiExpand="1" build="p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407A8B-3168-4176-99D9-58867B9A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3423" r="64656" b="66126"/>
          <a:stretch/>
        </p:blipFill>
        <p:spPr>
          <a:xfrm>
            <a:off x="8681516" y="2676454"/>
            <a:ext cx="2594919" cy="176159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2953073-A60B-456E-B85E-D037D5F6BAA9}"/>
              </a:ext>
            </a:extLst>
          </p:cNvPr>
          <p:cNvSpPr txBox="1"/>
          <p:nvPr/>
        </p:nvSpPr>
        <p:spPr>
          <a:xfrm>
            <a:off x="8712011" y="3368977"/>
            <a:ext cx="25949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السرعة المتجهة 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28AEA02-9939-49C7-91BF-A70DBD33DCB7}"/>
              </a:ext>
            </a:extLst>
          </p:cNvPr>
          <p:cNvSpPr txBox="1"/>
          <p:nvPr/>
        </p:nvSpPr>
        <p:spPr>
          <a:xfrm>
            <a:off x="2701504" y="3341834"/>
            <a:ext cx="7569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spc="0" normalizeH="0" baseline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مقدار سرعة الجسم واتجاه حركته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7E50EAA-53FA-4EFD-9CCD-08AC1BE48933}"/>
              </a:ext>
            </a:extLst>
          </p:cNvPr>
          <p:cNvSpPr txBox="1"/>
          <p:nvPr/>
        </p:nvSpPr>
        <p:spPr>
          <a:xfrm>
            <a:off x="1846979" y="4686558"/>
            <a:ext cx="7569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cs typeface="DecoType Naskh" panose="02010400000000000000" pitchFamily="2" charset="-78"/>
                <a:sym typeface="Arial"/>
              </a:rPr>
              <a:t>متى تتغير السرعة المتجهة للجسم متحرك ؟</a:t>
            </a:r>
            <a:endParaRPr kumimoji="0" lang="ar-SA" sz="40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ED775B7-A1B4-435B-AC08-829B7E88AA3F}"/>
              </a:ext>
            </a:extLst>
          </p:cNvPr>
          <p:cNvSpPr txBox="1"/>
          <p:nvPr/>
        </p:nvSpPr>
        <p:spPr>
          <a:xfrm>
            <a:off x="1752386" y="5530913"/>
            <a:ext cx="7569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spc="0" normalizeH="0" baseline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اذا تغيرت</a:t>
            </a:r>
            <a:r>
              <a:rPr kumimoji="0" lang="ar-SA" sz="4000" b="1" i="0" u="none" strike="noStrike" cap="none" spc="0" normalizeH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 سرعته او اتجاهه او كلاهما </a:t>
            </a:r>
            <a:endParaRPr kumimoji="0" lang="ar-SA" sz="4000" b="1" i="0" u="none" strike="noStrike" cap="none" spc="0" normalizeH="0" baseline="0" dirty="0">
              <a:ln>
                <a:noFill/>
              </a:ln>
              <a:solidFill>
                <a:srgbClr val="57A3A7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191D78-9032-402E-907E-4B3ACF32C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6" t="4905" r="34981" b="66283"/>
          <a:stretch/>
        </p:blipFill>
        <p:spPr>
          <a:xfrm>
            <a:off x="6544644" y="1308968"/>
            <a:ext cx="1377908" cy="137790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EE3EC30-8AB0-49EB-95EB-50AF0EB6F62F}"/>
              </a:ext>
            </a:extLst>
          </p:cNvPr>
          <p:cNvSpPr txBox="1"/>
          <p:nvPr/>
        </p:nvSpPr>
        <p:spPr>
          <a:xfrm>
            <a:off x="6677616" y="1773998"/>
            <a:ext cx="983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السرعة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CDDC82C-2C37-4CB2-87DF-636CF5A07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6" t="4905" r="34981" b="66283"/>
          <a:stretch/>
        </p:blipFill>
        <p:spPr>
          <a:xfrm>
            <a:off x="4635372" y="1327087"/>
            <a:ext cx="1377908" cy="1377909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BD58F9D-9E98-442C-9CC1-6BEEB33E3295}"/>
              </a:ext>
            </a:extLst>
          </p:cNvPr>
          <p:cNvSpPr txBox="1"/>
          <p:nvPr/>
        </p:nvSpPr>
        <p:spPr>
          <a:xfrm>
            <a:off x="4648569" y="1773999"/>
            <a:ext cx="983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الاتجاه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51F6454-FD8A-467C-A418-0BADE0B3BC5E}"/>
              </a:ext>
            </a:extLst>
          </p:cNvPr>
          <p:cNvSpPr txBox="1"/>
          <p:nvPr/>
        </p:nvSpPr>
        <p:spPr>
          <a:xfrm>
            <a:off x="2311258" y="400732"/>
            <a:ext cx="7569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ar-SA" sz="40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تعتمد السرعة المتجهة على </a:t>
            </a:r>
            <a:endParaRPr kumimoji="0" lang="ar-SA" sz="4000" b="1" i="0" u="none" strike="noStrike" cap="none" spc="0" normalizeH="0" baseline="0" dirty="0">
              <a:ln>
                <a:noFill/>
              </a:ln>
              <a:solidFill>
                <a:srgbClr val="57A3A7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0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33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81B9F1E-A346-417C-A9B7-3367414C8D88}"/>
              </a:ext>
            </a:extLst>
          </p:cNvPr>
          <p:cNvSpPr txBox="1"/>
          <p:nvPr/>
        </p:nvSpPr>
        <p:spPr>
          <a:xfrm>
            <a:off x="1540716" y="2509579"/>
            <a:ext cx="576321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57A3A7"/>
                </a:solidFill>
              </a:rPr>
              <a:t>نعم تغيرت السرعة المتجهة لان اتجاهه تغير </a:t>
            </a:r>
          </a:p>
          <a:p>
            <a:pPr algn="ctr"/>
            <a:r>
              <a:rPr lang="ar-SA" sz="2800" b="1" dirty="0">
                <a:solidFill>
                  <a:srgbClr val="57A3A7"/>
                </a:solidFill>
              </a:rPr>
              <a:t>والسرعة المتجهة تتغير بتغير الاتجاه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E3F92AF-77F7-4984-9BEB-B3CF42736B26}"/>
              </a:ext>
            </a:extLst>
          </p:cNvPr>
          <p:cNvGrpSpPr/>
          <p:nvPr/>
        </p:nvGrpSpPr>
        <p:grpSpPr>
          <a:xfrm>
            <a:off x="8429296" y="131464"/>
            <a:ext cx="3581399" cy="1372617"/>
            <a:chOff x="9334261" y="54911"/>
            <a:chExt cx="2262352" cy="2380593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65893CB5-A343-4B1D-B67C-AD6746B67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9334261" y="54911"/>
              <a:ext cx="2262352" cy="2380593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43BBB19C-2F95-4194-ACD7-69B53F156AC5}"/>
                </a:ext>
              </a:extLst>
            </p:cNvPr>
            <p:cNvSpPr txBox="1"/>
            <p:nvPr/>
          </p:nvSpPr>
          <p:spPr>
            <a:xfrm>
              <a:off x="9668386" y="678470"/>
              <a:ext cx="109494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تقويم مرحلي 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ADAD1DF-A2AF-4BA2-BBB8-52028062721F}"/>
              </a:ext>
            </a:extLst>
          </p:cNvPr>
          <p:cNvSpPr txBox="1"/>
          <p:nvPr/>
        </p:nvSpPr>
        <p:spPr>
          <a:xfrm>
            <a:off x="1026466" y="490999"/>
            <a:ext cx="75694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000" b="1" dirty="0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سيارة تسير بسرعة 60 كم /س ثم انعطفت يمينا دون ان تغير سرعتها هل تغيرت السرعة المتجهة لها ؟ فسر اجابتك </a:t>
            </a:r>
            <a:endParaRPr kumimoji="0" lang="ar-SA" sz="4000" b="1" i="0" u="none" strike="noStrike" cap="none" spc="0" normalizeH="0" baseline="0" dirty="0">
              <a:ln>
                <a:noFill/>
              </a:ln>
              <a:solidFill>
                <a:srgbClr val="85516F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4EE7BCC-DBD1-486B-91BC-1F545E18B354}"/>
              </a:ext>
            </a:extLst>
          </p:cNvPr>
          <p:cNvSpPr txBox="1"/>
          <p:nvPr/>
        </p:nvSpPr>
        <p:spPr>
          <a:xfrm>
            <a:off x="3519191" y="3543274"/>
            <a:ext cx="7569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000" b="1" dirty="0">
                <a:solidFill>
                  <a:schemeClr val="accent3">
                    <a:lumMod val="75000"/>
                  </a:schemeClr>
                </a:solidFill>
                <a:cs typeface="DecoType Naskh" panose="02010400000000000000" pitchFamily="2" charset="-78"/>
                <a:sym typeface="Arial"/>
              </a:rPr>
              <a:t>قارن بين السرعة المتوسطة والسرعة المتجهة </a:t>
            </a:r>
            <a:endParaRPr kumimoji="0" lang="ar-SA" sz="4000" b="1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DBE7A9BF-DC78-4589-A24C-B98BA934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65659"/>
              </p:ext>
            </p:extLst>
          </p:nvPr>
        </p:nvGraphicFramePr>
        <p:xfrm>
          <a:off x="1540716" y="4576969"/>
          <a:ext cx="8128000" cy="1371600"/>
        </p:xfrm>
        <a:graphic>
          <a:graphicData uri="http://schemas.openxmlformats.org/drawingml/2006/table">
            <a:tbl>
              <a:tblPr rtl="1"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23500858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06703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DecoType Naskh" panose="02010400000000000000" pitchFamily="2" charset="-78"/>
                        </a:rPr>
                        <a:t>السرعة المتوسطة </a:t>
                      </a:r>
                    </a:p>
                  </a:txBody>
                  <a:tcPr>
                    <a:solidFill>
                      <a:srgbClr val="E0D0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cs typeface="DecoType Naskh" panose="02010400000000000000" pitchFamily="2" charset="-78"/>
                        </a:rPr>
                        <a:t>السرعة المتجهة </a:t>
                      </a:r>
                    </a:p>
                  </a:txBody>
                  <a:tcPr>
                    <a:solidFill>
                      <a:srgbClr val="E0D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61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57A3A7"/>
                          </a:solidFill>
                          <a:cs typeface="DecoType Naskh" panose="02010400000000000000" pitchFamily="2" charset="-78"/>
                        </a:rPr>
                        <a:t>كمية قياسية ( غير متجهة ) تحدد بالمقدار فقط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57A3A7"/>
                          </a:solidFill>
                          <a:cs typeface="DecoType Naskh" panose="02010400000000000000" pitchFamily="2" charset="-78"/>
                        </a:rPr>
                        <a:t>كمية متجهة تحدد بالمقدار والاتجاه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5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57A3A7"/>
                          </a:solidFill>
                          <a:cs typeface="DecoType Naskh" panose="02010400000000000000" pitchFamily="2" charset="-78"/>
                        </a:rPr>
                        <a:t>المسافة الكلية المقطوعة خلال زمن محدد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57A3A7"/>
                          </a:solidFill>
                          <a:cs typeface="DecoType Naskh" panose="02010400000000000000" pitchFamily="2" charset="-78"/>
                        </a:rPr>
                        <a:t>مقدار سرعة الجسم واتجاه حركته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59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3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C67BB2-1296-4EBF-A722-D62DA8D0C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3423" r="64656" b="66126"/>
          <a:stretch/>
        </p:blipFill>
        <p:spPr>
          <a:xfrm>
            <a:off x="8786620" y="0"/>
            <a:ext cx="2594919" cy="176159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924AC23-32C3-4E19-97A8-0A8C92207F16}"/>
              </a:ext>
            </a:extLst>
          </p:cNvPr>
          <p:cNvSpPr txBox="1"/>
          <p:nvPr/>
        </p:nvSpPr>
        <p:spPr>
          <a:xfrm>
            <a:off x="8786620" y="513847"/>
            <a:ext cx="259491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التمثيل البياني للسرعة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927B0F-EB43-4260-9BAE-34113BFC6BF8}"/>
              </a:ext>
            </a:extLst>
          </p:cNvPr>
          <p:cNvSpPr txBox="1"/>
          <p:nvPr/>
        </p:nvSpPr>
        <p:spPr>
          <a:xfrm>
            <a:off x="557048" y="500646"/>
            <a:ext cx="8543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000" b="1" dirty="0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يمكن تمثيل حركة الجسم بيانيا باستخدام منحنى المسافة-الزمن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000" b="1" dirty="0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حيث يمثل المحور الافقي الزمن والمحور الرأسي يمثل المسافة  </a:t>
            </a:r>
            <a:endParaRPr kumimoji="0" lang="ar-SA" sz="4000" b="1" i="0" u="none" strike="noStrike" cap="none" spc="0" normalizeH="0" baseline="0" dirty="0">
              <a:ln>
                <a:noFill/>
              </a:ln>
              <a:solidFill>
                <a:srgbClr val="85516F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EE9A009-041B-4E51-9864-AD5D808F6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35" t="35287" r="41120" b="14482"/>
          <a:stretch/>
        </p:blipFill>
        <p:spPr>
          <a:xfrm>
            <a:off x="346841" y="3016124"/>
            <a:ext cx="4614042" cy="34448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032713F-A8B8-4443-AD65-DB8BD5579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6" t="39716" r="18362" b="24137"/>
          <a:stretch/>
        </p:blipFill>
        <p:spPr>
          <a:xfrm>
            <a:off x="7646277" y="3105807"/>
            <a:ext cx="3337035" cy="336356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57CCBF0-44D6-48AB-B42A-5E1279A6E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90" t="17011" r="17069" b="61503"/>
          <a:stretch/>
        </p:blipFill>
        <p:spPr>
          <a:xfrm>
            <a:off x="5239408" y="3752193"/>
            <a:ext cx="2406869" cy="1473515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3FFB4C1-2979-4A55-9152-BB6BECDCF622}"/>
              </a:ext>
            </a:extLst>
          </p:cNvPr>
          <p:cNvCxnSpPr>
            <a:cxnSpLocks/>
          </p:cNvCxnSpPr>
          <p:nvPr/>
        </p:nvCxnSpPr>
        <p:spPr>
          <a:xfrm flipH="1">
            <a:off x="950430" y="3499945"/>
            <a:ext cx="3844159" cy="24262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BBCC5BF6-B0B9-445D-A274-6B8034E00B02}"/>
              </a:ext>
            </a:extLst>
          </p:cNvPr>
          <p:cNvCxnSpPr>
            <a:cxnSpLocks/>
          </p:cNvCxnSpPr>
          <p:nvPr/>
        </p:nvCxnSpPr>
        <p:spPr>
          <a:xfrm flipH="1">
            <a:off x="1011619" y="4687398"/>
            <a:ext cx="3782970" cy="12282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C00D413-26F3-4041-8FFA-CEE53BB823C5}"/>
              </a:ext>
            </a:extLst>
          </p:cNvPr>
          <p:cNvSpPr txBox="1"/>
          <p:nvPr/>
        </p:nvSpPr>
        <p:spPr>
          <a:xfrm>
            <a:off x="950430" y="1869076"/>
            <a:ext cx="8543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2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الخط الافقي ( الزمن ) يمثل المتغير المستقل 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spc="0" normalizeH="0" baseline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الخط الرأسي ( المسافة ) يمثل المتغير التابع </a:t>
            </a:r>
          </a:p>
        </p:txBody>
      </p:sp>
    </p:spTree>
    <p:extLst>
      <p:ext uri="{BB962C8B-B14F-4D97-AF65-F5344CB8AC3E}">
        <p14:creationId xmlns:p14="http://schemas.microsoft.com/office/powerpoint/2010/main" val="236822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DA582D2C-4629-47C7-9683-A1A7AF8BF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35" t="35287" r="41120" b="14482"/>
          <a:stretch/>
        </p:blipFill>
        <p:spPr>
          <a:xfrm>
            <a:off x="283779" y="406202"/>
            <a:ext cx="5532545" cy="4130565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2B6959A-A381-44C6-88ED-76AD3BA34A66}"/>
              </a:ext>
            </a:extLst>
          </p:cNvPr>
          <p:cNvSpPr txBox="1"/>
          <p:nvPr/>
        </p:nvSpPr>
        <p:spPr>
          <a:xfrm>
            <a:off x="5827985" y="451351"/>
            <a:ext cx="549539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6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  <a:sym typeface="Arial"/>
              </a:rPr>
              <a:t>كيف يمكن استخدام المنحنى لتحديد أي الجسمين اسرع ؟</a:t>
            </a:r>
            <a:endParaRPr kumimoji="0" lang="ar-SA" sz="3600" b="1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9F2C05E-D77B-45E5-B6D6-8D94C72CFDCA}"/>
              </a:ext>
            </a:extLst>
          </p:cNvPr>
          <p:cNvSpPr txBox="1"/>
          <p:nvPr/>
        </p:nvSpPr>
        <p:spPr>
          <a:xfrm>
            <a:off x="5827985" y="1647886"/>
            <a:ext cx="5495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6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نحدد نقطة على محور الزمن مثلا عند الزمن 1ث</a:t>
            </a:r>
            <a:endParaRPr kumimoji="0" lang="ar-SA" sz="3600" b="1" i="0" u="none" strike="noStrike" cap="none" spc="0" normalizeH="0" baseline="0" dirty="0">
              <a:ln>
                <a:noFill/>
              </a:ln>
              <a:solidFill>
                <a:srgbClr val="57A3A7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3F9F30A-EBBB-4DE5-8DA7-132197E69E93}"/>
              </a:ext>
            </a:extLst>
          </p:cNvPr>
          <p:cNvSpPr txBox="1"/>
          <p:nvPr/>
        </p:nvSpPr>
        <p:spPr>
          <a:xfrm>
            <a:off x="5827985" y="2828835"/>
            <a:ext cx="5495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6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نحدد نقطة التقاء كلا المنحنى لكلا من الطالبين ونسجل المسافة المقطوعة </a:t>
            </a:r>
            <a:r>
              <a:rPr lang="ar-SA" sz="3600" b="1" dirty="0" err="1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لايجاد</a:t>
            </a:r>
            <a:r>
              <a:rPr lang="ar-SA" sz="36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 السرعة  </a:t>
            </a:r>
            <a:endParaRPr kumimoji="0" lang="ar-SA" sz="3600" b="1" i="0" u="none" strike="noStrike" cap="none" spc="0" normalizeH="0" baseline="0" dirty="0">
              <a:ln>
                <a:noFill/>
              </a:ln>
              <a:solidFill>
                <a:srgbClr val="57A3A7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D149C7B1-F50E-4CD7-B6CB-1E6111EB40C8}"/>
              </a:ext>
            </a:extLst>
          </p:cNvPr>
          <p:cNvCxnSpPr>
            <a:cxnSpLocks/>
          </p:cNvCxnSpPr>
          <p:nvPr/>
        </p:nvCxnSpPr>
        <p:spPr>
          <a:xfrm flipH="1">
            <a:off x="1008993" y="3327122"/>
            <a:ext cx="183931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B60DE6D6-863A-4B1A-B909-91B87A00BFC1}"/>
              </a:ext>
            </a:extLst>
          </p:cNvPr>
          <p:cNvCxnSpPr>
            <a:cxnSpLocks/>
          </p:cNvCxnSpPr>
          <p:nvPr/>
        </p:nvCxnSpPr>
        <p:spPr>
          <a:xfrm flipV="1">
            <a:off x="2827281" y="2748038"/>
            <a:ext cx="0" cy="115816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A7676018-68CB-44A2-95B5-87802D2F2D09}"/>
              </a:ext>
            </a:extLst>
          </p:cNvPr>
          <p:cNvCxnSpPr>
            <a:cxnSpLocks/>
          </p:cNvCxnSpPr>
          <p:nvPr/>
        </p:nvCxnSpPr>
        <p:spPr>
          <a:xfrm flipH="1" flipV="1">
            <a:off x="1008993" y="2766370"/>
            <a:ext cx="1839310" cy="1158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593354C-4802-4DDF-AB87-56088C4DE7BC}"/>
              </a:ext>
            </a:extLst>
          </p:cNvPr>
          <p:cNvSpPr txBox="1"/>
          <p:nvPr/>
        </p:nvSpPr>
        <p:spPr>
          <a:xfrm>
            <a:off x="5555866" y="4025370"/>
            <a:ext cx="5495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600" b="1" dirty="0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 </a:t>
            </a:r>
            <a:r>
              <a:rPr lang="ar-SA" sz="36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سرعة الطالب أ=   1/1 =1م/ث</a:t>
            </a:r>
          </a:p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spc="0" normalizeH="0" baseline="0" dirty="0">
                <a:ln>
                  <a:noFill/>
                </a:ln>
                <a:solidFill>
                  <a:srgbClr val="57A3A7"/>
                </a:solidFill>
                <a:effectLst/>
                <a:uFillTx/>
                <a:cs typeface="DecoType Naskh" panose="02010400000000000000" pitchFamily="2" charset="-78"/>
                <a:sym typeface="Arial"/>
              </a:rPr>
              <a:t>سرعة الطالب ب + 0,5/1</a:t>
            </a:r>
            <a:r>
              <a:rPr lang="ar-SA" sz="36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= 0,5 م/ث</a:t>
            </a:r>
            <a:endParaRPr kumimoji="0" lang="ar-SA" sz="3600" b="1" i="0" u="none" strike="noStrike" cap="none" spc="0" normalizeH="0" baseline="0" dirty="0">
              <a:ln>
                <a:noFill/>
              </a:ln>
              <a:solidFill>
                <a:srgbClr val="57A3A7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C6AAF72F-AC18-4D6C-8F0D-5CAC9024EF7D}"/>
              </a:ext>
            </a:extLst>
          </p:cNvPr>
          <p:cNvSpPr txBox="1"/>
          <p:nvPr/>
        </p:nvSpPr>
        <p:spPr>
          <a:xfrm>
            <a:off x="5555866" y="5251469"/>
            <a:ext cx="5495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600" b="1" dirty="0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بالمقارنة بين ميل الخطين نجد ان ميل خط الطالب الأول </a:t>
            </a:r>
            <a:r>
              <a:rPr lang="ar-SA" sz="3600" b="1" dirty="0" err="1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اكبرلذلك</a:t>
            </a:r>
            <a:r>
              <a:rPr lang="ar-SA" sz="3600" b="1" dirty="0">
                <a:solidFill>
                  <a:srgbClr val="85516F"/>
                </a:solidFill>
                <a:cs typeface="DecoType Naskh" panose="02010400000000000000" pitchFamily="2" charset="-78"/>
                <a:sym typeface="Arial"/>
              </a:rPr>
              <a:t> تكون سرعته اكبر </a:t>
            </a:r>
            <a:endParaRPr kumimoji="0" lang="ar-SA" sz="3600" b="1" i="0" u="none" strike="noStrike" cap="none" spc="0" normalizeH="0" baseline="0" dirty="0">
              <a:ln>
                <a:noFill/>
              </a:ln>
              <a:solidFill>
                <a:srgbClr val="85516F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879DE178-25EA-478B-A348-D5D8AC75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9" t="67532" r="29964" b="5196"/>
          <a:stretch>
            <a:fillRect/>
          </a:stretch>
        </p:blipFill>
        <p:spPr bwMode="auto">
          <a:xfrm>
            <a:off x="1057603" y="4702916"/>
            <a:ext cx="3581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91748D8-B206-4421-A027-642952DBEBAE}"/>
              </a:ext>
            </a:extLst>
          </p:cNvPr>
          <p:cNvCxnSpPr/>
          <p:nvPr/>
        </p:nvCxnSpPr>
        <p:spPr>
          <a:xfrm flipV="1">
            <a:off x="2827280" y="3327122"/>
            <a:ext cx="0" cy="6096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01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5" grpId="0" uiExpand="1" build="p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58CFC83-B6C4-4EB6-99E7-6516711A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4069" r="72459" b="67502"/>
          <a:stretch/>
        </p:blipFill>
        <p:spPr>
          <a:xfrm>
            <a:off x="-1570" y="813740"/>
            <a:ext cx="12193570" cy="5701861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E214F85-9C10-415B-9ADB-A00D25A826ED}"/>
              </a:ext>
            </a:extLst>
          </p:cNvPr>
          <p:cNvGrpSpPr/>
          <p:nvPr/>
        </p:nvGrpSpPr>
        <p:grpSpPr>
          <a:xfrm>
            <a:off x="8602111" y="-19934"/>
            <a:ext cx="3032573" cy="1667349"/>
            <a:chOff x="8564040" y="-34772"/>
            <a:chExt cx="3032573" cy="2380593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F99E364C-4F32-4BFF-B6E4-7B68BC64B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2" t="65287"/>
            <a:stretch/>
          </p:blipFill>
          <p:spPr>
            <a:xfrm>
              <a:off x="8801129" y="-34772"/>
              <a:ext cx="2795484" cy="2380593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8E22B12-AEFB-457D-B396-C9F2C67ECA4C}"/>
                </a:ext>
              </a:extLst>
            </p:cNvPr>
            <p:cNvSpPr txBox="1"/>
            <p:nvPr/>
          </p:nvSpPr>
          <p:spPr>
            <a:xfrm>
              <a:off x="8564040" y="678470"/>
              <a:ext cx="2262352" cy="7470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chemeClr val="tx2">
                      <a:lumMod val="75000"/>
                    </a:schemeClr>
                  </a:solidFill>
                </a:rPr>
                <a:t>التفكير الناقد</a:t>
              </a: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32A06CA-2071-42AC-98C2-DA0429984DBE}"/>
              </a:ext>
            </a:extLst>
          </p:cNvPr>
          <p:cNvSpPr txBox="1"/>
          <p:nvPr/>
        </p:nvSpPr>
        <p:spPr>
          <a:xfrm>
            <a:off x="2711669" y="1786755"/>
            <a:ext cx="635196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600" b="1" dirty="0">
                <a:solidFill>
                  <a:schemeClr val="tx2">
                    <a:lumMod val="60000"/>
                    <a:lumOff val="40000"/>
                  </a:schemeClr>
                </a:solidFill>
                <a:cs typeface="DecoType Naskh" panose="02010400000000000000" pitchFamily="2" charset="-78"/>
                <a:sym typeface="Arial"/>
              </a:rPr>
              <a:t>اذا مثلت حركة جسم ما بمنحنى المسافة الزمن افقيا فماذا يعني ذلك؟ </a:t>
            </a:r>
            <a:endParaRPr kumimoji="0" lang="ar-SA" sz="3600" b="1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039022C-156F-43D4-B773-CC83598C8B22}"/>
              </a:ext>
            </a:extLst>
          </p:cNvPr>
          <p:cNvGrpSpPr/>
          <p:nvPr/>
        </p:nvGrpSpPr>
        <p:grpSpPr>
          <a:xfrm>
            <a:off x="1418501" y="2433086"/>
            <a:ext cx="3731569" cy="3611174"/>
            <a:chOff x="1418501" y="2433086"/>
            <a:chExt cx="3731569" cy="3611174"/>
          </a:xfrm>
        </p:grpSpPr>
        <p:pic>
          <p:nvPicPr>
            <p:cNvPr id="1028" name="Picture 4" descr="ورقة عمل قراءة المنحنيات">
              <a:extLst>
                <a:ext uri="{FF2B5EF4-FFF2-40B4-BE49-F238E27FC236}">
                  <a16:creationId xmlns:a16="http://schemas.microsoft.com/office/drawing/2014/main" id="{1F330270-313E-42F5-8925-1092A1E964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48"/>
            <a:stretch/>
          </p:blipFill>
          <p:spPr bwMode="auto">
            <a:xfrm>
              <a:off x="1723697" y="2433086"/>
              <a:ext cx="3426373" cy="361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FE192D39-F018-4F66-972A-C187EC548610}"/>
                </a:ext>
              </a:extLst>
            </p:cNvPr>
            <p:cNvSpPr txBox="1"/>
            <p:nvPr/>
          </p:nvSpPr>
          <p:spPr>
            <a:xfrm rot="16200000">
              <a:off x="1113306" y="4086320"/>
              <a:ext cx="10720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المسافة</a:t>
              </a:r>
              <a:endParaRPr lang="ar-SA" b="1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BD83C51-D9A7-4927-AA5D-CE4F14B248BE}"/>
              </a:ext>
            </a:extLst>
          </p:cNvPr>
          <p:cNvSpPr txBox="1"/>
          <p:nvPr/>
        </p:nvSpPr>
        <p:spPr>
          <a:xfrm>
            <a:off x="4289204" y="3828012"/>
            <a:ext cx="635196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600" b="1" dirty="0">
                <a:solidFill>
                  <a:srgbClr val="57A3A7"/>
                </a:solidFill>
                <a:cs typeface="DecoType Naskh" panose="02010400000000000000" pitchFamily="2" charset="-78"/>
                <a:sym typeface="Arial"/>
              </a:rPr>
              <a:t>يدل على ان الجسم لم يغير موضعه لذك سرعته تساوي صفر </a:t>
            </a:r>
            <a:endParaRPr kumimoji="0" lang="ar-SA" sz="3600" b="1" i="0" u="none" strike="noStrike" cap="none" spc="0" normalizeH="0" baseline="0" dirty="0">
              <a:ln>
                <a:noFill/>
              </a:ln>
              <a:solidFill>
                <a:srgbClr val="57A3A7"/>
              </a:solidFill>
              <a:effectLst/>
              <a:uFillTx/>
              <a:cs typeface="DecoType Naskh" panose="020104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9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416</Words>
  <Application>Microsoft Office PowerPoint</Application>
  <PresentationFormat>شاشة عريضة</PresentationFormat>
  <Paragraphs>85</Paragraphs>
  <Slides>18</Slides>
  <Notes>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HP Simplified Jpan</vt:lpstr>
      <vt:lpstr>Arial</vt:lpstr>
      <vt:lpstr>Calibri</vt:lpstr>
      <vt:lpstr>Calibri Light</vt:lpstr>
      <vt:lpstr>Century Gothic</vt:lpstr>
      <vt:lpstr>DecoType Naskh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وديان الردادي</dc:creator>
  <cp:lastModifiedBy>وديان الردادي</cp:lastModifiedBy>
  <cp:revision>92</cp:revision>
  <dcterms:created xsi:type="dcterms:W3CDTF">2022-03-03T23:13:20Z</dcterms:created>
  <dcterms:modified xsi:type="dcterms:W3CDTF">2022-03-26T12:35:11Z</dcterms:modified>
</cp:coreProperties>
</file>