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080135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CC"/>
    <a:srgbClr val="CC0099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32" y="-84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10101" y="2130426"/>
            <a:ext cx="9181148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830979" y="274639"/>
            <a:ext cx="2430304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40067" y="274639"/>
            <a:ext cx="7110889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53232" y="4406901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40068" y="1600201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490686" y="1600201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5486936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5486936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23028" y="273051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40068" y="1435101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17140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117140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117140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0068" y="1600201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5400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07454-FA06-493B-9534-C563035BB3E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690461" y="6356351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77409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E33B0-F2E9-4C19-83B5-6A76E2257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64171" y="2708920"/>
            <a:ext cx="9181148" cy="1470025"/>
          </a:xfrm>
        </p:spPr>
        <p:txBody>
          <a:bodyPr>
            <a:normAutofit fontScale="90000"/>
          </a:bodyPr>
          <a:lstStyle/>
          <a:p>
            <a:r>
              <a:rPr lang="ar-SA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طريقة </a:t>
            </a:r>
            <a:r>
              <a:rPr lang="ar-SA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تمثيل </a:t>
            </a:r>
            <a:r>
              <a:rPr lang="ar-SA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الدوال التربيعية بيانياً </a:t>
            </a:r>
            <a:br>
              <a:rPr lang="ar-SA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</a:br>
            <a:r>
              <a:rPr lang="ar-SA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بدلالة محور التماثل والرأس والمقطع  </a:t>
            </a:r>
            <a:endParaRPr lang="en-US" sz="5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792163" y="5085184"/>
            <a:ext cx="27363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Hood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www.yzeeed.com/vb</a:t>
            </a:r>
            <a:endParaRPr lang="ar-SA" dirty="0">
              <a:solidFill>
                <a:srgbClr val="0000CC"/>
              </a:solidFill>
            </a:endParaRPr>
          </a:p>
        </p:txBody>
      </p:sp>
      <p:pic>
        <p:nvPicPr>
          <p:cNvPr id="5" name="صورة 4" descr="-1- (2137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41035" y="692696"/>
            <a:ext cx="1625397" cy="1625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76140" y="548680"/>
            <a:ext cx="9721080" cy="51244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cs typeface="Traditional Arabic" pitchFamily="2" charset="-78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cs typeface="Traditional Arabic" pitchFamily="2" charset="-78"/>
              </a:rPr>
              <a:t> 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الدالة التربيعية  د(س</a:t>
            </a:r>
            <a:r>
              <a:rPr lang="ar-SA" sz="3200" b="1" dirty="0" err="1" smtClean="0">
                <a:solidFill>
                  <a:srgbClr val="C00000"/>
                </a:solidFill>
                <a:cs typeface="Traditional Arabic" pitchFamily="2" charset="-78"/>
              </a:rPr>
              <a:t>) 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= أس</a:t>
            </a:r>
            <a:r>
              <a:rPr lang="ar-SA" sz="3200" b="1" baseline="30000" dirty="0" smtClean="0">
                <a:solidFill>
                  <a:srgbClr val="C00000"/>
                </a:solidFill>
                <a:latin typeface="+mj-lt"/>
                <a:ea typeface="+mj-ea"/>
                <a:cs typeface="Traditional Arabic" pitchFamily="2" charset="-78"/>
              </a:rPr>
              <a:t>2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 + ب </a:t>
            </a:r>
            <a:r>
              <a:rPr lang="ar-SA" sz="3200" b="1" dirty="0" err="1" smtClean="0">
                <a:solidFill>
                  <a:srgbClr val="C00000"/>
                </a:solidFill>
                <a:cs typeface="Traditional Arabic" pitchFamily="2" charset="-78"/>
              </a:rPr>
              <a:t>س 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+ج</a:t>
            </a:r>
          </a:p>
          <a:p>
            <a:pPr algn="ctr"/>
            <a:r>
              <a:rPr lang="en-US" sz="2800" b="1" dirty="0" smtClean="0">
                <a:cs typeface="Traditional Arabic" pitchFamily="2" charset="-78"/>
              </a:rPr>
              <a:t>  </a:t>
            </a:r>
            <a:endParaRPr lang="ar-SA" sz="2800" b="1" dirty="0" smtClean="0">
              <a:cs typeface="Traditional Arabic" pitchFamily="2" charset="-78"/>
            </a:endParaRPr>
          </a:p>
          <a:p>
            <a:pPr algn="ctr"/>
            <a:r>
              <a:rPr lang="ar-SA" sz="2800" b="1" dirty="0" smtClean="0">
                <a:cs typeface="Traditional Arabic" pitchFamily="2" charset="-78"/>
              </a:rPr>
              <a:t>نستطيع </a:t>
            </a:r>
            <a:r>
              <a:rPr lang="ar-SA" sz="2800" b="1" dirty="0" smtClean="0">
                <a:cs typeface="Traditional Arabic" pitchFamily="2" charset="-78"/>
              </a:rPr>
              <a:t>تمثيلها بدلالة محور التماثل والمقطع والرأس </a:t>
            </a:r>
            <a:r>
              <a:rPr lang="ar-SA" sz="2800" b="1" dirty="0" smtClean="0">
                <a:cs typeface="Traditional Arabic" pitchFamily="2" charset="-78"/>
              </a:rPr>
              <a:t>عن طريق عد الوحدات</a:t>
            </a:r>
          </a:p>
          <a:p>
            <a:pPr algn="ctr"/>
            <a:endParaRPr lang="ar-SA" sz="2800" b="1" dirty="0" smtClean="0">
              <a:cs typeface="Traditional Arabic" pitchFamily="2" charset="-78"/>
            </a:endParaRPr>
          </a:p>
          <a:p>
            <a:pPr algn="ctr"/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القاعدة الأساسية هي أن تكون قيمة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أ 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( معامل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س</a:t>
            </a:r>
            <a:r>
              <a:rPr lang="ar-SA" sz="2800" b="1" baseline="30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2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)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= 1 </a:t>
            </a:r>
          </a:p>
          <a:p>
            <a:pPr algn="ctr"/>
            <a:r>
              <a:rPr lang="en-US" sz="2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فبالتالي عدد الوحدات المصاحبة لها   1 , 3 , 5 </a:t>
            </a:r>
            <a:r>
              <a:rPr lang="ar-SA" sz="2800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..</a:t>
            </a:r>
            <a:endParaRPr lang="ar-SA" sz="2800" b="1" u="sng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raditional Arabic" pitchFamily="2" charset="-78"/>
            </a:endParaRPr>
          </a:p>
          <a:p>
            <a:pPr algn="ctr"/>
            <a:endParaRPr lang="ar-SA" sz="1100" b="1" dirty="0" smtClean="0">
              <a:cs typeface="Traditional Arabic" pitchFamily="2" charset="-78"/>
            </a:endParaRPr>
          </a:p>
          <a:p>
            <a:pPr algn="ctr"/>
            <a:endParaRPr lang="ar-SA" sz="2800" b="1" dirty="0" smtClean="0">
              <a:cs typeface="Traditional Arabic" pitchFamily="2" charset="-78"/>
            </a:endParaRPr>
          </a:p>
          <a:p>
            <a:pPr algn="r" rtl="1"/>
            <a:r>
              <a:rPr lang="ar-SA" sz="2800" b="1" dirty="0" smtClean="0">
                <a:cs typeface="Traditional Arabic" pitchFamily="2" charset="-78"/>
              </a:rPr>
              <a:t>    </a:t>
            </a:r>
            <a:r>
              <a:rPr lang="ar-SA" sz="2800" b="1" dirty="0" smtClean="0">
                <a:cs typeface="Traditional Arabic" pitchFamily="2" charset="-78"/>
                <a:sym typeface="Wingdings"/>
              </a:rPr>
              <a:t></a:t>
            </a:r>
            <a:r>
              <a:rPr lang="ar-SA" sz="2800" b="1" dirty="0" smtClean="0">
                <a:cs typeface="Traditional Arabic" pitchFamily="2" charset="-78"/>
              </a:rPr>
              <a:t>طريقة التمثيل نبدأ من الرأس ونتحرك خطوة واحدة باتجاه </a:t>
            </a:r>
            <a:r>
              <a:rPr lang="ar-SA" sz="2800" b="1" dirty="0" err="1" smtClean="0">
                <a:cs typeface="Traditional Arabic" pitchFamily="2" charset="-78"/>
              </a:rPr>
              <a:t>اليمين .</a:t>
            </a:r>
            <a:r>
              <a:rPr lang="ar-SA" sz="2800" b="1" dirty="0" smtClean="0">
                <a:cs typeface="Traditional Arabic" pitchFamily="2" charset="-78"/>
              </a:rPr>
              <a:t>  [ دائماً خطوة واحدة في  </a:t>
            </a:r>
          </a:p>
          <a:p>
            <a:pPr algn="r" rtl="1"/>
            <a:r>
              <a:rPr lang="ar-SA" sz="2800" b="1" dirty="0" smtClean="0">
                <a:cs typeface="Traditional Arabic" pitchFamily="2" charset="-78"/>
              </a:rPr>
              <a:t>       جميع </a:t>
            </a:r>
            <a:r>
              <a:rPr lang="ar-SA" sz="2800" b="1" dirty="0" err="1" smtClean="0">
                <a:cs typeface="Traditional Arabic" pitchFamily="2" charset="-78"/>
              </a:rPr>
              <a:t>الحالات ] .</a:t>
            </a:r>
            <a:endParaRPr lang="ar-SA" sz="2800" b="1" dirty="0" smtClean="0">
              <a:cs typeface="Traditional Arabic" pitchFamily="2" charset="-78"/>
            </a:endParaRPr>
          </a:p>
          <a:p>
            <a:pPr algn="r" rtl="1"/>
            <a:r>
              <a:rPr lang="ar-SA" sz="2800" b="1" dirty="0" smtClean="0">
                <a:cs typeface="Traditional Arabic" pitchFamily="2" charset="-78"/>
                <a:sym typeface="Wingdings"/>
              </a:rPr>
              <a:t> ا</a:t>
            </a:r>
            <a:r>
              <a:rPr lang="ar-SA" sz="2800" b="1" dirty="0" smtClean="0">
                <a:cs typeface="Traditional Arabic" pitchFamily="2" charset="-78"/>
              </a:rPr>
              <a:t>ذا كانت القيمة موجبة نصعد للأعلى وإذا كانت القيمة سالبة ننزل للأسفل بعدد </a:t>
            </a:r>
            <a:r>
              <a:rPr lang="ar-SA" sz="2800" b="1" dirty="0" err="1" smtClean="0">
                <a:cs typeface="Traditional Arabic" pitchFamily="2" charset="-78"/>
              </a:rPr>
              <a:t>الوحدات .</a:t>
            </a:r>
            <a:r>
              <a:rPr lang="ar-SA" sz="2800" b="1" dirty="0" smtClean="0">
                <a:cs typeface="Traditional Arabic" pitchFamily="2" charset="-78"/>
              </a:rPr>
              <a:t> </a:t>
            </a:r>
            <a:endParaRPr lang="ar-SA" sz="2800" b="1" dirty="0">
              <a:cs typeface="Traditional Arabic" pitchFamily="2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280995" y="980728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70C0"/>
                </a:solidFill>
                <a:sym typeface="Wingdings"/>
              </a:rPr>
              <a:t></a:t>
            </a:r>
            <a:endParaRPr lang="ar-SA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شكل حر 65"/>
          <p:cNvSpPr/>
          <p:nvPr/>
        </p:nvSpPr>
        <p:spPr>
          <a:xfrm>
            <a:off x="1181368" y="3000373"/>
            <a:ext cx="2109653" cy="1494591"/>
          </a:xfrm>
          <a:custGeom>
            <a:avLst/>
            <a:gdLst>
              <a:gd name="connsiteX0" fmla="*/ 1647930 w 1647930"/>
              <a:gd name="connsiteY0" fmla="*/ 0 h 1199103"/>
              <a:gd name="connsiteX1" fmla="*/ 1215851 w 1647930"/>
              <a:gd name="connsiteY1" fmla="*/ 894304 h 1199103"/>
              <a:gd name="connsiteX2" fmla="*/ 823965 w 1647930"/>
              <a:gd name="connsiteY2" fmla="*/ 1195754 h 1199103"/>
              <a:gd name="connsiteX3" fmla="*/ 381838 w 1647930"/>
              <a:gd name="connsiteY3" fmla="*/ 914400 h 1199103"/>
              <a:gd name="connsiteX4" fmla="*/ 0 w 1647930"/>
              <a:gd name="connsiteY4" fmla="*/ 40194 h 1199103"/>
              <a:gd name="connsiteX5" fmla="*/ 0 w 1647930"/>
              <a:gd name="connsiteY5" fmla="*/ 40194 h 1199103"/>
              <a:gd name="connsiteX6" fmla="*/ 0 w 1647930"/>
              <a:gd name="connsiteY6" fmla="*/ 40194 h 119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7930" h="1199103">
                <a:moveTo>
                  <a:pt x="1647930" y="0"/>
                </a:moveTo>
                <a:cubicBezTo>
                  <a:pt x="1500554" y="347506"/>
                  <a:pt x="1353178" y="695012"/>
                  <a:pt x="1215851" y="894304"/>
                </a:cubicBezTo>
                <a:cubicBezTo>
                  <a:pt x="1078524" y="1093596"/>
                  <a:pt x="962967" y="1192405"/>
                  <a:pt x="823965" y="1195754"/>
                </a:cubicBezTo>
                <a:cubicBezTo>
                  <a:pt x="684963" y="1199103"/>
                  <a:pt x="519165" y="1106993"/>
                  <a:pt x="381838" y="914400"/>
                </a:cubicBezTo>
                <a:cubicBezTo>
                  <a:pt x="244511" y="721807"/>
                  <a:pt x="0" y="40194"/>
                  <a:pt x="0" y="40194"/>
                </a:cubicBezTo>
                <a:lnTo>
                  <a:pt x="0" y="40194"/>
                </a:lnTo>
                <a:lnTo>
                  <a:pt x="0" y="40194"/>
                </a:lnTo>
              </a:path>
            </a:pathLst>
          </a:cu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رابط مستقيم 44"/>
          <p:cNvCxnSpPr/>
          <p:nvPr/>
        </p:nvCxnSpPr>
        <p:spPr>
          <a:xfrm rot="5400000">
            <a:off x="-56295" y="4107517"/>
            <a:ext cx="4500594" cy="1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260648"/>
            <a:ext cx="5976664" cy="621851"/>
          </a:xfrm>
        </p:spPr>
        <p:txBody>
          <a:bodyPr>
            <a:normAutofit fontScale="90000"/>
          </a:bodyPr>
          <a:lstStyle/>
          <a:p>
            <a:pPr algn="r"/>
            <a:r>
              <a:rPr lang="ar-SA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مثلي الدالة بيانياَ 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:  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ص= س</a:t>
            </a:r>
            <a:r>
              <a:rPr lang="ar-SA" sz="3600" b="1" baseline="30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+ 2س -1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  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931745" y="260648"/>
            <a:ext cx="312228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المقطع الصادي = -1</a:t>
            </a:r>
            <a:endParaRPr lang="en-US" sz="2800" b="1" dirty="0">
              <a:cs typeface="Traditional Arabic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976739" y="888478"/>
            <a:ext cx="4104456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  </a:t>
            </a:r>
            <a:r>
              <a:rPr lang="ar-SA" sz="2800" b="1" dirty="0" err="1" smtClean="0">
                <a:cs typeface="Traditional Arabic" pitchFamily="2" charset="-78"/>
              </a:rPr>
              <a:t>س =  </a:t>
            </a:r>
            <a:r>
              <a:rPr lang="ar-SA" sz="2800" b="1" dirty="0" smtClean="0">
                <a:cs typeface="Traditional Arabic" pitchFamily="2" charset="-78"/>
              </a:rPr>
              <a:t>-ب / 2أ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= </a:t>
            </a:r>
            <a:r>
              <a:rPr lang="ar-SA" sz="2800" b="1" dirty="0" err="1" smtClean="0">
                <a:cs typeface="Traditional Arabic" pitchFamily="2" charset="-78"/>
              </a:rPr>
              <a:t>1  </a:t>
            </a:r>
            <a:r>
              <a:rPr lang="ar-SA" sz="2800" b="1" dirty="0" smtClean="0">
                <a:cs typeface="Traditional Arabic" pitchFamily="2" charset="-78"/>
              </a:rPr>
              <a:t>, </a:t>
            </a:r>
            <a:r>
              <a:rPr lang="ar-SA" sz="2800" b="1" dirty="0" err="1" smtClean="0">
                <a:cs typeface="Traditional Arabic" pitchFamily="2" charset="-78"/>
              </a:rPr>
              <a:t>ب </a:t>
            </a:r>
            <a:r>
              <a:rPr lang="ar-SA" sz="2800" b="1" dirty="0" smtClean="0">
                <a:cs typeface="Traditional Arabic" pitchFamily="2" charset="-78"/>
              </a:rPr>
              <a:t>= 2</a:t>
            </a:r>
            <a:endParaRPr lang="ar-SA" sz="2800" b="1" dirty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= -2 / 2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س = -1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976739" y="2815046"/>
            <a:ext cx="4104456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الرأس ( </a:t>
            </a:r>
            <a:r>
              <a:rPr lang="ar-SA" sz="2800" b="1" dirty="0" err="1" smtClean="0">
                <a:cs typeface="Traditional Arabic" pitchFamily="2" charset="-78"/>
              </a:rPr>
              <a:t>س</a:t>
            </a:r>
            <a:r>
              <a:rPr lang="ar-SA" sz="2800" b="1" dirty="0" smtClean="0">
                <a:cs typeface="Traditional Arabic" pitchFamily="2" charset="-78"/>
              </a:rPr>
              <a:t> , </a:t>
            </a:r>
            <a:r>
              <a:rPr lang="ar-SA" sz="2800" b="1" dirty="0" err="1" smtClean="0">
                <a:cs typeface="Traditional Arabic" pitchFamily="2" charset="-78"/>
              </a:rPr>
              <a:t>ص</a:t>
            </a:r>
            <a:r>
              <a:rPr lang="ar-SA" sz="2800" b="1" dirty="0" smtClean="0">
                <a:cs typeface="Traditional Arabic" pitchFamily="2" charset="-78"/>
              </a:rPr>
              <a:t> )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 </a:t>
            </a:r>
            <a:r>
              <a:rPr lang="ar-SA" sz="2800" b="1" dirty="0">
                <a:cs typeface="Traditional Arabic" pitchFamily="2" charset="-78"/>
              </a:rPr>
              <a:t>ص</a:t>
            </a:r>
            <a:r>
              <a:rPr lang="ar-SA" sz="2800" b="1" dirty="0" smtClean="0">
                <a:cs typeface="Traditional Arabic" pitchFamily="2" charset="-78"/>
              </a:rPr>
              <a:t>= س</a:t>
            </a:r>
            <a:r>
              <a:rPr lang="ar-SA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+ 2س -1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ص = (-1) </a:t>
            </a:r>
            <a:r>
              <a:rPr lang="ar-SA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+ 2(-1) -1 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ص= 1 -2-1 = -2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الرأس ( -1 , -2 )  وهي نقطة صغرى</a:t>
            </a:r>
            <a:endParaRPr lang="en-US" sz="2800" b="1" dirty="0">
              <a:cs typeface="Traditional Arabic" pitchFamily="2" charset="-78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80785" y="1857365"/>
            <a:ext cx="4782346" cy="4050125"/>
            <a:chOff x="2000" y="2000"/>
            <a:chExt cx="2835" cy="3968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00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3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56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285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13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41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70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98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4268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455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4835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000" y="200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000" y="2283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000" y="256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000" y="285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000" y="313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000" y="341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000" y="37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000" y="398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2000" y="42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2000" y="455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2000" y="483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2000" y="511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2000" y="54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2000" y="568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2000" y="59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cxnSp>
        <p:nvCxnSpPr>
          <p:cNvPr id="33" name="AutoShape 32"/>
          <p:cNvCxnSpPr>
            <a:cxnSpLocks noChangeShapeType="1"/>
          </p:cNvCxnSpPr>
          <p:nvPr/>
        </p:nvCxnSpPr>
        <p:spPr bwMode="auto">
          <a:xfrm>
            <a:off x="1" y="3856939"/>
            <a:ext cx="5488693" cy="689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34" name="AutoShape 33"/>
          <p:cNvCxnSpPr>
            <a:cxnSpLocks noChangeShapeType="1"/>
          </p:cNvCxnSpPr>
          <p:nvPr/>
        </p:nvCxnSpPr>
        <p:spPr bwMode="auto">
          <a:xfrm>
            <a:off x="2700319" y="1785926"/>
            <a:ext cx="0" cy="4464496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7" name="شكل بيضاوي 36"/>
          <p:cNvSpPr/>
          <p:nvPr/>
        </p:nvSpPr>
        <p:spPr>
          <a:xfrm>
            <a:off x="2664371" y="4143380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رابط كسهم مستقيم 42"/>
          <p:cNvCxnSpPr/>
          <p:nvPr/>
        </p:nvCxnSpPr>
        <p:spPr>
          <a:xfrm rot="10800000">
            <a:off x="2254818" y="4214818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شكل بيضاوي 34"/>
          <p:cNvSpPr/>
          <p:nvPr/>
        </p:nvSpPr>
        <p:spPr>
          <a:xfrm>
            <a:off x="2150813" y="4429132"/>
            <a:ext cx="127575" cy="108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رابط مستقيم 50"/>
          <p:cNvCxnSpPr/>
          <p:nvPr/>
        </p:nvCxnSpPr>
        <p:spPr>
          <a:xfrm>
            <a:off x="2194002" y="4500570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" name="سهم منحني إلى اليمين 51"/>
          <p:cNvSpPr/>
          <p:nvPr/>
        </p:nvSpPr>
        <p:spPr>
          <a:xfrm flipH="1" flipV="1">
            <a:off x="2784705" y="4214818"/>
            <a:ext cx="168772" cy="2857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3122249" y="3212976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مربع نص 55"/>
          <p:cNvSpPr txBox="1"/>
          <p:nvPr/>
        </p:nvSpPr>
        <p:spPr>
          <a:xfrm>
            <a:off x="10009187" y="116632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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10081195" y="141277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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10153203" y="357301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</a:t>
            </a:r>
            <a:endParaRPr lang="ar-SA" sz="4000" b="1" dirty="0">
              <a:solidFill>
                <a:srgbClr val="0000CC"/>
              </a:solidFill>
            </a:endParaRPr>
          </a:p>
        </p:txBody>
      </p:sp>
      <p:cxnSp>
        <p:nvCxnSpPr>
          <p:cNvPr id="65" name="رابط كسهم مستقيم 64"/>
          <p:cNvCxnSpPr/>
          <p:nvPr/>
        </p:nvCxnSpPr>
        <p:spPr>
          <a:xfrm rot="10800000">
            <a:off x="1800275" y="4219499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شكل بيضاوي 66"/>
          <p:cNvSpPr/>
          <p:nvPr/>
        </p:nvSpPr>
        <p:spPr>
          <a:xfrm>
            <a:off x="1672700" y="4149080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رابط مستقيم 67"/>
          <p:cNvCxnSpPr/>
          <p:nvPr/>
        </p:nvCxnSpPr>
        <p:spPr>
          <a:xfrm>
            <a:off x="2664371" y="4149080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9" name="سهم منحني إلى اليمين 68"/>
          <p:cNvSpPr/>
          <p:nvPr/>
        </p:nvSpPr>
        <p:spPr>
          <a:xfrm flipH="1" flipV="1">
            <a:off x="3168427" y="3861048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سهم منحني إلى اليمين 69"/>
          <p:cNvSpPr/>
          <p:nvPr/>
        </p:nvSpPr>
        <p:spPr>
          <a:xfrm flipH="1" flipV="1">
            <a:off x="3168427" y="3573016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سهم منحني إلى اليمين 70"/>
          <p:cNvSpPr/>
          <p:nvPr/>
        </p:nvSpPr>
        <p:spPr>
          <a:xfrm flipH="1" flipV="1">
            <a:off x="3168427" y="3356992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رابط كسهم مستقيم 71"/>
          <p:cNvCxnSpPr/>
          <p:nvPr/>
        </p:nvCxnSpPr>
        <p:spPr>
          <a:xfrm flipH="1" flipV="1">
            <a:off x="2232323" y="3284984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رابط كسهم مستقيم 73"/>
          <p:cNvCxnSpPr/>
          <p:nvPr/>
        </p:nvCxnSpPr>
        <p:spPr>
          <a:xfrm flipH="1" flipV="1">
            <a:off x="1296219" y="3284984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شكل بيضاوي 74"/>
          <p:cNvSpPr/>
          <p:nvPr/>
        </p:nvSpPr>
        <p:spPr>
          <a:xfrm>
            <a:off x="1224211" y="3212976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مربع نص 75"/>
          <p:cNvSpPr txBox="1"/>
          <p:nvPr/>
        </p:nvSpPr>
        <p:spPr>
          <a:xfrm>
            <a:off x="5184726" y="5517232"/>
            <a:ext cx="5616624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أ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= 1 عدد الوحدات المصاحبة لها  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1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5 ,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..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endParaRPr lang="ar-SA" sz="2800" dirty="0"/>
          </a:p>
        </p:txBody>
      </p:sp>
      <p:sp>
        <p:nvSpPr>
          <p:cNvPr id="77" name="مربع نص 76"/>
          <p:cNvSpPr txBox="1"/>
          <p:nvPr/>
        </p:nvSpPr>
        <p:spPr>
          <a:xfrm>
            <a:off x="5184651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نبدأ من الرأس ونتحرك خطوة واحدة باتجاه </a:t>
            </a:r>
            <a:r>
              <a:rPr lang="ar-SA" sz="2800" b="1" dirty="0" err="1" smtClean="0">
                <a:cs typeface="Traditional Arabic" pitchFamily="2" charset="-78"/>
              </a:rPr>
              <a:t>اليمين .</a:t>
            </a:r>
            <a:endParaRPr lang="ar-SA" sz="2800" dirty="0"/>
          </a:p>
        </p:txBody>
      </p:sp>
      <p:sp>
        <p:nvSpPr>
          <p:cNvPr id="78" name="مربع نص 77"/>
          <p:cNvSpPr txBox="1"/>
          <p:nvPr/>
        </p:nvSpPr>
        <p:spPr>
          <a:xfrm>
            <a:off x="0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قيمة أ موجبة نصعد للأعلى بعدد </a:t>
            </a:r>
            <a:r>
              <a:rPr lang="ar-SA" sz="2800" b="1" dirty="0" err="1" smtClean="0">
                <a:cs typeface="Traditional Arabic" pitchFamily="2" charset="-78"/>
              </a:rPr>
              <a:t>الوحدات .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3" grpId="0" animBg="1"/>
      <p:bldP spid="4" grpId="0" animBg="1"/>
      <p:bldP spid="5" grpId="0" animBg="1"/>
      <p:bldP spid="37" grpId="0" animBg="1"/>
      <p:bldP spid="35" grpId="0" animBg="1"/>
      <p:bldP spid="52" grpId="0" animBg="1"/>
      <p:bldP spid="59" grpId="0" animBg="1"/>
      <p:bldP spid="56" grpId="0"/>
      <p:bldP spid="61" grpId="0"/>
      <p:bldP spid="62" grpId="0"/>
      <p:bldP spid="67" grpId="0" animBg="1"/>
      <p:bldP spid="69" grpId="0" animBg="1"/>
      <p:bldP spid="70" grpId="0" animBg="1"/>
      <p:bldP spid="71" grpId="0" animBg="1"/>
      <p:bldP spid="75" grpId="0" animBg="1"/>
      <p:bldP spid="76" grpId="0" animBg="1"/>
      <p:bldP spid="77" grpId="0" animBg="1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60115" y="260648"/>
            <a:ext cx="9840453" cy="64325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cs typeface="Traditional Arabic" pitchFamily="2" charset="-78"/>
              </a:rPr>
              <a:t>  </a:t>
            </a:r>
            <a:r>
              <a:rPr lang="ar-SA" sz="2800" b="1" dirty="0" smtClean="0">
                <a:cs typeface="Traditional Arabic" pitchFamily="2" charset="-78"/>
              </a:rPr>
              <a:t>و نستطيع تمثيل جميع </a:t>
            </a:r>
            <a:r>
              <a:rPr lang="ar-SA" sz="2800" b="1" dirty="0" err="1" smtClean="0">
                <a:cs typeface="Traditional Arabic" pitchFamily="2" charset="-78"/>
              </a:rPr>
              <a:t>الدوال </a:t>
            </a:r>
            <a:r>
              <a:rPr lang="ar-SA" sz="2800" b="1" dirty="0" smtClean="0">
                <a:cs typeface="Traditional Arabic" pitchFamily="2" charset="-78"/>
              </a:rPr>
              <a:t>( معامل </a:t>
            </a:r>
            <a:r>
              <a:rPr lang="ar-SA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س</a:t>
            </a:r>
            <a:r>
              <a:rPr lang="ar-SA" sz="28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) فيها </a:t>
            </a:r>
            <a:r>
              <a:rPr lang="ar-SA" sz="2800" b="1" dirty="0" err="1" smtClean="0">
                <a:cs typeface="Traditional Arabic" pitchFamily="2" charset="-78"/>
              </a:rPr>
              <a:t>غيرالواحد</a:t>
            </a:r>
            <a:r>
              <a:rPr lang="ar-SA" sz="2800" b="1" dirty="0" smtClean="0">
                <a:cs typeface="Traditional Arabic" pitchFamily="2" charset="-78"/>
              </a:rPr>
              <a:t> بضرب القاعدة الاساسية في قيمة أ </a:t>
            </a:r>
            <a:endParaRPr lang="ar-SA" sz="2800" b="1" dirty="0">
              <a:cs typeface="Traditional Arabic" pitchFamily="2" charset="-78"/>
            </a:endParaRPr>
          </a:p>
          <a:p>
            <a:pPr algn="r"/>
            <a:endParaRPr lang="en-US" sz="1200" b="1" dirty="0" smtClean="0">
              <a:cs typeface="Traditional Arabic" pitchFamily="2" charset="-78"/>
            </a:endParaRPr>
          </a:p>
          <a:p>
            <a:pPr algn="r"/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الدالة التربيعية  د(س</a:t>
            </a:r>
            <a:r>
              <a:rPr lang="ar-SA" sz="3200" b="1" dirty="0" err="1" smtClean="0">
                <a:solidFill>
                  <a:srgbClr val="C00000"/>
                </a:solidFill>
                <a:cs typeface="Traditional Arabic" pitchFamily="2" charset="-78"/>
              </a:rPr>
              <a:t>) 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= </a:t>
            </a:r>
            <a:r>
              <a:rPr lang="ar-SA" sz="3200" b="1" dirty="0" err="1" smtClean="0">
                <a:solidFill>
                  <a:srgbClr val="C00000"/>
                </a:solidFill>
                <a:cs typeface="Traditional Arabic" pitchFamily="2" charset="-78"/>
              </a:rPr>
              <a:t>أس</a:t>
            </a:r>
            <a:r>
              <a:rPr lang="ar-SA" sz="3200" b="1" baseline="30000" dirty="0" err="1" smtClean="0">
                <a:solidFill>
                  <a:srgbClr val="C00000"/>
                </a:solidFill>
                <a:cs typeface="Traditional Arabic" pitchFamily="2" charset="-78"/>
              </a:rPr>
              <a:t>2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 + ب </a:t>
            </a:r>
            <a:r>
              <a:rPr lang="ar-SA" sz="3200" b="1" dirty="0" err="1" smtClean="0">
                <a:solidFill>
                  <a:srgbClr val="C00000"/>
                </a:solidFill>
                <a:cs typeface="Traditional Arabic" pitchFamily="2" charset="-78"/>
              </a:rPr>
              <a:t>س </a:t>
            </a:r>
            <a:r>
              <a:rPr lang="ar-SA" sz="3200" b="1" dirty="0" smtClean="0">
                <a:solidFill>
                  <a:srgbClr val="C00000"/>
                </a:solidFill>
                <a:cs typeface="Traditional Arabic" pitchFamily="2" charset="-78"/>
              </a:rPr>
              <a:t>+ج </a:t>
            </a:r>
            <a:endParaRPr lang="ar-SA" sz="2800" b="1" dirty="0" smtClean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القاعدة الأساسية هي أن تكون قيمة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أ 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( معامل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س</a:t>
            </a:r>
            <a:r>
              <a:rPr lang="ar-SA" sz="2800" b="1" baseline="30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2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)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= 1 </a:t>
            </a:r>
          </a:p>
          <a:p>
            <a:pPr algn="r"/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 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إذا كان معامل  غير الواحد نضرب قيمة أ في عدد الوحدات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الاساسية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[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1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 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5 ,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...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]</a:t>
            </a:r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</a:p>
          <a:p>
            <a:pPr algn="r"/>
            <a:endParaRPr lang="en-US" sz="2800" b="1" dirty="0" smtClean="0">
              <a:cs typeface="Traditional Arabic" pitchFamily="2" charset="-78"/>
            </a:endParaRPr>
          </a:p>
          <a:p>
            <a:pPr algn="r"/>
            <a:r>
              <a:rPr lang="ar-SA" sz="2800" b="1" dirty="0" err="1" smtClean="0">
                <a:cs typeface="Traditional Arabic" pitchFamily="2" charset="-78"/>
              </a:rPr>
              <a:t>مثلاً </a:t>
            </a:r>
            <a:r>
              <a:rPr lang="ar-SA" sz="2800" b="1" dirty="0" smtClean="0">
                <a:cs typeface="Traditional Arabic" pitchFamily="2" charset="-78"/>
              </a:rPr>
              <a:t>: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=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    الوحدات  &gt;&gt;  1×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,3×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, 5×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                               2 , 6 , 10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= 3     الوحدات &gt;&gt; 3 , 9 , 15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= -1   الوحدات &gt;&gt; -1 , -3 , -5 </a:t>
            </a:r>
            <a:endParaRPr lang="en-US" sz="2800" b="1" dirty="0" smtClean="0">
              <a:cs typeface="Traditional Arabic" pitchFamily="2" charset="-78"/>
            </a:endParaRPr>
          </a:p>
          <a:p>
            <a:pPr algn="r"/>
            <a:endParaRPr lang="ar-SA" sz="2800" b="1" dirty="0" smtClean="0">
              <a:cs typeface="Traditional Arabic" pitchFamily="2" charset="-78"/>
            </a:endParaRPr>
          </a:p>
          <a:p>
            <a:pPr algn="r" rtl="1"/>
            <a:r>
              <a:rPr lang="ar-SA" sz="2800" b="1" dirty="0" smtClean="0">
                <a:cs typeface="Traditional Arabic" pitchFamily="2" charset="-78"/>
                <a:sym typeface="Wingdings"/>
              </a:rPr>
              <a:t></a:t>
            </a:r>
            <a:r>
              <a:rPr lang="ar-SA" sz="2800" b="1" dirty="0" smtClean="0">
                <a:cs typeface="Traditional Arabic" pitchFamily="2" charset="-78"/>
              </a:rPr>
              <a:t>طريقة التمثيل نبدأ من الرأس ونتحرك خطوة واحدة باتجاه </a:t>
            </a:r>
            <a:r>
              <a:rPr lang="ar-SA" sz="2800" b="1" dirty="0" err="1" smtClean="0">
                <a:cs typeface="Traditional Arabic" pitchFamily="2" charset="-78"/>
              </a:rPr>
              <a:t>اليمين .</a:t>
            </a:r>
            <a:r>
              <a:rPr lang="ar-SA" sz="2800" b="1" dirty="0" smtClean="0">
                <a:cs typeface="Traditional Arabic" pitchFamily="2" charset="-78"/>
              </a:rPr>
              <a:t>  [ دائماً خطوة واحدة في  </a:t>
            </a:r>
          </a:p>
          <a:p>
            <a:pPr algn="r" rtl="1"/>
            <a:r>
              <a:rPr lang="ar-SA" sz="2800" b="1" dirty="0" smtClean="0">
                <a:cs typeface="Traditional Arabic" pitchFamily="2" charset="-78"/>
              </a:rPr>
              <a:t>       جميع </a:t>
            </a:r>
            <a:r>
              <a:rPr lang="ar-SA" sz="2800" b="1" dirty="0" err="1" smtClean="0">
                <a:cs typeface="Traditional Arabic" pitchFamily="2" charset="-78"/>
              </a:rPr>
              <a:t>الحالات ] .</a:t>
            </a:r>
            <a:endParaRPr lang="ar-SA" sz="2800" b="1" dirty="0" smtClean="0">
              <a:cs typeface="Traditional Arabic" pitchFamily="2" charset="-78"/>
            </a:endParaRPr>
          </a:p>
          <a:p>
            <a:pPr algn="r" rtl="1"/>
            <a:r>
              <a:rPr lang="ar-SA" sz="2800" b="1" dirty="0" smtClean="0">
                <a:cs typeface="Traditional Arabic" pitchFamily="2" charset="-78"/>
                <a:sym typeface="Wingdings"/>
              </a:rPr>
              <a:t>ا</a:t>
            </a:r>
            <a:r>
              <a:rPr lang="ar-SA" sz="2800" b="1" dirty="0" smtClean="0">
                <a:cs typeface="Traditional Arabic" pitchFamily="2" charset="-78"/>
              </a:rPr>
              <a:t>ذا كانت القيمة موجبة نصعد للأعلى وإذا كانت القيمة سالبة ننزل للأسفل بعدد </a:t>
            </a:r>
            <a:r>
              <a:rPr lang="ar-SA" sz="2800" b="1" dirty="0" err="1" smtClean="0">
                <a:cs typeface="Traditional Arabic" pitchFamily="2" charset="-78"/>
              </a:rPr>
              <a:t>الوحدات .</a:t>
            </a:r>
            <a:r>
              <a:rPr lang="ar-SA" sz="2800" b="1" dirty="0" smtClean="0">
                <a:cs typeface="Traditional Arabic" pitchFamily="2" charset="-78"/>
              </a:rPr>
              <a:t>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10225211" y="620688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70C0"/>
                </a:solidFill>
                <a:sym typeface="Wingdings"/>
              </a:rPr>
              <a:t></a:t>
            </a:r>
            <a:endParaRPr lang="ar-SA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شكل حر 65"/>
          <p:cNvSpPr/>
          <p:nvPr/>
        </p:nvSpPr>
        <p:spPr>
          <a:xfrm>
            <a:off x="2232323" y="1574369"/>
            <a:ext cx="1965637" cy="3798847"/>
          </a:xfrm>
          <a:custGeom>
            <a:avLst/>
            <a:gdLst>
              <a:gd name="connsiteX0" fmla="*/ 1647930 w 1647930"/>
              <a:gd name="connsiteY0" fmla="*/ 0 h 1199103"/>
              <a:gd name="connsiteX1" fmla="*/ 1215851 w 1647930"/>
              <a:gd name="connsiteY1" fmla="*/ 894304 h 1199103"/>
              <a:gd name="connsiteX2" fmla="*/ 823965 w 1647930"/>
              <a:gd name="connsiteY2" fmla="*/ 1195754 h 1199103"/>
              <a:gd name="connsiteX3" fmla="*/ 381838 w 1647930"/>
              <a:gd name="connsiteY3" fmla="*/ 914400 h 1199103"/>
              <a:gd name="connsiteX4" fmla="*/ 0 w 1647930"/>
              <a:gd name="connsiteY4" fmla="*/ 40194 h 1199103"/>
              <a:gd name="connsiteX5" fmla="*/ 0 w 1647930"/>
              <a:gd name="connsiteY5" fmla="*/ 40194 h 1199103"/>
              <a:gd name="connsiteX6" fmla="*/ 0 w 1647930"/>
              <a:gd name="connsiteY6" fmla="*/ 40194 h 119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7930" h="1199103">
                <a:moveTo>
                  <a:pt x="1647930" y="0"/>
                </a:moveTo>
                <a:cubicBezTo>
                  <a:pt x="1500554" y="347506"/>
                  <a:pt x="1353178" y="695012"/>
                  <a:pt x="1215851" y="894304"/>
                </a:cubicBezTo>
                <a:cubicBezTo>
                  <a:pt x="1078524" y="1093596"/>
                  <a:pt x="962967" y="1192405"/>
                  <a:pt x="823965" y="1195754"/>
                </a:cubicBezTo>
                <a:cubicBezTo>
                  <a:pt x="684963" y="1199103"/>
                  <a:pt x="519165" y="1106993"/>
                  <a:pt x="381838" y="914400"/>
                </a:cubicBezTo>
                <a:cubicBezTo>
                  <a:pt x="244511" y="721807"/>
                  <a:pt x="0" y="40194"/>
                  <a:pt x="0" y="40194"/>
                </a:cubicBezTo>
                <a:lnTo>
                  <a:pt x="0" y="40194"/>
                </a:lnTo>
                <a:lnTo>
                  <a:pt x="0" y="40194"/>
                </a:lnTo>
              </a:path>
            </a:pathLst>
          </a:cu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رابط مستقيم 44"/>
          <p:cNvCxnSpPr/>
          <p:nvPr/>
        </p:nvCxnSpPr>
        <p:spPr>
          <a:xfrm rot="5400000">
            <a:off x="919068" y="3950167"/>
            <a:ext cx="4500594" cy="1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260648"/>
            <a:ext cx="5976664" cy="621851"/>
          </a:xfrm>
        </p:spPr>
        <p:txBody>
          <a:bodyPr>
            <a:normAutofit fontScale="90000"/>
          </a:bodyPr>
          <a:lstStyle/>
          <a:p>
            <a:pPr algn="r"/>
            <a:r>
              <a:rPr lang="ar-SA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مثلي الدالة بيانياَ 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:  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ص= </a:t>
            </a:r>
            <a:r>
              <a:rPr lang="ar-SA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3س</a:t>
            </a:r>
            <a:r>
              <a:rPr lang="ar-SA" sz="3600" b="1" baseline="30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-</a:t>
            </a:r>
            <a:r>
              <a:rPr lang="ar-SA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6س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+2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931745" y="260648"/>
            <a:ext cx="312228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المقطع </a:t>
            </a:r>
            <a:r>
              <a:rPr lang="ar-SA" sz="2800" b="1" dirty="0" err="1" smtClean="0">
                <a:cs typeface="Traditional Arabic" pitchFamily="2" charset="-78"/>
              </a:rPr>
              <a:t>الصادي </a:t>
            </a:r>
            <a:r>
              <a:rPr lang="ar-SA" sz="2800" b="1" dirty="0" smtClean="0">
                <a:cs typeface="Traditional Arabic" pitchFamily="2" charset="-78"/>
              </a:rPr>
              <a:t>= 2</a:t>
            </a:r>
            <a:endParaRPr lang="en-US" sz="2800" b="1" dirty="0">
              <a:cs typeface="Traditional Arabic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976739" y="888478"/>
            <a:ext cx="4104456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  </a:t>
            </a:r>
            <a:r>
              <a:rPr lang="ar-SA" sz="2800" b="1" dirty="0" err="1" smtClean="0">
                <a:cs typeface="Traditional Arabic" pitchFamily="2" charset="-78"/>
              </a:rPr>
              <a:t>س =  </a:t>
            </a:r>
            <a:r>
              <a:rPr lang="ar-SA" sz="2800" b="1" dirty="0" smtClean="0">
                <a:cs typeface="Traditional Arabic" pitchFamily="2" charset="-78"/>
              </a:rPr>
              <a:t>-ب / 2أ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= </a:t>
            </a:r>
            <a:r>
              <a:rPr lang="ar-SA" sz="2800" b="1" dirty="0" err="1" smtClean="0">
                <a:cs typeface="Traditional Arabic" pitchFamily="2" charset="-78"/>
              </a:rPr>
              <a:t>3  </a:t>
            </a:r>
            <a:r>
              <a:rPr lang="ar-SA" sz="2800" b="1" dirty="0" smtClean="0">
                <a:cs typeface="Traditional Arabic" pitchFamily="2" charset="-78"/>
              </a:rPr>
              <a:t>, </a:t>
            </a:r>
            <a:r>
              <a:rPr lang="ar-SA" sz="2800" b="1" dirty="0" err="1" smtClean="0">
                <a:cs typeface="Traditional Arabic" pitchFamily="2" charset="-78"/>
              </a:rPr>
              <a:t>ب = </a:t>
            </a:r>
            <a:r>
              <a:rPr lang="ar-SA" sz="2800" b="1" dirty="0" smtClean="0">
                <a:cs typeface="Traditional Arabic" pitchFamily="2" charset="-78"/>
              </a:rPr>
              <a:t>-6</a:t>
            </a:r>
            <a:endParaRPr lang="ar-SA" sz="2800" b="1" dirty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</a:t>
            </a:r>
            <a:r>
              <a:rPr lang="ar-SA" sz="2800" b="1" dirty="0" err="1" smtClean="0">
                <a:cs typeface="Traditional Arabic" pitchFamily="2" charset="-78"/>
              </a:rPr>
              <a:t>= -</a:t>
            </a:r>
            <a:r>
              <a:rPr lang="ar-SA" sz="2800" b="1" dirty="0" smtClean="0">
                <a:cs typeface="Traditional Arabic" pitchFamily="2" charset="-78"/>
              </a:rPr>
              <a:t>(-6</a:t>
            </a:r>
            <a:r>
              <a:rPr lang="ar-SA" sz="2800" b="1" dirty="0" err="1" smtClean="0">
                <a:cs typeface="Traditional Arabic" pitchFamily="2" charset="-78"/>
              </a:rPr>
              <a:t>) </a:t>
            </a:r>
            <a:r>
              <a:rPr lang="ar-SA" sz="2800" b="1" dirty="0" smtClean="0">
                <a:cs typeface="Traditional Arabic" pitchFamily="2" charset="-78"/>
              </a:rPr>
              <a:t>/2(3</a:t>
            </a:r>
            <a:r>
              <a:rPr lang="ar-SA" sz="2800" b="1" dirty="0" err="1" smtClean="0">
                <a:cs typeface="Traditional Arabic" pitchFamily="2" charset="-78"/>
              </a:rPr>
              <a:t>)</a:t>
            </a:r>
            <a:endParaRPr lang="ar-SA" sz="2800" b="1" dirty="0" smtClean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س = 1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976739" y="2815046"/>
            <a:ext cx="4104456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الرأس ( </a:t>
            </a:r>
            <a:r>
              <a:rPr lang="ar-SA" sz="2800" b="1" dirty="0" err="1" smtClean="0">
                <a:cs typeface="Traditional Arabic" pitchFamily="2" charset="-78"/>
              </a:rPr>
              <a:t>س</a:t>
            </a:r>
            <a:r>
              <a:rPr lang="ar-SA" sz="2800" b="1" dirty="0" smtClean="0">
                <a:cs typeface="Traditional Arabic" pitchFamily="2" charset="-78"/>
              </a:rPr>
              <a:t> , </a:t>
            </a:r>
            <a:r>
              <a:rPr lang="ar-SA" sz="2800" b="1" dirty="0" err="1" smtClean="0">
                <a:cs typeface="Traditional Arabic" pitchFamily="2" charset="-78"/>
              </a:rPr>
              <a:t>ص</a:t>
            </a:r>
            <a:r>
              <a:rPr lang="ar-SA" sz="2800" b="1" dirty="0" smtClean="0">
                <a:cs typeface="Traditional Arabic" pitchFamily="2" charset="-78"/>
              </a:rPr>
              <a:t> )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 </a:t>
            </a:r>
            <a:r>
              <a:rPr lang="ar-SA" sz="2800" b="1" dirty="0">
                <a:cs typeface="Traditional Arabic" pitchFamily="2" charset="-78"/>
              </a:rPr>
              <a:t>ص</a:t>
            </a:r>
            <a:r>
              <a:rPr lang="ar-SA" sz="2800" b="1" dirty="0" smtClean="0">
                <a:cs typeface="Traditional Arabic" pitchFamily="2" charset="-78"/>
              </a:rPr>
              <a:t>= </a:t>
            </a:r>
            <a:r>
              <a:rPr lang="ar-SA" sz="2800" b="1" dirty="0" err="1" smtClean="0">
                <a:cs typeface="Traditional Arabic" pitchFamily="2" charset="-78"/>
              </a:rPr>
              <a:t>3س</a:t>
            </a:r>
            <a:r>
              <a:rPr lang="ar-SA" sz="28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- </a:t>
            </a:r>
            <a:r>
              <a:rPr lang="ar-SA" sz="2800" b="1" dirty="0" err="1" smtClean="0">
                <a:cs typeface="Traditional Arabic" pitchFamily="2" charset="-78"/>
              </a:rPr>
              <a:t>6س</a:t>
            </a:r>
            <a:r>
              <a:rPr lang="ar-SA" sz="2800" b="1" dirty="0" smtClean="0">
                <a:cs typeface="Traditional Arabic" pitchFamily="2" charset="-78"/>
              </a:rPr>
              <a:t> +2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ص = 3(1) </a:t>
            </a:r>
            <a:r>
              <a:rPr lang="ar-SA" sz="28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2800" b="1" dirty="0" err="1" smtClean="0">
                <a:cs typeface="Traditional Arabic" pitchFamily="2" charset="-78"/>
              </a:rPr>
              <a:t> </a:t>
            </a:r>
            <a:r>
              <a:rPr lang="ar-SA" sz="2800" b="1" dirty="0" smtClean="0">
                <a:cs typeface="Traditional Arabic" pitchFamily="2" charset="-78"/>
              </a:rPr>
              <a:t>– 6(1</a:t>
            </a:r>
            <a:r>
              <a:rPr lang="ar-SA" sz="2800" b="1" dirty="0" err="1" smtClean="0">
                <a:cs typeface="Traditional Arabic" pitchFamily="2" charset="-78"/>
              </a:rPr>
              <a:t>) </a:t>
            </a:r>
            <a:r>
              <a:rPr lang="ar-SA" sz="2800" b="1" dirty="0" smtClean="0">
                <a:cs typeface="Traditional Arabic" pitchFamily="2" charset="-78"/>
              </a:rPr>
              <a:t>+2 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ص= </a:t>
            </a:r>
            <a:r>
              <a:rPr lang="ar-SA" sz="2800" b="1" dirty="0" err="1" smtClean="0">
                <a:cs typeface="Traditional Arabic" pitchFamily="2" charset="-78"/>
              </a:rPr>
              <a:t>3 -6+2 = </a:t>
            </a:r>
            <a:r>
              <a:rPr lang="ar-SA" sz="2800" b="1" dirty="0" smtClean="0">
                <a:cs typeface="Traditional Arabic" pitchFamily="2" charset="-78"/>
              </a:rPr>
              <a:t>-1 </a:t>
            </a:r>
          </a:p>
          <a:p>
            <a:pPr algn="r"/>
            <a:r>
              <a:rPr lang="ar-SA" sz="2800" b="1" dirty="0" err="1" smtClean="0">
                <a:cs typeface="Traditional Arabic" pitchFamily="2" charset="-78"/>
              </a:rPr>
              <a:t>الرأس (1 , -1 </a:t>
            </a:r>
            <a:r>
              <a:rPr lang="ar-SA" sz="2800" b="1" dirty="0" smtClean="0">
                <a:cs typeface="Traditional Arabic" pitchFamily="2" charset="-78"/>
              </a:rPr>
              <a:t>)  وهي نقطة صغرى</a:t>
            </a:r>
            <a:endParaRPr lang="en-US" sz="2800" b="1" dirty="0">
              <a:cs typeface="Traditional Arabic" pitchFamily="2" charset="-78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80785" y="1857365"/>
            <a:ext cx="4782346" cy="4050125"/>
            <a:chOff x="2000" y="2000"/>
            <a:chExt cx="2835" cy="3968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00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3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56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285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13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41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70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98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4268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455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4835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000" y="200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000" y="2283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000" y="256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000" y="285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000" y="313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000" y="341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000" y="37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000" y="398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2000" y="42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2000" y="455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2000" y="483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2000" y="511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2000" y="54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2000" y="568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2000" y="59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cxnSp>
        <p:nvCxnSpPr>
          <p:cNvPr id="33" name="AutoShape 32"/>
          <p:cNvCxnSpPr>
            <a:cxnSpLocks noChangeShapeType="1"/>
          </p:cNvCxnSpPr>
          <p:nvPr/>
        </p:nvCxnSpPr>
        <p:spPr bwMode="auto">
          <a:xfrm>
            <a:off x="0" y="5013176"/>
            <a:ext cx="5488693" cy="689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34" name="AutoShape 33"/>
          <p:cNvCxnSpPr>
            <a:cxnSpLocks noChangeShapeType="1"/>
          </p:cNvCxnSpPr>
          <p:nvPr/>
        </p:nvCxnSpPr>
        <p:spPr bwMode="auto">
          <a:xfrm>
            <a:off x="2700319" y="1785926"/>
            <a:ext cx="0" cy="4464496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7" name="شكل بيضاوي 36"/>
          <p:cNvSpPr/>
          <p:nvPr/>
        </p:nvSpPr>
        <p:spPr>
          <a:xfrm>
            <a:off x="2664371" y="4401120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رابط كسهم مستقيم 42"/>
          <p:cNvCxnSpPr/>
          <p:nvPr/>
        </p:nvCxnSpPr>
        <p:spPr>
          <a:xfrm rot="10800000">
            <a:off x="3240436" y="4507532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شكل بيضاوي 34"/>
          <p:cNvSpPr/>
          <p:nvPr/>
        </p:nvSpPr>
        <p:spPr>
          <a:xfrm>
            <a:off x="3112860" y="5265216"/>
            <a:ext cx="127575" cy="108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رابط مستقيم 50"/>
          <p:cNvCxnSpPr/>
          <p:nvPr/>
        </p:nvCxnSpPr>
        <p:spPr>
          <a:xfrm>
            <a:off x="3168427" y="5373216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" name="سهم منحني إلى اليمين 51"/>
          <p:cNvSpPr/>
          <p:nvPr/>
        </p:nvSpPr>
        <p:spPr>
          <a:xfrm flipH="1" flipV="1">
            <a:off x="3672483" y="5085184"/>
            <a:ext cx="168772" cy="2857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4048964" y="1772816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مربع نص 55"/>
          <p:cNvSpPr txBox="1"/>
          <p:nvPr/>
        </p:nvSpPr>
        <p:spPr>
          <a:xfrm>
            <a:off x="10009187" y="116632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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10081195" y="141277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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10153203" y="357301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</a:t>
            </a:r>
            <a:endParaRPr lang="ar-SA" sz="4000" b="1" dirty="0">
              <a:solidFill>
                <a:srgbClr val="0000CC"/>
              </a:solidFill>
            </a:endParaRPr>
          </a:p>
        </p:txBody>
      </p:sp>
      <p:cxnSp>
        <p:nvCxnSpPr>
          <p:cNvPr id="65" name="رابط كسهم مستقيم 64"/>
          <p:cNvCxnSpPr/>
          <p:nvPr/>
        </p:nvCxnSpPr>
        <p:spPr>
          <a:xfrm rot="10800000">
            <a:off x="2808387" y="4509120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شكل بيضاوي 66"/>
          <p:cNvSpPr/>
          <p:nvPr/>
        </p:nvSpPr>
        <p:spPr>
          <a:xfrm>
            <a:off x="3600475" y="4437112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رابط مستقيم 67"/>
          <p:cNvCxnSpPr/>
          <p:nvPr/>
        </p:nvCxnSpPr>
        <p:spPr>
          <a:xfrm>
            <a:off x="3672483" y="4509120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9" name="سهم منحني إلى اليمين 68"/>
          <p:cNvSpPr/>
          <p:nvPr/>
        </p:nvSpPr>
        <p:spPr>
          <a:xfrm flipH="1" flipV="1">
            <a:off x="4104531" y="4223368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سهم منحني إلى اليمين 69"/>
          <p:cNvSpPr/>
          <p:nvPr/>
        </p:nvSpPr>
        <p:spPr>
          <a:xfrm flipH="1" flipV="1">
            <a:off x="4104531" y="3935336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سهم منحني إلى اليمين 70"/>
          <p:cNvSpPr/>
          <p:nvPr/>
        </p:nvSpPr>
        <p:spPr>
          <a:xfrm flipH="1" flipV="1">
            <a:off x="4104531" y="3645024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رابط كسهم مستقيم 71"/>
          <p:cNvCxnSpPr/>
          <p:nvPr/>
        </p:nvCxnSpPr>
        <p:spPr>
          <a:xfrm flipH="1" flipV="1">
            <a:off x="3168427" y="1844824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رابط كسهم مستقيم 73"/>
          <p:cNvCxnSpPr/>
          <p:nvPr/>
        </p:nvCxnSpPr>
        <p:spPr>
          <a:xfrm flipH="1" flipV="1">
            <a:off x="2304331" y="1844824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شكل بيضاوي 74"/>
          <p:cNvSpPr/>
          <p:nvPr/>
        </p:nvSpPr>
        <p:spPr>
          <a:xfrm>
            <a:off x="2160315" y="1772816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مربع نص 75"/>
          <p:cNvSpPr txBox="1"/>
          <p:nvPr/>
        </p:nvSpPr>
        <p:spPr>
          <a:xfrm>
            <a:off x="3960514" y="5373216"/>
            <a:ext cx="6840835" cy="954107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أ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= </a:t>
            </a:r>
            <a:r>
              <a:rPr lang="ar-SA" sz="2800" b="1" u="sng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عدد الوحدات المصاحبة لها 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[ الاساسية 1,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 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5 ,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..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]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</a:p>
          <a:p>
            <a:pPr algn="r"/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9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15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  <a:sym typeface="Wingdings"/>
              </a:rPr>
              <a:t>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  <a:sym typeface="Wingdings"/>
              </a:rPr>
              <a:t>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1×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7×</a:t>
            </a:r>
            <a:r>
              <a:rPr lang="ar-SA" sz="2800" b="1" u="sng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</a:t>
            </a:r>
            <a:endParaRPr lang="ar-SA" sz="2800" dirty="0">
              <a:solidFill>
                <a:srgbClr val="0000CC"/>
              </a:solidFill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5184651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نبدأ من الرأس ونتحرك خطوة واحدة باتجاه </a:t>
            </a:r>
            <a:r>
              <a:rPr lang="ar-SA" sz="2800" b="1" dirty="0" err="1" smtClean="0">
                <a:cs typeface="Traditional Arabic" pitchFamily="2" charset="-78"/>
              </a:rPr>
              <a:t>اليمين .</a:t>
            </a:r>
            <a:endParaRPr lang="ar-SA" sz="2800" dirty="0"/>
          </a:p>
        </p:txBody>
      </p:sp>
      <p:sp>
        <p:nvSpPr>
          <p:cNvPr id="78" name="مربع نص 77"/>
          <p:cNvSpPr txBox="1"/>
          <p:nvPr/>
        </p:nvSpPr>
        <p:spPr>
          <a:xfrm>
            <a:off x="0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قيمة أ موجبة نصعد للأعلى بعدد </a:t>
            </a:r>
            <a:r>
              <a:rPr lang="ar-SA" sz="2800" b="1" dirty="0" err="1" smtClean="0">
                <a:cs typeface="Traditional Arabic" pitchFamily="2" charset="-78"/>
              </a:rPr>
              <a:t>الوحدات .</a:t>
            </a:r>
            <a:endParaRPr lang="ar-SA" sz="2800" dirty="0"/>
          </a:p>
        </p:txBody>
      </p:sp>
      <p:sp>
        <p:nvSpPr>
          <p:cNvPr id="58" name="سهم منحني إلى اليمين 57"/>
          <p:cNvSpPr/>
          <p:nvPr/>
        </p:nvSpPr>
        <p:spPr>
          <a:xfrm flipH="1" flipV="1">
            <a:off x="3672483" y="4725144"/>
            <a:ext cx="168772" cy="2857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سهم منحني إلى اليمين 59"/>
          <p:cNvSpPr/>
          <p:nvPr/>
        </p:nvSpPr>
        <p:spPr>
          <a:xfrm flipH="1" flipV="1">
            <a:off x="3672483" y="4509120"/>
            <a:ext cx="168772" cy="2857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سهم منحني إلى اليمين 62"/>
          <p:cNvSpPr/>
          <p:nvPr/>
        </p:nvSpPr>
        <p:spPr>
          <a:xfrm flipH="1" flipV="1">
            <a:off x="4104531" y="3356992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سهم منحني إلى اليمين 63"/>
          <p:cNvSpPr/>
          <p:nvPr/>
        </p:nvSpPr>
        <p:spPr>
          <a:xfrm flipH="1" flipV="1">
            <a:off x="4104531" y="2996952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سهم منحني إلى اليمين 72"/>
          <p:cNvSpPr/>
          <p:nvPr/>
        </p:nvSpPr>
        <p:spPr>
          <a:xfrm flipH="1" flipV="1">
            <a:off x="4104531" y="2783208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سهم منحني إلى اليمين 78"/>
          <p:cNvSpPr/>
          <p:nvPr/>
        </p:nvSpPr>
        <p:spPr>
          <a:xfrm flipH="1" flipV="1">
            <a:off x="4104531" y="2492896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سهم منحني إلى اليمين 79"/>
          <p:cNvSpPr/>
          <p:nvPr/>
        </p:nvSpPr>
        <p:spPr>
          <a:xfrm flipH="1" flipV="1">
            <a:off x="4104531" y="2204864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سهم منحني إلى اليمين 80"/>
          <p:cNvSpPr/>
          <p:nvPr/>
        </p:nvSpPr>
        <p:spPr>
          <a:xfrm flipH="1" flipV="1">
            <a:off x="4104531" y="1844824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3" grpId="0" animBg="1"/>
      <p:bldP spid="4" grpId="0" animBg="1"/>
      <p:bldP spid="5" grpId="0" animBg="1"/>
      <p:bldP spid="37" grpId="0" animBg="1"/>
      <p:bldP spid="35" grpId="0" animBg="1"/>
      <p:bldP spid="52" grpId="0" animBg="1"/>
      <p:bldP spid="59" grpId="0" animBg="1"/>
      <p:bldP spid="56" grpId="0"/>
      <p:bldP spid="61" grpId="0"/>
      <p:bldP spid="62" grpId="0"/>
      <p:bldP spid="67" grpId="0" animBg="1"/>
      <p:bldP spid="69" grpId="0" animBg="1"/>
      <p:bldP spid="70" grpId="0" animBg="1"/>
      <p:bldP spid="71" grpId="0" animBg="1"/>
      <p:bldP spid="75" grpId="0" animBg="1"/>
      <p:bldP spid="76" grpId="0" animBg="1"/>
      <p:bldP spid="77" grpId="0" animBg="1"/>
      <p:bldP spid="78" grpId="0" animBg="1"/>
      <p:bldP spid="58" grpId="0" animBg="1"/>
      <p:bldP spid="60" grpId="0" animBg="1"/>
      <p:bldP spid="63" grpId="0" animBg="1"/>
      <p:bldP spid="64" grpId="0" animBg="1"/>
      <p:bldP spid="73" grpId="0" animBg="1"/>
      <p:bldP spid="79" grpId="0" animBg="1"/>
      <p:bldP spid="80" grpId="0" animBg="1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شكل حر 65"/>
          <p:cNvSpPr/>
          <p:nvPr/>
        </p:nvSpPr>
        <p:spPr>
          <a:xfrm flipV="1">
            <a:off x="1202790" y="3861048"/>
            <a:ext cx="2109653" cy="1494591"/>
          </a:xfrm>
          <a:custGeom>
            <a:avLst/>
            <a:gdLst>
              <a:gd name="connsiteX0" fmla="*/ 1647930 w 1647930"/>
              <a:gd name="connsiteY0" fmla="*/ 0 h 1199103"/>
              <a:gd name="connsiteX1" fmla="*/ 1215851 w 1647930"/>
              <a:gd name="connsiteY1" fmla="*/ 894304 h 1199103"/>
              <a:gd name="connsiteX2" fmla="*/ 823965 w 1647930"/>
              <a:gd name="connsiteY2" fmla="*/ 1195754 h 1199103"/>
              <a:gd name="connsiteX3" fmla="*/ 381838 w 1647930"/>
              <a:gd name="connsiteY3" fmla="*/ 914400 h 1199103"/>
              <a:gd name="connsiteX4" fmla="*/ 0 w 1647930"/>
              <a:gd name="connsiteY4" fmla="*/ 40194 h 1199103"/>
              <a:gd name="connsiteX5" fmla="*/ 0 w 1647930"/>
              <a:gd name="connsiteY5" fmla="*/ 40194 h 1199103"/>
              <a:gd name="connsiteX6" fmla="*/ 0 w 1647930"/>
              <a:gd name="connsiteY6" fmla="*/ 40194 h 119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7930" h="1199103">
                <a:moveTo>
                  <a:pt x="1647930" y="0"/>
                </a:moveTo>
                <a:cubicBezTo>
                  <a:pt x="1500554" y="347506"/>
                  <a:pt x="1353178" y="695012"/>
                  <a:pt x="1215851" y="894304"/>
                </a:cubicBezTo>
                <a:cubicBezTo>
                  <a:pt x="1078524" y="1093596"/>
                  <a:pt x="962967" y="1192405"/>
                  <a:pt x="823965" y="1195754"/>
                </a:cubicBezTo>
                <a:cubicBezTo>
                  <a:pt x="684963" y="1199103"/>
                  <a:pt x="519165" y="1106993"/>
                  <a:pt x="381838" y="914400"/>
                </a:cubicBezTo>
                <a:cubicBezTo>
                  <a:pt x="244511" y="721807"/>
                  <a:pt x="0" y="40194"/>
                  <a:pt x="0" y="40194"/>
                </a:cubicBezTo>
                <a:lnTo>
                  <a:pt x="0" y="40194"/>
                </a:lnTo>
                <a:lnTo>
                  <a:pt x="0" y="40194"/>
                </a:lnTo>
              </a:path>
            </a:pathLst>
          </a:cu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رابط مستقيم 44"/>
          <p:cNvCxnSpPr/>
          <p:nvPr/>
        </p:nvCxnSpPr>
        <p:spPr>
          <a:xfrm rot="5400000">
            <a:off x="-56295" y="4107517"/>
            <a:ext cx="4500594" cy="1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260648"/>
            <a:ext cx="5976664" cy="621851"/>
          </a:xfrm>
        </p:spPr>
        <p:txBody>
          <a:bodyPr>
            <a:normAutofit fontScale="90000"/>
          </a:bodyPr>
          <a:lstStyle/>
          <a:p>
            <a:pPr algn="r"/>
            <a:r>
              <a:rPr lang="ar-SA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مثلي الدالة بيانياَ 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:   </a:t>
            </a:r>
            <a:r>
              <a:rPr lang="ar-SA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ص=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-</a:t>
            </a:r>
            <a:r>
              <a:rPr lang="ar-SA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س</a:t>
            </a:r>
            <a:r>
              <a:rPr lang="ar-SA" sz="3600" b="1" baseline="30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- 2س -1</a:t>
            </a:r>
            <a:r>
              <a:rPr lang="ar-S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 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931745" y="260648"/>
            <a:ext cx="312228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المقطع الصادي = -1</a:t>
            </a:r>
            <a:endParaRPr lang="en-US" sz="2800" b="1" dirty="0">
              <a:cs typeface="Traditional Arabic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832723" y="888478"/>
            <a:ext cx="4248472" cy="18158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  </a:t>
            </a:r>
            <a:r>
              <a:rPr lang="ar-SA" sz="2800" b="1" dirty="0" err="1" smtClean="0">
                <a:cs typeface="Traditional Arabic" pitchFamily="2" charset="-78"/>
              </a:rPr>
              <a:t>س =  </a:t>
            </a:r>
            <a:r>
              <a:rPr lang="ar-SA" sz="2800" b="1" dirty="0" smtClean="0">
                <a:cs typeface="Traditional Arabic" pitchFamily="2" charset="-78"/>
              </a:rPr>
              <a:t>-ب / 2أ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أ </a:t>
            </a:r>
            <a:r>
              <a:rPr lang="ar-SA" sz="2800" b="1" dirty="0" err="1" smtClean="0">
                <a:cs typeface="Traditional Arabic" pitchFamily="2" charset="-78"/>
              </a:rPr>
              <a:t>= -1  </a:t>
            </a:r>
            <a:r>
              <a:rPr lang="ar-SA" sz="2800" b="1" dirty="0" smtClean="0">
                <a:cs typeface="Traditional Arabic" pitchFamily="2" charset="-78"/>
              </a:rPr>
              <a:t>, </a:t>
            </a:r>
            <a:r>
              <a:rPr lang="ar-SA" sz="2800" b="1" dirty="0" err="1" smtClean="0">
                <a:cs typeface="Traditional Arabic" pitchFamily="2" charset="-78"/>
              </a:rPr>
              <a:t>ب = </a:t>
            </a:r>
            <a:r>
              <a:rPr lang="ar-SA" sz="2800" b="1" dirty="0" smtClean="0">
                <a:cs typeface="Traditional Arabic" pitchFamily="2" charset="-78"/>
              </a:rPr>
              <a:t>-2</a:t>
            </a:r>
            <a:endParaRPr lang="ar-SA" sz="2800" b="1" dirty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معادلة محور التماثل </a:t>
            </a:r>
            <a:r>
              <a:rPr lang="ar-SA" sz="2800" b="1" dirty="0" err="1" smtClean="0">
                <a:cs typeface="Traditional Arabic" pitchFamily="2" charset="-78"/>
              </a:rPr>
              <a:t>= -</a:t>
            </a:r>
            <a:r>
              <a:rPr lang="ar-SA" sz="2800" b="1" dirty="0" smtClean="0">
                <a:cs typeface="Traditional Arabic" pitchFamily="2" charset="-78"/>
              </a:rPr>
              <a:t>(-2</a:t>
            </a:r>
            <a:r>
              <a:rPr lang="ar-SA" sz="2800" b="1" dirty="0" err="1" smtClean="0">
                <a:cs typeface="Traditional Arabic" pitchFamily="2" charset="-78"/>
              </a:rPr>
              <a:t>) </a:t>
            </a:r>
            <a:r>
              <a:rPr lang="ar-SA" sz="2800" b="1" dirty="0" smtClean="0">
                <a:cs typeface="Traditional Arabic" pitchFamily="2" charset="-78"/>
              </a:rPr>
              <a:t>/ 2(-1</a:t>
            </a:r>
            <a:r>
              <a:rPr lang="ar-SA" sz="2800" b="1" dirty="0" err="1" smtClean="0">
                <a:cs typeface="Traditional Arabic" pitchFamily="2" charset="-78"/>
              </a:rPr>
              <a:t>)</a:t>
            </a:r>
            <a:endParaRPr lang="ar-SA" sz="2800" b="1" dirty="0" smtClean="0">
              <a:cs typeface="Traditional Arabic" pitchFamily="2" charset="-78"/>
            </a:endParaRP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س = -1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976739" y="2815046"/>
            <a:ext cx="4104456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الرأس ( </a:t>
            </a:r>
            <a:r>
              <a:rPr lang="ar-SA" sz="2800" b="1" dirty="0" err="1" smtClean="0">
                <a:cs typeface="Traditional Arabic" pitchFamily="2" charset="-78"/>
              </a:rPr>
              <a:t>س</a:t>
            </a:r>
            <a:r>
              <a:rPr lang="ar-SA" sz="2800" b="1" dirty="0" smtClean="0">
                <a:cs typeface="Traditional Arabic" pitchFamily="2" charset="-78"/>
              </a:rPr>
              <a:t> , </a:t>
            </a:r>
            <a:r>
              <a:rPr lang="ar-SA" sz="2800" b="1" dirty="0" err="1" smtClean="0">
                <a:cs typeface="Traditional Arabic" pitchFamily="2" charset="-78"/>
              </a:rPr>
              <a:t>ص</a:t>
            </a:r>
            <a:r>
              <a:rPr lang="ar-SA" sz="2800" b="1" dirty="0" smtClean="0">
                <a:cs typeface="Traditional Arabic" pitchFamily="2" charset="-78"/>
              </a:rPr>
              <a:t> )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 </a:t>
            </a:r>
            <a:r>
              <a:rPr lang="ar-SA" sz="2800" b="1" dirty="0" err="1">
                <a:cs typeface="Traditional Arabic" pitchFamily="2" charset="-78"/>
              </a:rPr>
              <a:t>ص</a:t>
            </a:r>
            <a:r>
              <a:rPr lang="ar-SA" sz="2800" b="1" dirty="0" err="1" smtClean="0">
                <a:cs typeface="Traditional Arabic" pitchFamily="2" charset="-78"/>
              </a:rPr>
              <a:t>= </a:t>
            </a:r>
            <a:r>
              <a:rPr lang="ar-SA" sz="2800" b="1" dirty="0" smtClean="0">
                <a:cs typeface="Traditional Arabic" pitchFamily="2" charset="-78"/>
              </a:rPr>
              <a:t>-</a:t>
            </a:r>
            <a:r>
              <a:rPr lang="ar-SA" sz="2800" b="1" dirty="0" err="1" smtClean="0">
                <a:cs typeface="Traditional Arabic" pitchFamily="2" charset="-78"/>
              </a:rPr>
              <a:t>س</a:t>
            </a:r>
            <a:r>
              <a:rPr lang="ar-SA" sz="28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raditional Arabic" pitchFamily="2" charset="-78"/>
              </a:rPr>
              <a:t>2</a:t>
            </a:r>
            <a:r>
              <a:rPr lang="ar-SA" sz="2800" b="1" dirty="0" smtClean="0">
                <a:cs typeface="Traditional Arabic" pitchFamily="2" charset="-78"/>
              </a:rPr>
              <a:t> - 2س -1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ص </a:t>
            </a:r>
            <a:r>
              <a:rPr lang="ar-SA" sz="2800" b="1" dirty="0" err="1" smtClean="0">
                <a:cs typeface="Traditional Arabic" pitchFamily="2" charset="-78"/>
              </a:rPr>
              <a:t>= -</a:t>
            </a:r>
            <a:r>
              <a:rPr lang="ar-SA" sz="2800" b="1" dirty="0" smtClean="0">
                <a:cs typeface="Traditional Arabic" pitchFamily="2" charset="-78"/>
              </a:rPr>
              <a:t>(-1) </a:t>
            </a:r>
            <a:r>
              <a:rPr lang="ar-SA" sz="28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raditional Arabic" pitchFamily="2" charset="-78"/>
              </a:rPr>
              <a:t>2</a:t>
            </a:r>
            <a:r>
              <a:rPr lang="ar-SA" sz="2800" b="1" dirty="0" err="1" smtClean="0">
                <a:cs typeface="Traditional Arabic" pitchFamily="2" charset="-78"/>
              </a:rPr>
              <a:t> </a:t>
            </a:r>
            <a:r>
              <a:rPr lang="ar-SA" sz="2800" b="1" dirty="0" smtClean="0">
                <a:cs typeface="Traditional Arabic" pitchFamily="2" charset="-78"/>
              </a:rPr>
              <a:t>- 2(-1) -1  </a:t>
            </a:r>
          </a:p>
          <a:p>
            <a:pPr algn="r"/>
            <a:r>
              <a:rPr lang="ar-SA" sz="2800" b="1" dirty="0" err="1" smtClean="0">
                <a:cs typeface="Traditional Arabic" pitchFamily="2" charset="-78"/>
              </a:rPr>
              <a:t>ص= -1 +2-1 </a:t>
            </a:r>
            <a:r>
              <a:rPr lang="ar-SA" sz="2800" b="1" dirty="0" smtClean="0">
                <a:cs typeface="Traditional Arabic" pitchFamily="2" charset="-78"/>
              </a:rPr>
              <a:t>= 0 </a:t>
            </a:r>
          </a:p>
          <a:p>
            <a:pPr algn="r"/>
            <a:r>
              <a:rPr lang="ar-SA" sz="2800" b="1" dirty="0" smtClean="0">
                <a:cs typeface="Traditional Arabic" pitchFamily="2" charset="-78"/>
              </a:rPr>
              <a:t>الرأس ( -1 , </a:t>
            </a:r>
            <a:r>
              <a:rPr lang="ar-SA" sz="2800" b="1" dirty="0" err="1" smtClean="0">
                <a:cs typeface="Traditional Arabic" pitchFamily="2" charset="-78"/>
              </a:rPr>
              <a:t>0 </a:t>
            </a:r>
            <a:r>
              <a:rPr lang="ar-SA" sz="2800" b="1" dirty="0" smtClean="0">
                <a:cs typeface="Traditional Arabic" pitchFamily="2" charset="-78"/>
              </a:rPr>
              <a:t>)  وهي نقطة عظمى</a:t>
            </a:r>
            <a:endParaRPr lang="en-US" sz="2800" b="1" dirty="0">
              <a:cs typeface="Traditional Arabic" pitchFamily="2" charset="-78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80785" y="1857365"/>
            <a:ext cx="4782346" cy="4050125"/>
            <a:chOff x="2000" y="2000"/>
            <a:chExt cx="2835" cy="3968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00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3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56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2850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13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417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70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984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4268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4551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4835" y="2000"/>
              <a:ext cx="0" cy="3968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000" y="200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000" y="2283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000" y="256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000" y="2850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000" y="313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000" y="3417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000" y="37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000" y="3984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2000" y="42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2000" y="455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2000" y="483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2000" y="511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2000" y="5401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2000" y="5685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2000" y="5968"/>
              <a:ext cx="2835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cxnSp>
        <p:nvCxnSpPr>
          <p:cNvPr id="33" name="AutoShape 32"/>
          <p:cNvCxnSpPr>
            <a:cxnSpLocks noChangeShapeType="1"/>
          </p:cNvCxnSpPr>
          <p:nvPr/>
        </p:nvCxnSpPr>
        <p:spPr bwMode="auto">
          <a:xfrm>
            <a:off x="1" y="3856939"/>
            <a:ext cx="5488693" cy="689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34" name="AutoShape 33"/>
          <p:cNvCxnSpPr>
            <a:cxnSpLocks noChangeShapeType="1"/>
          </p:cNvCxnSpPr>
          <p:nvPr/>
        </p:nvCxnSpPr>
        <p:spPr bwMode="auto">
          <a:xfrm>
            <a:off x="2700319" y="1785926"/>
            <a:ext cx="0" cy="4464496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7" name="شكل بيضاوي 36"/>
          <p:cNvSpPr/>
          <p:nvPr/>
        </p:nvSpPr>
        <p:spPr>
          <a:xfrm>
            <a:off x="2664371" y="4113088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رابط كسهم مستقيم 42"/>
          <p:cNvCxnSpPr/>
          <p:nvPr/>
        </p:nvCxnSpPr>
        <p:spPr>
          <a:xfrm rot="10800000">
            <a:off x="2254818" y="4214818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شكل بيضاوي 34"/>
          <p:cNvSpPr/>
          <p:nvPr/>
        </p:nvSpPr>
        <p:spPr>
          <a:xfrm>
            <a:off x="2150813" y="3789040"/>
            <a:ext cx="127575" cy="108000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رابط مستقيم 50"/>
          <p:cNvCxnSpPr/>
          <p:nvPr/>
        </p:nvCxnSpPr>
        <p:spPr>
          <a:xfrm>
            <a:off x="2232323" y="3789040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" name="سهم منحني إلى اليمين 51"/>
          <p:cNvSpPr/>
          <p:nvPr/>
        </p:nvSpPr>
        <p:spPr>
          <a:xfrm flipH="1">
            <a:off x="2736379" y="3861048"/>
            <a:ext cx="168772" cy="2857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3122249" y="4977184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مربع نص 55"/>
          <p:cNvSpPr txBox="1"/>
          <p:nvPr/>
        </p:nvSpPr>
        <p:spPr>
          <a:xfrm>
            <a:off x="10009187" y="116632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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10081195" y="141277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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10153203" y="3573016"/>
            <a:ext cx="504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err="1" smtClean="0">
                <a:solidFill>
                  <a:srgbClr val="0000CC"/>
                </a:solidFill>
                <a:sym typeface="Wingdings"/>
              </a:rPr>
              <a:t></a:t>
            </a:r>
            <a:endParaRPr lang="ar-SA" sz="4000" b="1" dirty="0">
              <a:solidFill>
                <a:srgbClr val="0000CC"/>
              </a:solidFill>
            </a:endParaRPr>
          </a:p>
        </p:txBody>
      </p:sp>
      <p:cxnSp>
        <p:nvCxnSpPr>
          <p:cNvPr id="65" name="رابط كسهم مستقيم 64"/>
          <p:cNvCxnSpPr/>
          <p:nvPr/>
        </p:nvCxnSpPr>
        <p:spPr>
          <a:xfrm rot="10800000">
            <a:off x="1800275" y="4219499"/>
            <a:ext cx="33754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شكل بيضاوي 66"/>
          <p:cNvSpPr/>
          <p:nvPr/>
        </p:nvSpPr>
        <p:spPr>
          <a:xfrm>
            <a:off x="1672700" y="4149080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رابط مستقيم 67"/>
          <p:cNvCxnSpPr/>
          <p:nvPr/>
        </p:nvCxnSpPr>
        <p:spPr>
          <a:xfrm>
            <a:off x="2736379" y="4221088"/>
            <a:ext cx="467775" cy="0"/>
          </a:xfrm>
          <a:prstGeom prst="line">
            <a:avLst/>
          </a:prstGeom>
          <a:ln w="57150">
            <a:solidFill>
              <a:srgbClr val="008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9" name="سهم منحني إلى اليمين 68"/>
          <p:cNvSpPr/>
          <p:nvPr/>
        </p:nvSpPr>
        <p:spPr>
          <a:xfrm flipH="1">
            <a:off x="3168427" y="4221088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سهم منحني إلى اليمين 69"/>
          <p:cNvSpPr/>
          <p:nvPr/>
        </p:nvSpPr>
        <p:spPr>
          <a:xfrm flipH="1">
            <a:off x="3168427" y="4437112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سهم منحني إلى اليمين 70"/>
          <p:cNvSpPr/>
          <p:nvPr/>
        </p:nvSpPr>
        <p:spPr>
          <a:xfrm flipH="1">
            <a:off x="3168427" y="4725144"/>
            <a:ext cx="168772" cy="285752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رابط كسهم مستقيم 71"/>
          <p:cNvCxnSpPr/>
          <p:nvPr/>
        </p:nvCxnSpPr>
        <p:spPr>
          <a:xfrm flipH="1" flipV="1">
            <a:off x="2232323" y="5049192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رابط كسهم مستقيم 73"/>
          <p:cNvCxnSpPr/>
          <p:nvPr/>
        </p:nvCxnSpPr>
        <p:spPr>
          <a:xfrm flipH="1" flipV="1">
            <a:off x="1296219" y="5049192"/>
            <a:ext cx="8416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شكل بيضاوي 74"/>
          <p:cNvSpPr/>
          <p:nvPr/>
        </p:nvSpPr>
        <p:spPr>
          <a:xfrm>
            <a:off x="1224211" y="4977184"/>
            <a:ext cx="127575" cy="108000"/>
          </a:xfrm>
          <a:prstGeom prst="ellipse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مربع نص 62"/>
          <p:cNvSpPr txBox="1"/>
          <p:nvPr/>
        </p:nvSpPr>
        <p:spPr>
          <a:xfrm>
            <a:off x="3672484" y="5373216"/>
            <a:ext cx="7128866" cy="954107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أ = </a:t>
            </a:r>
            <a:r>
              <a:rPr lang="ar-SA" sz="2800" b="1" u="sng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عدد الوحدات المصاحبة لها 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[ الاساسية 1,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 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5 ,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..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]</a:t>
            </a:r>
            <a:r>
              <a:rPr lang="ar-SA" sz="28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</a:p>
          <a:p>
            <a:pPr algn="r"/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 , -3 ,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-5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  <a:sym typeface="Wingdings"/>
              </a:rPr>
              <a:t>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  <a:sym typeface="Wingdings"/>
              </a:rPr>
              <a:t> </a:t>
            </a:r>
            <a:r>
              <a:rPr lang="en-US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 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1×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3×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5×</a:t>
            </a:r>
            <a:r>
              <a:rPr lang="ar-SA" sz="2800" b="1" u="sng" dirty="0" err="1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</a:t>
            </a:r>
            <a:r>
              <a:rPr lang="ar-SA" sz="2800" b="1" u="sng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 </a:t>
            </a:r>
            <a:r>
              <a:rPr lang="ar-SA" sz="2800" b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, 7×</a:t>
            </a:r>
            <a:r>
              <a:rPr lang="ar-SA" sz="2800" b="1" u="sng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2" charset="-78"/>
              </a:rPr>
              <a:t>-1</a:t>
            </a:r>
            <a:endParaRPr lang="ar-SA" sz="2800" dirty="0">
              <a:solidFill>
                <a:srgbClr val="0000CC"/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5184651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نبدأ من الرأس ونتحرك خطوة واحدة باتجاه </a:t>
            </a:r>
            <a:r>
              <a:rPr lang="ar-SA" sz="2800" b="1" dirty="0" err="1" smtClean="0">
                <a:cs typeface="Traditional Arabic" pitchFamily="2" charset="-78"/>
              </a:rPr>
              <a:t>اليمين .</a:t>
            </a:r>
            <a:endParaRPr lang="ar-SA" sz="2800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0" y="6334780"/>
            <a:ext cx="5616699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cs typeface="Traditional Arabic" pitchFamily="2" charset="-78"/>
              </a:rPr>
              <a:t>قيمة أ سالبة ننزل للأسفل بعدد </a:t>
            </a:r>
            <a:r>
              <a:rPr lang="ar-SA" sz="2800" b="1" dirty="0" err="1" smtClean="0">
                <a:cs typeface="Traditional Arabic" pitchFamily="2" charset="-78"/>
              </a:rPr>
              <a:t>الوحدات .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3" grpId="0" animBg="1"/>
      <p:bldP spid="4" grpId="0" animBg="1"/>
      <p:bldP spid="5" grpId="0" animBg="1"/>
      <p:bldP spid="37" grpId="0" animBg="1"/>
      <p:bldP spid="35" grpId="0" animBg="1"/>
      <p:bldP spid="52" grpId="0" animBg="1"/>
      <p:bldP spid="59" grpId="0" animBg="1"/>
      <p:bldP spid="56" grpId="0"/>
      <p:bldP spid="61" grpId="0"/>
      <p:bldP spid="62" grpId="0"/>
      <p:bldP spid="67" grpId="0" animBg="1"/>
      <p:bldP spid="69" grpId="0" animBg="1"/>
      <p:bldP spid="70" grpId="0" animBg="1"/>
      <p:bldP spid="71" grpId="0" animBg="1"/>
      <p:bldP spid="75" grpId="0" animBg="1"/>
      <p:bldP spid="63" grpId="0" animBg="1"/>
      <p:bldP spid="64" grpId="0" animBg="1"/>
      <p:bldP spid="73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666</Words>
  <Application>Microsoft Office PowerPoint</Application>
  <PresentationFormat>مخصص</PresentationFormat>
  <Paragraphs>85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طريقة تمثيل الدوال التربيعية بيانياً  بدلالة محور التماثل والرأس والمقطع  </vt:lpstr>
      <vt:lpstr>الشريحة 2</vt:lpstr>
      <vt:lpstr>مثلي الدالة بيانياَ :   ص= س2 + 2س -1    </vt:lpstr>
      <vt:lpstr>الشريحة 4</vt:lpstr>
      <vt:lpstr>مثلي الدالة بيانياَ :   ص= 3س2 -6س +2</vt:lpstr>
      <vt:lpstr>مثلي الدالة بيانياَ :   ص= -س2 - 2س -1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طريقة شرح الدوال التربيعية بيانياً </dc:title>
  <dc:creator>Huda</dc:creator>
  <cp:lastModifiedBy>hoOod</cp:lastModifiedBy>
  <cp:revision>49</cp:revision>
  <dcterms:created xsi:type="dcterms:W3CDTF">2012-03-14T09:12:00Z</dcterms:created>
  <dcterms:modified xsi:type="dcterms:W3CDTF">2012-03-14T14:38:55Z</dcterms:modified>
</cp:coreProperties>
</file>