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68"/>
  </p:notesMasterIdLst>
  <p:sldIdLst>
    <p:sldId id="379" r:id="rId8"/>
    <p:sldId id="2997" r:id="rId9"/>
    <p:sldId id="406" r:id="rId10"/>
    <p:sldId id="407" r:id="rId11"/>
    <p:sldId id="346" r:id="rId12"/>
    <p:sldId id="443" r:id="rId13"/>
    <p:sldId id="347" r:id="rId14"/>
    <p:sldId id="444" r:id="rId15"/>
    <p:sldId id="422" r:id="rId16"/>
    <p:sldId id="348" r:id="rId17"/>
    <p:sldId id="445" r:id="rId18"/>
    <p:sldId id="446" r:id="rId19"/>
    <p:sldId id="361" r:id="rId20"/>
    <p:sldId id="440" r:id="rId21"/>
    <p:sldId id="355" r:id="rId22"/>
    <p:sldId id="360" r:id="rId23"/>
    <p:sldId id="363" r:id="rId24"/>
    <p:sldId id="362" r:id="rId25"/>
    <p:sldId id="357" r:id="rId26"/>
    <p:sldId id="354" r:id="rId27"/>
    <p:sldId id="353" r:id="rId28"/>
    <p:sldId id="359" r:id="rId29"/>
    <p:sldId id="412" r:id="rId30"/>
    <p:sldId id="414" r:id="rId31"/>
    <p:sldId id="441" r:id="rId32"/>
    <p:sldId id="413" r:id="rId33"/>
    <p:sldId id="358" r:id="rId34"/>
    <p:sldId id="415" r:id="rId35"/>
    <p:sldId id="352" r:id="rId36"/>
    <p:sldId id="364" r:id="rId37"/>
    <p:sldId id="349" r:id="rId38"/>
    <p:sldId id="365" r:id="rId39"/>
    <p:sldId id="416" r:id="rId40"/>
    <p:sldId id="417" r:id="rId41"/>
    <p:sldId id="366" r:id="rId42"/>
    <p:sldId id="439" r:id="rId43"/>
    <p:sldId id="437" r:id="rId44"/>
    <p:sldId id="438" r:id="rId45"/>
    <p:sldId id="419" r:id="rId46"/>
    <p:sldId id="436" r:id="rId47"/>
    <p:sldId id="420" r:id="rId48"/>
    <p:sldId id="435" r:id="rId49"/>
    <p:sldId id="421" r:id="rId50"/>
    <p:sldId id="442" r:id="rId51"/>
    <p:sldId id="447" r:id="rId52"/>
    <p:sldId id="433" r:id="rId53"/>
    <p:sldId id="432" r:id="rId54"/>
    <p:sldId id="350" r:id="rId55"/>
    <p:sldId id="424" r:id="rId56"/>
    <p:sldId id="425" r:id="rId57"/>
    <p:sldId id="426" r:id="rId58"/>
    <p:sldId id="427" r:id="rId59"/>
    <p:sldId id="428" r:id="rId60"/>
    <p:sldId id="429" r:id="rId61"/>
    <p:sldId id="431" r:id="rId62"/>
    <p:sldId id="430" r:id="rId63"/>
    <p:sldId id="423" r:id="rId64"/>
    <p:sldId id="1057" r:id="rId65"/>
    <p:sldId id="2996" r:id="rId66"/>
    <p:sldId id="290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B44BEF-0D1E-441C-BFD5-F86A1A2B2157}" type="datetimeFigureOut">
              <a:rPr lang="ar-SA" smtClean="0"/>
              <a:t>26/07/46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1DB244-CCA7-4915-B58B-29F4833898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62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العبارة 4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42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110  لا تشكل مربعاً كاملاً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65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حل ز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803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07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ز + أبو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01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حل ز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28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25) 3ك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 -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24ك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+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48ك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=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3ك ( ك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-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8ك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16 )      حلل بإخراج  ق . م . أ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	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</a:t>
            </a:r>
            <a:r>
              <a:rPr lang="ar-SA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3ك (ك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-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4)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               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التحليل على صورة مربع كامل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85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الخطوة الثانية مالها داعي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79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حل ز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537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44) ابحث أولاً عن ( ق . م . أ ) للحدود جميعها . فإن كان أحد العوامل ثنائية حد ، فأتحقق إذا كان الحدان يمثلان الفرق بين مربعين ، و أحلل إلى العوامل في هذه الحالة . و إذا كان أحد العوامل ثلاثية حدود فأتحقق إن كانت كثيرة الحدود تشكل مربعاً كاملاً أم لا ، و أحلله . و إذا كان أحد العوامل يحتوي على أربعة حدود فأكثر ، فأحلل بتجميع الحدود . أما إذا لم يكن لكثيرة الحدود ( ق . م . أ ) ولم تكن قابلة للتحليل ، فإنها تكون أولية .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B244-CCA7-4915-B58B-29F483389825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48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5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0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4BC61-174B-42D8-A1C4-487CC1FE733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33E53-8E40-464B-808C-65FF5E85B72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3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DEF3-38FF-4C31-A3A9-08CEA3E6961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3305-2704-4727-9371-FAFA158793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F4C70-B37E-43AF-B76C-0018CD47A92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3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558B-2323-4353-A95A-F7C323C44F7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7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080B-4D7D-4D08-8F2E-53EB51F6A47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4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FC139-F855-4162-B931-4FB1B40EB4C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6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5BA6-3C02-458E-BC8E-84DBFB1083B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8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1251D-5E1C-4336-B546-D1520D4BD2C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9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59C9E-6E7A-41D6-99AF-122F55E1C66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93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67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38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42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4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35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8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5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50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33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8718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112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004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126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344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4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2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317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230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373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457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615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217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671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04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97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3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1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39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274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126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214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968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270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9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47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2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40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7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9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66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77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2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8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3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4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82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91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5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1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1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6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7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2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5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7D90DA-5362-462F-8261-001063C77F67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4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/>
              <a:pPr/>
              <a:t>26/07/46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08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26/07/46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11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إطارات فارغه ج\01bd2e02019bfbd024874b55460e18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527"/>
            <a:ext cx="8820472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>
            <a:off x="2843809" y="2996952"/>
            <a:ext cx="29578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6585CF"/>
                </a:solidFill>
                <a:effectLst/>
                <a:uLnTx/>
                <a:uFillTx/>
                <a:latin typeface="Arial" pitchFamily="34" charset="0"/>
                <a:ea typeface="+mn-ea"/>
                <a:cs typeface="AL-Bsher" pitchFamily="2" charset="-78"/>
              </a:rPr>
              <a:t>تدر ب 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33421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ربع نص 96"/>
          <p:cNvSpPr txBox="1"/>
          <p:nvPr/>
        </p:nvSpPr>
        <p:spPr>
          <a:xfrm>
            <a:off x="2127974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81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ــ       90 س        +        25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6314648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45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2171244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4186674" y="3286125"/>
            <a:ext cx="714348" cy="1015298"/>
            <a:chOff x="4186674" y="3357563"/>
            <a:chExt cx="714348" cy="1015298"/>
          </a:xfrm>
        </p:grpSpPr>
        <p:sp>
          <p:nvSpPr>
            <p:cNvPr id="102" name="خماسي 101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ربع نص 102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 2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5214942" y="4357694"/>
            <a:ext cx="1000132" cy="571504"/>
            <a:chOff x="5214942" y="4429132"/>
            <a:chExt cx="1000132" cy="571504"/>
          </a:xfrm>
        </p:grpSpPr>
        <p:sp>
          <p:nvSpPr>
            <p:cNvPr id="105" name="خماسي 104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ربع نص 105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مجموعة 106"/>
          <p:cNvGrpSpPr/>
          <p:nvPr/>
        </p:nvGrpSpPr>
        <p:grpSpPr>
          <a:xfrm>
            <a:off x="2972228" y="4357694"/>
            <a:ext cx="1000132" cy="571504"/>
            <a:chOff x="3071802" y="4429132"/>
            <a:chExt cx="1000132" cy="571504"/>
          </a:xfrm>
        </p:grpSpPr>
        <p:sp>
          <p:nvSpPr>
            <p:cNvPr id="108" name="خماسي 107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ربع نص 108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مربع نص 109"/>
          <p:cNvSpPr txBox="1"/>
          <p:nvPr/>
        </p:nvSpPr>
        <p:spPr>
          <a:xfrm>
            <a:off x="4786314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تشكل 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4286248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ربع نص 112"/>
          <p:cNvSpPr txBox="1"/>
          <p:nvPr/>
        </p:nvSpPr>
        <p:spPr>
          <a:xfrm>
            <a:off x="7072330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ربع نص 113"/>
          <p:cNvSpPr txBox="1"/>
          <p:nvPr/>
        </p:nvSpPr>
        <p:spPr>
          <a:xfrm>
            <a:off x="1643042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5" name="مجموعة 114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116" name="خماسي 115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7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118" name="رابط مستقيم 11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رابط مستقيم 11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11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مجموعة 120"/>
          <p:cNvGrpSpPr/>
          <p:nvPr/>
        </p:nvGrpSpPr>
        <p:grpSpPr>
          <a:xfrm>
            <a:off x="2186410" y="3372729"/>
            <a:ext cx="571504" cy="1000132"/>
            <a:chOff x="2186410" y="3372729"/>
            <a:chExt cx="571504" cy="1000132"/>
          </a:xfrm>
        </p:grpSpPr>
        <p:sp>
          <p:nvSpPr>
            <p:cNvPr id="122" name="خماسي 121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3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124" name="رابط مستقيم 12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124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12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مربع نص 126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8" name="مربع نص 127"/>
          <p:cNvSpPr txBox="1"/>
          <p:nvPr/>
        </p:nvSpPr>
        <p:spPr>
          <a:xfrm>
            <a:off x="3900954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ربع نص 128"/>
          <p:cNvSpPr txBox="1"/>
          <p:nvPr/>
        </p:nvSpPr>
        <p:spPr>
          <a:xfrm>
            <a:off x="3143240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0" name="رابط كسهم مستقيم 129"/>
          <p:cNvCxnSpPr/>
          <p:nvPr/>
        </p:nvCxnSpPr>
        <p:spPr>
          <a:xfrm rot="5400000">
            <a:off x="5142398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رابط كسهم مستقيم 130"/>
          <p:cNvCxnSpPr/>
          <p:nvPr/>
        </p:nvCxnSpPr>
        <p:spPr>
          <a:xfrm rot="16200000" flipH="1">
            <a:off x="247405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 rot="5400000">
            <a:off x="3292593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350046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39" y="1556792"/>
            <a:ext cx="3189765" cy="6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942922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0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10" grpId="0"/>
      <p:bldP spid="111" grpId="0"/>
      <p:bldP spid="113" grpId="0"/>
      <p:bldP spid="114" grpId="0"/>
      <p:bldP spid="127" grpId="0"/>
      <p:bldP spid="128" grpId="0"/>
      <p:bldP spid="12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AB636-57C9-C7BE-AAFB-3A9F7517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ربع نص 96">
            <a:extLst>
              <a:ext uri="{FF2B5EF4-FFF2-40B4-BE49-F238E27FC236}">
                <a16:creationId xmlns:a16="http://schemas.microsoft.com/office/drawing/2014/main" id="{5815F56F-668F-6AC5-4DBE-6372305925FE}"/>
              </a:ext>
            </a:extLst>
          </p:cNvPr>
          <p:cNvSpPr txBox="1"/>
          <p:nvPr/>
        </p:nvSpPr>
        <p:spPr>
          <a:xfrm>
            <a:off x="5466080" y="2786058"/>
            <a:ext cx="16625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81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600" b="1" i="0" u="none" strike="noStrike" kern="1200" cap="none" spc="-1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F93153D4-93F5-0212-9E74-6D677DD589DC}"/>
              </a:ext>
            </a:extLst>
          </p:cNvPr>
          <p:cNvSpPr txBox="1"/>
          <p:nvPr/>
        </p:nvSpPr>
        <p:spPr>
          <a:xfrm>
            <a:off x="4114800" y="2892415"/>
            <a:ext cx="14921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( 9 س )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 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BBFB1314-65B6-5E42-286D-21349CB1FF2D}"/>
              </a:ext>
            </a:extLst>
          </p:cNvPr>
          <p:cNvSpPr txBox="1"/>
          <p:nvPr/>
        </p:nvSpPr>
        <p:spPr>
          <a:xfrm>
            <a:off x="4368800" y="4060815"/>
            <a:ext cx="404590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× 9 س × 5 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90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E0E87A07-ACC7-1108-8EED-9F2A3482F434}"/>
              </a:ext>
            </a:extLst>
          </p:cNvPr>
          <p:cNvSpPr txBox="1"/>
          <p:nvPr/>
        </p:nvSpPr>
        <p:spPr>
          <a:xfrm>
            <a:off x="2804160" y="4166323"/>
            <a:ext cx="21026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الحد الأوسط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6B2AE1EF-DD48-D093-5B50-9AB402F5EC85}"/>
              </a:ext>
            </a:extLst>
          </p:cNvPr>
          <p:cNvSpPr txBox="1"/>
          <p:nvPr/>
        </p:nvSpPr>
        <p:spPr>
          <a:xfrm>
            <a:off x="3525520" y="4708858"/>
            <a:ext cx="264972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نعم تمثل 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FB5B60E2-CE99-06D5-ADF6-BE5FE8538A39}"/>
              </a:ext>
            </a:extLst>
          </p:cNvPr>
          <p:cNvSpPr txBox="1"/>
          <p:nvPr/>
        </p:nvSpPr>
        <p:spPr>
          <a:xfrm>
            <a:off x="4106532" y="530829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EE8F587F-8612-5EA5-25BE-6D35A4F9CBF0}"/>
              </a:ext>
            </a:extLst>
          </p:cNvPr>
          <p:cNvSpPr txBox="1"/>
          <p:nvPr/>
        </p:nvSpPr>
        <p:spPr>
          <a:xfrm>
            <a:off x="5191274" y="530829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F52337E8-A116-0732-05B8-4E251D9C04FB}"/>
              </a:ext>
            </a:extLst>
          </p:cNvPr>
          <p:cNvSpPr txBox="1"/>
          <p:nvPr/>
        </p:nvSpPr>
        <p:spPr>
          <a:xfrm>
            <a:off x="4453880" y="53263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A298CB3-3FBA-6BF0-EE57-D5866324D1B7}"/>
              </a:ext>
            </a:extLst>
          </p:cNvPr>
          <p:cNvSpPr txBox="1"/>
          <p:nvPr/>
        </p:nvSpPr>
        <p:spPr>
          <a:xfrm>
            <a:off x="4821262" y="532247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57619EF9-68E7-8BD8-C1EE-5BD695A2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7730E54-2ACA-44C5-2499-844A94D8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39" y="1556792"/>
            <a:ext cx="3189765" cy="6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E1716C6-1121-3929-3C22-2B1328B5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942922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533E8AC-1336-7DF0-86AA-32E03960243D}"/>
              </a:ext>
            </a:extLst>
          </p:cNvPr>
          <p:cNvSpPr txBox="1"/>
          <p:nvPr/>
        </p:nvSpPr>
        <p:spPr>
          <a:xfrm>
            <a:off x="5344160" y="3405818"/>
            <a:ext cx="12154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25  </a:t>
            </a:r>
            <a:r>
              <a:rPr kumimoji="0" lang="ar-SA" sz="3600" b="1" i="0" u="none" strike="noStrike" kern="1200" cap="none" spc="-1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7E1C0CF-5C2C-85D6-4330-3F7617697870}"/>
              </a:ext>
            </a:extLst>
          </p:cNvPr>
          <p:cNvSpPr txBox="1"/>
          <p:nvPr/>
        </p:nvSpPr>
        <p:spPr>
          <a:xfrm>
            <a:off x="4663440" y="3512175"/>
            <a:ext cx="9536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 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2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10" grpId="0"/>
      <p:bldP spid="127" grpId="0"/>
      <p:bldP spid="128" grpId="0"/>
      <p:bldP spid="129" grpId="0"/>
      <p:bldP spid="47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1CCE-FA3D-4752-89D6-1E6AB1AEB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>
            <a:extLst>
              <a:ext uri="{FF2B5EF4-FFF2-40B4-BE49-F238E27FC236}">
                <a16:creationId xmlns:a16="http://schemas.microsoft.com/office/drawing/2014/main" id="{C2E6035A-08D6-5DAB-2B2D-8783642F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0A9BE65-E57D-0648-E3A0-D5A68002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39" y="1556792"/>
            <a:ext cx="3189765" cy="6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4BEBF233-C0E0-C1FA-509C-A49E92A9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942922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8FB53C-9533-D445-9D49-C3B0581F0BE2}"/>
              </a:ext>
            </a:extLst>
          </p:cNvPr>
          <p:cNvSpPr txBox="1"/>
          <p:nvPr/>
        </p:nvSpPr>
        <p:spPr>
          <a:xfrm>
            <a:off x="1849120" y="2506694"/>
            <a:ext cx="4572000" cy="229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81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25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الحد الأول   81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مربع كامل ( 81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(9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الحد الأخير   25 مربع كامل ( 25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(5)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الحد الأوسط 90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2(9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)(5)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العبارة 81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25 تشكل مربعاً كاملاً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81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25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=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( 9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-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5 )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27103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00285" y="2544163"/>
            <a:ext cx="25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24د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39د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11760" y="2486450"/>
            <a:ext cx="2604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 ( 8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13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325715" y="2948115"/>
            <a:ext cx="5772489" cy="4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العبارة ليست مربعاً كاملاً ، لذا نحلل باستعمال النمط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اس@ + ب س + ج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95475" y="3573016"/>
            <a:ext cx="3504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/>
                <a:ea typeface="Calibri"/>
                <a:cs typeface="Arial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( 8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16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2552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18111" y="3588404"/>
            <a:ext cx="25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 ( 8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13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54720" y="4050069"/>
            <a:ext cx="414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(8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16 د)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01213" y="4710318"/>
            <a:ext cx="4191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 د (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(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47664" y="5343599"/>
            <a:ext cx="3607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(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2 ) ( 8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0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D510-0DEC-1DAF-36C2-E9A81AC1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EB35F7A-531A-606E-076F-D711F6D3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83A17D17-5F7D-3AEB-34D5-B0F0F397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530" y="2711311"/>
            <a:ext cx="997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= 24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03035938-902F-23B0-9026-CF9D9C7D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025" y="2673263"/>
            <a:ext cx="1073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ب = 39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85BB5C1E-2FD2-F3B7-EF43-718C86BA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57" y="2230360"/>
            <a:ext cx="5772489" cy="4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العبارة ليست مربعاً كاملاً ، لذا نحلل باستعمال النمط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اس@ + ب س + ج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58725ED-EBAF-AAC1-1D28-00410CEB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EDD6BE1-7D23-D4C7-216B-14F54A00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4BD9B9F8-B722-CBC2-2BD5-0F6FC2B4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16" y="3179726"/>
            <a:ext cx="3541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× جـ = 24 × ( -18) = -432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ADEE53D-2A97-5F96-2A66-B747517E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2552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32081C7D-5EA8-C15E-4A38-469BCF95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685" y="3558908"/>
            <a:ext cx="25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24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39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18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F81ADD2-A4AE-DF17-6AB1-D40447D5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870" y="3971411"/>
            <a:ext cx="329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24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 د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48 د - 18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5FE9E620-A6DA-1858-0F9A-556664036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633" y="4503840"/>
            <a:ext cx="4191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=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( 24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د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– 9 د ) + ( 48 د – 18 ) 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76FD7844-F8DA-83A5-37E9-CF2FD07F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39" y="5993212"/>
            <a:ext cx="3607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(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2 ) ( 8 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FDD109D-B471-0925-3CAD-2BDC1606ED09}"/>
              </a:ext>
            </a:extLst>
          </p:cNvPr>
          <p:cNvSpPr txBox="1"/>
          <p:nvPr/>
        </p:nvSpPr>
        <p:spPr>
          <a:xfrm>
            <a:off x="6872749" y="1858297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E3F0F353-8127-1816-4157-7DE02EE8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79" y="2638850"/>
            <a:ext cx="1324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جـ = -18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9263C82-8D8B-5813-1DE7-911B67EE2F74}"/>
              </a:ext>
            </a:extLst>
          </p:cNvPr>
          <p:cNvSpPr/>
          <p:nvPr/>
        </p:nvSpPr>
        <p:spPr>
          <a:xfrm>
            <a:off x="4680155" y="1740310"/>
            <a:ext cx="275303" cy="442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72A8B0D-5C12-FD69-B3C0-7F2467885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942" y="5010202"/>
            <a:ext cx="3950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= 3د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( 8 د – 3 ) + 6 ( 8 د – 3 )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5FAC8F7-D15D-E63A-EA21-336FEA4D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322" y="5506731"/>
            <a:ext cx="2873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= ( 3 د + 6 ) ( 8 د – 3 ) </a:t>
            </a:r>
            <a:endParaRPr kumimoji="0" lang="ar-SA" sz="24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BA3BBF6-470D-4E8A-A792-C9364D94F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12197"/>
            <a:ext cx="2653916" cy="6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915816" y="2471197"/>
            <a:ext cx="4002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لايوجد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عدد مربعه 8 العبارة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ليست مربعاً كاملاً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329891" y="2951406"/>
            <a:ext cx="47992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ولا يمكن التحليل باستعمال النمط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أ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+ ب س + ج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47665" y="3501008"/>
            <a:ext cx="5556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لا يوجد عددان ناتج ضربهما 8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×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21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168 ومجموعهما 10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52" y="1700808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55010" y="3965449"/>
            <a:ext cx="2043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كثيرة الحدود أولية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99862D4-65D7-D0C0-D793-CDEE327DB967}"/>
              </a:ext>
            </a:extLst>
          </p:cNvPr>
          <p:cNvSpPr txBox="1"/>
          <p:nvPr/>
        </p:nvSpPr>
        <p:spPr>
          <a:xfrm>
            <a:off x="1651819" y="5149419"/>
            <a:ext cx="5471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 = 8   ،   ب = 10   ،   جـ = - 21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أ × جـ = 8 × ( - 21 ) = - 168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لا يوجد عددين حاصل ضربهما يساوي – 168 و مجموعهما يساوي - 21 .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8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+ 10 س – 21 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كثيرة الحدود التالية أولية .</a:t>
            </a:r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17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48064" y="2671763"/>
            <a:ext cx="2519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ب@ 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12 ب – 24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87824" y="2682875"/>
            <a:ext cx="23509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ب@ 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6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ب 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12 )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33" y="1700808"/>
            <a:ext cx="26384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362" y="2671763"/>
            <a:ext cx="2087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87824" y="2682875"/>
            <a:ext cx="2350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(11ب)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95736" y="3292475"/>
            <a:ext cx="3482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11ب ) (4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11ب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1700808"/>
            <a:ext cx="2266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0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35158" y="2455672"/>
            <a:ext cx="2924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22م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itchFamily="18" charset="-78"/>
                <a:ea typeface="Calibri"/>
                <a:cs typeface="Traditional Arabic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70م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11760" y="2486450"/>
            <a:ext cx="2604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2م ( 6م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11م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35 )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99032" y="2948115"/>
            <a:ext cx="3504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2م ( 6م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10م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21م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35 )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9945" y="3588404"/>
            <a:ext cx="414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(6م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10م)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21م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35)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89945" y="4248653"/>
            <a:ext cx="4137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2م( 3م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 ( 3م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95351" y="4884099"/>
            <a:ext cx="3607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2م ( 3م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5 ) ( 2م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27" y="1628800"/>
            <a:ext cx="27146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0ED8C3B-9C0B-53F3-0C8B-61763A06C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28" y="1600696"/>
            <a:ext cx="2175501" cy="1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63132" y="2671763"/>
            <a:ext cx="2837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242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26800" y="2682875"/>
            <a:ext cx="2759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(4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121 )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46090" y="3292703"/>
            <a:ext cx="2182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(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11)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743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627AD-3421-775B-1EB3-400B49C4AA72}"/>
              </a:ext>
            </a:extLst>
          </p:cNvPr>
          <p:cNvSpPr txBox="1"/>
          <p:nvPr/>
        </p:nvSpPr>
        <p:spPr>
          <a:xfrm>
            <a:off x="157315" y="2676331"/>
            <a:ext cx="2728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 جـ</a:t>
            </a:r>
            <a:r>
              <a:rPr kumimoji="0" lang="ar-SA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= ( 2 جـ )</a:t>
            </a:r>
            <a:r>
              <a:rPr kumimoji="0" lang="ar-SA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0" marR="0" lvl="0" indent="0" algn="r" defTabSz="4572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121 = ( 11 )</a:t>
            </a:r>
            <a:r>
              <a:rPr kumimoji="0" lang="ar-SA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0" marR="0" lvl="0" indent="0" algn="r" defTabSz="4572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2 × 2 جـ  × 11 = 44 = الحد الأوسط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9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24D8-9419-0746-1B76-735E600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F751453E-E418-32C9-E57D-ED6AFF3E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B1483D-D403-3305-8F20-901C4617055B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4DAADD6-BFF8-A69E-41A5-FE6A0C77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3774FC85-100D-C14C-C8B6-4D468A5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08D72207-1206-B967-907B-3752DAAF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C95D2BB-9C63-740E-6659-2FBC276F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E9ADC4C1-8EAA-3D97-944C-03B0207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F6368C93-CCD6-DB4D-87B7-CB4AA5DC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55076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740400" y="2671763"/>
            <a:ext cx="1279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و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Calibri"/>
                <a:cs typeface="Al-KsorZulfiMath"/>
              </a:rPr>
              <a:t>$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و </a:t>
            </a:r>
            <a:r>
              <a:rPr lang="ar-SA" sz="2400" b="1" noProof="0" dirty="0">
                <a:solidFill>
                  <a:srgbClr val="C00000"/>
                </a:solidFill>
                <a:latin typeface="Times New Roman"/>
                <a:ea typeface="Calibri"/>
                <a:cs typeface="Al-KsorZulfiMath"/>
              </a:rPr>
              <a:t>@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4762" y="2693035"/>
            <a:ext cx="1778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644442" y="3597275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( 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1704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4E11303-FC74-F8AA-2335-FA0B174C8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489" y="3149907"/>
            <a:ext cx="2586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= و</a:t>
            </a:r>
            <a:r>
              <a:rPr lang="ar-SA" sz="24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[ ( و )</a:t>
            </a:r>
            <a:r>
              <a:rPr lang="ar-SA" sz="24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( 1 )</a:t>
            </a:r>
            <a:r>
              <a:rPr lang="ar-SA" sz="24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]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14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362" y="2671763"/>
            <a:ext cx="2087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60762" y="2682875"/>
            <a:ext cx="1778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3ل ( 4ل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46" y="1629420"/>
            <a:ext cx="1828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92BEAD26-B605-3460-1EAE-D59C5108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68" y="3140075"/>
            <a:ext cx="3024336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3 ل [ ( 2 ل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( 1 )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]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0126C65-6E86-17BB-195C-0D562562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112" y="3715262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3ل (2ل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( 2ل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30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63132" y="2671763"/>
            <a:ext cx="2837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16ك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48ك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36ك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79118" y="2682875"/>
            <a:ext cx="2759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4ك ( 4ك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12ك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79117" y="3292475"/>
            <a:ext cx="3024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4ك (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90" y="1700808"/>
            <a:ext cx="2828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1C7F96A-4F33-43DC-4A8F-91AAEB2C4ED5}"/>
              </a:ext>
            </a:extLst>
          </p:cNvPr>
          <p:cNvSpPr txBox="1"/>
          <p:nvPr/>
        </p:nvSpPr>
        <p:spPr>
          <a:xfrm>
            <a:off x="-98322" y="2661669"/>
            <a:ext cx="2708786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SA" sz="1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ك</a:t>
            </a:r>
            <a:r>
              <a:rPr lang="ar-SA" sz="1400" b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( 2 ك )</a:t>
            </a:r>
            <a:r>
              <a:rPr lang="ar-SA" sz="1400" b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9   = ( 3 )</a:t>
            </a:r>
            <a:r>
              <a:rPr lang="ar-SA" sz="1400" b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 × 2 ك × 3 = 12 ك = الحد الأوسط</a:t>
            </a:r>
            <a:endParaRPr lang="en-US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34881" y="2444189"/>
            <a:ext cx="249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10ن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Calibri"/>
                <a:cs typeface="Al-KsorZulfiMath"/>
              </a:rPr>
              <a:t> 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84ن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11760" y="2486450"/>
            <a:ext cx="2604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2ن ( 2ن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42 )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99032" y="2948115"/>
            <a:ext cx="3504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2ن ( 2ن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42 )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9945" y="3588404"/>
            <a:ext cx="414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(2ن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12ن)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42)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89945" y="4248653"/>
            <a:ext cx="4137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2ن( 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 ( 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54932" y="4884099"/>
            <a:ext cx="3607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2ن ( 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6 ) ( 2ن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476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1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040" y="2587948"/>
            <a:ext cx="3153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ا@ ب@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ب#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ب =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81549" y="2673263"/>
            <a:ext cx="3905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ا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ا ب@ - ا – ب# + ب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    </a:t>
            </a:r>
            <a:r>
              <a:rPr lang="ar-SA" sz="12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حلل بإخراج  ق . م . أ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95475" y="3068960"/>
            <a:ext cx="354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أ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ب@ - 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ب# + ب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35696" y="3645024"/>
            <a:ext cx="3524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أ 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 ب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ب@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89945" y="4248653"/>
            <a:ext cx="41379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أ 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 ب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ب@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379332" y="4884099"/>
            <a:ext cx="2939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أ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– ب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ٍ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0" y="1700808"/>
            <a:ext cx="2962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435510" y="5445224"/>
            <a:ext cx="3779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– ب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B8A56FB-9181-58B6-D516-1F579C4C4864}"/>
              </a:ext>
            </a:extLst>
          </p:cNvPr>
          <p:cNvSpPr txBox="1"/>
          <p:nvPr/>
        </p:nvSpPr>
        <p:spPr>
          <a:xfrm>
            <a:off x="285135" y="3177966"/>
            <a:ext cx="1823883" cy="282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تجميع الحدود ذات العوامل المشتركة</a:t>
            </a:r>
            <a:endParaRPr lang="ar-SA" sz="1200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374284-BE1B-218E-78CD-A48910EFCAF5}"/>
              </a:ext>
            </a:extLst>
          </p:cNvPr>
          <p:cNvSpPr txBox="1"/>
          <p:nvPr/>
        </p:nvSpPr>
        <p:spPr>
          <a:xfrm>
            <a:off x="462115" y="3728573"/>
            <a:ext cx="12831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حلل بإخراج  ق . م . أ</a:t>
            </a:r>
            <a:endParaRPr lang="ar-SA" sz="1200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C38B9DB-4995-A651-7A8A-1F23463C18AB}"/>
              </a:ext>
            </a:extLst>
          </p:cNvPr>
          <p:cNvSpPr txBox="1"/>
          <p:nvPr/>
        </p:nvSpPr>
        <p:spPr>
          <a:xfrm>
            <a:off x="-137653" y="4996934"/>
            <a:ext cx="1696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ب@ - </a:t>
            </a: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عامل مشترك </a:t>
            </a:r>
            <a:endParaRPr lang="ar-SA" sz="1400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32E748-562E-4B69-DE9F-03E0843A8147}"/>
              </a:ext>
            </a:extLst>
          </p:cNvPr>
          <p:cNvSpPr txBox="1"/>
          <p:nvPr/>
        </p:nvSpPr>
        <p:spPr>
          <a:xfrm>
            <a:off x="147483" y="5531296"/>
            <a:ext cx="142076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تحليل الفرق بين مربعين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FDCD7D11-D859-01CD-2C73-FE15B139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1" y="2230809"/>
            <a:ext cx="4101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= (2 أ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2 أ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) + ( – 2 أ ب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+ 2 أ ب )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3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62D5-B03D-8233-30F8-130CA8D8C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50468E1-C45A-39FD-484B-BF266D67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91FDF2BC-C8F9-BD7F-FA0C-288EB419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2587948"/>
            <a:ext cx="3153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ا@ ب@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ب#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ب =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6F3BC22F-5CF8-D679-372C-448CDA18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94" y="2555275"/>
            <a:ext cx="4927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= (2 أ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2 أ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) + ( – 2 أ ب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+ 2 أ ب )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9B71C70-1917-F76A-83BB-B939C81E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00350E5-9DC6-6AF4-7054-57BAFA05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458A8F9-A96B-F693-C96C-35DCFC4D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74" y="3068960"/>
            <a:ext cx="4590867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2 أ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( ب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1 ) – 2 أ ب ( ب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1 )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5031BF03-D5DF-5C6B-3CEC-776FEE52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645024"/>
            <a:ext cx="3524474" cy="4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( 2 أ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أ ب ) ( ب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1 )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04AE8A39-0570-1648-E94C-E2924B55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439" y="4248653"/>
            <a:ext cx="314344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2 أ ( أ – ب ) [ ( ب )</a:t>
            </a:r>
            <a:r>
              <a:rPr lang="ar-SA" sz="20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( 1 )</a:t>
            </a:r>
            <a:r>
              <a:rPr lang="ar-SA" sz="20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]</a:t>
            </a:r>
            <a:endParaRPr lang="en-US" sz="2000" dirty="0">
              <a:solidFill>
                <a:srgbClr val="00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E55CB98-05C9-64CD-D1B1-CBEC0B3E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0" y="1700808"/>
            <a:ext cx="2962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C2683BA0-E9F4-E390-8B84-E55EDB77B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349" y="4914283"/>
            <a:ext cx="3779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ب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– ب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5FC2E3-B563-AEBD-ED63-A6BBEB1E5142}"/>
              </a:ext>
            </a:extLst>
          </p:cNvPr>
          <p:cNvSpPr txBox="1"/>
          <p:nvPr/>
        </p:nvSpPr>
        <p:spPr>
          <a:xfrm>
            <a:off x="6872749" y="1858297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</p:spTree>
    <p:extLst>
      <p:ext uri="{BB962C8B-B14F-4D97-AF65-F5344CB8AC3E}">
        <p14:creationId xmlns:p14="http://schemas.microsoft.com/office/powerpoint/2010/main" val="20141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414752" y="2178718"/>
            <a:ext cx="249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236912" y="2702760"/>
            <a:ext cx="35845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46274" y="3196779"/>
            <a:ext cx="35042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630661" y="3775217"/>
            <a:ext cx="3183161" cy="4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12590" algn="l"/>
              </a:tabLst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(2ر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056670" y="4317479"/>
            <a:ext cx="27108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 (ر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255009" y="4952925"/>
            <a:ext cx="36079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 (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6 ) (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6 )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32" y="1628800"/>
            <a:ext cx="27051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3D898E4-2802-8592-3FC5-EAEF4B934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713" y="2114809"/>
            <a:ext cx="249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C4884E6-9985-8BDB-D90F-049835C6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70" y="2668347"/>
            <a:ext cx="35845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45BC1956-5EE5-4C6C-C705-ED15E4A7B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58" y="3221359"/>
            <a:ext cx="35042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ر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2ر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1 )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BB887B7-E63C-5F17-1F2E-5831C3D37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6" y="3780133"/>
            <a:ext cx="318316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( ر</a:t>
            </a:r>
            <a:r>
              <a:rPr lang="ar-SA" sz="24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36 ) ( 2 ر – 1 )</a:t>
            </a:r>
            <a:endParaRPr lang="en-US" sz="2400" dirty="0">
              <a:solidFill>
                <a:srgbClr val="00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778A59B-C26C-5518-7B60-9B27B356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171" y="4433979"/>
            <a:ext cx="318316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[ ( ر )</a:t>
            </a:r>
            <a:r>
              <a:rPr lang="ar-SA" sz="20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( 6 )</a:t>
            </a:r>
            <a:r>
              <a:rPr lang="ar-SA" sz="20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] ( 2 ر – 1 )</a:t>
            </a:r>
            <a:endParaRPr lang="en-US" sz="2000" dirty="0">
              <a:solidFill>
                <a:srgbClr val="00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641526E-6B42-2049-686C-889704DA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90" y="4905927"/>
            <a:ext cx="318316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( ر + 6 ) ( ر – 6 ) ( 2 ر – 1 ) .</a:t>
            </a:r>
            <a:endParaRPr lang="en-US" sz="2000" dirty="0">
              <a:solidFill>
                <a:srgbClr val="0070C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4AEDD3-066F-3FC5-310F-442E7ED45358}"/>
              </a:ext>
            </a:extLst>
          </p:cNvPr>
          <p:cNvSpPr txBox="1"/>
          <p:nvPr/>
        </p:nvSpPr>
        <p:spPr>
          <a:xfrm>
            <a:off x="1671484" y="1769806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</p:spTree>
    <p:extLst>
      <p:ext uri="{BB962C8B-B14F-4D97-AF65-F5344CB8AC3E}">
        <p14:creationId xmlns:p14="http://schemas.microsoft.com/office/powerpoint/2010/main" val="14573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63133" y="2671763"/>
            <a:ext cx="2519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#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24ك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48ك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43808" y="2682875"/>
            <a:ext cx="2494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8ك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16 )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69187" y="4389755"/>
            <a:ext cx="2132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3ك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(ك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-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2743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2F7DDD8F-FA1D-9C5C-6B20-6C182BB7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552" y="3192514"/>
            <a:ext cx="2132666" cy="9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spcAft>
                <a:spcPts val="1000"/>
              </a:spcAft>
            </a:pPr>
            <a:r>
              <a:rPr lang="ar-SA" sz="1400" b="1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ك</a:t>
            </a:r>
            <a:r>
              <a:rPr lang="ar-SA" sz="1400" b="1" baseline="30000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400" b="1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= ( ك )</a:t>
            </a:r>
            <a:r>
              <a:rPr lang="ar-SA" sz="1400" b="1" baseline="30000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400" b="1" dirty="0">
              <a:solidFill>
                <a:srgbClr val="0070C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lvl="0" algn="r" rtl="1">
              <a:spcAft>
                <a:spcPts val="1000"/>
              </a:spcAft>
            </a:pPr>
            <a:r>
              <a:rPr lang="ar-SA" sz="1400" b="1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16 = ( 4 )</a:t>
            </a:r>
            <a:r>
              <a:rPr lang="ar-SA" sz="1400" b="1" baseline="30000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400" b="1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1400" b="1" dirty="0">
              <a:solidFill>
                <a:srgbClr val="0070C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lvl="0" algn="r" rtl="1">
              <a:spcAft>
                <a:spcPts val="1000"/>
              </a:spcAft>
            </a:pPr>
            <a:r>
              <a:rPr lang="ar-SA" sz="1400" b="1" dirty="0">
                <a:solidFill>
                  <a:srgbClr val="0070C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2 × ك × 4 = 8 ك = الحد الأوسط</a:t>
            </a:r>
            <a:endParaRPr lang="en-US" sz="1400" b="1" dirty="0">
              <a:solidFill>
                <a:srgbClr val="0070C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9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34880" y="2444189"/>
            <a:ext cx="2649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/>
                <a:ea typeface="Calibri"/>
                <a:cs typeface="Arial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 =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31828" y="2486450"/>
            <a:ext cx="3584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10016" y="3068960"/>
            <a:ext cx="3504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ج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ه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41821" y="3717032"/>
            <a:ext cx="561662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12590" algn="l"/>
              </a:tabLst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لا توجد عوامل مشتركة لذا كثير الحدود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–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ه@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ه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أولية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630" y="2598077"/>
            <a:ext cx="20037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تجميع الحدود ذات العوامل المشتركة 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10726" y="3130515"/>
            <a:ext cx="1484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حلل بإخراج  ق . م . أ 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93" y="1673860"/>
            <a:ext cx="2777127" cy="47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5D99D25-99B7-49ED-DA00-C8593F0C85CC}"/>
              </a:ext>
            </a:extLst>
          </p:cNvPr>
          <p:cNvSpPr txBox="1"/>
          <p:nvPr/>
        </p:nvSpPr>
        <p:spPr>
          <a:xfrm>
            <a:off x="2536722" y="4215053"/>
            <a:ext cx="2738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لا يمكن تحليلها إذاً : هي أوليه 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568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" y="188913"/>
            <a:ext cx="23145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362" y="2671763"/>
            <a:ext cx="2087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200ع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=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153150" y="3355975"/>
            <a:ext cx="2090738" cy="503238"/>
          </a:xfrm>
          <a:prstGeom prst="wedgeRoundRectCallout">
            <a:avLst>
              <a:gd name="adj1" fmla="val -44685"/>
              <a:gd name="adj2" fmla="val -117509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نوجد (</a:t>
            </a:r>
            <a:r>
              <a:rPr kumimoji="0" 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ق.م.أ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للحدود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84538" y="2682875"/>
            <a:ext cx="17780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25ع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815181" y="2181870"/>
            <a:ext cx="2160588" cy="720725"/>
          </a:xfrm>
          <a:prstGeom prst="wedgeRoundRectCallout">
            <a:avLst>
              <a:gd name="adj1" fmla="val 67338"/>
              <a:gd name="adj2" fmla="val 33259"/>
              <a:gd name="adj3" fmla="val 16667"/>
            </a:avLst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العامل 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ZA-MATH2" pitchFamily="2" charset="-78"/>
              </a:rPr>
              <a:t>ﺈ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ــ 25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ZA-MATH2" pitchFamily="2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هو فرق بين مربعين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13264" y="3675933"/>
            <a:ext cx="2854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8 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5ع)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–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5ع)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83766" y="3391284"/>
            <a:ext cx="1295400" cy="720725"/>
          </a:xfrm>
          <a:prstGeom prst="wedgeRoundRectCallout">
            <a:avLst>
              <a:gd name="adj1" fmla="val 144486"/>
              <a:gd name="adj2" fmla="val -41407"/>
              <a:gd name="adj3" fmla="val 16667"/>
            </a:avLst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نحلل فرق بين مربعين</a:t>
            </a: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8720"/>
            <a:ext cx="6886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6" y="1582738"/>
            <a:ext cx="2352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F27EB67F-3FAF-28BB-A7C6-C84446EA8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207" y="3189236"/>
            <a:ext cx="2747042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8 [ ( ص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( 5 ع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]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3" grpId="0" animBg="1"/>
      <p:bldP spid="112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88913"/>
            <a:ext cx="41148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0168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807402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195"/>
            <a:ext cx="1914178" cy="2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199547" y="2041183"/>
            <a:ext cx="4714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24م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36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(2م)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2(2م) (6)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(6)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55320" y="2600088"/>
            <a:ext cx="1906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6 )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04619" y="3047970"/>
            <a:ext cx="2847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6) (2م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6)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027542" y="3417939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276814" y="34671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354320" y="3418583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917531" y="3839143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857134" y="5373216"/>
            <a:ext cx="3747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 م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 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89" y="1412776"/>
            <a:ext cx="27527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03690" y="4406402"/>
            <a:ext cx="885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56205" y="4833463"/>
            <a:ext cx="133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الجذر هو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  <a:sym typeface="ZA-الجذور-1" pitchFamily="2" charset="2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3BF295A-D010-E209-2DCA-E785E31A4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89" y="4691933"/>
            <a:ext cx="2327951" cy="204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5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مجموعة 19"/>
          <p:cNvGrpSpPr/>
          <p:nvPr/>
        </p:nvGrpSpPr>
        <p:grpSpPr>
          <a:xfrm>
            <a:off x="2786050" y="1404145"/>
            <a:ext cx="6143668" cy="5163153"/>
            <a:chOff x="1071538" y="1404145"/>
            <a:chExt cx="7072362" cy="51631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دبوس زينة 21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50876" y="5458498"/>
              <a:ext cx="6136851" cy="110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497262" y="1404145"/>
              <a:ext cx="6137020" cy="112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مربع نص 24"/>
          <p:cNvSpPr txBox="1"/>
          <p:nvPr/>
        </p:nvSpPr>
        <p:spPr>
          <a:xfrm>
            <a:off x="3199544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م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ــ       24 م        +         36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2909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م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286380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م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385690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5401120" y="3286125"/>
            <a:ext cx="714348" cy="1015298"/>
            <a:chOff x="4186674" y="3357563"/>
            <a:chExt cx="714348" cy="1015298"/>
          </a:xfrm>
        </p:grpSpPr>
        <p:sp>
          <p:nvSpPr>
            <p:cNvPr id="30" name="خماسي 29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 2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مجموعة 31"/>
          <p:cNvGrpSpPr/>
          <p:nvPr/>
        </p:nvGrpSpPr>
        <p:grpSpPr>
          <a:xfrm>
            <a:off x="6429388" y="4357694"/>
            <a:ext cx="1000132" cy="571504"/>
            <a:chOff x="5214942" y="4429132"/>
            <a:chExt cx="1000132" cy="571504"/>
          </a:xfrm>
        </p:grpSpPr>
        <p:sp>
          <p:nvSpPr>
            <p:cNvPr id="33" name="خماسي 32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ربع نص 33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4186674" y="4357694"/>
            <a:ext cx="1000132" cy="571504"/>
            <a:chOff x="3071802" y="4429132"/>
            <a:chExt cx="1000132" cy="571504"/>
          </a:xfrm>
        </p:grpSpPr>
        <p:sp>
          <p:nvSpPr>
            <p:cNvPr id="36" name="خماسي 35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مربع نص 37"/>
          <p:cNvSpPr txBox="1"/>
          <p:nvPr/>
        </p:nvSpPr>
        <p:spPr>
          <a:xfrm>
            <a:off x="6000760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تشكل 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500694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500562" y="1857364"/>
            <a:ext cx="298523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م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ــ  24 م  +  36 =  0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828677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857488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7629798" y="3343495"/>
            <a:ext cx="571504" cy="1000132"/>
            <a:chOff x="6415352" y="3343495"/>
            <a:chExt cx="571504" cy="1000132"/>
          </a:xfrm>
        </p:grpSpPr>
        <p:sp>
          <p:nvSpPr>
            <p:cNvPr id="44" name="خماسي 43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46" name="رابط مستقيم 45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مجموعة 48"/>
          <p:cNvGrpSpPr/>
          <p:nvPr/>
        </p:nvGrpSpPr>
        <p:grpSpPr>
          <a:xfrm>
            <a:off x="3400856" y="3372729"/>
            <a:ext cx="571504" cy="1000132"/>
            <a:chOff x="2186410" y="3372729"/>
            <a:chExt cx="571504" cy="1000132"/>
          </a:xfrm>
        </p:grpSpPr>
        <p:sp>
          <p:nvSpPr>
            <p:cNvPr id="50" name="خماسي 49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52" name="رابط مستقيم 51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مربع نص 54"/>
          <p:cNvSpPr txBox="1"/>
          <p:nvPr/>
        </p:nvSpPr>
        <p:spPr>
          <a:xfrm>
            <a:off x="3929058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5115400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م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357686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رابط كسهم مستقيم 57"/>
          <p:cNvCxnSpPr/>
          <p:nvPr/>
        </p:nvCxnSpPr>
        <p:spPr>
          <a:xfrm rot="5400000">
            <a:off x="6356844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 rot="16200000" flipH="1">
            <a:off x="3688502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 rot="5400000">
            <a:off x="4507039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4714908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/>
          <p:cNvSpPr/>
          <p:nvPr/>
        </p:nvSpPr>
        <p:spPr>
          <a:xfrm>
            <a:off x="142844" y="2928934"/>
            <a:ext cx="2428892" cy="2143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500034" y="314324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م   ــ  6  =  0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484868" y="3786190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م          =   6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56732" y="4429132"/>
            <a:ext cx="16419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        =   3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0" y="404589"/>
            <a:ext cx="417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36" y="985044"/>
            <a:ext cx="22764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81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55" grpId="0"/>
      <p:bldP spid="56" grpId="0"/>
      <p:bldP spid="57" grpId="0"/>
      <p:bldP spid="61" grpId="0"/>
      <p:bldP spid="62" grpId="0" animBg="1"/>
      <p:bldP spid="63" grpId="0"/>
      <p:bldP spid="64" grpId="0"/>
      <p:bldP spid="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52974" y="1884614"/>
            <a:ext cx="1978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128399" y="2719355"/>
            <a:ext cx="19065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 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_  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98649" y="3289447"/>
            <a:ext cx="25929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_  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982065" y="3716338"/>
            <a:ext cx="364894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الجذران هما :  4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 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//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 ،    4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 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847303" y="4365104"/>
            <a:ext cx="28209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59" y="1377745"/>
            <a:ext cx="2219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744B51-E495-2F73-DB3E-A371CDB52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310" y="2285966"/>
            <a:ext cx="2257740" cy="457264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BAAC6D09-3291-4599-45AB-DF4B5249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22" y="1820704"/>
            <a:ext cx="1978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7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2C9623-55BA-1AFE-9ADB-F10F1992A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097" y="2310547"/>
            <a:ext cx="2257740" cy="45726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8733BFAA-EC00-80A9-64F0-93062F4E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193" y="2920916"/>
            <a:ext cx="19065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 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_  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C13BB95-D38E-BE31-7929-C7665F0A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239" y="3481176"/>
            <a:ext cx="16281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ص -4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D9835E6-3C36-5427-8166-14E9ED3E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48" y="3481176"/>
            <a:ext cx="3990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أو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BC62AB1-4D9B-B2E1-638F-E3D8EBBC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" y="3446763"/>
            <a:ext cx="1810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ص -4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- </a:t>
            </a:r>
            <a:r>
              <a:rPr kumimoji="0" lang="ar-SA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635756A-998F-44C5-23E6-7A1A0CE6B12D}"/>
              </a:ext>
            </a:extLst>
          </p:cNvPr>
          <p:cNvSpPr txBox="1"/>
          <p:nvPr/>
        </p:nvSpPr>
        <p:spPr>
          <a:xfrm>
            <a:off x="1602658" y="1415845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04DDB22A-7CCD-B70E-9760-B8A250A1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524" y="3817039"/>
            <a:ext cx="1014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+4 = + 4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C82B89BB-CBB2-3542-AF7F-4F9D3CA6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0" y="3792458"/>
            <a:ext cx="1014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+4 = + 4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928217F1-85A8-86C6-C483-8EBE30BD3B79}"/>
              </a:ext>
            </a:extLst>
          </p:cNvPr>
          <p:cNvCxnSpPr/>
          <p:nvPr/>
        </p:nvCxnSpPr>
        <p:spPr>
          <a:xfrm flipH="1">
            <a:off x="2526890" y="4168877"/>
            <a:ext cx="1484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EB0EDAA-214D-C761-1DC8-71393A97C30E}"/>
              </a:ext>
            </a:extLst>
          </p:cNvPr>
          <p:cNvCxnSpPr/>
          <p:nvPr/>
        </p:nvCxnSpPr>
        <p:spPr>
          <a:xfrm flipH="1">
            <a:off x="403122" y="4168877"/>
            <a:ext cx="1484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10">
            <a:extLst>
              <a:ext uri="{FF2B5EF4-FFF2-40B4-BE49-F238E27FC236}">
                <a16:creationId xmlns:a16="http://schemas.microsoft.com/office/drawing/2014/main" id="{14ACD3E4-73EF-CA10-6E11-42833FD4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580" y="4307085"/>
            <a:ext cx="18739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 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3EB9C8E8-8475-0493-EF2D-70132D3A0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4321834"/>
            <a:ext cx="18739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ص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 [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7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ا@ + (؛7!؛ ا + %؛9@؛4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67944" y="2630865"/>
            <a:ext cx="3130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Calibri"/>
                <a:cs typeface="Traditional Arabic" pitchFamily="18" charset="-78"/>
              </a:rPr>
              <a:t>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447070" y="3132130"/>
            <a:ext cx="1856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%؛7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75784" y="3711603"/>
            <a:ext cx="262695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 %؛7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 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%؛7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650751" y="4330736"/>
            <a:ext cx="1547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 %؛7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54" y="1340768"/>
            <a:ext cx="2505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732206" y="4939400"/>
            <a:ext cx="14664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 -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23649" y="4839222"/>
            <a:ext cx="1414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إضافة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 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للطرفين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923927" y="5733256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=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81599" y="2630865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92771" y="316290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9050" y="3732150"/>
            <a:ext cx="27829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كتابة  ( </a:t>
            </a: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</a:t>
            </a: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  %؛7</a:t>
            </a: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)</a:t>
            </a: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كحاصل ضرب عاملين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043608" y="4293096"/>
            <a:ext cx="2494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ضع أحد العوامل المكررة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E3C1DF-0D91-BB67-4658-E4E08FA1F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24" y="1381637"/>
            <a:ext cx="2025445" cy="6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37471" y="2150085"/>
            <a:ext cx="2203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#؛2 س +  6؛)؛1 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91898" y="2630865"/>
            <a:ext cx="30627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-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2(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(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#؛4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#؛4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260257" y="3132131"/>
            <a:ext cx="1888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014451" y="3716338"/>
            <a:ext cx="261655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 (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082492" y="5240175"/>
            <a:ext cx="4320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rtl="1"/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التحقق : عوض عن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س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#؛4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في المعادلة الأصلية</a:t>
            </a:r>
            <a:endParaRPr lang="ar-SA" sz="2800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52" y="1340768"/>
            <a:ext cx="2628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41273E6-37DE-D121-27AF-E2E9A8DAC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12257"/>
            <a:ext cx="2300587" cy="72905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40DCAD3-5CF2-72BC-DE8F-D81E088C6D31}"/>
              </a:ext>
            </a:extLst>
          </p:cNvPr>
          <p:cNvSpPr txBox="1"/>
          <p:nvPr/>
        </p:nvSpPr>
        <p:spPr>
          <a:xfrm>
            <a:off x="2861185" y="4774212"/>
            <a:ext cx="12437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إضافة</a:t>
            </a:r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#؛4 </a:t>
            </a:r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للطرفين</a:t>
            </a:r>
            <a:endParaRPr lang="ar-SA" dirty="0">
              <a:solidFill>
                <a:srgbClr val="0000CC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6EB6D3-0F81-F848-0F82-0AB18811238B}"/>
              </a:ext>
            </a:extLst>
          </p:cNvPr>
          <p:cNvSpPr txBox="1"/>
          <p:nvPr/>
        </p:nvSpPr>
        <p:spPr>
          <a:xfrm>
            <a:off x="1927123" y="3255129"/>
            <a:ext cx="21729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التحليل على صورة مربع كامل</a:t>
            </a:r>
            <a:endParaRPr lang="ar-SA" dirty="0">
              <a:solidFill>
                <a:srgbClr val="0000CC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9056846-7C58-5ED4-60CA-85EECFFA4DED}"/>
              </a:ext>
            </a:extLst>
          </p:cNvPr>
          <p:cNvSpPr txBox="1"/>
          <p:nvPr/>
        </p:nvSpPr>
        <p:spPr>
          <a:xfrm>
            <a:off x="1543665" y="3835231"/>
            <a:ext cx="24875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كتابة  ( </a:t>
            </a:r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</a:t>
            </a:r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r>
              <a:rPr lang="ar-SA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كحاصل ضرب عاملين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8CEE35-1959-058B-0537-EA21B5611D45}"/>
              </a:ext>
            </a:extLst>
          </p:cNvPr>
          <p:cNvSpPr txBox="1"/>
          <p:nvPr/>
        </p:nvSpPr>
        <p:spPr>
          <a:xfrm>
            <a:off x="2281085" y="4317012"/>
            <a:ext cx="18582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ضع احد العوامل المكررة = 0</a:t>
            </a:r>
            <a:endParaRPr lang="ar-SA" dirty="0">
              <a:solidFill>
                <a:srgbClr val="0000CC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878AF499-1822-3FD6-8D3C-338532AE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039" y="4222699"/>
            <a:ext cx="181522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=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EAF202D-C03F-32EA-7449-C50280B87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271" y="4714312"/>
            <a:ext cx="8123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#؛4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1D1A132-0A12-2BBB-45D5-142FD750C440}"/>
              </a:ext>
            </a:extLst>
          </p:cNvPr>
          <p:cNvSpPr txBox="1"/>
          <p:nvPr/>
        </p:nvSpPr>
        <p:spPr>
          <a:xfrm>
            <a:off x="2109020" y="2679942"/>
            <a:ext cx="21729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ثلاثية الحدود مربع كامل</a:t>
            </a:r>
            <a:endParaRPr lang="ar-SA" dirty="0">
              <a:solidFill>
                <a:srgbClr val="0000CC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67C74CE-1CA3-1F34-C755-E1FB11E8E06D}"/>
              </a:ext>
            </a:extLst>
          </p:cNvPr>
          <p:cNvSpPr txBox="1"/>
          <p:nvPr/>
        </p:nvSpPr>
        <p:spPr>
          <a:xfrm>
            <a:off x="2743200" y="2247323"/>
            <a:ext cx="125361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المعادلة الأصلية</a:t>
            </a:r>
            <a:endParaRPr lang="ar-SA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67729" y="2301814"/>
            <a:ext cx="3090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س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080223" y="2828942"/>
            <a:ext cx="2472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9 ) 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–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1 )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15105" y="1891620"/>
            <a:ext cx="3024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س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16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-25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25-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25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877050" y="3248025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537325" y="326866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373513" y="3248025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092950" y="3842908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059832" y="5373216"/>
            <a:ext cx="5544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220071" y="3885865"/>
            <a:ext cx="1014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19" y="1323632"/>
            <a:ext cx="2914650" cy="4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37325" y="38891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8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1EE44-C4EC-6F46-48D3-2C4FC8D4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431B5587-DF2A-20C9-3554-9ECB1F9D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2347861E-AC25-C4E1-E625-9F1ABAC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916" y="3756988"/>
            <a:ext cx="1704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س + 4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Al-KsorZulfiMath" panose="02010000000000000000" pitchFamily="2" charset="-78"/>
              </a:rPr>
              <a:t>ﱃ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5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A560DFE4-FB79-15C1-5D32-73FF4733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78" y="2727361"/>
            <a:ext cx="2067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 </a:t>
            </a: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4 )</a:t>
            </a: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= </a:t>
            </a:r>
            <a:r>
              <a:rPr 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25 </a:t>
            </a:r>
            <a:endParaRPr lang="ar-SA" sz="2000" dirty="0">
              <a:solidFill>
                <a:srgbClr val="000000"/>
              </a:solidFill>
              <a:sym typeface="ZA-الجذور-1" pitchFamily="2" charset="2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8BFED980-2CC5-C7DF-1153-8DC697EE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16" y="4280413"/>
            <a:ext cx="1338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س - 4 = 5</a:t>
            </a:r>
            <a:endParaRPr lang="en-US" sz="28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C11D52FB-154F-7809-0BDB-967B9945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777" y="4281386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3E407B15-0B8F-3CA1-076F-6C7D480C5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973" y="4329573"/>
            <a:ext cx="1474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س + 4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8DB105F6-F36C-ACCD-27FF-1B363C977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99" y="5061709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34BB21D5-8314-88FF-838F-DB48BF4E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186" y="5776339"/>
            <a:ext cx="2960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BCC783D-238B-14FD-70C0-5E820575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F08A2A1A-F92D-B64F-D907-9147FC7F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6">
            <a:extLst>
              <a:ext uri="{FF2B5EF4-FFF2-40B4-BE49-F238E27FC236}">
                <a16:creationId xmlns:a16="http://schemas.microsoft.com/office/drawing/2014/main" id="{2A4F2730-D818-E016-6AA7-D0F6D83DE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82" y="4642949"/>
            <a:ext cx="1014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-4 = - 4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E15B687-3A3E-9D19-A288-4884A4F7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19" y="1323632"/>
            <a:ext cx="2914650" cy="4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F8DA0A9-99F7-DF96-4739-CB17222063F4}"/>
              </a:ext>
            </a:extLst>
          </p:cNvPr>
          <p:cNvSpPr txBox="1"/>
          <p:nvPr/>
        </p:nvSpPr>
        <p:spPr>
          <a:xfrm>
            <a:off x="7020233" y="1366684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A9FC7FF-E029-F1BE-A4FD-0818C96B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122" y="1789395"/>
            <a:ext cx="112317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=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C9EB0DD-365C-43FD-70E0-09DF5DB6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257" y="1799228"/>
            <a:ext cx="131981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16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(4)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550ACD5-7895-7533-3A33-4EA90FC8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215" y="2222016"/>
            <a:ext cx="2917556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2 × س × 4 = 8 س = الحد الأوسط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9268DB8-8AA7-28D2-5C17-1891DDFA1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906" y="3224795"/>
            <a:ext cx="2343477" cy="447737"/>
          </a:xfrm>
          <a:prstGeom prst="rect">
            <a:avLst/>
          </a:prstGeom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8FF75078-9803-F8E7-4343-E504E6F4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491" y="4628201"/>
            <a:ext cx="1014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-4 = - 4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  <a:sym typeface="ZA-الجذور-1" pitchFamily="2" charset="2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738D005A-0EFD-DD54-2DD2-80D71A680D4E}"/>
              </a:ext>
            </a:extLst>
          </p:cNvPr>
          <p:cNvCxnSpPr/>
          <p:nvPr/>
        </p:nvCxnSpPr>
        <p:spPr>
          <a:xfrm flipH="1">
            <a:off x="4778477" y="4994787"/>
            <a:ext cx="1484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F829674E-4220-9561-86C8-50417D0CFD6F}"/>
              </a:ext>
            </a:extLst>
          </p:cNvPr>
          <p:cNvCxnSpPr/>
          <p:nvPr/>
        </p:nvCxnSpPr>
        <p:spPr>
          <a:xfrm flipH="1">
            <a:off x="2148348" y="5019368"/>
            <a:ext cx="1484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16">
            <a:extLst>
              <a:ext uri="{FF2B5EF4-FFF2-40B4-BE49-F238E27FC236}">
                <a16:creationId xmlns:a16="http://schemas.microsoft.com/office/drawing/2014/main" id="{B645FFD2-661F-2DC7-AD55-BDA812081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5076457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9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49FCB-EC4C-8D16-CB1C-CE408D595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94A8A4E-CF5C-38FB-2F42-452BAD2E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1EE5E8CA-1956-BAB0-05A5-A0429587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60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-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180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C1EE5A7E-4F37-FACA-FCDD-87459C2C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516" y="2630865"/>
            <a:ext cx="2774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60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180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B6DB2375-55E8-72BF-0DA4-976C1174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065" y="3132130"/>
            <a:ext cx="3321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5(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36 )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F9DD9487-75AE-9D16-4FF4-982F2029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543" y="3613280"/>
            <a:ext cx="291755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-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2(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(6)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(6)</a:t>
            </a:r>
            <a:r>
              <a:rPr lang="ar-SA" sz="20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C5C26646-B3A4-56C9-ECB0-57D39326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291" y="4242245"/>
            <a:ext cx="2076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 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6 )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6C786FF-6251-6ADC-CF21-5A0CD081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949F98BF-ECAA-10A8-74EB-67C61A91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0C011F92-3CA8-2145-FE1D-35D2866F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375" y="4723090"/>
            <a:ext cx="2803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 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6) 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6)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40E306F4-5D0A-DB72-8CBB-3824A2F0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4839222"/>
            <a:ext cx="28011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كتابة  ( 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6 )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كحاصل ضرب عاملين</a:t>
            </a:r>
            <a:endParaRPr lang="ar-SA" sz="1400" dirty="0">
              <a:solidFill>
                <a:srgbClr val="0070C0"/>
              </a:solidFill>
              <a:sym typeface="ZA-الجذور-1" pitchFamily="2" charset="2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6D21681-FF3C-6A51-89CA-2A5D1D93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916" y="6457890"/>
            <a:ext cx="2796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230CF641-FB98-3B05-F264-4A59504E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D4E5129-4990-CA87-A80B-558FA9F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90" y="2630865"/>
            <a:ext cx="1741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180 للطرفين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31215D6-DFD9-2F55-2CF1-35A0DD5A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71" y="316290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 dirty="0">
                <a:solidFill>
                  <a:srgbClr val="0070C0"/>
                </a:solidFill>
                <a:latin typeface="Times New Roman"/>
                <a:ea typeface="Calibri"/>
                <a:cs typeface="Traditional Arabic"/>
              </a:rPr>
              <a:t>حلل بإخراج ق . م . أ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72E7B5E4-8FC1-D3F6-3A4F-B20D617A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819" y="3663324"/>
            <a:ext cx="1644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2B3EE6B-1259-E548-05F2-777A7F93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348" y="4253767"/>
            <a:ext cx="20046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C65EDD0-9966-2B2A-64E2-4B1F7653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55" y="1389390"/>
            <a:ext cx="285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D94E860E-5410-A663-BD58-DA0B78BF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438" y="5357270"/>
            <a:ext cx="1756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س – 6 = 0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280B04A1-5DFC-1987-26AE-3FB051EA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368" y="5424242"/>
            <a:ext cx="2294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ضع أحد العوامل المكررة </a:t>
            </a: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4E9C56B0-9564-F22D-DD70-89990EFD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065" y="5853799"/>
            <a:ext cx="131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FF6600"/>
                </a:solidFill>
                <a:ea typeface="Calibri" panose="020F0502020204030204" pitchFamily="34" charset="0"/>
              </a:rPr>
              <a:t>س = 6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sym typeface="ZA-الجذور-1" pitchFamily="2" charset="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CBEAC789-FF1A-36B0-1A3E-C4FFF09B9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61" y="5979764"/>
            <a:ext cx="1916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إضافة 6  للطرفين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72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D9DE2-822D-5A78-8DF3-47A04990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65A416A-6440-C037-C67F-764BE557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0F22E390-7E8F-6A29-B1B2-AEB89CF1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021" y="1874781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60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-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180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4EBE3A3F-7A61-D6F6-7E7D-D0F13C86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729" y="2365394"/>
            <a:ext cx="2774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60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180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C3045BA5-0D8B-89EE-403A-0537E975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452" y="2837162"/>
            <a:ext cx="3321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5(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36 )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9CD0EEB4-DCCD-ECFD-F542-4B443B9A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343" y="4606039"/>
            <a:ext cx="2076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6 )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551C5E4-E716-D5CE-20F2-0C9F12D7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8D0D17B0-0BBF-C1D6-91DD-59D989E2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5FBBD713-1073-797B-EC85-827F89F6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27" y="5057387"/>
            <a:ext cx="2803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6) (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6)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5F93FB32-D374-46C4-FEB2-B4DE4E37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16203"/>
            <a:ext cx="28011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كتابة  ( 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6 )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كحاصل ضرب عاملين</a:t>
            </a:r>
            <a:endParaRPr lang="ar-SA" sz="1400" dirty="0">
              <a:solidFill>
                <a:srgbClr val="0070C0"/>
              </a:solidFill>
              <a:sym typeface="ZA-الجذور-1" pitchFamily="2" charset="2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F10417B1-B938-A449-93F1-CCADC164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916" y="6457890"/>
            <a:ext cx="2796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5064E159-E05E-BE6C-3B60-06BBE3879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24" y="1923943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8316399D-6FEF-BBC9-7829-56FAF124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97" y="2385058"/>
            <a:ext cx="1741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180 للطرفين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AE27FAA-5B32-A698-89C9-88C976C3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280" y="2848275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 dirty="0">
                <a:solidFill>
                  <a:srgbClr val="0070C0"/>
                </a:solidFill>
                <a:latin typeface="Times New Roman"/>
                <a:ea typeface="Calibri"/>
                <a:cs typeface="Traditional Arabic"/>
              </a:rPr>
              <a:t>حلل بإخراج ق . م . أ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169C72AA-F63D-0966-D4FF-F2B35D30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644" y="4135271"/>
            <a:ext cx="1644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1656503-0B3F-CDC3-7F75-7F67A02E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993" y="4529069"/>
            <a:ext cx="20046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C5824B32-9064-A742-AB31-ED8384EA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55" y="1389390"/>
            <a:ext cx="285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EFBEAB2D-3FE5-8F1E-A748-F65849A7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644" y="5563748"/>
            <a:ext cx="1756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س – 6 = 0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92B6B21B-9F9B-CD8C-C917-13C5F700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691" y="5581558"/>
            <a:ext cx="2294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ضع أحد العوامل المكررة </a:t>
            </a: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13537F72-5A12-E06D-57C8-CC64CA1D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297" y="6129102"/>
            <a:ext cx="131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FF6600"/>
                </a:solidFill>
                <a:ea typeface="Calibri" panose="020F0502020204030204" pitchFamily="34" charset="0"/>
              </a:rPr>
              <a:t>س = 6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sym typeface="ZA-الجذور-1" pitchFamily="2" charset="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B21416C3-19BD-D0A8-3198-00EDE9E0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61" y="5979764"/>
            <a:ext cx="1916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إضافة 6  للطرفين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B1E9F2-96BD-28E5-6A1D-E4664D339165}"/>
              </a:ext>
            </a:extLst>
          </p:cNvPr>
          <p:cNvSpPr txBox="1"/>
          <p:nvPr/>
        </p:nvSpPr>
        <p:spPr>
          <a:xfrm>
            <a:off x="7020233" y="1366684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CCF7E43-CA35-B37C-BE84-BBFC318B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091" y="3304194"/>
            <a:ext cx="289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36 )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316BF79C-481B-9C2B-3CD4-87E3085F9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68" y="3225788"/>
            <a:ext cx="1644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قسمة كلا الطرفين على 5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E7481BD-55D1-3D95-2B5E-4393C5A7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394" y="3687021"/>
            <a:ext cx="112317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=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799FE69-2038-8C09-A135-AF4AAA76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16" y="3667358"/>
            <a:ext cx="131981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36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(6)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B23F40E-9E55-8E29-54B2-98C4E059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118" y="3647693"/>
            <a:ext cx="2917556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2 × س × 6 = 12 س = الحد الأوسط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D3CB2091-5A45-F7D0-77D7-60529DF1F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69" y="4115356"/>
            <a:ext cx="2893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36 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4AAFE0C6-8674-5A08-7358-1E4F014E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19" y="5834135"/>
            <a:ext cx="591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+6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6F16D78A-C768-FE74-F36C-29776758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864" y="5839051"/>
            <a:ext cx="591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+6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E5DFA426-3435-3033-1744-59F414B4810A}"/>
              </a:ext>
            </a:extLst>
          </p:cNvPr>
          <p:cNvCxnSpPr>
            <a:cxnSpLocks/>
          </p:cNvCxnSpPr>
          <p:nvPr/>
        </p:nvCxnSpPr>
        <p:spPr>
          <a:xfrm flipH="1">
            <a:off x="4965290" y="6135329"/>
            <a:ext cx="1632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400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67944" y="2630865"/>
            <a:ext cx="3130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400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83968" y="3132130"/>
            <a:ext cx="3019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100 )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283968" y="3711603"/>
            <a:ext cx="301877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(10)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(10)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675784" y="4330736"/>
            <a:ext cx="25228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10 )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47762" y="4779221"/>
            <a:ext cx="3130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10)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39051" y="4839222"/>
            <a:ext cx="2799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كتابة  (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10 )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كحاصل ضرب عاملين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923927" y="6237312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9050" y="2630865"/>
            <a:ext cx="2614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طرح 80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وإضافة 400 للطرفين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92771" y="316290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حلل بإخراج ق . م . أ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835696" y="3732150"/>
            <a:ext cx="1686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043608" y="4293096"/>
            <a:ext cx="2494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88" y="1340768"/>
            <a:ext cx="2657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436096" y="5286454"/>
            <a:ext cx="1929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084168" y="5733483"/>
            <a:ext cx="1431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91451" y="5312555"/>
            <a:ext cx="2799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ضع أحد العوامل المكررة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30524" y="5795038"/>
            <a:ext cx="16405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10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للطرفين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19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88913"/>
            <a:ext cx="41148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0168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17613"/>
            <a:ext cx="7991475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7A9EF-C25F-E092-FC48-BD6A3F6C2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379E6FA-500C-1372-5915-CCD9FD07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6A86D13A-AD9E-95CE-9724-8952F3C2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318" y="1923943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400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45CAAD95-59E2-2886-C06F-62DC0549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316232"/>
            <a:ext cx="3130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400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5BA94648-F122-8061-3CC4-24874E33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465" y="2778168"/>
            <a:ext cx="3019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100 )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A3A09C28-8B41-E96F-8EBE-C7D3C52F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018" y="3505125"/>
            <a:ext cx="2465273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1400" b="1" dirty="0">
                <a:solidFill>
                  <a:srgbClr val="0070C0"/>
                </a:solidFill>
                <a:latin typeface="Times New Roman"/>
                <a:ea typeface="Calibri"/>
                <a:cs typeface="Traditional Arabic"/>
              </a:rPr>
              <a:t>س2 = ( س )2</a:t>
            </a:r>
          </a:p>
          <a:p>
            <a:pPr lvl="0" algn="r" defTabSz="914400" rtl="1">
              <a:lnSpc>
                <a:spcPct val="115000"/>
              </a:lnSpc>
              <a:defRPr/>
            </a:pPr>
            <a:r>
              <a:rPr lang="ar-SA" sz="1400" b="1" dirty="0">
                <a:solidFill>
                  <a:srgbClr val="0070C0"/>
                </a:solidFill>
                <a:latin typeface="Times New Roman"/>
                <a:ea typeface="Calibri"/>
                <a:cs typeface="Traditional Arabic"/>
              </a:rPr>
              <a:t>   16  = ( 4 )2</a:t>
            </a:r>
          </a:p>
          <a:p>
            <a:pPr lvl="0" algn="r" defTabSz="914400" rtl="1">
              <a:lnSpc>
                <a:spcPct val="115000"/>
              </a:lnSpc>
              <a:defRPr/>
            </a:pPr>
            <a:r>
              <a:rPr lang="ar-SA" sz="1400" b="1" dirty="0">
                <a:solidFill>
                  <a:srgbClr val="0070C0"/>
                </a:solidFill>
                <a:latin typeface="Times New Roman"/>
                <a:ea typeface="Calibri"/>
                <a:cs typeface="Traditional Arabic"/>
              </a:rPr>
              <a:t>   2 × س × 4 = 8 س = الحد الأوسط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960E475D-679E-ED7D-DD43-81E4307D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300" y="4370065"/>
            <a:ext cx="25228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10 )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CAF3097-2255-444C-37EA-7722C347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63E813CD-27FC-29BD-4FC9-573741A0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96463265-C86E-CF80-8468-B60566A4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762" y="4779221"/>
            <a:ext cx="3130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10) 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960E295-0C12-E313-9AC1-061FC43E1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51" y="4839222"/>
            <a:ext cx="2799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كتابة  (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10 )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كحاصل ضرب عاملين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B1F46253-B62A-211C-A7E4-B3E8FA4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7" y="6237312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384803D8-C075-F235-EA88-783152BB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357" y="1943607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3492E65F-D6EB-5B90-29CE-EF723444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79" y="2345729"/>
            <a:ext cx="2614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طرح 80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وإضافة 400 للطرفين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67C133F3-57B2-4054-E164-341CEBB30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71" y="276961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حلل بإخراج ق . م . أ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FB0CC2-1683-1827-AB83-E12468DC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732150"/>
            <a:ext cx="1686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FE65730-02B0-FFE2-7B39-1B56A782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3096"/>
            <a:ext cx="2494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AFAB09C5-1626-C4CC-8224-351154FF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88" y="1340768"/>
            <a:ext cx="2657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8">
            <a:extLst>
              <a:ext uri="{FF2B5EF4-FFF2-40B4-BE49-F238E27FC236}">
                <a16:creationId xmlns:a16="http://schemas.microsoft.com/office/drawing/2014/main" id="{755CAA40-746D-113C-454F-242F66A9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5286454"/>
            <a:ext cx="1929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0C947BE0-B6E7-4349-CD39-C6EC99F7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362" y="5782645"/>
            <a:ext cx="1431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910D887E-B6B5-4AB3-298A-89BD13394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483" y="5312555"/>
            <a:ext cx="20194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ضع أحد العوامل المكررة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DCF525FF-2C85-D533-316D-039E0191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24" y="5795038"/>
            <a:ext cx="16405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10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للطرفين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242A6DF-27D7-55CC-2350-27B3C5EC1DD1}"/>
              </a:ext>
            </a:extLst>
          </p:cNvPr>
          <p:cNvSpPr txBox="1"/>
          <p:nvPr/>
        </p:nvSpPr>
        <p:spPr>
          <a:xfrm>
            <a:off x="7020233" y="1366684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123F49A-2F9E-8388-ACA2-485FC4F10876}"/>
              </a:ext>
            </a:extLst>
          </p:cNvPr>
          <p:cNvSpPr txBox="1"/>
          <p:nvPr/>
        </p:nvSpPr>
        <p:spPr>
          <a:xfrm>
            <a:off x="4178710" y="3200627"/>
            <a:ext cx="2659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100 = 0 </a:t>
            </a:r>
            <a:endParaRPr lang="ar-SA" dirty="0"/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FADE94D-AB60-5CDD-A441-E6AA9C9D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625" y="3255286"/>
            <a:ext cx="1686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بقسمة كلا الطرفين على 4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83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54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81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67944" y="2630865"/>
            <a:ext cx="3130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401306" y="3176740"/>
            <a:ext cx="36806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(9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2(9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(3)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(3)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75784" y="3711603"/>
            <a:ext cx="262695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(9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3 )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572000" y="4293096"/>
            <a:ext cx="30243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( 9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3) ( 9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861927" y="4793055"/>
            <a:ext cx="2488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81599" y="4839222"/>
            <a:ext cx="2056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ضع أحد العوامل المكررة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0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864765" y="6237312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81599" y="2630865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 180 للطرفين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92771" y="316290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92771" y="3732150"/>
            <a:ext cx="20292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043608" y="4293096"/>
            <a:ext cx="24949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كتابة  (9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3 )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كحاصل ضرب عاملين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53" y="1340768"/>
            <a:ext cx="2790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813124" y="5201320"/>
            <a:ext cx="1639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3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997601" y="5662985"/>
            <a:ext cx="2488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#؛9 = !؛3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979711" y="5274319"/>
            <a:ext cx="1594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للطرفين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614992" y="5709151"/>
            <a:ext cx="2056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القسمة على 9 والتبسيط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15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FBC64-B4AD-58FA-F4CA-E6212435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F3F7F74-1FF3-B815-E507-1971E2D4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BE023360-92FD-AFE0-064C-DED1AACA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54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81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833BB27-54B4-C0B2-D69D-8C90968B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630865"/>
            <a:ext cx="3130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54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90CE0858-9B4A-75FD-9D6F-BF51E699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858" y="3078418"/>
            <a:ext cx="2910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( 9 س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6 س + 1 ) = 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3E7EF92D-A8A5-B767-7CCB-D6E8C9AAD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580" y="4193383"/>
            <a:ext cx="185567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1 )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39D5AC6-41FD-9BAD-37ED-943C7C2F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3FC6CFA3-0305-25FC-D79E-975FC90D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FFF2C868-589C-46A4-BC4F-45807FED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386" y="4655403"/>
            <a:ext cx="1647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 س – 1 = 0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62C14B13-0301-BC31-699A-B8A68002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765" y="6237312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ا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%؛7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14C6450A-FAA5-6E36-5F00-8DC1A10D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CDB35C8B-9949-7DD2-1871-4648FC93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599" y="2630865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 81 للطرفين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B9D9C49-CE2D-2EA5-9939-B5E6A371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281" y="3507036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C943D500-EEFD-993F-B4AA-1A742417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281" y="4243427"/>
            <a:ext cx="20292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6E7AB83-D3D6-97B0-ADEC-8F61E8A5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53" y="1340768"/>
            <a:ext cx="2790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8">
            <a:extLst>
              <a:ext uri="{FF2B5EF4-FFF2-40B4-BE49-F238E27FC236}">
                <a16:creationId xmlns:a16="http://schemas.microsoft.com/office/drawing/2014/main" id="{84995972-FD65-23B0-5855-246BC165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189" y="5063668"/>
            <a:ext cx="1639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 س = 1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2667BAE6-55BC-8899-78AC-50191193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709" y="5505669"/>
            <a:ext cx="1006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= !؛3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ZA-الجذور-1" pitchFamily="2" charset="2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69C8502E-D746-944A-CFDB-97333BB3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1" y="5274319"/>
            <a:ext cx="1594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إضافة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3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للطرفين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B1F66819-2448-2081-3F03-D93325AB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992" y="5709151"/>
            <a:ext cx="2056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القسمة على 3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DC76432-5CFD-CC19-510E-454C9BE5852F}"/>
              </a:ext>
            </a:extLst>
          </p:cNvPr>
          <p:cNvSpPr txBox="1"/>
          <p:nvPr/>
        </p:nvSpPr>
        <p:spPr>
          <a:xfrm>
            <a:off x="7020233" y="1366684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4C07F204-C70E-FB16-EBE7-E4C65CDE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169" y="3565114"/>
            <a:ext cx="2384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س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6 س + 1 = 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39E3742-3CF1-1F92-FF31-0BDC00E07522}"/>
              </a:ext>
            </a:extLst>
          </p:cNvPr>
          <p:cNvSpPr txBox="1"/>
          <p:nvPr/>
        </p:nvSpPr>
        <p:spPr>
          <a:xfrm>
            <a:off x="4699819" y="3797210"/>
            <a:ext cx="22786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س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( 3 س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1   = ( 1 )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2 × 3 س × 1 = 6 س = الحد الأوسط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67944" y="2701242"/>
            <a:ext cx="3384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2(2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(1)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(1)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Calibri"/>
                <a:cs typeface="Traditional Arabic" pitchFamily="18" charset="-78"/>
              </a:rPr>
              <a:t>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692784" y="3180467"/>
            <a:ext cx="25929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75784" y="3711603"/>
            <a:ext cx="262695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_  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921867" y="4330736"/>
            <a:ext cx="2338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_  [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067944" y="4939400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 _؛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!؛2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+؛ ؛ ؛ش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؛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!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:؛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      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_؛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!؛2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_؛ ؛ ؛ش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؛%؛!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:؛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923927" y="5733256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81599" y="2630865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92771" y="316290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835696" y="3732150"/>
            <a:ext cx="1686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خاصية الجذر التربيعي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79712" y="4293096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طرح 1 من الطرفين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02" y="1412776"/>
            <a:ext cx="2686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6D5A49-DC7C-CFA8-C4A3-F697D4ED9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733"/>
            <a:ext cx="3510115" cy="196604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A906E82-10AA-781A-571D-410170344DD1}"/>
              </a:ext>
            </a:extLst>
          </p:cNvPr>
          <p:cNvSpPr txBox="1"/>
          <p:nvPr/>
        </p:nvSpPr>
        <p:spPr>
          <a:xfrm>
            <a:off x="7020233" y="1366684"/>
            <a:ext cx="16813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الحل بطريقة اخرى</a:t>
            </a:r>
          </a:p>
        </p:txBody>
      </p:sp>
    </p:spTree>
    <p:extLst>
      <p:ext uri="{BB962C8B-B14F-4D97-AF65-F5344CB8AC3E}">
        <p14:creationId xmlns:p14="http://schemas.microsoft.com/office/powerpoint/2010/main" val="10734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90447-35D3-7D0D-19A6-932472887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F4F1F1C-4C52-236A-18E1-04E3F58A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F49A17B0-A0D5-046A-08E3-39197F69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2150085"/>
            <a:ext cx="268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ج@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271D1796-BDD6-8313-F08B-F99ED9F9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701242"/>
            <a:ext cx="3384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2(2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) (1)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(1)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Calibri"/>
                <a:cs typeface="Traditional Arabic" pitchFamily="18" charset="-78"/>
              </a:rPr>
              <a:t>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5AC9F445-AF38-F56E-7377-DEE288BF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84" y="3180467"/>
            <a:ext cx="25929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( 2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@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B5A38052-7CBA-57EC-68DE-F40D096E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784" y="3711603"/>
            <a:ext cx="262695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1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_  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D84E29CF-E5C9-54D0-24FE-F0C5991CE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867" y="4330736"/>
            <a:ext cx="2338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_  [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/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849CFA7-962B-7DF6-588C-59F65AC6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E211C74A-CCFE-50D9-BAC5-971B64831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1" y="693737"/>
            <a:ext cx="4259346" cy="5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164D47BE-C2DF-5DD3-5FD6-591E444F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4939400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 _؛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!؛2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+؛ ؛ ؛ش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%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؛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!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:؛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       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_؛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!؛2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_؛ ؛ ؛ش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؛%؛!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TkamolZulfiMath"/>
              </a:rPr>
              <a:t>:؛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B3215CDB-39A2-234C-5170-846031998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7" y="5733256"/>
            <a:ext cx="3896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التحقق : عوض عن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ج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في المعادلة الأصلية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DCEB1B29-70F1-7A03-3419-AC921F3D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24" y="2150085"/>
            <a:ext cx="1234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المعادلة الأصلية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0D7A22B2-F6B1-46FA-8034-F1AAAC75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599" y="2630865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ثلاثية الحدود مربع كامل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92530CC3-5880-E147-2689-E35F5AB2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71" y="3162907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التحليل على صورة مربع كامل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3DDA4DC-A8BC-ADD9-5E79-D768BD84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732150"/>
            <a:ext cx="1686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خاصية الجذر التربيعي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CB2DB72F-E120-C705-9923-864D557F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4293096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طرح 1 من الطرفين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ZA-الجذور-1" pitchFamily="2" charset="2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C00577C9-C4B4-90F8-3039-48FC4C12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02" y="1412776"/>
            <a:ext cx="2686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2A8B8C-032C-3090-5CDE-FA64D0A62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" y="4891958"/>
            <a:ext cx="3510115" cy="196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45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F3B2FC8-9A91-A856-F551-549CCD65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06924" y="934973"/>
            <a:ext cx="7211431" cy="92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185754-14A5-F5A9-8145-5D080CE6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57" y="5069840"/>
            <a:ext cx="4639322" cy="160384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2F12590-6070-2F8E-DDFF-74A57632AC86}"/>
              </a:ext>
            </a:extLst>
          </p:cNvPr>
          <p:cNvSpPr txBox="1"/>
          <p:nvPr/>
        </p:nvSpPr>
        <p:spPr>
          <a:xfrm>
            <a:off x="2207997" y="2049731"/>
            <a:ext cx="4572000" cy="291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37) عند مستوى الأرض ع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 ، والارتفاع الابتدائي 9 ( ع</a:t>
            </a:r>
            <a:r>
              <a:rPr lang="ar-SA" sz="15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9 )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972945" algn="l"/>
              </a:tabLs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ع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-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ن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ع</a:t>
            </a:r>
            <a:r>
              <a:rPr lang="ar-SA" sz="15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	المعادلة الأصلية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972945" algn="l"/>
              </a:tabLs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0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-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ن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9       عوض عن ع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 ، ع</a:t>
            </a:r>
            <a:r>
              <a:rPr lang="ar-SA" sz="15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9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9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-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5ن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طرح 9 من الطرفين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1.8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ن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القسمة على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–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_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1.34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ن              خاصية الجذر التربيعي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الزمن الذي يستغرقه البالون للوصول إلى الأرض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1.34 ثانية تقريباً ( استبعاد العدد السالب )</a:t>
            </a:r>
            <a:endParaRPr lang="ar-S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C882DB4-BB5C-6F18-293C-9C75E386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4" y="1746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3178A7-0AC3-E731-12F2-B9E745C1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31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E43CD82-73B9-BB6C-BA6A-13CE0FF54382}"/>
              </a:ext>
            </a:extLst>
          </p:cNvPr>
          <p:cNvSpPr txBox="1"/>
          <p:nvPr/>
        </p:nvSpPr>
        <p:spPr>
          <a:xfrm>
            <a:off x="2184400" y="2121177"/>
            <a:ext cx="4572000" cy="2834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38) 9 س</a:t>
            </a:r>
            <a:r>
              <a:rPr lang="ar-SA" sz="20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42 س + 49 = مساحة المربع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9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( 3 س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49   =  ( 7 )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2 × 3 س × 7 = 42 س = الحد الأوسط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( 3 س – 7 )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مساحة المربع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إذاً : طول المربع = 3 س – 7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1450CD-A468-4204-24B8-8A362C0E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3F4D69D-0EEE-8721-5437-5EC5D2D1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0377" y="1219474"/>
            <a:ext cx="6449325" cy="61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DAA48AF-AE9A-674F-45A3-48A2C913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03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5396650-9455-1559-D789-3EC08AE4E37D}"/>
              </a:ext>
            </a:extLst>
          </p:cNvPr>
          <p:cNvSpPr txBox="1"/>
          <p:nvPr/>
        </p:nvSpPr>
        <p:spPr>
          <a:xfrm>
            <a:off x="487679" y="2159113"/>
            <a:ext cx="7329949" cy="379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39) 8 ص</a:t>
            </a:r>
            <a:r>
              <a:rPr lang="ar-SA" sz="20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+ 40 ص</a:t>
            </a:r>
            <a:r>
              <a:rPr lang="ar-SA" sz="20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+ 50 ص = حجم المنشور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2 ص ( 4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+ 20 ص + 25 ) = حجم المنشور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4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( 2 ص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25   =  ( 5 )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2 × 2 ص × 5 = 20 ص = الحد الأوسط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2 ص ( 4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+ 20 ص + 25 ) = حجم المنشور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2 ص ( 2 ص + 5 ) ( 2 ص + 5 ) = حجم المنشور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إذاً : أبعاد المنشور هي : 2 ص  ،  2 ص + 5  ،  2 ص + 5 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DABB36-7BC7-A964-315F-50D6A9E0799A}"/>
              </a:ext>
            </a:extLst>
          </p:cNvPr>
          <p:cNvSpPr txBox="1"/>
          <p:nvPr/>
        </p:nvSpPr>
        <p:spPr>
          <a:xfrm>
            <a:off x="133063" y="5855694"/>
            <a:ext cx="6399817" cy="111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8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ص#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40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ص@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50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( 4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ص@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20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25 )    حلل بإخراج ق . م . 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2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( 2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5 ) ( 2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5 )       التحليل على صورة مربع كامل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أبعاد المنشور هي : 2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،   2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  ،   2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+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</a:t>
            </a:r>
            <a:endParaRPr lang="ar-SA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C6FEC2-D75C-52D9-9DBC-7548EB65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11663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615594F-EE1D-77E2-A345-159A5AF2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541" y="1118180"/>
            <a:ext cx="7401958" cy="78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DC3096-D75F-4444-A6E4-B7A6A526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63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مجموعة 71"/>
          <p:cNvGrpSpPr/>
          <p:nvPr/>
        </p:nvGrpSpPr>
        <p:grpSpPr>
          <a:xfrm>
            <a:off x="214282" y="285728"/>
            <a:ext cx="8643998" cy="1000132"/>
            <a:chOff x="214282" y="285728"/>
            <a:chExt cx="8643998" cy="1000132"/>
          </a:xfrm>
        </p:grpSpPr>
        <p:sp>
          <p:nvSpPr>
            <p:cNvPr id="13" name="مستطيل ذو زوايا قطرية مستديرة 12"/>
            <p:cNvSpPr/>
            <p:nvPr/>
          </p:nvSpPr>
          <p:spPr>
            <a:xfrm>
              <a:off x="214282" y="285728"/>
              <a:ext cx="7186004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 ذو زوايا قطرية مستديرة 13"/>
            <p:cNvSpPr/>
            <p:nvPr/>
          </p:nvSpPr>
          <p:spPr>
            <a:xfrm>
              <a:off x="7429520" y="285728"/>
              <a:ext cx="1428760" cy="1000132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00958" y="285728"/>
              <a:ext cx="1285884" cy="928694"/>
            </a:xfrm>
            <a:prstGeom prst="flowChartDecision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</p:pic>
      </p:grpSp>
      <p:sp>
        <p:nvSpPr>
          <p:cNvPr id="16" name="مربع نص 15"/>
          <p:cNvSpPr txBox="1"/>
          <p:nvPr/>
        </p:nvSpPr>
        <p:spPr>
          <a:xfrm>
            <a:off x="285720" y="544894"/>
            <a:ext cx="7000924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مثلت مساحة مربع بالعبارة 9س2 ــ 42س + 49 أوجد طول ضلع المربع .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2786050" y="1404145"/>
            <a:ext cx="6143668" cy="5163153"/>
            <a:chOff x="1071538" y="1404145"/>
            <a:chExt cx="7072362" cy="51631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دبوس زينة 17"/>
            <p:cNvSpPr/>
            <p:nvPr/>
          </p:nvSpPr>
          <p:spPr>
            <a:xfrm>
              <a:off x="1071538" y="2571744"/>
              <a:ext cx="7072362" cy="2857520"/>
            </a:xfrm>
            <a:prstGeom prst="plaqu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50876" y="5458498"/>
              <a:ext cx="6136851" cy="110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497262" y="1404145"/>
              <a:ext cx="6137020" cy="112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مربع نص 20"/>
          <p:cNvSpPr txBox="1"/>
          <p:nvPr/>
        </p:nvSpPr>
        <p:spPr>
          <a:xfrm>
            <a:off x="3000364" y="2786058"/>
            <a:ext cx="51998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ــ       24 س        +        49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52909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286380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85690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5401120" y="3286125"/>
            <a:ext cx="714348" cy="1015298"/>
            <a:chOff x="4186674" y="3357563"/>
            <a:chExt cx="714348" cy="1015298"/>
          </a:xfrm>
        </p:grpSpPr>
        <p:sp>
          <p:nvSpPr>
            <p:cNvPr id="26" name="خماسي 25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 2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6429388" y="4357694"/>
            <a:ext cx="1000132" cy="571504"/>
            <a:chOff x="5214942" y="4429132"/>
            <a:chExt cx="1000132" cy="571504"/>
          </a:xfrm>
        </p:grpSpPr>
        <p:sp>
          <p:nvSpPr>
            <p:cNvPr id="29" name="خماسي 28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4186674" y="4357694"/>
            <a:ext cx="1000132" cy="571504"/>
            <a:chOff x="3071802" y="4429132"/>
            <a:chExt cx="1000132" cy="571504"/>
          </a:xfrm>
        </p:grpSpPr>
        <p:sp>
          <p:nvSpPr>
            <p:cNvPr id="32" name="خماسي 31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6000760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تشكل 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143372" y="1857364"/>
            <a:ext cx="3342420" cy="441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س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ــ  42 س  +  40  =  0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28677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857488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7629798" y="3343495"/>
            <a:ext cx="571504" cy="1000132"/>
            <a:chOff x="6415352" y="3343495"/>
            <a:chExt cx="571504" cy="1000132"/>
          </a:xfrm>
        </p:grpSpPr>
        <p:sp>
          <p:nvSpPr>
            <p:cNvPr id="50" name="خماسي 49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52" name="رابط مستقيم 51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مجموعة 54"/>
          <p:cNvGrpSpPr/>
          <p:nvPr/>
        </p:nvGrpSpPr>
        <p:grpSpPr>
          <a:xfrm>
            <a:off x="3400856" y="3372729"/>
            <a:ext cx="571504" cy="1000132"/>
            <a:chOff x="2186410" y="3372729"/>
            <a:chExt cx="571504" cy="1000132"/>
          </a:xfrm>
        </p:grpSpPr>
        <p:sp>
          <p:nvSpPr>
            <p:cNvPr id="56" name="خماسي 55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7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58" name="رابط مستقيم 5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مربع نص 60"/>
          <p:cNvSpPr txBox="1"/>
          <p:nvPr/>
        </p:nvSpPr>
        <p:spPr>
          <a:xfrm>
            <a:off x="3929058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5115400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4357686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4" name="رابط كسهم مستقيم 63"/>
          <p:cNvCxnSpPr/>
          <p:nvPr/>
        </p:nvCxnSpPr>
        <p:spPr>
          <a:xfrm rot="5400000">
            <a:off x="6356844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 rot="16200000" flipH="1">
            <a:off x="3688502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 rot="5400000">
            <a:off x="4507039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4714908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 67"/>
          <p:cNvSpPr/>
          <p:nvPr/>
        </p:nvSpPr>
        <p:spPr>
          <a:xfrm>
            <a:off x="142844" y="2928934"/>
            <a:ext cx="2428892" cy="2071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214282" y="3143248"/>
            <a:ext cx="199916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طول ضلع المربع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442664" y="3855369"/>
            <a:ext cx="17859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|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س  ــ  7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|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94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4" grpId="0"/>
      <p:bldP spid="45" grpId="0"/>
      <p:bldP spid="46" grpId="0"/>
      <p:bldP spid="47" grpId="0"/>
      <p:bldP spid="48" grpId="0"/>
      <p:bldP spid="61" grpId="0"/>
      <p:bldP spid="62" grpId="0"/>
      <p:bldP spid="63" grpId="0"/>
      <p:bldP spid="67" grpId="0"/>
      <p:bldP spid="68" grpId="0" animBg="1"/>
      <p:bldP spid="69" grpId="0"/>
      <p:bldP spid="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6CA7EB-54C9-ED90-3DCC-1448E64D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C6977A-F924-1123-390B-831E3ED5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22" y="1115930"/>
            <a:ext cx="7404940" cy="4572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566B08E-29B8-79BE-CA16-616FB1A42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83" y="1871092"/>
            <a:ext cx="6328155" cy="1562318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2B3961D3-0919-8703-1835-FA73A77EA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08693"/>
              </p:ext>
            </p:extLst>
          </p:nvPr>
        </p:nvGraphicFramePr>
        <p:xfrm>
          <a:off x="3126658" y="3476097"/>
          <a:ext cx="3216819" cy="420624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216819">
                  <a:extLst>
                    <a:ext uri="{9D8B030D-6E8A-4147-A177-3AD203B41FA5}">
                      <a16:colId xmlns:a16="http://schemas.microsoft.com/office/drawing/2014/main" val="41343176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إجابة فيصل هي الصحيحة ،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051444"/>
                  </a:ext>
                </a:extLst>
              </a:tr>
            </a:tbl>
          </a:graphicData>
        </a:graphic>
      </p:graphicFrame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726AF0F9-DD69-EB0F-18DD-C2246094B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30253"/>
              </p:ext>
            </p:extLst>
          </p:nvPr>
        </p:nvGraphicFramePr>
        <p:xfrm>
          <a:off x="1114292" y="4070950"/>
          <a:ext cx="6866255" cy="420624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6866255">
                  <a:extLst>
                    <a:ext uri="{9D8B030D-6E8A-4147-A177-3AD203B41FA5}">
                      <a16:colId xmlns:a16="http://schemas.microsoft.com/office/drawing/2014/main" val="41343176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لأن منصور لم يحلل العبارة تحليلاً تاماً لم يحلل الفرق بين مربعين في المرة الثانية</a:t>
                      </a: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     </a:t>
                      </a: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051444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A8406728-F468-BEE0-BFC2-7ADA20A83DE1}"/>
              </a:ext>
            </a:extLst>
          </p:cNvPr>
          <p:cNvSpPr txBox="1"/>
          <p:nvPr/>
        </p:nvSpPr>
        <p:spPr>
          <a:xfrm>
            <a:off x="2344993" y="4759268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فيصل :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(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1 ) 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[ (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( 1 )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] 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(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+ 1 ) (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1 )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(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+ 1 ) [ ( س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( 1 )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] 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(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+ 1 ) ( س + 1 ) ( س – 1 )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34B87D-C319-0EFA-A2A5-DA3316F3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مربع نص 47"/>
          <p:cNvSpPr txBox="1"/>
          <p:nvPr/>
        </p:nvSpPr>
        <p:spPr>
          <a:xfrm>
            <a:off x="1714480" y="2786058"/>
            <a:ext cx="52149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ــ        42س        +           110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57224" y="4538971"/>
            <a:ext cx="50287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110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ليس مربعا كاملا ( لم يتحقق الشرط الثاني ) 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567378" y="5412745"/>
            <a:ext cx="4011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ثلاثية الحدود لا تشكل مربعا كاملا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043064" y="335756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مجموعة 60"/>
          <p:cNvGrpSpPr/>
          <p:nvPr/>
        </p:nvGrpSpPr>
        <p:grpSpPr>
          <a:xfrm>
            <a:off x="6314648" y="3343495"/>
            <a:ext cx="571504" cy="1000132"/>
            <a:chOff x="6415352" y="3343495"/>
            <a:chExt cx="571504" cy="1000132"/>
          </a:xfrm>
        </p:grpSpPr>
        <p:sp>
          <p:nvSpPr>
            <p:cNvPr id="62" name="خماسي 61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3" name="مجموعة 75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64" name="رابط مستقيم 6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مستقيم 64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رابط مستقيم 6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66"/>
          <p:cNvSpPr txBox="1"/>
          <p:nvPr/>
        </p:nvSpPr>
        <p:spPr>
          <a:xfrm>
            <a:off x="1257716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✗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8" name="مجموعة 67"/>
          <p:cNvGrpSpPr/>
          <p:nvPr/>
        </p:nvGrpSpPr>
        <p:grpSpPr>
          <a:xfrm>
            <a:off x="1801084" y="3372729"/>
            <a:ext cx="571504" cy="1000132"/>
            <a:chOff x="2186410" y="3372729"/>
            <a:chExt cx="571504" cy="1000132"/>
          </a:xfrm>
        </p:grpSpPr>
        <p:sp>
          <p:nvSpPr>
            <p:cNvPr id="69" name="خماسي 68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71" name="رابط مستقيم 70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رابط مستقيم 72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مربع نص 73"/>
          <p:cNvSpPr txBox="1"/>
          <p:nvPr/>
        </p:nvSpPr>
        <p:spPr>
          <a:xfrm>
            <a:off x="6215074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739391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72" y="1412776"/>
            <a:ext cx="3068396" cy="5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70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9" grpId="0"/>
      <p:bldP spid="67" grpId="0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8AF7E-B182-96DE-B891-96AEB23E7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491D89-A99B-7D26-A77D-69E1BF6D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CD9E1F-A06D-F244-AA74-2E8773A2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29" y="1406746"/>
            <a:ext cx="5096586" cy="504895"/>
          </a:xfrm>
          <a:prstGeom prst="rect">
            <a:avLst/>
          </a:prstGeom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54A270DE-6582-E2ED-7A90-B25E462D8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7005"/>
              </p:ext>
            </p:extLst>
          </p:nvPr>
        </p:nvGraphicFramePr>
        <p:xfrm>
          <a:off x="4857135" y="2315890"/>
          <a:ext cx="3501954" cy="490728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501954">
                  <a:extLst>
                    <a:ext uri="{9D8B030D-6E8A-4147-A177-3AD203B41FA5}">
                      <a16:colId xmlns:a16="http://schemas.microsoft.com/office/drawing/2014/main" val="70218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 + 6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+ 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 + 2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+ 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05865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0C23173F-6768-BE96-A942-271B67F10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76217"/>
              </p:ext>
            </p:extLst>
          </p:nvPr>
        </p:nvGraphicFramePr>
        <p:xfrm>
          <a:off x="4965290" y="2969736"/>
          <a:ext cx="3369218" cy="490728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369218">
                  <a:extLst>
                    <a:ext uri="{9D8B030D-6E8A-4147-A177-3AD203B41FA5}">
                      <a16:colId xmlns:a16="http://schemas.microsoft.com/office/drawing/2014/main" val="70218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 </a:t>
                      </a: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kumimoji="0" lang="ar-SA" sz="2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6</a:t>
                      </a: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+ </a:t>
                      </a: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kumimoji="0" lang="ar-SA" sz="2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 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+ 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05865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1CC621F6-6EB7-EACF-8AA8-55739BEEB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55420"/>
              </p:ext>
            </p:extLst>
          </p:nvPr>
        </p:nvGraphicFramePr>
        <p:xfrm>
          <a:off x="3431458" y="3589167"/>
          <a:ext cx="4873554" cy="490728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4873554">
                  <a:extLst>
                    <a:ext uri="{9D8B030D-6E8A-4147-A177-3AD203B41FA5}">
                      <a16:colId xmlns:a16="http://schemas.microsoft.com/office/drawing/2014/main" val="70218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=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(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6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+ س</a:t>
                      </a:r>
                      <a:r>
                        <a:rPr lang="ar-SA" sz="2800" b="1" baseline="30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+</a:t>
                      </a:r>
                      <a:r>
                        <a:rPr lang="ar-SA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1 )   </a:t>
                      </a:r>
                      <a:r>
                        <a:rPr lang="ar-SA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التحليل بإخراج ق . م . أ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05865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42B5F8DF-8A3D-C5A8-7361-74E173F7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DE2B-1348-87EE-14DC-B2D5209D2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147B00-9123-FF33-5194-724B67A8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A6D714-0564-3808-D518-BC2486E2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43" y="1235421"/>
            <a:ext cx="7345161" cy="85721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618DAE2-42E4-13C4-3A4A-51A43E43D0E2}"/>
              </a:ext>
            </a:extLst>
          </p:cNvPr>
          <p:cNvSpPr txBox="1"/>
          <p:nvPr/>
        </p:nvSpPr>
        <p:spPr>
          <a:xfrm>
            <a:off x="1071716" y="2379044"/>
            <a:ext cx="6956322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-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+ !؛6؛*؛1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            المعادلة المطلوبة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(2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- )؛4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التحليل على صورة مربع كامل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( 2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- )؛4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(2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- )؛4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   كتابة العبارة (2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- )؛4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كحاصل ضرب عاملين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- )؛4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                 ضع أحد العوامل المكررة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56540" algn="l"/>
              </a:tabLs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=  )؛4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إضافة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)؛4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للطرفين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 = )؛8                    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القسمة على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D4E690D-3DC9-0ABF-7AB0-9FBCE474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1932"/>
            <a:ext cx="2981741" cy="300079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1EF2227-423E-6143-58A7-564B3677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1E443-17C3-9FE7-D460-3A74955F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16F2E8-703B-D9E4-0CBC-ACB18223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FB144A9-CA10-6996-9C39-1C7AE19D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410" y="1283384"/>
            <a:ext cx="3820058" cy="4763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E070C7-3DE5-B0C5-3CC1-458A3281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703" y="1853961"/>
            <a:ext cx="5868219" cy="49536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312F348-59F6-64CE-3445-D95320B70E9C}"/>
              </a:ext>
            </a:extLst>
          </p:cNvPr>
          <p:cNvSpPr txBox="1"/>
          <p:nvPr/>
        </p:nvSpPr>
        <p:spPr>
          <a:xfrm>
            <a:off x="1150374" y="2549579"/>
            <a:ext cx="6936658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س# + س@ + س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 لها حل حقيقي واحد وتحليلها إلى عواملها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هو (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1 ) (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1 )</a:t>
            </a:r>
            <a:endParaRPr lang="en-US" sz="2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B46CB97-382F-40F0-C941-7F6BE94640A6}"/>
              </a:ext>
            </a:extLst>
          </p:cNvPr>
          <p:cNvSpPr txBox="1"/>
          <p:nvPr/>
        </p:nvSpPr>
        <p:spPr>
          <a:xfrm>
            <a:off x="1076632" y="3695037"/>
            <a:ext cx="6936658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وبمساواة هذين العاملين بالصفر نحصل على حل واحد فقط هو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-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، لأن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ليس لها حل حقيقي </a:t>
            </a:r>
            <a:endParaRPr lang="ar-SA" sz="2400" dirty="0">
              <a:solidFill>
                <a:srgbClr val="0000CC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8757D4-15D0-C151-E444-8E284B415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21" y="3555995"/>
            <a:ext cx="3724795" cy="301032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7803731-3FDD-8563-25F4-1EA9696F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BE2FE-DB11-C674-618C-BDC63397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5D297F-9F18-149B-9CB7-39B6F65E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AE7B4A-89B0-FAEC-10AC-E0E66FEEC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451" y="1116235"/>
            <a:ext cx="4887007" cy="47631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8240DC1-F22E-C6D6-1A49-ECE9D51AEFC8}"/>
              </a:ext>
            </a:extLst>
          </p:cNvPr>
          <p:cNvSpPr txBox="1"/>
          <p:nvPr/>
        </p:nvSpPr>
        <p:spPr>
          <a:xfrm>
            <a:off x="412954" y="2192641"/>
            <a:ext cx="805262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لتحليل كثيرة حدود تحليلاً تاماً نبحث أولاً عن ( ق . م . أ ) لجميع الحدود ونحلل بإخراج ( ق . م . أ ) لكل الحدود </a:t>
            </a:r>
            <a:r>
              <a:rPr lang="ar-S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SA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وإذا كان أحد العوامل ثنائية حد فأتحقق إذا كان الحدان يمثلان فرق بين مربعين وأحلل إلى العوامل في هذه الحالة .</a:t>
            </a:r>
            <a:endParaRPr lang="en-US" sz="20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وإذا كان أحد العوامل ثلاثية حدود فأتأكد إذا كانت تمثل مربعاً كاملاً أم لا وأحلله .</a:t>
            </a:r>
            <a:endParaRPr lang="en-US" sz="20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وإذا كان أحد العوامل يحتوي على أربعة حدود أو أكثر فأحلل بتجميع الحدود .</a:t>
            </a:r>
            <a:endParaRPr lang="en-US" sz="20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أما إذا لم يكن لكثير الحدود ( ق . م . أ ) ولم تكن قابلة للتحليل فإنها تكون أولية .</a:t>
            </a:r>
            <a:endParaRPr lang="ar-SA" sz="2000" dirty="0">
              <a:solidFill>
                <a:srgbClr val="0000CC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F43D7B-FA4D-EB89-6354-489006B9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78B98-7489-ADED-0D85-0E02CC26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793B0A-F1AB-E023-BDBF-E5AF6783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662B75-087B-2C0B-4137-BC8A5AB6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7" y="1203808"/>
            <a:ext cx="8030696" cy="419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47E9A0-7A0E-6E6F-5B7E-2B41CAE8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67" y="1937819"/>
            <a:ext cx="7266039" cy="81926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1650A2B-5807-5F10-EAD6-EC202E68CD67}"/>
              </a:ext>
            </a:extLst>
          </p:cNvPr>
          <p:cNvSpPr txBox="1"/>
          <p:nvPr/>
        </p:nvSpPr>
        <p:spPr>
          <a:xfrm>
            <a:off x="3126658" y="2712008"/>
            <a:ext cx="1705898" cy="181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25 س</a:t>
            </a:r>
            <a:r>
              <a:rPr lang="ar-SA" sz="1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 = ( 5 س )</a:t>
            </a:r>
            <a:r>
              <a:rPr lang="ar-SA" sz="1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    1    = ( 1 )</a:t>
            </a:r>
            <a:r>
              <a:rPr lang="ar-SA" sz="1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2× 5 س× 1 = 10 س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= الحد الأوسط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يمثل مربعاً كاملاً .</a:t>
            </a: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A30A90B-1D0D-D899-C140-E58A22CA5977}"/>
              </a:ext>
            </a:extLst>
          </p:cNvPr>
          <p:cNvSpPr txBox="1"/>
          <p:nvPr/>
        </p:nvSpPr>
        <p:spPr>
          <a:xfrm>
            <a:off x="4768646" y="2697259"/>
            <a:ext cx="1966451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4 س</a:t>
            </a:r>
            <a:r>
              <a:rPr lang="ar-SA" sz="16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 = ( 2 س )</a:t>
            </a:r>
            <a:r>
              <a:rPr lang="ar-SA" sz="16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    4   = ( 2 )</a:t>
            </a:r>
            <a:r>
              <a:rPr lang="ar-SA" sz="16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2× 2 س× 2 = 8 س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       ≠ الحد الأوسط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لا يمثل مربعاً كاملاً .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44373E-182B-80AD-8459-2B2D6E2E3B82}"/>
              </a:ext>
            </a:extLst>
          </p:cNvPr>
          <p:cNvSpPr txBox="1"/>
          <p:nvPr/>
        </p:nvSpPr>
        <p:spPr>
          <a:xfrm>
            <a:off x="1022554" y="2648098"/>
            <a:ext cx="1976286" cy="181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4 س</a:t>
            </a:r>
            <a:r>
              <a:rPr lang="ar-SA" sz="1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 = ( 2 س )</a:t>
            </a:r>
            <a:r>
              <a:rPr lang="ar-SA" sz="1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   81  = ( 9 )</a:t>
            </a:r>
            <a:r>
              <a:rPr lang="ar-SA" sz="1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2× 2 س× 9 = 36 س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       = الحد الأوسط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</a:rPr>
              <a:t>يمثل مربعاً كاملاً .</a:t>
            </a:r>
            <a:r>
              <a:rPr lang="ar-S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S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lang="ar-SA" sz="14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5928B01-DE4D-D5D4-05C9-63FF9EAB5C2B}"/>
              </a:ext>
            </a:extLst>
          </p:cNvPr>
          <p:cNvSpPr txBox="1"/>
          <p:nvPr/>
        </p:nvSpPr>
        <p:spPr>
          <a:xfrm>
            <a:off x="2423654" y="467845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إذاً المختلف : 4 س2 + 10 س + 4 هي المختلفة لأنها الوحيدة التي لا تمثل مربعاً كاملاً 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7F9011-D095-5F6C-182A-E1A2A94B94EE}"/>
              </a:ext>
            </a:extLst>
          </p:cNvPr>
          <p:cNvSpPr txBox="1"/>
          <p:nvPr/>
        </p:nvSpPr>
        <p:spPr>
          <a:xfrm>
            <a:off x="6543368" y="2633349"/>
            <a:ext cx="1966451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9 س2 = ( 3 س )2</a:t>
            </a: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   16 = ( 4 )2</a:t>
            </a: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2× 3 س× 4 = 24 س</a:t>
            </a: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  = الحد الأوسط</a:t>
            </a:r>
          </a:p>
          <a:p>
            <a:pPr algn="r" rtl="1">
              <a:spcAft>
                <a:spcPts val="1000"/>
              </a:spcAft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</a:rPr>
              <a:t>يمثل مربعاً كاملاً 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E3EB86-5FF8-E16D-B6F3-AFAA7F9D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462B8-2C3D-7BCE-B8E9-0C393D7F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2D22A2-5238-3700-5622-23A4BFD2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A4E0062-3579-555D-807F-7151F9EB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7" y="1203808"/>
            <a:ext cx="8030696" cy="419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FB4B54-0320-460A-DB85-C1C26D4D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684" y="1810000"/>
            <a:ext cx="6529869" cy="81926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5BB751E-1A41-BE5F-C7C7-CFD1CB5EFCFB}"/>
              </a:ext>
            </a:extLst>
          </p:cNvPr>
          <p:cNvSpPr txBox="1"/>
          <p:nvPr/>
        </p:nvSpPr>
        <p:spPr>
          <a:xfrm>
            <a:off x="2295833" y="381322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لأنها ثلاثية حدود لا تشكل مربعاً كاملاً ، </a:t>
            </a: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225D03-3916-CFC1-FA5E-598DAB26B062}"/>
              </a:ext>
            </a:extLst>
          </p:cNvPr>
          <p:cNvSpPr txBox="1"/>
          <p:nvPr/>
        </p:nvSpPr>
        <p:spPr>
          <a:xfrm>
            <a:off x="1946787" y="3139710"/>
            <a:ext cx="5456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ثلاثية الحدود المختلفة هي : 4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10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C84E5FB-D548-4C32-E360-9C7B9975236C}"/>
              </a:ext>
            </a:extLst>
          </p:cNvPr>
          <p:cNvSpPr txBox="1"/>
          <p:nvPr/>
        </p:nvSpPr>
        <p:spPr>
          <a:xfrm>
            <a:off x="2369576" y="449656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فيما العبارات الثلاث الأخرى تشكل مربعات كاملة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lang="ar-SA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E1918D9-CDEC-6E8B-2049-D41AA40E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69A3E-7364-DD86-7134-EB822462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4CB4B7-8ECC-7097-F1D9-D40786E6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302912"/>
            <a:ext cx="6158649" cy="647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FC8F49-EBF2-B463-ECEE-CEEFADE2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53" y="1150800"/>
            <a:ext cx="6516009" cy="48584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E7814C0-D368-0149-29F8-EED14D1A03DC}"/>
              </a:ext>
            </a:extLst>
          </p:cNvPr>
          <p:cNvSpPr txBox="1"/>
          <p:nvPr/>
        </p:nvSpPr>
        <p:spPr>
          <a:xfrm>
            <a:off x="2359742" y="1897672"/>
            <a:ext cx="4355690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أحدد إذا كانت ثلاثية الحدود تشكل مربعاً كاملاً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5BB82C-BBE3-F047-7FBB-D9F2435604D4}"/>
              </a:ext>
            </a:extLst>
          </p:cNvPr>
          <p:cNvSpPr txBox="1"/>
          <p:nvPr/>
        </p:nvSpPr>
        <p:spPr>
          <a:xfrm>
            <a:off x="2271252" y="2522022"/>
            <a:ext cx="4635910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أولاً : الحدان الأول والأخير يشكلان مربعات كاملة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9C9438-ADE9-5340-1888-E0001C4BD12F}"/>
              </a:ext>
            </a:extLst>
          </p:cNvPr>
          <p:cNvSpPr txBox="1"/>
          <p:nvPr/>
        </p:nvSpPr>
        <p:spPr>
          <a:xfrm>
            <a:off x="191730" y="3259440"/>
            <a:ext cx="8091948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ثانياً : الحد الأوسط يساوي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مثلي حاصل ضرب الجذر الأساسي للحدين الأول والأخير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601F006-B83D-DF95-8E4B-F22FCD950CF3}"/>
              </a:ext>
            </a:extLst>
          </p:cNvPr>
          <p:cNvSpPr txBox="1"/>
          <p:nvPr/>
        </p:nvSpPr>
        <p:spPr>
          <a:xfrm>
            <a:off x="2143431" y="4011608"/>
            <a:ext cx="497512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فإذا تحققت الشروط السابقة فإن ثلاثية الحدود تشكل مربعاً كاملاً 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9DA7174-8B0C-A6F7-B67F-245209C37ABF}"/>
              </a:ext>
            </a:extLst>
          </p:cNvPr>
          <p:cNvSpPr txBox="1"/>
          <p:nvPr/>
        </p:nvSpPr>
        <p:spPr>
          <a:xfrm>
            <a:off x="1376515" y="4916175"/>
            <a:ext cx="5643717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46) أحدد إذا كان الحدان الأول و الأخير يشكلان مربعات كاملة ، ثم أحدد إذا كان الحد الأوسط يساوي + مثلي حاصل ضرب الجذر الأساسي للحدين الأول و الأخير . فإذا تحققت هذه الشروط ، فإن ثلاثية الحدود تشكل مربعاً كاملاً 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97BE20-D217-DDDA-9345-9AF282B4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15BF23-E805-160B-821B-29B6A651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4" y="1488960"/>
            <a:ext cx="7305368" cy="354578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23F9410-F416-7AE4-8E48-582B2951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440"/>
            <a:ext cx="22193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8E1D966-767C-230B-8D00-15E774201CB9}"/>
              </a:ext>
            </a:extLst>
          </p:cNvPr>
          <p:cNvSpPr txBox="1"/>
          <p:nvPr/>
        </p:nvSpPr>
        <p:spPr>
          <a:xfrm>
            <a:off x="6746240" y="3048000"/>
            <a:ext cx="1229360" cy="518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8BED44-8507-611F-92C6-F818C44D4038}"/>
              </a:ext>
            </a:extLst>
          </p:cNvPr>
          <p:cNvSpPr txBox="1"/>
          <p:nvPr/>
        </p:nvSpPr>
        <p:spPr>
          <a:xfrm>
            <a:off x="2682240" y="3525520"/>
            <a:ext cx="1757680" cy="518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604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73" y="338455"/>
            <a:ext cx="5280025" cy="54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من 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تركي الحارثي 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 انه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مابعدها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وعروض: زهير الحازمي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اٍسأل الله أن ييسر أمره  ويفرج همه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ويغفر ذنبه ويكتب له الاجر العظيم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412776"/>
            <a:ext cx="6554787" cy="41131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5774-C9CF-7D99-9AC1-A314C1DC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C779DBA-1F67-A88E-3157-5B36F0E82E8B}"/>
              </a:ext>
            </a:extLst>
          </p:cNvPr>
          <p:cNvSpPr txBox="1"/>
          <p:nvPr/>
        </p:nvSpPr>
        <p:spPr>
          <a:xfrm>
            <a:off x="4551680" y="236949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B35ED06-0126-6150-F435-3B81002C585F}"/>
              </a:ext>
            </a:extLst>
          </p:cNvPr>
          <p:cNvSpPr txBox="1"/>
          <p:nvPr/>
        </p:nvSpPr>
        <p:spPr>
          <a:xfrm>
            <a:off x="2953458" y="3583945"/>
            <a:ext cx="4011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ليست مربعا كاملا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33A2A739-9BB3-39A7-E119-A474879F5064}"/>
              </a:ext>
            </a:extLst>
          </p:cNvPr>
          <p:cNvSpPr txBox="1"/>
          <p:nvPr/>
        </p:nvSpPr>
        <p:spPr>
          <a:xfrm>
            <a:off x="3647440" y="2374255"/>
            <a:ext cx="11791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(2س)2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47A60A-1B6A-9437-B235-DF7460DE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739391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6D7E43E-194B-9EEA-4ED2-36232B8E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A079786-89C8-4CD4-94CA-03121DCE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72" y="1412776"/>
            <a:ext cx="3068396" cy="5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5C263AD-061C-FE15-16B1-BABD3829C231}"/>
              </a:ext>
            </a:extLst>
          </p:cNvPr>
          <p:cNvSpPr txBox="1"/>
          <p:nvPr/>
        </p:nvSpPr>
        <p:spPr>
          <a:xfrm>
            <a:off x="6004560" y="234917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الحد الأول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1237F9C-8788-7A42-C113-5162FDB80975}"/>
              </a:ext>
            </a:extLst>
          </p:cNvPr>
          <p:cNvSpPr txBox="1"/>
          <p:nvPr/>
        </p:nvSpPr>
        <p:spPr>
          <a:xfrm>
            <a:off x="6065520" y="305021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الحد الأخير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7C9D8C-6B01-89A3-486C-44E7A60D32E9}"/>
              </a:ext>
            </a:extLst>
          </p:cNvPr>
          <p:cNvSpPr txBox="1"/>
          <p:nvPr/>
        </p:nvSpPr>
        <p:spPr>
          <a:xfrm>
            <a:off x="3281680" y="3111178"/>
            <a:ext cx="27841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400" b="1" dirty="0">
                <a:solidFill>
                  <a:prstClr val="black"/>
                </a:solidFill>
              </a:rPr>
              <a:t>110 ليس مربعاً كاملاً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CE39D84-073D-E73F-4E5B-5E7842BE5B5E}"/>
              </a:ext>
            </a:extLst>
          </p:cNvPr>
          <p:cNvSpPr txBox="1"/>
          <p:nvPr/>
        </p:nvSpPr>
        <p:spPr>
          <a:xfrm>
            <a:off x="2092960" y="233901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مربع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كامل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6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74" grpId="0"/>
      <p:bldP spid="5" grpId="0"/>
      <p:bldP spid="6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6A199A01-5B09-FE7C-C648-0B1A451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F4F959B-4336-B20B-B5E3-33478F5BAAA0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6AFCE69-A19B-0B72-42FF-8B45682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D767C42C-ED33-F877-D128-3A7F249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2A3F64B4-5DAF-1995-C953-C738A4FE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E1BA9F5-811F-BF54-3420-3C6EB149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CB896EC2-70D9-F03A-0444-8621074D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4588CCDE-7001-3B40-CE4C-A1E194CF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/>
          <p:cNvSpPr txBox="1"/>
          <p:nvPr/>
        </p:nvSpPr>
        <p:spPr>
          <a:xfrm>
            <a:off x="2071702" y="2786058"/>
            <a:ext cx="5000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ــ       56 س        +       49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314648" y="4396095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28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171244" y="4410163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4186674" y="3286125"/>
            <a:ext cx="714348" cy="1015298"/>
            <a:chOff x="4186674" y="3357563"/>
            <a:chExt cx="714348" cy="1015298"/>
          </a:xfrm>
        </p:grpSpPr>
        <p:sp>
          <p:nvSpPr>
            <p:cNvPr id="29" name="خماسي 28"/>
            <p:cNvSpPr/>
            <p:nvPr/>
          </p:nvSpPr>
          <p:spPr>
            <a:xfrm rot="16200000">
              <a:off x="4078419" y="3579460"/>
              <a:ext cx="1015298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4186674" y="3743987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 2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5214942" y="4357694"/>
            <a:ext cx="1000132" cy="571504"/>
            <a:chOff x="5214942" y="4429132"/>
            <a:chExt cx="1000132" cy="571504"/>
          </a:xfrm>
        </p:grpSpPr>
        <p:sp>
          <p:nvSpPr>
            <p:cNvPr id="32" name="خماسي 31"/>
            <p:cNvSpPr/>
            <p:nvPr/>
          </p:nvSpPr>
          <p:spPr>
            <a:xfrm flipH="1">
              <a:off x="521494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5429256" y="4472434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2972228" y="4357694"/>
            <a:ext cx="1000132" cy="571504"/>
            <a:chOff x="3071802" y="4429132"/>
            <a:chExt cx="1000132" cy="571504"/>
          </a:xfrm>
        </p:grpSpPr>
        <p:sp>
          <p:nvSpPr>
            <p:cNvPr id="48" name="خماسي 47"/>
            <p:cNvSpPr/>
            <p:nvPr/>
          </p:nvSpPr>
          <p:spPr>
            <a:xfrm>
              <a:off x="3071802" y="4429132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3143272" y="4457268"/>
              <a:ext cx="71434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مربع نص 49"/>
          <p:cNvSpPr txBox="1"/>
          <p:nvPr/>
        </p:nvSpPr>
        <p:spPr>
          <a:xfrm>
            <a:off x="4786314" y="5643578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تشكل 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286248" y="2285992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072330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643042" y="3328328"/>
            <a:ext cx="57147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36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5" name="مجموعة 54"/>
          <p:cNvGrpSpPr/>
          <p:nvPr/>
        </p:nvGrpSpPr>
        <p:grpSpPr>
          <a:xfrm>
            <a:off x="6415352" y="3343495"/>
            <a:ext cx="571504" cy="1000132"/>
            <a:chOff x="6415352" y="3343495"/>
            <a:chExt cx="571504" cy="1000132"/>
          </a:xfrm>
        </p:grpSpPr>
        <p:sp>
          <p:nvSpPr>
            <p:cNvPr id="56" name="خماسي 55"/>
            <p:cNvSpPr/>
            <p:nvPr/>
          </p:nvSpPr>
          <p:spPr>
            <a:xfrm rot="16200000" flipH="1">
              <a:off x="6201038" y="3557809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7" name="مجموعة 67"/>
            <p:cNvGrpSpPr/>
            <p:nvPr/>
          </p:nvGrpSpPr>
          <p:grpSpPr>
            <a:xfrm>
              <a:off x="6486800" y="3613725"/>
              <a:ext cx="428631" cy="341985"/>
              <a:chOff x="7786710" y="4000504"/>
              <a:chExt cx="571504" cy="428628"/>
            </a:xfrm>
          </p:grpSpPr>
          <p:cxnSp>
            <p:nvCxnSpPr>
              <p:cNvPr id="58" name="رابط مستقيم 57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مجموعة 60"/>
          <p:cNvGrpSpPr/>
          <p:nvPr/>
        </p:nvGrpSpPr>
        <p:grpSpPr>
          <a:xfrm>
            <a:off x="2186410" y="3372729"/>
            <a:ext cx="571504" cy="1000132"/>
            <a:chOff x="2186410" y="3372729"/>
            <a:chExt cx="571504" cy="1000132"/>
          </a:xfrm>
        </p:grpSpPr>
        <p:sp>
          <p:nvSpPr>
            <p:cNvPr id="62" name="خماسي 61"/>
            <p:cNvSpPr/>
            <p:nvPr/>
          </p:nvSpPr>
          <p:spPr>
            <a:xfrm rot="16200000" flipH="1">
              <a:off x="1972096" y="3587043"/>
              <a:ext cx="1000132" cy="57150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3" name="مجموعة 71"/>
            <p:cNvGrpSpPr/>
            <p:nvPr/>
          </p:nvGrpSpPr>
          <p:grpSpPr>
            <a:xfrm>
              <a:off x="2257890" y="3614824"/>
              <a:ext cx="428631" cy="341985"/>
              <a:chOff x="7786710" y="4000504"/>
              <a:chExt cx="571504" cy="428628"/>
            </a:xfrm>
          </p:grpSpPr>
          <p:cxnSp>
            <p:nvCxnSpPr>
              <p:cNvPr id="64" name="رابط مستقيم 63"/>
              <p:cNvCxnSpPr/>
              <p:nvPr/>
            </p:nvCxnSpPr>
            <p:spPr>
              <a:xfrm rot="10800000">
                <a:off x="7786710" y="4000504"/>
                <a:ext cx="42862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مستقيم 64"/>
              <p:cNvCxnSpPr/>
              <p:nvPr/>
            </p:nvCxnSpPr>
            <p:spPr>
              <a:xfrm rot="16200000" flipH="1">
                <a:off x="8036743" y="4179099"/>
                <a:ext cx="428628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رابط مستقيم 65"/>
              <p:cNvCxnSpPr/>
              <p:nvPr/>
            </p:nvCxnSpPr>
            <p:spPr>
              <a:xfrm rot="5400000" flipH="1" flipV="1">
                <a:off x="8143900" y="4214818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66"/>
          <p:cNvSpPr txBox="1"/>
          <p:nvPr/>
        </p:nvSpPr>
        <p:spPr>
          <a:xfrm>
            <a:off x="2714612" y="564357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3900954" y="564357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3143240" y="568197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rot="5400000">
            <a:off x="5142398" y="4173720"/>
            <a:ext cx="785818" cy="215609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كسهم مستقيم 70"/>
          <p:cNvCxnSpPr/>
          <p:nvPr/>
        </p:nvCxnSpPr>
        <p:spPr>
          <a:xfrm rot="16200000" flipH="1">
            <a:off x="2474056" y="4882904"/>
            <a:ext cx="967095" cy="7717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 rot="5400000">
            <a:off x="3292593" y="3708275"/>
            <a:ext cx="2714644" cy="15845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/>
          <p:cNvSpPr txBox="1"/>
          <p:nvPr/>
        </p:nvSpPr>
        <p:spPr>
          <a:xfrm>
            <a:off x="3500462" y="566791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2" y="1557329"/>
            <a:ext cx="30330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942922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11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50" grpId="0"/>
      <p:bldP spid="51" grpId="0"/>
      <p:bldP spid="53" grpId="0"/>
      <p:bldP spid="54" grpId="0"/>
      <p:bldP spid="67" grpId="0"/>
      <p:bldP spid="68" grpId="0"/>
      <p:bldP spid="69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579C-0B8D-CE32-3BF1-0AFC3C3B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1C8B253-90E8-3D73-EAA5-3328A9441615}"/>
              </a:ext>
            </a:extLst>
          </p:cNvPr>
          <p:cNvSpPr txBox="1"/>
          <p:nvPr/>
        </p:nvSpPr>
        <p:spPr>
          <a:xfrm>
            <a:off x="2580640" y="2318698"/>
            <a:ext cx="296769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 س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-1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  </a:t>
            </a:r>
            <a:r>
              <a:rPr kumimoji="0" lang="ar-SA" sz="2400" b="1" i="0" u="none" strike="noStrike" kern="1200" cap="none" spc="-1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( 4 س ) 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2688CCB-A2C8-5BEE-E81B-CE3906AC0326}"/>
              </a:ext>
            </a:extLst>
          </p:cNvPr>
          <p:cNvSpPr txBox="1"/>
          <p:nvPr/>
        </p:nvSpPr>
        <p:spPr>
          <a:xfrm>
            <a:off x="3891280" y="3552815"/>
            <a:ext cx="2538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× 4س × 7 =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F87740B-4CCA-33B4-FB6F-A2DCD6D9D005}"/>
              </a:ext>
            </a:extLst>
          </p:cNvPr>
          <p:cNvSpPr txBox="1"/>
          <p:nvPr/>
        </p:nvSpPr>
        <p:spPr>
          <a:xfrm>
            <a:off x="3177854" y="3583295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56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C5D28DB-6DCB-6FA3-6979-B6F6B996A44E}"/>
              </a:ext>
            </a:extLst>
          </p:cNvPr>
          <p:cNvSpPr txBox="1"/>
          <p:nvPr/>
        </p:nvSpPr>
        <p:spPr>
          <a:xfrm>
            <a:off x="1290320" y="3638003"/>
            <a:ext cx="22347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الحد الأوسط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CC556CEA-9F1F-6DF0-BD41-2DD5102989FC}"/>
              </a:ext>
            </a:extLst>
          </p:cNvPr>
          <p:cNvSpPr txBox="1"/>
          <p:nvPr/>
        </p:nvSpPr>
        <p:spPr>
          <a:xfrm>
            <a:off x="2814320" y="4231338"/>
            <a:ext cx="268020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نعم</a:t>
            </a:r>
            <a:r>
              <a:rPr kumimoji="0" lang="ar-SA" sz="22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تمثل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FC4D1F58-38B6-C5DE-6B58-5AAC32062855}"/>
              </a:ext>
            </a:extLst>
          </p:cNvPr>
          <p:cNvSpPr txBox="1"/>
          <p:nvPr/>
        </p:nvSpPr>
        <p:spPr>
          <a:xfrm>
            <a:off x="2795892" y="5115258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7D4D326-F34E-5627-BC7D-ACF5B2FDC216}"/>
              </a:ext>
            </a:extLst>
          </p:cNvPr>
          <p:cNvSpPr txBox="1"/>
          <p:nvPr/>
        </p:nvSpPr>
        <p:spPr>
          <a:xfrm>
            <a:off x="4022874" y="5166058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5817B05-AA4A-4B24-FFF8-14F16A9E970C}"/>
              </a:ext>
            </a:extLst>
          </p:cNvPr>
          <p:cNvSpPr txBox="1"/>
          <p:nvPr/>
        </p:nvSpPr>
        <p:spPr>
          <a:xfrm>
            <a:off x="3194040" y="5204459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B09E663-A9A9-6D49-C616-28D7A7D7E943}"/>
              </a:ext>
            </a:extLst>
          </p:cNvPr>
          <p:cNvSpPr txBox="1"/>
          <p:nvPr/>
        </p:nvSpPr>
        <p:spPr>
          <a:xfrm>
            <a:off x="3581742" y="5200551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2B3C0B-8706-08AC-F813-01F36637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2" y="1557329"/>
            <a:ext cx="30330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58DFA611-6090-48D2-C9EE-DD3E270C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6" y="36292"/>
            <a:ext cx="63393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904D16A6-AA6B-BE74-6925-FF6E46C5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942922"/>
            <a:ext cx="680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B63A242-AC81-009C-83A9-BC3D3599258B}"/>
              </a:ext>
            </a:extLst>
          </p:cNvPr>
          <p:cNvSpPr txBox="1"/>
          <p:nvPr/>
        </p:nvSpPr>
        <p:spPr>
          <a:xfrm>
            <a:off x="3322320" y="2968938"/>
            <a:ext cx="16570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 </a:t>
            </a:r>
            <a:r>
              <a:rPr kumimoji="0" lang="ar-SA" sz="2400" b="1" i="0" u="none" strike="noStrike" kern="1200" cap="none" spc="-1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</a:t>
            </a:r>
            <a:r>
              <a:rPr kumimoji="0" lang="ar-SA" sz="2400" b="1" i="0" u="none" strike="noStrike" kern="1200" cap="none" spc="-1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( 7 ) 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0DC069-10E8-4855-51E2-710F80E19391}"/>
              </a:ext>
            </a:extLst>
          </p:cNvPr>
          <p:cNvSpPr txBox="1"/>
          <p:nvPr/>
        </p:nvSpPr>
        <p:spPr>
          <a:xfrm>
            <a:off x="6217920" y="224757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الحد الأول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C663DF9-AE65-B268-1DB7-715ABC14C9E4}"/>
              </a:ext>
            </a:extLst>
          </p:cNvPr>
          <p:cNvSpPr txBox="1"/>
          <p:nvPr/>
        </p:nvSpPr>
        <p:spPr>
          <a:xfrm>
            <a:off x="6156960" y="284701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الحد الأخير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C204E2-E132-97FE-E5F3-BC73791FB322}"/>
              </a:ext>
            </a:extLst>
          </p:cNvPr>
          <p:cNvSpPr txBox="1"/>
          <p:nvPr/>
        </p:nvSpPr>
        <p:spPr>
          <a:xfrm>
            <a:off x="6126480" y="350741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الحد الأوسط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8298BB-602F-6CE7-74EE-B1FC0E02798F}"/>
              </a:ext>
            </a:extLst>
          </p:cNvPr>
          <p:cNvSpPr txBox="1"/>
          <p:nvPr/>
        </p:nvSpPr>
        <p:spPr>
          <a:xfrm>
            <a:off x="822960" y="230853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مربع كامل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0EA2AE-6337-9884-C2CF-F0620A2F2CC7}"/>
              </a:ext>
            </a:extLst>
          </p:cNvPr>
          <p:cNvSpPr txBox="1"/>
          <p:nvPr/>
        </p:nvSpPr>
        <p:spPr>
          <a:xfrm>
            <a:off x="762000" y="2907978"/>
            <a:ext cx="1443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مربع كامل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93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50" grpId="0"/>
      <p:bldP spid="67" grpId="0"/>
      <p:bldP spid="68" grpId="0"/>
      <p:bldP spid="69" grpId="0"/>
      <p:bldP spid="78" grpId="0"/>
      <p:bldP spid="2" grpId="0"/>
      <p:bldP spid="6" grpId="0"/>
      <p:bldP spid="7" grpId="0"/>
      <p:bldP spid="8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32E54-8DF4-214D-3665-14C030BB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719013D-A3E6-0B99-8AEC-9BAE115D1CDF}"/>
              </a:ext>
            </a:extLst>
          </p:cNvPr>
          <p:cNvSpPr txBox="1"/>
          <p:nvPr/>
        </p:nvSpPr>
        <p:spPr>
          <a:xfrm>
            <a:off x="2064774" y="2382935"/>
            <a:ext cx="47420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ص</a:t>
            </a:r>
            <a:r>
              <a:rPr kumimoji="0" lang="ar-SA" sz="28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+    24 ص     +  16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B527BE-3D86-7ACA-6DF9-A1991480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4" y="688813"/>
            <a:ext cx="472916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7BD1DE0-7CD4-288D-95BD-EB14A013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68" y="1484784"/>
            <a:ext cx="2306600" cy="49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1FB65DB-1803-FC13-D03B-83FA246F9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4" y="4593496"/>
            <a:ext cx="2408129" cy="26672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A9260DC-CD33-EA94-8CCB-901543556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88" y="4918574"/>
            <a:ext cx="1333616" cy="30482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7924764-3DC9-7C06-BD38-E53226B31599}"/>
              </a:ext>
            </a:extLst>
          </p:cNvPr>
          <p:cNvSpPr txBox="1"/>
          <p:nvPr/>
        </p:nvSpPr>
        <p:spPr>
          <a:xfrm>
            <a:off x="5584724" y="2960584"/>
            <a:ext cx="1091380" cy="587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E84C497-C09A-8429-DE0B-AE3C326F3664}"/>
              </a:ext>
            </a:extLst>
          </p:cNvPr>
          <p:cNvSpPr txBox="1"/>
          <p:nvPr/>
        </p:nvSpPr>
        <p:spPr>
          <a:xfrm>
            <a:off x="3569110" y="2940922"/>
            <a:ext cx="1948330" cy="587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×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×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9C283A1-4F91-236C-655C-7B2932D350F7}"/>
              </a:ext>
            </a:extLst>
          </p:cNvPr>
          <p:cNvSpPr txBox="1"/>
          <p:nvPr/>
        </p:nvSpPr>
        <p:spPr>
          <a:xfrm>
            <a:off x="2893022" y="2911426"/>
            <a:ext cx="785786" cy="587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7D2E8F8-A045-6E22-478B-4BCB5D86796E}"/>
              </a:ext>
            </a:extLst>
          </p:cNvPr>
          <p:cNvSpPr txBox="1"/>
          <p:nvPr/>
        </p:nvSpPr>
        <p:spPr>
          <a:xfrm>
            <a:off x="4975122" y="4468394"/>
            <a:ext cx="2521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06F8BB-19C4-15B1-EEC8-CE9B6008A7AC}"/>
              </a:ext>
            </a:extLst>
          </p:cNvPr>
          <p:cNvSpPr txBox="1"/>
          <p:nvPr/>
        </p:nvSpPr>
        <p:spPr>
          <a:xfrm>
            <a:off x="3616276" y="3765616"/>
            <a:ext cx="18562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تشكل مربعا كاملا</a:t>
            </a:r>
            <a:endParaRPr kumimoji="0" lang="ar-SA" sz="2200" b="1" i="0" u="none" strike="noStrike" kern="1200" cap="none" spc="0" normalizeH="0" baseline="3000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AE33F1-3273-7124-3157-6DBD4CADD5EA}"/>
              </a:ext>
            </a:extLst>
          </p:cNvPr>
          <p:cNvSpPr txBox="1"/>
          <p:nvPr/>
        </p:nvSpPr>
        <p:spPr>
          <a:xfrm>
            <a:off x="2970252" y="4532534"/>
            <a:ext cx="21420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                  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AB2FC8E9-5A70-7761-B436-02085775F399}"/>
              </a:ext>
            </a:extLst>
          </p:cNvPr>
          <p:cNvCxnSpPr>
            <a:cxnSpLocks/>
          </p:cNvCxnSpPr>
          <p:nvPr/>
        </p:nvCxnSpPr>
        <p:spPr>
          <a:xfrm flipH="1">
            <a:off x="4680155" y="3443013"/>
            <a:ext cx="1589070" cy="112898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0B53439-B805-0C76-BBCF-4FF89ADB8BDB}"/>
              </a:ext>
            </a:extLst>
          </p:cNvPr>
          <p:cNvSpPr txBox="1"/>
          <p:nvPr/>
        </p:nvSpPr>
        <p:spPr>
          <a:xfrm>
            <a:off x="4117264" y="4532533"/>
            <a:ext cx="7857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89C44B26-5D51-FAE9-5211-5206D46933B2}"/>
              </a:ext>
            </a:extLst>
          </p:cNvPr>
          <p:cNvCxnSpPr>
            <a:cxnSpLocks/>
          </p:cNvCxnSpPr>
          <p:nvPr/>
        </p:nvCxnSpPr>
        <p:spPr>
          <a:xfrm>
            <a:off x="3486137" y="3507029"/>
            <a:ext cx="181295" cy="121245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6A53C45-2A6E-927A-02E6-554E46CF8D8E}"/>
              </a:ext>
            </a:extLst>
          </p:cNvPr>
          <p:cNvSpPr txBox="1"/>
          <p:nvPr/>
        </p:nvSpPr>
        <p:spPr>
          <a:xfrm>
            <a:off x="3330053" y="4590598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AED804C8-648B-255E-0A0E-33D86BD2A2DE}"/>
              </a:ext>
            </a:extLst>
          </p:cNvPr>
          <p:cNvCxnSpPr>
            <a:cxnSpLocks/>
          </p:cNvCxnSpPr>
          <p:nvPr/>
        </p:nvCxnSpPr>
        <p:spPr>
          <a:xfrm flipH="1">
            <a:off x="4041058" y="2661467"/>
            <a:ext cx="1381488" cy="205801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2141623-8AFE-5A77-9F0E-DEFC0D65B308}"/>
              </a:ext>
            </a:extLst>
          </p:cNvPr>
          <p:cNvSpPr txBox="1"/>
          <p:nvPr/>
        </p:nvSpPr>
        <p:spPr>
          <a:xfrm>
            <a:off x="3687541" y="4596195"/>
            <a:ext cx="571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4B62EF0-E9BB-F9C8-8CCE-19F464AA3591}"/>
              </a:ext>
            </a:extLst>
          </p:cNvPr>
          <p:cNvSpPr txBox="1"/>
          <p:nvPr/>
        </p:nvSpPr>
        <p:spPr>
          <a:xfrm>
            <a:off x="6030111" y="1941979"/>
            <a:ext cx="5714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2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C29E074-E41A-4041-AA7A-0F55F616871C}"/>
              </a:ext>
            </a:extLst>
          </p:cNvPr>
          <p:cNvSpPr txBox="1"/>
          <p:nvPr/>
        </p:nvSpPr>
        <p:spPr>
          <a:xfrm>
            <a:off x="2878872" y="2084547"/>
            <a:ext cx="5714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2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0FE219E-ACCF-833A-B458-1DE6F6ADE20E}"/>
              </a:ext>
            </a:extLst>
          </p:cNvPr>
          <p:cNvSpPr txBox="1"/>
          <p:nvPr/>
        </p:nvSpPr>
        <p:spPr>
          <a:xfrm>
            <a:off x="4520860" y="2045218"/>
            <a:ext cx="5714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ar-SA" sz="2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19" grpId="0"/>
      <p:bldP spid="20" grpId="0"/>
      <p:bldP spid="2" grpId="0"/>
      <p:bldP spid="4" grpId="0"/>
      <p:bldP spid="6" grpId="0"/>
      <p:bldP spid="12" grpId="0"/>
      <p:bldP spid="24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3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666</TotalTime>
  <Words>4603</Words>
  <Application>Microsoft Office PowerPoint</Application>
  <PresentationFormat>عرض على الشاشة (4:3)</PresentationFormat>
  <Paragraphs>596</Paragraphs>
  <Slides>60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60</vt:i4>
      </vt:variant>
    </vt:vector>
  </HeadingPairs>
  <TitlesOfParts>
    <vt:vector size="75" baseType="lpstr">
      <vt:lpstr>Arial</vt:lpstr>
      <vt:lpstr>Arial Unicode MS</vt:lpstr>
      <vt:lpstr>Calibri</vt:lpstr>
      <vt:lpstr>Calibri Light</vt:lpstr>
      <vt:lpstr>Tahoma</vt:lpstr>
      <vt:lpstr>Times New Roman</vt:lpstr>
      <vt:lpstr>Traditional Arabic</vt:lpstr>
      <vt:lpstr>ZA-الجذور-1</vt:lpstr>
      <vt:lpstr>3_سمة Office</vt:lpstr>
      <vt:lpstr>تصميم افتراضي</vt:lpstr>
      <vt:lpstr>1_سمة Office</vt:lpstr>
      <vt:lpstr>سمة Office</vt:lpstr>
      <vt:lpstr>12_نسق Office</vt:lpstr>
      <vt:lpstr>10_سمة Office</vt:lpstr>
      <vt:lpstr>13_سمة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91</cp:revision>
  <dcterms:created xsi:type="dcterms:W3CDTF">2024-11-04T12:56:37Z</dcterms:created>
  <dcterms:modified xsi:type="dcterms:W3CDTF">2025-01-25T12:19:56Z</dcterms:modified>
</cp:coreProperties>
</file>