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76" r:id="rId2"/>
    <p:sldId id="354" r:id="rId3"/>
    <p:sldId id="350" r:id="rId4"/>
    <p:sldId id="419" r:id="rId5"/>
    <p:sldId id="359" r:id="rId6"/>
    <p:sldId id="390" r:id="rId7"/>
    <p:sldId id="298" r:id="rId8"/>
    <p:sldId id="345" r:id="rId9"/>
    <p:sldId id="330" r:id="rId10"/>
    <p:sldId id="363" r:id="rId11"/>
    <p:sldId id="375" r:id="rId12"/>
    <p:sldId id="396" r:id="rId13"/>
    <p:sldId id="410" r:id="rId14"/>
    <p:sldId id="403" r:id="rId15"/>
    <p:sldId id="416" r:id="rId16"/>
    <p:sldId id="381" r:id="rId17"/>
    <p:sldId id="400" r:id="rId18"/>
    <p:sldId id="382" r:id="rId19"/>
    <p:sldId id="411" r:id="rId20"/>
    <p:sldId id="373" r:id="rId21"/>
    <p:sldId id="414" r:id="rId22"/>
    <p:sldId id="412" r:id="rId23"/>
    <p:sldId id="408" r:id="rId24"/>
    <p:sldId id="392" r:id="rId25"/>
    <p:sldId id="348" r:id="rId26"/>
    <p:sldId id="413" r:id="rId27"/>
    <p:sldId id="268" r:id="rId28"/>
    <p:sldId id="394" r:id="rId29"/>
    <p:sldId id="285" r:id="rId30"/>
    <p:sldId id="417" r:id="rId31"/>
    <p:sldId id="418" r:id="rId32"/>
    <p:sldId id="404" r:id="rId33"/>
    <p:sldId id="386" r:id="rId34"/>
    <p:sldId id="406" r:id="rId35"/>
    <p:sldId id="378" r:id="rId36"/>
    <p:sldId id="353" r:id="rId37"/>
    <p:sldId id="284" r:id="rId38"/>
    <p:sldId id="387" r:id="rId39"/>
    <p:sldId id="374" r:id="rId40"/>
    <p:sldId id="304" r:id="rId41"/>
    <p:sldId id="380" r:id="rId42"/>
    <p:sldId id="290" r:id="rId43"/>
  </p:sldIdLst>
  <p:sldSz cx="9144000" cy="6858000" type="screen4x3"/>
  <p:notesSz cx="9928225" cy="6797675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19B5B9"/>
    <a:srgbClr val="15989B"/>
    <a:srgbClr val="D22097"/>
    <a:srgbClr val="0077D0"/>
    <a:srgbClr val="793905"/>
    <a:srgbClr val="996600"/>
    <a:srgbClr val="2ADEE2"/>
    <a:srgbClr val="A42889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24" autoAdjust="0"/>
  </p:normalViewPr>
  <p:slideViewPr>
    <p:cSldViewPr>
      <p:cViewPr>
        <p:scale>
          <a:sx n="53" d="100"/>
          <a:sy n="53" d="100"/>
        </p:scale>
        <p:origin x="-186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625994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22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F46996-E160-4887-95C4-6E27CBB7316D}" type="datetimeFigureOut">
              <a:rPr lang="ar-SA" smtClean="0"/>
              <a:pPr/>
              <a:t>08/03/40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5625994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22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3112E0-4082-4676-8F3F-3C5B5EE5CFE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183031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625994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22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E2D264-CEAA-433F-BABF-28EE63EFBE3E}" type="datetimeFigureOut">
              <a:rPr lang="ar-SA" smtClean="0"/>
              <a:pPr/>
              <a:t>08/03/40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625994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22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D49169A-C1CF-4A02-B289-06FA53E6239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9825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055152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32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740985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34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740985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37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055152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40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33045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42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542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636898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740985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740985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740985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27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48705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169A-C1CF-4A02-B289-06FA53E62391}" type="slidenum">
              <a:rPr lang="ar-SA" smtClean="0"/>
              <a:pPr/>
              <a:t>29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74098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08/03/40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08/03/40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08/03/40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08/03/40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08/03/40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08/03/40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08/03/40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08/03/40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08/03/40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08/03/40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27BA-1861-4B94-A636-D7CECBD4D89A}" type="datetimeFigureOut">
              <a:rPr lang="ar-SA" smtClean="0"/>
              <a:pPr/>
              <a:t>08/03/40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927BA-1861-4B94-A636-D7CECBD4D89A}" type="datetimeFigureOut">
              <a:rPr lang="ar-SA" smtClean="0"/>
              <a:pPr/>
              <a:t>08/03/40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95D15-3B5C-4C08-8C82-CAFED4593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%25e2%2580%25ab&#1602;&#1575;&#1606;&#1608;&#1606;%20&#1581;&#1601;&#1592;%20&#1575;&#1604;&#1603;&#1578;&#1604;&#1577;%25e2%2580%25ac%25e2%2580%258e.mp4" TargetMode="Externa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1.wav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Pictures\ال-التعريف-إستقبال-بسبب-أداة-تعريف-ألبوم-الصور__k186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808312" cy="3240360"/>
          </a:xfrm>
          <a:prstGeom prst="rect">
            <a:avLst/>
          </a:prstGeom>
          <a:noFill/>
        </p:spPr>
      </p:pic>
      <p:sp>
        <p:nvSpPr>
          <p:cNvPr id="1029" name="AutoShape 5" descr="ÙØªÙØ¬Ø© Ø¨Ø­Ø« Ø§ÙØµÙØ± Ø¹Ù ØªÙØ¯ÙØ± Ø§ÙØ¹ÙÙ Ø­ÙÙ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059832" y="5517232"/>
            <a:ext cx="26642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 rot="20083717">
            <a:off x="667086" y="3076249"/>
            <a:ext cx="16185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dirty="0" smtClean="0"/>
              <a:t>الكيمياء</a:t>
            </a:r>
          </a:p>
          <a:p>
            <a:pPr algn="ctr"/>
            <a:r>
              <a:rPr lang="ar-SA" sz="3600" dirty="0" smtClean="0"/>
              <a:t> بدأت بالسحر</a:t>
            </a:r>
            <a:endParaRPr lang="ar-SA" sz="3600" dirty="0"/>
          </a:p>
        </p:txBody>
      </p:sp>
      <p:pic>
        <p:nvPicPr>
          <p:cNvPr id="1028" name="Picture 4" descr="C:\Users\DELL\Pictures\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4868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1727061"/>
              </p:ext>
            </p:extLst>
          </p:nvPr>
        </p:nvGraphicFramePr>
        <p:xfrm>
          <a:off x="827584" y="2564904"/>
          <a:ext cx="7483838" cy="35108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94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6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28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77719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</a:t>
                      </a:r>
                      <a:endParaRPr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اريد أن اعرف</a:t>
                      </a:r>
                      <a:endParaRPr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</a:t>
                      </a:r>
                      <a:r>
                        <a:rPr lang="ar-SA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اعرف</a:t>
                      </a:r>
                      <a:endParaRPr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7719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7719">
                <a:tc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7719">
                <a:tc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55576" y="1844824"/>
            <a:ext cx="7560839" cy="57090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B5B9"/>
                </a:solidFill>
                <a:uLnTx/>
                <a:uFillTx/>
                <a:latin typeface="+mj-lt"/>
                <a:ea typeface="+mj-ea"/>
                <a:cs typeface="+mj-cs"/>
              </a:rPr>
              <a:t>باستخدام استراتيجية جدول التعلم </a:t>
            </a:r>
            <a:r>
              <a:rPr kumimoji="0" lang="ar-S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B5B9"/>
                </a:solidFill>
                <a:uLnTx/>
                <a:uFillTx/>
                <a:latin typeface="+mj-lt"/>
                <a:ea typeface="+mj-ea"/>
                <a:cs typeface="+mj-cs"/>
              </a:rPr>
              <a:t>ماعلاقة</a:t>
            </a:r>
            <a:r>
              <a:rPr kumimoji="0" lang="ar-SA" sz="2800" b="1" i="0" u="none" strike="noStrike" kern="1200" cap="none" spc="0" normalizeH="0" noProof="0" dirty="0" smtClean="0">
                <a:ln>
                  <a:noFill/>
                </a:ln>
                <a:solidFill>
                  <a:srgbClr val="19B5B9"/>
                </a:solidFill>
                <a:uLnTx/>
                <a:uFillTx/>
                <a:latin typeface="+mj-lt"/>
                <a:ea typeface="+mj-ea"/>
                <a:cs typeface="+mj-cs"/>
              </a:rPr>
              <a:t> الصيغ والمعادلات الكيميائية  بحياتنا </a:t>
            </a:r>
            <a:r>
              <a:rPr kumimoji="0" lang="ar-SA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B5B9"/>
                </a:solidFill>
                <a:uLnTx/>
                <a:uFillTx/>
                <a:latin typeface="+mj-lt"/>
                <a:ea typeface="+mj-ea"/>
                <a:cs typeface="+mj-cs"/>
              </a:rPr>
              <a:t>اليومية </a:t>
            </a:r>
            <a:r>
              <a:rPr kumimoji="0" lang="ar-S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B5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9B5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: زاوية مطوية 4"/>
          <p:cNvSpPr/>
          <p:nvPr/>
        </p:nvSpPr>
        <p:spPr>
          <a:xfrm>
            <a:off x="0" y="0"/>
            <a:ext cx="1039688" cy="1296595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استراتيجية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جدول التعلم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kwl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فقاعة التفكير: على شكل سحابة 4"/>
          <p:cNvSpPr/>
          <p:nvPr/>
        </p:nvSpPr>
        <p:spPr>
          <a:xfrm>
            <a:off x="7596336" y="476672"/>
            <a:ext cx="1263588" cy="1268760"/>
          </a:xfrm>
          <a:prstGeom prst="cloudCallout">
            <a:avLst>
              <a:gd name="adj1" fmla="val -11053"/>
              <a:gd name="adj2" fmla="val 41659"/>
            </a:avLst>
          </a:prstGeom>
          <a:noFill/>
          <a:ln>
            <a:solidFill>
              <a:srgbClr val="19B5B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>
                <a:solidFill>
                  <a:srgbClr val="19B5B9"/>
                </a:solidFill>
              </a:rPr>
              <a:t>نشاط </a:t>
            </a:r>
            <a:r>
              <a:rPr lang="ar-SA" sz="2400" b="1" dirty="0" smtClean="0">
                <a:solidFill>
                  <a:srgbClr val="19B5B9"/>
                </a:solidFill>
              </a:rPr>
              <a:t>(1</a:t>
            </a:r>
            <a:r>
              <a:rPr lang="ar-SA" sz="2400" b="1" dirty="0" err="1" smtClean="0">
                <a:solidFill>
                  <a:srgbClr val="19B5B9"/>
                </a:solidFill>
              </a:rPr>
              <a:t>)</a:t>
            </a:r>
            <a:endParaRPr lang="ar-SA" sz="2400" b="1" dirty="0">
              <a:solidFill>
                <a:srgbClr val="19B5B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Pictures\IMG_4936.PNG"/>
          <p:cNvPicPr>
            <a:picLocks noChangeAspect="1" noChangeArrowheads="1"/>
          </p:cNvPicPr>
          <p:nvPr/>
        </p:nvPicPr>
        <p:blipFill>
          <a:blip r:embed="rId2" cstate="print"/>
          <a:srcRect t="18417"/>
          <a:stretch>
            <a:fillRect/>
          </a:stretch>
        </p:blipFill>
        <p:spPr bwMode="auto">
          <a:xfrm>
            <a:off x="0" y="0"/>
            <a:ext cx="5436096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96136" y="0"/>
            <a:ext cx="3131840" cy="1143000"/>
          </a:xfrm>
        </p:spPr>
        <p:txBody>
          <a:bodyPr/>
          <a:lstStyle/>
          <a:p>
            <a:r>
              <a:rPr lang="ar-SA" u="sng" dirty="0" smtClean="0">
                <a:solidFill>
                  <a:srgbClr val="C00000"/>
                </a:solidFill>
              </a:rPr>
              <a:t>شريحة التركيز</a:t>
            </a:r>
            <a:endParaRPr lang="ar-SA" u="sng" dirty="0">
              <a:solidFill>
                <a:srgbClr val="C0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436096" y="1124744"/>
            <a:ext cx="3707904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19B5B9"/>
                </a:solidFill>
              </a:rPr>
              <a:t>ماذا تلاحظين في الصورة التي </a:t>
            </a:r>
            <a:r>
              <a:rPr lang="ar-SA" sz="2800" dirty="0" err="1" smtClean="0">
                <a:solidFill>
                  <a:srgbClr val="19B5B9"/>
                </a:solidFill>
              </a:rPr>
              <a:t>أمامك ؟</a:t>
            </a:r>
            <a:endParaRPr lang="ar-SA" sz="2800" dirty="0" smtClean="0">
              <a:solidFill>
                <a:srgbClr val="19B5B9"/>
              </a:solidFill>
            </a:endParaRPr>
          </a:p>
          <a:p>
            <a:pPr algn="ctr"/>
            <a:r>
              <a:rPr lang="ar-SA" sz="2800" b="1" u="sng" dirty="0" smtClean="0">
                <a:solidFill>
                  <a:srgbClr val="92D050"/>
                </a:solidFill>
              </a:rPr>
              <a:t>تحدي مع أفضل مجموعة</a:t>
            </a:r>
          </a:p>
          <a:p>
            <a:endParaRPr lang="ar-SA" sz="2800" b="1" dirty="0" smtClean="0"/>
          </a:p>
          <a:p>
            <a:pPr algn="ctr"/>
            <a:r>
              <a:rPr lang="ar-SA" sz="2800" dirty="0" smtClean="0"/>
              <a:t>حددي بعض التفاعلات الكيميائية من واقع حياتك</a:t>
            </a:r>
          </a:p>
          <a:p>
            <a:pPr algn="ctr"/>
            <a:r>
              <a:rPr lang="ar-SA" sz="2800" dirty="0" smtClean="0"/>
              <a:t>خلال دقيقة </a:t>
            </a:r>
            <a:r>
              <a:rPr lang="ar-SA" sz="2800" dirty="0" err="1" smtClean="0"/>
              <a:t>واحدة ؟</a:t>
            </a:r>
            <a:endParaRPr lang="ar-SA" sz="2800" dirty="0" smtClean="0"/>
          </a:p>
          <a:p>
            <a:pPr algn="ctr"/>
            <a:r>
              <a:rPr lang="ar-SA" sz="2800" dirty="0" smtClean="0"/>
              <a:t>المجموعة الأفضل هي التي عدد أمثلتها أكثر من الباقين </a:t>
            </a:r>
          </a:p>
          <a:p>
            <a:endParaRPr lang="ar-SA" sz="2800" b="1" u="sng" dirty="0" smtClean="0"/>
          </a:p>
        </p:txBody>
      </p:sp>
      <p:sp>
        <p:nvSpPr>
          <p:cNvPr id="6" name="فقاعة التفكير: على شكل سحابة 4"/>
          <p:cNvSpPr/>
          <p:nvPr/>
        </p:nvSpPr>
        <p:spPr>
          <a:xfrm flipH="1">
            <a:off x="5580112" y="5301208"/>
            <a:ext cx="1907704" cy="1556792"/>
          </a:xfrm>
          <a:prstGeom prst="cloudCallout">
            <a:avLst>
              <a:gd name="adj1" fmla="val 114850"/>
              <a:gd name="adj2" fmla="val -12630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</a:rPr>
              <a:t>الربط مع الخبرة السابقة </a:t>
            </a:r>
            <a:r>
              <a:rPr lang="ar-SA" sz="2000" b="1" dirty="0" err="1" smtClean="0">
                <a:solidFill>
                  <a:schemeClr val="accent1">
                    <a:lumMod val="50000"/>
                  </a:schemeClr>
                </a:solidFill>
              </a:rPr>
              <a:t>3دقائق</a:t>
            </a:r>
            <a:endParaRPr lang="ar-SA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Pictures\IMG_4937.PNG"/>
          <p:cNvPicPr>
            <a:picLocks noChangeAspect="1" noChangeArrowheads="1"/>
          </p:cNvPicPr>
          <p:nvPr/>
        </p:nvPicPr>
        <p:blipFill>
          <a:blip r:embed="rId3" cstate="print"/>
          <a:srcRect t="8165" b="17764"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</p:spPr>
      </p:pic>
      <p:sp>
        <p:nvSpPr>
          <p:cNvPr id="4" name="شكل بيضاوي 3"/>
          <p:cNvSpPr/>
          <p:nvPr/>
        </p:nvSpPr>
        <p:spPr>
          <a:xfrm>
            <a:off x="5652120" y="260648"/>
            <a:ext cx="3168352" cy="1584176"/>
          </a:xfrm>
          <a:prstGeom prst="ellipse">
            <a:avLst/>
          </a:prstGeom>
          <a:solidFill>
            <a:srgbClr val="19B5B9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قراءة موجهة</a:t>
            </a:r>
            <a:endParaRPr lang="ar-SA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364088" y="2636912"/>
            <a:ext cx="341987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 بطرح الأسئلة التالية عليهم  </a:t>
            </a:r>
          </a:p>
          <a:p>
            <a:pPr algn="ctr"/>
            <a:r>
              <a:rPr lang="ar-SA" sz="2400" b="1" dirty="0" smtClean="0"/>
              <a:t>كيف تؤثر الحرارة في سرعة التفاعل الكيميائي الذي يسبب حموضة </a:t>
            </a:r>
            <a:r>
              <a:rPr lang="ar-SA" sz="2400" b="1" dirty="0" err="1" smtClean="0"/>
              <a:t>الحليب ؟</a:t>
            </a:r>
            <a:endParaRPr lang="ar-SA" sz="2400" b="1" dirty="0" smtClean="0"/>
          </a:p>
          <a:p>
            <a:pPr algn="ctr"/>
            <a:endParaRPr lang="ar-SA" sz="2400" b="1" dirty="0" smtClean="0"/>
          </a:p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وكيف تتحققين من </a:t>
            </a:r>
            <a:r>
              <a:rPr lang="ar-SA" sz="2400" b="1" dirty="0" err="1" smtClean="0"/>
              <a:t>ذلك ؟</a:t>
            </a:r>
            <a:endParaRPr lang="ar-SA" sz="2400" b="1" dirty="0" smtClean="0"/>
          </a:p>
          <a:p>
            <a:pPr algn="ctr"/>
            <a:r>
              <a:rPr lang="ar-SA" sz="2400" b="1" dirty="0" smtClean="0"/>
              <a:t>ما الأمثلة الأخرى على التغيرات الكيميائية التي يمكنك تعرفها </a:t>
            </a:r>
            <a:r>
              <a:rPr lang="ar-SA" sz="2400" b="1" dirty="0" err="1" smtClean="0"/>
              <a:t>بحواسك ؟</a:t>
            </a:r>
            <a:endParaRPr lang="ar-SA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183787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51520" y="4365104"/>
            <a:ext cx="8676455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ar-EG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1520" y="332656"/>
            <a:ext cx="8676455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u="sng" dirty="0" smtClean="0">
                <a:ln w="1905"/>
                <a:solidFill>
                  <a:srgbClr val="1598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نشاط 2</a:t>
            </a:r>
            <a:endParaRPr lang="ar-EG" sz="3600" b="1" u="sng" dirty="0" smtClean="0">
              <a:ln w="1905"/>
              <a:solidFill>
                <a:srgbClr val="1598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 descr="C:\Users\DELL\Pictures\5B3A3408-239D-43A8-AD4F-A752C7C63E36-5634-0000016447D450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541062" cy="1512168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27584" y="1196752"/>
            <a:ext cx="7704856" cy="2664296"/>
          </a:xfrm>
          <a:prstGeom prst="rect">
            <a:avLst/>
          </a:prstGeom>
          <a:noFill/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الهدف</a:t>
            </a:r>
            <a:r>
              <a:rPr kumimoji="0" lang="ar-SA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ar-SA" sz="2400" noProof="0" dirty="0" smtClean="0"/>
              <a:t>وصف عملية التفاعل الكيميائي</a:t>
            </a:r>
            <a:endParaRPr kumimoji="0" lang="ar-SA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المدة</a:t>
            </a:r>
            <a:r>
              <a:rPr kumimoji="0" lang="ar-SA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4دقائق</a:t>
            </a: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آلية </a:t>
            </a:r>
            <a:r>
              <a:rPr kumimoji="0" lang="ar-S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التنفيذ </a:t>
            </a:r>
            <a:r>
              <a:rPr kumimoji="0" lang="ar-SA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ar-SA" sz="2400" dirty="0" smtClean="0"/>
              <a:t>إجراء تجربة في كل </a:t>
            </a: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المجموعة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المواد والأدوات </a:t>
            </a:r>
            <a:r>
              <a:rPr kumimoji="0" lang="ar-S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اللازمة </a:t>
            </a: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هيدروكسيد</a:t>
            </a:r>
            <a:r>
              <a:rPr kumimoji="0" lang="ar-S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الصوديوم </a:t>
            </a:r>
            <a:r>
              <a:rPr kumimoji="0" lang="ar-S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lang="ar-SA" sz="2400" dirty="0" err="1" smtClean="0"/>
              <a:t>كلوريد</a:t>
            </a:r>
            <a:r>
              <a:rPr lang="ar-SA" sz="2400" dirty="0" smtClean="0"/>
              <a:t> </a:t>
            </a:r>
            <a:r>
              <a:rPr lang="ar-SA" sz="2400" dirty="0" err="1" smtClean="0"/>
              <a:t>الكالسيوم </a:t>
            </a:r>
            <a:r>
              <a:rPr lang="ar-SA" sz="2400" dirty="0" smtClean="0"/>
              <a:t>+خل+</a:t>
            </a:r>
            <a:r>
              <a:rPr lang="ar-SA" sz="2400" dirty="0" err="1" smtClean="0"/>
              <a:t>بيكنج</a:t>
            </a:r>
            <a:r>
              <a:rPr lang="ar-SA" sz="2400" dirty="0" smtClean="0"/>
              <a:t> بودر أو </a:t>
            </a:r>
            <a:r>
              <a:rPr lang="ar-SA" sz="2400" dirty="0" err="1" smtClean="0"/>
              <a:t>بيكربونات</a:t>
            </a:r>
            <a:r>
              <a:rPr lang="ar-SA" sz="2400" dirty="0" smtClean="0"/>
              <a:t> الصوديوم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2400" b="1" dirty="0" smtClean="0">
                <a:solidFill>
                  <a:schemeClr val="accent4">
                    <a:lumMod val="75000"/>
                  </a:schemeClr>
                </a:solidFill>
              </a:rPr>
              <a:t>رائعتي الغالية 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بالتعاون مع أفراد مجموعتك</a:t>
            </a:r>
            <a:r>
              <a:rPr kumimoji="0" lang="ar-SA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أجري التجربة </a:t>
            </a:r>
            <a:r>
              <a:rPr kumimoji="0" lang="ar-SA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التالية :</a:t>
            </a:r>
            <a:endParaRPr kumimoji="0" lang="ar-SA" sz="2400" b="1" i="0" u="sng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827584" y="4005064"/>
          <a:ext cx="7488832" cy="2592288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62096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مجموعة </a:t>
                      </a:r>
                      <a:r>
                        <a:rPr lang="ar-SA" dirty="0" err="1" smtClean="0"/>
                        <a:t>1نت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مجموعة 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مجموعة 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مجموعة 4</a:t>
                      </a:r>
                      <a:endParaRPr lang="ar-SA" dirty="0"/>
                    </a:p>
                  </a:txBody>
                  <a:tcPr/>
                </a:tc>
              </a:tr>
              <a:tr h="1281363">
                <a:tc>
                  <a:txBody>
                    <a:bodyPr/>
                    <a:lstStyle/>
                    <a:p>
                      <a:pPr algn="ctr" rtl="1"/>
                      <a:endParaRPr lang="ar-SA" dirty="0" smtClean="0"/>
                    </a:p>
                    <a:p>
                      <a:pPr algn="ctr" rtl="1"/>
                      <a:endParaRPr lang="ar-SA" dirty="0" smtClean="0"/>
                    </a:p>
                    <a:p>
                      <a:pPr algn="ctr" rtl="1"/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err="1" smtClean="0"/>
                        <a:t>هيدروكسيد</a:t>
                      </a:r>
                      <a:r>
                        <a:rPr lang="ar-SA" baseline="0" dirty="0" smtClean="0"/>
                        <a:t> الصوديوم </a:t>
                      </a:r>
                    </a:p>
                    <a:p>
                      <a:pPr algn="ctr" rtl="1"/>
                      <a:endParaRPr lang="ar-SA" baseline="0" dirty="0" smtClean="0"/>
                    </a:p>
                    <a:p>
                      <a:pPr algn="ctr" rtl="1"/>
                      <a:endParaRPr lang="ar-SA" baseline="0" dirty="0" smtClean="0"/>
                    </a:p>
                    <a:p>
                      <a:pPr algn="ctr" rtl="1"/>
                      <a:r>
                        <a:rPr lang="ar-SA" baseline="0" dirty="0" err="1" smtClean="0"/>
                        <a:t>كلوريد</a:t>
                      </a:r>
                      <a:r>
                        <a:rPr lang="ar-SA" baseline="0" dirty="0" smtClean="0"/>
                        <a:t> الكالسيوم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حمض الخل </a:t>
                      </a:r>
                    </a:p>
                    <a:p>
                      <a:pPr algn="ctr" rtl="1"/>
                      <a:endParaRPr lang="ar-SA" dirty="0" smtClean="0"/>
                    </a:p>
                    <a:p>
                      <a:pPr algn="ctr" rtl="1"/>
                      <a:endParaRPr lang="ar-SA" dirty="0" smtClean="0"/>
                    </a:p>
                    <a:p>
                      <a:pPr algn="ctr" rtl="1"/>
                      <a:r>
                        <a:rPr lang="ar-SA" dirty="0" err="1" smtClean="0"/>
                        <a:t>بيكربونات</a:t>
                      </a:r>
                      <a:r>
                        <a:rPr lang="ar-SA" baseline="0" dirty="0" smtClean="0"/>
                        <a:t>  الصوديوم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err="1" smtClean="0"/>
                        <a:t>نترات</a:t>
                      </a:r>
                      <a:r>
                        <a:rPr lang="ar-SA" dirty="0" smtClean="0"/>
                        <a:t> الفضة</a:t>
                      </a:r>
                    </a:p>
                    <a:p>
                      <a:pPr algn="ctr" rtl="1"/>
                      <a:endParaRPr lang="ar-SA" dirty="0" smtClean="0"/>
                    </a:p>
                    <a:p>
                      <a:pPr algn="ctr" rtl="1"/>
                      <a:endParaRPr lang="ar-SA" dirty="0" smtClean="0"/>
                    </a:p>
                    <a:p>
                      <a:pPr algn="ctr" rtl="1"/>
                      <a:r>
                        <a:rPr lang="ar-SA" dirty="0" err="1" smtClean="0"/>
                        <a:t>كلوريد</a:t>
                      </a:r>
                      <a:r>
                        <a:rPr lang="ar-SA" baseline="0" dirty="0" smtClean="0"/>
                        <a:t> الصوديوم</a:t>
                      </a:r>
                      <a:endParaRPr lang="ar-SA" dirty="0"/>
                    </a:p>
                  </a:txBody>
                  <a:tcPr/>
                </a:tc>
              </a:tr>
              <a:tr h="689965">
                <a:tc gridSpan="4">
                  <a:txBody>
                    <a:bodyPr/>
                    <a:lstStyle/>
                    <a:p>
                      <a:pPr algn="ctr" rtl="1"/>
                      <a:endParaRPr lang="ar-SA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 rtl="1"/>
                      <a:r>
                        <a:rPr lang="ar-SA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ثم سجلي الملاحظة</a:t>
                      </a:r>
                      <a:r>
                        <a:rPr lang="ar-SA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والدليل على حدوث تفاعل كيميائي</a:t>
                      </a:r>
                      <a:endParaRPr lang="ar-SA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Users\his999\Desktop\3bb5086a81e801cb9dea4288742aa254.jpg"/>
          <p:cNvPicPr>
            <a:picLocks noChangeAspect="1" noChangeArrowheads="1"/>
          </p:cNvPicPr>
          <p:nvPr/>
        </p:nvPicPr>
        <p:blipFill>
          <a:blip r:embed="rId4" cstate="print"/>
          <a:srcRect l="41197" t="10919"/>
          <a:stretch>
            <a:fillRect/>
          </a:stretch>
        </p:blipFill>
        <p:spPr bwMode="auto">
          <a:xfrm>
            <a:off x="7740352" y="4797152"/>
            <a:ext cx="445368" cy="80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ستطيل 11"/>
          <p:cNvSpPr/>
          <p:nvPr/>
        </p:nvSpPr>
        <p:spPr>
          <a:xfrm>
            <a:off x="7164288" y="4725144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+</a:t>
            </a:r>
          </a:p>
        </p:txBody>
      </p:sp>
      <p:pic>
        <p:nvPicPr>
          <p:cNvPr id="13" name="Picture 2" descr="C:\Users\his999\Desktop\3bb5086a81e801cb9dea4288742aa254.jpg"/>
          <p:cNvPicPr>
            <a:picLocks noChangeAspect="1" noChangeArrowheads="1"/>
          </p:cNvPicPr>
          <p:nvPr/>
        </p:nvPicPr>
        <p:blipFill>
          <a:blip r:embed="rId4" cstate="print"/>
          <a:srcRect t="10919" r="56549"/>
          <a:stretch>
            <a:fillRect/>
          </a:stretch>
        </p:blipFill>
        <p:spPr bwMode="auto">
          <a:xfrm flipH="1">
            <a:off x="6804248" y="4653136"/>
            <a:ext cx="406916" cy="9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مستطيل 14"/>
          <p:cNvSpPr/>
          <p:nvPr/>
        </p:nvSpPr>
        <p:spPr>
          <a:xfrm>
            <a:off x="5148064" y="4797152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+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3347864" y="4797152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+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475656" y="4797152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="" xmlns:p14="http://schemas.microsoft.com/office/powerpoint/2010/main" val="3639279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51520" y="3068960"/>
            <a:ext cx="8676455" cy="83099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4800" b="1" dirty="0" err="1" smtClean="0">
                <a:ln w="1905"/>
                <a:solidFill>
                  <a:srgbClr val="1598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ماهو</a:t>
            </a:r>
            <a:r>
              <a:rPr lang="ar-SA" sz="4800" b="1" dirty="0" smtClean="0">
                <a:ln w="1905"/>
                <a:solidFill>
                  <a:srgbClr val="1598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التفاعل الكيميائي </a:t>
            </a:r>
            <a:r>
              <a:rPr lang="ar-SA" sz="4000" b="1" dirty="0" smtClean="0">
                <a:ln w="1905"/>
                <a:solidFill>
                  <a:srgbClr val="1598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4000" b="1" dirty="0" err="1" smtClean="0">
                <a:ln w="1905"/>
                <a:solidFill>
                  <a:srgbClr val="1598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؟</a:t>
            </a:r>
            <a:endParaRPr lang="ar-EG" sz="4000" b="1" dirty="0" smtClean="0">
              <a:ln w="1905"/>
              <a:solidFill>
                <a:srgbClr val="1598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7105" name="Picture 1" descr="C:\Users\DELL\Pictures\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1772816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9279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395536" y="2708920"/>
            <a:ext cx="8172400" cy="2246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5400" b="1" cap="all" dirty="0" smtClean="0">
                <a:ln/>
                <a:solidFill>
                  <a:srgbClr val="19B5B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اللعب بالنحاس </a:t>
            </a:r>
          </a:p>
          <a:p>
            <a:pPr lvl="0" algn="ctr">
              <a:spcBef>
                <a:spcPct val="0"/>
              </a:spcBef>
              <a:defRPr/>
            </a:pPr>
            <a:endParaRPr lang="ar-SA" sz="5400" b="1" cap="all" dirty="0" smtClean="0">
              <a:ln/>
              <a:solidFill>
                <a:srgbClr val="19B5B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ar-SA" sz="3200" b="1" cap="all" dirty="0" smtClean="0">
                <a:ln/>
                <a:solidFill>
                  <a:srgbClr val="D22097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مصادر الفصول </a:t>
            </a:r>
            <a:r>
              <a:rPr lang="ar-SA" sz="3200" b="1" cap="all" dirty="0" err="1" smtClean="0">
                <a:ln/>
                <a:solidFill>
                  <a:srgbClr val="D22097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صـ57</a:t>
            </a:r>
            <a:r>
              <a:rPr lang="ar-SA" sz="3200" b="1" cap="all" dirty="0" smtClean="0">
                <a:ln/>
                <a:solidFill>
                  <a:srgbClr val="D22097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ar-SA" sz="3200" b="1" cap="all" dirty="0" smtClean="0">
                <a:ln/>
                <a:solidFill>
                  <a:srgbClr val="2ADEE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4" name="شكل بيضاوي 3"/>
          <p:cNvSpPr/>
          <p:nvPr/>
        </p:nvSpPr>
        <p:spPr>
          <a:xfrm>
            <a:off x="4932040" y="260648"/>
            <a:ext cx="3888432" cy="2016224"/>
          </a:xfrm>
          <a:prstGeom prst="ellipse">
            <a:avLst/>
          </a:prstGeom>
          <a:solidFill>
            <a:srgbClr val="19B5B9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الإثراء</a:t>
            </a:r>
            <a:endParaRPr lang="ar-SA" b="1" dirty="0"/>
          </a:p>
        </p:txBody>
      </p:sp>
      <p:sp>
        <p:nvSpPr>
          <p:cNvPr id="8" name="مستطيل 7"/>
          <p:cNvSpPr/>
          <p:nvPr/>
        </p:nvSpPr>
        <p:spPr>
          <a:xfrm>
            <a:off x="323528" y="476672"/>
            <a:ext cx="3586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996600"/>
                </a:solidFill>
              </a:rPr>
              <a:t>قراءة موجهة لإتقان المحتوى</a:t>
            </a:r>
            <a:endParaRPr lang="ar-SA" sz="2800" b="1" dirty="0">
              <a:solidFill>
                <a:srgbClr val="996600"/>
              </a:solidFill>
            </a:endParaRPr>
          </a:p>
        </p:txBody>
      </p:sp>
      <p:pic>
        <p:nvPicPr>
          <p:cNvPr id="45057" name="Picture 1" descr="C:\Users\DELL\Pictures\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1628800" cy="16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83787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979712" y="3140968"/>
            <a:ext cx="4896544" cy="181588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19B5B9"/>
                </a:solidFill>
              </a:rPr>
              <a:t>قراءة فردية صامته ص 180 </a:t>
            </a:r>
          </a:p>
          <a:p>
            <a:pPr algn="ctr"/>
            <a:r>
              <a:rPr lang="ar-SA" sz="2800" b="1" dirty="0" err="1" smtClean="0">
                <a:solidFill>
                  <a:srgbClr val="FF3300"/>
                </a:solidFill>
              </a:rPr>
              <a:t>عنوان</a:t>
            </a:r>
            <a:r>
              <a:rPr lang="ar-SA" sz="2800" b="1" dirty="0" err="1" smtClean="0">
                <a:solidFill>
                  <a:srgbClr val="19B5B9"/>
                </a:solidFill>
              </a:rPr>
              <a:t> </a:t>
            </a:r>
            <a:r>
              <a:rPr lang="ar-SA" sz="2800" b="1" dirty="0" smtClean="0">
                <a:solidFill>
                  <a:srgbClr val="19B5B9"/>
                </a:solidFill>
              </a:rPr>
              <a:t>: المعادلات الكيميائية </a:t>
            </a:r>
          </a:p>
          <a:p>
            <a:pPr algn="ctr"/>
            <a:r>
              <a:rPr lang="ar-SA" sz="2800" b="1" dirty="0" err="1" smtClean="0">
                <a:solidFill>
                  <a:srgbClr val="19B5B9"/>
                </a:solidFill>
              </a:rPr>
              <a:t>+</a:t>
            </a:r>
            <a:endParaRPr lang="ar-SA" sz="2800" b="1" dirty="0" smtClean="0">
              <a:solidFill>
                <a:srgbClr val="19B5B9"/>
              </a:solidFill>
            </a:endParaRPr>
          </a:p>
          <a:p>
            <a:pPr algn="ctr"/>
            <a:r>
              <a:rPr lang="ar-SA" sz="2800" b="1" dirty="0" smtClean="0">
                <a:solidFill>
                  <a:srgbClr val="19B5B9"/>
                </a:solidFill>
              </a:rPr>
              <a:t>كتابة الاسئلة في 3 </a:t>
            </a:r>
            <a:r>
              <a:rPr lang="ar-SA" sz="2800" b="1" dirty="0" err="1" smtClean="0">
                <a:solidFill>
                  <a:srgbClr val="19B5B9"/>
                </a:solidFill>
              </a:rPr>
              <a:t>إتجاهات</a:t>
            </a:r>
            <a:r>
              <a:rPr lang="ar-SA" sz="2800" b="1" dirty="0" smtClean="0">
                <a:solidFill>
                  <a:srgbClr val="19B5B9"/>
                </a:solidFill>
              </a:rPr>
              <a:t> </a:t>
            </a:r>
          </a:p>
        </p:txBody>
      </p:sp>
      <p:pic>
        <p:nvPicPr>
          <p:cNvPr id="18434" name="Picture 2" descr="C:\Users\DELL\Pictures\IMG_36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20688"/>
            <a:ext cx="1907704" cy="1907704"/>
          </a:xfrm>
          <a:prstGeom prst="rect">
            <a:avLst/>
          </a:prstGeom>
          <a:noFill/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99" r="41431"/>
          <a:stretch/>
        </p:blipFill>
        <p:spPr>
          <a:xfrm>
            <a:off x="539552" y="4725144"/>
            <a:ext cx="1080120" cy="1700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51520" y="1556792"/>
            <a:ext cx="8676455" cy="70788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000" b="1" dirty="0" smtClean="0">
                <a:solidFill>
                  <a:schemeClr val="tx2">
                    <a:lumMod val="50000"/>
                  </a:schemeClr>
                </a:solidFill>
              </a:rPr>
              <a:t>ما نوع الناتج في التفاعل في الصورة </a:t>
            </a:r>
            <a:r>
              <a:rPr lang="ar-SA" sz="4000" b="1" dirty="0" err="1" smtClean="0">
                <a:solidFill>
                  <a:schemeClr val="tx2">
                    <a:lumMod val="50000"/>
                  </a:schemeClr>
                </a:solidFill>
              </a:rPr>
              <a:t>التالية ؟؟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3" descr="w0043-n"/>
          <p:cNvPicPr>
            <a:picLocks noChangeAspect="1" noChangeArrowheads="1"/>
          </p:cNvPicPr>
          <p:nvPr/>
        </p:nvPicPr>
        <p:blipFill>
          <a:blip r:embed="rId3" cstate="print"/>
          <a:srcRect t="54099"/>
          <a:stretch>
            <a:fillRect/>
          </a:stretch>
        </p:blipFill>
        <p:spPr bwMode="auto">
          <a:xfrm>
            <a:off x="683568" y="2636912"/>
            <a:ext cx="7704856" cy="33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1271516" y="980728"/>
            <a:ext cx="6696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200" b="1" kern="0" dirty="0" smtClean="0">
                <a:solidFill>
                  <a:srgbClr val="19B5B9"/>
                </a:solidFill>
              </a:rPr>
              <a:t>عددي المتفاعلات و النواتج في الصورة </a:t>
            </a:r>
            <a:r>
              <a:rPr lang="ar-SA" sz="3200" b="1" kern="0" dirty="0" err="1" smtClean="0">
                <a:solidFill>
                  <a:srgbClr val="19B5B9"/>
                </a:solidFill>
              </a:rPr>
              <a:t>التالية ؟؟</a:t>
            </a:r>
            <a:endParaRPr lang="en-US" sz="3200" b="1" kern="0" dirty="0" smtClean="0">
              <a:solidFill>
                <a:srgbClr val="19B5B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79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51520" y="2348880"/>
            <a:ext cx="8676455" cy="92333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905"/>
                <a:solidFill>
                  <a:srgbClr val="D2209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ماذا توضح المعادلة </a:t>
            </a:r>
            <a:r>
              <a:rPr lang="ar-SA" sz="5400" b="1" dirty="0" err="1" smtClean="0">
                <a:ln w="1905"/>
                <a:solidFill>
                  <a:srgbClr val="D2209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الكيميائية ؟</a:t>
            </a:r>
            <a:endParaRPr lang="ar-EG" sz="5400" b="1" dirty="0" smtClean="0">
              <a:ln w="1905"/>
              <a:solidFill>
                <a:srgbClr val="D2209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DELL\Pictures\Lab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467545" y="2420888"/>
            <a:ext cx="8676455" cy="175432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كيف يمكنك التعبير عن أي معادلة </a:t>
            </a:r>
          </a:p>
          <a:p>
            <a:pPr algn="ctr"/>
            <a:r>
              <a:rPr lang="ar-S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كيميائية ؟</a:t>
            </a:r>
            <a:endParaRPr lang="ar-EG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DELL\Pictures\Lab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2520280" cy="2520280"/>
          </a:xfrm>
          <a:prstGeom prst="rect">
            <a:avLst/>
          </a:prstGeom>
          <a:noFill/>
        </p:spPr>
      </p:pic>
      <p:pic>
        <p:nvPicPr>
          <p:cNvPr id="8" name="صورة 7" descr="C:\Users\his999\Desktop\IMG_4013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8900" t="33192" r="8476" b="53950"/>
          <a:stretch/>
        </p:blipFill>
        <p:spPr bwMode="auto">
          <a:xfrm>
            <a:off x="3059832" y="4653136"/>
            <a:ext cx="4897120" cy="1126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835696" y="6237312"/>
            <a:ext cx="6902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أكتبي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المعادلة التى تمثل الصورة السابقة مع مراعاة شروط كتابة صيغة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كيميائية </a:t>
            </a:r>
            <a:r>
              <a:rPr lang="ar-SA" sz="20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؟</a:t>
            </a:r>
            <a:endParaRPr lang="ar-SA" sz="2000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75856" y="4149080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AX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4499992" y="4221088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BY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Pictures\FBAC31AD-2092-444B-B996-9A04FF45849B-4727-0000013AABE2A7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92516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862712" y="548680"/>
            <a:ext cx="3201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التفاعلات الكيميائية 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63688" y="1628800"/>
            <a:ext cx="56166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solidFill>
                  <a:srgbClr val="FFC000"/>
                </a:solidFill>
              </a:rPr>
              <a:t>الدرس </a:t>
            </a:r>
            <a:r>
              <a:rPr lang="ar-SA" sz="4000" b="1" dirty="0" err="1" smtClean="0">
                <a:solidFill>
                  <a:srgbClr val="FFC000"/>
                </a:solidFill>
              </a:rPr>
              <a:t>الأول </a:t>
            </a:r>
            <a:r>
              <a:rPr lang="ar-SA" sz="4000" b="1" dirty="0">
                <a:solidFill>
                  <a:srgbClr val="FFC000"/>
                </a:solidFill>
              </a:rPr>
              <a:t>:</a:t>
            </a:r>
            <a:r>
              <a:rPr lang="ar-SA" sz="4000" b="1" dirty="0">
                <a:solidFill>
                  <a:srgbClr val="FFFF00"/>
                </a:solidFill>
              </a:rPr>
              <a:t/>
            </a:r>
            <a:br>
              <a:rPr lang="ar-SA" sz="4000" b="1" dirty="0">
                <a:solidFill>
                  <a:srgbClr val="FFFF00"/>
                </a:solidFill>
              </a:rPr>
            </a:br>
            <a:r>
              <a:rPr lang="ar-SA" sz="2000" b="1" dirty="0">
                <a:solidFill>
                  <a:srgbClr val="FFFF00"/>
                </a:solidFill>
              </a:rPr>
              <a:t/>
            </a:r>
            <a:br>
              <a:rPr lang="ar-SA" sz="2000" b="1" dirty="0">
                <a:solidFill>
                  <a:srgbClr val="FFFF00"/>
                </a:solidFill>
              </a:rPr>
            </a:br>
            <a:r>
              <a:rPr lang="ar-SA" sz="2800" b="1" dirty="0" smtClean="0">
                <a:solidFill>
                  <a:srgbClr val="FFFFCC"/>
                </a:solidFill>
              </a:rPr>
              <a:t>الصيغ والمعادلات الكيميائية  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DELL\Pictures\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395536" y="2924944"/>
            <a:ext cx="8172400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54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لكتابة معادلة كيميائية لفظية ورمزية </a:t>
            </a:r>
          </a:p>
        </p:txBody>
      </p:sp>
      <p:pic>
        <p:nvPicPr>
          <p:cNvPr id="8" name="Picture 2" descr="C:\Users\IDEAS\Downloads\الشبك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907704" cy="1412775"/>
          </a:xfrm>
          <a:prstGeom prst="rect">
            <a:avLst/>
          </a:prstGeom>
          <a:noFill/>
        </p:spPr>
      </p:pic>
      <p:pic>
        <p:nvPicPr>
          <p:cNvPr id="9" name="Picture 6" descr="C:\Users\DELL\Downloads\صندوق محادثة كارتوني\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2239" y="620688"/>
            <a:ext cx="218424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6"/>
          <p:cNvSpPr txBox="1">
            <a:spLocks noChangeArrowheads="1"/>
          </p:cNvSpPr>
          <p:nvPr/>
        </p:nvSpPr>
        <p:spPr bwMode="auto">
          <a:xfrm>
            <a:off x="7020272" y="836712"/>
            <a:ext cx="14436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 </a:t>
            </a:r>
            <a:r>
              <a:rPr lang="ar-SA" sz="2800" b="1" dirty="0" smtClean="0"/>
              <a:t>هنا شرح    وتفسير </a:t>
            </a:r>
            <a:endParaRPr lang="ar-SA" sz="28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899592" y="4293096"/>
            <a:ext cx="741682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بعد  الشرح يُطلب من </a:t>
            </a:r>
            <a:r>
              <a:rPr lang="ar-SA" sz="2800" b="1" dirty="0" err="1" smtClean="0"/>
              <a:t>الطالبة :</a:t>
            </a:r>
            <a:r>
              <a:rPr lang="ar-SA" sz="2800" b="1" dirty="0" smtClean="0"/>
              <a:t> </a:t>
            </a:r>
          </a:p>
          <a:p>
            <a:pPr algn="ctr"/>
            <a:r>
              <a:rPr lang="ar-SA" sz="2800" b="1" dirty="0" err="1" smtClean="0"/>
              <a:t>أكتبي</a:t>
            </a:r>
            <a:r>
              <a:rPr lang="ar-SA" sz="2800" b="1" dirty="0" smtClean="0"/>
              <a:t> فقرة تقارني فيها بين المعادلة الكيميائية والمعادلة الرياضية </a:t>
            </a:r>
            <a:endParaRPr lang="ar-SA" sz="2800" b="1" dirty="0"/>
          </a:p>
        </p:txBody>
      </p:sp>
      <p:pic>
        <p:nvPicPr>
          <p:cNvPr id="37889" name="Picture 1" descr="C:\Users\DELL\Pictures\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301208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83787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9752" y="2492896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أكملي  التفاعل التالي  وفقاً للصورة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السابقة :</a:t>
            </a:r>
            <a:r>
              <a:rPr kumimoji="0" lang="ar-SA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995936" y="3140968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…………….    +   …………….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endParaRPr lang="ar-SA" sz="2400" dirty="0"/>
          </a:p>
        </p:txBody>
      </p:sp>
      <p:sp>
        <p:nvSpPr>
          <p:cNvPr id="7" name="مستطيل 6"/>
          <p:cNvSpPr/>
          <p:nvPr/>
        </p:nvSpPr>
        <p:spPr>
          <a:xfrm>
            <a:off x="1071953" y="3140968"/>
            <a:ext cx="123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2 </a:t>
            </a:r>
            <a:r>
              <a:rPr lang="en-US" sz="2400" b="1" dirty="0" err="1" smtClean="0"/>
              <a:t>NaOH</a:t>
            </a:r>
            <a:r>
              <a:rPr lang="en-US" sz="2400" b="1" dirty="0" smtClean="0"/>
              <a:t> </a:t>
            </a:r>
            <a:endParaRPr lang="ar-SA" sz="2400" dirty="0"/>
          </a:p>
        </p:txBody>
      </p:sp>
      <p:sp>
        <p:nvSpPr>
          <p:cNvPr id="8" name="مستطيل 7"/>
          <p:cNvSpPr/>
          <p:nvPr/>
        </p:nvSpPr>
        <p:spPr>
          <a:xfrm>
            <a:off x="2301280" y="31409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+</a:t>
            </a:r>
            <a:endParaRPr lang="ar-SA" sz="2400" dirty="0"/>
          </a:p>
        </p:txBody>
      </p:sp>
      <p:sp>
        <p:nvSpPr>
          <p:cNvPr id="9" name="مستطيل 8"/>
          <p:cNvSpPr/>
          <p:nvPr/>
        </p:nvSpPr>
        <p:spPr>
          <a:xfrm>
            <a:off x="2529872" y="3140968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CuCl</a:t>
            </a:r>
            <a:r>
              <a:rPr lang="en-US" sz="2400" b="1" baseline="-25000" dirty="0" smtClean="0"/>
              <a:t>2</a:t>
            </a:r>
            <a:endParaRPr lang="ar-SA" sz="2400" dirty="0"/>
          </a:p>
        </p:txBody>
      </p:sp>
      <p:sp>
        <p:nvSpPr>
          <p:cNvPr id="10" name="مستطيل 9"/>
          <p:cNvSpPr/>
          <p:nvPr/>
        </p:nvSpPr>
        <p:spPr>
          <a:xfrm>
            <a:off x="3422950" y="3140968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ym typeface="Wingdings 3"/>
              </a:rPr>
              <a:t></a:t>
            </a:r>
            <a:endParaRPr lang="ar-SA" sz="2400" dirty="0"/>
          </a:p>
        </p:txBody>
      </p:sp>
      <p:pic>
        <p:nvPicPr>
          <p:cNvPr id="11" name="صورة 10" descr="C:\Users\his999\Desktop\IMG_401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8900" t="33192" r="8476" b="53950"/>
          <a:stretch/>
        </p:blipFill>
        <p:spPr bwMode="auto">
          <a:xfrm>
            <a:off x="2267744" y="1196752"/>
            <a:ext cx="4464496" cy="1008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3" name="Picture 6" descr="C:\Users\DELL\Downloads\صندوق محادثة كارتوني\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6296" y="620688"/>
            <a:ext cx="1619672" cy="138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ربع نص 6"/>
          <p:cNvSpPr txBox="1">
            <a:spLocks noChangeArrowheads="1"/>
          </p:cNvSpPr>
          <p:nvPr/>
        </p:nvSpPr>
        <p:spPr bwMode="auto">
          <a:xfrm>
            <a:off x="7308304" y="836712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b="1" dirty="0" smtClean="0"/>
              <a:t>تقويم الخبرة</a:t>
            </a:r>
          </a:p>
          <a:p>
            <a:pPr algn="ctr"/>
            <a:r>
              <a:rPr lang="ar-SA" b="1" dirty="0" smtClean="0"/>
              <a:t>الجديدة</a:t>
            </a:r>
            <a:endParaRPr lang="ar-SA" b="1" dirty="0"/>
          </a:p>
        </p:txBody>
      </p:sp>
      <p:pic>
        <p:nvPicPr>
          <p:cNvPr id="35843" name="Picture 3" descr="C:\Users\DELL\Pictures\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9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395536" y="2564904"/>
            <a:ext cx="8172400" cy="31085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800" b="1" dirty="0" smtClean="0">
                <a:ln w="50800"/>
              </a:rPr>
              <a:t>جرام من </a:t>
            </a:r>
            <a:r>
              <a:rPr lang="ar-SA" sz="2800" b="1" dirty="0" err="1" smtClean="0">
                <a:ln w="50800"/>
              </a:rPr>
              <a:t>بيكربونات</a:t>
            </a:r>
            <a:r>
              <a:rPr lang="ar-SA" sz="2800" b="1" dirty="0" smtClean="0">
                <a:ln w="50800"/>
              </a:rPr>
              <a:t> الصوديوم في وعاء التبخير 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2800" b="1" dirty="0" smtClean="0">
                <a:ln w="50800"/>
              </a:rPr>
              <a:t>ثم اضيفي 2 مل من الخل </a:t>
            </a:r>
            <a:r>
              <a:rPr lang="ar-SA" sz="2800" b="1" dirty="0" err="1" smtClean="0">
                <a:ln w="50800"/>
              </a:rPr>
              <a:t>الأبيض </a:t>
            </a:r>
            <a:r>
              <a:rPr lang="ar-SA" sz="2800" b="1" dirty="0" smtClean="0">
                <a:ln w="50800"/>
                <a:solidFill>
                  <a:schemeClr val="bg2">
                    <a:lumMod val="50000"/>
                  </a:schemeClr>
                </a:solidFill>
              </a:rPr>
              <a:t>( </a:t>
            </a:r>
            <a:r>
              <a:rPr lang="ar-SA" sz="2800" b="1" dirty="0" err="1" smtClean="0">
                <a:ln w="50800"/>
                <a:solidFill>
                  <a:schemeClr val="bg2">
                    <a:lumMod val="50000"/>
                  </a:schemeClr>
                </a:solidFill>
              </a:rPr>
              <a:t>بيكربونات</a:t>
            </a:r>
            <a:r>
              <a:rPr lang="ar-SA" sz="2800" b="1" dirty="0" smtClean="0">
                <a:ln w="50800"/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ar-SA" sz="2800" b="1" dirty="0" err="1" smtClean="0">
                <a:ln w="50800"/>
                <a:solidFill>
                  <a:schemeClr val="bg2">
                    <a:lumMod val="50000"/>
                  </a:schemeClr>
                </a:solidFill>
              </a:rPr>
              <a:t>الصوديوم </a:t>
            </a:r>
            <a:r>
              <a:rPr lang="ar-SA" sz="2800" b="1" dirty="0" smtClean="0">
                <a:ln w="50800"/>
                <a:solidFill>
                  <a:schemeClr val="bg2">
                    <a:lumMod val="50000"/>
                  </a:schemeClr>
                </a:solidFill>
              </a:rPr>
              <a:t>+ </a:t>
            </a:r>
            <a:r>
              <a:rPr lang="ar-SA" sz="2800" b="1" dirty="0" err="1" smtClean="0">
                <a:ln w="50800"/>
                <a:solidFill>
                  <a:schemeClr val="bg2">
                    <a:lumMod val="50000"/>
                  </a:schemeClr>
                </a:solidFill>
              </a:rPr>
              <a:t>خل )</a:t>
            </a:r>
            <a:endParaRPr lang="ar-SA" sz="2800" b="1" dirty="0" smtClean="0">
              <a:ln w="50800"/>
              <a:solidFill>
                <a:schemeClr val="bg2">
                  <a:lumMod val="50000"/>
                </a:schemeClr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ar-SA" sz="2800" b="1" dirty="0" smtClean="0">
                <a:ln w="50800"/>
              </a:rPr>
              <a:t>وتُترك الطالبة لتلمس الرغوة بيدها بعد حدوث </a:t>
            </a:r>
            <a:r>
              <a:rPr lang="ar-SA" sz="2800" b="1" dirty="0" err="1" smtClean="0">
                <a:ln w="50800"/>
              </a:rPr>
              <a:t>التفاعل .</a:t>
            </a:r>
            <a:endParaRPr lang="ar-SA" sz="2800" b="1" dirty="0" smtClean="0">
              <a:ln w="5080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ar-SA" sz="2800" b="1" dirty="0" smtClean="0">
                <a:ln w="50800"/>
              </a:rPr>
              <a:t>عند انتهاء التفاعل ضعي كمية من </a:t>
            </a:r>
            <a:r>
              <a:rPr lang="ar-SA" sz="2800" b="1" dirty="0" err="1" smtClean="0">
                <a:ln w="50800"/>
              </a:rPr>
              <a:t>بيكربونات</a:t>
            </a:r>
            <a:r>
              <a:rPr lang="ar-SA" sz="2800" b="1" dirty="0" smtClean="0">
                <a:ln w="50800"/>
              </a:rPr>
              <a:t> الصوديوم مع الماء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2800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( </a:t>
            </a:r>
            <a:r>
              <a:rPr lang="ar-SA" sz="2800" b="1" dirty="0" err="1" smtClean="0">
                <a:ln w="50800"/>
                <a:solidFill>
                  <a:schemeClr val="accent3">
                    <a:lumMod val="50000"/>
                  </a:schemeClr>
                </a:solidFill>
              </a:rPr>
              <a:t>بيكربونات</a:t>
            </a:r>
            <a:r>
              <a:rPr lang="ar-SA" sz="2800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ar-SA" sz="2800" b="1" dirty="0" err="1" smtClean="0">
                <a:ln w="50800"/>
                <a:solidFill>
                  <a:schemeClr val="accent3">
                    <a:lumMod val="50000"/>
                  </a:schemeClr>
                </a:solidFill>
              </a:rPr>
              <a:t>الصوديوم </a:t>
            </a:r>
            <a:r>
              <a:rPr lang="ar-SA" sz="2800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+ </a:t>
            </a:r>
            <a:r>
              <a:rPr lang="ar-SA" sz="2800" b="1" dirty="0" err="1" smtClean="0">
                <a:ln w="50800"/>
                <a:solidFill>
                  <a:schemeClr val="accent3">
                    <a:lumMod val="50000"/>
                  </a:schemeClr>
                </a:solidFill>
              </a:rPr>
              <a:t>الماء )</a:t>
            </a:r>
            <a:endParaRPr lang="ar-SA" sz="2800" b="1" dirty="0" smtClean="0">
              <a:ln w="50800"/>
              <a:solidFill>
                <a:schemeClr val="accent3">
                  <a:lumMod val="50000"/>
                </a:schemeClr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ar-SA" sz="2800" b="1" dirty="0" smtClean="0">
                <a:ln w="50800"/>
              </a:rPr>
              <a:t>  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2800" b="1" dirty="0" err="1" smtClean="0">
                <a:ln w="50800"/>
                <a:solidFill>
                  <a:schemeClr val="accent2">
                    <a:lumMod val="50000"/>
                  </a:schemeClr>
                </a:solidFill>
              </a:rPr>
              <a:t>المطلوب </a:t>
            </a:r>
            <a:r>
              <a:rPr lang="ar-SA" sz="2800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ar-SA" sz="2800" b="1" dirty="0" smtClean="0">
                <a:ln w="50800"/>
              </a:rPr>
              <a:t>تسجيل الملاحظات والمقارنة </a:t>
            </a:r>
          </a:p>
        </p:txBody>
      </p:sp>
      <p:pic>
        <p:nvPicPr>
          <p:cNvPr id="9" name="Picture 6" descr="C:\Users\DELL\Downloads\صندوق محادثة كارتوني\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32239" y="620688"/>
            <a:ext cx="218424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6"/>
          <p:cNvSpPr txBox="1">
            <a:spLocks noChangeArrowheads="1"/>
          </p:cNvSpPr>
          <p:nvPr/>
        </p:nvSpPr>
        <p:spPr bwMode="auto">
          <a:xfrm>
            <a:off x="7020272" y="836712"/>
            <a:ext cx="144360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/>
              <a:t>نشاط </a:t>
            </a:r>
          </a:p>
          <a:p>
            <a:pPr algn="ctr"/>
            <a:r>
              <a:rPr lang="ar-SA" b="1" dirty="0" smtClean="0"/>
              <a:t>صعوبات بصرية</a:t>
            </a:r>
            <a:endParaRPr lang="ar-SA" b="1" dirty="0"/>
          </a:p>
        </p:txBody>
      </p:sp>
      <p:pic>
        <p:nvPicPr>
          <p:cNvPr id="34817" name="Picture 1" descr="C:\Users\DELL\Pictures\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25144"/>
            <a:ext cx="2132856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83787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67544" y="980728"/>
            <a:ext cx="8172400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54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حفظ الكتلة  </a:t>
            </a:r>
          </a:p>
        </p:txBody>
      </p:sp>
      <p:pic>
        <p:nvPicPr>
          <p:cNvPr id="43012" name="Picture 4" descr="ÙØªÙØ¬Ø© Ø¨Ø­Ø« Ø§ÙØµÙØ± Ø¹Ù ÙØ§ÙÙÙ Ø­ÙØ¸ Ø§ÙÙØªÙØ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219785" cy="1512168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2987824" y="2132856"/>
            <a:ext cx="3131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خبرة سابقة لدى الطالبات </a:t>
            </a:r>
            <a:endParaRPr lang="ar-SA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51920" y="3284984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b="1" dirty="0" smtClean="0"/>
              <a:t>ع</a:t>
            </a:r>
            <a:r>
              <a:rPr lang="ar-SA" sz="2800" b="1" dirty="0" smtClean="0"/>
              <a:t>ن</a:t>
            </a:r>
            <a:r>
              <a:rPr lang="ar-JO" sz="2800" b="1" dirty="0" smtClean="0"/>
              <a:t>د مشاهدة الفيلم </a:t>
            </a:r>
            <a:r>
              <a:rPr lang="ar-SA" sz="2800" b="1" dirty="0" smtClean="0"/>
              <a:t>أ</a:t>
            </a:r>
            <a:r>
              <a:rPr lang="ar-JO" sz="2800" b="1" dirty="0" smtClean="0"/>
              <a:t>كتب</a:t>
            </a:r>
            <a:r>
              <a:rPr lang="ar-SA" sz="2800" b="1" dirty="0" smtClean="0"/>
              <a:t>ي</a:t>
            </a:r>
            <a:r>
              <a:rPr lang="ar-JO" sz="2800" b="1" dirty="0" smtClean="0"/>
              <a:t> معادلة التفاعل</a:t>
            </a:r>
            <a:r>
              <a:rPr lang="ar-SA" sz="2800" b="1" dirty="0" smtClean="0"/>
              <a:t> </a:t>
            </a:r>
            <a:endParaRPr lang="ar-JO" sz="2800" b="1" dirty="0" smtClean="0"/>
          </a:p>
          <a:p>
            <a:r>
              <a:rPr lang="ar-JO" sz="2800" b="1" dirty="0" smtClean="0"/>
              <a:t>· المواد المتفاعلة </a:t>
            </a:r>
            <a:r>
              <a:rPr lang="ar-JO" sz="2800" b="1" dirty="0" err="1" smtClean="0"/>
              <a:t>هي :</a:t>
            </a:r>
            <a:endParaRPr lang="ar-JO" sz="2800" b="1" dirty="0" smtClean="0"/>
          </a:p>
          <a:p>
            <a:r>
              <a:rPr lang="ar-JO" sz="2800" b="1" dirty="0" smtClean="0"/>
              <a:t>· المواد الناتجة </a:t>
            </a:r>
            <a:r>
              <a:rPr lang="ar-JO" sz="2800" b="1" dirty="0" err="1" smtClean="0"/>
              <a:t>هي :</a:t>
            </a:r>
            <a:endParaRPr lang="ar-JO" sz="2800" b="1" dirty="0" smtClean="0"/>
          </a:p>
          <a:p>
            <a:r>
              <a:rPr lang="ar-JO" sz="2800" b="1" dirty="0" err="1" smtClean="0"/>
              <a:t>·</a:t>
            </a:r>
            <a:r>
              <a:rPr lang="ar-SA" sz="2800" b="1" dirty="0" smtClean="0"/>
              <a:t> </a:t>
            </a:r>
            <a:r>
              <a:rPr lang="ar-JO" sz="2800" b="1" dirty="0" smtClean="0"/>
              <a:t> لماذا لم تتغير كتلة المواد الناتجة؟</a:t>
            </a:r>
            <a:endParaRPr lang="ar-SA" sz="2800" b="1" dirty="0" smtClean="0"/>
          </a:p>
          <a:p>
            <a:endParaRPr lang="ar-JO" sz="2800" b="1" dirty="0"/>
          </a:p>
        </p:txBody>
      </p:sp>
      <p:pic>
        <p:nvPicPr>
          <p:cNvPr id="8" name="%e2%80%abقانون حفظ الكتلة%e2%80%ac%e2%80%8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3212976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67544" y="1772816"/>
            <a:ext cx="8172400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54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لوزن المعادلة </a:t>
            </a:r>
          </a:p>
        </p:txBody>
      </p:sp>
      <p:pic>
        <p:nvPicPr>
          <p:cNvPr id="41986" name="Picture 2" descr="ÙØªÙØ¬Ø© Ø¨Ø­Ø« Ø§ÙØµÙØ± Ø¹Ù ÙØ²Ù Ø§ÙÙØ¹Ø§Ø¯ÙØ§Øª Ø§ÙÙÙÙÙØ§Ø¦Ù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4206410" cy="1944216"/>
          </a:xfrm>
          <a:prstGeom prst="rect">
            <a:avLst/>
          </a:prstGeom>
          <a:noFill/>
        </p:spPr>
      </p:pic>
      <p:pic>
        <p:nvPicPr>
          <p:cNvPr id="41988" name="Picture 4" descr="http://2.bp.blogspot.com/-vcomLDCRrz8/VBovtlxcHKI/AAAAAAAAAIk/6OxQqXxzTZA/s1600/m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3746144" cy="2664296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395536" y="620688"/>
            <a:ext cx="2376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u="sng" dirty="0" smtClean="0">
                <a:solidFill>
                  <a:schemeClr val="accent5">
                    <a:lumMod val="75000"/>
                  </a:schemeClr>
                </a:solidFill>
              </a:rPr>
              <a:t>الشرح والتفسير </a:t>
            </a:r>
            <a:endParaRPr lang="ar-SA" sz="28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0" y="404664"/>
            <a:ext cx="4355976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prst="angle"/>
          </a:sp3d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400" b="1" cap="all" dirty="0" smtClean="0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المعادلات الكيميائية</a:t>
            </a: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644153" cy="2924944"/>
          </a:xfrm>
          <a:prstGeom prst="rect">
            <a:avLst/>
          </a:prstGeom>
          <a:noFill/>
        </p:spPr>
      </p:pic>
      <p:sp>
        <p:nvSpPr>
          <p:cNvPr id="5" name="فقاعة التفكير: على شكل سحابة 4"/>
          <p:cNvSpPr/>
          <p:nvPr/>
        </p:nvSpPr>
        <p:spPr>
          <a:xfrm>
            <a:off x="251520" y="5157192"/>
            <a:ext cx="1944216" cy="1440160"/>
          </a:xfrm>
          <a:prstGeom prst="cloudCallout">
            <a:avLst>
              <a:gd name="adj1" fmla="val 34218"/>
              <a:gd name="adj2" fmla="val -88491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3">
                    <a:lumMod val="50000"/>
                  </a:schemeClr>
                </a:solidFill>
              </a:rPr>
              <a:t>الواقع المعزز</a:t>
            </a:r>
          </a:p>
        </p:txBody>
      </p:sp>
      <p:pic>
        <p:nvPicPr>
          <p:cNvPr id="31745" name="Picture 1" descr="C:\Users\DELL\Pictures\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76672"/>
            <a:ext cx="1763688" cy="1763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83787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475656" y="5301208"/>
          <a:ext cx="6096000" cy="1144213"/>
        </p:xfrm>
        <a:graphic>
          <a:graphicData uri="http://schemas.openxmlformats.org/drawingml/2006/table">
            <a:tbl>
              <a:tblPr rtl="1"/>
              <a:tblGrid>
                <a:gridCol w="3925607"/>
                <a:gridCol w="2170393"/>
              </a:tblGrid>
              <a:tr h="302880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43" marR="65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Calibri"/>
                          <a:cs typeface="Arial"/>
                        </a:rPr>
                        <a:t>المعادلة الكيميائية قبل الوزن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43" marR="65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80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43" marR="65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Calibri"/>
                          <a:cs typeface="Arial"/>
                        </a:rPr>
                        <a:t>المعادلة الكيميائية الموزونة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43" marR="65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80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43" marR="65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Calibri"/>
                          <a:cs typeface="Arial"/>
                        </a:rPr>
                        <a:t>المعادلة اللفظية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43" marR="65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7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Calibri"/>
                          <a:cs typeface="PT Bold Heading"/>
                        </a:rPr>
                        <a:t>: </a:t>
                      </a:r>
                      <a:r>
                        <a:rPr lang="en-US" sz="1300">
                          <a:latin typeface="Calibri"/>
                          <a:ea typeface="Calibri"/>
                          <a:cs typeface="PT Bold Heading"/>
                          <a:sym typeface="Wingdings"/>
                        </a:rPr>
                        <a:t></a:t>
                      </a:r>
                      <a:r>
                        <a:rPr lang="ar-SA" sz="1300">
                          <a:latin typeface="Calibri"/>
                          <a:ea typeface="Calibri"/>
                          <a:cs typeface="PT Bold Heading"/>
                        </a:rPr>
                        <a:t> راسب   </a:t>
                      </a:r>
                      <a:r>
                        <a:rPr lang="en-US" sz="1300">
                          <a:latin typeface="Calibri"/>
                          <a:ea typeface="Calibri"/>
                          <a:cs typeface="PT Bold Heading"/>
                          <a:sym typeface="Wingdings"/>
                        </a:rPr>
                        <a:t></a:t>
                      </a:r>
                      <a:r>
                        <a:rPr lang="ar-SA" sz="1300">
                          <a:latin typeface="Calibri"/>
                          <a:ea typeface="Calibri"/>
                          <a:cs typeface="PT Bold Heading"/>
                        </a:rPr>
                        <a:t>ماء     </a:t>
                      </a:r>
                      <a:r>
                        <a:rPr lang="en-US" sz="1300">
                          <a:latin typeface="Calibri"/>
                          <a:ea typeface="Calibri"/>
                          <a:cs typeface="PT Bold Heading"/>
                          <a:sym typeface="Wingdings"/>
                        </a:rPr>
                        <a:t></a:t>
                      </a:r>
                      <a:r>
                        <a:rPr lang="ar-SA" sz="1300">
                          <a:latin typeface="Calibri"/>
                          <a:ea typeface="Calibri"/>
                          <a:cs typeface="PT Bold Heading"/>
                        </a:rPr>
                        <a:t> غازات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43" marR="65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dirty="0">
                          <a:latin typeface="Calibri"/>
                          <a:ea typeface="Calibri"/>
                          <a:cs typeface="Arial"/>
                        </a:rPr>
                        <a:t>الناتج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43" marR="65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pic>
        <p:nvPicPr>
          <p:cNvPr id="2055" name="صورة 1" descr="lable65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8"/>
            <a:ext cx="3343275" cy="1638300"/>
          </a:xfrm>
          <a:prstGeom prst="rect">
            <a:avLst/>
          </a:prstGeom>
          <a:noFill/>
        </p:spPr>
      </p:pic>
      <p:pic>
        <p:nvPicPr>
          <p:cNvPr id="2049" name="صورة 21"/>
          <p:cNvPicPr>
            <a:picLocks noChangeAspect="1" noChangeArrowheads="1"/>
          </p:cNvPicPr>
          <p:nvPr/>
        </p:nvPicPr>
        <p:blipFill>
          <a:blip r:embed="rId3" cstate="print"/>
          <a:srcRect t="22308" b="18520"/>
          <a:stretch>
            <a:fillRect/>
          </a:stretch>
        </p:blipFill>
        <p:spPr bwMode="auto">
          <a:xfrm>
            <a:off x="3779912" y="4149080"/>
            <a:ext cx="2276475" cy="1095375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059832" y="1340768"/>
            <a:ext cx="2925763" cy="27699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الدرس </a:t>
            </a: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:الصيغ والمعادلات الكيميائية </a:t>
            </a:r>
            <a:endParaRPr kumimoji="0" lang="ar-SA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صورة 20"/>
          <p:cNvPicPr>
            <a:picLocks noChangeAspect="1" noChangeArrowheads="1"/>
          </p:cNvPicPr>
          <p:nvPr/>
        </p:nvPicPr>
        <p:blipFill>
          <a:blip r:embed="rId4" cstate="print"/>
          <a:srcRect t="19820" b="20720"/>
          <a:stretch>
            <a:fillRect/>
          </a:stretch>
        </p:blipFill>
        <p:spPr bwMode="auto">
          <a:xfrm>
            <a:off x="611560" y="4005064"/>
            <a:ext cx="2354263" cy="1038225"/>
          </a:xfrm>
          <a:prstGeom prst="rect">
            <a:avLst/>
          </a:prstGeom>
          <a:noFill/>
        </p:spPr>
      </p:pic>
      <p:sp>
        <p:nvSpPr>
          <p:cNvPr id="2051" name="مستطيل 16"/>
          <p:cNvSpPr>
            <a:spLocks noChangeArrowheads="1"/>
          </p:cNvSpPr>
          <p:nvPr/>
        </p:nvSpPr>
        <p:spPr bwMode="auto">
          <a:xfrm>
            <a:off x="755576" y="4221088"/>
            <a:ext cx="2038350" cy="639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Na              OH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مستطيل 15"/>
          <p:cNvSpPr>
            <a:spLocks noChangeArrowheads="1"/>
          </p:cNvSpPr>
          <p:nvPr/>
        </p:nvSpPr>
        <p:spPr bwMode="auto">
          <a:xfrm>
            <a:off x="3779912" y="4365104"/>
            <a:ext cx="2038350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Cu         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مستطيل 4"/>
          <p:cNvSpPr>
            <a:spLocks noChangeArrowheads="1"/>
          </p:cNvSpPr>
          <p:nvPr/>
        </p:nvSpPr>
        <p:spPr bwMode="auto">
          <a:xfrm>
            <a:off x="-146050" y="92075"/>
            <a:ext cx="1003300" cy="758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مستطيل 9"/>
          <p:cNvSpPr>
            <a:spLocks noChangeArrowheads="1"/>
          </p:cNvSpPr>
          <p:nvPr/>
        </p:nvSpPr>
        <p:spPr bwMode="auto">
          <a:xfrm>
            <a:off x="4403725" y="2378075"/>
            <a:ext cx="1020763" cy="1033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67544" y="1943254"/>
            <a:ext cx="83316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3113" algn="l"/>
              </a:tabLs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الهدف من </a:t>
            </a:r>
            <a:r>
              <a:rPr kumimoji="0" lang="ar-SA" sz="2000" b="1" i="0" u="sng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النشاط :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3113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3113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ان تكتب الطالبة المعادلة الكيميائية لـ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NaOH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CuCl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3113" algn="l"/>
              </a:tabLst>
            </a:pP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المطلوب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قومي يا غاليتي مع أعضاء مجموعتك   بتنفيذ ما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يلي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3113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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للحصول على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الراسب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تخلصي من اللون الأزرق و الوردي وأعيدي ترتيب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مايلزم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لملء الجدول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التالي ؟؟؟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3113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364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صورة 20" descr="C:\Users\DELL\Downloads\lable65\lable65-1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 descr="C:\Users\DELL\Downloads\lable65\lable65-25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32656"/>
            <a:ext cx="1411055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7668344" y="770221"/>
            <a:ext cx="97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 دقائق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23528" y="692696"/>
            <a:ext cx="142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ar-SA" sz="1200" b="1" dirty="0" smtClean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ا</a:t>
            </a: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لتعلم باللعب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7596336" y="1556792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/>
              <a:t>ورقة عمل 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LL\Pictures\PDYR49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3671392" cy="3034522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683568" y="980728"/>
            <a:ext cx="7488832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54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الربط بالأحياء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627784" y="3068960"/>
            <a:ext cx="367240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أوراق الخريف  ص 181 كتاب الطالبة</a:t>
            </a:r>
            <a:endParaRPr lang="ar-SA" sz="3200" b="1" dirty="0"/>
          </a:p>
        </p:txBody>
      </p:sp>
      <p:pic>
        <p:nvPicPr>
          <p:cNvPr id="11269" name="Picture 5" descr="ÙØªÙØ¬Ø© Ø¨Ø­Ø« Ø§ÙØµÙØ± Ø¹Ù Ø£ÙØ±Ø§Ù Ø§ÙØ®Ø±ÙÙ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80320"/>
            <a:ext cx="2808312" cy="26776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123728" y="3284984"/>
            <a:ext cx="4896544" cy="138499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19B5B9"/>
                </a:solidFill>
              </a:rPr>
              <a:t>قراءة فردية صامته ص 180-181</a:t>
            </a:r>
          </a:p>
          <a:p>
            <a:pPr algn="ctr"/>
            <a:r>
              <a:rPr lang="ar-SA" sz="2800" b="1" dirty="0" err="1" smtClean="0">
                <a:solidFill>
                  <a:srgbClr val="FF3300"/>
                </a:solidFill>
              </a:rPr>
              <a:t>عنوان</a:t>
            </a:r>
            <a:r>
              <a:rPr lang="ar-SA" sz="2800" b="1" dirty="0" err="1" smtClean="0">
                <a:solidFill>
                  <a:srgbClr val="19B5B9"/>
                </a:solidFill>
              </a:rPr>
              <a:t> </a:t>
            </a:r>
            <a:r>
              <a:rPr lang="ar-SA" sz="2800" b="1" dirty="0" smtClean="0">
                <a:solidFill>
                  <a:srgbClr val="19B5B9"/>
                </a:solidFill>
              </a:rPr>
              <a:t>: تحرر الطاقة </a:t>
            </a:r>
          </a:p>
          <a:p>
            <a:pPr algn="ctr"/>
            <a:r>
              <a:rPr lang="ar-SA" sz="2800" b="1" dirty="0" smtClean="0">
                <a:solidFill>
                  <a:srgbClr val="19B5B9"/>
                </a:solidFill>
              </a:rPr>
              <a:t>كتابة الاسئلة 3 </a:t>
            </a:r>
            <a:r>
              <a:rPr lang="ar-SA" sz="2800" b="1" dirty="0" err="1" smtClean="0">
                <a:solidFill>
                  <a:srgbClr val="19B5B9"/>
                </a:solidFill>
              </a:rPr>
              <a:t>إتجاهات</a:t>
            </a:r>
            <a:r>
              <a:rPr lang="ar-SA" sz="2800" b="1" dirty="0" smtClean="0">
                <a:solidFill>
                  <a:srgbClr val="19B5B9"/>
                </a:solidFill>
              </a:rPr>
              <a:t> </a:t>
            </a:r>
          </a:p>
        </p:txBody>
      </p:sp>
      <p:pic>
        <p:nvPicPr>
          <p:cNvPr id="18434" name="Picture 2" descr="C:\Users\DELL\Pictures\IMG_36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92696"/>
            <a:ext cx="2051720" cy="2051720"/>
          </a:xfrm>
          <a:prstGeom prst="rect">
            <a:avLst/>
          </a:prstGeom>
          <a:noFill/>
        </p:spPr>
      </p:pic>
      <p:sp>
        <p:nvSpPr>
          <p:cNvPr id="13" name="مربع نص 12"/>
          <p:cNvSpPr txBox="1"/>
          <p:nvPr/>
        </p:nvSpPr>
        <p:spPr>
          <a:xfrm>
            <a:off x="2195736" y="5085184"/>
            <a:ext cx="49685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3 دقائق  </a:t>
            </a:r>
            <a:r>
              <a:rPr lang="ar-SA" sz="2000" b="1" dirty="0" err="1" smtClean="0"/>
              <a:t>قراءة </a:t>
            </a:r>
            <a:r>
              <a:rPr lang="ar-SA" sz="2000" b="1" dirty="0" smtClean="0"/>
              <a:t>+ 2 دقائق مناقشة داخل المجموعة </a:t>
            </a:r>
          </a:p>
          <a:p>
            <a:pPr algn="ctr"/>
            <a:r>
              <a:rPr lang="ar-SA" sz="2000" b="1" dirty="0" smtClean="0"/>
              <a:t>3 دقائق تشخيص الخبرات بين الطالبات</a:t>
            </a:r>
          </a:p>
          <a:p>
            <a:pPr algn="ctr"/>
            <a:r>
              <a:rPr lang="ar-SA" sz="2000" b="1" dirty="0" smtClean="0"/>
              <a:t>بطرح الأسئلة المكتوبة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51520" y="33265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15989B"/>
                </a:solidFill>
              </a:rPr>
              <a:t>الطاقة في التفاعلات الكيميائية </a:t>
            </a:r>
            <a:endParaRPr lang="ar-SA" sz="2800" b="1" dirty="0">
              <a:solidFill>
                <a:srgbClr val="15989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611560" y="2492896"/>
            <a:ext cx="7920880" cy="156966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ln w="1905"/>
                <a:solidFill>
                  <a:srgbClr val="7939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إلى أي أنواع التفاعلات الكيميائية ينتمي </a:t>
            </a:r>
            <a:r>
              <a:rPr lang="ar-SA" sz="4800" b="1" dirty="0" err="1" smtClean="0">
                <a:ln w="1905"/>
                <a:solidFill>
                  <a:srgbClr val="7939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الإحتراق</a:t>
            </a:r>
            <a:r>
              <a:rPr lang="ar-SA" sz="4800" b="1" dirty="0" smtClean="0">
                <a:ln w="1905"/>
                <a:solidFill>
                  <a:srgbClr val="7939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4800" b="1" dirty="0" err="1" smtClean="0">
                <a:ln w="1905"/>
                <a:solidFill>
                  <a:srgbClr val="7939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؟</a:t>
            </a:r>
            <a:endParaRPr lang="ar-EG" sz="4800" b="1" dirty="0" smtClean="0">
              <a:ln w="1905"/>
              <a:solidFill>
                <a:srgbClr val="7939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704" name="AutoShape 8" descr="ÙØªÙØ¬Ø© Ø¨Ø­Ø« Ø§ÙØµÙØ± Ø¹Ù Ø­Ø¯ÙØ¯ Ø§ÙØµÙØ§Ø¦Ø­ Ø§ÙØ§Ø±Ø¶Ù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9706" name="AutoShape 10" descr="ÙØªÙØ¬Ø© Ø¨Ø­Ø« Ø§ÙØµÙØ± Ø¹Ù Ø­Ø¯ÙØ¯ Ø§ÙØµÙØ§Ø¦Ø­ Ø§ÙØ§Ø±Ø¶Ù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9708" name="AutoShape 12" descr="ÙØªÙØ¬Ø© Ø¨Ø­Ø« Ø§ÙØµÙØ± Ø¹Ù Ø­Ø¯ÙØ¯ Ø§ÙØµÙØ§Ø¦Ø­ Ø§ÙØ§Ø±Ø¶Ù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9710" name="AutoShape 14" descr="ÙØªÙØ¬Ø© Ø¨Ø­Ø« Ø§ÙØµÙØ± Ø¹Ù Ø­Ø¯ÙØ¯ Ø§ÙØµÙØ§Ø¦Ø­ Ø§ÙØ§Ø±Ø¶Ù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9712" name="AutoShape 16" descr="ØµÙØ±Ø© Ø°Ø§Øª ØµÙ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9714" name="AutoShape 18" descr="ØµÙØ±Ø© Ø°Ø§Øª ØµÙ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42" name="Picture 2" descr="C:\Users\DELL\Pictures\98243158-52B4-44B8-8D19-B3D237EDB84C-24709-00000649C9CFBC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69053"/>
            <a:ext cx="2843808" cy="2888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9279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ELL\Downloads\lable66\lable66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3528392" cy="2776863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1403648" y="4005064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0000"/>
              <a:defRPr/>
            </a:pPr>
            <a:r>
              <a:rPr lang="ar-SA" sz="4000" dirty="0" smtClean="0">
                <a:latin typeface="Century Gothic"/>
                <a:cs typeface="Arial" pitchFamily="34" charset="0"/>
              </a:rPr>
              <a:t>تدفأ المنازل ويهضم الطعام وتُشغل السيارة بفعل التفاعلات الكيميائية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491880" y="1556792"/>
            <a:ext cx="2416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Arial" pitchFamily="34" charset="0"/>
              </a:rPr>
              <a:t> </a:t>
            </a:r>
            <a:r>
              <a:rPr lang="ar-SA" sz="4000" b="1" u="sng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Arial" pitchFamily="34" charset="0"/>
              </a:rPr>
              <a:t>الأهمــيــــــة </a:t>
            </a:r>
            <a:endParaRPr lang="ar-SA" sz="40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DELL\Pictures\3B299ACF-216E-432E-9426-442CDCCDC623-24709-00000649E6F63FD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1764196" cy="2664296"/>
          </a:xfrm>
          <a:prstGeom prst="rect">
            <a:avLst/>
          </a:prstGeom>
          <a:noFill/>
        </p:spPr>
      </p:pic>
      <p:pic>
        <p:nvPicPr>
          <p:cNvPr id="3076" name="Picture 4" descr="C:\Users\DELL\Pictures\رموز مادة العلوم مفرغة %40ALADWAT\@ALADWAT 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157192"/>
            <a:ext cx="1431032" cy="14310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Pictures\equilibrium-vapour-pressure.jpg"/>
          <p:cNvPicPr>
            <a:picLocks noChangeAspect="1" noChangeArrowheads="1"/>
          </p:cNvPicPr>
          <p:nvPr/>
        </p:nvPicPr>
        <p:blipFill>
          <a:blip r:embed="rId2" cstate="print"/>
          <a:srcRect r="55993" b="7536"/>
          <a:stretch>
            <a:fillRect/>
          </a:stretch>
        </p:blipFill>
        <p:spPr bwMode="auto">
          <a:xfrm>
            <a:off x="0" y="0"/>
            <a:ext cx="5364088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08104" y="1772816"/>
            <a:ext cx="3178696" cy="4018458"/>
          </a:xfrm>
        </p:spPr>
        <p:txBody>
          <a:bodyPr>
            <a:normAutofit/>
          </a:bodyPr>
          <a:lstStyle/>
          <a:p>
            <a:r>
              <a:rPr lang="ar-SA" dirty="0" smtClean="0"/>
              <a:t>أيهما يمثل تفاعل ماص للحرارة وتفاعل طارد </a:t>
            </a:r>
            <a:r>
              <a:rPr lang="ar-SA" dirty="0" err="1" smtClean="0"/>
              <a:t>للحرارة ؟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115616" y="3068960"/>
            <a:ext cx="6840760" cy="194421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dirty="0" smtClean="0">
                <a:latin typeface="+mj-lt"/>
                <a:ea typeface="+mj-ea"/>
                <a:cs typeface="+mj-cs"/>
              </a:rPr>
              <a:t>ما سبب وجود الضوء في معادلة البناء الضوئي للنبات</a:t>
            </a: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؟</a:t>
            </a: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DELL\Pictures\IMG_2246.PNG"/>
          <p:cNvPicPr>
            <a:picLocks noChangeAspect="1" noChangeArrowheads="1"/>
          </p:cNvPicPr>
          <p:nvPr/>
        </p:nvPicPr>
        <p:blipFill>
          <a:blip r:embed="rId2" cstate="print"/>
          <a:srcRect l="4228" t="14563"/>
          <a:stretch>
            <a:fillRect/>
          </a:stretch>
        </p:blipFill>
        <p:spPr bwMode="auto">
          <a:xfrm>
            <a:off x="323528" y="260648"/>
            <a:ext cx="2986610" cy="2664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51520" y="2060848"/>
            <a:ext cx="8676455" cy="273921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6600" b="1" dirty="0" smtClean="0">
                <a:ln w="1905"/>
                <a:solidFill>
                  <a:srgbClr val="0077D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استقصاء من واقع الحياة </a:t>
            </a:r>
          </a:p>
          <a:p>
            <a:pPr algn="ctr"/>
            <a:r>
              <a:rPr lang="ar-SA" sz="6000" b="1" dirty="0" smtClean="0">
                <a:ln w="1905"/>
                <a:solidFill>
                  <a:srgbClr val="D2209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صفحــ 48</a:t>
            </a:r>
            <a:r>
              <a:rPr lang="ar-SA" sz="6600" b="1" dirty="0" smtClean="0">
                <a:ln w="1905"/>
                <a:solidFill>
                  <a:srgbClr val="0077D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ar-SA" sz="4000" b="1" dirty="0" smtClean="0">
                <a:ln w="1905"/>
                <a:solidFill>
                  <a:srgbClr val="0077D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مصادر الفصول </a:t>
            </a:r>
            <a:endParaRPr lang="ar-EG" sz="4000" b="1" dirty="0" smtClean="0">
              <a:ln w="1905"/>
              <a:solidFill>
                <a:srgbClr val="0077D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Users\DELL\Downloads\arrows04\arrows04-01.png"/>
          <p:cNvPicPr>
            <a:picLocks noChangeAspect="1" noChangeArrowheads="1"/>
          </p:cNvPicPr>
          <p:nvPr/>
        </p:nvPicPr>
        <p:blipFill>
          <a:blip r:embed="rId3" cstate="print"/>
          <a:srcRect b="13097"/>
          <a:stretch>
            <a:fillRect/>
          </a:stretch>
        </p:blipFill>
        <p:spPr bwMode="auto">
          <a:xfrm>
            <a:off x="4355976" y="4797152"/>
            <a:ext cx="4320480" cy="1703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9279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599" r="41431"/>
          <a:stretch/>
        </p:blipFill>
        <p:spPr>
          <a:xfrm>
            <a:off x="1" y="1"/>
            <a:ext cx="4572000" cy="6858000"/>
          </a:xfrm>
          <a:prstGeom prst="rect">
            <a:avLst/>
          </a:prstGeom>
        </p:spPr>
      </p:pic>
      <p:sp>
        <p:nvSpPr>
          <p:cNvPr id="11" name="مستطيل ذو زوايا قطرية مستديرة 10"/>
          <p:cNvSpPr/>
          <p:nvPr/>
        </p:nvSpPr>
        <p:spPr>
          <a:xfrm>
            <a:off x="4644008" y="2924944"/>
            <a:ext cx="4211960" cy="1656184"/>
          </a:xfrm>
          <a:prstGeom prst="round2Diag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4716016" y="3284984"/>
            <a:ext cx="4038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صممي خريطة ذهنية لأنواع الطاقة في التفاعلات الكيميائية </a:t>
            </a:r>
          </a:p>
        </p:txBody>
      </p:sp>
    </p:spTree>
    <p:extLst>
      <p:ext uri="{BB962C8B-B14F-4D97-AF65-F5344CB8AC3E}">
        <p14:creationId xmlns="" xmlns:p14="http://schemas.microsoft.com/office/powerpoint/2010/main" val="4175475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ownloads\arrows04\arrows04-01.png"/>
          <p:cNvPicPr>
            <a:picLocks noChangeAspect="1" noChangeArrowheads="1"/>
          </p:cNvPicPr>
          <p:nvPr/>
        </p:nvPicPr>
        <p:blipFill>
          <a:blip r:embed="rId3" cstate="print"/>
          <a:srcRect b="13097"/>
          <a:stretch>
            <a:fillRect/>
          </a:stretch>
        </p:blipFill>
        <p:spPr bwMode="auto">
          <a:xfrm>
            <a:off x="4572000" y="4869160"/>
            <a:ext cx="4320480" cy="1703289"/>
          </a:xfrm>
          <a:prstGeom prst="rect">
            <a:avLst/>
          </a:prstGeom>
          <a:noFill/>
        </p:spPr>
      </p:pic>
      <p:sp>
        <p:nvSpPr>
          <p:cNvPr id="11" name="مستطيل 10"/>
          <p:cNvSpPr/>
          <p:nvPr/>
        </p:nvSpPr>
        <p:spPr>
          <a:xfrm>
            <a:off x="251520" y="3284984"/>
            <a:ext cx="8676455" cy="92333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وضحي قانون حفظ الكتلة </a:t>
            </a:r>
            <a:r>
              <a:rPr lang="ar-EG" sz="54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؟</a:t>
            </a:r>
            <a:endParaRPr lang="ar-EG" sz="54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203848" y="548680"/>
            <a:ext cx="5688632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D22097"/>
                </a:solidFill>
              </a:rPr>
              <a:t>علمتني الكيمياء </a:t>
            </a:r>
          </a:p>
          <a:p>
            <a:pPr algn="ctr"/>
            <a:endParaRPr lang="ar-SA" sz="3200" b="1" dirty="0" smtClean="0">
              <a:solidFill>
                <a:srgbClr val="D22097"/>
              </a:solidFill>
            </a:endParaRPr>
          </a:p>
          <a:p>
            <a:pPr algn="ctr"/>
            <a:r>
              <a:rPr lang="ar-SA" sz="2400" b="1" dirty="0" smtClean="0"/>
              <a:t>أن أنتقي كلامي لفظاً </a:t>
            </a:r>
            <a:r>
              <a:rPr lang="ar-SA" sz="2400" b="1" dirty="0" err="1" smtClean="0"/>
              <a:t>ومعنى ..</a:t>
            </a:r>
            <a:r>
              <a:rPr lang="ar-SA" sz="2400" b="1" dirty="0" smtClean="0"/>
              <a:t> كماً </a:t>
            </a:r>
            <a:r>
              <a:rPr lang="ar-SA" sz="2400" b="1" dirty="0" err="1" smtClean="0"/>
              <a:t>وكيفاً ..</a:t>
            </a:r>
            <a:r>
              <a:rPr lang="ar-SA" sz="2400" b="1" dirty="0" smtClean="0"/>
              <a:t> وأن أضبط معادلته بدقة وحساب حتى يكون  ناتج المعادلة كلاماً ذو قيمة وليس سراباً يذهب هباء</a:t>
            </a:r>
            <a:endParaRPr lang="ar-SA" sz="2400" b="1" dirty="0"/>
          </a:p>
        </p:txBody>
      </p:sp>
      <p:sp>
        <p:nvSpPr>
          <p:cNvPr id="4" name="فقاعة التفكير: على شكل سحابة 4"/>
          <p:cNvSpPr/>
          <p:nvPr/>
        </p:nvSpPr>
        <p:spPr>
          <a:xfrm>
            <a:off x="611560" y="404664"/>
            <a:ext cx="1944216" cy="1519391"/>
          </a:xfrm>
          <a:prstGeom prst="cloudCallout">
            <a:avLst>
              <a:gd name="adj1" fmla="val 83557"/>
              <a:gd name="adj2" fmla="val 37602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صغيرتي 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تنبهي </a:t>
            </a:r>
          </a:p>
        </p:txBody>
      </p:sp>
    </p:spTree>
    <p:extLst>
      <p:ext uri="{BB962C8B-B14F-4D97-AF65-F5344CB8AC3E}">
        <p14:creationId xmlns="" xmlns:p14="http://schemas.microsoft.com/office/powerpoint/2010/main" val="3639279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1835696" y="3284984"/>
            <a:ext cx="5580112" cy="1815882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prst="angle"/>
          </a:sp3d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800" b="1" cap="all" dirty="0" smtClean="0">
                <a:ln/>
                <a:solidFill>
                  <a:srgbClr val="15989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مراعاة الفروق الفردية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3200" b="1" cap="all" dirty="0" smtClean="0">
                <a:ln/>
                <a:solidFill>
                  <a:srgbClr val="D22097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ص 57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SA" sz="3200" b="1" cap="all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مصادر الفصول  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4932040" y="332656"/>
            <a:ext cx="3888432" cy="201622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التعزيز</a:t>
            </a:r>
            <a:endParaRPr lang="ar-SA" b="1" dirty="0"/>
          </a:p>
        </p:txBody>
      </p:sp>
      <p:sp>
        <p:nvSpPr>
          <p:cNvPr id="26626" name="AutoShape 2" descr="https://www.matierevolution.fr/local/cache-vignettes/L253xH180/-180-07224.gif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183787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ELL\Downloads\lable66\lable66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2952328" cy="2323498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539552" y="3717032"/>
            <a:ext cx="78488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 smtClean="0"/>
              <a:t>كل شيء في الحياة يحتاج توازن </a:t>
            </a:r>
          </a:p>
          <a:p>
            <a:pPr algn="ctr"/>
            <a:r>
              <a:rPr lang="ar-SA" sz="2800" dirty="0" smtClean="0"/>
              <a:t>كلامنا وتصرفاتنا وتعاملاتنا </a:t>
            </a:r>
          </a:p>
          <a:p>
            <a:pPr algn="ctr"/>
            <a:r>
              <a:rPr lang="ar-SA" sz="2800" dirty="0" smtClean="0"/>
              <a:t>قال عمر بن الخطاب رضي الله عنه </a:t>
            </a:r>
          </a:p>
          <a:p>
            <a:pPr algn="ctr"/>
            <a:endParaRPr lang="ar-SA" sz="2800" dirty="0" smtClean="0"/>
          </a:p>
          <a:p>
            <a:pPr algn="ctr"/>
            <a:r>
              <a:rPr lang="ar-SA" sz="2800" b="1" dirty="0" smtClean="0">
                <a:solidFill>
                  <a:srgbClr val="15989B"/>
                </a:solidFill>
              </a:rPr>
              <a:t>حاسبوا أنفسكم قبل أن تُحاسبوا</a:t>
            </a:r>
            <a:r>
              <a:rPr lang="ar-SA" sz="2800" dirty="0" smtClean="0">
                <a:solidFill>
                  <a:srgbClr val="15989B"/>
                </a:solidFill>
              </a:rPr>
              <a:t>، </a:t>
            </a:r>
            <a:r>
              <a:rPr lang="ar-SA" sz="2800" b="1" dirty="0" smtClean="0">
                <a:solidFill>
                  <a:srgbClr val="15989B"/>
                </a:solidFill>
              </a:rPr>
              <a:t>وزنوا أعمالكم قبل أن توزن عليكم</a:t>
            </a:r>
            <a:r>
              <a:rPr lang="ar-SA" sz="2800" dirty="0" smtClean="0">
                <a:solidFill>
                  <a:srgbClr val="15989B"/>
                </a:solidFill>
              </a:rPr>
              <a:t>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419872" y="1628800"/>
            <a:ext cx="266429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</a:rPr>
              <a:t>قيمتنا</a:t>
            </a:r>
            <a:endParaRPr lang="ar-SA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ownloads\lable66\lable66-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20688"/>
            <a:ext cx="4320480" cy="3400241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395536" y="1124744"/>
            <a:ext cx="8562795" cy="101566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ar-SA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15989B"/>
                </a:solidFill>
              </a:rPr>
              <a:t>تقويم ختامي</a:t>
            </a:r>
            <a:endParaRPr lang="ar-SA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15989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432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ريط منحني إلى الأعلى 8"/>
          <p:cNvSpPr/>
          <p:nvPr/>
        </p:nvSpPr>
        <p:spPr>
          <a:xfrm>
            <a:off x="1399707" y="404735"/>
            <a:ext cx="6453265" cy="1630430"/>
          </a:xfrm>
          <a:prstGeom prst="ellipseRibbon2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771801" y="548680"/>
            <a:ext cx="3744416" cy="914400"/>
          </a:xfrm>
        </p:spPr>
        <p:txBody>
          <a:bodyPr>
            <a:noAutofit/>
          </a:bodyPr>
          <a:lstStyle/>
          <a:p>
            <a:pPr algn="ctr" rtl="1"/>
            <a:r>
              <a:rPr lang="ar-SA" sz="4400" b="1" dirty="0" smtClean="0">
                <a:solidFill>
                  <a:schemeClr val="bg1"/>
                </a:solidFill>
              </a:rPr>
              <a:t>المجموعة الفائزة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" name="AutoShape 4" descr="نتيجة بحث الصور عن ‪winner trophy png‬‏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2" t="17789" r="12995" b="16502"/>
          <a:stretch/>
        </p:blipFill>
        <p:spPr>
          <a:xfrm>
            <a:off x="2906218" y="2215048"/>
            <a:ext cx="3440243" cy="4506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  <p:sndAc>
          <p:stSnd>
            <p:snd r:embed="rId4" name="drumroll.wav"/>
          </p:stSnd>
        </p:sndAc>
      </p:transition>
    </mc:Choice>
    <mc:Fallback>
      <p:transition spd="slow">
        <p:checker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DELL\Downloads\ribbons12\ribbons12 (5).png"/>
          <p:cNvPicPr>
            <a:picLocks noChangeAspect="1" noChangeArrowheads="1"/>
          </p:cNvPicPr>
          <p:nvPr/>
        </p:nvPicPr>
        <p:blipFill>
          <a:blip r:embed="rId2" cstate="print"/>
          <a:srcRect b="15912"/>
          <a:stretch>
            <a:fillRect/>
          </a:stretch>
        </p:blipFill>
        <p:spPr bwMode="auto">
          <a:xfrm>
            <a:off x="2411760" y="3429000"/>
            <a:ext cx="4392488" cy="3429000"/>
          </a:xfrm>
          <a:prstGeom prst="rect">
            <a:avLst/>
          </a:prstGeom>
          <a:noFill/>
        </p:spPr>
      </p:pic>
      <p:pic>
        <p:nvPicPr>
          <p:cNvPr id="14" name="Picture 2" descr="C:\Users\DELL\Downloads\ribbons12\ribbons12 (5).png"/>
          <p:cNvPicPr>
            <a:picLocks noChangeAspect="1" noChangeArrowheads="1"/>
          </p:cNvPicPr>
          <p:nvPr/>
        </p:nvPicPr>
        <p:blipFill>
          <a:blip r:embed="rId2" cstate="print"/>
          <a:srcRect b="15912"/>
          <a:stretch>
            <a:fillRect/>
          </a:stretch>
        </p:blipFill>
        <p:spPr bwMode="auto">
          <a:xfrm>
            <a:off x="0" y="-243408"/>
            <a:ext cx="4392488" cy="3804114"/>
          </a:xfrm>
          <a:prstGeom prst="rect">
            <a:avLst/>
          </a:prstGeom>
          <a:noFill/>
        </p:spPr>
      </p:pic>
      <p:pic>
        <p:nvPicPr>
          <p:cNvPr id="15" name="Picture 2" descr="C:\Users\DELL\Downloads\ribbons12\ribbons12 (5).png"/>
          <p:cNvPicPr>
            <a:picLocks noChangeAspect="1" noChangeArrowheads="1"/>
          </p:cNvPicPr>
          <p:nvPr/>
        </p:nvPicPr>
        <p:blipFill>
          <a:blip r:embed="rId2" cstate="print"/>
          <a:srcRect b="15912"/>
          <a:stretch>
            <a:fillRect/>
          </a:stretch>
        </p:blipFill>
        <p:spPr bwMode="auto">
          <a:xfrm>
            <a:off x="4751512" y="-243408"/>
            <a:ext cx="4392488" cy="3804114"/>
          </a:xfrm>
          <a:prstGeom prst="rect">
            <a:avLst/>
          </a:prstGeom>
          <a:noFill/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6732240" y="4077072"/>
            <a:ext cx="2123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المهام </a:t>
            </a:r>
            <a:br>
              <a:rPr lang="ar-SA" sz="40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ar-SA" sz="40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ar-SA" sz="40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ar-SA" sz="40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المنزلية</a:t>
            </a:r>
            <a:endParaRPr lang="ar-SA" sz="40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40152" y="764704"/>
            <a:ext cx="18722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كتابة تقرير</a:t>
            </a:r>
            <a:endParaRPr lang="ar-S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59632" y="764704"/>
            <a:ext cx="1685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خارطة ذهنية</a:t>
            </a:r>
            <a:endParaRPr lang="ar-S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03848" y="4077072"/>
            <a:ext cx="28745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مخطط البيت الدائري</a:t>
            </a:r>
            <a:endParaRPr lang="ar-S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987824" y="4725144"/>
            <a:ext cx="316835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لخصي العلاقات بين</a:t>
            </a:r>
          </a:p>
          <a:p>
            <a:pPr algn="ctr"/>
            <a:r>
              <a:rPr lang="ar-SA" sz="2000" b="1" dirty="0" smtClean="0"/>
              <a:t>التفاعل </a:t>
            </a:r>
            <a:r>
              <a:rPr lang="ar-SA" sz="2000" b="1" dirty="0" err="1" smtClean="0"/>
              <a:t>الكيميائي </a:t>
            </a:r>
            <a:r>
              <a:rPr lang="ar-SA" sz="2000" b="1" dirty="0" smtClean="0"/>
              <a:t>/ </a:t>
            </a:r>
            <a:r>
              <a:rPr lang="ar-SA" sz="2000" b="1" dirty="0" err="1" smtClean="0"/>
              <a:t>المتفاعلات  </a:t>
            </a:r>
            <a:r>
              <a:rPr lang="ar-SA" sz="2000" b="1" dirty="0" smtClean="0"/>
              <a:t>/ النواتج</a:t>
            </a:r>
          </a:p>
          <a:p>
            <a:pPr algn="ctr"/>
            <a:r>
              <a:rPr lang="ar-SA" sz="2000" b="1" dirty="0" smtClean="0"/>
              <a:t> التفاعل الماص </a:t>
            </a:r>
            <a:r>
              <a:rPr lang="ar-SA" sz="2000" b="1" dirty="0" err="1" smtClean="0"/>
              <a:t>للحرارة </a:t>
            </a:r>
            <a:r>
              <a:rPr lang="ar-SA" sz="2000" b="1" dirty="0" smtClean="0"/>
              <a:t>/ التفاعل الطارد للحرارة  </a:t>
            </a:r>
            <a:endParaRPr lang="ar-SA" sz="20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755576" y="1412776"/>
            <a:ext cx="280831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البحث حول المعادلة الكيميائية </a:t>
            </a:r>
          </a:p>
          <a:p>
            <a:pPr algn="ctr"/>
            <a:r>
              <a:rPr lang="ar-SA" sz="2000" b="1" dirty="0" smtClean="0"/>
              <a:t>التي تحدث عند تصنيع الجبن </a:t>
            </a:r>
          </a:p>
          <a:p>
            <a:pPr algn="ctr"/>
            <a:r>
              <a:rPr lang="ar-SA" sz="2000" b="1" dirty="0" smtClean="0"/>
              <a:t>وعمل مخطط لما </a:t>
            </a:r>
            <a:r>
              <a:rPr lang="ar-SA" sz="2000" b="1" dirty="0" err="1" smtClean="0"/>
              <a:t>عرفتيه</a:t>
            </a:r>
            <a:r>
              <a:rPr lang="ar-SA" sz="2000" b="1" dirty="0" smtClean="0"/>
              <a:t> </a:t>
            </a:r>
          </a:p>
          <a:p>
            <a:endParaRPr lang="ar-SA" sz="2000" b="1" dirty="0" smtClean="0"/>
          </a:p>
        </p:txBody>
      </p:sp>
      <p:sp>
        <p:nvSpPr>
          <p:cNvPr id="12" name="مربع نص 11"/>
          <p:cNvSpPr txBox="1"/>
          <p:nvPr/>
        </p:nvSpPr>
        <p:spPr>
          <a:xfrm>
            <a:off x="5364088" y="1340768"/>
            <a:ext cx="324036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وضعت جائزة نوبل بعد أن طور أحد الأشخاص مادة تتفاعل لتحرر طاقة </a:t>
            </a:r>
          </a:p>
          <a:p>
            <a:pPr algn="ctr"/>
            <a:r>
              <a:rPr lang="ar-SA" sz="2000" b="1" dirty="0" err="1" smtClean="0"/>
              <a:t>بسرعة ..</a:t>
            </a:r>
            <a:r>
              <a:rPr lang="ar-SA" sz="2000" b="1" dirty="0" smtClean="0"/>
              <a:t> </a:t>
            </a:r>
            <a:r>
              <a:rPr lang="ar-SA" sz="2000" b="1" dirty="0" err="1" smtClean="0"/>
              <a:t>أكتبي</a:t>
            </a:r>
            <a:r>
              <a:rPr lang="ar-SA" sz="2000" b="1" dirty="0" smtClean="0"/>
              <a:t> تقرير قصير  حول هذا الشخص والمادة التي طورها</a:t>
            </a:r>
            <a:endParaRPr lang="ar-SA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LL\Downloads\lable66\lable66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20688"/>
            <a:ext cx="3672408" cy="2890205"/>
          </a:xfrm>
          <a:prstGeom prst="rect">
            <a:avLst/>
          </a:prstGeom>
          <a:noFill/>
        </p:spPr>
      </p:pic>
      <p:pic>
        <p:nvPicPr>
          <p:cNvPr id="4098" name="Picture 2" descr="C:\Users\DELL\Pictures\98243158-52B4-44B8-8D19-B3D237EDB84C-24709-00000649C9CFBC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078578"/>
            <a:ext cx="1835695" cy="1779422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3563888" y="1196752"/>
            <a:ext cx="23042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3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cs typeface="Arial" pitchFamily="34" charset="0"/>
              </a:rPr>
              <a:t> الفكرة العامة </a:t>
            </a:r>
          </a:p>
          <a:p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1763688" y="3645024"/>
            <a:ext cx="576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0000"/>
              <a:defRPr/>
            </a:pPr>
            <a:r>
              <a:rPr lang="ar-SA" sz="3200" b="1" dirty="0" smtClean="0">
                <a:ln w="11430"/>
                <a:latin typeface="Times New Roman" pitchFamily="18" charset="0"/>
                <a:cs typeface="Times New Roman" pitchFamily="18" charset="0"/>
              </a:rPr>
              <a:t>يعاد ترتيب </a:t>
            </a:r>
            <a:r>
              <a:rPr lang="ar-SA" sz="3200" b="1" dirty="0" err="1" smtClean="0">
                <a:ln w="11430"/>
                <a:latin typeface="Times New Roman" pitchFamily="18" charset="0"/>
                <a:cs typeface="Times New Roman" pitchFamily="18" charset="0"/>
              </a:rPr>
              <a:t>ذرات</a:t>
            </a:r>
            <a:r>
              <a:rPr lang="ar-SA" sz="3200" b="1" dirty="0" smtClean="0">
                <a:ln w="11430"/>
                <a:latin typeface="Times New Roman" pitchFamily="18" charset="0"/>
                <a:cs typeface="Times New Roman" pitchFamily="18" charset="0"/>
              </a:rPr>
              <a:t> العناصر في المواد المتفاعلة في أثناء التفاعلات الكيميائية لتكوين نواتج لها خصائص كيميائية مختلفة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539552" y="2204864"/>
            <a:ext cx="788244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19B5B9"/>
                </a:solidFill>
              </a:rPr>
              <a:t>    بالتعاون مع افراد مجموعتك قومي بتلخيص الدرس</a:t>
            </a:r>
          </a:p>
          <a:p>
            <a:pPr algn="ctr"/>
            <a:r>
              <a:rPr lang="ar-SA" sz="3200" b="1" dirty="0" smtClean="0">
                <a:solidFill>
                  <a:srgbClr val="19B5B9"/>
                </a:solidFill>
              </a:rPr>
              <a:t>في جدول </a:t>
            </a:r>
            <a:r>
              <a:rPr lang="ar-SA" sz="3200" b="1" dirty="0" err="1" smtClean="0">
                <a:solidFill>
                  <a:srgbClr val="19B5B9"/>
                </a:solidFill>
              </a:rPr>
              <a:t>التعلم </a:t>
            </a: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r>
              <a:rPr lang="ar-SA" sz="3200" b="1" dirty="0" smtClean="0">
                <a:solidFill>
                  <a:srgbClr val="FF3300"/>
                </a:solidFill>
              </a:rPr>
              <a:t>ماذا </a:t>
            </a:r>
            <a:r>
              <a:rPr lang="ar-SA" sz="3200" b="1" dirty="0" err="1" smtClean="0">
                <a:solidFill>
                  <a:srgbClr val="FF3300"/>
                </a:solidFill>
              </a:rPr>
              <a:t>تعلمتي</a:t>
            </a:r>
            <a:r>
              <a:rPr lang="ar-SA" sz="3200" b="1" dirty="0" smtClean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8194" name="Picture 2" descr="C:\Users\DELL\Pictures\IMG_36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3" y="3294113"/>
            <a:ext cx="3563888" cy="3563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3019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ELL\Downloads\lable66\lable66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6672"/>
            <a:ext cx="2470397" cy="1944216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395536" y="2780928"/>
            <a:ext cx="2952328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contourClr>
              <a:srgbClr val="FFFFFF"/>
            </a:contourClr>
          </a:sp3d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9600" b="1" dirty="0" smtClean="0">
                <a:ln w="11430"/>
                <a:solidFill>
                  <a:srgbClr val="15989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؟</a:t>
            </a:r>
            <a:endParaRPr lang="ar-SA" sz="9600" b="1" dirty="0">
              <a:ln w="11430"/>
              <a:solidFill>
                <a:srgbClr val="15989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131840" y="548680"/>
            <a:ext cx="2808312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5400" b="1" u="sng" dirty="0" smtClean="0">
                <a:ln/>
              </a:rPr>
              <a:t> </a:t>
            </a:r>
            <a:r>
              <a:rPr lang="ar-SA" sz="5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الواجب</a:t>
            </a:r>
            <a:endParaRPr lang="ar-SA" sz="5400" b="1" u="sng" dirty="0" smtClean="0">
              <a:ln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915816" y="2852936"/>
            <a:ext cx="360040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15989B"/>
                </a:solidFill>
              </a:rPr>
              <a:t>رقم 1 و 3 </a:t>
            </a:r>
            <a:r>
              <a:rPr lang="ar-SA" sz="2800" b="1" dirty="0" err="1" smtClean="0">
                <a:solidFill>
                  <a:srgbClr val="15989B"/>
                </a:solidFill>
              </a:rPr>
              <a:t>و4</a:t>
            </a:r>
            <a:r>
              <a:rPr lang="ar-SA" sz="2800" b="1" dirty="0" smtClean="0">
                <a:solidFill>
                  <a:srgbClr val="15989B"/>
                </a:solidFill>
              </a:rPr>
              <a:t> </a:t>
            </a:r>
          </a:p>
          <a:p>
            <a:pPr algn="ctr"/>
            <a:endParaRPr lang="ar-SA" sz="3200" b="1" dirty="0" smtClean="0">
              <a:solidFill>
                <a:srgbClr val="15989B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15989B"/>
                </a:solidFill>
              </a:rPr>
              <a:t>صـفـــ </a:t>
            </a:r>
            <a:r>
              <a:rPr lang="ar-SA" sz="3200" b="1" dirty="0" err="1" smtClean="0">
                <a:solidFill>
                  <a:srgbClr val="15989B"/>
                </a:solidFill>
              </a:rPr>
              <a:t>187ــحة</a:t>
            </a:r>
            <a:r>
              <a:rPr lang="ar-SA" sz="3200" b="1" dirty="0" smtClean="0">
                <a:solidFill>
                  <a:srgbClr val="15989B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Pictures\%40ALADWAT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1340768"/>
            <a:ext cx="4355977" cy="6038215"/>
          </a:xfrm>
          <a:prstGeom prst="rect">
            <a:avLst/>
          </a:prstGeom>
          <a:noFill/>
        </p:spPr>
      </p:pic>
      <p:sp>
        <p:nvSpPr>
          <p:cNvPr id="2" name="مستطيل 1"/>
          <p:cNvSpPr/>
          <p:nvPr/>
        </p:nvSpPr>
        <p:spPr>
          <a:xfrm>
            <a:off x="539552" y="4581128"/>
            <a:ext cx="43123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هنيئاً لقد نجحنا </a:t>
            </a:r>
          </a:p>
          <a:p>
            <a:pPr algn="ctr"/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في تحقيق أهدافنا اليوم</a:t>
            </a:r>
            <a:endParaRPr lang="ar-S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5084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ELL\Downloads\lable66\lable66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96752"/>
            <a:ext cx="4032448" cy="3173558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611560" y="4437112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400" dirty="0" err="1" smtClean="0">
                <a:ln w="11430"/>
                <a:latin typeface="Times New Roman" pitchFamily="18" charset="0"/>
                <a:cs typeface="Times New Roman" pitchFamily="18" charset="0"/>
              </a:rPr>
              <a:t>الذرات</a:t>
            </a:r>
            <a:r>
              <a:rPr lang="ar-SA" sz="4400" dirty="0" smtClean="0">
                <a:ln w="11430"/>
                <a:latin typeface="Times New Roman" pitchFamily="18" charset="0"/>
                <a:cs typeface="Times New Roman" pitchFamily="18" charset="0"/>
              </a:rPr>
              <a:t> لا تُستحدث ولا تفنى في التفاعلات الكيميائية ولكن يعاد ترتيبها </a:t>
            </a:r>
            <a:r>
              <a:rPr lang="ar-SA" sz="4400" dirty="0" err="1" smtClean="0">
                <a:ln w="11430"/>
                <a:latin typeface="Times New Roman" pitchFamily="18" charset="0"/>
                <a:cs typeface="Times New Roman" pitchFamily="18" charset="0"/>
              </a:rPr>
              <a:t>فقط .</a:t>
            </a:r>
            <a:endParaRPr lang="ar-SA" sz="4400" dirty="0" smtClean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059832" y="1844824"/>
            <a:ext cx="33843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الفكرة الرئيسية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 descr="C:\Users\DELL\Pictures\h20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2232248" cy="16487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0" y="2276872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endParaRPr lang="ar-SA" sz="2800" dirty="0">
              <a:solidFill>
                <a:srgbClr val="A42889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04664"/>
            <a:ext cx="5868144" cy="643880"/>
          </a:xfrm>
          <a:prstGeom prst="rect">
            <a:avLst/>
          </a:prstGeom>
          <a:solidFill>
            <a:srgbClr val="19B5B9"/>
          </a:solidFill>
          <a:ln>
            <a:noFill/>
          </a:ln>
          <a:scene3d>
            <a:camera prst="perspectiveRight"/>
            <a:lightRig rig="threePt" dir="t"/>
          </a:scene3d>
          <a:sp3d prstMaterial="dkEdge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anchor="b" anchorCtr="0"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التغيرات في حياتنا اليومية </a:t>
            </a:r>
          </a:p>
        </p:txBody>
      </p:sp>
      <p:sp>
        <p:nvSpPr>
          <p:cNvPr id="8" name="عنصر نائب للمحتوى 4"/>
          <p:cNvSpPr txBox="1">
            <a:spLocks/>
          </p:cNvSpPr>
          <p:nvPr/>
        </p:nvSpPr>
        <p:spPr>
          <a:xfrm>
            <a:off x="395536" y="2276872"/>
            <a:ext cx="7956376" cy="2357568"/>
          </a:xfrm>
          <a:prstGeom prst="rect">
            <a:avLst/>
          </a:prstGeom>
          <a:noFill/>
        </p:spPr>
        <p:txBody>
          <a:bodyPr vert="horz" wrap="square" lIns="91440" tIns="45720" rIns="91440" bIns="45720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الهدف</a:t>
            </a: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ar-SA" sz="3200" dirty="0" smtClean="0"/>
              <a:t>تقارن بين التغيرات الفيزيائية والتغيرات الكيميائية 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المدة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3 دقائق 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آلية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التنفيذ </a:t>
            </a: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ar-SA" sz="3200" dirty="0" smtClean="0"/>
              <a:t>مناقشة 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داخل المجموعة 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المواد والأدوات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اللازمة 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دفتر العلوم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63888" y="1484784"/>
            <a:ext cx="5220072" cy="56693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b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 w="50800"/>
                <a:solidFill>
                  <a:srgbClr val="A47B38"/>
                </a:solidFill>
                <a:effectLst/>
                <a:uLnTx/>
                <a:uFillTx/>
                <a:latin typeface="+mj-lt"/>
                <a:ea typeface="+mj-ea"/>
                <a:cs typeface="Arabic Transparent" pitchFamily="2" charset="-78"/>
              </a:rPr>
              <a:t>نشاط 1</a:t>
            </a:r>
            <a:r>
              <a:rPr kumimoji="0" lang="ar-SA" sz="3200" b="1" i="0" u="none" strike="noStrike" kern="1200" cap="none" spc="0" normalizeH="0" noProof="0" dirty="0" smtClean="0">
                <a:ln w="50800"/>
                <a:solidFill>
                  <a:srgbClr val="A47B38"/>
                </a:solidFill>
                <a:effectLst/>
                <a:uLnTx/>
                <a:uFillTx/>
                <a:latin typeface="+mj-lt"/>
                <a:ea typeface="+mj-ea"/>
                <a:cs typeface="Arabic Transparent" pitchFamily="2" charset="-78"/>
              </a:rPr>
              <a:t>      </a:t>
            </a:r>
            <a:r>
              <a:rPr kumimoji="0" lang="ar-SA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59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تقويمي للخبرة</a:t>
            </a:r>
            <a:r>
              <a:rPr kumimoji="0" lang="ar-SA" sz="3200" i="0" u="none" strike="noStrike" kern="1200" cap="none" spc="0" normalizeH="0" noProof="0" dirty="0" smtClean="0">
                <a:ln>
                  <a:noFill/>
                </a:ln>
                <a:solidFill>
                  <a:srgbClr val="159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السابقة </a:t>
            </a:r>
            <a:endParaRPr kumimoji="0" lang="ar-SA" sz="3200" i="0" u="none" strike="noStrike" kern="1200" cap="none" spc="0" normalizeH="0" baseline="0" noProof="0" dirty="0" smtClean="0">
              <a:ln w="50800"/>
              <a:solidFill>
                <a:srgbClr val="1598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abic Transparent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83568" y="5013176"/>
            <a:ext cx="770485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زهرتي </a:t>
            </a:r>
            <a:r>
              <a:rPr lang="ar-SA" sz="2800" b="1" dirty="0" err="1" smtClean="0">
                <a:solidFill>
                  <a:schemeClr val="accent6">
                    <a:lumMod val="75000"/>
                  </a:schemeClr>
                </a:solidFill>
              </a:rPr>
              <a:t>الجميلة </a:t>
            </a:r>
            <a:r>
              <a:rPr lang="ar-SA" sz="2800" b="1" dirty="0" smtClean="0">
                <a:solidFill>
                  <a:srgbClr val="19B5B9"/>
                </a:solidFill>
              </a:rPr>
              <a:t>: بالتعاون مع أفراد مجموعتك قارني بين كلٍ من </a:t>
            </a:r>
          </a:p>
          <a:p>
            <a:pPr algn="ctr"/>
            <a:r>
              <a:rPr lang="ar-SA" sz="2800" b="1" dirty="0" smtClean="0">
                <a:solidFill>
                  <a:srgbClr val="19B5B9"/>
                </a:solidFill>
              </a:rPr>
              <a:t>التغيرات الفيزيائية والتغيرات الكيميائية مع ذكر أمثلة </a:t>
            </a:r>
          </a:p>
        </p:txBody>
      </p:sp>
    </p:spTree>
    <p:extLst>
      <p:ext uri="{BB962C8B-B14F-4D97-AF65-F5344CB8AC3E}">
        <p14:creationId xmlns="" xmlns:p14="http://schemas.microsoft.com/office/powerpoint/2010/main" val="551062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Pictures\IMG_28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48680"/>
            <a:ext cx="3024336" cy="3142329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1187624" y="4149080"/>
            <a:ext cx="37444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المفردات الجديدة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228184" y="3789040"/>
            <a:ext cx="18002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20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المترادفات والمعاني</a:t>
            </a:r>
            <a:endParaRPr lang="ar-SA" sz="2000" b="1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95536" y="260648"/>
            <a:ext cx="5256584" cy="3672408"/>
          </a:xfrm>
          <a:prstGeom prst="rect">
            <a:avLst/>
          </a:prstGeom>
          <a:noFill/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b="1" dirty="0" smtClean="0">
              <a:solidFill>
                <a:schemeClr val="tx1"/>
              </a:solidFill>
            </a:endParaRPr>
          </a:p>
          <a:p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</a:rPr>
              <a:t>مراجعة </a:t>
            </a:r>
            <a:r>
              <a:rPr lang="ar-SA" b="1" dirty="0" err="1" smtClean="0">
                <a:solidFill>
                  <a:schemeClr val="accent6">
                    <a:lumMod val="50000"/>
                  </a:schemeClr>
                </a:solidFill>
              </a:rPr>
              <a:t>المفردات :</a:t>
            </a:r>
            <a:endParaRPr lang="ar-SA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ar-S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ar-SA" b="1" dirty="0" err="1" smtClean="0">
                <a:solidFill>
                  <a:schemeClr val="accent3">
                    <a:lumMod val="75000"/>
                  </a:schemeClr>
                </a:solidFill>
              </a:rPr>
              <a:t>الذرة :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ar-SA" b="1" dirty="0" smtClean="0">
                <a:solidFill>
                  <a:schemeClr val="tx1"/>
                </a:solidFill>
              </a:rPr>
              <a:t>أصغر جزء في المادة يحتفظ بخصائص </a:t>
            </a:r>
          </a:p>
          <a:p>
            <a:r>
              <a:rPr lang="ar-SA" b="1" dirty="0" err="1" smtClean="0">
                <a:solidFill>
                  <a:schemeClr val="tx1"/>
                </a:solidFill>
              </a:rPr>
              <a:t>العنصر .</a:t>
            </a:r>
            <a:endParaRPr lang="ar-SA" b="1" dirty="0" smtClean="0">
              <a:solidFill>
                <a:schemeClr val="tx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5473005"/>
            <a:ext cx="65162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التفاعل </a:t>
            </a:r>
            <a:r>
              <a:rPr lang="ar-SA" sz="2800" b="1" dirty="0" err="1" smtClean="0"/>
              <a:t>الكيميائي </a:t>
            </a:r>
            <a:r>
              <a:rPr lang="ar-SA" sz="2800" b="1" dirty="0" smtClean="0"/>
              <a:t>/ </a:t>
            </a:r>
            <a:r>
              <a:rPr lang="ar-SA" sz="2800" b="1" dirty="0" err="1" smtClean="0"/>
              <a:t>المتفاعلات  </a:t>
            </a:r>
            <a:r>
              <a:rPr lang="ar-SA" sz="2800" b="1" dirty="0" smtClean="0"/>
              <a:t>/ النواتج</a:t>
            </a:r>
          </a:p>
          <a:p>
            <a:pPr algn="ctr"/>
            <a:r>
              <a:rPr lang="ar-SA" sz="2800" b="1" dirty="0" smtClean="0"/>
              <a:t> التفاعل الماص </a:t>
            </a:r>
            <a:r>
              <a:rPr lang="ar-SA" sz="2800" b="1" dirty="0" err="1" smtClean="0"/>
              <a:t>للحرارة </a:t>
            </a:r>
            <a:r>
              <a:rPr lang="ar-SA" sz="2800" b="1" dirty="0" smtClean="0"/>
              <a:t>/ التفاعل الطارد للحرارة  </a:t>
            </a:r>
            <a:endParaRPr lang="ar-SA" sz="2800" b="1" dirty="0"/>
          </a:p>
        </p:txBody>
      </p:sp>
      <p:pic>
        <p:nvPicPr>
          <p:cNvPr id="2" name="Picture 2" descr="C:\Users\DELL\Picture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581128"/>
            <a:ext cx="1470612" cy="1757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0887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ownloads\lable66\lable66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5112568" cy="4023618"/>
          </a:xfrm>
          <a:prstGeom prst="rect">
            <a:avLst/>
          </a:prstGeom>
          <a:noFill/>
        </p:spPr>
      </p:pic>
      <p:sp>
        <p:nvSpPr>
          <p:cNvPr id="10" name="مربع نص 9"/>
          <p:cNvSpPr txBox="1"/>
          <p:nvPr/>
        </p:nvSpPr>
        <p:spPr>
          <a:xfrm>
            <a:off x="2555776" y="1628800"/>
            <a:ext cx="417646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3200" b="1" dirty="0" smtClean="0"/>
              <a:t>افتحي </a:t>
            </a:r>
            <a:r>
              <a:rPr lang="ar-SA" sz="3200" b="1" dirty="0" err="1" smtClean="0"/>
              <a:t>مسرد</a:t>
            </a:r>
            <a:r>
              <a:rPr lang="ar-SA" sz="3200" b="1" dirty="0" smtClean="0"/>
              <a:t> المصطلحات </a:t>
            </a:r>
            <a:r>
              <a:rPr lang="ar-SA" sz="3200" b="1" dirty="0" err="1" smtClean="0"/>
              <a:t>لتتعرفي</a:t>
            </a:r>
            <a:r>
              <a:rPr lang="ar-SA" sz="3200" b="1" dirty="0" smtClean="0"/>
              <a:t> على معنى المفردة الجديدة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339752" y="5157192"/>
            <a:ext cx="4464496" cy="5760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endParaRPr lang="ar-S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ar-S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ثم سجليها في دفتر العلوم 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602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ownloads\lable66\lable66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3456384" cy="2720193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131840" y="836712"/>
            <a:ext cx="2592288" cy="92869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n w="1905"/>
                <a:solidFill>
                  <a:srgbClr val="19B5B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الأهـــــداف</a:t>
            </a:r>
            <a:r>
              <a:rPr lang="ar-SA" sz="5400" b="1" dirty="0" smtClean="0">
                <a:ln w="1905"/>
                <a:solidFill>
                  <a:srgbClr val="19B5B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b="1" dirty="0" smtClean="0">
                <a:ln w="1905"/>
                <a:solidFill>
                  <a:srgbClr val="19B5B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endParaRPr lang="en-US" b="1" dirty="0" smtClean="0">
              <a:ln w="1905"/>
              <a:solidFill>
                <a:srgbClr val="19B5B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SA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708920"/>
            <a:ext cx="8352928" cy="21602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b="1" dirty="0" smtClean="0"/>
              <a:t>تحدد إن كان التفاعل الكيميائي يحدث أم </a:t>
            </a:r>
            <a:r>
              <a:rPr lang="ar-SA" b="1" dirty="0" err="1" smtClean="0"/>
              <a:t>لا .</a:t>
            </a:r>
            <a:endParaRPr lang="en-US" b="1" dirty="0" smtClean="0"/>
          </a:p>
          <a:p>
            <a:pPr lvl="0">
              <a:lnSpc>
                <a:spcPct val="150000"/>
              </a:lnSpc>
            </a:pPr>
            <a:r>
              <a:rPr lang="ar-SA" b="1" dirty="0" smtClean="0"/>
              <a:t>تكتب معادلة كيميائية </a:t>
            </a:r>
            <a:r>
              <a:rPr lang="ar-SA" b="1" dirty="0" err="1" smtClean="0"/>
              <a:t>موزونة .</a:t>
            </a:r>
            <a:endParaRPr lang="ar-SA" b="1" dirty="0" smtClean="0"/>
          </a:p>
          <a:p>
            <a:pPr lvl="0">
              <a:lnSpc>
                <a:spcPct val="150000"/>
              </a:lnSpc>
            </a:pPr>
            <a:r>
              <a:rPr lang="ar-SA" b="1" dirty="0" smtClean="0"/>
              <a:t>تختبر بعض التفاعلات الطاردة للطاقة  وبعض التفاعلات الماصة لها </a:t>
            </a:r>
          </a:p>
          <a:p>
            <a:pPr lvl="0">
              <a:lnSpc>
                <a:spcPct val="150000"/>
              </a:lnSpc>
            </a:pPr>
            <a:r>
              <a:rPr lang="ar-SA" b="1" dirty="0" smtClean="0"/>
              <a:t>توضح قانون حفظ الكتلة </a:t>
            </a:r>
          </a:p>
        </p:txBody>
      </p:sp>
    </p:spTree>
    <p:extLst>
      <p:ext uri="{BB962C8B-B14F-4D97-AF65-F5344CB8AC3E}">
        <p14:creationId xmlns="" xmlns:p14="http://schemas.microsoft.com/office/powerpoint/2010/main" val="4047602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9916</TotalTime>
  <Words>890</Words>
  <Application>Microsoft Office PowerPoint</Application>
  <PresentationFormat>عرض على الشاشة (3:4)‏</PresentationFormat>
  <Paragraphs>226</Paragraphs>
  <Slides>42</Slides>
  <Notes>14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شريحة التركيز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أيهما يمثل تفاعل ماص للحرارة وتفاعل طارد للحرارة ؟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المهام   المنزلية</vt:lpstr>
      <vt:lpstr>الشريحة 40</vt:lpstr>
      <vt:lpstr>الشريحة 41</vt:lpstr>
      <vt:lpstr>الشريحة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Media</dc:creator>
  <cp:lastModifiedBy>DELL</cp:lastModifiedBy>
  <cp:revision>1306</cp:revision>
  <cp:lastPrinted>2018-03-06T22:36:25Z</cp:lastPrinted>
  <dcterms:created xsi:type="dcterms:W3CDTF">2015-11-02T17:37:30Z</dcterms:created>
  <dcterms:modified xsi:type="dcterms:W3CDTF">2018-11-15T23:08:32Z</dcterms:modified>
</cp:coreProperties>
</file>