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95" r:id="rId2"/>
  </p:sldMasterIdLst>
  <p:notesMasterIdLst>
    <p:notesMasterId r:id="rId126"/>
  </p:notesMasterIdLst>
  <p:sldIdLst>
    <p:sldId id="256" r:id="rId3"/>
    <p:sldId id="642" r:id="rId4"/>
    <p:sldId id="269" r:id="rId5"/>
    <p:sldId id="643" r:id="rId6"/>
    <p:sldId id="355" r:id="rId7"/>
    <p:sldId id="605" r:id="rId8"/>
    <p:sldId id="258" r:id="rId9"/>
    <p:sldId id="356" r:id="rId10"/>
    <p:sldId id="357" r:id="rId11"/>
    <p:sldId id="608" r:id="rId12"/>
    <p:sldId id="360" r:id="rId13"/>
    <p:sldId id="361" r:id="rId14"/>
    <p:sldId id="606" r:id="rId15"/>
    <p:sldId id="362" r:id="rId16"/>
    <p:sldId id="614" r:id="rId17"/>
    <p:sldId id="363" r:id="rId18"/>
    <p:sldId id="365" r:id="rId19"/>
    <p:sldId id="366" r:id="rId20"/>
    <p:sldId id="367" r:id="rId21"/>
    <p:sldId id="368" r:id="rId22"/>
    <p:sldId id="615" r:id="rId23"/>
    <p:sldId id="644" r:id="rId24"/>
    <p:sldId id="370" r:id="rId25"/>
    <p:sldId id="265" r:id="rId26"/>
    <p:sldId id="261" r:id="rId27"/>
    <p:sldId id="372" r:id="rId28"/>
    <p:sldId id="373" r:id="rId29"/>
    <p:sldId id="645" r:id="rId30"/>
    <p:sldId id="639" r:id="rId31"/>
    <p:sldId id="646" r:id="rId32"/>
    <p:sldId id="374" r:id="rId33"/>
    <p:sldId id="375" r:id="rId34"/>
    <p:sldId id="616" r:id="rId35"/>
    <p:sldId id="618" r:id="rId36"/>
    <p:sldId id="619" r:id="rId37"/>
    <p:sldId id="647" r:id="rId38"/>
    <p:sldId id="620" r:id="rId39"/>
    <p:sldId id="379" r:id="rId40"/>
    <p:sldId id="380" r:id="rId41"/>
    <p:sldId id="381" r:id="rId42"/>
    <p:sldId id="648" r:id="rId43"/>
    <p:sldId id="382" r:id="rId44"/>
    <p:sldId id="385" r:id="rId45"/>
    <p:sldId id="384" r:id="rId46"/>
    <p:sldId id="386" r:id="rId47"/>
    <p:sldId id="621" r:id="rId48"/>
    <p:sldId id="649" r:id="rId49"/>
    <p:sldId id="371" r:id="rId50"/>
    <p:sldId id="650" r:id="rId51"/>
    <p:sldId id="388" r:id="rId52"/>
    <p:sldId id="393" r:id="rId53"/>
    <p:sldId id="394" r:id="rId54"/>
    <p:sldId id="395" r:id="rId55"/>
    <p:sldId id="396" r:id="rId56"/>
    <p:sldId id="397" r:id="rId57"/>
    <p:sldId id="398" r:id="rId58"/>
    <p:sldId id="651" r:id="rId59"/>
    <p:sldId id="399" r:id="rId60"/>
    <p:sldId id="400" r:id="rId61"/>
    <p:sldId id="622" r:id="rId62"/>
    <p:sldId id="401" r:id="rId63"/>
    <p:sldId id="623" r:id="rId64"/>
    <p:sldId id="624" r:id="rId65"/>
    <p:sldId id="625" r:id="rId66"/>
    <p:sldId id="426" r:id="rId67"/>
    <p:sldId id="626" r:id="rId68"/>
    <p:sldId id="428" r:id="rId69"/>
    <p:sldId id="430" r:id="rId70"/>
    <p:sldId id="431" r:id="rId71"/>
    <p:sldId id="268" r:id="rId72"/>
    <p:sldId id="387" r:id="rId73"/>
    <p:sldId id="656" r:id="rId74"/>
    <p:sldId id="432" r:id="rId75"/>
    <p:sldId id="433" r:id="rId76"/>
    <p:sldId id="434" r:id="rId77"/>
    <p:sldId id="435" r:id="rId78"/>
    <p:sldId id="436" r:id="rId79"/>
    <p:sldId id="437" r:id="rId80"/>
    <p:sldId id="438" r:id="rId81"/>
    <p:sldId id="439" r:id="rId82"/>
    <p:sldId id="440" r:id="rId83"/>
    <p:sldId id="652" r:id="rId84"/>
    <p:sldId id="441" r:id="rId85"/>
    <p:sldId id="627" r:id="rId86"/>
    <p:sldId id="443" r:id="rId87"/>
    <p:sldId id="628" r:id="rId88"/>
    <p:sldId id="445" r:id="rId89"/>
    <p:sldId id="629" r:id="rId90"/>
    <p:sldId id="630" r:id="rId91"/>
    <p:sldId id="448" r:id="rId92"/>
    <p:sldId id="449" r:id="rId93"/>
    <p:sldId id="450" r:id="rId94"/>
    <p:sldId id="451" r:id="rId95"/>
    <p:sldId id="452" r:id="rId96"/>
    <p:sldId id="654" r:id="rId97"/>
    <p:sldId id="389" r:id="rId98"/>
    <p:sldId id="655" r:id="rId99"/>
    <p:sldId id="453" r:id="rId100"/>
    <p:sldId id="454" r:id="rId101"/>
    <p:sldId id="455" r:id="rId102"/>
    <p:sldId id="456" r:id="rId103"/>
    <p:sldId id="457" r:id="rId104"/>
    <p:sldId id="458" r:id="rId105"/>
    <p:sldId id="459" r:id="rId106"/>
    <p:sldId id="460" r:id="rId107"/>
    <p:sldId id="461" r:id="rId108"/>
    <p:sldId id="462" r:id="rId109"/>
    <p:sldId id="463" r:id="rId110"/>
    <p:sldId id="464" r:id="rId111"/>
    <p:sldId id="632" r:id="rId112"/>
    <p:sldId id="657" r:id="rId113"/>
    <p:sldId id="412" r:id="rId114"/>
    <p:sldId id="633" r:id="rId115"/>
    <p:sldId id="634" r:id="rId116"/>
    <p:sldId id="635" r:id="rId117"/>
    <p:sldId id="658" r:id="rId118"/>
    <p:sldId id="414" r:id="rId119"/>
    <p:sldId id="636" r:id="rId120"/>
    <p:sldId id="637" r:id="rId121"/>
    <p:sldId id="638" r:id="rId122"/>
    <p:sldId id="631" r:id="rId123"/>
    <p:sldId id="659" r:id="rId124"/>
    <p:sldId id="390" r:id="rId1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6B"/>
    <a:srgbClr val="6C9EBC"/>
    <a:srgbClr val="FDD336"/>
    <a:srgbClr val="9ABCD1"/>
    <a:srgbClr val="0000FF"/>
    <a:srgbClr val="0000CC"/>
    <a:srgbClr val="006600"/>
    <a:srgbClr val="FF99FF"/>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7" autoAdjust="0"/>
    <p:restoredTop sz="94645"/>
  </p:normalViewPr>
  <p:slideViewPr>
    <p:cSldViewPr>
      <p:cViewPr varScale="1">
        <p:scale>
          <a:sx n="113" d="100"/>
          <a:sy n="113" d="100"/>
        </p:scale>
        <p:origin x="186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4F855E-3BDC-8BFA-C15A-8A99AD405F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2E05566-3524-4CA5-33F3-F81AB510049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0" eaLnBrk="1" fontAlgn="auto" hangingPunct="1">
              <a:spcBef>
                <a:spcPts val="0"/>
              </a:spcBef>
              <a:spcAft>
                <a:spcPts val="0"/>
              </a:spcAft>
              <a:defRPr sz="1200">
                <a:latin typeface="+mn-lt"/>
                <a:cs typeface="+mn-cs"/>
              </a:defRPr>
            </a:lvl1pPr>
          </a:lstStyle>
          <a:p>
            <a:pPr>
              <a:defRPr/>
            </a:pPr>
            <a:fld id="{41085F6C-69E1-431C-8DA6-77D091A55AA6}" type="datetimeFigureOut">
              <a:rPr lang="en-US"/>
              <a:pPr>
                <a:defRPr/>
              </a:pPr>
              <a:t>3/27/26</a:t>
            </a:fld>
            <a:endParaRPr lang="en-US"/>
          </a:p>
        </p:txBody>
      </p:sp>
      <p:sp>
        <p:nvSpPr>
          <p:cNvPr id="4" name="Slide Image Placeholder 3">
            <a:extLst>
              <a:ext uri="{FF2B5EF4-FFF2-40B4-BE49-F238E27FC236}">
                <a16:creationId xmlns:a16="http://schemas.microsoft.com/office/drawing/2014/main" id="{6AE18319-E693-6483-22F6-B70F033EF34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5BBEDC-69E2-2534-3073-44877D36937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B8D2F6-45CE-BFEA-9B7E-E6A049D95E3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6ABE30E-E842-A3B9-91F1-F1F80BE2F7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0FAE8A1-56D1-4C88-A525-7EE59A6C9801}" type="slidenum">
              <a:rPr lang="en-US" altLang="ar-SA"/>
              <a:pPr>
                <a:defRPr/>
              </a:pPr>
              <a:t>‹#›</a:t>
            </a:fld>
            <a:endParaRPr lang="en-US" altLang="ar-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DBBB610-77AD-1121-D8E4-9F5F9D63E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354EDEA-CEE6-56A7-93F3-5574CE1D8A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SA"/>
          </a:p>
        </p:txBody>
      </p:sp>
      <p:sp>
        <p:nvSpPr>
          <p:cNvPr id="22532" name="Slide Number Placeholder 3">
            <a:extLst>
              <a:ext uri="{FF2B5EF4-FFF2-40B4-BE49-F238E27FC236}">
                <a16:creationId xmlns:a16="http://schemas.microsoft.com/office/drawing/2014/main" id="{8A8FAF14-CBA1-3AB1-1F2F-78D5CA971E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24B98F-6BC9-480B-9174-03706EA127C5}" type="slidenum">
              <a:rPr lang="ar-EG" altLang="ar-SA"/>
              <a:pPr>
                <a:spcBef>
                  <a:spcPct val="0"/>
                </a:spcBef>
              </a:pPr>
              <a:t>23</a:t>
            </a:fld>
            <a:endParaRPr lang="ar-EG"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4565590-FC05-90DD-E890-41FA5731B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B3BB91B-A40D-950D-0074-296942014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SA"/>
          </a:p>
        </p:txBody>
      </p:sp>
      <p:sp>
        <p:nvSpPr>
          <p:cNvPr id="43012" name="Slide Number Placeholder 3">
            <a:extLst>
              <a:ext uri="{FF2B5EF4-FFF2-40B4-BE49-F238E27FC236}">
                <a16:creationId xmlns:a16="http://schemas.microsoft.com/office/drawing/2014/main" id="{D091BD23-2BFA-3AFE-BFD0-914F89F06F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49D37C-9A45-4F29-9BA3-B1619C1E50DE}" type="slidenum">
              <a:rPr lang="ar-EG" altLang="ar-SA"/>
              <a:pPr>
                <a:spcBef>
                  <a:spcPct val="0"/>
                </a:spcBef>
              </a:pPr>
              <a:t>48</a:t>
            </a:fld>
            <a:endParaRPr lang="ar-EG"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5F5E934-82FC-38EF-4E5C-ED6099A9EE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6603B9E-3F7C-F7ED-035A-C97130A49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SA"/>
          </a:p>
        </p:txBody>
      </p:sp>
      <p:sp>
        <p:nvSpPr>
          <p:cNvPr id="64516" name="Slide Number Placeholder 3">
            <a:extLst>
              <a:ext uri="{FF2B5EF4-FFF2-40B4-BE49-F238E27FC236}">
                <a16:creationId xmlns:a16="http://schemas.microsoft.com/office/drawing/2014/main" id="{B488A3DA-7462-DAC2-5B54-4D8EE30E64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D3ACE1-3626-49FE-A296-903A298DB060}" type="slidenum">
              <a:rPr lang="ar-EG" altLang="ar-SA"/>
              <a:pPr>
                <a:spcBef>
                  <a:spcPct val="0"/>
                </a:spcBef>
              </a:pPr>
              <a:t>71</a:t>
            </a:fld>
            <a:endParaRPr lang="ar-EG"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4476D2B-8B02-108C-D492-D693E79342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122CC130-F29B-0249-A49A-C21007823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SA"/>
          </a:p>
        </p:txBody>
      </p:sp>
      <p:sp>
        <p:nvSpPr>
          <p:cNvPr id="88068" name="Slide Number Placeholder 3">
            <a:extLst>
              <a:ext uri="{FF2B5EF4-FFF2-40B4-BE49-F238E27FC236}">
                <a16:creationId xmlns:a16="http://schemas.microsoft.com/office/drawing/2014/main" id="{87E6D461-3EEF-0454-F92E-EF54A8CD9D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B352FA-5D43-40E3-A1DB-9DCBD3C65AB2}" type="slidenum">
              <a:rPr lang="ar-EG" altLang="ar-SA"/>
              <a:pPr>
                <a:spcBef>
                  <a:spcPct val="0"/>
                </a:spcBef>
              </a:pPr>
              <a:t>96</a:t>
            </a:fld>
            <a:endParaRPr lang="ar-EG" alt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506E036-CC35-B04C-0F7A-90E27D0847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CF5A6ADF-DDB5-5CDE-5101-AC6E294BE3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SA"/>
          </a:p>
        </p:txBody>
      </p:sp>
      <p:sp>
        <p:nvSpPr>
          <p:cNvPr id="112644" name="Slide Number Placeholder 3">
            <a:extLst>
              <a:ext uri="{FF2B5EF4-FFF2-40B4-BE49-F238E27FC236}">
                <a16:creationId xmlns:a16="http://schemas.microsoft.com/office/drawing/2014/main" id="{8295EFD5-E690-AC5C-3AC5-AD31C1A258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3BB716-331B-4FE8-9B2F-1406D32FDB20}" type="slidenum">
              <a:rPr lang="ar-EG" altLang="ar-SA"/>
              <a:pPr>
                <a:spcBef>
                  <a:spcPct val="0"/>
                </a:spcBef>
              </a:pPr>
              <a:t>123</a:t>
            </a:fld>
            <a:endParaRPr lang="ar-EG"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DFA0391-638D-6C6B-7D88-6B8C16D45BC5}"/>
              </a:ext>
            </a:extLst>
          </p:cNvPr>
          <p:cNvSpPr>
            <a:spLocks noGrp="1"/>
          </p:cNvSpPr>
          <p:nvPr>
            <p:ph type="dt" sz="half" idx="10"/>
          </p:nvPr>
        </p:nvSpPr>
        <p:spPr/>
        <p:txBody>
          <a:bodyPr/>
          <a:lstStyle>
            <a:lvl1pPr>
              <a:defRPr/>
            </a:lvl1pPr>
          </a:lstStyle>
          <a:p>
            <a:pPr>
              <a:defRPr/>
            </a:pPr>
            <a:fld id="{A8E12B9E-5466-43E4-A1D0-CA80E4D7FB64}" type="datetimeFigureOut">
              <a:rPr lang="en-US"/>
              <a:pPr>
                <a:defRPr/>
              </a:pPr>
              <a:t>3/27/26</a:t>
            </a:fld>
            <a:endParaRPr lang="en-US"/>
          </a:p>
        </p:txBody>
      </p:sp>
      <p:sp>
        <p:nvSpPr>
          <p:cNvPr id="5" name="Footer Placeholder 4">
            <a:extLst>
              <a:ext uri="{FF2B5EF4-FFF2-40B4-BE49-F238E27FC236}">
                <a16:creationId xmlns:a16="http://schemas.microsoft.com/office/drawing/2014/main" id="{7DE85725-5D6C-7997-994D-03124B6431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FD7812-29AD-EE33-0011-A6D0A1805656}"/>
              </a:ext>
            </a:extLst>
          </p:cNvPr>
          <p:cNvSpPr>
            <a:spLocks noGrp="1"/>
          </p:cNvSpPr>
          <p:nvPr>
            <p:ph type="sldNum" sz="quarter" idx="12"/>
          </p:nvPr>
        </p:nvSpPr>
        <p:spPr/>
        <p:txBody>
          <a:bodyPr/>
          <a:lstStyle>
            <a:lvl1pPr>
              <a:defRPr/>
            </a:lvl1pPr>
          </a:lstStyle>
          <a:p>
            <a:pPr>
              <a:defRPr/>
            </a:pPr>
            <a:fld id="{EFC62B73-A2D7-4D27-9020-D6F5E13F332D}" type="slidenum">
              <a:rPr lang="en-US" altLang="ar-SA"/>
              <a:pPr>
                <a:defRPr/>
              </a:pPr>
              <a:t>‹#›</a:t>
            </a:fld>
            <a:endParaRPr lang="en-US" altLang="ar-SA"/>
          </a:p>
        </p:txBody>
      </p:sp>
    </p:spTree>
    <p:extLst>
      <p:ext uri="{BB962C8B-B14F-4D97-AF65-F5344CB8AC3E}">
        <p14:creationId xmlns:p14="http://schemas.microsoft.com/office/powerpoint/2010/main" val="366963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B01E0-400A-3F5D-3160-F4A6B03C9938}"/>
              </a:ext>
            </a:extLst>
          </p:cNvPr>
          <p:cNvSpPr>
            <a:spLocks noGrp="1"/>
          </p:cNvSpPr>
          <p:nvPr>
            <p:ph type="dt" sz="half" idx="10"/>
          </p:nvPr>
        </p:nvSpPr>
        <p:spPr/>
        <p:txBody>
          <a:bodyPr/>
          <a:lstStyle>
            <a:lvl1pPr>
              <a:defRPr/>
            </a:lvl1pPr>
          </a:lstStyle>
          <a:p>
            <a:pPr>
              <a:defRPr/>
            </a:pPr>
            <a:fld id="{9B8CA850-6CBD-41A0-BD9A-11BD33FFA88C}" type="datetimeFigureOut">
              <a:rPr lang="en-US"/>
              <a:pPr>
                <a:defRPr/>
              </a:pPr>
              <a:t>3/27/26</a:t>
            </a:fld>
            <a:endParaRPr lang="en-US"/>
          </a:p>
        </p:txBody>
      </p:sp>
      <p:sp>
        <p:nvSpPr>
          <p:cNvPr id="5" name="Footer Placeholder 4">
            <a:extLst>
              <a:ext uri="{FF2B5EF4-FFF2-40B4-BE49-F238E27FC236}">
                <a16:creationId xmlns:a16="http://schemas.microsoft.com/office/drawing/2014/main" id="{98A98B73-36AD-1781-C14C-0DC506E982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3BE8D3-B736-2414-7E90-A9F074AC6758}"/>
              </a:ext>
            </a:extLst>
          </p:cNvPr>
          <p:cNvSpPr>
            <a:spLocks noGrp="1"/>
          </p:cNvSpPr>
          <p:nvPr>
            <p:ph type="sldNum" sz="quarter" idx="12"/>
          </p:nvPr>
        </p:nvSpPr>
        <p:spPr/>
        <p:txBody>
          <a:bodyPr/>
          <a:lstStyle>
            <a:lvl1pPr>
              <a:defRPr/>
            </a:lvl1pPr>
          </a:lstStyle>
          <a:p>
            <a:pPr>
              <a:defRPr/>
            </a:pPr>
            <a:fld id="{A31CDB78-FB80-4164-B31E-4745C187A1F1}" type="slidenum">
              <a:rPr lang="en-US" altLang="ar-SA"/>
              <a:pPr>
                <a:defRPr/>
              </a:pPr>
              <a:t>‹#›</a:t>
            </a:fld>
            <a:endParaRPr lang="en-US" altLang="ar-SA"/>
          </a:p>
        </p:txBody>
      </p:sp>
    </p:spTree>
    <p:extLst>
      <p:ext uri="{BB962C8B-B14F-4D97-AF65-F5344CB8AC3E}">
        <p14:creationId xmlns:p14="http://schemas.microsoft.com/office/powerpoint/2010/main" val="12538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B872-FF45-4BC5-1859-DE4DFF160858}"/>
              </a:ext>
            </a:extLst>
          </p:cNvPr>
          <p:cNvSpPr>
            <a:spLocks noGrp="1"/>
          </p:cNvSpPr>
          <p:nvPr>
            <p:ph type="dt" sz="half" idx="10"/>
          </p:nvPr>
        </p:nvSpPr>
        <p:spPr/>
        <p:txBody>
          <a:bodyPr/>
          <a:lstStyle>
            <a:lvl1pPr>
              <a:defRPr/>
            </a:lvl1pPr>
          </a:lstStyle>
          <a:p>
            <a:pPr>
              <a:defRPr/>
            </a:pPr>
            <a:fld id="{609DC9A8-009A-40C5-B23B-C024A63986E2}" type="datetimeFigureOut">
              <a:rPr lang="en-US"/>
              <a:pPr>
                <a:defRPr/>
              </a:pPr>
              <a:t>3/27/26</a:t>
            </a:fld>
            <a:endParaRPr lang="en-US"/>
          </a:p>
        </p:txBody>
      </p:sp>
      <p:sp>
        <p:nvSpPr>
          <p:cNvPr id="5" name="Footer Placeholder 4">
            <a:extLst>
              <a:ext uri="{FF2B5EF4-FFF2-40B4-BE49-F238E27FC236}">
                <a16:creationId xmlns:a16="http://schemas.microsoft.com/office/drawing/2014/main" id="{96DDBBB2-FCB5-B997-902C-2A981540EF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96FF7B-BBB3-DC69-1715-0BD8004AAB72}"/>
              </a:ext>
            </a:extLst>
          </p:cNvPr>
          <p:cNvSpPr>
            <a:spLocks noGrp="1"/>
          </p:cNvSpPr>
          <p:nvPr>
            <p:ph type="sldNum" sz="quarter" idx="12"/>
          </p:nvPr>
        </p:nvSpPr>
        <p:spPr/>
        <p:txBody>
          <a:bodyPr/>
          <a:lstStyle>
            <a:lvl1pPr>
              <a:defRPr/>
            </a:lvl1pPr>
          </a:lstStyle>
          <a:p>
            <a:pPr>
              <a:defRPr/>
            </a:pPr>
            <a:fld id="{6BB415B6-F41F-4090-9231-12698C59BE5B}" type="slidenum">
              <a:rPr lang="en-US" altLang="ar-SA"/>
              <a:pPr>
                <a:defRPr/>
              </a:pPr>
              <a:t>‹#›</a:t>
            </a:fld>
            <a:endParaRPr lang="en-US" altLang="ar-SA"/>
          </a:p>
        </p:txBody>
      </p:sp>
    </p:spTree>
    <p:extLst>
      <p:ext uri="{BB962C8B-B14F-4D97-AF65-F5344CB8AC3E}">
        <p14:creationId xmlns:p14="http://schemas.microsoft.com/office/powerpoint/2010/main" val="278130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90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581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861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061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65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70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003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583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B811A-5DCA-4BB8-50D5-78F6B821DBAE}"/>
              </a:ext>
            </a:extLst>
          </p:cNvPr>
          <p:cNvSpPr>
            <a:spLocks noGrp="1"/>
          </p:cNvSpPr>
          <p:nvPr>
            <p:ph type="dt" sz="half" idx="10"/>
          </p:nvPr>
        </p:nvSpPr>
        <p:spPr/>
        <p:txBody>
          <a:bodyPr/>
          <a:lstStyle>
            <a:lvl1pPr>
              <a:defRPr/>
            </a:lvl1pPr>
          </a:lstStyle>
          <a:p>
            <a:pPr>
              <a:defRPr/>
            </a:pPr>
            <a:fld id="{3EA28F53-789A-408F-A812-83E4FB332ACF}" type="datetimeFigureOut">
              <a:rPr lang="en-US"/>
              <a:pPr>
                <a:defRPr/>
              </a:pPr>
              <a:t>3/27/26</a:t>
            </a:fld>
            <a:endParaRPr lang="en-US"/>
          </a:p>
        </p:txBody>
      </p:sp>
      <p:sp>
        <p:nvSpPr>
          <p:cNvPr id="5" name="Footer Placeholder 4">
            <a:extLst>
              <a:ext uri="{FF2B5EF4-FFF2-40B4-BE49-F238E27FC236}">
                <a16:creationId xmlns:a16="http://schemas.microsoft.com/office/drawing/2014/main" id="{62C1F8FF-B932-A04A-45A7-29DB2490E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1D3F1A-8D40-13B4-599C-C31BFA762E57}"/>
              </a:ext>
            </a:extLst>
          </p:cNvPr>
          <p:cNvSpPr>
            <a:spLocks noGrp="1"/>
          </p:cNvSpPr>
          <p:nvPr>
            <p:ph type="sldNum" sz="quarter" idx="12"/>
          </p:nvPr>
        </p:nvSpPr>
        <p:spPr/>
        <p:txBody>
          <a:bodyPr/>
          <a:lstStyle>
            <a:lvl1pPr>
              <a:defRPr/>
            </a:lvl1pPr>
          </a:lstStyle>
          <a:p>
            <a:pPr>
              <a:defRPr/>
            </a:pPr>
            <a:fld id="{0878C239-70EA-4747-810B-86C62031F46E}" type="slidenum">
              <a:rPr lang="en-US" altLang="ar-SA"/>
              <a:pPr>
                <a:defRPr/>
              </a:pPr>
              <a:t>‹#›</a:t>
            </a:fld>
            <a:endParaRPr lang="en-US" altLang="ar-SA"/>
          </a:p>
        </p:txBody>
      </p:sp>
    </p:spTree>
    <p:extLst>
      <p:ext uri="{BB962C8B-B14F-4D97-AF65-F5344CB8AC3E}">
        <p14:creationId xmlns:p14="http://schemas.microsoft.com/office/powerpoint/2010/main" val="1995812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875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6484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171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EEA497-C17C-32BA-EFFE-2611B24A6AF3}"/>
              </a:ext>
            </a:extLst>
          </p:cNvPr>
          <p:cNvSpPr>
            <a:spLocks noGrp="1"/>
          </p:cNvSpPr>
          <p:nvPr>
            <p:ph type="dt" sz="half" idx="10"/>
          </p:nvPr>
        </p:nvSpPr>
        <p:spPr/>
        <p:txBody>
          <a:bodyPr/>
          <a:lstStyle>
            <a:lvl1pPr>
              <a:defRPr/>
            </a:lvl1pPr>
          </a:lstStyle>
          <a:p>
            <a:pPr>
              <a:defRPr/>
            </a:pPr>
            <a:fld id="{57CA3FE6-40A2-425E-8AF7-945B9BCD496B}" type="datetimeFigureOut">
              <a:rPr lang="en-US"/>
              <a:pPr>
                <a:defRPr/>
              </a:pPr>
              <a:t>3/27/26</a:t>
            </a:fld>
            <a:endParaRPr lang="en-US"/>
          </a:p>
        </p:txBody>
      </p:sp>
      <p:sp>
        <p:nvSpPr>
          <p:cNvPr id="5" name="Footer Placeholder 4">
            <a:extLst>
              <a:ext uri="{FF2B5EF4-FFF2-40B4-BE49-F238E27FC236}">
                <a16:creationId xmlns:a16="http://schemas.microsoft.com/office/drawing/2014/main" id="{731CD9CF-7115-1F6D-627F-D8EA6D871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430BAB-49F8-698A-B171-497B6697A489}"/>
              </a:ext>
            </a:extLst>
          </p:cNvPr>
          <p:cNvSpPr>
            <a:spLocks noGrp="1"/>
          </p:cNvSpPr>
          <p:nvPr>
            <p:ph type="sldNum" sz="quarter" idx="12"/>
          </p:nvPr>
        </p:nvSpPr>
        <p:spPr/>
        <p:txBody>
          <a:bodyPr/>
          <a:lstStyle>
            <a:lvl1pPr>
              <a:defRPr/>
            </a:lvl1pPr>
          </a:lstStyle>
          <a:p>
            <a:pPr>
              <a:defRPr/>
            </a:pPr>
            <a:fld id="{00EAF5F0-4203-43EA-A672-83FB538C973A}" type="slidenum">
              <a:rPr lang="en-US" altLang="ar-SA"/>
              <a:pPr>
                <a:defRPr/>
              </a:pPr>
              <a:t>‹#›</a:t>
            </a:fld>
            <a:endParaRPr lang="en-US" altLang="ar-SA"/>
          </a:p>
        </p:txBody>
      </p:sp>
    </p:spTree>
    <p:extLst>
      <p:ext uri="{BB962C8B-B14F-4D97-AF65-F5344CB8AC3E}">
        <p14:creationId xmlns:p14="http://schemas.microsoft.com/office/powerpoint/2010/main" val="274839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881685A-10F7-015E-B207-EB72AD6FF871}"/>
              </a:ext>
            </a:extLst>
          </p:cNvPr>
          <p:cNvSpPr>
            <a:spLocks noGrp="1"/>
          </p:cNvSpPr>
          <p:nvPr>
            <p:ph type="dt" sz="half" idx="10"/>
          </p:nvPr>
        </p:nvSpPr>
        <p:spPr/>
        <p:txBody>
          <a:bodyPr/>
          <a:lstStyle>
            <a:lvl1pPr>
              <a:defRPr/>
            </a:lvl1pPr>
          </a:lstStyle>
          <a:p>
            <a:pPr>
              <a:defRPr/>
            </a:pPr>
            <a:fld id="{21E2C1A9-FA3E-48FD-92C7-FC006D46AC73}" type="datetimeFigureOut">
              <a:rPr lang="en-US"/>
              <a:pPr>
                <a:defRPr/>
              </a:pPr>
              <a:t>3/27/26</a:t>
            </a:fld>
            <a:endParaRPr lang="en-US"/>
          </a:p>
        </p:txBody>
      </p:sp>
      <p:sp>
        <p:nvSpPr>
          <p:cNvPr id="6" name="Footer Placeholder 4">
            <a:extLst>
              <a:ext uri="{FF2B5EF4-FFF2-40B4-BE49-F238E27FC236}">
                <a16:creationId xmlns:a16="http://schemas.microsoft.com/office/drawing/2014/main" id="{49F7692C-4C5B-B61F-7FD9-A7A0CC897D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951EB7-6B1D-790F-6A0B-3AF193CDF43E}"/>
              </a:ext>
            </a:extLst>
          </p:cNvPr>
          <p:cNvSpPr>
            <a:spLocks noGrp="1"/>
          </p:cNvSpPr>
          <p:nvPr>
            <p:ph type="sldNum" sz="quarter" idx="12"/>
          </p:nvPr>
        </p:nvSpPr>
        <p:spPr/>
        <p:txBody>
          <a:bodyPr/>
          <a:lstStyle>
            <a:lvl1pPr>
              <a:defRPr/>
            </a:lvl1pPr>
          </a:lstStyle>
          <a:p>
            <a:pPr>
              <a:defRPr/>
            </a:pPr>
            <a:fld id="{0CFA9B64-F2C7-4100-976D-5E25451EDF3E}" type="slidenum">
              <a:rPr lang="en-US" altLang="ar-SA"/>
              <a:pPr>
                <a:defRPr/>
              </a:pPr>
              <a:t>‹#›</a:t>
            </a:fld>
            <a:endParaRPr lang="en-US" altLang="ar-SA"/>
          </a:p>
        </p:txBody>
      </p:sp>
    </p:spTree>
    <p:extLst>
      <p:ext uri="{BB962C8B-B14F-4D97-AF65-F5344CB8AC3E}">
        <p14:creationId xmlns:p14="http://schemas.microsoft.com/office/powerpoint/2010/main" val="422711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1D51A1-ECC5-7DB6-B8F0-DFFDC3C60801}"/>
              </a:ext>
            </a:extLst>
          </p:cNvPr>
          <p:cNvSpPr>
            <a:spLocks noGrp="1"/>
          </p:cNvSpPr>
          <p:nvPr>
            <p:ph type="dt" sz="half" idx="10"/>
          </p:nvPr>
        </p:nvSpPr>
        <p:spPr/>
        <p:txBody>
          <a:bodyPr/>
          <a:lstStyle>
            <a:lvl1pPr>
              <a:defRPr/>
            </a:lvl1pPr>
          </a:lstStyle>
          <a:p>
            <a:pPr>
              <a:defRPr/>
            </a:pPr>
            <a:fld id="{B82BA018-41A2-40FE-A7FB-DDD51B623591}" type="datetimeFigureOut">
              <a:rPr lang="en-US"/>
              <a:pPr>
                <a:defRPr/>
              </a:pPr>
              <a:t>3/27/26</a:t>
            </a:fld>
            <a:endParaRPr lang="en-US"/>
          </a:p>
        </p:txBody>
      </p:sp>
      <p:sp>
        <p:nvSpPr>
          <p:cNvPr id="8" name="Footer Placeholder 4">
            <a:extLst>
              <a:ext uri="{FF2B5EF4-FFF2-40B4-BE49-F238E27FC236}">
                <a16:creationId xmlns:a16="http://schemas.microsoft.com/office/drawing/2014/main" id="{69828849-622F-A410-D41C-505BFD14C3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F3A4E6-6889-90A3-A703-47B56D1C1B7D}"/>
              </a:ext>
            </a:extLst>
          </p:cNvPr>
          <p:cNvSpPr>
            <a:spLocks noGrp="1"/>
          </p:cNvSpPr>
          <p:nvPr>
            <p:ph type="sldNum" sz="quarter" idx="12"/>
          </p:nvPr>
        </p:nvSpPr>
        <p:spPr/>
        <p:txBody>
          <a:bodyPr/>
          <a:lstStyle>
            <a:lvl1pPr>
              <a:defRPr/>
            </a:lvl1pPr>
          </a:lstStyle>
          <a:p>
            <a:pPr>
              <a:defRPr/>
            </a:pPr>
            <a:fld id="{1F4D7C94-AEF4-4EC7-8399-69F8E1BAF0F1}" type="slidenum">
              <a:rPr lang="en-US" altLang="ar-SA"/>
              <a:pPr>
                <a:defRPr/>
              </a:pPr>
              <a:t>‹#›</a:t>
            </a:fld>
            <a:endParaRPr lang="en-US" altLang="ar-SA"/>
          </a:p>
        </p:txBody>
      </p:sp>
    </p:spTree>
    <p:extLst>
      <p:ext uri="{BB962C8B-B14F-4D97-AF65-F5344CB8AC3E}">
        <p14:creationId xmlns:p14="http://schemas.microsoft.com/office/powerpoint/2010/main" val="307434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309B438-7EE7-A016-4BC6-5D228E6D006E}"/>
              </a:ext>
            </a:extLst>
          </p:cNvPr>
          <p:cNvSpPr>
            <a:spLocks noGrp="1"/>
          </p:cNvSpPr>
          <p:nvPr>
            <p:ph type="dt" sz="half" idx="10"/>
          </p:nvPr>
        </p:nvSpPr>
        <p:spPr/>
        <p:txBody>
          <a:bodyPr/>
          <a:lstStyle>
            <a:lvl1pPr>
              <a:defRPr/>
            </a:lvl1pPr>
          </a:lstStyle>
          <a:p>
            <a:pPr>
              <a:defRPr/>
            </a:pPr>
            <a:fld id="{304BEDD5-317E-4B24-AE12-ECF035CEE615}" type="datetimeFigureOut">
              <a:rPr lang="en-US"/>
              <a:pPr>
                <a:defRPr/>
              </a:pPr>
              <a:t>3/27/26</a:t>
            </a:fld>
            <a:endParaRPr lang="en-US"/>
          </a:p>
        </p:txBody>
      </p:sp>
      <p:sp>
        <p:nvSpPr>
          <p:cNvPr id="4" name="Footer Placeholder 4">
            <a:extLst>
              <a:ext uri="{FF2B5EF4-FFF2-40B4-BE49-F238E27FC236}">
                <a16:creationId xmlns:a16="http://schemas.microsoft.com/office/drawing/2014/main" id="{07484FA6-3245-0A1D-84FC-313A4D073A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45A0A15-72B7-F5D4-2CB9-2AD1F6D3C578}"/>
              </a:ext>
            </a:extLst>
          </p:cNvPr>
          <p:cNvSpPr>
            <a:spLocks noGrp="1"/>
          </p:cNvSpPr>
          <p:nvPr>
            <p:ph type="sldNum" sz="quarter" idx="12"/>
          </p:nvPr>
        </p:nvSpPr>
        <p:spPr/>
        <p:txBody>
          <a:bodyPr/>
          <a:lstStyle>
            <a:lvl1pPr>
              <a:defRPr/>
            </a:lvl1pPr>
          </a:lstStyle>
          <a:p>
            <a:pPr>
              <a:defRPr/>
            </a:pPr>
            <a:fld id="{C384B48F-7E06-4F40-A4F2-5010C0E676B0}" type="slidenum">
              <a:rPr lang="en-US" altLang="ar-SA"/>
              <a:pPr>
                <a:defRPr/>
              </a:pPr>
              <a:t>‹#›</a:t>
            </a:fld>
            <a:endParaRPr lang="en-US" altLang="ar-SA"/>
          </a:p>
        </p:txBody>
      </p:sp>
    </p:spTree>
    <p:extLst>
      <p:ext uri="{BB962C8B-B14F-4D97-AF65-F5344CB8AC3E}">
        <p14:creationId xmlns:p14="http://schemas.microsoft.com/office/powerpoint/2010/main" val="50831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F707E1-94B3-C46C-5A9E-72F61BBFBFFE}"/>
              </a:ext>
            </a:extLst>
          </p:cNvPr>
          <p:cNvSpPr>
            <a:spLocks noGrp="1"/>
          </p:cNvSpPr>
          <p:nvPr>
            <p:ph type="dt" sz="half" idx="10"/>
          </p:nvPr>
        </p:nvSpPr>
        <p:spPr/>
        <p:txBody>
          <a:bodyPr/>
          <a:lstStyle>
            <a:lvl1pPr>
              <a:defRPr/>
            </a:lvl1pPr>
          </a:lstStyle>
          <a:p>
            <a:pPr>
              <a:defRPr/>
            </a:pPr>
            <a:fld id="{ABF38959-C824-4E57-B4CF-40CAB0DB50D6}" type="datetimeFigureOut">
              <a:rPr lang="en-US"/>
              <a:pPr>
                <a:defRPr/>
              </a:pPr>
              <a:t>3/27/26</a:t>
            </a:fld>
            <a:endParaRPr lang="en-US"/>
          </a:p>
        </p:txBody>
      </p:sp>
      <p:sp>
        <p:nvSpPr>
          <p:cNvPr id="3" name="Footer Placeholder 4">
            <a:extLst>
              <a:ext uri="{FF2B5EF4-FFF2-40B4-BE49-F238E27FC236}">
                <a16:creationId xmlns:a16="http://schemas.microsoft.com/office/drawing/2014/main" id="{0FBF89CB-DFB7-4D2C-E187-5221980412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5469549-AAD1-5C82-7FC9-3B4B861056F6}"/>
              </a:ext>
            </a:extLst>
          </p:cNvPr>
          <p:cNvSpPr>
            <a:spLocks noGrp="1"/>
          </p:cNvSpPr>
          <p:nvPr>
            <p:ph type="sldNum" sz="quarter" idx="12"/>
          </p:nvPr>
        </p:nvSpPr>
        <p:spPr/>
        <p:txBody>
          <a:bodyPr/>
          <a:lstStyle>
            <a:lvl1pPr>
              <a:defRPr/>
            </a:lvl1pPr>
          </a:lstStyle>
          <a:p>
            <a:pPr>
              <a:defRPr/>
            </a:pPr>
            <a:fld id="{4BC8A1E2-E952-4686-889C-F33E6A2BA5F1}" type="slidenum">
              <a:rPr lang="en-US" altLang="ar-SA"/>
              <a:pPr>
                <a:defRPr/>
              </a:pPr>
              <a:t>‹#›</a:t>
            </a:fld>
            <a:endParaRPr lang="en-US" altLang="ar-SA"/>
          </a:p>
        </p:txBody>
      </p:sp>
    </p:spTree>
    <p:extLst>
      <p:ext uri="{BB962C8B-B14F-4D97-AF65-F5344CB8AC3E}">
        <p14:creationId xmlns:p14="http://schemas.microsoft.com/office/powerpoint/2010/main" val="231094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9B637-5E2C-B565-6F8C-2AF27B26FFD6}"/>
              </a:ext>
            </a:extLst>
          </p:cNvPr>
          <p:cNvSpPr>
            <a:spLocks noGrp="1"/>
          </p:cNvSpPr>
          <p:nvPr>
            <p:ph type="dt" sz="half" idx="10"/>
          </p:nvPr>
        </p:nvSpPr>
        <p:spPr/>
        <p:txBody>
          <a:bodyPr/>
          <a:lstStyle>
            <a:lvl1pPr>
              <a:defRPr/>
            </a:lvl1pPr>
          </a:lstStyle>
          <a:p>
            <a:pPr>
              <a:defRPr/>
            </a:pPr>
            <a:fld id="{1853BC22-45AA-4818-9D90-5E4BA9BCB2A3}" type="datetimeFigureOut">
              <a:rPr lang="en-US"/>
              <a:pPr>
                <a:defRPr/>
              </a:pPr>
              <a:t>3/27/26</a:t>
            </a:fld>
            <a:endParaRPr lang="en-US"/>
          </a:p>
        </p:txBody>
      </p:sp>
      <p:sp>
        <p:nvSpPr>
          <p:cNvPr id="6" name="Footer Placeholder 4">
            <a:extLst>
              <a:ext uri="{FF2B5EF4-FFF2-40B4-BE49-F238E27FC236}">
                <a16:creationId xmlns:a16="http://schemas.microsoft.com/office/drawing/2014/main" id="{5A130D1E-C69D-25F2-7745-154F49B3F0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BFFBFF-AF0A-D8BE-3CC1-07660124892E}"/>
              </a:ext>
            </a:extLst>
          </p:cNvPr>
          <p:cNvSpPr>
            <a:spLocks noGrp="1"/>
          </p:cNvSpPr>
          <p:nvPr>
            <p:ph type="sldNum" sz="quarter" idx="12"/>
          </p:nvPr>
        </p:nvSpPr>
        <p:spPr/>
        <p:txBody>
          <a:bodyPr/>
          <a:lstStyle>
            <a:lvl1pPr>
              <a:defRPr/>
            </a:lvl1pPr>
          </a:lstStyle>
          <a:p>
            <a:pPr>
              <a:defRPr/>
            </a:pPr>
            <a:fld id="{1A988EC1-54ED-42BC-95DA-BA4B828485EA}" type="slidenum">
              <a:rPr lang="en-US" altLang="ar-SA"/>
              <a:pPr>
                <a:defRPr/>
              </a:pPr>
              <a:t>‹#›</a:t>
            </a:fld>
            <a:endParaRPr lang="en-US" altLang="ar-SA"/>
          </a:p>
        </p:txBody>
      </p:sp>
    </p:spTree>
    <p:extLst>
      <p:ext uri="{BB962C8B-B14F-4D97-AF65-F5344CB8AC3E}">
        <p14:creationId xmlns:p14="http://schemas.microsoft.com/office/powerpoint/2010/main" val="364709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F04E27-2396-1677-81E2-4FF386E71EB8}"/>
              </a:ext>
            </a:extLst>
          </p:cNvPr>
          <p:cNvSpPr>
            <a:spLocks noGrp="1"/>
          </p:cNvSpPr>
          <p:nvPr>
            <p:ph type="dt" sz="half" idx="10"/>
          </p:nvPr>
        </p:nvSpPr>
        <p:spPr/>
        <p:txBody>
          <a:bodyPr/>
          <a:lstStyle>
            <a:lvl1pPr>
              <a:defRPr/>
            </a:lvl1pPr>
          </a:lstStyle>
          <a:p>
            <a:pPr>
              <a:defRPr/>
            </a:pPr>
            <a:fld id="{742C021B-2D46-4431-892E-2FE0BA9DA0BD}" type="datetimeFigureOut">
              <a:rPr lang="en-US"/>
              <a:pPr>
                <a:defRPr/>
              </a:pPr>
              <a:t>3/27/26</a:t>
            </a:fld>
            <a:endParaRPr lang="en-US"/>
          </a:p>
        </p:txBody>
      </p:sp>
      <p:sp>
        <p:nvSpPr>
          <p:cNvPr id="6" name="Footer Placeholder 4">
            <a:extLst>
              <a:ext uri="{FF2B5EF4-FFF2-40B4-BE49-F238E27FC236}">
                <a16:creationId xmlns:a16="http://schemas.microsoft.com/office/drawing/2014/main" id="{DF43713A-F758-145F-1300-F8FA94DB7B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2C261-70E0-23A5-A4A0-EEA49CD79DFB}"/>
              </a:ext>
            </a:extLst>
          </p:cNvPr>
          <p:cNvSpPr>
            <a:spLocks noGrp="1"/>
          </p:cNvSpPr>
          <p:nvPr>
            <p:ph type="sldNum" sz="quarter" idx="12"/>
          </p:nvPr>
        </p:nvSpPr>
        <p:spPr/>
        <p:txBody>
          <a:bodyPr/>
          <a:lstStyle>
            <a:lvl1pPr>
              <a:defRPr/>
            </a:lvl1pPr>
          </a:lstStyle>
          <a:p>
            <a:pPr>
              <a:defRPr/>
            </a:pPr>
            <a:fld id="{6983B99A-34EF-4507-984E-1388D57B5A30}" type="slidenum">
              <a:rPr lang="en-US" altLang="ar-SA"/>
              <a:pPr>
                <a:defRPr/>
              </a:pPr>
              <a:t>‹#›</a:t>
            </a:fld>
            <a:endParaRPr lang="en-US" altLang="ar-SA"/>
          </a:p>
        </p:txBody>
      </p:sp>
    </p:spTree>
    <p:extLst>
      <p:ext uri="{BB962C8B-B14F-4D97-AF65-F5344CB8AC3E}">
        <p14:creationId xmlns:p14="http://schemas.microsoft.com/office/powerpoint/2010/main" val="252218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2EB3C6-B470-B615-C97E-EFECDE542F3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a:extLst>
              <a:ext uri="{FF2B5EF4-FFF2-40B4-BE49-F238E27FC236}">
                <a16:creationId xmlns:a16="http://schemas.microsoft.com/office/drawing/2014/main" id="{274B612B-B15F-6661-B55C-EE049853F1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85B7AAC0-C67C-F021-6F86-E4E0C01A02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4D1EB4C9-4924-46E4-9EDC-F5F866A7E825}" type="datetimeFigureOut">
              <a:rPr lang="en-US"/>
              <a:pPr>
                <a:defRPr/>
              </a:pPr>
              <a:t>3/27/26</a:t>
            </a:fld>
            <a:endParaRPr lang="en-US"/>
          </a:p>
        </p:txBody>
      </p:sp>
      <p:sp>
        <p:nvSpPr>
          <p:cNvPr id="5" name="Footer Placeholder 4">
            <a:extLst>
              <a:ext uri="{FF2B5EF4-FFF2-40B4-BE49-F238E27FC236}">
                <a16:creationId xmlns:a16="http://schemas.microsoft.com/office/drawing/2014/main" id="{F7FD229F-8A53-2654-523F-65F34827E24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8D5F283-D70B-C986-8A86-397A8BAD26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8E04E8F-01DA-47B9-8A1A-2D02FAE5DC8E}" type="slidenum">
              <a:rPr lang="en-US" altLang="ar-SA"/>
              <a:pPr>
                <a:defRPr/>
              </a:pPr>
              <a:t>‹#›</a:t>
            </a:fld>
            <a:endParaRPr lang="en-US" alt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3/27/26</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11456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00.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 Id="rId4" Type="http://schemas.openxmlformats.org/officeDocument/2006/relationships/audio" Target="../media/audio27.wav"/></Relationships>
</file>

<file path=ppt/slides/_rels/slide102.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 Id="rId4" Type="http://schemas.openxmlformats.org/officeDocument/2006/relationships/audio" Target="../media/audio27.wav"/></Relationships>
</file>

<file path=ppt/slides/_rels/slide106.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10.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9.svg"/><Relationship Id="rId17" Type="http://schemas.openxmlformats.org/officeDocument/2006/relationships/image" Target="../media/image39.svg"/><Relationship Id="rId2" Type="http://schemas.openxmlformats.org/officeDocument/2006/relationships/audio" Target="../media/audio33.wav"/><Relationship Id="rId16" Type="http://schemas.openxmlformats.org/officeDocument/2006/relationships/image" Target="../media/image5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52.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51.svg"/></Relationships>
</file>

<file path=ppt/slides/_rels/slide11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 Id="rId5" Type="http://schemas.openxmlformats.org/officeDocument/2006/relationships/image" Target="../media/image55.emf"/><Relationship Id="rId4" Type="http://schemas.openxmlformats.org/officeDocument/2006/relationships/audio" Target="../media/audio21.wav"/></Relationships>
</file>

<file path=ppt/slides/_rels/slide11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9.svg"/><Relationship Id="rId17" Type="http://schemas.openxmlformats.org/officeDocument/2006/relationships/image" Target="../media/image39.svg"/><Relationship Id="rId2" Type="http://schemas.openxmlformats.org/officeDocument/2006/relationships/audio" Target="../media/audio33.wav"/><Relationship Id="rId16" Type="http://schemas.openxmlformats.org/officeDocument/2006/relationships/image" Target="../media/image5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52.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51.svg"/></Relationships>
</file>

<file path=ppt/slides/_rels/slide11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2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 Id="rId5" Type="http://schemas.openxmlformats.org/officeDocument/2006/relationships/image" Target="../media/image56.emf"/><Relationship Id="rId4" Type="http://schemas.openxmlformats.org/officeDocument/2006/relationships/audio" Target="../media/audio21.wav"/></Relationships>
</file>

<file path=ppt/slides/_rels/slide12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9.svg"/><Relationship Id="rId17" Type="http://schemas.openxmlformats.org/officeDocument/2006/relationships/image" Target="../media/image39.svg"/><Relationship Id="rId2" Type="http://schemas.openxmlformats.org/officeDocument/2006/relationships/audio" Target="../media/audio33.wav"/><Relationship Id="rId16" Type="http://schemas.openxmlformats.org/officeDocument/2006/relationships/image" Target="../media/image5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52.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51.svg"/></Relationships>
</file>

<file path=ppt/slides/_rels/slide12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audio" Target="../media/audio15.wav"/></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audio" Target="../media/audio13.wav"/><Relationship Id="rId4" Type="http://schemas.openxmlformats.org/officeDocument/2006/relationships/audio" Target="../media/audio12.wav"/></Relationships>
</file>

<file path=ppt/slides/_rels/slide1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4.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15.wav"/></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8.svg"/><Relationship Id="rId3" Type="http://schemas.openxmlformats.org/officeDocument/2006/relationships/audio" Target="../media/audio4.wav"/><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audio" Target="../media/audio16.wav"/><Relationship Id="rId1" Type="http://schemas.openxmlformats.org/officeDocument/2006/relationships/slideLayout" Target="../slideLayouts/slideLayout18.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40.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9.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8.svg"/><Relationship Id="rId2" Type="http://schemas.openxmlformats.org/officeDocument/2006/relationships/audio" Target="../media/audio4.wav"/><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0.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sv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27.svg"/></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9.wav"/><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audio" Target="../media/audio22.wav"/><Relationship Id="rId4" Type="http://schemas.openxmlformats.org/officeDocument/2006/relationships/audio" Target="../media/audio20.wav"/></Relationships>
</file>

<file path=ppt/slides/_rels/slide33.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8.svg"/><Relationship Id="rId3" Type="http://schemas.openxmlformats.org/officeDocument/2006/relationships/audio" Target="../media/audio4.wav"/><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audio" Target="../media/audio16.wav"/><Relationship Id="rId1" Type="http://schemas.openxmlformats.org/officeDocument/2006/relationships/slideLayout" Target="../slideLayouts/slideLayout18.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40.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39.svg"/></Relationships>
</file>

<file path=ppt/slides/_rels/slide3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24.wav"/></Relationships>
</file>

<file path=ppt/slides/_rels/slide3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24.wav"/></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4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24.wav"/></Relationships>
</file>

<file path=ppt/slides/_rels/slide4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4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4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15.wav"/></Relationships>
</file>

<file path=ppt/slides/_rels/slide4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8.svg"/><Relationship Id="rId3" Type="http://schemas.openxmlformats.org/officeDocument/2006/relationships/audio" Target="../media/audio4.wav"/><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audio" Target="../media/audio16.wav"/><Relationship Id="rId1" Type="http://schemas.openxmlformats.org/officeDocument/2006/relationships/slideLayout" Target="../slideLayouts/slideLayout18.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40.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4" Type="http://schemas.openxmlformats.org/officeDocument/2006/relationships/audio" Target="../media/audio23.wav"/></Relationships>
</file>

<file path=ppt/slides/_rels/slide5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5.svg"/><Relationship Id="rId2"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58.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9.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8.svg"/><Relationship Id="rId17" Type="http://schemas.openxmlformats.org/officeDocument/2006/relationships/image" Target="../media/image33.svg"/><Relationship Id="rId2" Type="http://schemas.openxmlformats.org/officeDocument/2006/relationships/image" Target="../media/image2.svg"/><Relationship Id="rId16" Type="http://schemas.openxmlformats.org/officeDocument/2006/relationships/image" Target="../media/image32.sv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1.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30.svg"/></Relationships>
</file>

<file path=ppt/slides/_rels/slide6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audio" Target="../media/audio26.wav"/><Relationship Id="rId7"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1.xml"/><Relationship Id="rId6" Type="http://schemas.openxmlformats.org/officeDocument/2006/relationships/audio" Target="../media/audio29.wav"/><Relationship Id="rId5" Type="http://schemas.openxmlformats.org/officeDocument/2006/relationships/audio" Target="../media/audio28.wav"/><Relationship Id="rId4" Type="http://schemas.openxmlformats.org/officeDocument/2006/relationships/audio" Target="../media/audio27.wav"/></Relationships>
</file>

<file path=ppt/slides/_rels/slide6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1.xml"/><Relationship Id="rId6" Type="http://schemas.openxmlformats.org/officeDocument/2006/relationships/audio" Target="../media/audio31.wav"/><Relationship Id="rId5" Type="http://schemas.openxmlformats.org/officeDocument/2006/relationships/audio" Target="../media/audio13.wav"/><Relationship Id="rId4" Type="http://schemas.openxmlformats.org/officeDocument/2006/relationships/audio" Target="../media/audio12.wav"/></Relationships>
</file>

<file path=ppt/slides/_rels/slide68.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0.wav"/><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9.svg"/><Relationship Id="rId17" Type="http://schemas.openxmlformats.org/officeDocument/2006/relationships/image" Target="../media/image39.svg"/><Relationship Id="rId2" Type="http://schemas.openxmlformats.org/officeDocument/2006/relationships/audio" Target="../media/audio33.wav"/><Relationship Id="rId16" Type="http://schemas.openxmlformats.org/officeDocument/2006/relationships/image" Target="../media/image5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52.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51.svg"/></Relationships>
</file>

<file path=ppt/slides/_rels/slide7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15.wav"/></Relationships>
</file>

<file path=ppt/slides/_rels/slide7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8.svg"/><Relationship Id="rId3" Type="http://schemas.openxmlformats.org/officeDocument/2006/relationships/audio" Target="../media/audio4.wav"/><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audio" Target="../media/audio16.wav"/><Relationship Id="rId1" Type="http://schemas.openxmlformats.org/officeDocument/2006/relationships/slideLayout" Target="../slideLayouts/slideLayout18.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40.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39.svg"/></Relationships>
</file>

<file path=ppt/slides/_rels/slide73.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22.wav"/><Relationship Id="rId1" Type="http://schemas.openxmlformats.org/officeDocument/2006/relationships/slideLayout" Target="../slideLayouts/slideLayout1.xml"/><Relationship Id="rId4" Type="http://schemas.openxmlformats.org/officeDocument/2006/relationships/audio" Target="../media/audio23.wav"/></Relationships>
</file>

<file path=ppt/slides/_rels/slide74.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22.wav"/><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1.xml"/><Relationship Id="rId4" Type="http://schemas.openxmlformats.org/officeDocument/2006/relationships/audio" Target="../media/audio34.wav"/></Relationships>
</file>

<file path=ppt/slides/_rels/slide8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9.svg"/><Relationship Id="rId17" Type="http://schemas.openxmlformats.org/officeDocument/2006/relationships/image" Target="../media/image39.svg"/><Relationship Id="rId2" Type="http://schemas.openxmlformats.org/officeDocument/2006/relationships/audio" Target="../media/audio33.wav"/><Relationship Id="rId16" Type="http://schemas.openxmlformats.org/officeDocument/2006/relationships/image" Target="../media/image5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52.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51.svg"/></Relationships>
</file>

<file path=ppt/slides/_rels/slide83.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9.wav"/><Relationship Id="rId1" Type="http://schemas.openxmlformats.org/officeDocument/2006/relationships/slideLayout" Target="../slideLayouts/slideLayout1.xml"/><Relationship Id="rId4" Type="http://schemas.openxmlformats.org/officeDocument/2006/relationships/audio" Target="../media/audio20.wav"/></Relationships>
</file>

<file path=ppt/slides/_rels/slide84.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1.xml"/><Relationship Id="rId6" Type="http://schemas.openxmlformats.org/officeDocument/2006/relationships/audio" Target="../media/audio31.wav"/><Relationship Id="rId5" Type="http://schemas.openxmlformats.org/officeDocument/2006/relationships/audio" Target="../media/audio27.wav"/><Relationship Id="rId4" Type="http://schemas.openxmlformats.org/officeDocument/2006/relationships/audio" Target="../media/audio12.wav"/></Relationships>
</file>

<file path=ppt/slides/_rels/slide91.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31.wav"/></Relationships>
</file>

<file path=ppt/slides/_rels/slide92.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31.wav"/></Relationships>
</file>

<file path=ppt/slides/_rels/slide9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31.wav"/></Relationships>
</file>

<file path=ppt/slides/_rels/slide94.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audio" Target="../media/audio31.wav"/></Relationships>
</file>

<file path=ppt/slides/_rels/slide9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9.svg"/><Relationship Id="rId17" Type="http://schemas.openxmlformats.org/officeDocument/2006/relationships/image" Target="../media/image39.svg"/><Relationship Id="rId2" Type="http://schemas.openxmlformats.org/officeDocument/2006/relationships/audio" Target="../media/audio33.wav"/><Relationship Id="rId16" Type="http://schemas.openxmlformats.org/officeDocument/2006/relationships/image" Target="../media/image5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52.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51.svg"/></Relationships>
</file>

<file path=ppt/slides/_rels/slide96.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15.wav"/></Relationships>
</file>

<file path=ppt/slides/_rels/slide9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8.svg"/><Relationship Id="rId3" Type="http://schemas.openxmlformats.org/officeDocument/2006/relationships/audio" Target="../media/audio4.wav"/><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audio" Target="../media/audio16.wav"/><Relationship Id="rId1" Type="http://schemas.openxmlformats.org/officeDocument/2006/relationships/slideLayout" Target="../slideLayouts/slideLayout18.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40.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39.svg"/></Relationships>
</file>

<file path=ppt/slides/_rels/slide98.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22.wav"/><Relationship Id="rId1" Type="http://schemas.openxmlformats.org/officeDocument/2006/relationships/slideLayout" Target="../slideLayouts/slideLayout1.xml"/><Relationship Id="rId5" Type="http://schemas.openxmlformats.org/officeDocument/2006/relationships/audio" Target="../media/audio27.wav"/><Relationship Id="rId4" Type="http://schemas.openxmlformats.org/officeDocument/2006/relationships/audio" Target="../media/audio34.wav"/></Relationships>
</file>

<file path=ppt/slides/_rels/slide99.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144013"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59" name="Freeform 59"/>
          <p:cNvSpPr/>
          <p:nvPr/>
        </p:nvSpPr>
        <p:spPr>
          <a:xfrm rot="9408861">
            <a:off x="774653" y="-3685967"/>
            <a:ext cx="9765048" cy="9321183"/>
          </a:xfrm>
          <a:custGeom>
            <a:avLst/>
            <a:gdLst/>
            <a:ahLst/>
            <a:cxnLst/>
            <a:rect l="l" t="t" r="r" b="b"/>
            <a:pathLst>
              <a:path w="19530096" h="18642365">
                <a:moveTo>
                  <a:pt x="0" y="0"/>
                </a:moveTo>
                <a:lnTo>
                  <a:pt x="19530096" y="0"/>
                </a:lnTo>
                <a:lnTo>
                  <a:pt x="19530096" y="18642364"/>
                </a:lnTo>
                <a:lnTo>
                  <a:pt x="0" y="1864236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1" name="Freeform 61"/>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Rectangle 4">
            <a:extLst>
              <a:ext uri="{FF2B5EF4-FFF2-40B4-BE49-F238E27FC236}">
                <a16:creationId xmlns:a16="http://schemas.microsoft.com/office/drawing/2014/main" id="{3F9AE51F-A052-D8F3-4815-B5F12ECC1DFD}"/>
              </a:ext>
            </a:extLst>
          </p:cNvPr>
          <p:cNvSpPr/>
          <p:nvPr/>
        </p:nvSpPr>
        <p:spPr bwMode="auto">
          <a:xfrm>
            <a:off x="3465660" y="580735"/>
            <a:ext cx="5312673" cy="156966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solidFill>
                    <a:sysClr val="windowText" lastClr="000000"/>
                  </a:solidFill>
                </a:ln>
                <a:solidFill>
                  <a:srgbClr val="0070C0"/>
                </a:solidFill>
                <a:effectLst/>
                <a:uLnTx/>
                <a:uFillTx/>
                <a:latin typeface="Calibri"/>
                <a:ea typeface="+mn-ea"/>
                <a:cs typeface="Times New Roman" panose="02020603050405020304" pitchFamily="18" charset="0"/>
              </a:rPr>
              <a:t>الفصل الثامن</a:t>
            </a:r>
          </a:p>
        </p:txBody>
      </p:sp>
      <p:sp>
        <p:nvSpPr>
          <p:cNvPr id="68" name="TextBox 7">
            <a:extLst>
              <a:ext uri="{FF2B5EF4-FFF2-40B4-BE49-F238E27FC236}">
                <a16:creationId xmlns:a16="http://schemas.microsoft.com/office/drawing/2014/main" id="{36049954-A5AC-05B7-1A5D-543D422B8781}"/>
              </a:ext>
            </a:extLst>
          </p:cNvPr>
          <p:cNvSpPr txBox="1"/>
          <p:nvPr/>
        </p:nvSpPr>
        <p:spPr bwMode="auto">
          <a:xfrm>
            <a:off x="3313684" y="2391018"/>
            <a:ext cx="5616624" cy="132343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الدوال التربيعية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TextBox 3">
            <a:extLst>
              <a:ext uri="{FF2B5EF4-FFF2-40B4-BE49-F238E27FC236}">
                <a16:creationId xmlns:a16="http://schemas.microsoft.com/office/drawing/2014/main" id="{A37596D1-D613-F138-9FCD-E9DBE7485D9B}"/>
              </a:ext>
            </a:extLst>
          </p:cNvPr>
          <p:cNvSpPr txBox="1"/>
          <p:nvPr/>
        </p:nvSpPr>
        <p:spPr bwMode="auto">
          <a:xfrm>
            <a:off x="2986159" y="2326446"/>
            <a:ext cx="3703912"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لماذا؟</a:t>
            </a:r>
          </a:p>
        </p:txBody>
      </p:sp>
    </p:spTree>
    <p:extLst>
      <p:ext uri="{BB962C8B-B14F-4D97-AF65-F5344CB8AC3E}">
        <p14:creationId xmlns:p14="http://schemas.microsoft.com/office/powerpoint/2010/main" val="4293036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1F9DD43E-DB9A-7291-81BB-B8EAA5E70F2A}"/>
              </a:ext>
            </a:extLst>
          </p:cNvPr>
          <p:cNvSpPr/>
          <p:nvPr/>
        </p:nvSpPr>
        <p:spPr>
          <a:xfrm>
            <a:off x="683121" y="1254869"/>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A0B5F4CA-B6C6-3A8C-A199-1F66F324E813}"/>
              </a:ext>
            </a:extLst>
          </p:cNvPr>
          <p:cNvSpPr txBox="1"/>
          <p:nvPr/>
        </p:nvSpPr>
        <p:spPr>
          <a:xfrm>
            <a:off x="538659" y="1256457"/>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33" name="TextBox 32">
            <a:extLst>
              <a:ext uri="{FF2B5EF4-FFF2-40B4-BE49-F238E27FC236}">
                <a16:creationId xmlns:a16="http://schemas.microsoft.com/office/drawing/2014/main" id="{7FA5DF5A-57F2-58D8-B933-ECCC3AAB415D}"/>
              </a:ext>
            </a:extLst>
          </p:cNvPr>
          <p:cNvSpPr txBox="1"/>
          <p:nvPr/>
        </p:nvSpPr>
        <p:spPr>
          <a:xfrm>
            <a:off x="5291634" y="4664819"/>
            <a:ext cx="2952750" cy="768350"/>
          </a:xfrm>
          <a:prstGeom prst="rect">
            <a:avLst/>
          </a:prstGeom>
          <a:noFill/>
        </p:spPr>
        <p:txBody>
          <a:bodyPr>
            <a:spAutoFit/>
          </a:bodyPr>
          <a:lstStyle/>
          <a:p>
            <a:pPr algn="ctr" rtl="1" eaLnBrk="1" fontAlgn="auto" hangingPunct="1">
              <a:spcBef>
                <a:spcPts val="0"/>
              </a:spcBef>
              <a:spcAft>
                <a:spcPts val="0"/>
              </a:spcAft>
              <a:defRPr/>
            </a:pPr>
            <a:r>
              <a:rPr lang="ar-SA" sz="4400" b="1" cap="small" dirty="0">
                <a:latin typeface="+mn-lt"/>
                <a:cs typeface="+mn-cs"/>
              </a:rPr>
              <a:t>س = </a:t>
            </a:r>
            <a:r>
              <a:rPr lang="ar-EG" sz="4400" b="1" cap="small" dirty="0">
                <a:latin typeface="+mn-lt"/>
                <a:cs typeface="+mn-cs"/>
              </a:rPr>
              <a:t>-2</a:t>
            </a:r>
            <a:endParaRPr lang="en-US" sz="4400" dirty="0">
              <a:solidFill>
                <a:srgbClr val="0000CC"/>
              </a:solidFill>
              <a:latin typeface="+mn-lt"/>
              <a:cs typeface="+mn-cs"/>
            </a:endParaRPr>
          </a:p>
        </p:txBody>
      </p:sp>
      <p:sp>
        <p:nvSpPr>
          <p:cNvPr id="36" name="TextBox 35">
            <a:extLst>
              <a:ext uri="{FF2B5EF4-FFF2-40B4-BE49-F238E27FC236}">
                <a16:creationId xmlns:a16="http://schemas.microsoft.com/office/drawing/2014/main" id="{4998C0EF-8565-5951-D686-B98BF6A345C6}"/>
              </a:ext>
            </a:extLst>
          </p:cNvPr>
          <p:cNvSpPr txBox="1"/>
          <p:nvPr/>
        </p:nvSpPr>
        <p:spPr>
          <a:xfrm>
            <a:off x="827584" y="4725144"/>
            <a:ext cx="2951162"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بسط</a:t>
            </a:r>
            <a:endParaRPr lang="en-US" sz="4000" dirty="0">
              <a:solidFill>
                <a:srgbClr val="0000CC"/>
              </a:solidFill>
              <a:latin typeface="+mn-lt"/>
              <a:cs typeface="+mn-cs"/>
            </a:endParaRPr>
          </a:p>
        </p:txBody>
      </p:sp>
      <p:sp>
        <p:nvSpPr>
          <p:cNvPr id="35" name="Snip Diagonal Corner Rectangle 17">
            <a:extLst>
              <a:ext uri="{FF2B5EF4-FFF2-40B4-BE49-F238E27FC236}">
                <a16:creationId xmlns:a16="http://schemas.microsoft.com/office/drawing/2014/main" id="{837B6991-EB89-CFCD-0985-6135E6AE76E6}"/>
              </a:ext>
            </a:extLst>
          </p:cNvPr>
          <p:cNvSpPr/>
          <p:nvPr/>
        </p:nvSpPr>
        <p:spPr>
          <a:xfrm>
            <a:off x="1619746" y="2553444"/>
            <a:ext cx="6805613"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37" name="Rectangle 18">
            <a:extLst>
              <a:ext uri="{FF2B5EF4-FFF2-40B4-BE49-F238E27FC236}">
                <a16:creationId xmlns:a16="http://schemas.microsoft.com/office/drawing/2014/main" id="{0B0BD034-1C06-CE73-23FF-1763DF52000B}"/>
              </a:ext>
            </a:extLst>
          </p:cNvPr>
          <p:cNvSpPr/>
          <p:nvPr/>
        </p:nvSpPr>
        <p:spPr>
          <a:xfrm>
            <a:off x="1451471" y="2662982"/>
            <a:ext cx="6865938" cy="644525"/>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C00000"/>
                </a:solidFill>
                <a:latin typeface="Arial" charset="0"/>
                <a:cs typeface="Arial" charset="0"/>
              </a:rPr>
              <a:t>الخطوة 1: </a:t>
            </a:r>
            <a:r>
              <a:rPr lang="ar-SA" sz="3600" b="1" cap="small" dirty="0">
                <a:solidFill>
                  <a:srgbClr val="006600"/>
                </a:solidFill>
                <a:latin typeface="Arial" charset="0"/>
                <a:cs typeface="Arial" charset="0"/>
              </a:rPr>
              <a:t>أوجد معادلة محور التماثل.</a:t>
            </a:r>
            <a:endParaRPr lang="en-US" sz="3600" dirty="0">
              <a:solidFill>
                <a:srgbClr val="006600"/>
              </a:solidFill>
              <a:latin typeface="Arial" charset="0"/>
              <a:cs typeface="Arial" charset="0"/>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subTnLst>
                                    <p:audio>
                                      <p:cMediaNode>
                                        <p:cTn display="0" masterRel="sameClick">
                                          <p:stCondLst>
                                            <p:cond evt="begin" delay="0">
                                              <p:tn val="8"/>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A08ECF5D-0E7B-35D1-7E1D-EEDDD42997A9}"/>
              </a:ext>
            </a:extLst>
          </p:cNvPr>
          <p:cNvSpPr/>
          <p:nvPr/>
        </p:nvSpPr>
        <p:spPr>
          <a:xfrm>
            <a:off x="755650" y="1301978"/>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30E27B20-3858-D538-A5D5-42337BA5FFE9}"/>
              </a:ext>
            </a:extLst>
          </p:cNvPr>
          <p:cNvSpPr txBox="1"/>
          <p:nvPr/>
        </p:nvSpPr>
        <p:spPr>
          <a:xfrm>
            <a:off x="595694" y="1307657"/>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0FC4FC7E-C6B3-2E89-0A42-25B9BD8771B1}"/>
              </a:ext>
            </a:extLst>
          </p:cNvPr>
          <p:cNvSpPr/>
          <p:nvPr/>
        </p:nvSpPr>
        <p:spPr>
          <a:xfrm>
            <a:off x="1458913" y="3117850"/>
            <a:ext cx="6805612" cy="1152525"/>
          </a:xfrm>
          <a:prstGeom prst="snip2Diag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98A0D25B-C6A0-A1D8-7495-4A5A65187EFF}"/>
              </a:ext>
            </a:extLst>
          </p:cNvPr>
          <p:cNvSpPr/>
          <p:nvPr/>
        </p:nvSpPr>
        <p:spPr>
          <a:xfrm>
            <a:off x="1389063" y="3117850"/>
            <a:ext cx="6865937" cy="120015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rtl="1" eaLnBrk="1" fontAlgn="auto" hangingPunct="1">
              <a:spcBef>
                <a:spcPts val="0"/>
              </a:spcBef>
              <a:spcAft>
                <a:spcPts val="0"/>
              </a:spcAft>
              <a:defRPr/>
            </a:pPr>
            <a:r>
              <a:rPr lang="ar-SA" sz="3600" b="1" cap="small" dirty="0">
                <a:solidFill>
                  <a:srgbClr val="C00000"/>
                </a:solidFill>
                <a:latin typeface="+mn-lt"/>
                <a:cs typeface="+mn-cs"/>
              </a:rPr>
              <a:t>الخطوة 2: </a:t>
            </a:r>
            <a:r>
              <a:rPr lang="ar-SA" sz="3600" b="1" cap="small" dirty="0">
                <a:solidFill>
                  <a:srgbClr val="006600"/>
                </a:solidFill>
                <a:latin typeface="+mn-lt"/>
                <a:cs typeface="+mn-cs"/>
              </a:rPr>
              <a:t>أوجد الرأس، وحدد فيما إذا كان يمثل نقطة صغرى أم عظمى.</a:t>
            </a:r>
            <a:endParaRPr lang="en-US" sz="3600" dirty="0">
              <a:solidFill>
                <a:srgbClr val="006600"/>
              </a:solidFill>
              <a:latin typeface="+mn-lt"/>
              <a:cs typeface="+mn-cs"/>
            </a:endParaRPr>
          </a:p>
        </p:txBody>
      </p:sp>
      <p:sp>
        <p:nvSpPr>
          <p:cNvPr id="33" name="TextBox 32">
            <a:extLst>
              <a:ext uri="{FF2B5EF4-FFF2-40B4-BE49-F238E27FC236}">
                <a16:creationId xmlns:a16="http://schemas.microsoft.com/office/drawing/2014/main" id="{71508231-26A9-C771-941E-096D4F05E3FC}"/>
              </a:ext>
            </a:extLst>
          </p:cNvPr>
          <p:cNvSpPr txBox="1"/>
          <p:nvPr/>
        </p:nvSpPr>
        <p:spPr>
          <a:xfrm>
            <a:off x="3924300" y="5168900"/>
            <a:ext cx="424815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ص = </a:t>
            </a:r>
            <a:r>
              <a:rPr lang="ar-SA" sz="4000" b="1" cap="small" dirty="0">
                <a:solidFill>
                  <a:srgbClr val="C00000"/>
                </a:solidFill>
                <a:latin typeface="+mn-lt"/>
                <a:cs typeface="+mn-cs"/>
              </a:rPr>
              <a:t>س</a:t>
            </a:r>
            <a:r>
              <a:rPr lang="ar-EG" sz="4000" b="1" baseline="30000" dirty="0">
                <a:latin typeface="+mn-lt"/>
                <a:cs typeface="+mn-cs"/>
              </a:rPr>
              <a:t>2</a:t>
            </a:r>
            <a:r>
              <a:rPr lang="ar-SA" sz="4000" b="1" cap="small" dirty="0">
                <a:latin typeface="+mn-lt"/>
                <a:cs typeface="+mn-cs"/>
              </a:rPr>
              <a:t> + 4</a:t>
            </a:r>
            <a:r>
              <a:rPr lang="ar-SA" sz="4000" b="1" cap="small" dirty="0">
                <a:solidFill>
                  <a:srgbClr val="C00000"/>
                </a:solidFill>
                <a:latin typeface="+mn-lt"/>
                <a:cs typeface="+mn-cs"/>
              </a:rPr>
              <a:t>س</a:t>
            </a:r>
            <a:r>
              <a:rPr lang="ar-SA" sz="4000" b="1" cap="small" dirty="0">
                <a:latin typeface="+mn-lt"/>
                <a:cs typeface="+mn-cs"/>
              </a:rPr>
              <a:t> + 3 </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6851A04F-1B80-1F95-2947-B0B2208B3D82}"/>
              </a:ext>
            </a:extLst>
          </p:cNvPr>
          <p:cNvSpPr txBox="1"/>
          <p:nvPr/>
        </p:nvSpPr>
        <p:spPr>
          <a:xfrm>
            <a:off x="755650" y="5230813"/>
            <a:ext cx="2952750" cy="646112"/>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المعادلة الأصلية</a:t>
            </a:r>
            <a:endParaRPr lang="en-US" sz="36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2.5"/>
                                          </p:val>
                                        </p:tav>
                                        <p:tav tm="100000">
                                          <p:val>
                                            <p:strVal val="#ppt_w"/>
                                          </p:val>
                                        </p:tav>
                                      </p:tavLst>
                                    </p:anim>
                                    <p:anim calcmode="lin" valueType="num">
                                      <p:cBhvr>
                                        <p:cTn id="8" dur="500" fill="hold"/>
                                        <p:tgtEl>
                                          <p:spTgt spid="18"/>
                                        </p:tgtEl>
                                        <p:attrNameLst>
                                          <p:attrName>ppt_h</p:attrName>
                                        </p:attrNameLst>
                                      </p:cBhvr>
                                      <p:tavLst>
                                        <p:tav tm="0">
                                          <p:val>
                                            <p:strVal val="#ppt_h*0.01"/>
                                          </p:val>
                                        </p:tav>
                                        <p:tav tm="100000">
                                          <p:val>
                                            <p:strVal val="#ppt_h"/>
                                          </p:val>
                                        </p:tav>
                                      </p:tavLst>
                                    </p:anim>
                                    <p:anim calcmode="lin" valueType="num">
                                      <p:cBhvr>
                                        <p:cTn id="9" dur="500" fill="hold"/>
                                        <p:tgtEl>
                                          <p:spTgt spid="18"/>
                                        </p:tgtEl>
                                        <p:attrNameLst>
                                          <p:attrName>ppt_x</p:attrName>
                                        </p:attrNameLst>
                                      </p:cBhvr>
                                      <p:tavLst>
                                        <p:tav tm="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h+1"/>
                                          </p:val>
                                        </p:tav>
                                        <p:tav tm="100000">
                                          <p:val>
                                            <p:strVal val="#ppt_y"/>
                                          </p:val>
                                        </p:tav>
                                      </p:tavLst>
                                    </p:anim>
                                    <p:animEffect transition="in" filter="fade">
                                      <p:cBhvr>
                                        <p:cTn id="11"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2.5"/>
                                          </p:val>
                                        </p:tav>
                                        <p:tav tm="100000">
                                          <p:val>
                                            <p:strVal val="#ppt_w"/>
                                          </p:val>
                                        </p:tav>
                                      </p:tavLst>
                                    </p:anim>
                                    <p:anim calcmode="lin" valueType="num">
                                      <p:cBhvr>
                                        <p:cTn id="15" dur="500" fill="hold"/>
                                        <p:tgtEl>
                                          <p:spTgt spid="19"/>
                                        </p:tgtEl>
                                        <p:attrNameLst>
                                          <p:attrName>ppt_h</p:attrName>
                                        </p:attrNameLst>
                                      </p:cBhvr>
                                      <p:tavLst>
                                        <p:tav tm="0">
                                          <p:val>
                                            <p:strVal val="#ppt_h*0.01"/>
                                          </p:val>
                                        </p:tav>
                                        <p:tav tm="100000">
                                          <p:val>
                                            <p:strVal val="#ppt_h"/>
                                          </p:val>
                                        </p:tav>
                                      </p:tavLst>
                                    </p:anim>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h+1"/>
                                          </p:val>
                                        </p:tav>
                                        <p:tav tm="100000">
                                          <p:val>
                                            <p:strVal val="#ppt_y"/>
                                          </p:val>
                                        </p:tav>
                                      </p:tavLst>
                                    </p:anim>
                                    <p:animEffect transition="in" filter="fade">
                                      <p:cBhvr>
                                        <p:cTn id="18" dur="500"/>
                                        <p:tgtEl>
                                          <p:spTgt spid="19"/>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28.WAV"/>
                                        </p:tgtEl>
                                      </p:cMediaNode>
                                    </p:audio>
                                  </p:subTnLst>
                                </p:cTn>
                              </p:par>
                              <p:par>
                                <p:cTn id="19" presetID="14" presetClass="entr" presetSubtype="1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par>
                                <p:cTn id="22" presetID="14" presetClass="entr" presetSubtype="1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subTnLst>
                                    <p:audio>
                                      <p:cMediaNode>
                                        <p:cTn display="0" masterRel="sameClick">
                                          <p:stCondLst>
                                            <p:cond evt="begin" delay="0">
                                              <p:tn val="22"/>
                                            </p:cond>
                                          </p:stCondLst>
                                          <p:endCondLst>
                                            <p:cond evt="onStopAudio" delay="0">
                                              <p:tgtEl>
                                                <p:sldTgt/>
                                              </p:tgtEl>
                                            </p:cond>
                                          </p:endCondLst>
                                        </p:cTn>
                                        <p:tgtEl>
                                          <p:sndTgt r:embed="rId4"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3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FCDF566E-BF0F-0D99-DAA1-95AAA836C31F}"/>
              </a:ext>
            </a:extLst>
          </p:cNvPr>
          <p:cNvSpPr/>
          <p:nvPr/>
        </p:nvSpPr>
        <p:spPr>
          <a:xfrm>
            <a:off x="802754" y="1253802"/>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151DED2C-A228-33E6-03A6-345753F67D3A}"/>
              </a:ext>
            </a:extLst>
          </p:cNvPr>
          <p:cNvSpPr txBox="1"/>
          <p:nvPr/>
        </p:nvSpPr>
        <p:spPr>
          <a:xfrm>
            <a:off x="658292" y="1255390"/>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7DFC6F3F-72EC-9021-B080-8CCE2411EF2E}"/>
              </a:ext>
            </a:extLst>
          </p:cNvPr>
          <p:cNvSpPr/>
          <p:nvPr/>
        </p:nvSpPr>
        <p:spPr>
          <a:xfrm>
            <a:off x="1336154" y="2407915"/>
            <a:ext cx="6805613"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A9B6C739-11BF-9C9D-A98D-BA4CC91BD085}"/>
              </a:ext>
            </a:extLst>
          </p:cNvPr>
          <p:cNvSpPr/>
          <p:nvPr/>
        </p:nvSpPr>
        <p:spPr>
          <a:xfrm>
            <a:off x="1209154" y="2433315"/>
            <a:ext cx="6865938"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C00000"/>
                </a:solidFill>
                <a:latin typeface="+mn-lt"/>
                <a:cs typeface="+mn-cs"/>
              </a:rPr>
              <a:t>الخطوة 2: </a:t>
            </a:r>
            <a:r>
              <a:rPr lang="ar-SA" sz="3600" b="1" cap="small" dirty="0">
                <a:solidFill>
                  <a:srgbClr val="006600"/>
                </a:solidFill>
                <a:latin typeface="+mn-lt"/>
                <a:cs typeface="+mn-cs"/>
              </a:rPr>
              <a:t>أوجد الرأس، وحدد فيما إذا كان يمثل نقطة صغرى أم عظمى.</a:t>
            </a:r>
            <a:endParaRPr lang="en-US" sz="3600" dirty="0">
              <a:solidFill>
                <a:srgbClr val="006600"/>
              </a:solidFill>
              <a:latin typeface="+mn-lt"/>
              <a:cs typeface="+mn-cs"/>
            </a:endParaRPr>
          </a:p>
        </p:txBody>
      </p:sp>
      <p:sp>
        <p:nvSpPr>
          <p:cNvPr id="32" name="Rounded Rectangle 13">
            <a:extLst>
              <a:ext uri="{FF2B5EF4-FFF2-40B4-BE49-F238E27FC236}">
                <a16:creationId xmlns:a16="http://schemas.microsoft.com/office/drawing/2014/main" id="{0EE95ABE-B47F-E917-A284-5A0868AC4D46}"/>
              </a:ext>
            </a:extLst>
          </p:cNvPr>
          <p:cNvSpPr/>
          <p:nvPr/>
        </p:nvSpPr>
        <p:spPr bwMode="auto">
          <a:xfrm>
            <a:off x="899592" y="3789040"/>
            <a:ext cx="7680325" cy="1187450"/>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3" name="TextBox 32">
            <a:extLst>
              <a:ext uri="{FF2B5EF4-FFF2-40B4-BE49-F238E27FC236}">
                <a16:creationId xmlns:a16="http://schemas.microsoft.com/office/drawing/2014/main" id="{819BD2E0-2A5F-CC20-1A15-F6A31527472D}"/>
              </a:ext>
            </a:extLst>
          </p:cNvPr>
          <p:cNvSpPr txBox="1"/>
          <p:nvPr/>
        </p:nvSpPr>
        <p:spPr>
          <a:xfrm>
            <a:off x="3890442" y="3992240"/>
            <a:ext cx="4752975"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 (</a:t>
            </a:r>
            <a:r>
              <a:rPr lang="ar-SA" sz="4000" b="1" cap="small" dirty="0">
                <a:solidFill>
                  <a:srgbClr val="C00000"/>
                </a:solidFill>
                <a:latin typeface="+mn-lt"/>
                <a:cs typeface="+mn-cs"/>
              </a:rPr>
              <a:t>-2</a:t>
            </a:r>
            <a:r>
              <a:rPr lang="ar-SA" sz="4000" b="1" cap="small" dirty="0">
                <a:latin typeface="+mn-lt"/>
                <a:cs typeface="+mn-cs"/>
              </a:rPr>
              <a:t>)</a:t>
            </a:r>
            <a:r>
              <a:rPr lang="ar-SA" sz="4000" b="1" baseline="30000" dirty="0">
                <a:latin typeface="+mn-lt"/>
                <a:cs typeface="+mn-cs"/>
              </a:rPr>
              <a:t> </a:t>
            </a:r>
            <a:r>
              <a:rPr lang="ar-EG" sz="4000" b="1" baseline="30000" dirty="0">
                <a:latin typeface="+mn-lt"/>
                <a:cs typeface="+mn-cs"/>
              </a:rPr>
              <a:t>2</a:t>
            </a:r>
            <a:r>
              <a:rPr lang="ar-SA" sz="4000" b="1" cap="small" dirty="0">
                <a:latin typeface="+mn-lt"/>
                <a:cs typeface="+mn-cs"/>
              </a:rPr>
              <a:t> + 4 (</a:t>
            </a:r>
            <a:r>
              <a:rPr lang="ar-SA" sz="4000" b="1" cap="small" dirty="0">
                <a:solidFill>
                  <a:srgbClr val="C00000"/>
                </a:solidFill>
                <a:latin typeface="+mn-lt"/>
                <a:cs typeface="+mn-cs"/>
              </a:rPr>
              <a:t>-2</a:t>
            </a:r>
            <a:r>
              <a:rPr lang="ar-SA" sz="4000" b="1" cap="small" dirty="0">
                <a:latin typeface="+mn-lt"/>
                <a:cs typeface="+mn-cs"/>
              </a:rPr>
              <a:t>) + 3 </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62A1A107-EE3A-3FE1-5F17-2F130FFE6AF1}"/>
              </a:ext>
            </a:extLst>
          </p:cNvPr>
          <p:cNvSpPr txBox="1"/>
          <p:nvPr/>
        </p:nvSpPr>
        <p:spPr>
          <a:xfrm>
            <a:off x="1102792" y="4066852"/>
            <a:ext cx="2952750" cy="646113"/>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س = -2 </a:t>
            </a:r>
            <a:endParaRPr lang="en-US" sz="36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subTnLst>
                                    <p:audio>
                                      <p:cMediaNode>
                                        <p:cTn display="0" masterRel="sameClick">
                                          <p:stCondLst>
                                            <p:cond evt="begin" delay="0">
                                              <p:tn val="8"/>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C87A0D7B-AA3A-9D75-8694-E2E830CE1F37}"/>
              </a:ext>
            </a:extLst>
          </p:cNvPr>
          <p:cNvSpPr/>
          <p:nvPr/>
        </p:nvSpPr>
        <p:spPr>
          <a:xfrm>
            <a:off x="683692" y="1264840"/>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6856B0A0-62D7-640F-95AC-FC4B61D3F7C9}"/>
              </a:ext>
            </a:extLst>
          </p:cNvPr>
          <p:cNvSpPr txBox="1"/>
          <p:nvPr/>
        </p:nvSpPr>
        <p:spPr>
          <a:xfrm>
            <a:off x="539230" y="1266428"/>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2139B0C0-7002-1FE6-3A51-813C141FD521}"/>
              </a:ext>
            </a:extLst>
          </p:cNvPr>
          <p:cNvSpPr/>
          <p:nvPr/>
        </p:nvSpPr>
        <p:spPr>
          <a:xfrm>
            <a:off x="1512367" y="2542778"/>
            <a:ext cx="6805613"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FE88FB03-71A2-2A5F-67AE-8A52DD3DF2FE}"/>
              </a:ext>
            </a:extLst>
          </p:cNvPr>
          <p:cNvSpPr/>
          <p:nvPr/>
        </p:nvSpPr>
        <p:spPr>
          <a:xfrm>
            <a:off x="1512367" y="2518965"/>
            <a:ext cx="6865938"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C00000"/>
                </a:solidFill>
                <a:latin typeface="+mn-lt"/>
                <a:cs typeface="+mn-cs"/>
              </a:rPr>
              <a:t>الخطوة 2: </a:t>
            </a:r>
            <a:r>
              <a:rPr lang="ar-SA" sz="3600" b="1" cap="small" dirty="0">
                <a:solidFill>
                  <a:srgbClr val="006600"/>
                </a:solidFill>
                <a:latin typeface="+mn-lt"/>
                <a:cs typeface="+mn-cs"/>
              </a:rPr>
              <a:t>أوجد الرأس، وحدد فيما إذا كان يمثل نقطة صغرى أم عظمى.</a:t>
            </a:r>
            <a:endParaRPr lang="en-US" sz="3600" dirty="0">
              <a:solidFill>
                <a:srgbClr val="006600"/>
              </a:solidFill>
              <a:latin typeface="+mn-lt"/>
              <a:cs typeface="+mn-cs"/>
            </a:endParaRPr>
          </a:p>
        </p:txBody>
      </p:sp>
      <p:sp>
        <p:nvSpPr>
          <p:cNvPr id="33" name="TextBox 32">
            <a:extLst>
              <a:ext uri="{FF2B5EF4-FFF2-40B4-BE49-F238E27FC236}">
                <a16:creationId xmlns:a16="http://schemas.microsoft.com/office/drawing/2014/main" id="{3F5DB9F4-DBB9-DE6B-9B64-D908581105D6}"/>
              </a:ext>
            </a:extLst>
          </p:cNvPr>
          <p:cNvSpPr txBox="1"/>
          <p:nvPr/>
        </p:nvSpPr>
        <p:spPr>
          <a:xfrm>
            <a:off x="3707880" y="4592240"/>
            <a:ext cx="4752975"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 </a:t>
            </a:r>
            <a:r>
              <a:rPr lang="ar-EG" sz="4000" b="1" cap="small" dirty="0">
                <a:latin typeface="+mn-lt"/>
                <a:cs typeface="+mn-cs"/>
              </a:rPr>
              <a:t>-1</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FDC35E50-3DE3-4C77-E682-139A9FDDF947}"/>
              </a:ext>
            </a:extLst>
          </p:cNvPr>
          <p:cNvSpPr txBox="1"/>
          <p:nvPr/>
        </p:nvSpPr>
        <p:spPr>
          <a:xfrm>
            <a:off x="899592" y="4581128"/>
            <a:ext cx="2952750" cy="646112"/>
          </a:xfrm>
          <a:prstGeom prst="rect">
            <a:avLst/>
          </a:prstGeom>
          <a:noFill/>
        </p:spPr>
        <p:txBody>
          <a:bodyPr>
            <a:spAutoFit/>
          </a:bodyPr>
          <a:lstStyle/>
          <a:p>
            <a:pPr algn="ctr" rtl="1" eaLnBrk="1" fontAlgn="auto" hangingPunct="1">
              <a:spcBef>
                <a:spcPts val="0"/>
              </a:spcBef>
              <a:spcAft>
                <a:spcPts val="0"/>
              </a:spcAft>
              <a:defRPr/>
            </a:pPr>
            <a:r>
              <a:rPr lang="ar-EG" sz="3600" b="1" cap="small" dirty="0">
                <a:solidFill>
                  <a:srgbClr val="0000CC"/>
                </a:solidFill>
                <a:latin typeface="+mn-lt"/>
                <a:cs typeface="+mn-cs"/>
              </a:rPr>
              <a:t>بسط</a:t>
            </a:r>
            <a:endParaRPr lang="en-US" sz="36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subTnLst>
                                    <p:audio>
                                      <p:cMediaNode>
                                        <p:cTn display="0" masterRel="sameClick">
                                          <p:stCondLst>
                                            <p:cond evt="begin" delay="0">
                                              <p:tn val="8"/>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DA3D6681-60C4-A590-2176-F42F6DEE7FBB}"/>
              </a:ext>
            </a:extLst>
          </p:cNvPr>
          <p:cNvSpPr/>
          <p:nvPr/>
        </p:nvSpPr>
        <p:spPr>
          <a:xfrm>
            <a:off x="859430" y="1081906"/>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6D188055-D0C8-1AFB-FE86-DD29FBECDA6D}"/>
              </a:ext>
            </a:extLst>
          </p:cNvPr>
          <p:cNvSpPr txBox="1"/>
          <p:nvPr/>
        </p:nvSpPr>
        <p:spPr>
          <a:xfrm>
            <a:off x="704737" y="1097710"/>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50661711-621C-C602-2E51-AAAB688F189E}"/>
              </a:ext>
            </a:extLst>
          </p:cNvPr>
          <p:cNvSpPr/>
          <p:nvPr/>
        </p:nvSpPr>
        <p:spPr>
          <a:xfrm>
            <a:off x="1267321" y="2493194"/>
            <a:ext cx="6805613"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A7E25634-78DE-F489-0F0B-18BC479C40FE}"/>
              </a:ext>
            </a:extLst>
          </p:cNvPr>
          <p:cNvSpPr/>
          <p:nvPr/>
        </p:nvSpPr>
        <p:spPr>
          <a:xfrm>
            <a:off x="1206996" y="2494781"/>
            <a:ext cx="6865938"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C00000"/>
                </a:solidFill>
                <a:latin typeface="+mn-lt"/>
                <a:cs typeface="+mn-cs"/>
              </a:rPr>
              <a:t>الخطوة 2: </a:t>
            </a:r>
            <a:r>
              <a:rPr lang="ar-SA" sz="3600" b="1" cap="small" dirty="0">
                <a:solidFill>
                  <a:srgbClr val="006600"/>
                </a:solidFill>
                <a:latin typeface="+mn-lt"/>
                <a:cs typeface="+mn-cs"/>
              </a:rPr>
              <a:t>أوجد الرأس، وحدد فيما إذا كان يمثل نقطة صغرى أم عظمى.</a:t>
            </a:r>
            <a:endParaRPr lang="en-US" sz="3600" dirty="0">
              <a:solidFill>
                <a:srgbClr val="006600"/>
              </a:solidFill>
              <a:latin typeface="+mn-lt"/>
              <a:cs typeface="+mn-cs"/>
            </a:endParaRPr>
          </a:p>
        </p:txBody>
      </p:sp>
      <p:sp>
        <p:nvSpPr>
          <p:cNvPr id="32" name="Rounded Rectangle 13">
            <a:extLst>
              <a:ext uri="{FF2B5EF4-FFF2-40B4-BE49-F238E27FC236}">
                <a16:creationId xmlns:a16="http://schemas.microsoft.com/office/drawing/2014/main" id="{D89A35DA-7492-B6DB-CDF3-CA13F1EE617D}"/>
              </a:ext>
            </a:extLst>
          </p:cNvPr>
          <p:cNvSpPr/>
          <p:nvPr/>
        </p:nvSpPr>
        <p:spPr bwMode="auto">
          <a:xfrm>
            <a:off x="829171" y="3912419"/>
            <a:ext cx="7680325" cy="1584325"/>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3" name="TextBox 32">
            <a:extLst>
              <a:ext uri="{FF2B5EF4-FFF2-40B4-BE49-F238E27FC236}">
                <a16:creationId xmlns:a16="http://schemas.microsoft.com/office/drawing/2014/main" id="{7EB9F415-E768-8BFC-617F-4DCC4A9E573D}"/>
              </a:ext>
            </a:extLst>
          </p:cNvPr>
          <p:cNvSpPr txBox="1"/>
          <p:nvPr/>
        </p:nvSpPr>
        <p:spPr>
          <a:xfrm>
            <a:off x="827584" y="3933056"/>
            <a:ext cx="7775575" cy="1568450"/>
          </a:xfrm>
          <a:prstGeom prst="rect">
            <a:avLst/>
          </a:prstGeom>
          <a:noFill/>
        </p:spPr>
        <p:txBody>
          <a:bodyPr>
            <a:spAutoFit/>
          </a:bodyPr>
          <a:lstStyle/>
          <a:p>
            <a:pPr algn="ctr" rtl="1" eaLnBrk="1" fontAlgn="auto" hangingPunct="1">
              <a:spcBef>
                <a:spcPts val="0"/>
              </a:spcBef>
              <a:spcAft>
                <a:spcPts val="0"/>
              </a:spcAft>
              <a:defRPr/>
            </a:pPr>
            <a:r>
              <a:rPr lang="ar-SA" sz="3200" b="1" cap="small" dirty="0">
                <a:solidFill>
                  <a:srgbClr val="0000CC"/>
                </a:solidFill>
                <a:latin typeface="+mn-lt"/>
                <a:cs typeface="+mn-cs"/>
              </a:rPr>
              <a:t>يقع الرأس عند النقطة (-2، -1)، وبما أن أ موجبة, فالتمثيل يكون مفتوحًا إلى الأعلى؛ لذا يمثل الرأس قيمة صغرى.</a:t>
            </a:r>
            <a:endParaRPr lang="en-US" sz="32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CC97E4D2-04F6-B2B7-A829-8FC7058CDF3A}"/>
              </a:ext>
            </a:extLst>
          </p:cNvPr>
          <p:cNvSpPr/>
          <p:nvPr/>
        </p:nvSpPr>
        <p:spPr>
          <a:xfrm>
            <a:off x="685799" y="1336923"/>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DE537569-EB62-5FBA-0996-E414E96E44A2}"/>
              </a:ext>
            </a:extLst>
          </p:cNvPr>
          <p:cNvSpPr txBox="1"/>
          <p:nvPr/>
        </p:nvSpPr>
        <p:spPr>
          <a:xfrm>
            <a:off x="541337" y="1338511"/>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35723F8A-0FF2-E872-92BB-C0ABE3CADDC2}"/>
              </a:ext>
            </a:extLst>
          </p:cNvPr>
          <p:cNvSpPr/>
          <p:nvPr/>
        </p:nvSpPr>
        <p:spPr>
          <a:xfrm>
            <a:off x="1404937" y="2491036"/>
            <a:ext cx="6805612"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DEF37536-29B2-0D1C-7146-163770FA7826}"/>
              </a:ext>
            </a:extLst>
          </p:cNvPr>
          <p:cNvSpPr/>
          <p:nvPr/>
        </p:nvSpPr>
        <p:spPr>
          <a:xfrm>
            <a:off x="1423987" y="2648198"/>
            <a:ext cx="6865937" cy="708025"/>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C00000"/>
                </a:solidFill>
                <a:latin typeface="+mn-lt"/>
                <a:cs typeface="+mn-cs"/>
              </a:rPr>
              <a:t>الخطوة 3: </a:t>
            </a:r>
            <a:r>
              <a:rPr lang="ar-SA" sz="4000" b="1" cap="small" dirty="0">
                <a:solidFill>
                  <a:srgbClr val="006600"/>
                </a:solidFill>
                <a:latin typeface="+mn-lt"/>
                <a:cs typeface="+mn-cs"/>
              </a:rPr>
              <a:t>أوجد المقطع الصادي.</a:t>
            </a:r>
            <a:endParaRPr lang="en-US" sz="4000" dirty="0">
              <a:solidFill>
                <a:srgbClr val="006600"/>
              </a:solidFill>
              <a:latin typeface="+mn-lt"/>
              <a:cs typeface="+mn-cs"/>
            </a:endParaRPr>
          </a:p>
        </p:txBody>
      </p:sp>
      <p:sp>
        <p:nvSpPr>
          <p:cNvPr id="32" name="Rounded Rectangle 13">
            <a:extLst>
              <a:ext uri="{FF2B5EF4-FFF2-40B4-BE49-F238E27FC236}">
                <a16:creationId xmlns:a16="http://schemas.microsoft.com/office/drawing/2014/main" id="{03ABBD39-EC00-B8B8-1BAD-7AA1AA66116F}"/>
              </a:ext>
            </a:extLst>
          </p:cNvPr>
          <p:cNvSpPr/>
          <p:nvPr/>
        </p:nvSpPr>
        <p:spPr bwMode="auto">
          <a:xfrm>
            <a:off x="731837" y="3861048"/>
            <a:ext cx="7680325" cy="1584325"/>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3" name="TextBox 32">
            <a:extLst>
              <a:ext uri="{FF2B5EF4-FFF2-40B4-BE49-F238E27FC236}">
                <a16:creationId xmlns:a16="http://schemas.microsoft.com/office/drawing/2014/main" id="{56D9D901-86A9-4B1A-C354-A53DA840BA40}"/>
              </a:ext>
            </a:extLst>
          </p:cNvPr>
          <p:cNvSpPr txBox="1"/>
          <p:nvPr/>
        </p:nvSpPr>
        <p:spPr>
          <a:xfrm>
            <a:off x="4070349" y="4237286"/>
            <a:ext cx="424815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ص = </a:t>
            </a:r>
            <a:r>
              <a:rPr lang="ar-SA" sz="4000" b="1" cap="small" dirty="0">
                <a:solidFill>
                  <a:srgbClr val="C00000"/>
                </a:solidFill>
                <a:latin typeface="+mn-lt"/>
                <a:cs typeface="+mn-cs"/>
              </a:rPr>
              <a:t>س</a:t>
            </a:r>
            <a:r>
              <a:rPr lang="ar-EG" sz="4000" b="1" baseline="30000" dirty="0">
                <a:latin typeface="+mn-lt"/>
                <a:cs typeface="+mn-cs"/>
              </a:rPr>
              <a:t>2</a:t>
            </a:r>
            <a:r>
              <a:rPr lang="ar-SA" sz="4000" b="1" cap="small" dirty="0">
                <a:latin typeface="+mn-lt"/>
                <a:cs typeface="+mn-cs"/>
              </a:rPr>
              <a:t> + 4</a:t>
            </a:r>
            <a:r>
              <a:rPr lang="ar-SA" sz="4000" b="1" cap="small" dirty="0">
                <a:solidFill>
                  <a:srgbClr val="C00000"/>
                </a:solidFill>
                <a:latin typeface="+mn-lt"/>
                <a:cs typeface="+mn-cs"/>
              </a:rPr>
              <a:t>س</a:t>
            </a:r>
            <a:r>
              <a:rPr lang="ar-SA" sz="4000" b="1" cap="small" dirty="0">
                <a:latin typeface="+mn-lt"/>
                <a:cs typeface="+mn-cs"/>
              </a:rPr>
              <a:t> + 3</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2B3FEA3A-66D4-A815-F9D3-0EBA3A2183AB}"/>
              </a:ext>
            </a:extLst>
          </p:cNvPr>
          <p:cNvSpPr txBox="1"/>
          <p:nvPr/>
        </p:nvSpPr>
        <p:spPr>
          <a:xfrm>
            <a:off x="901699" y="4326186"/>
            <a:ext cx="2952750" cy="646112"/>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المعادلة الأصلية</a:t>
            </a:r>
            <a:endParaRPr lang="en-US" sz="36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2.5"/>
                                          </p:val>
                                        </p:tav>
                                        <p:tav tm="100000">
                                          <p:val>
                                            <p:strVal val="#ppt_w"/>
                                          </p:val>
                                        </p:tav>
                                      </p:tavLst>
                                    </p:anim>
                                    <p:anim calcmode="lin" valueType="num">
                                      <p:cBhvr>
                                        <p:cTn id="8" dur="500" fill="hold"/>
                                        <p:tgtEl>
                                          <p:spTgt spid="18"/>
                                        </p:tgtEl>
                                        <p:attrNameLst>
                                          <p:attrName>ppt_h</p:attrName>
                                        </p:attrNameLst>
                                      </p:cBhvr>
                                      <p:tavLst>
                                        <p:tav tm="0">
                                          <p:val>
                                            <p:strVal val="#ppt_h*0.01"/>
                                          </p:val>
                                        </p:tav>
                                        <p:tav tm="100000">
                                          <p:val>
                                            <p:strVal val="#ppt_h"/>
                                          </p:val>
                                        </p:tav>
                                      </p:tavLst>
                                    </p:anim>
                                    <p:anim calcmode="lin" valueType="num">
                                      <p:cBhvr>
                                        <p:cTn id="9" dur="500" fill="hold"/>
                                        <p:tgtEl>
                                          <p:spTgt spid="18"/>
                                        </p:tgtEl>
                                        <p:attrNameLst>
                                          <p:attrName>ppt_x</p:attrName>
                                        </p:attrNameLst>
                                      </p:cBhvr>
                                      <p:tavLst>
                                        <p:tav tm="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h+1"/>
                                          </p:val>
                                        </p:tav>
                                        <p:tav tm="100000">
                                          <p:val>
                                            <p:strVal val="#ppt_y"/>
                                          </p:val>
                                        </p:tav>
                                      </p:tavLst>
                                    </p:anim>
                                    <p:animEffect transition="in" filter="fade">
                                      <p:cBhvr>
                                        <p:cTn id="11"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2.5"/>
                                          </p:val>
                                        </p:tav>
                                        <p:tav tm="100000">
                                          <p:val>
                                            <p:strVal val="#ppt_w"/>
                                          </p:val>
                                        </p:tav>
                                      </p:tavLst>
                                    </p:anim>
                                    <p:anim calcmode="lin" valueType="num">
                                      <p:cBhvr>
                                        <p:cTn id="15" dur="500" fill="hold"/>
                                        <p:tgtEl>
                                          <p:spTgt spid="19"/>
                                        </p:tgtEl>
                                        <p:attrNameLst>
                                          <p:attrName>ppt_h</p:attrName>
                                        </p:attrNameLst>
                                      </p:cBhvr>
                                      <p:tavLst>
                                        <p:tav tm="0">
                                          <p:val>
                                            <p:strVal val="#ppt_h*0.01"/>
                                          </p:val>
                                        </p:tav>
                                        <p:tav tm="100000">
                                          <p:val>
                                            <p:strVal val="#ppt_h"/>
                                          </p:val>
                                        </p:tav>
                                      </p:tavLst>
                                    </p:anim>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h+1"/>
                                          </p:val>
                                        </p:tav>
                                        <p:tav tm="100000">
                                          <p:val>
                                            <p:strVal val="#ppt_y"/>
                                          </p:val>
                                        </p:tav>
                                      </p:tavLst>
                                    </p:anim>
                                    <p:animEffect transition="in" filter="fade">
                                      <p:cBhvr>
                                        <p:cTn id="18" dur="500"/>
                                        <p:tgtEl>
                                          <p:spTgt spid="19"/>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28.WAV"/>
                                        </p:tgtEl>
                                      </p:cMediaNode>
                                    </p:audio>
                                  </p:subTnLst>
                                </p:cTn>
                              </p:par>
                              <p:par>
                                <p:cTn id="19" presetID="14"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par>
                                <p:cTn id="22" presetID="14" presetClass="entr" presetSubtype="1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par>
                                <p:cTn id="25" presetID="14" presetClass="entr" presetSubtype="1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500"/>
                                        <p:tgtEl>
                                          <p:spTgt spid="36"/>
                                        </p:tgtEl>
                                      </p:cBhvr>
                                    </p:animEffect>
                                  </p:childTnLst>
                                  <p:subTnLst>
                                    <p:audio>
                                      <p:cMediaNode>
                                        <p:cTn display="0" masterRel="sameClick">
                                          <p:stCondLst>
                                            <p:cond evt="begin" delay="0">
                                              <p:tn val="25"/>
                                            </p:cond>
                                          </p:stCondLst>
                                          <p:endCondLst>
                                            <p:cond evt="onStopAudio" delay="0">
                                              <p:tgtEl>
                                                <p:sldTgt/>
                                              </p:tgtEl>
                                            </p:cond>
                                          </p:endCondLst>
                                        </p:cTn>
                                        <p:tgtEl>
                                          <p:sndTgt r:embed="rId4"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animBg="1"/>
      <p:bldP spid="33" grpId="0"/>
      <p:bldP spid="3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1DB4E695-2E27-B189-47AD-0599614C852B}"/>
              </a:ext>
            </a:extLst>
          </p:cNvPr>
          <p:cNvSpPr/>
          <p:nvPr/>
        </p:nvSpPr>
        <p:spPr>
          <a:xfrm>
            <a:off x="717549" y="1324223"/>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7EAA5F05-8012-19B0-4B17-59BBCB502273}"/>
              </a:ext>
            </a:extLst>
          </p:cNvPr>
          <p:cNvSpPr txBox="1"/>
          <p:nvPr/>
        </p:nvSpPr>
        <p:spPr>
          <a:xfrm>
            <a:off x="573087" y="1325811"/>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FA8330BE-89B4-AEF2-298F-FC57FAB2A127}"/>
              </a:ext>
            </a:extLst>
          </p:cNvPr>
          <p:cNvSpPr/>
          <p:nvPr/>
        </p:nvSpPr>
        <p:spPr>
          <a:xfrm>
            <a:off x="1535112" y="2478336"/>
            <a:ext cx="6807200" cy="1152525"/>
          </a:xfrm>
          <a:prstGeom prst="snip2Diag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6EAEC045-B92C-5A5F-2B1C-938877158B8B}"/>
              </a:ext>
            </a:extLst>
          </p:cNvPr>
          <p:cNvSpPr/>
          <p:nvPr/>
        </p:nvSpPr>
        <p:spPr>
          <a:xfrm>
            <a:off x="1546224" y="2635498"/>
            <a:ext cx="6865938" cy="708025"/>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C00000"/>
                </a:solidFill>
                <a:latin typeface="+mn-lt"/>
                <a:cs typeface="+mn-cs"/>
              </a:rPr>
              <a:t>الخطوة 3: </a:t>
            </a:r>
            <a:r>
              <a:rPr lang="ar-SA" sz="4000" b="1" cap="small" dirty="0">
                <a:solidFill>
                  <a:srgbClr val="006600"/>
                </a:solidFill>
                <a:latin typeface="+mn-lt"/>
                <a:cs typeface="+mn-cs"/>
              </a:rPr>
              <a:t>أوجد المقطع الصادي.</a:t>
            </a:r>
            <a:endParaRPr lang="en-US" sz="4000" dirty="0">
              <a:solidFill>
                <a:srgbClr val="006600"/>
              </a:solidFill>
              <a:latin typeface="+mn-lt"/>
              <a:cs typeface="+mn-cs"/>
            </a:endParaRPr>
          </a:p>
        </p:txBody>
      </p:sp>
      <p:sp>
        <p:nvSpPr>
          <p:cNvPr id="32" name="Rounded Rectangle 13">
            <a:extLst>
              <a:ext uri="{FF2B5EF4-FFF2-40B4-BE49-F238E27FC236}">
                <a16:creationId xmlns:a16="http://schemas.microsoft.com/office/drawing/2014/main" id="{9E882041-A0D9-B7D6-968C-F7D5FB342781}"/>
              </a:ext>
            </a:extLst>
          </p:cNvPr>
          <p:cNvSpPr/>
          <p:nvPr/>
        </p:nvSpPr>
        <p:spPr bwMode="auto">
          <a:xfrm>
            <a:off x="731837" y="3861048"/>
            <a:ext cx="7680325" cy="1584325"/>
          </a:xfrm>
          <a:prstGeom prst="round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3" name="TextBox 32">
            <a:extLst>
              <a:ext uri="{FF2B5EF4-FFF2-40B4-BE49-F238E27FC236}">
                <a16:creationId xmlns:a16="http://schemas.microsoft.com/office/drawing/2014/main" id="{254D1156-2B3F-27B2-0BF7-F58A8A98A5FE}"/>
              </a:ext>
            </a:extLst>
          </p:cNvPr>
          <p:cNvSpPr txBox="1"/>
          <p:nvPr/>
        </p:nvSpPr>
        <p:spPr>
          <a:xfrm>
            <a:off x="3662362" y="4224586"/>
            <a:ext cx="467995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 </a:t>
            </a:r>
            <a:r>
              <a:rPr lang="ar-EG" sz="4000" b="1" cap="small" dirty="0">
                <a:solidFill>
                  <a:srgbClr val="C00000"/>
                </a:solidFill>
                <a:latin typeface="+mn-lt"/>
                <a:cs typeface="+mn-cs"/>
              </a:rPr>
              <a:t>(0)</a:t>
            </a:r>
            <a:r>
              <a:rPr lang="ar-EG" sz="4000" b="1" baseline="30000" dirty="0">
                <a:latin typeface="+mn-lt"/>
                <a:cs typeface="+mn-cs"/>
              </a:rPr>
              <a:t>2</a:t>
            </a:r>
            <a:r>
              <a:rPr lang="ar-SA" sz="4000" b="1" cap="small" dirty="0">
                <a:latin typeface="+mn-lt"/>
                <a:cs typeface="+mn-cs"/>
              </a:rPr>
              <a:t> + 4</a:t>
            </a:r>
            <a:r>
              <a:rPr lang="ar-EG" sz="4000" b="1" cap="small" dirty="0">
                <a:solidFill>
                  <a:srgbClr val="C00000"/>
                </a:solidFill>
                <a:latin typeface="+mn-lt"/>
                <a:cs typeface="+mn-cs"/>
              </a:rPr>
              <a:t>(0)</a:t>
            </a:r>
            <a:r>
              <a:rPr lang="ar-SA" sz="4000" b="1" cap="small" dirty="0">
                <a:latin typeface="+mn-lt"/>
                <a:cs typeface="+mn-cs"/>
              </a:rPr>
              <a:t> + 3</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01F92CFC-0631-37C8-F719-5B1DFF822D43}"/>
              </a:ext>
            </a:extLst>
          </p:cNvPr>
          <p:cNvSpPr txBox="1"/>
          <p:nvPr/>
        </p:nvSpPr>
        <p:spPr>
          <a:xfrm>
            <a:off x="933449" y="4192836"/>
            <a:ext cx="2952750" cy="769937"/>
          </a:xfrm>
          <a:prstGeom prst="rect">
            <a:avLst/>
          </a:prstGeom>
          <a:noFill/>
        </p:spPr>
        <p:txBody>
          <a:bodyPr>
            <a:spAutoFit/>
          </a:bodyPr>
          <a:lstStyle/>
          <a:p>
            <a:pPr algn="ctr" rtl="1" eaLnBrk="1" fontAlgn="auto" hangingPunct="1">
              <a:spcBef>
                <a:spcPts val="0"/>
              </a:spcBef>
              <a:spcAft>
                <a:spcPts val="0"/>
              </a:spcAft>
              <a:defRPr/>
            </a:pPr>
            <a:r>
              <a:rPr lang="ar-EG" sz="4400" b="1" cap="small" dirty="0">
                <a:solidFill>
                  <a:srgbClr val="0000CC"/>
                </a:solidFill>
                <a:latin typeface="+mn-lt"/>
                <a:cs typeface="+mn-cs"/>
              </a:rPr>
              <a:t>س -0</a:t>
            </a:r>
            <a:endParaRPr lang="en-US" sz="44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subTnLst>
                                    <p:audio>
                                      <p:cMediaNode>
                                        <p:cTn display="0" masterRel="sameClick">
                                          <p:stCondLst>
                                            <p:cond evt="begin" delay="0">
                                              <p:tn val="8"/>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EFFCBE5E-1C1D-3A16-D59C-13D8F83B2608}"/>
              </a:ext>
            </a:extLst>
          </p:cNvPr>
          <p:cNvSpPr/>
          <p:nvPr/>
        </p:nvSpPr>
        <p:spPr>
          <a:xfrm>
            <a:off x="792659" y="1195065"/>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57365EBA-00B1-6C3D-4973-4310B5448927}"/>
              </a:ext>
            </a:extLst>
          </p:cNvPr>
          <p:cNvSpPr txBox="1"/>
          <p:nvPr/>
        </p:nvSpPr>
        <p:spPr>
          <a:xfrm>
            <a:off x="648197" y="1196653"/>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E27BEB46-0AC6-F70D-207B-C19CCCF1091F}"/>
              </a:ext>
            </a:extLst>
          </p:cNvPr>
          <p:cNvSpPr/>
          <p:nvPr/>
        </p:nvSpPr>
        <p:spPr>
          <a:xfrm>
            <a:off x="1492747" y="2374578"/>
            <a:ext cx="6807200"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CFA8F5CD-A529-44CD-069F-9118E1601E1A}"/>
              </a:ext>
            </a:extLst>
          </p:cNvPr>
          <p:cNvSpPr/>
          <p:nvPr/>
        </p:nvSpPr>
        <p:spPr>
          <a:xfrm>
            <a:off x="1203822" y="2596828"/>
            <a:ext cx="6865937" cy="708025"/>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C00000"/>
                </a:solidFill>
                <a:latin typeface="+mn-lt"/>
                <a:cs typeface="+mn-cs"/>
              </a:rPr>
              <a:t>الخطوة 3: </a:t>
            </a:r>
            <a:r>
              <a:rPr lang="ar-SA" sz="4000" b="1" cap="small" dirty="0">
                <a:solidFill>
                  <a:srgbClr val="006600"/>
                </a:solidFill>
                <a:latin typeface="+mn-lt"/>
                <a:cs typeface="+mn-cs"/>
              </a:rPr>
              <a:t>أوجد المقطع الصادي.</a:t>
            </a:r>
            <a:endParaRPr lang="en-US" sz="4000" dirty="0">
              <a:solidFill>
                <a:srgbClr val="006600"/>
              </a:solidFill>
              <a:latin typeface="+mn-lt"/>
              <a:cs typeface="+mn-cs"/>
            </a:endParaRPr>
          </a:p>
        </p:txBody>
      </p:sp>
      <p:sp>
        <p:nvSpPr>
          <p:cNvPr id="32" name="Rounded Rectangle 13">
            <a:extLst>
              <a:ext uri="{FF2B5EF4-FFF2-40B4-BE49-F238E27FC236}">
                <a16:creationId xmlns:a16="http://schemas.microsoft.com/office/drawing/2014/main" id="{5FE2AF42-9E64-D949-AB44-666D3E844BA6}"/>
              </a:ext>
            </a:extLst>
          </p:cNvPr>
          <p:cNvSpPr/>
          <p:nvPr/>
        </p:nvSpPr>
        <p:spPr bwMode="auto">
          <a:xfrm>
            <a:off x="827584" y="3789040"/>
            <a:ext cx="7680325" cy="1584325"/>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3" name="TextBox 32">
            <a:extLst>
              <a:ext uri="{FF2B5EF4-FFF2-40B4-BE49-F238E27FC236}">
                <a16:creationId xmlns:a16="http://schemas.microsoft.com/office/drawing/2014/main" id="{B851274C-D80A-C78B-9D6A-CDF0B943000F}"/>
              </a:ext>
            </a:extLst>
          </p:cNvPr>
          <p:cNvSpPr txBox="1"/>
          <p:nvPr/>
        </p:nvSpPr>
        <p:spPr>
          <a:xfrm>
            <a:off x="4896347" y="4138290"/>
            <a:ext cx="3529012" cy="768350"/>
          </a:xfrm>
          <a:prstGeom prst="rect">
            <a:avLst/>
          </a:prstGeom>
          <a:noFill/>
        </p:spPr>
        <p:txBody>
          <a:bodyPr>
            <a:spAutoFit/>
          </a:bodyPr>
          <a:lstStyle/>
          <a:p>
            <a:pPr algn="ctr" rtl="1" eaLnBrk="1" fontAlgn="auto" hangingPunct="1">
              <a:spcBef>
                <a:spcPts val="0"/>
              </a:spcBef>
              <a:spcAft>
                <a:spcPts val="0"/>
              </a:spcAft>
              <a:defRPr/>
            </a:pPr>
            <a:r>
              <a:rPr lang="ar-SA" sz="4400" b="1" cap="small" dirty="0">
                <a:latin typeface="+mn-lt"/>
                <a:cs typeface="+mn-cs"/>
              </a:rPr>
              <a:t>= 3</a:t>
            </a:r>
            <a:endParaRPr lang="en-US" sz="4400" dirty="0">
              <a:solidFill>
                <a:srgbClr val="0000CC"/>
              </a:solidFill>
              <a:latin typeface="+mn-lt"/>
              <a:cs typeface="+mn-cs"/>
            </a:endParaRPr>
          </a:p>
        </p:txBody>
      </p:sp>
      <p:sp>
        <p:nvSpPr>
          <p:cNvPr id="36" name="TextBox 35">
            <a:extLst>
              <a:ext uri="{FF2B5EF4-FFF2-40B4-BE49-F238E27FC236}">
                <a16:creationId xmlns:a16="http://schemas.microsoft.com/office/drawing/2014/main" id="{546F565D-FC3F-DCF8-5363-02DABC12CBDD}"/>
              </a:ext>
            </a:extLst>
          </p:cNvPr>
          <p:cNvSpPr txBox="1"/>
          <p:nvPr/>
        </p:nvSpPr>
        <p:spPr>
          <a:xfrm>
            <a:off x="1183184" y="4197028"/>
            <a:ext cx="2951163" cy="768350"/>
          </a:xfrm>
          <a:prstGeom prst="rect">
            <a:avLst/>
          </a:prstGeom>
          <a:noFill/>
        </p:spPr>
        <p:txBody>
          <a:bodyPr>
            <a:spAutoFit/>
          </a:bodyPr>
          <a:lstStyle/>
          <a:p>
            <a:pPr algn="ctr" rtl="1" eaLnBrk="1" fontAlgn="auto" hangingPunct="1">
              <a:spcBef>
                <a:spcPts val="0"/>
              </a:spcBef>
              <a:spcAft>
                <a:spcPts val="0"/>
              </a:spcAft>
              <a:defRPr/>
            </a:pPr>
            <a:r>
              <a:rPr lang="ar-EG" sz="4400" b="1" cap="small" dirty="0">
                <a:solidFill>
                  <a:srgbClr val="0000CC"/>
                </a:solidFill>
                <a:latin typeface="+mn-lt"/>
                <a:cs typeface="+mn-cs"/>
              </a:rPr>
              <a:t>بسّط</a:t>
            </a:r>
            <a:endParaRPr lang="en-US" sz="44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subTnLst>
                                    <p:audio>
                                      <p:cMediaNode>
                                        <p:cTn display="0" masterRel="sameClick">
                                          <p:stCondLst>
                                            <p:cond evt="begin" delay="0">
                                              <p:tn val="8"/>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0527C2A7-AC70-AA16-CEC6-D51AADC47377}"/>
              </a:ext>
            </a:extLst>
          </p:cNvPr>
          <p:cNvSpPr/>
          <p:nvPr/>
        </p:nvSpPr>
        <p:spPr>
          <a:xfrm>
            <a:off x="743446" y="1122486"/>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20991120-E4A9-AFC6-4A60-76A703A83102}"/>
              </a:ext>
            </a:extLst>
          </p:cNvPr>
          <p:cNvSpPr txBox="1"/>
          <p:nvPr/>
        </p:nvSpPr>
        <p:spPr>
          <a:xfrm>
            <a:off x="598984" y="1124074"/>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97376C4D-F5D3-A731-79B7-9461C418011D}"/>
              </a:ext>
            </a:extLst>
          </p:cNvPr>
          <p:cNvSpPr/>
          <p:nvPr/>
        </p:nvSpPr>
        <p:spPr>
          <a:xfrm>
            <a:off x="1561009" y="2276599"/>
            <a:ext cx="6807200"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7BEEA9DA-4ED3-428D-F13C-656931A339D8}"/>
              </a:ext>
            </a:extLst>
          </p:cNvPr>
          <p:cNvSpPr/>
          <p:nvPr/>
        </p:nvSpPr>
        <p:spPr>
          <a:xfrm>
            <a:off x="1561009" y="2443286"/>
            <a:ext cx="6867525" cy="708025"/>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C00000"/>
                </a:solidFill>
                <a:latin typeface="+mn-lt"/>
                <a:cs typeface="+mn-cs"/>
              </a:rPr>
              <a:t>الخطوة 3: </a:t>
            </a:r>
            <a:r>
              <a:rPr lang="ar-SA" sz="4000" b="1" cap="small" dirty="0">
                <a:solidFill>
                  <a:srgbClr val="006600"/>
                </a:solidFill>
                <a:latin typeface="+mn-lt"/>
                <a:cs typeface="+mn-cs"/>
              </a:rPr>
              <a:t>أوجد المقطع الصادي.</a:t>
            </a:r>
            <a:endParaRPr lang="en-US" sz="4000" dirty="0">
              <a:solidFill>
                <a:srgbClr val="006600"/>
              </a:solidFill>
              <a:latin typeface="+mn-lt"/>
              <a:cs typeface="+mn-cs"/>
            </a:endParaRPr>
          </a:p>
        </p:txBody>
      </p:sp>
      <p:sp>
        <p:nvSpPr>
          <p:cNvPr id="32" name="Rounded Rectangle 13">
            <a:extLst>
              <a:ext uri="{FF2B5EF4-FFF2-40B4-BE49-F238E27FC236}">
                <a16:creationId xmlns:a16="http://schemas.microsoft.com/office/drawing/2014/main" id="{BA4907C2-DF70-F309-45FF-B6126E2AA43E}"/>
              </a:ext>
            </a:extLst>
          </p:cNvPr>
          <p:cNvSpPr/>
          <p:nvPr/>
        </p:nvSpPr>
        <p:spPr bwMode="auto">
          <a:xfrm>
            <a:off x="827584" y="3645024"/>
            <a:ext cx="7680325" cy="1584325"/>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6" name="TextBox 35">
            <a:extLst>
              <a:ext uri="{FF2B5EF4-FFF2-40B4-BE49-F238E27FC236}">
                <a16:creationId xmlns:a16="http://schemas.microsoft.com/office/drawing/2014/main" id="{844FD2C8-AB3A-66C6-9520-118D70544F11}"/>
              </a:ext>
            </a:extLst>
          </p:cNvPr>
          <p:cNvSpPr txBox="1"/>
          <p:nvPr/>
        </p:nvSpPr>
        <p:spPr>
          <a:xfrm>
            <a:off x="1962646" y="4021261"/>
            <a:ext cx="5689600" cy="830263"/>
          </a:xfrm>
          <a:prstGeom prst="rect">
            <a:avLst/>
          </a:prstGeom>
          <a:noFill/>
        </p:spPr>
        <p:txBody>
          <a:bodyPr>
            <a:spAutoFit/>
          </a:bodyPr>
          <a:lstStyle/>
          <a:p>
            <a:pPr algn="ctr" rtl="1" eaLnBrk="1" fontAlgn="auto" hangingPunct="1">
              <a:spcBef>
                <a:spcPts val="0"/>
              </a:spcBef>
              <a:spcAft>
                <a:spcPts val="0"/>
              </a:spcAft>
              <a:defRPr/>
            </a:pPr>
            <a:r>
              <a:rPr lang="ar-SA" sz="4800" b="1" cap="small" dirty="0">
                <a:solidFill>
                  <a:srgbClr val="0000CC"/>
                </a:solidFill>
                <a:latin typeface="+mn-lt"/>
                <a:cs typeface="+mn-cs"/>
              </a:rPr>
              <a:t>المقطع الصادي يساوي 3.</a:t>
            </a:r>
            <a:endParaRPr lang="en-US" sz="48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DFB49D7A-E0F7-13AA-5103-6DCBEEB87B1F}"/>
              </a:ext>
            </a:extLst>
          </p:cNvPr>
          <p:cNvSpPr/>
          <p:nvPr/>
        </p:nvSpPr>
        <p:spPr>
          <a:xfrm>
            <a:off x="935831" y="1009922"/>
            <a:ext cx="7272338" cy="792163"/>
          </a:xfrm>
          <a:prstGeom prst="flowChartAlternate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5723F562-3E24-4972-F248-EBD1DE4D4441}"/>
              </a:ext>
            </a:extLst>
          </p:cNvPr>
          <p:cNvSpPr txBox="1"/>
          <p:nvPr/>
        </p:nvSpPr>
        <p:spPr>
          <a:xfrm>
            <a:off x="781352" y="1051990"/>
            <a:ext cx="7404100" cy="708025"/>
          </a:xfrm>
          <a:prstGeom prst="rect">
            <a:avLst/>
          </a:prstGeom>
          <a:noFill/>
          <a:effectLst>
            <a:outerShdw blurRad="50800" dist="38100" dir="8100000" algn="tr" rotWithShape="0">
              <a:prstClr val="black">
                <a:alpha val="40000"/>
              </a:prstClr>
            </a:outerShdw>
          </a:effectLst>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9" name="Rectangle 18">
            <a:extLst>
              <a:ext uri="{FF2B5EF4-FFF2-40B4-BE49-F238E27FC236}">
                <a16:creationId xmlns:a16="http://schemas.microsoft.com/office/drawing/2014/main" id="{8025AD12-32AD-DB9B-05D6-A988E4BE1E6D}"/>
              </a:ext>
            </a:extLst>
          </p:cNvPr>
          <p:cNvSpPr/>
          <p:nvPr/>
        </p:nvSpPr>
        <p:spPr>
          <a:xfrm>
            <a:off x="3203848" y="2060848"/>
            <a:ext cx="5186362" cy="3540125"/>
          </a:xfrm>
          <a:prstGeom prst="rect">
            <a:avLst/>
          </a:prstGeom>
        </p:spPr>
        <p:txBody>
          <a:bodyPr>
            <a:spAutoFit/>
          </a:bodyPr>
          <a:lstStyle/>
          <a:p>
            <a:pPr algn="ctr" rtl="1" eaLnBrk="1" fontAlgn="auto" hangingPunct="1">
              <a:spcBef>
                <a:spcPts val="0"/>
              </a:spcBef>
              <a:spcAft>
                <a:spcPts val="0"/>
              </a:spcAft>
              <a:defRPr/>
            </a:pPr>
            <a:r>
              <a:rPr lang="ar-SA" sz="3200" b="1" cap="small" dirty="0">
                <a:solidFill>
                  <a:srgbClr val="C00000"/>
                </a:solidFill>
                <a:latin typeface="+mn-lt"/>
                <a:cs typeface="+mn-cs"/>
              </a:rPr>
              <a:t>الخطوة 4: </a:t>
            </a:r>
            <a:r>
              <a:rPr lang="ar-SA" sz="3200" b="1" cap="small" dirty="0">
                <a:solidFill>
                  <a:srgbClr val="006600"/>
                </a:solidFill>
                <a:latin typeface="+mn-lt"/>
                <a:cs typeface="+mn-cs"/>
              </a:rPr>
              <a:t>يقسم محور التماثل القطع المكافئ إلى جزأين متطابقين، لذا فإنه لكل نقطة على أحد الجزأين توجد نقطة تناظرها في الجزء الآخر، وتبعد المسافة نفسها عن المستقيم الذي يمثل محور التماثل، وللنقطتين الإحداثي الصادي نفسه.</a:t>
            </a:r>
            <a:endParaRPr lang="en-US" sz="3200" dirty="0">
              <a:solidFill>
                <a:srgbClr val="006600"/>
              </a:solidFill>
              <a:latin typeface="+mn-lt"/>
              <a:cs typeface="+mn-cs"/>
            </a:endParaRPr>
          </a:p>
        </p:txBody>
      </p:sp>
      <p:pic>
        <p:nvPicPr>
          <p:cNvPr id="93197" name="Picture 13">
            <a:extLst>
              <a:ext uri="{FF2B5EF4-FFF2-40B4-BE49-F238E27FC236}">
                <a16:creationId xmlns:a16="http://schemas.microsoft.com/office/drawing/2014/main" id="{1F522F86-0CA7-E708-08FA-588BB7152BE0}"/>
              </a:ext>
            </a:extLst>
          </p:cNvPr>
          <p:cNvPicPr>
            <a:picLocks noChangeAspect="1" noChangeArrowheads="1"/>
          </p:cNvPicPr>
          <p:nvPr/>
        </p:nvPicPr>
        <p:blipFill>
          <a:blip r:embed="rId4">
            <a:lum bright="-12000" contrast="22000"/>
          </a:blip>
          <a:srcRect/>
          <a:stretch>
            <a:fillRect/>
          </a:stretch>
        </p:blipFill>
        <p:spPr bwMode="auto">
          <a:xfrm>
            <a:off x="886098" y="2349773"/>
            <a:ext cx="2016125" cy="266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12" presetID="16" presetClass="entr" presetSubtype="26" fill="hold" nodeType="withEffect">
                                  <p:stCondLst>
                                    <p:cond delay="0"/>
                                  </p:stCondLst>
                                  <p:childTnLst>
                                    <p:set>
                                      <p:cBhvr>
                                        <p:cTn id="13" dur="1" fill="hold">
                                          <p:stCondLst>
                                            <p:cond delay="0"/>
                                          </p:stCondLst>
                                        </p:cTn>
                                        <p:tgtEl>
                                          <p:spTgt spid="93197"/>
                                        </p:tgtEl>
                                        <p:attrNameLst>
                                          <p:attrName>style.visibility</p:attrName>
                                        </p:attrNameLst>
                                      </p:cBhvr>
                                      <p:to>
                                        <p:strVal val="visible"/>
                                      </p:to>
                                    </p:set>
                                    <p:animEffect transition="in" filter="barn(inHorizontal)">
                                      <p:cBhvr>
                                        <p:cTn id="14" dur="500"/>
                                        <p:tgtEl>
                                          <p:spTgt spid="93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72CBC10-0C0F-C119-73F9-F0C2342E3F10}"/>
              </a:ext>
            </a:extLst>
          </p:cNvPr>
          <p:cNvPicPr>
            <a:picLocks noChangeAspect="1" noChangeArrowheads="1"/>
          </p:cNvPicPr>
          <p:nvPr/>
        </p:nvPicPr>
        <p:blipFill>
          <a:blip r:embed="rId4">
            <a:lum bright="-10000" contrast="16000"/>
            <a:extLst>
              <a:ext uri="{28A0092B-C50C-407E-A947-70E740481C1C}">
                <a14:useLocalDpi xmlns:a14="http://schemas.microsoft.com/office/drawing/2010/main" val="0"/>
              </a:ext>
            </a:extLst>
          </a:blip>
          <a:srcRect/>
          <a:stretch>
            <a:fillRect/>
          </a:stretch>
        </p:blipFill>
        <p:spPr bwMode="auto">
          <a:xfrm>
            <a:off x="900113" y="404813"/>
            <a:ext cx="3384550" cy="25193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Striped Right Arrow 6">
            <a:extLst>
              <a:ext uri="{FF2B5EF4-FFF2-40B4-BE49-F238E27FC236}">
                <a16:creationId xmlns:a16="http://schemas.microsoft.com/office/drawing/2014/main" id="{455E3B73-DD2A-2686-6B9D-2A46A4C3F18C}"/>
              </a:ext>
            </a:extLst>
          </p:cNvPr>
          <p:cNvSpPr/>
          <p:nvPr/>
        </p:nvSpPr>
        <p:spPr>
          <a:xfrm flipH="1">
            <a:off x="2263775" y="2997200"/>
            <a:ext cx="6269038" cy="3241675"/>
          </a:xfrm>
          <a:prstGeom prst="stripedRightArrow">
            <a:avLst>
              <a:gd name="adj1" fmla="val 100000"/>
              <a:gd name="adj2" fmla="val 10041"/>
            </a:avLst>
          </a:prstGeom>
          <a:noFill/>
          <a:ln>
            <a:noFill/>
          </a:ln>
        </p:spPr>
        <p:style>
          <a:lnRef idx="3">
            <a:schemeClr val="lt1"/>
          </a:lnRef>
          <a:fillRef idx="1">
            <a:schemeClr val="accent6"/>
          </a:fillRef>
          <a:effectRef idx="1">
            <a:schemeClr val="accent6"/>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8" name="TextBox 7">
            <a:extLst>
              <a:ext uri="{FF2B5EF4-FFF2-40B4-BE49-F238E27FC236}">
                <a16:creationId xmlns:a16="http://schemas.microsoft.com/office/drawing/2014/main" id="{324856D4-6987-761E-6FFB-97BFF6E78B81}"/>
              </a:ext>
            </a:extLst>
          </p:cNvPr>
          <p:cNvSpPr txBox="1"/>
          <p:nvPr/>
        </p:nvSpPr>
        <p:spPr>
          <a:xfrm>
            <a:off x="2982913" y="3070225"/>
            <a:ext cx="4978400" cy="3170238"/>
          </a:xfrm>
          <a:prstGeom prst="rect">
            <a:avLst/>
          </a:prstGeom>
          <a:noFill/>
          <a:ln>
            <a:noFill/>
          </a:ln>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mn-lt"/>
                <a:cs typeface="+mn-cs"/>
              </a:rPr>
              <a:t>تُعد نافورة الملك فهد في جدة أعلى نافورة من نوعها في العالم، إذ يصل ارتفاعها إلى 312 مترًا، وتقدم عرضًا رائعًا لحركة المياه والضوء،</a:t>
            </a:r>
            <a:endParaRPr lang="en-US" sz="4000" dirty="0">
              <a:solidFill>
                <a:srgbClr val="002060"/>
              </a:solidFill>
              <a:latin typeface="+mn-lt"/>
              <a:cs typeface="+mn-cs"/>
            </a:endParaRPr>
          </a:p>
        </p:txBody>
      </p:sp>
    </p:spTree>
  </p:cSld>
  <p:clrMapOvr>
    <a:masterClrMapping/>
  </p:clrMapOvr>
  <p:transition>
    <p:split orient="vert" dir="in"/>
    <p:sndAc>
      <p:stSnd>
        <p:snd r:embed="rId2" name="SOUND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voltage.wav"/>
                                        </p:tgtEl>
                                      </p:cMediaNode>
                                    </p:audio>
                                  </p:subTnLst>
                                </p:cTn>
                              </p:par>
                              <p:par>
                                <p:cTn id="16" presetID="2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741F0132-2803-FCF2-4190-F59138DDB62C}"/>
              </a:ext>
            </a:extLst>
          </p:cNvPr>
          <p:cNvSpPr/>
          <p:nvPr/>
        </p:nvSpPr>
        <p:spPr>
          <a:xfrm>
            <a:off x="845865" y="1698624"/>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05578E32-AAE6-E418-3400-23D49CB7AF29}"/>
              </a:ext>
            </a:extLst>
          </p:cNvPr>
          <p:cNvSpPr txBox="1"/>
          <p:nvPr/>
        </p:nvSpPr>
        <p:spPr>
          <a:xfrm>
            <a:off x="701403" y="1700212"/>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18" name="Snip Diagonal Corner Rectangle 17">
            <a:extLst>
              <a:ext uri="{FF2B5EF4-FFF2-40B4-BE49-F238E27FC236}">
                <a16:creationId xmlns:a16="http://schemas.microsoft.com/office/drawing/2014/main" id="{AB22DDCB-8941-CBE6-7A05-13CC3645AD10}"/>
              </a:ext>
            </a:extLst>
          </p:cNvPr>
          <p:cNvSpPr/>
          <p:nvPr/>
        </p:nvSpPr>
        <p:spPr>
          <a:xfrm>
            <a:off x="1331640" y="2852737"/>
            <a:ext cx="6805613"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EA91E49C-4E70-D06C-7241-0B73267D4FF1}"/>
              </a:ext>
            </a:extLst>
          </p:cNvPr>
          <p:cNvSpPr/>
          <p:nvPr/>
        </p:nvSpPr>
        <p:spPr>
          <a:xfrm>
            <a:off x="1331640" y="3009899"/>
            <a:ext cx="6865938" cy="708025"/>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C00000"/>
                </a:solidFill>
                <a:latin typeface="Arial" charset="0"/>
                <a:cs typeface="Arial" charset="0"/>
              </a:rPr>
              <a:t>الخطوة 5: </a:t>
            </a:r>
            <a:r>
              <a:rPr lang="ar-SA" sz="4000" b="1" cap="small" dirty="0">
                <a:solidFill>
                  <a:srgbClr val="006600"/>
                </a:solidFill>
                <a:latin typeface="Arial" charset="0"/>
                <a:cs typeface="Arial" charset="0"/>
              </a:rPr>
              <a:t>صل بين النقاط بمنحنى.</a:t>
            </a:r>
            <a:endParaRPr lang="en-US" sz="4000" dirty="0">
              <a:solidFill>
                <a:srgbClr val="006600"/>
              </a:solidFill>
              <a:latin typeface="Arial" charset="0"/>
              <a:cs typeface="Arial" charset="0"/>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2.5"/>
                                          </p:val>
                                        </p:tav>
                                        <p:tav tm="100000">
                                          <p:val>
                                            <p:strVal val="#ppt_w"/>
                                          </p:val>
                                        </p:tav>
                                      </p:tavLst>
                                    </p:anim>
                                    <p:anim calcmode="lin" valueType="num">
                                      <p:cBhvr>
                                        <p:cTn id="8" dur="500" fill="hold"/>
                                        <p:tgtEl>
                                          <p:spTgt spid="18"/>
                                        </p:tgtEl>
                                        <p:attrNameLst>
                                          <p:attrName>ppt_h</p:attrName>
                                        </p:attrNameLst>
                                      </p:cBhvr>
                                      <p:tavLst>
                                        <p:tav tm="0">
                                          <p:val>
                                            <p:strVal val="#ppt_h*0.01"/>
                                          </p:val>
                                        </p:tav>
                                        <p:tav tm="100000">
                                          <p:val>
                                            <p:strVal val="#ppt_h"/>
                                          </p:val>
                                        </p:tav>
                                      </p:tavLst>
                                    </p:anim>
                                    <p:anim calcmode="lin" valueType="num">
                                      <p:cBhvr>
                                        <p:cTn id="9" dur="500" fill="hold"/>
                                        <p:tgtEl>
                                          <p:spTgt spid="18"/>
                                        </p:tgtEl>
                                        <p:attrNameLst>
                                          <p:attrName>ppt_x</p:attrName>
                                        </p:attrNameLst>
                                      </p:cBhvr>
                                      <p:tavLst>
                                        <p:tav tm="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h+1"/>
                                          </p:val>
                                        </p:tav>
                                        <p:tav tm="100000">
                                          <p:val>
                                            <p:strVal val="#ppt_y"/>
                                          </p:val>
                                        </p:tav>
                                      </p:tavLst>
                                    </p:anim>
                                    <p:animEffect transition="in" filter="fade">
                                      <p:cBhvr>
                                        <p:cTn id="11"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2.5"/>
                                          </p:val>
                                        </p:tav>
                                        <p:tav tm="100000">
                                          <p:val>
                                            <p:strVal val="#ppt_w"/>
                                          </p:val>
                                        </p:tav>
                                      </p:tavLst>
                                    </p:anim>
                                    <p:anim calcmode="lin" valueType="num">
                                      <p:cBhvr>
                                        <p:cTn id="15" dur="500" fill="hold"/>
                                        <p:tgtEl>
                                          <p:spTgt spid="19"/>
                                        </p:tgtEl>
                                        <p:attrNameLst>
                                          <p:attrName>ppt_h</p:attrName>
                                        </p:attrNameLst>
                                      </p:cBhvr>
                                      <p:tavLst>
                                        <p:tav tm="0">
                                          <p:val>
                                            <p:strVal val="#ppt_h*0.01"/>
                                          </p:val>
                                        </p:tav>
                                        <p:tav tm="100000">
                                          <p:val>
                                            <p:strVal val="#ppt_h"/>
                                          </p:val>
                                        </p:tav>
                                      </p:tavLst>
                                    </p:anim>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h+1"/>
                                          </p:val>
                                        </p:tav>
                                        <p:tav tm="100000">
                                          <p:val>
                                            <p:strVal val="#ppt_y"/>
                                          </p:val>
                                        </p:tav>
                                      </p:tavLst>
                                    </p:anim>
                                    <p:animEffect transition="in" filter="fade">
                                      <p:cBhvr>
                                        <p:cTn id="18" dur="500"/>
                                        <p:tgtEl>
                                          <p:spTgt spid="19"/>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144386" y="1468178"/>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TextBox 3">
            <a:extLst>
              <a:ext uri="{FF2B5EF4-FFF2-40B4-BE49-F238E27FC236}">
                <a16:creationId xmlns:a16="http://schemas.microsoft.com/office/drawing/2014/main" id="{FE3A9FCD-32E3-4857-9C8C-C8646512AB38}"/>
              </a:ext>
            </a:extLst>
          </p:cNvPr>
          <p:cNvSpPr txBox="1"/>
          <p:nvPr/>
        </p:nvSpPr>
        <p:spPr>
          <a:xfrm>
            <a:off x="4213357" y="1467227"/>
            <a:ext cx="4881193" cy="1107996"/>
          </a:xfrm>
          <a:prstGeom prst="rect">
            <a:avLst/>
          </a:prstGeom>
          <a:solidFill>
            <a:srgbClr val="6C9EBC"/>
          </a:solidFill>
          <a:ln>
            <a:noFill/>
          </a:ln>
          <a:effectLst/>
        </p:spPr>
        <p:txBody>
          <a:bodyPr wrap="square" rtlCol="1">
            <a:spAutoFit/>
          </a:bodyPr>
          <a:lstStyle/>
          <a:p>
            <a:pPr lvl="0" algn="ctr" eaLnBrk="1" fontAlgn="auto" hangingPunct="1">
              <a:spcBef>
                <a:spcPts val="0"/>
              </a:spcBef>
              <a:spcAft>
                <a:spcPts val="0"/>
              </a:spcAft>
              <a:defRPr/>
            </a:pPr>
            <a:r>
              <a:rPr lang="ar-EG" sz="6600" b="1" dirty="0">
                <a:solidFill>
                  <a:srgbClr val="FDD336"/>
                </a:solidFill>
                <a:latin typeface="Calibri"/>
              </a:rPr>
              <a:t>تحقق من فهمك</a:t>
            </a:r>
          </a:p>
        </p:txBody>
      </p:sp>
    </p:spTree>
    <p:extLst>
      <p:ext uri="{BB962C8B-B14F-4D97-AF65-F5344CB8AC3E}">
        <p14:creationId xmlns:p14="http://schemas.microsoft.com/office/powerpoint/2010/main" val="2283596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D6AC7B23-983F-D4F6-2770-0B41F0BD1725}"/>
              </a:ext>
            </a:extLst>
          </p:cNvPr>
          <p:cNvSpPr/>
          <p:nvPr/>
        </p:nvSpPr>
        <p:spPr>
          <a:xfrm>
            <a:off x="1258888" y="2924175"/>
            <a:ext cx="6978650" cy="1758950"/>
          </a:xfrm>
          <a:prstGeom prst="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798083A9-4BB8-D33C-F269-C81CE11951E8}"/>
              </a:ext>
            </a:extLst>
          </p:cNvPr>
          <p:cNvSpPr txBox="1"/>
          <p:nvPr/>
        </p:nvSpPr>
        <p:spPr>
          <a:xfrm>
            <a:off x="1181100" y="3419475"/>
            <a:ext cx="7056438" cy="769938"/>
          </a:xfrm>
          <a:prstGeom prst="rect">
            <a:avLst/>
          </a:prstGeom>
          <a:noFill/>
        </p:spPr>
        <p:txBody>
          <a:bodyPr rtlCol="1">
            <a:spAutoFit/>
          </a:bodyPr>
          <a:lstStyle/>
          <a:p>
            <a:pPr algn="ctr" rtl="1" eaLnBrk="1" fontAlgn="auto" hangingPunct="1">
              <a:spcBef>
                <a:spcPts val="0"/>
              </a:spcBef>
              <a:spcAft>
                <a:spcPts val="0"/>
              </a:spcAft>
              <a:defRPr/>
            </a:pPr>
            <a:r>
              <a:rPr lang="ar-SA" sz="4400" b="1" cap="small" dirty="0">
                <a:solidFill>
                  <a:schemeClr val="accent6">
                    <a:lumMod val="50000"/>
                  </a:schemeClr>
                </a:solidFill>
                <a:latin typeface="+mn-lt"/>
                <a:cs typeface="+mn-cs"/>
              </a:rPr>
              <a:t>5أ) </a:t>
            </a:r>
            <a:r>
              <a:rPr lang="ar-SA" sz="4400" b="1" cap="small" dirty="0" err="1">
                <a:solidFill>
                  <a:schemeClr val="accent6">
                    <a:lumMod val="50000"/>
                  </a:schemeClr>
                </a:solidFill>
                <a:latin typeface="+mn-lt"/>
                <a:cs typeface="+mn-cs"/>
              </a:rPr>
              <a:t>د</a:t>
            </a:r>
            <a:r>
              <a:rPr lang="ar-SA" sz="4400" b="1" cap="small" dirty="0">
                <a:solidFill>
                  <a:schemeClr val="accent6">
                    <a:lumMod val="50000"/>
                  </a:schemeClr>
                </a:solidFill>
                <a:latin typeface="+mn-lt"/>
                <a:cs typeface="+mn-cs"/>
              </a:rPr>
              <a:t>(س) = -2س</a:t>
            </a:r>
            <a:r>
              <a:rPr lang="ar-EG" sz="4400" b="1" baseline="30000" dirty="0">
                <a:solidFill>
                  <a:schemeClr val="accent6">
                    <a:lumMod val="50000"/>
                  </a:schemeClr>
                </a:solidFill>
                <a:latin typeface="+mn-lt"/>
                <a:cs typeface="+mn-cs"/>
              </a:rPr>
              <a:t>2</a:t>
            </a:r>
            <a:r>
              <a:rPr lang="ar-SA" sz="4400" b="1" cap="small" dirty="0">
                <a:solidFill>
                  <a:schemeClr val="accent6">
                    <a:lumMod val="50000"/>
                  </a:schemeClr>
                </a:solidFill>
                <a:latin typeface="+mn-lt"/>
                <a:cs typeface="+mn-cs"/>
              </a:rPr>
              <a:t> + 2س – 1</a:t>
            </a:r>
            <a:endParaRPr lang="en-US" sz="4400" dirty="0">
              <a:solidFill>
                <a:schemeClr val="accent6">
                  <a:lumMod val="50000"/>
                </a:schemeClr>
              </a:solidFill>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C89457C2-6715-05D6-DACC-452A2F0218C7}"/>
              </a:ext>
            </a:extLst>
          </p:cNvPr>
          <p:cNvSpPr>
            <a:spLocks noChangeArrowheads="1"/>
          </p:cNvSpPr>
          <p:nvPr/>
        </p:nvSpPr>
        <p:spPr bwMode="auto">
          <a:xfrm>
            <a:off x="-611188" y="3930650"/>
            <a:ext cx="89281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latin typeface="Arial" panose="020B0604020202020204" pitchFamily="34" charset="0"/>
              </a:rPr>
              <a:t>معادلة محور التماثل هي</a:t>
            </a:r>
            <a:endParaRPr lang="en-US" altLang="ar-SA" sz="3600">
              <a:latin typeface="Arial" panose="020B0604020202020204" pitchFamily="34" charset="0"/>
            </a:endParaRPr>
          </a:p>
        </p:txBody>
      </p:sp>
      <p:sp>
        <p:nvSpPr>
          <p:cNvPr id="8" name="Rectangle 15">
            <a:extLst>
              <a:ext uri="{FF2B5EF4-FFF2-40B4-BE49-F238E27FC236}">
                <a16:creationId xmlns:a16="http://schemas.microsoft.com/office/drawing/2014/main" id="{254F6453-C694-C839-FEA2-39BAC13040A7}"/>
              </a:ext>
            </a:extLst>
          </p:cNvPr>
          <p:cNvSpPr/>
          <p:nvPr/>
        </p:nvSpPr>
        <p:spPr>
          <a:xfrm>
            <a:off x="4859338" y="1700213"/>
            <a:ext cx="5256212" cy="647700"/>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2060"/>
                </a:solidFill>
                <a:latin typeface="+mn-lt"/>
                <a:cs typeface="+mn-cs"/>
              </a:rPr>
              <a:t>س =</a:t>
            </a:r>
            <a:r>
              <a:rPr lang="ar-EG" sz="3600" b="1" cap="small" dirty="0">
                <a:solidFill>
                  <a:srgbClr val="002060"/>
                </a:solidFill>
                <a:latin typeface="+mn-lt"/>
                <a:cs typeface="+mn-cs"/>
              </a:rPr>
              <a:t> ـــــــــ</a:t>
            </a:r>
            <a:endParaRPr lang="en-US" sz="3600" dirty="0">
              <a:solidFill>
                <a:srgbClr val="002060"/>
              </a:solidFill>
              <a:latin typeface="+mn-lt"/>
              <a:cs typeface="+mn-cs"/>
            </a:endParaRPr>
          </a:p>
        </p:txBody>
      </p:sp>
      <p:sp>
        <p:nvSpPr>
          <p:cNvPr id="10" name="Rectangle 16">
            <a:extLst>
              <a:ext uri="{FF2B5EF4-FFF2-40B4-BE49-F238E27FC236}">
                <a16:creationId xmlns:a16="http://schemas.microsoft.com/office/drawing/2014/main" id="{38C2ABC5-0875-A8CF-5117-9AE589C71272}"/>
              </a:ext>
            </a:extLst>
          </p:cNvPr>
          <p:cNvSpPr/>
          <p:nvPr/>
        </p:nvSpPr>
        <p:spPr>
          <a:xfrm>
            <a:off x="6515100" y="1412875"/>
            <a:ext cx="1082675"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-ب</a:t>
            </a:r>
            <a:endParaRPr lang="en-US" sz="3600" dirty="0">
              <a:solidFill>
                <a:srgbClr val="002060"/>
              </a:solidFill>
              <a:latin typeface="+mn-lt"/>
              <a:cs typeface="+mn-cs"/>
            </a:endParaRPr>
          </a:p>
        </p:txBody>
      </p:sp>
      <p:sp>
        <p:nvSpPr>
          <p:cNvPr id="11" name="Rectangle 17">
            <a:extLst>
              <a:ext uri="{FF2B5EF4-FFF2-40B4-BE49-F238E27FC236}">
                <a16:creationId xmlns:a16="http://schemas.microsoft.com/office/drawing/2014/main" id="{9E3A41ED-0B7E-E536-A8C9-5563AB971F95}"/>
              </a:ext>
            </a:extLst>
          </p:cNvPr>
          <p:cNvSpPr/>
          <p:nvPr/>
        </p:nvSpPr>
        <p:spPr>
          <a:xfrm>
            <a:off x="6457950" y="2133600"/>
            <a:ext cx="1081088"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2أ</a:t>
            </a:r>
            <a:endParaRPr lang="en-US" sz="3600" dirty="0">
              <a:solidFill>
                <a:srgbClr val="002060"/>
              </a:solidFill>
              <a:latin typeface="+mn-lt"/>
              <a:cs typeface="+mn-cs"/>
            </a:endParaRPr>
          </a:p>
        </p:txBody>
      </p:sp>
      <p:sp>
        <p:nvSpPr>
          <p:cNvPr id="14" name="Rectangle 15">
            <a:extLst>
              <a:ext uri="{FF2B5EF4-FFF2-40B4-BE49-F238E27FC236}">
                <a16:creationId xmlns:a16="http://schemas.microsoft.com/office/drawing/2014/main" id="{D45E8D32-1943-6F2E-EE25-4D47C2CFF7CA}"/>
              </a:ext>
            </a:extLst>
          </p:cNvPr>
          <p:cNvSpPr/>
          <p:nvPr/>
        </p:nvSpPr>
        <p:spPr>
          <a:xfrm>
            <a:off x="466725" y="2492375"/>
            <a:ext cx="5688013" cy="646113"/>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2060"/>
                </a:solidFill>
                <a:latin typeface="+mn-lt"/>
                <a:cs typeface="+mn-cs"/>
              </a:rPr>
              <a:t>س =</a:t>
            </a:r>
            <a:r>
              <a:rPr lang="ar-EG" sz="3600" b="1" cap="small" dirty="0">
                <a:solidFill>
                  <a:srgbClr val="002060"/>
                </a:solidFill>
                <a:latin typeface="+mn-lt"/>
                <a:cs typeface="+mn-cs"/>
              </a:rPr>
              <a:t> </a:t>
            </a:r>
            <a:r>
              <a:rPr lang="ar-EG" sz="3600" b="1" cap="small" dirty="0" err="1">
                <a:solidFill>
                  <a:srgbClr val="002060"/>
                </a:solidFill>
                <a:latin typeface="+mn-lt"/>
                <a:cs typeface="+mn-cs"/>
              </a:rPr>
              <a:t>ـــــــ</a:t>
            </a:r>
            <a:r>
              <a:rPr lang="ar-EG" sz="3600" b="1" cap="small" dirty="0" err="1">
                <a:solidFill>
                  <a:srgbClr val="002060"/>
                </a:solidFill>
                <a:latin typeface="Arial" charset="0"/>
                <a:cs typeface="Arial" charset="0"/>
              </a:rPr>
              <a:t>ـــ</a:t>
            </a:r>
            <a:r>
              <a:rPr lang="ar-EG" sz="3600" b="1" cap="small" dirty="0" err="1">
                <a:solidFill>
                  <a:srgbClr val="002060"/>
                </a:solidFill>
                <a:latin typeface="+mn-lt"/>
                <a:cs typeface="+mn-cs"/>
              </a:rPr>
              <a:t>ــ </a:t>
            </a:r>
            <a:r>
              <a:rPr lang="ar-EG" sz="3600" b="1" cap="small" dirty="0">
                <a:solidFill>
                  <a:srgbClr val="002060"/>
                </a:solidFill>
                <a:latin typeface="+mn-lt"/>
                <a:cs typeface="+mn-cs"/>
              </a:rPr>
              <a:t>=</a:t>
            </a:r>
            <a:r>
              <a:rPr lang="ar-EG" sz="3600" b="1" cap="small" dirty="0">
                <a:solidFill>
                  <a:srgbClr val="002060"/>
                </a:solidFill>
                <a:latin typeface="Arial" charset="0"/>
                <a:cs typeface="Arial" charset="0"/>
              </a:rPr>
              <a:t> </a:t>
            </a:r>
            <a:r>
              <a:rPr lang="ar-EG" sz="3600" b="1" cap="small" dirty="0" err="1">
                <a:solidFill>
                  <a:srgbClr val="002060"/>
                </a:solidFill>
                <a:latin typeface="Arial" charset="0"/>
                <a:cs typeface="Arial" charset="0"/>
              </a:rPr>
              <a:t>ـــــــــ </a:t>
            </a:r>
            <a:r>
              <a:rPr lang="ar-EG" sz="3600" b="1" cap="small" dirty="0">
                <a:solidFill>
                  <a:srgbClr val="002060"/>
                </a:solidFill>
                <a:latin typeface="Arial" charset="0"/>
                <a:cs typeface="Arial" charset="0"/>
              </a:rPr>
              <a:t>= ـــــــــ </a:t>
            </a:r>
            <a:endParaRPr lang="en-US" sz="3600" dirty="0">
              <a:solidFill>
                <a:srgbClr val="002060"/>
              </a:solidFill>
              <a:latin typeface="+mn-lt"/>
              <a:cs typeface="+mn-cs"/>
            </a:endParaRPr>
          </a:p>
        </p:txBody>
      </p:sp>
      <p:sp>
        <p:nvSpPr>
          <p:cNvPr id="15" name="Rectangle 16">
            <a:extLst>
              <a:ext uri="{FF2B5EF4-FFF2-40B4-BE49-F238E27FC236}">
                <a16:creationId xmlns:a16="http://schemas.microsoft.com/office/drawing/2014/main" id="{19FC1D2C-3E1D-2EAE-C4EA-28314218E7A9}"/>
              </a:ext>
            </a:extLst>
          </p:cNvPr>
          <p:cNvSpPr/>
          <p:nvPr/>
        </p:nvSpPr>
        <p:spPr>
          <a:xfrm>
            <a:off x="3635375" y="2278063"/>
            <a:ext cx="1082675"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16" name="Rectangle 17">
            <a:extLst>
              <a:ext uri="{FF2B5EF4-FFF2-40B4-BE49-F238E27FC236}">
                <a16:creationId xmlns:a16="http://schemas.microsoft.com/office/drawing/2014/main" id="{83DD4EA0-04A5-B4DF-F6A7-0A6D0A2D6E01}"/>
              </a:ext>
            </a:extLst>
          </p:cNvPr>
          <p:cNvSpPr/>
          <p:nvPr/>
        </p:nvSpPr>
        <p:spPr>
          <a:xfrm>
            <a:off x="3562350" y="2924175"/>
            <a:ext cx="1296988" cy="646113"/>
          </a:xfrm>
          <a:prstGeom prst="rect">
            <a:avLst/>
          </a:prstGeom>
        </p:spPr>
        <p:txBody>
          <a:bodyPr>
            <a:spAutoFit/>
          </a:bodyPr>
          <a:lstStyle/>
          <a:p>
            <a:pPr algn="ctr" eaLnBrk="1" fontAlgn="auto" hangingPunct="1">
              <a:spcBef>
                <a:spcPts val="0"/>
              </a:spcBef>
              <a:spcAft>
                <a:spcPts val="0"/>
              </a:spcAft>
              <a:defRPr/>
            </a:pPr>
            <a:r>
              <a:rPr lang="ar-EG" sz="3600" b="1" cap="small" dirty="0" err="1">
                <a:solidFill>
                  <a:srgbClr val="002060"/>
                </a:solidFill>
                <a:latin typeface="+mn-lt"/>
                <a:cs typeface="+mn-cs"/>
              </a:rPr>
              <a:t>2× </a:t>
            </a: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17" name="Rectangle 16">
            <a:extLst>
              <a:ext uri="{FF2B5EF4-FFF2-40B4-BE49-F238E27FC236}">
                <a16:creationId xmlns:a16="http://schemas.microsoft.com/office/drawing/2014/main" id="{6C78CF8A-2927-D89A-1EBF-FAABB8D5C214}"/>
              </a:ext>
            </a:extLst>
          </p:cNvPr>
          <p:cNvSpPr/>
          <p:nvPr/>
        </p:nvSpPr>
        <p:spPr>
          <a:xfrm>
            <a:off x="2051050" y="2205038"/>
            <a:ext cx="1439863"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18" name="Rectangle 17">
            <a:extLst>
              <a:ext uri="{FF2B5EF4-FFF2-40B4-BE49-F238E27FC236}">
                <a16:creationId xmlns:a16="http://schemas.microsoft.com/office/drawing/2014/main" id="{21BA621E-1357-46C9-2149-0D3FA31B40FC}"/>
              </a:ext>
            </a:extLst>
          </p:cNvPr>
          <p:cNvSpPr/>
          <p:nvPr/>
        </p:nvSpPr>
        <p:spPr>
          <a:xfrm>
            <a:off x="2051050" y="2925763"/>
            <a:ext cx="1366838"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-4</a:t>
            </a:r>
            <a:endParaRPr lang="en-US" sz="3600" dirty="0">
              <a:solidFill>
                <a:srgbClr val="002060"/>
              </a:solidFill>
              <a:latin typeface="+mn-lt"/>
              <a:cs typeface="+mn-cs"/>
            </a:endParaRPr>
          </a:p>
        </p:txBody>
      </p:sp>
      <p:sp>
        <p:nvSpPr>
          <p:cNvPr id="19" name="Rectangle 16">
            <a:extLst>
              <a:ext uri="{FF2B5EF4-FFF2-40B4-BE49-F238E27FC236}">
                <a16:creationId xmlns:a16="http://schemas.microsoft.com/office/drawing/2014/main" id="{A796D7B2-6219-55F6-1F31-726215F350E8}"/>
              </a:ext>
            </a:extLst>
          </p:cNvPr>
          <p:cNvSpPr/>
          <p:nvPr/>
        </p:nvSpPr>
        <p:spPr>
          <a:xfrm>
            <a:off x="611188" y="2203450"/>
            <a:ext cx="1439862"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1</a:t>
            </a:r>
            <a:endParaRPr lang="en-US" sz="3600" dirty="0">
              <a:solidFill>
                <a:srgbClr val="002060"/>
              </a:solidFill>
              <a:latin typeface="+mn-lt"/>
              <a:cs typeface="+mn-cs"/>
            </a:endParaRPr>
          </a:p>
        </p:txBody>
      </p:sp>
      <p:sp>
        <p:nvSpPr>
          <p:cNvPr id="20" name="Rectangle 17">
            <a:extLst>
              <a:ext uri="{FF2B5EF4-FFF2-40B4-BE49-F238E27FC236}">
                <a16:creationId xmlns:a16="http://schemas.microsoft.com/office/drawing/2014/main" id="{FD51EBA6-FFBA-7B1C-60AC-1E3B42EC062C}"/>
              </a:ext>
            </a:extLst>
          </p:cNvPr>
          <p:cNvSpPr/>
          <p:nvPr/>
        </p:nvSpPr>
        <p:spPr>
          <a:xfrm>
            <a:off x="682625" y="2924175"/>
            <a:ext cx="1366838"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21" name="Rectangle 15">
            <a:extLst>
              <a:ext uri="{FF2B5EF4-FFF2-40B4-BE49-F238E27FC236}">
                <a16:creationId xmlns:a16="http://schemas.microsoft.com/office/drawing/2014/main" id="{E6943038-9CB1-638C-E40E-9C9D401FA4A7}"/>
              </a:ext>
            </a:extLst>
          </p:cNvPr>
          <p:cNvSpPr/>
          <p:nvPr/>
        </p:nvSpPr>
        <p:spPr>
          <a:xfrm>
            <a:off x="1042988" y="3930650"/>
            <a:ext cx="5256212" cy="647700"/>
          </a:xfrm>
          <a:prstGeom prst="rect">
            <a:avLst/>
          </a:prstGeom>
        </p:spPr>
        <p:txBody>
          <a:bodyPr>
            <a:spAutoFit/>
          </a:bodyPr>
          <a:lstStyle/>
          <a:p>
            <a:pPr algn="ctr" eaLnBrk="1" fontAlgn="auto" hangingPunct="1">
              <a:spcBef>
                <a:spcPts val="0"/>
              </a:spcBef>
              <a:spcAft>
                <a:spcPts val="0"/>
              </a:spcAft>
              <a:defRPr/>
            </a:pPr>
            <a:r>
              <a:rPr lang="ar-SA" sz="3600" b="1" cap="small" dirty="0" err="1">
                <a:latin typeface="+mn-lt"/>
                <a:cs typeface="+mn-cs"/>
              </a:rPr>
              <a:t>س =</a:t>
            </a:r>
            <a:r>
              <a:rPr lang="ar-EG" sz="3600" b="1" cap="small" dirty="0">
                <a:latin typeface="+mn-lt"/>
                <a:cs typeface="+mn-cs"/>
              </a:rPr>
              <a:t> ـــــــــ</a:t>
            </a:r>
            <a:endParaRPr lang="en-US" sz="3600" dirty="0">
              <a:latin typeface="+mn-lt"/>
              <a:cs typeface="+mn-cs"/>
            </a:endParaRPr>
          </a:p>
        </p:txBody>
      </p:sp>
      <p:sp>
        <p:nvSpPr>
          <p:cNvPr id="22" name="Rectangle 16">
            <a:extLst>
              <a:ext uri="{FF2B5EF4-FFF2-40B4-BE49-F238E27FC236}">
                <a16:creationId xmlns:a16="http://schemas.microsoft.com/office/drawing/2014/main" id="{2F18D948-561D-F512-B1E6-BC0096A68D30}"/>
              </a:ext>
            </a:extLst>
          </p:cNvPr>
          <p:cNvSpPr/>
          <p:nvPr/>
        </p:nvSpPr>
        <p:spPr>
          <a:xfrm>
            <a:off x="2609901" y="3752056"/>
            <a:ext cx="1082675" cy="646112"/>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1</a:t>
            </a:r>
            <a:endParaRPr lang="en-US" sz="3600" dirty="0">
              <a:latin typeface="+mn-lt"/>
              <a:cs typeface="+mn-cs"/>
            </a:endParaRPr>
          </a:p>
        </p:txBody>
      </p:sp>
      <p:sp>
        <p:nvSpPr>
          <p:cNvPr id="23" name="Rectangle 17">
            <a:extLst>
              <a:ext uri="{FF2B5EF4-FFF2-40B4-BE49-F238E27FC236}">
                <a16:creationId xmlns:a16="http://schemas.microsoft.com/office/drawing/2014/main" id="{5CB1057D-2D5C-9708-9771-0B567D01AC32}"/>
              </a:ext>
            </a:extLst>
          </p:cNvPr>
          <p:cNvSpPr/>
          <p:nvPr/>
        </p:nvSpPr>
        <p:spPr>
          <a:xfrm>
            <a:off x="2639354" y="4365624"/>
            <a:ext cx="1081088" cy="646112"/>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2</a:t>
            </a:r>
            <a:endParaRPr lang="en-US" sz="3600" dirty="0">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2.5"/>
                                          </p:val>
                                        </p:tav>
                                        <p:tav tm="100000">
                                          <p:val>
                                            <p:strVal val="#ppt_w"/>
                                          </p:val>
                                        </p:tav>
                                      </p:tavLst>
                                    </p:anim>
                                    <p:anim calcmode="lin" valueType="num">
                                      <p:cBhvr>
                                        <p:cTn id="15" dur="500" fill="hold"/>
                                        <p:tgtEl>
                                          <p:spTgt spid="10"/>
                                        </p:tgtEl>
                                        <p:attrNameLst>
                                          <p:attrName>ppt_h</p:attrName>
                                        </p:attrNameLst>
                                      </p:cBhvr>
                                      <p:tavLst>
                                        <p:tav tm="0">
                                          <p:val>
                                            <p:strVal val="#ppt_h*0.01"/>
                                          </p:val>
                                        </p:tav>
                                        <p:tav tm="100000">
                                          <p:val>
                                            <p:strVal val="#ppt_h"/>
                                          </p:val>
                                        </p:tav>
                                      </p:tavLst>
                                    </p:anim>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h+1"/>
                                          </p:val>
                                        </p:tav>
                                        <p:tav tm="100000">
                                          <p:val>
                                            <p:strVal val="#ppt_y"/>
                                          </p:val>
                                        </p:tav>
                                      </p:tavLst>
                                    </p:anim>
                                    <p:animEffect transition="in" filter="fade">
                                      <p:cBhvr>
                                        <p:cTn id="18"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2.5"/>
                                          </p:val>
                                        </p:tav>
                                        <p:tav tm="100000">
                                          <p:val>
                                            <p:strVal val="#ppt_w"/>
                                          </p:val>
                                        </p:tav>
                                      </p:tavLst>
                                    </p:anim>
                                    <p:anim calcmode="lin" valueType="num">
                                      <p:cBhvr>
                                        <p:cTn id="22" dur="500" fill="hold"/>
                                        <p:tgtEl>
                                          <p:spTgt spid="11"/>
                                        </p:tgtEl>
                                        <p:attrNameLst>
                                          <p:attrName>ppt_h</p:attrName>
                                        </p:attrNameLst>
                                      </p:cBhvr>
                                      <p:tavLst>
                                        <p:tav tm="0">
                                          <p:val>
                                            <p:strVal val="#ppt_h*0.01"/>
                                          </p:val>
                                        </p:tav>
                                        <p:tav tm="100000">
                                          <p:val>
                                            <p:strVal val="#ppt_h"/>
                                          </p:val>
                                        </p:tav>
                                      </p:tavLst>
                                    </p:anim>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h+1"/>
                                          </p:val>
                                        </p:tav>
                                        <p:tav tm="100000">
                                          <p:val>
                                            <p:strVal val="#ppt_y"/>
                                          </p:val>
                                        </p:tav>
                                      </p:tavLst>
                                    </p:anim>
                                    <p:animEffect transition="in" filter="fade">
                                      <p:cBhvr>
                                        <p:cTn id="25" dur="500"/>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strVal val="#ppt_w*2.5"/>
                                          </p:val>
                                        </p:tav>
                                        <p:tav tm="100000">
                                          <p:val>
                                            <p:strVal val="#ppt_w"/>
                                          </p:val>
                                        </p:tav>
                                      </p:tavLst>
                                    </p:anim>
                                    <p:anim calcmode="lin" valueType="num">
                                      <p:cBhvr>
                                        <p:cTn id="29" dur="500" fill="hold"/>
                                        <p:tgtEl>
                                          <p:spTgt spid="14"/>
                                        </p:tgtEl>
                                        <p:attrNameLst>
                                          <p:attrName>ppt_h</p:attrName>
                                        </p:attrNameLst>
                                      </p:cBhvr>
                                      <p:tavLst>
                                        <p:tav tm="0">
                                          <p:val>
                                            <p:strVal val="#ppt_h*0.01"/>
                                          </p:val>
                                        </p:tav>
                                        <p:tav tm="100000">
                                          <p:val>
                                            <p:strVal val="#ppt_h"/>
                                          </p:val>
                                        </p:tav>
                                      </p:tavLst>
                                    </p:anim>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h+1"/>
                                          </p:val>
                                        </p:tav>
                                        <p:tav tm="100000">
                                          <p:val>
                                            <p:strVal val="#ppt_y"/>
                                          </p:val>
                                        </p:tav>
                                      </p:tavLst>
                                    </p:anim>
                                    <p:animEffect transition="in" filter="fade">
                                      <p:cBhvr>
                                        <p:cTn id="32"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3" name="فقاقيع.WAV"/>
                                        </p:tgtEl>
                                      </p:cMediaNode>
                                    </p:audio>
                                  </p:subTnLst>
                                </p:cTn>
                              </p:par>
                              <p:par>
                                <p:cTn id="33" presetID="58" presetClass="entr" presetSubtype="0" accel="100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ppt_w*2.5"/>
                                          </p:val>
                                        </p:tav>
                                        <p:tav tm="100000">
                                          <p:val>
                                            <p:strVal val="#ppt_w"/>
                                          </p:val>
                                        </p:tav>
                                      </p:tavLst>
                                    </p:anim>
                                    <p:anim calcmode="lin" valueType="num">
                                      <p:cBhvr>
                                        <p:cTn id="36" dur="500" fill="hold"/>
                                        <p:tgtEl>
                                          <p:spTgt spid="15"/>
                                        </p:tgtEl>
                                        <p:attrNameLst>
                                          <p:attrName>ppt_h</p:attrName>
                                        </p:attrNameLst>
                                      </p:cBhvr>
                                      <p:tavLst>
                                        <p:tav tm="0">
                                          <p:val>
                                            <p:strVal val="#ppt_h*0.01"/>
                                          </p:val>
                                        </p:tav>
                                        <p:tav tm="100000">
                                          <p:val>
                                            <p:strVal val="#ppt_h"/>
                                          </p:val>
                                        </p:tav>
                                      </p:tavLst>
                                    </p:anim>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h+1"/>
                                          </p:val>
                                        </p:tav>
                                        <p:tav tm="100000">
                                          <p:val>
                                            <p:strVal val="#ppt_y"/>
                                          </p:val>
                                        </p:tav>
                                      </p:tavLst>
                                    </p:anim>
                                    <p:animEffect transition="in" filter="fade">
                                      <p:cBhvr>
                                        <p:cTn id="39"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3" name="فقاقيع.WAV"/>
                                        </p:tgtEl>
                                      </p:cMediaNode>
                                    </p:audio>
                                  </p:subTnLst>
                                </p:cTn>
                              </p:par>
                              <p:par>
                                <p:cTn id="40" presetID="58" presetClass="entr" presetSubtype="0" accel="10000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strVal val="#ppt_w*2.5"/>
                                          </p:val>
                                        </p:tav>
                                        <p:tav tm="100000">
                                          <p:val>
                                            <p:strVal val="#ppt_w"/>
                                          </p:val>
                                        </p:tav>
                                      </p:tavLst>
                                    </p:anim>
                                    <p:anim calcmode="lin" valueType="num">
                                      <p:cBhvr>
                                        <p:cTn id="43" dur="500" fill="hold"/>
                                        <p:tgtEl>
                                          <p:spTgt spid="19"/>
                                        </p:tgtEl>
                                        <p:attrNameLst>
                                          <p:attrName>ppt_h</p:attrName>
                                        </p:attrNameLst>
                                      </p:cBhvr>
                                      <p:tavLst>
                                        <p:tav tm="0">
                                          <p:val>
                                            <p:strVal val="#ppt_h*0.01"/>
                                          </p:val>
                                        </p:tav>
                                        <p:tav tm="100000">
                                          <p:val>
                                            <p:strVal val="#ppt_h"/>
                                          </p:val>
                                        </p:tav>
                                      </p:tavLst>
                                    </p:anim>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h+1"/>
                                          </p:val>
                                        </p:tav>
                                        <p:tav tm="100000">
                                          <p:val>
                                            <p:strVal val="#ppt_y"/>
                                          </p:val>
                                        </p:tav>
                                      </p:tavLst>
                                    </p:anim>
                                    <p:animEffect transition="in" filter="fade">
                                      <p:cBhvr>
                                        <p:cTn id="46"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3" name="فقاقيع.WAV"/>
                                        </p:tgtEl>
                                      </p:cMediaNode>
                                    </p:audio>
                                  </p:subTnLst>
                                </p:cTn>
                              </p:par>
                              <p:par>
                                <p:cTn id="47" presetID="58" presetClass="entr" presetSubtype="0" accel="10000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strVal val="#ppt_w*2.5"/>
                                          </p:val>
                                        </p:tav>
                                        <p:tav tm="100000">
                                          <p:val>
                                            <p:strVal val="#ppt_w"/>
                                          </p:val>
                                        </p:tav>
                                      </p:tavLst>
                                    </p:anim>
                                    <p:anim calcmode="lin" valueType="num">
                                      <p:cBhvr>
                                        <p:cTn id="50" dur="500" fill="hold"/>
                                        <p:tgtEl>
                                          <p:spTgt spid="20"/>
                                        </p:tgtEl>
                                        <p:attrNameLst>
                                          <p:attrName>ppt_h</p:attrName>
                                        </p:attrNameLst>
                                      </p:cBhvr>
                                      <p:tavLst>
                                        <p:tav tm="0">
                                          <p:val>
                                            <p:strVal val="#ppt_h*0.01"/>
                                          </p:val>
                                        </p:tav>
                                        <p:tav tm="100000">
                                          <p:val>
                                            <p:strVal val="#ppt_h"/>
                                          </p:val>
                                        </p:tav>
                                      </p:tavLst>
                                    </p:anim>
                                    <p:anim calcmode="lin" valueType="num">
                                      <p:cBhvr>
                                        <p:cTn id="51" dur="500" fill="hold"/>
                                        <p:tgtEl>
                                          <p:spTgt spid="20"/>
                                        </p:tgtEl>
                                        <p:attrNameLst>
                                          <p:attrName>ppt_x</p:attrName>
                                        </p:attrNameLst>
                                      </p:cBhvr>
                                      <p:tavLst>
                                        <p:tav tm="0">
                                          <p:val>
                                            <p:strVal val="#ppt_x"/>
                                          </p:val>
                                        </p:tav>
                                        <p:tav tm="100000">
                                          <p:val>
                                            <p:strVal val="#ppt_x"/>
                                          </p:val>
                                        </p:tav>
                                      </p:tavLst>
                                    </p:anim>
                                    <p:anim calcmode="lin" valueType="num">
                                      <p:cBhvr>
                                        <p:cTn id="52" dur="500" fill="hold"/>
                                        <p:tgtEl>
                                          <p:spTgt spid="20"/>
                                        </p:tgtEl>
                                        <p:attrNameLst>
                                          <p:attrName>ppt_y</p:attrName>
                                        </p:attrNameLst>
                                      </p:cBhvr>
                                      <p:tavLst>
                                        <p:tav tm="0">
                                          <p:val>
                                            <p:strVal val="#ppt_h+1"/>
                                          </p:val>
                                        </p:tav>
                                        <p:tav tm="100000">
                                          <p:val>
                                            <p:strVal val="#ppt_y"/>
                                          </p:val>
                                        </p:tav>
                                      </p:tavLst>
                                    </p:anim>
                                    <p:animEffect transition="in" filter="fade">
                                      <p:cBhvr>
                                        <p:cTn id="53" dur="500"/>
                                        <p:tgtEl>
                                          <p:spTgt spid="20"/>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par>
                                <p:cTn id="54" presetID="58" presetClass="entr" presetSubtype="0" accel="10000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strVal val="#ppt_w*2.5"/>
                                          </p:val>
                                        </p:tav>
                                        <p:tav tm="100000">
                                          <p:val>
                                            <p:strVal val="#ppt_w"/>
                                          </p:val>
                                        </p:tav>
                                      </p:tavLst>
                                    </p:anim>
                                    <p:anim calcmode="lin" valueType="num">
                                      <p:cBhvr>
                                        <p:cTn id="57" dur="500" fill="hold"/>
                                        <p:tgtEl>
                                          <p:spTgt spid="16"/>
                                        </p:tgtEl>
                                        <p:attrNameLst>
                                          <p:attrName>ppt_h</p:attrName>
                                        </p:attrNameLst>
                                      </p:cBhvr>
                                      <p:tavLst>
                                        <p:tav tm="0">
                                          <p:val>
                                            <p:strVal val="#ppt_h*0.01"/>
                                          </p:val>
                                        </p:tav>
                                        <p:tav tm="100000">
                                          <p:val>
                                            <p:strVal val="#ppt_h"/>
                                          </p:val>
                                        </p:tav>
                                      </p:tavLst>
                                    </p:anim>
                                    <p:anim calcmode="lin" valueType="num">
                                      <p:cBhvr>
                                        <p:cTn id="58" dur="500" fill="hold"/>
                                        <p:tgtEl>
                                          <p:spTgt spid="16"/>
                                        </p:tgtEl>
                                        <p:attrNameLst>
                                          <p:attrName>ppt_x</p:attrName>
                                        </p:attrNameLst>
                                      </p:cBhvr>
                                      <p:tavLst>
                                        <p:tav tm="0">
                                          <p:val>
                                            <p:strVal val="#ppt_x"/>
                                          </p:val>
                                        </p:tav>
                                        <p:tav tm="100000">
                                          <p:val>
                                            <p:strVal val="#ppt_x"/>
                                          </p:val>
                                        </p:tav>
                                      </p:tavLst>
                                    </p:anim>
                                    <p:anim calcmode="lin" valueType="num">
                                      <p:cBhvr>
                                        <p:cTn id="59" dur="500" fill="hold"/>
                                        <p:tgtEl>
                                          <p:spTgt spid="16"/>
                                        </p:tgtEl>
                                        <p:attrNameLst>
                                          <p:attrName>ppt_y</p:attrName>
                                        </p:attrNameLst>
                                      </p:cBhvr>
                                      <p:tavLst>
                                        <p:tav tm="0">
                                          <p:val>
                                            <p:strVal val="#ppt_h+1"/>
                                          </p:val>
                                        </p:tav>
                                        <p:tav tm="100000">
                                          <p:val>
                                            <p:strVal val="#ppt_y"/>
                                          </p:val>
                                        </p:tav>
                                      </p:tavLst>
                                    </p:anim>
                                    <p:animEffect transition="in" filter="fade">
                                      <p:cBhvr>
                                        <p:cTn id="60" dur="500"/>
                                        <p:tgtEl>
                                          <p:spTgt spid="16"/>
                                        </p:tgtEl>
                                      </p:cBhvr>
                                    </p:animEffect>
                                  </p:childTnLst>
                                  <p:subTnLst>
                                    <p:audio>
                                      <p:cMediaNode>
                                        <p:cTn display="0" masterRel="sameClick">
                                          <p:stCondLst>
                                            <p:cond evt="begin" delay="0">
                                              <p:tn val="54"/>
                                            </p:cond>
                                          </p:stCondLst>
                                          <p:endCondLst>
                                            <p:cond evt="onStopAudio" delay="0">
                                              <p:tgtEl>
                                                <p:sldTgt/>
                                              </p:tgtEl>
                                            </p:cond>
                                          </p:endCondLst>
                                        </p:cTn>
                                        <p:tgtEl>
                                          <p:sndTgt r:embed="rId3" name="فقاقيع.WAV"/>
                                        </p:tgtEl>
                                      </p:cMediaNode>
                                    </p:audio>
                                  </p:subTnLst>
                                </p:cTn>
                              </p:par>
                              <p:par>
                                <p:cTn id="61" presetID="58" presetClass="entr" presetSubtype="0" accel="10000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strVal val="#ppt_w*2.5"/>
                                          </p:val>
                                        </p:tav>
                                        <p:tav tm="100000">
                                          <p:val>
                                            <p:strVal val="#ppt_w"/>
                                          </p:val>
                                        </p:tav>
                                      </p:tavLst>
                                    </p:anim>
                                    <p:anim calcmode="lin" valueType="num">
                                      <p:cBhvr>
                                        <p:cTn id="64" dur="500" fill="hold"/>
                                        <p:tgtEl>
                                          <p:spTgt spid="17"/>
                                        </p:tgtEl>
                                        <p:attrNameLst>
                                          <p:attrName>ppt_h</p:attrName>
                                        </p:attrNameLst>
                                      </p:cBhvr>
                                      <p:tavLst>
                                        <p:tav tm="0">
                                          <p:val>
                                            <p:strVal val="#ppt_h*0.01"/>
                                          </p:val>
                                        </p:tav>
                                        <p:tav tm="100000">
                                          <p:val>
                                            <p:strVal val="#ppt_h"/>
                                          </p:val>
                                        </p:tav>
                                      </p:tavLst>
                                    </p:anim>
                                    <p:anim calcmode="lin" valueType="num">
                                      <p:cBhvr>
                                        <p:cTn id="65" dur="500" fill="hold"/>
                                        <p:tgtEl>
                                          <p:spTgt spid="17"/>
                                        </p:tgtEl>
                                        <p:attrNameLst>
                                          <p:attrName>ppt_x</p:attrName>
                                        </p:attrNameLst>
                                      </p:cBhvr>
                                      <p:tavLst>
                                        <p:tav tm="0">
                                          <p:val>
                                            <p:strVal val="#ppt_x"/>
                                          </p:val>
                                        </p:tav>
                                        <p:tav tm="100000">
                                          <p:val>
                                            <p:strVal val="#ppt_x"/>
                                          </p:val>
                                        </p:tav>
                                      </p:tavLst>
                                    </p:anim>
                                    <p:anim calcmode="lin" valueType="num">
                                      <p:cBhvr>
                                        <p:cTn id="66" dur="500" fill="hold"/>
                                        <p:tgtEl>
                                          <p:spTgt spid="17"/>
                                        </p:tgtEl>
                                        <p:attrNameLst>
                                          <p:attrName>ppt_y</p:attrName>
                                        </p:attrNameLst>
                                      </p:cBhvr>
                                      <p:tavLst>
                                        <p:tav tm="0">
                                          <p:val>
                                            <p:strVal val="#ppt_h+1"/>
                                          </p:val>
                                        </p:tav>
                                        <p:tav tm="100000">
                                          <p:val>
                                            <p:strVal val="#ppt_y"/>
                                          </p:val>
                                        </p:tav>
                                      </p:tavLst>
                                    </p:anim>
                                    <p:animEffect transition="in" filter="fade">
                                      <p:cBhvr>
                                        <p:cTn id="67" dur="500"/>
                                        <p:tgtEl>
                                          <p:spTgt spid="17"/>
                                        </p:tgtEl>
                                      </p:cBhvr>
                                    </p:animEffect>
                                  </p:childTnLst>
                                  <p:subTnLst>
                                    <p:audio>
                                      <p:cMediaNode>
                                        <p:cTn display="0" masterRel="sameClick">
                                          <p:stCondLst>
                                            <p:cond evt="begin" delay="0">
                                              <p:tn val="61"/>
                                            </p:cond>
                                          </p:stCondLst>
                                          <p:endCondLst>
                                            <p:cond evt="onStopAudio" delay="0">
                                              <p:tgtEl>
                                                <p:sldTgt/>
                                              </p:tgtEl>
                                            </p:cond>
                                          </p:endCondLst>
                                        </p:cTn>
                                        <p:tgtEl>
                                          <p:sndTgt r:embed="rId3" name="فقاقيع.WAV"/>
                                        </p:tgtEl>
                                      </p:cMediaNode>
                                    </p:audio>
                                  </p:subTnLst>
                                </p:cTn>
                              </p:par>
                              <p:par>
                                <p:cTn id="68" presetID="58" presetClass="entr" presetSubtype="0" accel="10000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strVal val="#ppt_w*2.5"/>
                                          </p:val>
                                        </p:tav>
                                        <p:tav tm="100000">
                                          <p:val>
                                            <p:strVal val="#ppt_w"/>
                                          </p:val>
                                        </p:tav>
                                      </p:tavLst>
                                    </p:anim>
                                    <p:anim calcmode="lin" valueType="num">
                                      <p:cBhvr>
                                        <p:cTn id="71" dur="500" fill="hold"/>
                                        <p:tgtEl>
                                          <p:spTgt spid="18"/>
                                        </p:tgtEl>
                                        <p:attrNameLst>
                                          <p:attrName>ppt_h</p:attrName>
                                        </p:attrNameLst>
                                      </p:cBhvr>
                                      <p:tavLst>
                                        <p:tav tm="0">
                                          <p:val>
                                            <p:strVal val="#ppt_h*0.01"/>
                                          </p:val>
                                        </p:tav>
                                        <p:tav tm="100000">
                                          <p:val>
                                            <p:strVal val="#ppt_h"/>
                                          </p:val>
                                        </p:tav>
                                      </p:tavLst>
                                    </p:anim>
                                    <p:anim calcmode="lin" valueType="num">
                                      <p:cBhvr>
                                        <p:cTn id="72" dur="500" fill="hold"/>
                                        <p:tgtEl>
                                          <p:spTgt spid="18"/>
                                        </p:tgtEl>
                                        <p:attrNameLst>
                                          <p:attrName>ppt_x</p:attrName>
                                        </p:attrNameLst>
                                      </p:cBhvr>
                                      <p:tavLst>
                                        <p:tav tm="0">
                                          <p:val>
                                            <p:strVal val="#ppt_x"/>
                                          </p:val>
                                        </p:tav>
                                        <p:tav tm="100000">
                                          <p:val>
                                            <p:strVal val="#ppt_x"/>
                                          </p:val>
                                        </p:tav>
                                      </p:tavLst>
                                    </p:anim>
                                    <p:anim calcmode="lin" valueType="num">
                                      <p:cBhvr>
                                        <p:cTn id="73" dur="500" fill="hold"/>
                                        <p:tgtEl>
                                          <p:spTgt spid="18"/>
                                        </p:tgtEl>
                                        <p:attrNameLst>
                                          <p:attrName>ppt_y</p:attrName>
                                        </p:attrNameLst>
                                      </p:cBhvr>
                                      <p:tavLst>
                                        <p:tav tm="0">
                                          <p:val>
                                            <p:strVal val="#ppt_h+1"/>
                                          </p:val>
                                        </p:tav>
                                        <p:tav tm="100000">
                                          <p:val>
                                            <p:strVal val="#ppt_y"/>
                                          </p:val>
                                        </p:tav>
                                      </p:tavLst>
                                    </p:anim>
                                    <p:animEffect transition="in" filter="fade">
                                      <p:cBhvr>
                                        <p:cTn id="74" dur="500"/>
                                        <p:tgtEl>
                                          <p:spTgt spid="18"/>
                                        </p:tgtEl>
                                      </p:cBhvr>
                                    </p:animEffect>
                                  </p:childTnLst>
                                  <p:subTnLst>
                                    <p:audio>
                                      <p:cMediaNode>
                                        <p:cTn display="0" masterRel="sameClick">
                                          <p:stCondLst>
                                            <p:cond evt="begin" delay="0">
                                              <p:tn val="68"/>
                                            </p:cond>
                                          </p:stCondLst>
                                          <p:endCondLst>
                                            <p:cond evt="onStopAudio" delay="0">
                                              <p:tgtEl>
                                                <p:sldTgt/>
                                              </p:tgtEl>
                                            </p:cond>
                                          </p:endCondLst>
                                        </p:cTn>
                                        <p:tgtEl>
                                          <p:sndTgt r:embed="rId3" name="فقاقيع.WAV"/>
                                        </p:tgtEl>
                                      </p:cMediaNode>
                                    </p:audio>
                                  </p:subTnLst>
                                </p:cTn>
                              </p:par>
                              <p:par>
                                <p:cTn id="75" presetID="58" presetClass="entr" presetSubtype="0" accel="10000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strVal val="#ppt_w*2.5"/>
                                          </p:val>
                                        </p:tav>
                                        <p:tav tm="100000">
                                          <p:val>
                                            <p:strVal val="#ppt_w"/>
                                          </p:val>
                                        </p:tav>
                                      </p:tavLst>
                                    </p:anim>
                                    <p:anim calcmode="lin" valueType="num">
                                      <p:cBhvr>
                                        <p:cTn id="78" dur="500" fill="hold"/>
                                        <p:tgtEl>
                                          <p:spTgt spid="6"/>
                                        </p:tgtEl>
                                        <p:attrNameLst>
                                          <p:attrName>ppt_h</p:attrName>
                                        </p:attrNameLst>
                                      </p:cBhvr>
                                      <p:tavLst>
                                        <p:tav tm="0">
                                          <p:val>
                                            <p:strVal val="#ppt_h*0.01"/>
                                          </p:val>
                                        </p:tav>
                                        <p:tav tm="100000">
                                          <p:val>
                                            <p:strVal val="#ppt_h"/>
                                          </p:val>
                                        </p:tav>
                                      </p:tavLst>
                                    </p:anim>
                                    <p:anim calcmode="lin" valueType="num">
                                      <p:cBhvr>
                                        <p:cTn id="79" dur="500" fill="hold"/>
                                        <p:tgtEl>
                                          <p:spTgt spid="6"/>
                                        </p:tgtEl>
                                        <p:attrNameLst>
                                          <p:attrName>ppt_x</p:attrName>
                                        </p:attrNameLst>
                                      </p:cBhvr>
                                      <p:tavLst>
                                        <p:tav tm="0">
                                          <p:val>
                                            <p:strVal val="#ppt_x"/>
                                          </p:val>
                                        </p:tav>
                                        <p:tav tm="100000">
                                          <p:val>
                                            <p:strVal val="#ppt_x"/>
                                          </p:val>
                                        </p:tav>
                                      </p:tavLst>
                                    </p:anim>
                                    <p:anim calcmode="lin" valueType="num">
                                      <p:cBhvr>
                                        <p:cTn id="80" dur="500" fill="hold"/>
                                        <p:tgtEl>
                                          <p:spTgt spid="6"/>
                                        </p:tgtEl>
                                        <p:attrNameLst>
                                          <p:attrName>ppt_y</p:attrName>
                                        </p:attrNameLst>
                                      </p:cBhvr>
                                      <p:tavLst>
                                        <p:tav tm="0">
                                          <p:val>
                                            <p:strVal val="#ppt_h+1"/>
                                          </p:val>
                                        </p:tav>
                                        <p:tav tm="100000">
                                          <p:val>
                                            <p:strVal val="#ppt_y"/>
                                          </p:val>
                                        </p:tav>
                                      </p:tavLst>
                                    </p:anim>
                                    <p:animEffect transition="in" filter="fade">
                                      <p:cBhvr>
                                        <p:cTn id="81" dur="500"/>
                                        <p:tgtEl>
                                          <p:spTgt spid="6"/>
                                        </p:tgtEl>
                                      </p:cBhvr>
                                    </p:animEffect>
                                  </p:childTnLst>
                                  <p:subTnLst>
                                    <p:audio>
                                      <p:cMediaNode>
                                        <p:cTn display="0" masterRel="sameClick">
                                          <p:stCondLst>
                                            <p:cond evt="begin" delay="0">
                                              <p:tn val="75"/>
                                            </p:cond>
                                          </p:stCondLst>
                                          <p:endCondLst>
                                            <p:cond evt="onStopAudio" delay="0">
                                              <p:tgtEl>
                                                <p:sldTgt/>
                                              </p:tgtEl>
                                            </p:cond>
                                          </p:endCondLst>
                                        </p:cTn>
                                        <p:tgtEl>
                                          <p:sndTgt r:embed="rId3" name="فقاقيع.WAV"/>
                                        </p:tgtEl>
                                      </p:cMediaNode>
                                    </p:audio>
                                  </p:subTnLst>
                                </p:cTn>
                              </p:par>
                              <p:par>
                                <p:cTn id="82" presetID="58" presetClass="entr" presetSubtype="0" accel="10000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strVal val="#ppt_w*2.5"/>
                                          </p:val>
                                        </p:tav>
                                        <p:tav tm="100000">
                                          <p:val>
                                            <p:strVal val="#ppt_w"/>
                                          </p:val>
                                        </p:tav>
                                      </p:tavLst>
                                    </p:anim>
                                    <p:anim calcmode="lin" valueType="num">
                                      <p:cBhvr>
                                        <p:cTn id="85" dur="500" fill="hold"/>
                                        <p:tgtEl>
                                          <p:spTgt spid="21"/>
                                        </p:tgtEl>
                                        <p:attrNameLst>
                                          <p:attrName>ppt_h</p:attrName>
                                        </p:attrNameLst>
                                      </p:cBhvr>
                                      <p:tavLst>
                                        <p:tav tm="0">
                                          <p:val>
                                            <p:strVal val="#ppt_h*0.01"/>
                                          </p:val>
                                        </p:tav>
                                        <p:tav tm="100000">
                                          <p:val>
                                            <p:strVal val="#ppt_h"/>
                                          </p:val>
                                        </p:tav>
                                      </p:tavLst>
                                    </p:anim>
                                    <p:anim calcmode="lin" valueType="num">
                                      <p:cBhvr>
                                        <p:cTn id="86" dur="500" fill="hold"/>
                                        <p:tgtEl>
                                          <p:spTgt spid="21"/>
                                        </p:tgtEl>
                                        <p:attrNameLst>
                                          <p:attrName>ppt_x</p:attrName>
                                        </p:attrNameLst>
                                      </p:cBhvr>
                                      <p:tavLst>
                                        <p:tav tm="0">
                                          <p:val>
                                            <p:strVal val="#ppt_x"/>
                                          </p:val>
                                        </p:tav>
                                        <p:tav tm="100000">
                                          <p:val>
                                            <p:strVal val="#ppt_x"/>
                                          </p:val>
                                        </p:tav>
                                      </p:tavLst>
                                    </p:anim>
                                    <p:anim calcmode="lin" valueType="num">
                                      <p:cBhvr>
                                        <p:cTn id="87" dur="500" fill="hold"/>
                                        <p:tgtEl>
                                          <p:spTgt spid="21"/>
                                        </p:tgtEl>
                                        <p:attrNameLst>
                                          <p:attrName>ppt_y</p:attrName>
                                        </p:attrNameLst>
                                      </p:cBhvr>
                                      <p:tavLst>
                                        <p:tav tm="0">
                                          <p:val>
                                            <p:strVal val="#ppt_h+1"/>
                                          </p:val>
                                        </p:tav>
                                        <p:tav tm="100000">
                                          <p:val>
                                            <p:strVal val="#ppt_y"/>
                                          </p:val>
                                        </p:tav>
                                      </p:tavLst>
                                    </p:anim>
                                    <p:animEffect transition="in" filter="fade">
                                      <p:cBhvr>
                                        <p:cTn id="88" dur="500"/>
                                        <p:tgtEl>
                                          <p:spTgt spid="21"/>
                                        </p:tgtEl>
                                      </p:cBhvr>
                                    </p:animEffect>
                                  </p:childTnLst>
                                  <p:subTnLst>
                                    <p:audio>
                                      <p:cMediaNode>
                                        <p:cTn display="0" masterRel="sameClick">
                                          <p:stCondLst>
                                            <p:cond evt="begin" delay="0">
                                              <p:tn val="82"/>
                                            </p:cond>
                                          </p:stCondLst>
                                          <p:endCondLst>
                                            <p:cond evt="onStopAudio" delay="0">
                                              <p:tgtEl>
                                                <p:sldTgt/>
                                              </p:tgtEl>
                                            </p:cond>
                                          </p:endCondLst>
                                        </p:cTn>
                                        <p:tgtEl>
                                          <p:sndTgt r:embed="rId3" name="فقاقيع.WAV"/>
                                        </p:tgtEl>
                                      </p:cMediaNode>
                                    </p:audio>
                                  </p:subTnLst>
                                </p:cTn>
                              </p:par>
                              <p:par>
                                <p:cTn id="89" presetID="58" presetClass="entr" presetSubtype="0" accel="10000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strVal val="#ppt_w*2.5"/>
                                          </p:val>
                                        </p:tav>
                                        <p:tav tm="100000">
                                          <p:val>
                                            <p:strVal val="#ppt_w"/>
                                          </p:val>
                                        </p:tav>
                                      </p:tavLst>
                                    </p:anim>
                                    <p:anim calcmode="lin" valueType="num">
                                      <p:cBhvr>
                                        <p:cTn id="92" dur="500" fill="hold"/>
                                        <p:tgtEl>
                                          <p:spTgt spid="22"/>
                                        </p:tgtEl>
                                        <p:attrNameLst>
                                          <p:attrName>ppt_h</p:attrName>
                                        </p:attrNameLst>
                                      </p:cBhvr>
                                      <p:tavLst>
                                        <p:tav tm="0">
                                          <p:val>
                                            <p:strVal val="#ppt_h*0.01"/>
                                          </p:val>
                                        </p:tav>
                                        <p:tav tm="100000">
                                          <p:val>
                                            <p:strVal val="#ppt_h"/>
                                          </p:val>
                                        </p:tav>
                                      </p:tavLst>
                                    </p:anim>
                                    <p:anim calcmode="lin" valueType="num">
                                      <p:cBhvr>
                                        <p:cTn id="93" dur="500" fill="hold"/>
                                        <p:tgtEl>
                                          <p:spTgt spid="22"/>
                                        </p:tgtEl>
                                        <p:attrNameLst>
                                          <p:attrName>ppt_x</p:attrName>
                                        </p:attrNameLst>
                                      </p:cBhvr>
                                      <p:tavLst>
                                        <p:tav tm="0">
                                          <p:val>
                                            <p:strVal val="#ppt_x"/>
                                          </p:val>
                                        </p:tav>
                                        <p:tav tm="100000">
                                          <p:val>
                                            <p:strVal val="#ppt_x"/>
                                          </p:val>
                                        </p:tav>
                                      </p:tavLst>
                                    </p:anim>
                                    <p:anim calcmode="lin" valueType="num">
                                      <p:cBhvr>
                                        <p:cTn id="94" dur="500" fill="hold"/>
                                        <p:tgtEl>
                                          <p:spTgt spid="22"/>
                                        </p:tgtEl>
                                        <p:attrNameLst>
                                          <p:attrName>ppt_y</p:attrName>
                                        </p:attrNameLst>
                                      </p:cBhvr>
                                      <p:tavLst>
                                        <p:tav tm="0">
                                          <p:val>
                                            <p:strVal val="#ppt_h+1"/>
                                          </p:val>
                                        </p:tav>
                                        <p:tav tm="100000">
                                          <p:val>
                                            <p:strVal val="#ppt_y"/>
                                          </p:val>
                                        </p:tav>
                                      </p:tavLst>
                                    </p:anim>
                                    <p:animEffect transition="in" filter="fade">
                                      <p:cBhvr>
                                        <p:cTn id="95" dur="500"/>
                                        <p:tgtEl>
                                          <p:spTgt spid="22"/>
                                        </p:tgtEl>
                                      </p:cBhvr>
                                    </p:animEffect>
                                  </p:childTnLst>
                                  <p:subTnLst>
                                    <p:audio>
                                      <p:cMediaNode>
                                        <p:cTn display="0" masterRel="sameClick">
                                          <p:stCondLst>
                                            <p:cond evt="begin" delay="0">
                                              <p:tn val="89"/>
                                            </p:cond>
                                          </p:stCondLst>
                                          <p:endCondLst>
                                            <p:cond evt="onStopAudio" delay="0">
                                              <p:tgtEl>
                                                <p:sldTgt/>
                                              </p:tgtEl>
                                            </p:cond>
                                          </p:endCondLst>
                                        </p:cTn>
                                        <p:tgtEl>
                                          <p:sndTgt r:embed="rId3" name="فقاقيع.WAV"/>
                                        </p:tgtEl>
                                      </p:cMediaNode>
                                    </p:audio>
                                  </p:subTnLst>
                                </p:cTn>
                              </p:par>
                              <p:par>
                                <p:cTn id="96" presetID="58" presetClass="entr" presetSubtype="0" accel="10000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strVal val="#ppt_w*2.5"/>
                                          </p:val>
                                        </p:tav>
                                        <p:tav tm="100000">
                                          <p:val>
                                            <p:strVal val="#ppt_w"/>
                                          </p:val>
                                        </p:tav>
                                      </p:tavLst>
                                    </p:anim>
                                    <p:anim calcmode="lin" valueType="num">
                                      <p:cBhvr>
                                        <p:cTn id="99" dur="500" fill="hold"/>
                                        <p:tgtEl>
                                          <p:spTgt spid="23"/>
                                        </p:tgtEl>
                                        <p:attrNameLst>
                                          <p:attrName>ppt_h</p:attrName>
                                        </p:attrNameLst>
                                      </p:cBhvr>
                                      <p:tavLst>
                                        <p:tav tm="0">
                                          <p:val>
                                            <p:strVal val="#ppt_h*0.01"/>
                                          </p:val>
                                        </p:tav>
                                        <p:tav tm="100000">
                                          <p:val>
                                            <p:strVal val="#ppt_h"/>
                                          </p:val>
                                        </p:tav>
                                      </p:tavLst>
                                    </p:anim>
                                    <p:anim calcmode="lin" valueType="num">
                                      <p:cBhvr>
                                        <p:cTn id="100" dur="500" fill="hold"/>
                                        <p:tgtEl>
                                          <p:spTgt spid="23"/>
                                        </p:tgtEl>
                                        <p:attrNameLst>
                                          <p:attrName>ppt_x</p:attrName>
                                        </p:attrNameLst>
                                      </p:cBhvr>
                                      <p:tavLst>
                                        <p:tav tm="0">
                                          <p:val>
                                            <p:strVal val="#ppt_x"/>
                                          </p:val>
                                        </p:tav>
                                        <p:tav tm="100000">
                                          <p:val>
                                            <p:strVal val="#ppt_x"/>
                                          </p:val>
                                        </p:tav>
                                      </p:tavLst>
                                    </p:anim>
                                    <p:anim calcmode="lin" valueType="num">
                                      <p:cBhvr>
                                        <p:cTn id="101" dur="500" fill="hold"/>
                                        <p:tgtEl>
                                          <p:spTgt spid="23"/>
                                        </p:tgtEl>
                                        <p:attrNameLst>
                                          <p:attrName>ppt_y</p:attrName>
                                        </p:attrNameLst>
                                      </p:cBhvr>
                                      <p:tavLst>
                                        <p:tav tm="0">
                                          <p:val>
                                            <p:strVal val="#ppt_h+1"/>
                                          </p:val>
                                        </p:tav>
                                        <p:tav tm="100000">
                                          <p:val>
                                            <p:strVal val="#ppt_y"/>
                                          </p:val>
                                        </p:tav>
                                      </p:tavLst>
                                    </p:anim>
                                    <p:animEffect transition="in" filter="fade">
                                      <p:cBhvr>
                                        <p:cTn id="102" dur="500"/>
                                        <p:tgtEl>
                                          <p:spTgt spid="23"/>
                                        </p:tgtEl>
                                      </p:cBhvr>
                                    </p:animEffect>
                                  </p:childTnLst>
                                  <p:subTnLst>
                                    <p:audio>
                                      <p:cMediaNode>
                                        <p:cTn display="0" masterRel="sameClick">
                                          <p:stCondLst>
                                            <p:cond evt="begin" delay="0">
                                              <p:tn val="96"/>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4" grpId="0"/>
      <p:bldP spid="15" grpId="0"/>
      <p:bldP spid="16" grpId="0"/>
      <p:bldP spid="17" grpId="0"/>
      <p:bldP spid="18" grpId="0"/>
      <p:bldP spid="19" grpId="0"/>
      <p:bldP spid="20" grpId="0"/>
      <p:bldP spid="21" grpId="0"/>
      <p:bldP spid="22" grpId="0"/>
      <p:bldP spid="2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51D0FB88-127C-F82E-3C3D-C259736F84B6}"/>
              </a:ext>
            </a:extLst>
          </p:cNvPr>
          <p:cNvSpPr/>
          <p:nvPr/>
        </p:nvSpPr>
        <p:spPr>
          <a:xfrm>
            <a:off x="4067175" y="1844675"/>
            <a:ext cx="5256213" cy="647700"/>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وعند </a:t>
            </a:r>
            <a:r>
              <a:rPr lang="ar-SA" sz="3600" b="1" cap="small" dirty="0" err="1">
                <a:solidFill>
                  <a:srgbClr val="002060"/>
                </a:solidFill>
                <a:latin typeface="+mn-lt"/>
                <a:cs typeface="+mn-cs"/>
              </a:rPr>
              <a:t>س =</a:t>
            </a:r>
            <a:r>
              <a:rPr lang="ar-EG" sz="3600" b="1" cap="small" dirty="0">
                <a:solidFill>
                  <a:srgbClr val="002060"/>
                </a:solidFill>
                <a:latin typeface="+mn-lt"/>
                <a:cs typeface="+mn-cs"/>
              </a:rPr>
              <a:t> ـــــــــ</a:t>
            </a:r>
            <a:endParaRPr lang="en-US" sz="3600" dirty="0">
              <a:solidFill>
                <a:srgbClr val="002060"/>
              </a:solidFill>
              <a:latin typeface="+mn-lt"/>
              <a:cs typeface="+mn-cs"/>
            </a:endParaRPr>
          </a:p>
        </p:txBody>
      </p:sp>
      <p:sp>
        <p:nvSpPr>
          <p:cNvPr id="10" name="Rectangle 16">
            <a:extLst>
              <a:ext uri="{FF2B5EF4-FFF2-40B4-BE49-F238E27FC236}">
                <a16:creationId xmlns:a16="http://schemas.microsoft.com/office/drawing/2014/main" id="{99972C7B-3E2D-6D8D-7A46-22CA7AB47BA8}"/>
              </a:ext>
            </a:extLst>
          </p:cNvPr>
          <p:cNvSpPr/>
          <p:nvPr/>
        </p:nvSpPr>
        <p:spPr>
          <a:xfrm>
            <a:off x="5203825" y="1630363"/>
            <a:ext cx="1082675"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1</a:t>
            </a:r>
            <a:endParaRPr lang="en-US" sz="3600" dirty="0">
              <a:solidFill>
                <a:srgbClr val="002060"/>
              </a:solidFill>
              <a:latin typeface="+mn-lt"/>
              <a:cs typeface="+mn-cs"/>
            </a:endParaRPr>
          </a:p>
        </p:txBody>
      </p:sp>
      <p:sp>
        <p:nvSpPr>
          <p:cNvPr id="11" name="Rectangle 17">
            <a:extLst>
              <a:ext uri="{FF2B5EF4-FFF2-40B4-BE49-F238E27FC236}">
                <a16:creationId xmlns:a16="http://schemas.microsoft.com/office/drawing/2014/main" id="{F1E132C4-FF19-8786-2A5F-0F54D06C9A3A}"/>
              </a:ext>
            </a:extLst>
          </p:cNvPr>
          <p:cNvSpPr/>
          <p:nvPr/>
        </p:nvSpPr>
        <p:spPr>
          <a:xfrm>
            <a:off x="5218113" y="2278063"/>
            <a:ext cx="1081087"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14" name="Rectangle 15">
            <a:extLst>
              <a:ext uri="{FF2B5EF4-FFF2-40B4-BE49-F238E27FC236}">
                <a16:creationId xmlns:a16="http://schemas.microsoft.com/office/drawing/2014/main" id="{120AE688-03B2-1673-0727-D9AF9EB2C1D9}"/>
              </a:ext>
            </a:extLst>
          </p:cNvPr>
          <p:cNvSpPr/>
          <p:nvPr/>
        </p:nvSpPr>
        <p:spPr>
          <a:xfrm>
            <a:off x="611188" y="2925763"/>
            <a:ext cx="6696075"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ص</a:t>
            </a:r>
            <a:r>
              <a:rPr lang="ar-SA" sz="3600" b="1" cap="small" dirty="0">
                <a:solidFill>
                  <a:srgbClr val="002060"/>
                </a:solidFill>
                <a:latin typeface="+mn-lt"/>
                <a:cs typeface="+mn-cs"/>
              </a:rPr>
              <a:t> </a:t>
            </a:r>
            <a:r>
              <a:rPr lang="ar-SA" sz="3600" b="1" cap="small" dirty="0" err="1">
                <a:solidFill>
                  <a:srgbClr val="002060"/>
                </a:solidFill>
                <a:latin typeface="+mn-lt"/>
                <a:cs typeface="+mn-cs"/>
              </a:rPr>
              <a:t>=</a:t>
            </a:r>
            <a:r>
              <a:rPr lang="ar-EG" sz="3600" b="1" cap="small" dirty="0">
                <a:solidFill>
                  <a:srgbClr val="002060"/>
                </a:solidFill>
                <a:latin typeface="+mn-lt"/>
                <a:cs typeface="+mn-cs"/>
              </a:rPr>
              <a:t> -2× </a:t>
            </a:r>
            <a:r>
              <a:rPr lang="ar-EG" sz="3600" b="1" cap="small" dirty="0" err="1">
                <a:solidFill>
                  <a:srgbClr val="002060"/>
                </a:solidFill>
                <a:latin typeface="+mn-lt"/>
                <a:cs typeface="+mn-cs"/>
              </a:rPr>
              <a:t>ــــ</a:t>
            </a:r>
            <a:r>
              <a:rPr lang="ar-EG" sz="3600" b="1" cap="small" dirty="0" err="1">
                <a:solidFill>
                  <a:srgbClr val="002060"/>
                </a:solidFill>
                <a:latin typeface="Arial" charset="0"/>
                <a:cs typeface="Arial" charset="0"/>
              </a:rPr>
              <a:t>ــ</a:t>
            </a:r>
            <a:r>
              <a:rPr lang="ar-EG" sz="3600" b="1" cap="small" dirty="0" err="1">
                <a:solidFill>
                  <a:srgbClr val="002060"/>
                </a:solidFill>
                <a:latin typeface="+mn-lt"/>
                <a:cs typeface="+mn-cs"/>
              </a:rPr>
              <a:t>ــ </a:t>
            </a:r>
            <a:r>
              <a:rPr lang="ar-EG" sz="3600" b="1" cap="small" dirty="0">
                <a:solidFill>
                  <a:srgbClr val="002060"/>
                </a:solidFill>
                <a:latin typeface="+mn-lt"/>
                <a:cs typeface="+mn-cs"/>
              </a:rPr>
              <a:t>= 2×</a:t>
            </a:r>
            <a:r>
              <a:rPr lang="ar-EG" sz="3600" b="1" cap="small" dirty="0">
                <a:solidFill>
                  <a:srgbClr val="002060"/>
                </a:solidFill>
                <a:latin typeface="Arial" charset="0"/>
                <a:cs typeface="Arial" charset="0"/>
              </a:rPr>
              <a:t> </a:t>
            </a:r>
            <a:r>
              <a:rPr lang="ar-EG" sz="3600" b="1" cap="small" dirty="0" err="1">
                <a:solidFill>
                  <a:srgbClr val="002060"/>
                </a:solidFill>
                <a:latin typeface="Arial" charset="0"/>
                <a:cs typeface="Arial" charset="0"/>
              </a:rPr>
              <a:t>ـــــــ -1 </a:t>
            </a:r>
            <a:r>
              <a:rPr lang="ar-EG" sz="3600" b="1" cap="small" dirty="0">
                <a:solidFill>
                  <a:srgbClr val="002060"/>
                </a:solidFill>
                <a:latin typeface="Arial" charset="0"/>
                <a:cs typeface="Arial" charset="0"/>
              </a:rPr>
              <a:t>= ـــــــــ </a:t>
            </a:r>
            <a:endParaRPr lang="en-US" sz="3600" dirty="0">
              <a:solidFill>
                <a:srgbClr val="002060"/>
              </a:solidFill>
              <a:latin typeface="+mn-lt"/>
              <a:cs typeface="+mn-cs"/>
            </a:endParaRPr>
          </a:p>
        </p:txBody>
      </p:sp>
      <p:sp>
        <p:nvSpPr>
          <p:cNvPr id="15" name="Rectangle 16">
            <a:extLst>
              <a:ext uri="{FF2B5EF4-FFF2-40B4-BE49-F238E27FC236}">
                <a16:creationId xmlns:a16="http://schemas.microsoft.com/office/drawing/2014/main" id="{5D5581B5-1565-D95D-26FD-DB48244A0B3C}"/>
              </a:ext>
            </a:extLst>
          </p:cNvPr>
          <p:cNvSpPr/>
          <p:nvPr/>
        </p:nvSpPr>
        <p:spPr>
          <a:xfrm>
            <a:off x="4352925" y="2711450"/>
            <a:ext cx="1082675"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1</a:t>
            </a:r>
            <a:endParaRPr lang="en-US" sz="3600" dirty="0">
              <a:solidFill>
                <a:srgbClr val="002060"/>
              </a:solidFill>
              <a:latin typeface="+mn-lt"/>
              <a:cs typeface="+mn-cs"/>
            </a:endParaRPr>
          </a:p>
        </p:txBody>
      </p:sp>
      <p:sp>
        <p:nvSpPr>
          <p:cNvPr id="16" name="Rectangle 17">
            <a:extLst>
              <a:ext uri="{FF2B5EF4-FFF2-40B4-BE49-F238E27FC236}">
                <a16:creationId xmlns:a16="http://schemas.microsoft.com/office/drawing/2014/main" id="{BD30A7FF-B8AB-C158-C27C-6A4E5032EA5D}"/>
              </a:ext>
            </a:extLst>
          </p:cNvPr>
          <p:cNvSpPr/>
          <p:nvPr/>
        </p:nvSpPr>
        <p:spPr>
          <a:xfrm>
            <a:off x="4568825" y="3284538"/>
            <a:ext cx="647700" cy="647700"/>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4</a:t>
            </a:r>
            <a:endParaRPr lang="en-US" sz="3600" dirty="0">
              <a:solidFill>
                <a:srgbClr val="002060"/>
              </a:solidFill>
              <a:latin typeface="+mn-lt"/>
              <a:cs typeface="+mn-cs"/>
            </a:endParaRPr>
          </a:p>
        </p:txBody>
      </p:sp>
      <p:sp>
        <p:nvSpPr>
          <p:cNvPr id="17" name="Rectangle 16">
            <a:extLst>
              <a:ext uri="{FF2B5EF4-FFF2-40B4-BE49-F238E27FC236}">
                <a16:creationId xmlns:a16="http://schemas.microsoft.com/office/drawing/2014/main" id="{4806BAEA-29B0-F422-EE67-6905FFFE3E77}"/>
              </a:ext>
            </a:extLst>
          </p:cNvPr>
          <p:cNvSpPr/>
          <p:nvPr/>
        </p:nvSpPr>
        <p:spPr>
          <a:xfrm>
            <a:off x="2408238" y="2711450"/>
            <a:ext cx="1439862"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1</a:t>
            </a:r>
            <a:endParaRPr lang="en-US" sz="3600" dirty="0">
              <a:solidFill>
                <a:srgbClr val="002060"/>
              </a:solidFill>
              <a:latin typeface="+mn-lt"/>
              <a:cs typeface="+mn-cs"/>
            </a:endParaRPr>
          </a:p>
        </p:txBody>
      </p:sp>
      <p:sp>
        <p:nvSpPr>
          <p:cNvPr id="18" name="Rectangle 17">
            <a:extLst>
              <a:ext uri="{FF2B5EF4-FFF2-40B4-BE49-F238E27FC236}">
                <a16:creationId xmlns:a16="http://schemas.microsoft.com/office/drawing/2014/main" id="{86B28A0E-F707-5FDE-E7EE-0DCD3FF21FFE}"/>
              </a:ext>
            </a:extLst>
          </p:cNvPr>
          <p:cNvSpPr/>
          <p:nvPr/>
        </p:nvSpPr>
        <p:spPr>
          <a:xfrm>
            <a:off x="2409825" y="3287713"/>
            <a:ext cx="1366838"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19" name="Rectangle 16">
            <a:extLst>
              <a:ext uri="{FF2B5EF4-FFF2-40B4-BE49-F238E27FC236}">
                <a16:creationId xmlns:a16="http://schemas.microsoft.com/office/drawing/2014/main" id="{9C62713E-3DC3-49D3-3718-6C0D0F576E16}"/>
              </a:ext>
            </a:extLst>
          </p:cNvPr>
          <p:cNvSpPr/>
          <p:nvPr/>
        </p:nvSpPr>
        <p:spPr>
          <a:xfrm>
            <a:off x="611188" y="2636838"/>
            <a:ext cx="1439862"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-1</a:t>
            </a:r>
            <a:endParaRPr lang="en-US" sz="3600" dirty="0">
              <a:solidFill>
                <a:srgbClr val="002060"/>
              </a:solidFill>
              <a:latin typeface="+mn-lt"/>
              <a:cs typeface="+mn-cs"/>
            </a:endParaRPr>
          </a:p>
        </p:txBody>
      </p:sp>
      <p:sp>
        <p:nvSpPr>
          <p:cNvPr id="20" name="Rectangle 17">
            <a:extLst>
              <a:ext uri="{FF2B5EF4-FFF2-40B4-BE49-F238E27FC236}">
                <a16:creationId xmlns:a16="http://schemas.microsoft.com/office/drawing/2014/main" id="{767C7EE9-10CD-F8C1-09FE-FEA790E336DA}"/>
              </a:ext>
            </a:extLst>
          </p:cNvPr>
          <p:cNvSpPr/>
          <p:nvPr/>
        </p:nvSpPr>
        <p:spPr>
          <a:xfrm>
            <a:off x="611188" y="3357563"/>
            <a:ext cx="1366837"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a:t>
            </a:r>
            <a:endParaRPr lang="en-US" sz="3600" dirty="0">
              <a:solidFill>
                <a:srgbClr val="002060"/>
              </a:solidFill>
              <a:latin typeface="+mn-lt"/>
              <a:cs typeface="+mn-cs"/>
            </a:endParaRPr>
          </a:p>
        </p:txBody>
      </p:sp>
      <p:sp>
        <p:nvSpPr>
          <p:cNvPr id="24" name="Rectangle 15">
            <a:extLst>
              <a:ext uri="{FF2B5EF4-FFF2-40B4-BE49-F238E27FC236}">
                <a16:creationId xmlns:a16="http://schemas.microsoft.com/office/drawing/2014/main" id="{7259F77E-6358-8ED5-6592-18E62012682B}"/>
              </a:ext>
            </a:extLst>
          </p:cNvPr>
          <p:cNvSpPr>
            <a:spLocks noChangeArrowheads="1"/>
          </p:cNvSpPr>
          <p:nvPr/>
        </p:nvSpPr>
        <p:spPr bwMode="auto">
          <a:xfrm>
            <a:off x="4211638" y="4006850"/>
            <a:ext cx="5256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3600" b="1">
                <a:solidFill>
                  <a:srgbClr val="C00000"/>
                </a:solidFill>
                <a:latin typeface="Arial" panose="020B0604020202020204" pitchFamily="34" charset="0"/>
              </a:rPr>
              <a:t>إذن الرأس هي </a:t>
            </a:r>
            <a:endParaRPr lang="en-US" altLang="ar-SA" sz="3600">
              <a:solidFill>
                <a:srgbClr val="C00000"/>
              </a:solidFill>
              <a:latin typeface="Arial" panose="020B0604020202020204" pitchFamily="34" charset="0"/>
            </a:endParaRPr>
          </a:p>
        </p:txBody>
      </p:sp>
      <p:sp>
        <p:nvSpPr>
          <p:cNvPr id="25" name="قوس 24">
            <a:extLst>
              <a:ext uri="{FF2B5EF4-FFF2-40B4-BE49-F238E27FC236}">
                <a16:creationId xmlns:a16="http://schemas.microsoft.com/office/drawing/2014/main" id="{804DF661-78F3-9E60-57F6-E4EBD345927F}"/>
              </a:ext>
            </a:extLst>
          </p:cNvPr>
          <p:cNvSpPr/>
          <p:nvPr/>
        </p:nvSpPr>
        <p:spPr>
          <a:xfrm rot="2900391">
            <a:off x="4354513" y="3970338"/>
            <a:ext cx="1008062" cy="1223962"/>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sz="1600"/>
          </a:p>
        </p:txBody>
      </p:sp>
      <p:sp>
        <p:nvSpPr>
          <p:cNvPr id="26" name="Rectangle 15">
            <a:extLst>
              <a:ext uri="{FF2B5EF4-FFF2-40B4-BE49-F238E27FC236}">
                <a16:creationId xmlns:a16="http://schemas.microsoft.com/office/drawing/2014/main" id="{A576B508-9A0A-39DE-BC78-34D73052D39B}"/>
              </a:ext>
            </a:extLst>
          </p:cNvPr>
          <p:cNvSpPr/>
          <p:nvPr/>
        </p:nvSpPr>
        <p:spPr>
          <a:xfrm>
            <a:off x="2627313" y="4149725"/>
            <a:ext cx="3384550" cy="584200"/>
          </a:xfrm>
          <a:prstGeom prst="rect">
            <a:avLst/>
          </a:prstGeom>
        </p:spPr>
        <p:txBody>
          <a:bodyPr>
            <a:spAutoFit/>
          </a:bodyPr>
          <a:lstStyle/>
          <a:p>
            <a:pPr algn="ctr" eaLnBrk="1" fontAlgn="auto" hangingPunct="1">
              <a:spcBef>
                <a:spcPts val="0"/>
              </a:spcBef>
              <a:spcAft>
                <a:spcPts val="0"/>
              </a:spcAft>
              <a:defRPr/>
            </a:pPr>
            <a:r>
              <a:rPr lang="ar-EG" sz="3200" b="1" cap="small" dirty="0" err="1">
                <a:solidFill>
                  <a:srgbClr val="C00000"/>
                </a:solidFill>
                <a:latin typeface="+mn-lt"/>
                <a:cs typeface="+mn-cs"/>
              </a:rPr>
              <a:t>ـــــــــ </a:t>
            </a:r>
            <a:r>
              <a:rPr lang="ar-EG" sz="3200" b="1" cap="small" dirty="0">
                <a:solidFill>
                  <a:srgbClr val="C00000"/>
                </a:solidFill>
                <a:latin typeface="+mn-lt"/>
                <a:cs typeface="+mn-cs"/>
              </a:rPr>
              <a:t>, </a:t>
            </a:r>
            <a:r>
              <a:rPr lang="ar-EG" sz="3200" b="1" cap="small" dirty="0">
                <a:solidFill>
                  <a:srgbClr val="C00000"/>
                </a:solidFill>
                <a:latin typeface="Arial" charset="0"/>
                <a:cs typeface="Arial" charset="0"/>
              </a:rPr>
              <a:t>ـــــــــ</a:t>
            </a:r>
            <a:endParaRPr lang="en-US" sz="3200" dirty="0">
              <a:solidFill>
                <a:srgbClr val="C00000"/>
              </a:solidFill>
              <a:latin typeface="Arial" charset="0"/>
              <a:cs typeface="Arial" charset="0"/>
            </a:endParaRPr>
          </a:p>
        </p:txBody>
      </p:sp>
      <p:sp>
        <p:nvSpPr>
          <p:cNvPr id="27" name="Rectangle 16">
            <a:extLst>
              <a:ext uri="{FF2B5EF4-FFF2-40B4-BE49-F238E27FC236}">
                <a16:creationId xmlns:a16="http://schemas.microsoft.com/office/drawing/2014/main" id="{B6235DC9-17A6-7B87-1AD6-E628A2AF9096}"/>
              </a:ext>
            </a:extLst>
          </p:cNvPr>
          <p:cNvSpPr/>
          <p:nvPr/>
        </p:nvSpPr>
        <p:spPr>
          <a:xfrm>
            <a:off x="4273550" y="3897313"/>
            <a:ext cx="1081088" cy="585787"/>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1</a:t>
            </a:r>
            <a:endParaRPr lang="en-US" sz="3200" dirty="0">
              <a:solidFill>
                <a:srgbClr val="C00000"/>
              </a:solidFill>
              <a:latin typeface="+mn-lt"/>
              <a:cs typeface="+mn-cs"/>
            </a:endParaRPr>
          </a:p>
        </p:txBody>
      </p:sp>
      <p:sp>
        <p:nvSpPr>
          <p:cNvPr id="28" name="Rectangle 17">
            <a:extLst>
              <a:ext uri="{FF2B5EF4-FFF2-40B4-BE49-F238E27FC236}">
                <a16:creationId xmlns:a16="http://schemas.microsoft.com/office/drawing/2014/main" id="{563BD115-324B-9CBE-89E7-84D2263514A6}"/>
              </a:ext>
            </a:extLst>
          </p:cNvPr>
          <p:cNvSpPr/>
          <p:nvPr/>
        </p:nvSpPr>
        <p:spPr>
          <a:xfrm>
            <a:off x="4273550" y="4538663"/>
            <a:ext cx="1081088" cy="585787"/>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2</a:t>
            </a:r>
            <a:endParaRPr lang="en-US" sz="3200" dirty="0">
              <a:solidFill>
                <a:srgbClr val="C00000"/>
              </a:solidFill>
              <a:latin typeface="+mn-lt"/>
              <a:cs typeface="+mn-cs"/>
            </a:endParaRPr>
          </a:p>
        </p:txBody>
      </p:sp>
      <p:sp>
        <p:nvSpPr>
          <p:cNvPr id="29" name="Rectangle 16">
            <a:extLst>
              <a:ext uri="{FF2B5EF4-FFF2-40B4-BE49-F238E27FC236}">
                <a16:creationId xmlns:a16="http://schemas.microsoft.com/office/drawing/2014/main" id="{69E5DBE7-8ABE-55C6-B524-7456FAE970EB}"/>
              </a:ext>
            </a:extLst>
          </p:cNvPr>
          <p:cNvSpPr/>
          <p:nvPr/>
        </p:nvSpPr>
        <p:spPr>
          <a:xfrm>
            <a:off x="3130550" y="3933825"/>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-1</a:t>
            </a:r>
            <a:endParaRPr lang="en-US" sz="3200" dirty="0">
              <a:solidFill>
                <a:srgbClr val="C00000"/>
              </a:solidFill>
              <a:latin typeface="+mn-lt"/>
              <a:cs typeface="+mn-cs"/>
            </a:endParaRPr>
          </a:p>
        </p:txBody>
      </p:sp>
      <p:sp>
        <p:nvSpPr>
          <p:cNvPr id="30" name="Rectangle 17">
            <a:extLst>
              <a:ext uri="{FF2B5EF4-FFF2-40B4-BE49-F238E27FC236}">
                <a16:creationId xmlns:a16="http://schemas.microsoft.com/office/drawing/2014/main" id="{C0F023AF-2337-F344-90E0-11FF5AB49B10}"/>
              </a:ext>
            </a:extLst>
          </p:cNvPr>
          <p:cNvSpPr/>
          <p:nvPr/>
        </p:nvSpPr>
        <p:spPr>
          <a:xfrm>
            <a:off x="3130550" y="4575175"/>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2</a:t>
            </a:r>
            <a:endParaRPr lang="en-US" sz="3200" dirty="0">
              <a:solidFill>
                <a:srgbClr val="C00000"/>
              </a:solidFill>
              <a:latin typeface="+mn-lt"/>
              <a:cs typeface="+mn-cs"/>
            </a:endParaRPr>
          </a:p>
        </p:txBody>
      </p:sp>
      <p:sp>
        <p:nvSpPr>
          <p:cNvPr id="31" name="قوس 30">
            <a:extLst>
              <a:ext uri="{FF2B5EF4-FFF2-40B4-BE49-F238E27FC236}">
                <a16:creationId xmlns:a16="http://schemas.microsoft.com/office/drawing/2014/main" id="{5C760DFD-E711-2244-99F3-0808B9E33D5F}"/>
              </a:ext>
            </a:extLst>
          </p:cNvPr>
          <p:cNvSpPr/>
          <p:nvPr/>
        </p:nvSpPr>
        <p:spPr>
          <a:xfrm rot="12758463">
            <a:off x="3240088" y="3821113"/>
            <a:ext cx="1008062" cy="1223962"/>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sz="1600"/>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2.5"/>
                                          </p:val>
                                        </p:tav>
                                        <p:tav tm="100000">
                                          <p:val>
                                            <p:strVal val="#ppt_w"/>
                                          </p:val>
                                        </p:tav>
                                      </p:tavLst>
                                    </p:anim>
                                    <p:anim calcmode="lin" valueType="num">
                                      <p:cBhvr>
                                        <p:cTn id="15" dur="500" fill="hold"/>
                                        <p:tgtEl>
                                          <p:spTgt spid="10"/>
                                        </p:tgtEl>
                                        <p:attrNameLst>
                                          <p:attrName>ppt_h</p:attrName>
                                        </p:attrNameLst>
                                      </p:cBhvr>
                                      <p:tavLst>
                                        <p:tav tm="0">
                                          <p:val>
                                            <p:strVal val="#ppt_h*0.01"/>
                                          </p:val>
                                        </p:tav>
                                        <p:tav tm="100000">
                                          <p:val>
                                            <p:strVal val="#ppt_h"/>
                                          </p:val>
                                        </p:tav>
                                      </p:tavLst>
                                    </p:anim>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h+1"/>
                                          </p:val>
                                        </p:tav>
                                        <p:tav tm="100000">
                                          <p:val>
                                            <p:strVal val="#ppt_y"/>
                                          </p:val>
                                        </p:tav>
                                      </p:tavLst>
                                    </p:anim>
                                    <p:animEffect transition="in" filter="fade">
                                      <p:cBhvr>
                                        <p:cTn id="18"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2.5"/>
                                          </p:val>
                                        </p:tav>
                                        <p:tav tm="100000">
                                          <p:val>
                                            <p:strVal val="#ppt_w"/>
                                          </p:val>
                                        </p:tav>
                                      </p:tavLst>
                                    </p:anim>
                                    <p:anim calcmode="lin" valueType="num">
                                      <p:cBhvr>
                                        <p:cTn id="22" dur="500" fill="hold"/>
                                        <p:tgtEl>
                                          <p:spTgt spid="11"/>
                                        </p:tgtEl>
                                        <p:attrNameLst>
                                          <p:attrName>ppt_h</p:attrName>
                                        </p:attrNameLst>
                                      </p:cBhvr>
                                      <p:tavLst>
                                        <p:tav tm="0">
                                          <p:val>
                                            <p:strVal val="#ppt_h*0.01"/>
                                          </p:val>
                                        </p:tav>
                                        <p:tav tm="100000">
                                          <p:val>
                                            <p:strVal val="#ppt_h"/>
                                          </p:val>
                                        </p:tav>
                                      </p:tavLst>
                                    </p:anim>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h+1"/>
                                          </p:val>
                                        </p:tav>
                                        <p:tav tm="100000">
                                          <p:val>
                                            <p:strVal val="#ppt_y"/>
                                          </p:val>
                                        </p:tav>
                                      </p:tavLst>
                                    </p:anim>
                                    <p:animEffect transition="in" filter="fade">
                                      <p:cBhvr>
                                        <p:cTn id="25" dur="500"/>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strVal val="#ppt_w*2.5"/>
                                          </p:val>
                                        </p:tav>
                                        <p:tav tm="100000">
                                          <p:val>
                                            <p:strVal val="#ppt_w"/>
                                          </p:val>
                                        </p:tav>
                                      </p:tavLst>
                                    </p:anim>
                                    <p:anim calcmode="lin" valueType="num">
                                      <p:cBhvr>
                                        <p:cTn id="29" dur="500" fill="hold"/>
                                        <p:tgtEl>
                                          <p:spTgt spid="14"/>
                                        </p:tgtEl>
                                        <p:attrNameLst>
                                          <p:attrName>ppt_h</p:attrName>
                                        </p:attrNameLst>
                                      </p:cBhvr>
                                      <p:tavLst>
                                        <p:tav tm="0">
                                          <p:val>
                                            <p:strVal val="#ppt_h*0.01"/>
                                          </p:val>
                                        </p:tav>
                                        <p:tav tm="100000">
                                          <p:val>
                                            <p:strVal val="#ppt_h"/>
                                          </p:val>
                                        </p:tav>
                                      </p:tavLst>
                                    </p:anim>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h+1"/>
                                          </p:val>
                                        </p:tav>
                                        <p:tav tm="100000">
                                          <p:val>
                                            <p:strVal val="#ppt_y"/>
                                          </p:val>
                                        </p:tav>
                                      </p:tavLst>
                                    </p:anim>
                                    <p:animEffect transition="in" filter="fade">
                                      <p:cBhvr>
                                        <p:cTn id="32"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3" name="فقاقيع.WAV"/>
                                        </p:tgtEl>
                                      </p:cMediaNode>
                                    </p:audio>
                                  </p:subTnLst>
                                </p:cTn>
                              </p:par>
                              <p:par>
                                <p:cTn id="33" presetID="58" presetClass="entr" presetSubtype="0" accel="100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ppt_w*2.5"/>
                                          </p:val>
                                        </p:tav>
                                        <p:tav tm="100000">
                                          <p:val>
                                            <p:strVal val="#ppt_w"/>
                                          </p:val>
                                        </p:tav>
                                      </p:tavLst>
                                    </p:anim>
                                    <p:anim calcmode="lin" valueType="num">
                                      <p:cBhvr>
                                        <p:cTn id="36" dur="500" fill="hold"/>
                                        <p:tgtEl>
                                          <p:spTgt spid="15"/>
                                        </p:tgtEl>
                                        <p:attrNameLst>
                                          <p:attrName>ppt_h</p:attrName>
                                        </p:attrNameLst>
                                      </p:cBhvr>
                                      <p:tavLst>
                                        <p:tav tm="0">
                                          <p:val>
                                            <p:strVal val="#ppt_h*0.01"/>
                                          </p:val>
                                        </p:tav>
                                        <p:tav tm="100000">
                                          <p:val>
                                            <p:strVal val="#ppt_h"/>
                                          </p:val>
                                        </p:tav>
                                      </p:tavLst>
                                    </p:anim>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h+1"/>
                                          </p:val>
                                        </p:tav>
                                        <p:tav tm="100000">
                                          <p:val>
                                            <p:strVal val="#ppt_y"/>
                                          </p:val>
                                        </p:tav>
                                      </p:tavLst>
                                    </p:anim>
                                    <p:animEffect transition="in" filter="fade">
                                      <p:cBhvr>
                                        <p:cTn id="39"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3" name="فقاقيع.WAV"/>
                                        </p:tgtEl>
                                      </p:cMediaNode>
                                    </p:audio>
                                  </p:subTnLst>
                                </p:cTn>
                              </p:par>
                              <p:par>
                                <p:cTn id="40" presetID="58" presetClass="entr" presetSubtype="0" accel="10000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strVal val="#ppt_w*2.5"/>
                                          </p:val>
                                        </p:tav>
                                        <p:tav tm="100000">
                                          <p:val>
                                            <p:strVal val="#ppt_w"/>
                                          </p:val>
                                        </p:tav>
                                      </p:tavLst>
                                    </p:anim>
                                    <p:anim calcmode="lin" valueType="num">
                                      <p:cBhvr>
                                        <p:cTn id="43" dur="500" fill="hold"/>
                                        <p:tgtEl>
                                          <p:spTgt spid="19"/>
                                        </p:tgtEl>
                                        <p:attrNameLst>
                                          <p:attrName>ppt_h</p:attrName>
                                        </p:attrNameLst>
                                      </p:cBhvr>
                                      <p:tavLst>
                                        <p:tav tm="0">
                                          <p:val>
                                            <p:strVal val="#ppt_h*0.01"/>
                                          </p:val>
                                        </p:tav>
                                        <p:tav tm="100000">
                                          <p:val>
                                            <p:strVal val="#ppt_h"/>
                                          </p:val>
                                        </p:tav>
                                      </p:tavLst>
                                    </p:anim>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h+1"/>
                                          </p:val>
                                        </p:tav>
                                        <p:tav tm="100000">
                                          <p:val>
                                            <p:strVal val="#ppt_y"/>
                                          </p:val>
                                        </p:tav>
                                      </p:tavLst>
                                    </p:anim>
                                    <p:animEffect transition="in" filter="fade">
                                      <p:cBhvr>
                                        <p:cTn id="46"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3" name="فقاقيع.WAV"/>
                                        </p:tgtEl>
                                      </p:cMediaNode>
                                    </p:audio>
                                  </p:subTnLst>
                                </p:cTn>
                              </p:par>
                              <p:par>
                                <p:cTn id="47" presetID="58" presetClass="entr" presetSubtype="0" accel="10000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strVal val="#ppt_w*2.5"/>
                                          </p:val>
                                        </p:tav>
                                        <p:tav tm="100000">
                                          <p:val>
                                            <p:strVal val="#ppt_w"/>
                                          </p:val>
                                        </p:tav>
                                      </p:tavLst>
                                    </p:anim>
                                    <p:anim calcmode="lin" valueType="num">
                                      <p:cBhvr>
                                        <p:cTn id="50" dur="500" fill="hold"/>
                                        <p:tgtEl>
                                          <p:spTgt spid="20"/>
                                        </p:tgtEl>
                                        <p:attrNameLst>
                                          <p:attrName>ppt_h</p:attrName>
                                        </p:attrNameLst>
                                      </p:cBhvr>
                                      <p:tavLst>
                                        <p:tav tm="0">
                                          <p:val>
                                            <p:strVal val="#ppt_h*0.01"/>
                                          </p:val>
                                        </p:tav>
                                        <p:tav tm="100000">
                                          <p:val>
                                            <p:strVal val="#ppt_h"/>
                                          </p:val>
                                        </p:tav>
                                      </p:tavLst>
                                    </p:anim>
                                    <p:anim calcmode="lin" valueType="num">
                                      <p:cBhvr>
                                        <p:cTn id="51" dur="500" fill="hold"/>
                                        <p:tgtEl>
                                          <p:spTgt spid="20"/>
                                        </p:tgtEl>
                                        <p:attrNameLst>
                                          <p:attrName>ppt_x</p:attrName>
                                        </p:attrNameLst>
                                      </p:cBhvr>
                                      <p:tavLst>
                                        <p:tav tm="0">
                                          <p:val>
                                            <p:strVal val="#ppt_x"/>
                                          </p:val>
                                        </p:tav>
                                        <p:tav tm="100000">
                                          <p:val>
                                            <p:strVal val="#ppt_x"/>
                                          </p:val>
                                        </p:tav>
                                      </p:tavLst>
                                    </p:anim>
                                    <p:anim calcmode="lin" valueType="num">
                                      <p:cBhvr>
                                        <p:cTn id="52" dur="500" fill="hold"/>
                                        <p:tgtEl>
                                          <p:spTgt spid="20"/>
                                        </p:tgtEl>
                                        <p:attrNameLst>
                                          <p:attrName>ppt_y</p:attrName>
                                        </p:attrNameLst>
                                      </p:cBhvr>
                                      <p:tavLst>
                                        <p:tav tm="0">
                                          <p:val>
                                            <p:strVal val="#ppt_h+1"/>
                                          </p:val>
                                        </p:tav>
                                        <p:tav tm="100000">
                                          <p:val>
                                            <p:strVal val="#ppt_y"/>
                                          </p:val>
                                        </p:tav>
                                      </p:tavLst>
                                    </p:anim>
                                    <p:animEffect transition="in" filter="fade">
                                      <p:cBhvr>
                                        <p:cTn id="53" dur="500"/>
                                        <p:tgtEl>
                                          <p:spTgt spid="20"/>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par>
                                <p:cTn id="54" presetID="58" presetClass="entr" presetSubtype="0" accel="10000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strVal val="#ppt_w*2.5"/>
                                          </p:val>
                                        </p:tav>
                                        <p:tav tm="100000">
                                          <p:val>
                                            <p:strVal val="#ppt_w"/>
                                          </p:val>
                                        </p:tav>
                                      </p:tavLst>
                                    </p:anim>
                                    <p:anim calcmode="lin" valueType="num">
                                      <p:cBhvr>
                                        <p:cTn id="57" dur="500" fill="hold"/>
                                        <p:tgtEl>
                                          <p:spTgt spid="16"/>
                                        </p:tgtEl>
                                        <p:attrNameLst>
                                          <p:attrName>ppt_h</p:attrName>
                                        </p:attrNameLst>
                                      </p:cBhvr>
                                      <p:tavLst>
                                        <p:tav tm="0">
                                          <p:val>
                                            <p:strVal val="#ppt_h*0.01"/>
                                          </p:val>
                                        </p:tav>
                                        <p:tav tm="100000">
                                          <p:val>
                                            <p:strVal val="#ppt_h"/>
                                          </p:val>
                                        </p:tav>
                                      </p:tavLst>
                                    </p:anim>
                                    <p:anim calcmode="lin" valueType="num">
                                      <p:cBhvr>
                                        <p:cTn id="58" dur="500" fill="hold"/>
                                        <p:tgtEl>
                                          <p:spTgt spid="16"/>
                                        </p:tgtEl>
                                        <p:attrNameLst>
                                          <p:attrName>ppt_x</p:attrName>
                                        </p:attrNameLst>
                                      </p:cBhvr>
                                      <p:tavLst>
                                        <p:tav tm="0">
                                          <p:val>
                                            <p:strVal val="#ppt_x"/>
                                          </p:val>
                                        </p:tav>
                                        <p:tav tm="100000">
                                          <p:val>
                                            <p:strVal val="#ppt_x"/>
                                          </p:val>
                                        </p:tav>
                                      </p:tavLst>
                                    </p:anim>
                                    <p:anim calcmode="lin" valueType="num">
                                      <p:cBhvr>
                                        <p:cTn id="59" dur="500" fill="hold"/>
                                        <p:tgtEl>
                                          <p:spTgt spid="16"/>
                                        </p:tgtEl>
                                        <p:attrNameLst>
                                          <p:attrName>ppt_y</p:attrName>
                                        </p:attrNameLst>
                                      </p:cBhvr>
                                      <p:tavLst>
                                        <p:tav tm="0">
                                          <p:val>
                                            <p:strVal val="#ppt_h+1"/>
                                          </p:val>
                                        </p:tav>
                                        <p:tav tm="100000">
                                          <p:val>
                                            <p:strVal val="#ppt_y"/>
                                          </p:val>
                                        </p:tav>
                                      </p:tavLst>
                                    </p:anim>
                                    <p:animEffect transition="in" filter="fade">
                                      <p:cBhvr>
                                        <p:cTn id="60" dur="500"/>
                                        <p:tgtEl>
                                          <p:spTgt spid="16"/>
                                        </p:tgtEl>
                                      </p:cBhvr>
                                    </p:animEffect>
                                  </p:childTnLst>
                                  <p:subTnLst>
                                    <p:audio>
                                      <p:cMediaNode>
                                        <p:cTn display="0" masterRel="sameClick">
                                          <p:stCondLst>
                                            <p:cond evt="begin" delay="0">
                                              <p:tn val="54"/>
                                            </p:cond>
                                          </p:stCondLst>
                                          <p:endCondLst>
                                            <p:cond evt="onStopAudio" delay="0">
                                              <p:tgtEl>
                                                <p:sldTgt/>
                                              </p:tgtEl>
                                            </p:cond>
                                          </p:endCondLst>
                                        </p:cTn>
                                        <p:tgtEl>
                                          <p:sndTgt r:embed="rId3" name="فقاقيع.WAV"/>
                                        </p:tgtEl>
                                      </p:cMediaNode>
                                    </p:audio>
                                  </p:subTnLst>
                                </p:cTn>
                              </p:par>
                              <p:par>
                                <p:cTn id="61" presetID="58" presetClass="entr" presetSubtype="0" accel="10000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strVal val="#ppt_w*2.5"/>
                                          </p:val>
                                        </p:tav>
                                        <p:tav tm="100000">
                                          <p:val>
                                            <p:strVal val="#ppt_w"/>
                                          </p:val>
                                        </p:tav>
                                      </p:tavLst>
                                    </p:anim>
                                    <p:anim calcmode="lin" valueType="num">
                                      <p:cBhvr>
                                        <p:cTn id="64" dur="500" fill="hold"/>
                                        <p:tgtEl>
                                          <p:spTgt spid="17"/>
                                        </p:tgtEl>
                                        <p:attrNameLst>
                                          <p:attrName>ppt_h</p:attrName>
                                        </p:attrNameLst>
                                      </p:cBhvr>
                                      <p:tavLst>
                                        <p:tav tm="0">
                                          <p:val>
                                            <p:strVal val="#ppt_h*0.01"/>
                                          </p:val>
                                        </p:tav>
                                        <p:tav tm="100000">
                                          <p:val>
                                            <p:strVal val="#ppt_h"/>
                                          </p:val>
                                        </p:tav>
                                      </p:tavLst>
                                    </p:anim>
                                    <p:anim calcmode="lin" valueType="num">
                                      <p:cBhvr>
                                        <p:cTn id="65" dur="500" fill="hold"/>
                                        <p:tgtEl>
                                          <p:spTgt spid="17"/>
                                        </p:tgtEl>
                                        <p:attrNameLst>
                                          <p:attrName>ppt_x</p:attrName>
                                        </p:attrNameLst>
                                      </p:cBhvr>
                                      <p:tavLst>
                                        <p:tav tm="0">
                                          <p:val>
                                            <p:strVal val="#ppt_x"/>
                                          </p:val>
                                        </p:tav>
                                        <p:tav tm="100000">
                                          <p:val>
                                            <p:strVal val="#ppt_x"/>
                                          </p:val>
                                        </p:tav>
                                      </p:tavLst>
                                    </p:anim>
                                    <p:anim calcmode="lin" valueType="num">
                                      <p:cBhvr>
                                        <p:cTn id="66" dur="500" fill="hold"/>
                                        <p:tgtEl>
                                          <p:spTgt spid="17"/>
                                        </p:tgtEl>
                                        <p:attrNameLst>
                                          <p:attrName>ppt_y</p:attrName>
                                        </p:attrNameLst>
                                      </p:cBhvr>
                                      <p:tavLst>
                                        <p:tav tm="0">
                                          <p:val>
                                            <p:strVal val="#ppt_h+1"/>
                                          </p:val>
                                        </p:tav>
                                        <p:tav tm="100000">
                                          <p:val>
                                            <p:strVal val="#ppt_y"/>
                                          </p:val>
                                        </p:tav>
                                      </p:tavLst>
                                    </p:anim>
                                    <p:animEffect transition="in" filter="fade">
                                      <p:cBhvr>
                                        <p:cTn id="67" dur="500"/>
                                        <p:tgtEl>
                                          <p:spTgt spid="17"/>
                                        </p:tgtEl>
                                      </p:cBhvr>
                                    </p:animEffect>
                                  </p:childTnLst>
                                  <p:subTnLst>
                                    <p:audio>
                                      <p:cMediaNode>
                                        <p:cTn display="0" masterRel="sameClick">
                                          <p:stCondLst>
                                            <p:cond evt="begin" delay="0">
                                              <p:tn val="61"/>
                                            </p:cond>
                                          </p:stCondLst>
                                          <p:endCondLst>
                                            <p:cond evt="onStopAudio" delay="0">
                                              <p:tgtEl>
                                                <p:sldTgt/>
                                              </p:tgtEl>
                                            </p:cond>
                                          </p:endCondLst>
                                        </p:cTn>
                                        <p:tgtEl>
                                          <p:sndTgt r:embed="rId3" name="فقاقيع.WAV"/>
                                        </p:tgtEl>
                                      </p:cMediaNode>
                                    </p:audio>
                                  </p:subTnLst>
                                </p:cTn>
                              </p:par>
                              <p:par>
                                <p:cTn id="68" presetID="58" presetClass="entr" presetSubtype="0" accel="10000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strVal val="#ppt_w*2.5"/>
                                          </p:val>
                                        </p:tav>
                                        <p:tav tm="100000">
                                          <p:val>
                                            <p:strVal val="#ppt_w"/>
                                          </p:val>
                                        </p:tav>
                                      </p:tavLst>
                                    </p:anim>
                                    <p:anim calcmode="lin" valueType="num">
                                      <p:cBhvr>
                                        <p:cTn id="71" dur="500" fill="hold"/>
                                        <p:tgtEl>
                                          <p:spTgt spid="18"/>
                                        </p:tgtEl>
                                        <p:attrNameLst>
                                          <p:attrName>ppt_h</p:attrName>
                                        </p:attrNameLst>
                                      </p:cBhvr>
                                      <p:tavLst>
                                        <p:tav tm="0">
                                          <p:val>
                                            <p:strVal val="#ppt_h*0.01"/>
                                          </p:val>
                                        </p:tav>
                                        <p:tav tm="100000">
                                          <p:val>
                                            <p:strVal val="#ppt_h"/>
                                          </p:val>
                                        </p:tav>
                                      </p:tavLst>
                                    </p:anim>
                                    <p:anim calcmode="lin" valueType="num">
                                      <p:cBhvr>
                                        <p:cTn id="72" dur="500" fill="hold"/>
                                        <p:tgtEl>
                                          <p:spTgt spid="18"/>
                                        </p:tgtEl>
                                        <p:attrNameLst>
                                          <p:attrName>ppt_x</p:attrName>
                                        </p:attrNameLst>
                                      </p:cBhvr>
                                      <p:tavLst>
                                        <p:tav tm="0">
                                          <p:val>
                                            <p:strVal val="#ppt_x"/>
                                          </p:val>
                                        </p:tav>
                                        <p:tav tm="100000">
                                          <p:val>
                                            <p:strVal val="#ppt_x"/>
                                          </p:val>
                                        </p:tav>
                                      </p:tavLst>
                                    </p:anim>
                                    <p:anim calcmode="lin" valueType="num">
                                      <p:cBhvr>
                                        <p:cTn id="73" dur="500" fill="hold"/>
                                        <p:tgtEl>
                                          <p:spTgt spid="18"/>
                                        </p:tgtEl>
                                        <p:attrNameLst>
                                          <p:attrName>ppt_y</p:attrName>
                                        </p:attrNameLst>
                                      </p:cBhvr>
                                      <p:tavLst>
                                        <p:tav tm="0">
                                          <p:val>
                                            <p:strVal val="#ppt_h+1"/>
                                          </p:val>
                                        </p:tav>
                                        <p:tav tm="100000">
                                          <p:val>
                                            <p:strVal val="#ppt_y"/>
                                          </p:val>
                                        </p:tav>
                                      </p:tavLst>
                                    </p:anim>
                                    <p:animEffect transition="in" filter="fade">
                                      <p:cBhvr>
                                        <p:cTn id="74" dur="500"/>
                                        <p:tgtEl>
                                          <p:spTgt spid="18"/>
                                        </p:tgtEl>
                                      </p:cBhvr>
                                    </p:animEffect>
                                  </p:childTnLst>
                                  <p:subTnLst>
                                    <p:audio>
                                      <p:cMediaNode>
                                        <p:cTn display="0" masterRel="sameClick">
                                          <p:stCondLst>
                                            <p:cond evt="begin" delay="0">
                                              <p:tn val="68"/>
                                            </p:cond>
                                          </p:stCondLst>
                                          <p:endCondLst>
                                            <p:cond evt="onStopAudio" delay="0">
                                              <p:tgtEl>
                                                <p:sldTgt/>
                                              </p:tgtEl>
                                            </p:cond>
                                          </p:endCondLst>
                                        </p:cTn>
                                        <p:tgtEl>
                                          <p:sndTgt r:embed="rId3" name="فقاقيع.WAV"/>
                                        </p:tgtEl>
                                      </p:cMediaNode>
                                    </p:audio>
                                  </p:subTnLst>
                                </p:cTn>
                              </p:par>
                              <p:par>
                                <p:cTn id="75" presetID="16" presetClass="entr" presetSubtype="26"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Horizontal)">
                                      <p:cBhvr>
                                        <p:cTn id="77" dur="500"/>
                                        <p:tgtEl>
                                          <p:spTgt spid="24"/>
                                        </p:tgtEl>
                                      </p:cBhvr>
                                    </p:animEffect>
                                  </p:childTnLst>
                                  <p:subTnLst>
                                    <p:audio>
                                      <p:cMediaNode>
                                        <p:cTn display="0" masterRel="sameClick">
                                          <p:stCondLst>
                                            <p:cond evt="begin" delay="0">
                                              <p:tn val="75"/>
                                            </p:cond>
                                          </p:stCondLst>
                                          <p:endCondLst>
                                            <p:cond evt="onStopAudio" delay="0">
                                              <p:tgtEl>
                                                <p:sldTgt/>
                                              </p:tgtEl>
                                            </p:cond>
                                          </p:endCondLst>
                                        </p:cTn>
                                        <p:tgtEl>
                                          <p:sndTgt r:embed="rId3" name="فقاقيع.WAV"/>
                                        </p:tgtEl>
                                      </p:cMediaNode>
                                    </p:audio>
                                  </p:subTnLst>
                                </p:cTn>
                              </p:par>
                              <p:par>
                                <p:cTn id="78" presetID="16" presetClass="entr" presetSubtype="26"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arn(inHorizontal)">
                                      <p:cBhvr>
                                        <p:cTn id="80" dur="500"/>
                                        <p:tgtEl>
                                          <p:spTgt spid="26"/>
                                        </p:tgtEl>
                                      </p:cBhvr>
                                    </p:animEffect>
                                  </p:childTnLst>
                                  <p:subTnLst>
                                    <p:audio>
                                      <p:cMediaNode>
                                        <p:cTn display="0" masterRel="sameClick">
                                          <p:stCondLst>
                                            <p:cond evt="begin" delay="0">
                                              <p:tn val="78"/>
                                            </p:cond>
                                          </p:stCondLst>
                                          <p:endCondLst>
                                            <p:cond evt="onStopAudio" delay="0">
                                              <p:tgtEl>
                                                <p:sldTgt/>
                                              </p:tgtEl>
                                            </p:cond>
                                          </p:endCondLst>
                                        </p:cTn>
                                        <p:tgtEl>
                                          <p:sndTgt r:embed="rId3" name="فقاقيع.WAV"/>
                                        </p:tgtEl>
                                      </p:cMediaNode>
                                    </p:audio>
                                  </p:subTnLst>
                                </p:cTn>
                              </p:par>
                              <p:par>
                                <p:cTn id="81" presetID="16" presetClass="entr" presetSubtype="26"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arn(inHorizontal)">
                                      <p:cBhvr>
                                        <p:cTn id="83" dur="500"/>
                                        <p:tgtEl>
                                          <p:spTgt spid="27"/>
                                        </p:tgtEl>
                                      </p:cBhvr>
                                    </p:animEffect>
                                  </p:childTnLst>
                                  <p:subTnLst>
                                    <p:audio>
                                      <p:cMediaNode>
                                        <p:cTn display="0" masterRel="sameClick">
                                          <p:stCondLst>
                                            <p:cond evt="begin" delay="0">
                                              <p:tn val="81"/>
                                            </p:cond>
                                          </p:stCondLst>
                                          <p:endCondLst>
                                            <p:cond evt="onStopAudio" delay="0">
                                              <p:tgtEl>
                                                <p:sldTgt/>
                                              </p:tgtEl>
                                            </p:cond>
                                          </p:endCondLst>
                                        </p:cTn>
                                        <p:tgtEl>
                                          <p:sndTgt r:embed="rId3" name="فقاقيع.WAV"/>
                                        </p:tgtEl>
                                      </p:cMediaNode>
                                    </p:audio>
                                  </p:subTnLst>
                                </p:cTn>
                              </p:par>
                              <p:par>
                                <p:cTn id="84" presetID="16" presetClass="entr" presetSubtype="26"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arn(inHorizontal)">
                                      <p:cBhvr>
                                        <p:cTn id="86" dur="500"/>
                                        <p:tgtEl>
                                          <p:spTgt spid="28"/>
                                        </p:tgtEl>
                                      </p:cBhvr>
                                    </p:animEffect>
                                  </p:childTnLst>
                                  <p:subTnLst>
                                    <p:audio>
                                      <p:cMediaNode>
                                        <p:cTn display="0" masterRel="sameClick">
                                          <p:stCondLst>
                                            <p:cond evt="begin" delay="0">
                                              <p:tn val="84"/>
                                            </p:cond>
                                          </p:stCondLst>
                                          <p:endCondLst>
                                            <p:cond evt="onStopAudio" delay="0">
                                              <p:tgtEl>
                                                <p:sldTgt/>
                                              </p:tgtEl>
                                            </p:cond>
                                          </p:endCondLst>
                                        </p:cTn>
                                        <p:tgtEl>
                                          <p:sndTgt r:embed="rId3" name="فقاقيع.WAV"/>
                                        </p:tgtEl>
                                      </p:cMediaNode>
                                    </p:audio>
                                  </p:subTnLst>
                                </p:cTn>
                              </p:par>
                              <p:par>
                                <p:cTn id="87" presetID="16" presetClass="entr" presetSubtype="26"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barn(inHorizontal)">
                                      <p:cBhvr>
                                        <p:cTn id="89" dur="500"/>
                                        <p:tgtEl>
                                          <p:spTgt spid="29"/>
                                        </p:tgtEl>
                                      </p:cBhvr>
                                    </p:animEffect>
                                  </p:childTnLst>
                                  <p:subTnLst>
                                    <p:audio>
                                      <p:cMediaNode>
                                        <p:cTn display="0" masterRel="sameClick">
                                          <p:stCondLst>
                                            <p:cond evt="begin" delay="0">
                                              <p:tn val="87"/>
                                            </p:cond>
                                          </p:stCondLst>
                                          <p:endCondLst>
                                            <p:cond evt="onStopAudio" delay="0">
                                              <p:tgtEl>
                                                <p:sldTgt/>
                                              </p:tgtEl>
                                            </p:cond>
                                          </p:endCondLst>
                                        </p:cTn>
                                        <p:tgtEl>
                                          <p:sndTgt r:embed="rId3" name="فقاقيع.WAV"/>
                                        </p:tgtEl>
                                      </p:cMediaNode>
                                    </p:audio>
                                  </p:subTnLst>
                                </p:cTn>
                              </p:par>
                              <p:par>
                                <p:cTn id="90" presetID="16" presetClass="entr" presetSubtype="26"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arn(inHorizontal)">
                                      <p:cBhvr>
                                        <p:cTn id="92" dur="500"/>
                                        <p:tgtEl>
                                          <p:spTgt spid="30"/>
                                        </p:tgtEl>
                                      </p:cBhvr>
                                    </p:animEffect>
                                  </p:childTnLst>
                                  <p:subTnLst>
                                    <p:audio>
                                      <p:cMediaNode>
                                        <p:cTn display="0" masterRel="sameClick">
                                          <p:stCondLst>
                                            <p:cond evt="begin" delay="0">
                                              <p:tn val="90"/>
                                            </p:cond>
                                          </p:stCondLst>
                                          <p:endCondLst>
                                            <p:cond evt="onStopAudio" delay="0">
                                              <p:tgtEl>
                                                <p:sldTgt/>
                                              </p:tgtEl>
                                            </p:cond>
                                          </p:endCondLst>
                                        </p:cTn>
                                        <p:tgtEl>
                                          <p:sndTgt r:embed="rId3" name="فقاقيع.WAV"/>
                                        </p:tgtEl>
                                      </p:cMediaNode>
                                    </p:audio>
                                  </p:subTnLst>
                                </p:cTn>
                              </p:par>
                              <p:par>
                                <p:cTn id="93" presetID="16" presetClass="entr" presetSubtype="26"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arn(inHorizontal)">
                                      <p:cBhvr>
                                        <p:cTn id="95" dur="500"/>
                                        <p:tgtEl>
                                          <p:spTgt spid="25"/>
                                        </p:tgtEl>
                                      </p:cBhvr>
                                    </p:animEffect>
                                  </p:childTnLst>
                                </p:cTn>
                              </p:par>
                              <p:par>
                                <p:cTn id="96" presetID="16" presetClass="entr" presetSubtype="26"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Horizontal)">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15" grpId="0"/>
      <p:bldP spid="16" grpId="0"/>
      <p:bldP spid="17" grpId="0"/>
      <p:bldP spid="18" grpId="0"/>
      <p:bldP spid="19" grpId="0"/>
      <p:bldP spid="20" grpId="0"/>
      <p:bldP spid="24" grpId="0"/>
      <p:bldP spid="26" grpId="0"/>
      <p:bldP spid="27" grpId="0"/>
      <p:bldP spid="28" grpId="0"/>
      <p:bldP spid="29" grpId="0"/>
      <p:bldP spid="3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7B62B4B8-9768-AB58-D94C-9FE5ECF41981}"/>
              </a:ext>
            </a:extLst>
          </p:cNvPr>
          <p:cNvSpPr>
            <a:spLocks noChangeArrowheads="1"/>
          </p:cNvSpPr>
          <p:nvPr/>
        </p:nvSpPr>
        <p:spPr bwMode="auto">
          <a:xfrm>
            <a:off x="4260850" y="2276475"/>
            <a:ext cx="4175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solidFill>
                  <a:srgbClr val="0000FF"/>
                </a:solidFill>
                <a:latin typeface="Arial" panose="020B0604020202020204" pitchFamily="34" charset="0"/>
              </a:rPr>
              <a:t>وبما أن أ قيمة سالبة فالتمثيل مفتوح لأسفل لذا الرأس تمثل قيمة عظمى والمقطع الصادي هو قيمة جـ = –1  </a:t>
            </a:r>
            <a:endParaRPr lang="en-US" altLang="ar-SA" sz="3600">
              <a:solidFill>
                <a:srgbClr val="0000FF"/>
              </a:solidFill>
              <a:latin typeface="Arial" panose="020B0604020202020204" pitchFamily="34" charset="0"/>
            </a:endParaRPr>
          </a:p>
        </p:txBody>
      </p:sp>
      <p:pic>
        <p:nvPicPr>
          <p:cNvPr id="23" name="صورة 40">
            <a:extLst>
              <a:ext uri="{FF2B5EF4-FFF2-40B4-BE49-F238E27FC236}">
                <a16:creationId xmlns:a16="http://schemas.microsoft.com/office/drawing/2014/main" id="{5BA58DE4-D4BA-B486-3644-51518DF934BF}"/>
              </a:ext>
            </a:extLst>
          </p:cNvPr>
          <p:cNvPicPr/>
          <p:nvPr/>
        </p:nvPicPr>
        <p:blipFill>
          <a:blip r:embed="rId5">
            <a:lum bright="-20000" contrast="40000"/>
            <a:grayscl/>
          </a:blip>
          <a:srcRect/>
          <a:stretch>
            <a:fillRect/>
          </a:stretch>
        </p:blipFill>
        <p:spPr bwMode="auto">
          <a:xfrm>
            <a:off x="736600" y="2276475"/>
            <a:ext cx="3744913" cy="338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2" presetClass="entr" presetSubtype="4"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144386" y="1468178"/>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TextBox 3">
            <a:extLst>
              <a:ext uri="{FF2B5EF4-FFF2-40B4-BE49-F238E27FC236}">
                <a16:creationId xmlns:a16="http://schemas.microsoft.com/office/drawing/2014/main" id="{FE3A9FCD-32E3-4857-9C8C-C8646512AB38}"/>
              </a:ext>
            </a:extLst>
          </p:cNvPr>
          <p:cNvSpPr txBox="1"/>
          <p:nvPr/>
        </p:nvSpPr>
        <p:spPr>
          <a:xfrm>
            <a:off x="4213357" y="1467227"/>
            <a:ext cx="4881193" cy="1107996"/>
          </a:xfrm>
          <a:prstGeom prst="rect">
            <a:avLst/>
          </a:prstGeom>
          <a:solidFill>
            <a:srgbClr val="6C9EBC"/>
          </a:solidFill>
          <a:ln>
            <a:noFill/>
          </a:ln>
          <a:effectLst/>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DD336"/>
                </a:solidFill>
                <a:effectLst/>
                <a:uLnTx/>
                <a:uFillTx/>
                <a:latin typeface="Calibri"/>
                <a:ea typeface="+mn-ea"/>
                <a:cs typeface="Arial" panose="020B0604020202020204" pitchFamily="34" charset="0"/>
              </a:rPr>
              <a:t>تحقق من فهمك</a:t>
            </a:r>
          </a:p>
        </p:txBody>
      </p:sp>
    </p:spTree>
    <p:extLst>
      <p:ext uri="{BB962C8B-B14F-4D97-AF65-F5344CB8AC3E}">
        <p14:creationId xmlns:p14="http://schemas.microsoft.com/office/powerpoint/2010/main" val="1209817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FC92CE7A-0039-B74A-43F2-B659B661869A}"/>
              </a:ext>
            </a:extLst>
          </p:cNvPr>
          <p:cNvSpPr/>
          <p:nvPr/>
        </p:nvSpPr>
        <p:spPr>
          <a:xfrm>
            <a:off x="1082675" y="2636912"/>
            <a:ext cx="6978650" cy="1758950"/>
          </a:xfrm>
          <a:prstGeom prst="doubleWave">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E23DB4E5-8465-9E21-133D-363CE1ED233D}"/>
              </a:ext>
            </a:extLst>
          </p:cNvPr>
          <p:cNvSpPr txBox="1"/>
          <p:nvPr/>
        </p:nvSpPr>
        <p:spPr>
          <a:xfrm>
            <a:off x="1076325" y="3127450"/>
            <a:ext cx="7056437" cy="769937"/>
          </a:xfrm>
          <a:prstGeom prst="rect">
            <a:avLst/>
          </a:prstGeom>
          <a:solidFill>
            <a:schemeClr val="bg1">
              <a:lumMod val="95000"/>
            </a:schemeClr>
          </a:solidFill>
        </p:spPr>
        <p:txBody>
          <a:bodyPr rtlCol="1">
            <a:spAutoFit/>
          </a:bodyPr>
          <a:lstStyle/>
          <a:p>
            <a:pPr algn="ctr" rtl="1" eaLnBrk="1" fontAlgn="auto" hangingPunct="1">
              <a:spcBef>
                <a:spcPts val="0"/>
              </a:spcBef>
              <a:spcAft>
                <a:spcPts val="0"/>
              </a:spcAft>
              <a:defRPr/>
            </a:pPr>
            <a:r>
              <a:rPr lang="ar-SA" sz="4400" b="1" cap="small" dirty="0">
                <a:solidFill>
                  <a:schemeClr val="accent6">
                    <a:lumMod val="50000"/>
                  </a:schemeClr>
                </a:solidFill>
                <a:latin typeface="+mn-lt"/>
                <a:cs typeface="+mn-cs"/>
              </a:rPr>
              <a:t>5ب) </a:t>
            </a:r>
            <a:r>
              <a:rPr lang="ar-SA" sz="4400" b="1" cap="small" dirty="0" err="1">
                <a:solidFill>
                  <a:schemeClr val="accent6">
                    <a:lumMod val="50000"/>
                  </a:schemeClr>
                </a:solidFill>
                <a:latin typeface="+mn-lt"/>
                <a:cs typeface="+mn-cs"/>
              </a:rPr>
              <a:t>د</a:t>
            </a:r>
            <a:r>
              <a:rPr lang="ar-SA" sz="4400" b="1" cap="small" dirty="0">
                <a:solidFill>
                  <a:schemeClr val="accent6">
                    <a:lumMod val="50000"/>
                  </a:schemeClr>
                </a:solidFill>
                <a:latin typeface="+mn-lt"/>
                <a:cs typeface="+mn-cs"/>
              </a:rPr>
              <a:t>(س) = 3س</a:t>
            </a:r>
            <a:r>
              <a:rPr lang="ar-EG" sz="4400" b="1" baseline="30000" dirty="0">
                <a:solidFill>
                  <a:schemeClr val="accent6">
                    <a:lumMod val="50000"/>
                  </a:schemeClr>
                </a:solidFill>
                <a:latin typeface="+mn-lt"/>
                <a:cs typeface="+mn-cs"/>
              </a:rPr>
              <a:t>2</a:t>
            </a:r>
            <a:r>
              <a:rPr lang="ar-EG" sz="4400" b="1" cap="small" dirty="0">
                <a:solidFill>
                  <a:schemeClr val="accent6">
                    <a:lumMod val="50000"/>
                  </a:schemeClr>
                </a:solidFill>
                <a:latin typeface="+mn-lt"/>
                <a:cs typeface="+mn-cs"/>
              </a:rPr>
              <a:t> </a:t>
            </a:r>
            <a:r>
              <a:rPr lang="ar-SA" sz="4400" b="1" cap="small" dirty="0">
                <a:solidFill>
                  <a:schemeClr val="accent6">
                    <a:lumMod val="50000"/>
                  </a:schemeClr>
                </a:solidFill>
                <a:latin typeface="+mn-lt"/>
                <a:cs typeface="+mn-cs"/>
              </a:rPr>
              <a:t>– 6س + 2</a:t>
            </a:r>
            <a:endParaRPr lang="en-US" sz="4400" dirty="0">
              <a:solidFill>
                <a:schemeClr val="accent6">
                  <a:lumMod val="50000"/>
                </a:schemeClr>
              </a:solidFill>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AC767ED9-53CF-1EB5-063B-3BBBA8569C97}"/>
              </a:ext>
            </a:extLst>
          </p:cNvPr>
          <p:cNvSpPr>
            <a:spLocks noChangeArrowheads="1"/>
          </p:cNvSpPr>
          <p:nvPr/>
        </p:nvSpPr>
        <p:spPr bwMode="auto">
          <a:xfrm>
            <a:off x="-681038" y="4137025"/>
            <a:ext cx="89281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latin typeface="Arial" panose="020B0604020202020204" pitchFamily="34" charset="0"/>
              </a:rPr>
              <a:t>معادلة محور التماثل هي س= 1</a:t>
            </a:r>
            <a:endParaRPr lang="en-US" altLang="ar-SA" sz="3600">
              <a:latin typeface="Arial" panose="020B0604020202020204" pitchFamily="34" charset="0"/>
            </a:endParaRPr>
          </a:p>
        </p:txBody>
      </p:sp>
      <p:sp>
        <p:nvSpPr>
          <p:cNvPr id="8" name="Rectangle 15">
            <a:extLst>
              <a:ext uri="{FF2B5EF4-FFF2-40B4-BE49-F238E27FC236}">
                <a16:creationId xmlns:a16="http://schemas.microsoft.com/office/drawing/2014/main" id="{C06C2A06-E19C-ABAC-E1C8-F123567B7545}"/>
              </a:ext>
            </a:extLst>
          </p:cNvPr>
          <p:cNvSpPr/>
          <p:nvPr/>
        </p:nvSpPr>
        <p:spPr>
          <a:xfrm>
            <a:off x="4716463" y="1916113"/>
            <a:ext cx="5256212" cy="647700"/>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2060"/>
                </a:solidFill>
                <a:latin typeface="+mn-lt"/>
                <a:cs typeface="+mn-cs"/>
              </a:rPr>
              <a:t>س =</a:t>
            </a:r>
            <a:r>
              <a:rPr lang="ar-EG" sz="3600" b="1" cap="small" dirty="0">
                <a:solidFill>
                  <a:srgbClr val="002060"/>
                </a:solidFill>
                <a:latin typeface="+mn-lt"/>
                <a:cs typeface="+mn-cs"/>
              </a:rPr>
              <a:t> ـــــــــ</a:t>
            </a:r>
            <a:endParaRPr lang="en-US" sz="3600" dirty="0">
              <a:solidFill>
                <a:srgbClr val="002060"/>
              </a:solidFill>
              <a:latin typeface="+mn-lt"/>
              <a:cs typeface="+mn-cs"/>
            </a:endParaRPr>
          </a:p>
        </p:txBody>
      </p:sp>
      <p:sp>
        <p:nvSpPr>
          <p:cNvPr id="10" name="Rectangle 16">
            <a:extLst>
              <a:ext uri="{FF2B5EF4-FFF2-40B4-BE49-F238E27FC236}">
                <a16:creationId xmlns:a16="http://schemas.microsoft.com/office/drawing/2014/main" id="{539F429F-0A97-2C75-C4FC-23318E802348}"/>
              </a:ext>
            </a:extLst>
          </p:cNvPr>
          <p:cNvSpPr/>
          <p:nvPr/>
        </p:nvSpPr>
        <p:spPr>
          <a:xfrm>
            <a:off x="6286500" y="1628775"/>
            <a:ext cx="1082675"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-ب</a:t>
            </a:r>
            <a:endParaRPr lang="en-US" sz="3600" dirty="0">
              <a:solidFill>
                <a:srgbClr val="002060"/>
              </a:solidFill>
              <a:latin typeface="+mn-lt"/>
              <a:cs typeface="+mn-cs"/>
            </a:endParaRPr>
          </a:p>
        </p:txBody>
      </p:sp>
      <p:sp>
        <p:nvSpPr>
          <p:cNvPr id="11" name="Rectangle 17">
            <a:extLst>
              <a:ext uri="{FF2B5EF4-FFF2-40B4-BE49-F238E27FC236}">
                <a16:creationId xmlns:a16="http://schemas.microsoft.com/office/drawing/2014/main" id="{132B6D8B-A100-4B0B-C89F-8CC0A4F2C4FE}"/>
              </a:ext>
            </a:extLst>
          </p:cNvPr>
          <p:cNvSpPr/>
          <p:nvPr/>
        </p:nvSpPr>
        <p:spPr>
          <a:xfrm>
            <a:off x="6229350" y="2349500"/>
            <a:ext cx="1081088"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2أ</a:t>
            </a:r>
            <a:endParaRPr lang="en-US" sz="3600" dirty="0">
              <a:solidFill>
                <a:srgbClr val="002060"/>
              </a:solidFill>
              <a:latin typeface="+mn-lt"/>
              <a:cs typeface="+mn-cs"/>
            </a:endParaRPr>
          </a:p>
        </p:txBody>
      </p:sp>
      <p:sp>
        <p:nvSpPr>
          <p:cNvPr id="14" name="Rectangle 15">
            <a:extLst>
              <a:ext uri="{FF2B5EF4-FFF2-40B4-BE49-F238E27FC236}">
                <a16:creationId xmlns:a16="http://schemas.microsoft.com/office/drawing/2014/main" id="{87EDB8AE-9A8D-40C3-8937-99716F97D515}"/>
              </a:ext>
            </a:extLst>
          </p:cNvPr>
          <p:cNvSpPr/>
          <p:nvPr/>
        </p:nvSpPr>
        <p:spPr>
          <a:xfrm>
            <a:off x="539750" y="2854325"/>
            <a:ext cx="5688013" cy="646113"/>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2060"/>
                </a:solidFill>
                <a:latin typeface="+mn-lt"/>
                <a:cs typeface="+mn-cs"/>
              </a:rPr>
              <a:t>س =</a:t>
            </a:r>
            <a:r>
              <a:rPr lang="ar-EG" sz="3600" b="1" cap="small" dirty="0">
                <a:solidFill>
                  <a:srgbClr val="002060"/>
                </a:solidFill>
                <a:latin typeface="+mn-lt"/>
                <a:cs typeface="+mn-cs"/>
              </a:rPr>
              <a:t> </a:t>
            </a:r>
            <a:r>
              <a:rPr lang="ar-EG" sz="3600" b="1" cap="small" dirty="0" err="1">
                <a:solidFill>
                  <a:srgbClr val="002060"/>
                </a:solidFill>
                <a:latin typeface="+mn-lt"/>
                <a:cs typeface="+mn-cs"/>
              </a:rPr>
              <a:t>ـــــــ</a:t>
            </a:r>
            <a:r>
              <a:rPr lang="ar-EG" sz="3600" b="1" cap="small" dirty="0" err="1">
                <a:solidFill>
                  <a:srgbClr val="002060"/>
                </a:solidFill>
                <a:latin typeface="Arial" charset="0"/>
                <a:cs typeface="Arial" charset="0"/>
              </a:rPr>
              <a:t>ـــــــ</a:t>
            </a:r>
            <a:r>
              <a:rPr lang="ar-EG" sz="3600" b="1" cap="small" dirty="0" err="1">
                <a:solidFill>
                  <a:srgbClr val="002060"/>
                </a:solidFill>
                <a:latin typeface="+mn-lt"/>
                <a:cs typeface="+mn-cs"/>
              </a:rPr>
              <a:t>ــ </a:t>
            </a:r>
            <a:r>
              <a:rPr lang="ar-EG" sz="3600" b="1" cap="small" dirty="0">
                <a:solidFill>
                  <a:srgbClr val="002060"/>
                </a:solidFill>
                <a:latin typeface="+mn-lt"/>
                <a:cs typeface="+mn-cs"/>
              </a:rPr>
              <a:t>=</a:t>
            </a:r>
            <a:r>
              <a:rPr lang="ar-EG" sz="3600" b="1" cap="small" dirty="0">
                <a:solidFill>
                  <a:srgbClr val="002060"/>
                </a:solidFill>
                <a:latin typeface="Arial" charset="0"/>
                <a:cs typeface="Arial" charset="0"/>
              </a:rPr>
              <a:t> 1</a:t>
            </a:r>
            <a:endParaRPr lang="en-US" sz="3600" dirty="0">
              <a:solidFill>
                <a:srgbClr val="002060"/>
              </a:solidFill>
              <a:latin typeface="+mn-lt"/>
              <a:cs typeface="+mn-cs"/>
            </a:endParaRPr>
          </a:p>
        </p:txBody>
      </p:sp>
      <p:sp>
        <p:nvSpPr>
          <p:cNvPr id="15" name="Rectangle 16">
            <a:extLst>
              <a:ext uri="{FF2B5EF4-FFF2-40B4-BE49-F238E27FC236}">
                <a16:creationId xmlns:a16="http://schemas.microsoft.com/office/drawing/2014/main" id="{AFB3478A-103B-6799-A003-EC66F078DE01}"/>
              </a:ext>
            </a:extLst>
          </p:cNvPr>
          <p:cNvSpPr/>
          <p:nvPr/>
        </p:nvSpPr>
        <p:spPr>
          <a:xfrm>
            <a:off x="2700338" y="2565400"/>
            <a:ext cx="1082675" cy="646113"/>
          </a:xfrm>
          <a:prstGeom prst="rect">
            <a:avLst/>
          </a:prstGeom>
        </p:spPr>
        <p:txBody>
          <a:bodyPr>
            <a:spAutoFit/>
          </a:bodyPr>
          <a:lstStyle/>
          <a:p>
            <a:pPr algn="ctr" eaLnBrk="1" fontAlgn="auto" hangingPunct="1">
              <a:spcBef>
                <a:spcPts val="0"/>
              </a:spcBef>
              <a:spcAft>
                <a:spcPts val="0"/>
              </a:spcAft>
              <a:defRPr/>
            </a:pPr>
            <a:r>
              <a:rPr lang="ar-EG" sz="3600" b="1" cap="small" dirty="0" err="1">
                <a:solidFill>
                  <a:srgbClr val="002060"/>
                </a:solidFill>
                <a:latin typeface="+mn-lt"/>
                <a:cs typeface="+mn-cs"/>
              </a:rPr>
              <a:t>-</a:t>
            </a:r>
            <a:r>
              <a:rPr lang="ar-EG" sz="3600" b="1" cap="small" dirty="0">
                <a:solidFill>
                  <a:srgbClr val="002060"/>
                </a:solidFill>
                <a:latin typeface="+mn-lt"/>
                <a:cs typeface="+mn-cs"/>
              </a:rPr>
              <a:t>(-6</a:t>
            </a:r>
            <a:r>
              <a:rPr lang="ar-EG" sz="3600" b="1" cap="small" dirty="0" err="1">
                <a:solidFill>
                  <a:srgbClr val="002060"/>
                </a:solidFill>
                <a:latin typeface="+mn-lt"/>
                <a:cs typeface="+mn-cs"/>
              </a:rPr>
              <a:t>)</a:t>
            </a:r>
            <a:endParaRPr lang="en-US" sz="3600" dirty="0">
              <a:solidFill>
                <a:srgbClr val="002060"/>
              </a:solidFill>
              <a:latin typeface="+mn-lt"/>
              <a:cs typeface="+mn-cs"/>
            </a:endParaRPr>
          </a:p>
        </p:txBody>
      </p:sp>
      <p:sp>
        <p:nvSpPr>
          <p:cNvPr id="16" name="Rectangle 17">
            <a:extLst>
              <a:ext uri="{FF2B5EF4-FFF2-40B4-BE49-F238E27FC236}">
                <a16:creationId xmlns:a16="http://schemas.microsoft.com/office/drawing/2014/main" id="{F39201DF-665D-252E-5BED-7DF6B7B6E8B5}"/>
              </a:ext>
            </a:extLst>
          </p:cNvPr>
          <p:cNvSpPr/>
          <p:nvPr/>
        </p:nvSpPr>
        <p:spPr>
          <a:xfrm>
            <a:off x="2628900" y="3286125"/>
            <a:ext cx="1295400"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2× 3</a:t>
            </a:r>
            <a:endParaRPr lang="en-US" sz="3600" dirty="0">
              <a:solidFill>
                <a:srgbClr val="002060"/>
              </a:solidFill>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2.5"/>
                                          </p:val>
                                        </p:tav>
                                        <p:tav tm="100000">
                                          <p:val>
                                            <p:strVal val="#ppt_w"/>
                                          </p:val>
                                        </p:tav>
                                      </p:tavLst>
                                    </p:anim>
                                    <p:anim calcmode="lin" valueType="num">
                                      <p:cBhvr>
                                        <p:cTn id="15" dur="500" fill="hold"/>
                                        <p:tgtEl>
                                          <p:spTgt spid="10"/>
                                        </p:tgtEl>
                                        <p:attrNameLst>
                                          <p:attrName>ppt_h</p:attrName>
                                        </p:attrNameLst>
                                      </p:cBhvr>
                                      <p:tavLst>
                                        <p:tav tm="0">
                                          <p:val>
                                            <p:strVal val="#ppt_h*0.01"/>
                                          </p:val>
                                        </p:tav>
                                        <p:tav tm="100000">
                                          <p:val>
                                            <p:strVal val="#ppt_h"/>
                                          </p:val>
                                        </p:tav>
                                      </p:tavLst>
                                    </p:anim>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h+1"/>
                                          </p:val>
                                        </p:tav>
                                        <p:tav tm="100000">
                                          <p:val>
                                            <p:strVal val="#ppt_y"/>
                                          </p:val>
                                        </p:tav>
                                      </p:tavLst>
                                    </p:anim>
                                    <p:animEffect transition="in" filter="fade">
                                      <p:cBhvr>
                                        <p:cTn id="18"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2.5"/>
                                          </p:val>
                                        </p:tav>
                                        <p:tav tm="100000">
                                          <p:val>
                                            <p:strVal val="#ppt_w"/>
                                          </p:val>
                                        </p:tav>
                                      </p:tavLst>
                                    </p:anim>
                                    <p:anim calcmode="lin" valueType="num">
                                      <p:cBhvr>
                                        <p:cTn id="22" dur="500" fill="hold"/>
                                        <p:tgtEl>
                                          <p:spTgt spid="11"/>
                                        </p:tgtEl>
                                        <p:attrNameLst>
                                          <p:attrName>ppt_h</p:attrName>
                                        </p:attrNameLst>
                                      </p:cBhvr>
                                      <p:tavLst>
                                        <p:tav tm="0">
                                          <p:val>
                                            <p:strVal val="#ppt_h*0.01"/>
                                          </p:val>
                                        </p:tav>
                                        <p:tav tm="100000">
                                          <p:val>
                                            <p:strVal val="#ppt_h"/>
                                          </p:val>
                                        </p:tav>
                                      </p:tavLst>
                                    </p:anim>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h+1"/>
                                          </p:val>
                                        </p:tav>
                                        <p:tav tm="100000">
                                          <p:val>
                                            <p:strVal val="#ppt_y"/>
                                          </p:val>
                                        </p:tav>
                                      </p:tavLst>
                                    </p:anim>
                                    <p:animEffect transition="in" filter="fade">
                                      <p:cBhvr>
                                        <p:cTn id="25" dur="500"/>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strVal val="#ppt_w*2.5"/>
                                          </p:val>
                                        </p:tav>
                                        <p:tav tm="100000">
                                          <p:val>
                                            <p:strVal val="#ppt_w"/>
                                          </p:val>
                                        </p:tav>
                                      </p:tavLst>
                                    </p:anim>
                                    <p:anim calcmode="lin" valueType="num">
                                      <p:cBhvr>
                                        <p:cTn id="29" dur="500" fill="hold"/>
                                        <p:tgtEl>
                                          <p:spTgt spid="14"/>
                                        </p:tgtEl>
                                        <p:attrNameLst>
                                          <p:attrName>ppt_h</p:attrName>
                                        </p:attrNameLst>
                                      </p:cBhvr>
                                      <p:tavLst>
                                        <p:tav tm="0">
                                          <p:val>
                                            <p:strVal val="#ppt_h*0.01"/>
                                          </p:val>
                                        </p:tav>
                                        <p:tav tm="100000">
                                          <p:val>
                                            <p:strVal val="#ppt_h"/>
                                          </p:val>
                                        </p:tav>
                                      </p:tavLst>
                                    </p:anim>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h+1"/>
                                          </p:val>
                                        </p:tav>
                                        <p:tav tm="100000">
                                          <p:val>
                                            <p:strVal val="#ppt_y"/>
                                          </p:val>
                                        </p:tav>
                                      </p:tavLst>
                                    </p:anim>
                                    <p:animEffect transition="in" filter="fade">
                                      <p:cBhvr>
                                        <p:cTn id="32"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3" name="فقاقيع.WAV"/>
                                        </p:tgtEl>
                                      </p:cMediaNode>
                                    </p:audio>
                                  </p:subTnLst>
                                </p:cTn>
                              </p:par>
                              <p:par>
                                <p:cTn id="33" presetID="58" presetClass="entr" presetSubtype="0" accel="100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ppt_w*2.5"/>
                                          </p:val>
                                        </p:tav>
                                        <p:tav tm="100000">
                                          <p:val>
                                            <p:strVal val="#ppt_w"/>
                                          </p:val>
                                        </p:tav>
                                      </p:tavLst>
                                    </p:anim>
                                    <p:anim calcmode="lin" valueType="num">
                                      <p:cBhvr>
                                        <p:cTn id="36" dur="500" fill="hold"/>
                                        <p:tgtEl>
                                          <p:spTgt spid="15"/>
                                        </p:tgtEl>
                                        <p:attrNameLst>
                                          <p:attrName>ppt_h</p:attrName>
                                        </p:attrNameLst>
                                      </p:cBhvr>
                                      <p:tavLst>
                                        <p:tav tm="0">
                                          <p:val>
                                            <p:strVal val="#ppt_h*0.01"/>
                                          </p:val>
                                        </p:tav>
                                        <p:tav tm="100000">
                                          <p:val>
                                            <p:strVal val="#ppt_h"/>
                                          </p:val>
                                        </p:tav>
                                      </p:tavLst>
                                    </p:anim>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h+1"/>
                                          </p:val>
                                        </p:tav>
                                        <p:tav tm="100000">
                                          <p:val>
                                            <p:strVal val="#ppt_y"/>
                                          </p:val>
                                        </p:tav>
                                      </p:tavLst>
                                    </p:anim>
                                    <p:animEffect transition="in" filter="fade">
                                      <p:cBhvr>
                                        <p:cTn id="39"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3" name="فقاقيع.WAV"/>
                                        </p:tgtEl>
                                      </p:cMediaNode>
                                    </p:audio>
                                  </p:subTnLst>
                                </p:cTn>
                              </p:par>
                              <p:par>
                                <p:cTn id="40" presetID="58" presetClass="entr" presetSubtype="0" accel="10000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strVal val="#ppt_w*2.5"/>
                                          </p:val>
                                        </p:tav>
                                        <p:tav tm="100000">
                                          <p:val>
                                            <p:strVal val="#ppt_w"/>
                                          </p:val>
                                        </p:tav>
                                      </p:tavLst>
                                    </p:anim>
                                    <p:anim calcmode="lin" valueType="num">
                                      <p:cBhvr>
                                        <p:cTn id="43" dur="500" fill="hold"/>
                                        <p:tgtEl>
                                          <p:spTgt spid="16"/>
                                        </p:tgtEl>
                                        <p:attrNameLst>
                                          <p:attrName>ppt_h</p:attrName>
                                        </p:attrNameLst>
                                      </p:cBhvr>
                                      <p:tavLst>
                                        <p:tav tm="0">
                                          <p:val>
                                            <p:strVal val="#ppt_h*0.01"/>
                                          </p:val>
                                        </p:tav>
                                        <p:tav tm="100000">
                                          <p:val>
                                            <p:strVal val="#ppt_h"/>
                                          </p:val>
                                        </p:tav>
                                      </p:tavLst>
                                    </p:anim>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h+1"/>
                                          </p:val>
                                        </p:tav>
                                        <p:tav tm="100000">
                                          <p:val>
                                            <p:strVal val="#ppt_y"/>
                                          </p:val>
                                        </p:tav>
                                      </p:tavLst>
                                    </p:anim>
                                    <p:animEffect transition="in" filter="fade">
                                      <p:cBhvr>
                                        <p:cTn id="46" dur="500"/>
                                        <p:tgtEl>
                                          <p:spTgt spid="16"/>
                                        </p:tgtEl>
                                      </p:cBhvr>
                                    </p:animEffect>
                                  </p:childTnLst>
                                  <p:subTnLst>
                                    <p:audio>
                                      <p:cMediaNode>
                                        <p:cTn display="0" masterRel="sameClick">
                                          <p:stCondLst>
                                            <p:cond evt="begin" delay="0">
                                              <p:tn val="40"/>
                                            </p:cond>
                                          </p:stCondLst>
                                          <p:endCondLst>
                                            <p:cond evt="onStopAudio" delay="0">
                                              <p:tgtEl>
                                                <p:sldTgt/>
                                              </p:tgtEl>
                                            </p:cond>
                                          </p:endCondLst>
                                        </p:cTn>
                                        <p:tgtEl>
                                          <p:sndTgt r:embed="rId3" name="فقاقيع.WAV"/>
                                        </p:tgtEl>
                                      </p:cMediaNode>
                                    </p:audio>
                                  </p:subTnLst>
                                </p:cTn>
                              </p:par>
                              <p:par>
                                <p:cTn id="47" presetID="58" presetClass="entr" presetSubtype="0" ac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strVal val="#ppt_w*2.5"/>
                                          </p:val>
                                        </p:tav>
                                        <p:tav tm="100000">
                                          <p:val>
                                            <p:strVal val="#ppt_w"/>
                                          </p:val>
                                        </p:tav>
                                      </p:tavLst>
                                    </p:anim>
                                    <p:anim calcmode="lin" valueType="num">
                                      <p:cBhvr>
                                        <p:cTn id="50" dur="500" fill="hold"/>
                                        <p:tgtEl>
                                          <p:spTgt spid="6"/>
                                        </p:tgtEl>
                                        <p:attrNameLst>
                                          <p:attrName>ppt_h</p:attrName>
                                        </p:attrNameLst>
                                      </p:cBhvr>
                                      <p:tavLst>
                                        <p:tav tm="0">
                                          <p:val>
                                            <p:strVal val="#ppt_h*0.01"/>
                                          </p:val>
                                        </p:tav>
                                        <p:tav tm="100000">
                                          <p:val>
                                            <p:strVal val="#ppt_h"/>
                                          </p:val>
                                        </p:tav>
                                      </p:tavLst>
                                    </p:anim>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h+1"/>
                                          </p:val>
                                        </p:tav>
                                        <p:tav tm="100000">
                                          <p:val>
                                            <p:strVal val="#ppt_y"/>
                                          </p:val>
                                        </p:tav>
                                      </p:tavLst>
                                    </p:anim>
                                    <p:animEffect transition="in" filter="fade">
                                      <p:cBhvr>
                                        <p:cTn id="53"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4" grpId="0"/>
      <p:bldP spid="15" grpId="0"/>
      <p:bldP spid="1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95E30828-6C59-3B03-D0F0-F365BFB8E470}"/>
              </a:ext>
            </a:extLst>
          </p:cNvPr>
          <p:cNvSpPr/>
          <p:nvPr/>
        </p:nvSpPr>
        <p:spPr>
          <a:xfrm>
            <a:off x="2411413" y="1628775"/>
            <a:ext cx="5256212" cy="647700"/>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وعند </a:t>
            </a:r>
            <a:r>
              <a:rPr lang="ar-SA" sz="3600" b="1" cap="small" dirty="0" err="1">
                <a:solidFill>
                  <a:srgbClr val="002060"/>
                </a:solidFill>
                <a:latin typeface="+mn-lt"/>
                <a:cs typeface="+mn-cs"/>
              </a:rPr>
              <a:t>س =</a:t>
            </a:r>
            <a:r>
              <a:rPr lang="ar-EG" sz="3600" b="1" cap="small" dirty="0">
                <a:solidFill>
                  <a:srgbClr val="002060"/>
                </a:solidFill>
                <a:latin typeface="+mn-lt"/>
                <a:cs typeface="+mn-cs"/>
              </a:rPr>
              <a:t> 1</a:t>
            </a:r>
            <a:endParaRPr lang="en-US" sz="3600" dirty="0">
              <a:solidFill>
                <a:srgbClr val="002060"/>
              </a:solidFill>
              <a:latin typeface="+mn-lt"/>
              <a:cs typeface="+mn-cs"/>
            </a:endParaRPr>
          </a:p>
        </p:txBody>
      </p:sp>
      <p:sp>
        <p:nvSpPr>
          <p:cNvPr id="14" name="Rectangle 15">
            <a:extLst>
              <a:ext uri="{FF2B5EF4-FFF2-40B4-BE49-F238E27FC236}">
                <a16:creationId xmlns:a16="http://schemas.microsoft.com/office/drawing/2014/main" id="{C4CDEE8B-E4E4-80FC-914C-0A8D8DE37832}"/>
              </a:ext>
            </a:extLst>
          </p:cNvPr>
          <p:cNvSpPr/>
          <p:nvPr/>
        </p:nvSpPr>
        <p:spPr>
          <a:xfrm>
            <a:off x="1258888" y="2709863"/>
            <a:ext cx="6697662"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2060"/>
                </a:solidFill>
                <a:latin typeface="+mn-lt"/>
                <a:cs typeface="+mn-cs"/>
              </a:rPr>
              <a:t>ص= 3- 6+ </a:t>
            </a:r>
            <a:r>
              <a:rPr lang="ar-EG" sz="3600" b="1" cap="small" dirty="0" err="1">
                <a:solidFill>
                  <a:srgbClr val="002060"/>
                </a:solidFill>
                <a:latin typeface="+mn-lt"/>
                <a:cs typeface="+mn-cs"/>
              </a:rPr>
              <a:t>2= </a:t>
            </a:r>
            <a:r>
              <a:rPr lang="ar-EG" sz="3600" b="1" cap="small" dirty="0">
                <a:solidFill>
                  <a:srgbClr val="002060"/>
                </a:solidFill>
                <a:latin typeface="+mn-lt"/>
                <a:cs typeface="+mn-cs"/>
              </a:rPr>
              <a:t>-1</a:t>
            </a:r>
            <a:endParaRPr lang="en-US" sz="3600" dirty="0">
              <a:solidFill>
                <a:srgbClr val="002060"/>
              </a:solidFill>
              <a:latin typeface="+mn-lt"/>
              <a:cs typeface="+mn-cs"/>
            </a:endParaRPr>
          </a:p>
        </p:txBody>
      </p:sp>
      <p:sp>
        <p:nvSpPr>
          <p:cNvPr id="24" name="Rectangle 15">
            <a:extLst>
              <a:ext uri="{FF2B5EF4-FFF2-40B4-BE49-F238E27FC236}">
                <a16:creationId xmlns:a16="http://schemas.microsoft.com/office/drawing/2014/main" id="{1946CD49-0221-33E2-B7AE-2AFE1C0E92CC}"/>
              </a:ext>
            </a:extLst>
          </p:cNvPr>
          <p:cNvSpPr>
            <a:spLocks noChangeArrowheads="1"/>
          </p:cNvSpPr>
          <p:nvPr/>
        </p:nvSpPr>
        <p:spPr bwMode="auto">
          <a:xfrm>
            <a:off x="1979613" y="3790950"/>
            <a:ext cx="5256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3600" b="1">
                <a:solidFill>
                  <a:srgbClr val="C00000"/>
                </a:solidFill>
                <a:latin typeface="Arial" panose="020B0604020202020204" pitchFamily="34" charset="0"/>
              </a:rPr>
              <a:t>إذن الرأس هي (1, -1)</a:t>
            </a:r>
            <a:endParaRPr lang="en-US" altLang="ar-SA" sz="3600">
              <a:solidFill>
                <a:srgbClr val="C00000"/>
              </a:solidFill>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strVal val="#ppt_w*2.5"/>
                                          </p:val>
                                        </p:tav>
                                        <p:tav tm="100000">
                                          <p:val>
                                            <p:strVal val="#ppt_w"/>
                                          </p:val>
                                        </p:tav>
                                      </p:tavLst>
                                    </p:anim>
                                    <p:anim calcmode="lin" valueType="num">
                                      <p:cBhvr>
                                        <p:cTn id="15" dur="500" fill="hold"/>
                                        <p:tgtEl>
                                          <p:spTgt spid="14"/>
                                        </p:tgtEl>
                                        <p:attrNameLst>
                                          <p:attrName>ppt_h</p:attrName>
                                        </p:attrNameLst>
                                      </p:cBhvr>
                                      <p:tavLst>
                                        <p:tav tm="0">
                                          <p:val>
                                            <p:strVal val="#ppt_h*0.01"/>
                                          </p:val>
                                        </p:tav>
                                        <p:tav tm="100000">
                                          <p:val>
                                            <p:strVal val="#ppt_h"/>
                                          </p:val>
                                        </p:tav>
                                      </p:tavLst>
                                    </p:anim>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h+1"/>
                                          </p:val>
                                        </p:tav>
                                        <p:tav tm="100000">
                                          <p:val>
                                            <p:strVal val="#ppt_y"/>
                                          </p:val>
                                        </p:tav>
                                      </p:tavLst>
                                    </p:anim>
                                    <p:animEffect transition="in" filter="fade">
                                      <p:cBhvr>
                                        <p:cTn id="18"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16" presetClass="entr" presetSubtype="2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Horizontal)">
                                      <p:cBhvr>
                                        <p:cTn id="21" dur="500"/>
                                        <p:tgtEl>
                                          <p:spTgt spid="24"/>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a:extLst>
              <a:ext uri="{FF2B5EF4-FFF2-40B4-BE49-F238E27FC236}">
                <a16:creationId xmlns:a16="http://schemas.microsoft.com/office/drawing/2014/main" id="{ED88CB54-B715-C7D6-8838-91825AC63258}"/>
              </a:ext>
            </a:extLst>
          </p:cNvPr>
          <p:cNvPicPr>
            <a:picLocks noChangeAspect="1" noChangeArrowheads="1"/>
          </p:cNvPicPr>
          <p:nvPr/>
        </p:nvPicPr>
        <p:blipFill>
          <a:blip r:embed="rId4">
            <a:lum bright="-10000" contrast="16000"/>
            <a:extLst>
              <a:ext uri="{28A0092B-C50C-407E-A947-70E740481C1C}">
                <a14:useLocalDpi xmlns:a14="http://schemas.microsoft.com/office/drawing/2010/main" val="0"/>
              </a:ext>
            </a:extLst>
          </a:blip>
          <a:srcRect/>
          <a:stretch>
            <a:fillRect/>
          </a:stretch>
        </p:blipFill>
        <p:spPr bwMode="auto">
          <a:xfrm>
            <a:off x="755650" y="515938"/>
            <a:ext cx="3384550" cy="25193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Striped Right Arrow 6">
            <a:extLst>
              <a:ext uri="{FF2B5EF4-FFF2-40B4-BE49-F238E27FC236}">
                <a16:creationId xmlns:a16="http://schemas.microsoft.com/office/drawing/2014/main" id="{466C774B-D4CE-6CD2-9D05-7E7AC4C27F5D}"/>
              </a:ext>
            </a:extLst>
          </p:cNvPr>
          <p:cNvSpPr/>
          <p:nvPr/>
        </p:nvSpPr>
        <p:spPr>
          <a:xfrm flipH="1">
            <a:off x="2268538" y="3035300"/>
            <a:ext cx="6269037" cy="3241675"/>
          </a:xfrm>
          <a:prstGeom prst="stripedRightArrow">
            <a:avLst>
              <a:gd name="adj1" fmla="val 100000"/>
              <a:gd name="adj2" fmla="val 10041"/>
            </a:avLst>
          </a:prstGeom>
          <a:noFill/>
          <a:ln>
            <a:noFill/>
          </a:ln>
        </p:spPr>
        <p:style>
          <a:lnRef idx="3">
            <a:schemeClr val="lt1"/>
          </a:lnRef>
          <a:fillRef idx="1">
            <a:schemeClr val="accent6"/>
          </a:fillRef>
          <a:effectRef idx="1">
            <a:schemeClr val="accent6"/>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8" name="TextBox 7">
            <a:extLst>
              <a:ext uri="{FF2B5EF4-FFF2-40B4-BE49-F238E27FC236}">
                <a16:creationId xmlns:a16="http://schemas.microsoft.com/office/drawing/2014/main" id="{CDB6E979-0ED2-14C0-981B-40EE6012FF44}"/>
              </a:ext>
            </a:extLst>
          </p:cNvPr>
          <p:cNvSpPr txBox="1"/>
          <p:nvPr/>
        </p:nvSpPr>
        <p:spPr>
          <a:xfrm>
            <a:off x="2627313" y="3211513"/>
            <a:ext cx="4978400" cy="3170237"/>
          </a:xfrm>
          <a:prstGeom prst="rect">
            <a:avLst/>
          </a:prstGeom>
          <a:noFill/>
          <a:ln>
            <a:noFill/>
          </a:ln>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mn-lt"/>
                <a:cs typeface="+mn-cs"/>
              </a:rPr>
              <a:t>ويمكن تمثيل حركة المياه بمعادلات تربيعية. كما يمكنك استعمال التمثيلات البيانية لهذه المعادلات لتوضيح مسار المياه.</a:t>
            </a:r>
            <a:endParaRPr lang="en-US" sz="4000" dirty="0">
              <a:solidFill>
                <a:srgbClr val="002060"/>
              </a:solidFill>
              <a:latin typeface="+mn-lt"/>
              <a:cs typeface="+mn-cs"/>
            </a:endParaRPr>
          </a:p>
        </p:txBody>
      </p:sp>
    </p:spTree>
  </p:cSld>
  <p:clrMapOvr>
    <a:masterClrMapping/>
  </p:clrMapOvr>
  <p:transition>
    <p:split orient="vert" dir="in"/>
    <p:sndAc>
      <p:stSnd>
        <p:snd r:embed="rId2" name="SOUND5.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60D6DD72-CA68-5CE1-6C05-053158CF4B49}"/>
              </a:ext>
            </a:extLst>
          </p:cNvPr>
          <p:cNvSpPr>
            <a:spLocks noChangeArrowheads="1"/>
          </p:cNvSpPr>
          <p:nvPr/>
        </p:nvSpPr>
        <p:spPr bwMode="auto">
          <a:xfrm>
            <a:off x="4502150" y="658813"/>
            <a:ext cx="38147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spcBef>
                <a:spcPct val="0"/>
              </a:spcBef>
              <a:buFontTx/>
              <a:buNone/>
            </a:pPr>
            <a:r>
              <a:rPr lang="ar-EG" altLang="ar-SA" b="1" dirty="0">
                <a:latin typeface="Arial" panose="020B0604020202020204" pitchFamily="34" charset="0"/>
              </a:rPr>
              <a:t>وبما أن أ قيمة موجبة فالتمثيل مفتوح لأعلى لذا الرأس تمثل قيمة صغرى والمقطع الصادي هو قيمة ﺝ = 2  </a:t>
            </a:r>
            <a:endParaRPr lang="en-US" altLang="ar-SA" dirty="0">
              <a:latin typeface="Arial" panose="020B0604020202020204" pitchFamily="34" charset="0"/>
            </a:endParaRPr>
          </a:p>
        </p:txBody>
      </p:sp>
      <p:pic>
        <p:nvPicPr>
          <p:cNvPr id="7" name="صورة 41">
            <a:extLst>
              <a:ext uri="{FF2B5EF4-FFF2-40B4-BE49-F238E27FC236}">
                <a16:creationId xmlns:a16="http://schemas.microsoft.com/office/drawing/2014/main" id="{2FB2E1D6-E24D-06D5-8E9A-88DC6AC3A9FF}"/>
              </a:ext>
            </a:extLst>
          </p:cNvPr>
          <p:cNvPicPr/>
          <p:nvPr/>
        </p:nvPicPr>
        <p:blipFill>
          <a:blip r:embed="rId5">
            <a:lum bright="-20000" contrast="40000"/>
            <a:grayscl/>
          </a:blip>
          <a:srcRect/>
          <a:stretch>
            <a:fillRect/>
          </a:stretch>
        </p:blipFill>
        <p:spPr bwMode="auto">
          <a:xfrm>
            <a:off x="827088" y="3213100"/>
            <a:ext cx="3744912" cy="266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E15E73D-0E01-3F47-C02B-17FA7F6DA69F}"/>
              </a:ext>
            </a:extLst>
          </p:cNvPr>
          <p:cNvSpPr>
            <a:spLocks noChangeArrowheads="1"/>
          </p:cNvSpPr>
          <p:nvPr/>
        </p:nvSpPr>
        <p:spPr bwMode="auto">
          <a:xfrm>
            <a:off x="1259632" y="1916832"/>
            <a:ext cx="6985000" cy="2554288"/>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SA" sz="4000" b="1" cap="small" dirty="0">
                <a:latin typeface="Arial" charset="0"/>
                <a:cs typeface="Arial" charset="0"/>
              </a:rPr>
              <a:t>استعملت معلوماتك حول الدوال </a:t>
            </a:r>
            <a:r>
              <a:rPr lang="ar-SA" sz="4000" b="1" cap="small" dirty="0" err="1">
                <a:latin typeface="Arial" charset="0"/>
                <a:cs typeface="Arial" charset="0"/>
              </a:rPr>
              <a:t>التربيعية</a:t>
            </a:r>
            <a:r>
              <a:rPr lang="ar-SA" sz="4000" b="1" cap="small" dirty="0">
                <a:latin typeface="Arial" charset="0"/>
                <a:cs typeface="Arial" charset="0"/>
              </a:rPr>
              <a:t> </a:t>
            </a:r>
            <a:r>
              <a:rPr lang="ar-SA" sz="4000" b="1" cap="small" dirty="0" err="1">
                <a:latin typeface="Arial" charset="0"/>
                <a:cs typeface="Arial" charset="0"/>
              </a:rPr>
              <a:t>والقطوع</a:t>
            </a:r>
            <a:r>
              <a:rPr lang="ar-SA" sz="4000" b="1" cap="small" dirty="0">
                <a:latin typeface="Arial" charset="0"/>
                <a:cs typeface="Arial" charset="0"/>
              </a:rPr>
              <a:t> المكافئة والتماثل لإنشاء </a:t>
            </a:r>
            <a:r>
              <a:rPr lang="ar-SA" sz="4000" b="1" cap="small" dirty="0" err="1">
                <a:latin typeface="Arial" charset="0"/>
                <a:cs typeface="Arial" charset="0"/>
              </a:rPr>
              <a:t>تمثيلات</a:t>
            </a:r>
            <a:r>
              <a:rPr lang="ar-SA" sz="4000" b="1" cap="small" dirty="0">
                <a:latin typeface="Arial" charset="0"/>
                <a:cs typeface="Arial" charset="0"/>
              </a:rPr>
              <a:t> بيانية، ويمكنك تحليل هذه </a:t>
            </a:r>
            <a:r>
              <a:rPr lang="ar-SA" sz="4000" b="1" cap="small" dirty="0" err="1">
                <a:latin typeface="Arial" charset="0"/>
                <a:cs typeface="Arial" charset="0"/>
              </a:rPr>
              <a:t>التمثيلات</a:t>
            </a:r>
            <a:r>
              <a:rPr lang="ar-SA" sz="4000" b="1" cap="small" dirty="0">
                <a:latin typeface="Arial" charset="0"/>
                <a:cs typeface="Arial" charset="0"/>
              </a:rPr>
              <a:t> لحل مسائل من واقع الحياة.</a:t>
            </a:r>
            <a:endParaRPr lang="en-US" sz="4000" dirty="0">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144386" y="1468178"/>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TextBox 3">
            <a:extLst>
              <a:ext uri="{FF2B5EF4-FFF2-40B4-BE49-F238E27FC236}">
                <a16:creationId xmlns:a16="http://schemas.microsoft.com/office/drawing/2014/main" id="{FE3A9FCD-32E3-4857-9C8C-C8646512AB38}"/>
              </a:ext>
            </a:extLst>
          </p:cNvPr>
          <p:cNvSpPr txBox="1"/>
          <p:nvPr/>
        </p:nvSpPr>
        <p:spPr>
          <a:xfrm>
            <a:off x="4213357" y="1467227"/>
            <a:ext cx="4881193" cy="1107996"/>
          </a:xfrm>
          <a:prstGeom prst="rect">
            <a:avLst/>
          </a:prstGeom>
          <a:solidFill>
            <a:srgbClr val="6C9EBC"/>
          </a:solidFill>
          <a:ln>
            <a:noFill/>
          </a:ln>
          <a:effectLst/>
        </p:spPr>
        <p:txBody>
          <a:bodyPr wrap="square" rtlCol="1">
            <a:spAutoFit/>
          </a:bodyPr>
          <a:lstStyle/>
          <a:p>
            <a:pPr lvl="0" algn="ctr" eaLnBrk="1" fontAlgn="auto" hangingPunct="1">
              <a:spcBef>
                <a:spcPts val="0"/>
              </a:spcBef>
              <a:spcAft>
                <a:spcPts val="0"/>
              </a:spcAft>
              <a:defRPr/>
            </a:pPr>
            <a:r>
              <a:rPr lang="ar-EG" sz="6600" b="1" dirty="0">
                <a:solidFill>
                  <a:srgbClr val="FDD336"/>
                </a:solidFill>
                <a:latin typeface="Calibri"/>
              </a:rPr>
              <a:t>الربط مع الحياة</a:t>
            </a:r>
          </a:p>
        </p:txBody>
      </p:sp>
    </p:spTree>
    <p:extLst>
      <p:ext uri="{BB962C8B-B14F-4D97-AF65-F5344CB8AC3E}">
        <p14:creationId xmlns:p14="http://schemas.microsoft.com/office/powerpoint/2010/main" val="1641733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BEC9D6AB-5D85-AB1B-20A6-A9A55E4CAC24}"/>
              </a:ext>
            </a:extLst>
          </p:cNvPr>
          <p:cNvSpPr>
            <a:spLocks noChangeArrowheads="1"/>
          </p:cNvSpPr>
          <p:nvPr/>
        </p:nvSpPr>
        <p:spPr bwMode="auto">
          <a:xfrm>
            <a:off x="900113" y="3459163"/>
            <a:ext cx="741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b="1">
                <a:solidFill>
                  <a:srgbClr val="006600"/>
                </a:solidFill>
              </a:rPr>
              <a:t>أنش</a:t>
            </a:r>
            <a:r>
              <a:rPr lang="ar-SA" altLang="ar-SA" b="1">
                <a:solidFill>
                  <a:srgbClr val="006600"/>
                </a:solidFill>
              </a:rPr>
              <a:t>ئ</a:t>
            </a:r>
            <a:r>
              <a:rPr lang="ar-EG" altLang="ar-SA" b="1">
                <a:solidFill>
                  <a:srgbClr val="006600"/>
                </a:solidFill>
              </a:rPr>
              <a:t>ت الجمعية السعودية للعلوم الفيزيائية في جامعة الملك خالد عام 1422هـ، لتهيئة سبل التواصل بين المهتمين بمجالات العلوم الفيزيائية المختلفة</a:t>
            </a:r>
            <a:r>
              <a:rPr lang="ar-SA" altLang="ar-SA" b="1">
                <a:solidFill>
                  <a:srgbClr val="006600"/>
                </a:solidFill>
              </a:rPr>
              <a:t>,</a:t>
            </a:r>
            <a:r>
              <a:rPr lang="ar-EG" altLang="ar-SA" b="1">
                <a:solidFill>
                  <a:srgbClr val="006600"/>
                </a:solidFill>
              </a:rPr>
              <a:t> من خلال عقد وتنظيم الندوات والمؤتمرات في مجال العلوم الفيزيائية. </a:t>
            </a:r>
            <a:endParaRPr lang="en-US" altLang="ar-SA" b="1">
              <a:solidFill>
                <a:srgbClr val="006600"/>
              </a:solidFill>
            </a:endParaRPr>
          </a:p>
        </p:txBody>
      </p:sp>
      <p:pic>
        <p:nvPicPr>
          <p:cNvPr id="142338" name="Picture 2">
            <a:extLst>
              <a:ext uri="{FF2B5EF4-FFF2-40B4-BE49-F238E27FC236}">
                <a16:creationId xmlns:a16="http://schemas.microsoft.com/office/drawing/2014/main" id="{09DE18B0-B8B8-7FFC-519B-A858DE43310D}"/>
              </a:ext>
            </a:extLst>
          </p:cNvPr>
          <p:cNvPicPr>
            <a:picLocks noChangeAspect="1" noChangeArrowheads="1"/>
          </p:cNvPicPr>
          <p:nvPr/>
        </p:nvPicPr>
        <p:blipFill>
          <a:blip r:embed="rId5">
            <a:lum bright="-10000" contrast="16000"/>
          </a:blip>
          <a:srcRect/>
          <a:stretch>
            <a:fillRect/>
          </a:stretch>
        </p:blipFill>
        <p:spPr bwMode="auto">
          <a:xfrm>
            <a:off x="900113" y="563563"/>
            <a:ext cx="2592387" cy="2636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sndAc>
      <p:stSnd>
        <p:snd r:embed="rId3" name="0085 - arcade game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Exclamation.wav"/>
                                        </p:tgtEl>
                                      </p:cMediaNode>
                                    </p:audio>
                                  </p:subTnLst>
                                </p:cTn>
                              </p:par>
                              <p:par>
                                <p:cTn id="12" presetID="54" presetClass="entr" presetSubtype="0" accel="100000" fill="hold" nodeType="withEffect">
                                  <p:stCondLst>
                                    <p:cond delay="0"/>
                                  </p:stCondLst>
                                  <p:childTnLst>
                                    <p:set>
                                      <p:cBhvr>
                                        <p:cTn id="13" dur="1" fill="hold">
                                          <p:stCondLst>
                                            <p:cond delay="0"/>
                                          </p:stCondLst>
                                        </p:cTn>
                                        <p:tgtEl>
                                          <p:spTgt spid="142338"/>
                                        </p:tgtEl>
                                        <p:attrNameLst>
                                          <p:attrName>style.visibility</p:attrName>
                                        </p:attrNameLst>
                                      </p:cBhvr>
                                      <p:to>
                                        <p:strVal val="visible"/>
                                      </p:to>
                                    </p:set>
                                    <p:anim calcmode="lin" valueType="num">
                                      <p:cBhvr>
                                        <p:cTn id="14" dur="500" fill="hold"/>
                                        <p:tgtEl>
                                          <p:spTgt spid="142338"/>
                                        </p:tgtEl>
                                        <p:attrNameLst>
                                          <p:attrName>ppt_w</p:attrName>
                                        </p:attrNameLst>
                                      </p:cBhvr>
                                      <p:tavLst>
                                        <p:tav tm="0">
                                          <p:val>
                                            <p:strVal val="#ppt_w*0.05"/>
                                          </p:val>
                                        </p:tav>
                                        <p:tav tm="100000">
                                          <p:val>
                                            <p:strVal val="#ppt_w"/>
                                          </p:val>
                                        </p:tav>
                                      </p:tavLst>
                                    </p:anim>
                                    <p:anim calcmode="lin" valueType="num">
                                      <p:cBhvr>
                                        <p:cTn id="15" dur="500" fill="hold"/>
                                        <p:tgtEl>
                                          <p:spTgt spid="142338"/>
                                        </p:tgtEl>
                                        <p:attrNameLst>
                                          <p:attrName>ppt_h</p:attrName>
                                        </p:attrNameLst>
                                      </p:cBhvr>
                                      <p:tavLst>
                                        <p:tav tm="0">
                                          <p:val>
                                            <p:strVal val="#ppt_h"/>
                                          </p:val>
                                        </p:tav>
                                        <p:tav tm="100000">
                                          <p:val>
                                            <p:strVal val="#ppt_h"/>
                                          </p:val>
                                        </p:tav>
                                      </p:tavLst>
                                    </p:anim>
                                    <p:anim calcmode="lin" valueType="num">
                                      <p:cBhvr>
                                        <p:cTn id="16" dur="500" fill="hold"/>
                                        <p:tgtEl>
                                          <p:spTgt spid="142338"/>
                                        </p:tgtEl>
                                        <p:attrNameLst>
                                          <p:attrName>ppt_x</p:attrName>
                                        </p:attrNameLst>
                                      </p:cBhvr>
                                      <p:tavLst>
                                        <p:tav tm="0">
                                          <p:val>
                                            <p:strVal val="#ppt_x-.2"/>
                                          </p:val>
                                        </p:tav>
                                        <p:tav tm="100000">
                                          <p:val>
                                            <p:strVal val="#ppt_x"/>
                                          </p:val>
                                        </p:tav>
                                      </p:tavLst>
                                    </p:anim>
                                    <p:anim calcmode="lin" valueType="num">
                                      <p:cBhvr>
                                        <p:cTn id="17" dur="500" fill="hold"/>
                                        <p:tgtEl>
                                          <p:spTgt spid="142338"/>
                                        </p:tgtEl>
                                        <p:attrNameLst>
                                          <p:attrName>ppt_y</p:attrName>
                                        </p:attrNameLst>
                                      </p:cBhvr>
                                      <p:tavLst>
                                        <p:tav tm="0">
                                          <p:val>
                                            <p:strVal val="#ppt_y"/>
                                          </p:val>
                                        </p:tav>
                                        <p:tav tm="100000">
                                          <p:val>
                                            <p:strVal val="#ppt_y"/>
                                          </p:val>
                                        </p:tav>
                                      </p:tavLst>
                                    </p:anim>
                                    <p:animEffect transition="in" filter="fade">
                                      <p:cBhvr>
                                        <p:cTn id="18" dur="500"/>
                                        <p:tgtEl>
                                          <p:spTgt spid="14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TextBox 3">
            <a:extLst>
              <a:ext uri="{FF2B5EF4-FFF2-40B4-BE49-F238E27FC236}">
                <a16:creationId xmlns:a16="http://schemas.microsoft.com/office/drawing/2014/main" id="{1AB7B296-C8FE-DB1A-F693-11D816DC5EA3}"/>
              </a:ext>
            </a:extLst>
          </p:cNvPr>
          <p:cNvSpPr txBox="1"/>
          <p:nvPr/>
        </p:nvSpPr>
        <p:spPr bwMode="auto">
          <a:xfrm>
            <a:off x="771471" y="2404473"/>
            <a:ext cx="8963455"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prstClr val="black"/>
                </a:solidFill>
                <a:cs typeface="Times New Roman" panose="02020603050405020304" pitchFamily="18" charset="0"/>
              </a:rPr>
              <a:t> خصائص الدوال التربيعية:</a:t>
            </a:r>
            <a:endParaRPr kumimoji="0" lang="ar-EG" sz="4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Tree>
    <p:extLst>
      <p:ext uri="{BB962C8B-B14F-4D97-AF65-F5344CB8AC3E}">
        <p14:creationId xmlns:p14="http://schemas.microsoft.com/office/powerpoint/2010/main" val="1647256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4691794-7F8E-2BC9-F33E-D04C5AB9CFFF}"/>
              </a:ext>
            </a:extLst>
          </p:cNvPr>
          <p:cNvSpPr>
            <a:spLocks noChangeArrowheads="1"/>
          </p:cNvSpPr>
          <p:nvPr/>
        </p:nvSpPr>
        <p:spPr bwMode="auto">
          <a:xfrm>
            <a:off x="900113" y="1413143"/>
            <a:ext cx="7602537" cy="3785652"/>
          </a:xfrm>
          <a:prstGeom prst="rect">
            <a:avLst/>
          </a:prstGeom>
          <a:noFill/>
          <a:ln w="9525">
            <a:noFill/>
            <a:miter lim="800000"/>
            <a:headEnd/>
            <a:tailEnd/>
          </a:ln>
          <a:effectLst/>
        </p:spPr>
        <p:txBody>
          <a:bodyPr anchor="ctr">
            <a:spAutoFit/>
          </a:bodyPr>
          <a:lstStyle/>
          <a:p>
            <a:pPr algn="justLow" rtl="1" eaLnBrk="1" fontAlgn="auto" hangingPunct="1">
              <a:spcBef>
                <a:spcPts val="0"/>
              </a:spcBef>
              <a:spcAft>
                <a:spcPts val="0"/>
              </a:spcAft>
              <a:defRPr/>
            </a:pPr>
            <a:endParaRPr lang="en-US" sz="4000" dirty="0">
              <a:solidFill>
                <a:srgbClr val="C00000"/>
              </a:solidFill>
              <a:latin typeface="+mn-lt"/>
              <a:cs typeface="+mn-cs"/>
            </a:endParaRPr>
          </a:p>
          <a:p>
            <a:pPr algn="justLow" rtl="1" eaLnBrk="1" fontAlgn="auto" hangingPunct="1">
              <a:spcBef>
                <a:spcPts val="0"/>
              </a:spcBef>
              <a:spcAft>
                <a:spcPts val="0"/>
              </a:spcAft>
              <a:defRPr/>
            </a:pPr>
            <a:r>
              <a:rPr lang="ar-SA" sz="4000" b="1" cap="small" dirty="0">
                <a:solidFill>
                  <a:schemeClr val="accent3">
                    <a:lumMod val="50000"/>
                  </a:schemeClr>
                </a:solidFill>
                <a:latin typeface="+mn-lt"/>
                <a:cs typeface="+mn-cs"/>
              </a:rPr>
              <a:t>درست سابقًا الدوال الخطية، وهناك أيضًا </a:t>
            </a:r>
            <a:r>
              <a:rPr lang="ar-SA" sz="4000" b="1" cap="small" dirty="0">
                <a:solidFill>
                  <a:schemeClr val="accent6">
                    <a:lumMod val="75000"/>
                  </a:schemeClr>
                </a:solidFill>
                <a:latin typeface="+mn-lt"/>
                <a:cs typeface="+mn-cs"/>
              </a:rPr>
              <a:t>دوال غير خطية </a:t>
            </a:r>
            <a:r>
              <a:rPr lang="ar-SA" sz="4000" b="1" cap="small" dirty="0">
                <a:solidFill>
                  <a:schemeClr val="accent3">
                    <a:lumMod val="50000"/>
                  </a:schemeClr>
                </a:solidFill>
                <a:latin typeface="+mn-lt"/>
                <a:cs typeface="+mn-cs"/>
              </a:rPr>
              <a:t>تختلف أشكال تمثيلاتها البيانية. </a:t>
            </a:r>
            <a:r>
              <a:rPr lang="ar-SA" sz="4000" b="1" cap="small" dirty="0">
                <a:solidFill>
                  <a:schemeClr val="accent6">
                    <a:lumMod val="75000"/>
                  </a:schemeClr>
                </a:solidFill>
                <a:latin typeface="+mn-lt"/>
                <a:cs typeface="+mn-cs"/>
              </a:rPr>
              <a:t>فالدوال التربيعية </a:t>
            </a:r>
            <a:r>
              <a:rPr lang="ar-SA" sz="4000" b="1" cap="small" dirty="0">
                <a:solidFill>
                  <a:schemeClr val="accent3">
                    <a:lumMod val="50000"/>
                  </a:schemeClr>
                </a:solidFill>
                <a:latin typeface="+mn-lt"/>
                <a:cs typeface="+mn-cs"/>
              </a:rPr>
              <a:t>مثلًا هي دوال غير خطية, ويمكن كتابتها على الصورة</a:t>
            </a:r>
            <a:endParaRPr lang="ar-EG" sz="4000" b="1" cap="small" dirty="0">
              <a:solidFill>
                <a:schemeClr val="accent3">
                  <a:lumMod val="50000"/>
                </a:schemeClr>
              </a:solidFill>
              <a:latin typeface="+mn-lt"/>
              <a:cs typeface="+mn-cs"/>
            </a:endParaRPr>
          </a:p>
          <a:p>
            <a:pPr algn="justLow" rtl="1" eaLnBrk="1" fontAlgn="auto" hangingPunct="1">
              <a:spcBef>
                <a:spcPts val="0"/>
              </a:spcBef>
              <a:spcAft>
                <a:spcPts val="0"/>
              </a:spcAft>
              <a:defRPr/>
            </a:pPr>
            <a:r>
              <a:rPr lang="ar-SA" sz="4000" b="1" cap="small" dirty="0">
                <a:solidFill>
                  <a:schemeClr val="accent3">
                    <a:lumMod val="50000"/>
                  </a:schemeClr>
                </a:solidFill>
                <a:latin typeface="+mn-lt"/>
                <a:cs typeface="+mn-cs"/>
              </a:rPr>
              <a:t> د (س) = أس</a:t>
            </a:r>
            <a:r>
              <a:rPr lang="ar-EG" sz="4000" b="1" baseline="30000" dirty="0">
                <a:solidFill>
                  <a:schemeClr val="accent3">
                    <a:lumMod val="50000"/>
                  </a:schemeClr>
                </a:solidFill>
                <a:latin typeface="+mn-lt"/>
                <a:cs typeface="+mn-cs"/>
              </a:rPr>
              <a:t>2</a:t>
            </a:r>
            <a:r>
              <a:rPr lang="ar-SA" sz="4000" b="1" cap="small" dirty="0">
                <a:solidFill>
                  <a:schemeClr val="accent3">
                    <a:lumMod val="50000"/>
                  </a:schemeClr>
                </a:solidFill>
                <a:latin typeface="+mn-lt"/>
                <a:cs typeface="+mn-cs"/>
              </a:rPr>
              <a:t> + ب س + جـ،</a:t>
            </a:r>
            <a:r>
              <a:rPr lang="ar-EG" sz="4000" b="1" cap="small" dirty="0">
                <a:solidFill>
                  <a:schemeClr val="accent3">
                    <a:lumMod val="50000"/>
                  </a:schemeClr>
                </a:solidFill>
                <a:latin typeface="+mn-lt"/>
                <a:cs typeface="+mn-cs"/>
              </a:rPr>
              <a:t> </a:t>
            </a:r>
            <a:r>
              <a:rPr lang="ar-SA" sz="4000" b="1" cap="small" dirty="0">
                <a:solidFill>
                  <a:schemeClr val="accent3">
                    <a:lumMod val="50000"/>
                  </a:schemeClr>
                </a:solidFill>
                <a:latin typeface="+mn-lt"/>
                <a:cs typeface="+mn-cs"/>
              </a:rPr>
              <a:t>حيث أ</a:t>
            </a:r>
            <a:r>
              <a:rPr lang="ar-EG" sz="4000" b="1" cap="small" dirty="0">
                <a:solidFill>
                  <a:schemeClr val="accent3">
                    <a:lumMod val="50000"/>
                  </a:schemeClr>
                </a:solidFill>
                <a:latin typeface="+mn-lt"/>
                <a:cs typeface="+mn-cs"/>
              </a:rPr>
              <a:t> </a:t>
            </a:r>
            <a:r>
              <a:rPr lang="ar-SA" sz="4000" b="1" cap="small" dirty="0">
                <a:solidFill>
                  <a:schemeClr val="accent3">
                    <a:lumMod val="50000"/>
                  </a:schemeClr>
                </a:solidFill>
                <a:latin typeface="+mn-lt"/>
                <a:cs typeface="+mn-cs"/>
              </a:rPr>
              <a:t>≠</a:t>
            </a:r>
            <a:r>
              <a:rPr lang="ar-SA" sz="4000" b="1" cap="small" dirty="0">
                <a:latin typeface="+mn-lt"/>
                <a:cs typeface="+mn-cs"/>
              </a:rPr>
              <a:t> </a:t>
            </a:r>
            <a:r>
              <a:rPr lang="ar-EG" sz="4000" b="1" cap="small" dirty="0">
                <a:solidFill>
                  <a:schemeClr val="accent3">
                    <a:lumMod val="50000"/>
                  </a:schemeClr>
                </a:solidFill>
                <a:latin typeface="+mn-lt"/>
                <a:cs typeface="+mn-cs"/>
              </a:rPr>
              <a:t>0</a:t>
            </a:r>
            <a:r>
              <a:rPr lang="ar-SA" sz="4000" b="1" cap="small" dirty="0">
                <a:solidFill>
                  <a:schemeClr val="accent3">
                    <a:lumMod val="50000"/>
                  </a:schemeClr>
                </a:solidFill>
                <a:latin typeface="+mn-lt"/>
                <a:cs typeface="+mn-cs"/>
              </a:rPr>
              <a:t>,</a:t>
            </a:r>
            <a:r>
              <a:rPr lang="ar-SA" sz="4000" b="1" cap="small" dirty="0">
                <a:solidFill>
                  <a:schemeClr val="accent6">
                    <a:lumMod val="75000"/>
                  </a:schemeClr>
                </a:solidFill>
                <a:latin typeface="+mn-lt"/>
                <a:cs typeface="+mn-cs"/>
              </a:rPr>
              <a:t> </a:t>
            </a:r>
            <a:endParaRPr lang="ar-EG" sz="4400" b="1" dirty="0">
              <a:solidFill>
                <a:schemeClr val="accent6">
                  <a:lumMod val="75000"/>
                </a:schemeClr>
              </a:solidFill>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AAE02C5-C7D5-C99A-9656-E0F3E8B52A92}"/>
              </a:ext>
            </a:extLst>
          </p:cNvPr>
          <p:cNvSpPr>
            <a:spLocks noChangeArrowheads="1"/>
          </p:cNvSpPr>
          <p:nvPr/>
        </p:nvSpPr>
        <p:spPr bwMode="auto">
          <a:xfrm>
            <a:off x="755650" y="1628775"/>
            <a:ext cx="7602538" cy="3786188"/>
          </a:xfrm>
          <a:prstGeom prst="rect">
            <a:avLst/>
          </a:prstGeom>
          <a:noFill/>
          <a:ln w="9525">
            <a:noFill/>
            <a:miter lim="800000"/>
            <a:headEnd/>
            <a:tailEnd/>
          </a:ln>
          <a:effectLst/>
        </p:spPr>
        <p:txBody>
          <a:bodyPr anchor="ctr">
            <a:spAutoFit/>
          </a:bodyPr>
          <a:lstStyle/>
          <a:p>
            <a:pPr algn="justLow" rtl="1" eaLnBrk="1" fontAlgn="auto" hangingPunct="1">
              <a:spcBef>
                <a:spcPts val="0"/>
              </a:spcBef>
              <a:spcAft>
                <a:spcPts val="0"/>
              </a:spcAft>
              <a:defRPr/>
            </a:pPr>
            <a:r>
              <a:rPr lang="ar-SA" sz="4000" b="1" cap="small" dirty="0">
                <a:solidFill>
                  <a:schemeClr val="accent3">
                    <a:lumMod val="50000"/>
                  </a:schemeClr>
                </a:solidFill>
                <a:latin typeface="Arial" charset="0"/>
                <a:cs typeface="Arial" charset="0"/>
              </a:rPr>
              <a:t>وتُسمى هذه الصورة </a:t>
            </a:r>
            <a:r>
              <a:rPr lang="ar-SA" sz="4000" b="1" cap="small" dirty="0">
                <a:solidFill>
                  <a:schemeClr val="accent6">
                    <a:lumMod val="75000"/>
                  </a:schemeClr>
                </a:solidFill>
                <a:latin typeface="Arial" charset="0"/>
                <a:cs typeface="Arial" charset="0"/>
              </a:rPr>
              <a:t>بالصورة القياسية </a:t>
            </a:r>
            <a:r>
              <a:rPr lang="ar-SA" sz="4000" b="1" cap="small" dirty="0">
                <a:solidFill>
                  <a:schemeClr val="accent3">
                    <a:lumMod val="50000"/>
                  </a:schemeClr>
                </a:solidFill>
                <a:latin typeface="Arial" charset="0"/>
                <a:cs typeface="Arial" charset="0"/>
              </a:rPr>
              <a:t>للدالة التربيعية</a:t>
            </a:r>
            <a:r>
              <a:rPr lang="ar-EG" sz="4000" b="1" cap="small" dirty="0">
                <a:solidFill>
                  <a:schemeClr val="accent3">
                    <a:lumMod val="50000"/>
                  </a:schemeClr>
                </a:solidFill>
                <a:latin typeface="Arial" charset="0"/>
                <a:cs typeface="Arial" charset="0"/>
              </a:rPr>
              <a:t>،</a:t>
            </a:r>
            <a:r>
              <a:rPr lang="ar-SA" sz="4000" b="1" cap="small" dirty="0">
                <a:solidFill>
                  <a:schemeClr val="accent3">
                    <a:lumMod val="50000"/>
                  </a:schemeClr>
                </a:solidFill>
                <a:latin typeface="Arial" charset="0"/>
                <a:cs typeface="Arial" charset="0"/>
              </a:rPr>
              <a:t> ويسمى التمثيل البياني للدالة التربيعية </a:t>
            </a:r>
            <a:r>
              <a:rPr lang="ar-SA" sz="4000" b="1" cap="small" dirty="0">
                <a:solidFill>
                  <a:schemeClr val="accent6">
                    <a:lumMod val="75000"/>
                  </a:schemeClr>
                </a:solidFill>
                <a:latin typeface="Arial" charset="0"/>
                <a:cs typeface="Arial" charset="0"/>
              </a:rPr>
              <a:t>قطعًا مكافئًا</a:t>
            </a:r>
            <a:r>
              <a:rPr lang="ar-SA" sz="4000" b="1" cap="small" dirty="0">
                <a:solidFill>
                  <a:schemeClr val="accent3">
                    <a:lumMod val="50000"/>
                  </a:schemeClr>
                </a:solidFill>
                <a:latin typeface="Arial" charset="0"/>
                <a:cs typeface="Arial" charset="0"/>
              </a:rPr>
              <a:t>. وتتماثل </a:t>
            </a:r>
            <a:r>
              <a:rPr lang="ar-SA" sz="4000" b="1" cap="small" dirty="0" err="1">
                <a:solidFill>
                  <a:schemeClr val="accent3">
                    <a:lumMod val="50000"/>
                  </a:schemeClr>
                </a:solidFill>
                <a:latin typeface="Arial" charset="0"/>
                <a:cs typeface="Arial" charset="0"/>
              </a:rPr>
              <a:t>القطوع</a:t>
            </a:r>
            <a:r>
              <a:rPr lang="ar-SA" sz="4000" b="1" cap="small" dirty="0">
                <a:solidFill>
                  <a:schemeClr val="accent3">
                    <a:lumMod val="50000"/>
                  </a:schemeClr>
                </a:solidFill>
                <a:latin typeface="Arial" charset="0"/>
                <a:cs typeface="Arial" charset="0"/>
              </a:rPr>
              <a:t> المكافئة حول خط يتوسطها يسمى </a:t>
            </a:r>
            <a:r>
              <a:rPr lang="ar-SA" sz="4000" b="1" cap="small" dirty="0">
                <a:solidFill>
                  <a:schemeClr val="accent6">
                    <a:lumMod val="75000"/>
                  </a:schemeClr>
                </a:solidFill>
                <a:latin typeface="Arial" charset="0"/>
                <a:cs typeface="Arial" charset="0"/>
              </a:rPr>
              <a:t>محور التماثل</a:t>
            </a:r>
            <a:r>
              <a:rPr lang="ar-SA" sz="4000" b="1" cap="small" dirty="0">
                <a:solidFill>
                  <a:schemeClr val="accent3">
                    <a:lumMod val="50000"/>
                  </a:schemeClr>
                </a:solidFill>
                <a:latin typeface="Arial" charset="0"/>
                <a:cs typeface="Arial" charset="0"/>
              </a:rPr>
              <a:t>، يقطع القطع في نقطة واحدة تسمى </a:t>
            </a:r>
            <a:r>
              <a:rPr lang="ar-SA" sz="4000" b="1" cap="small" dirty="0">
                <a:solidFill>
                  <a:schemeClr val="accent6">
                    <a:lumMod val="75000"/>
                  </a:schemeClr>
                </a:solidFill>
                <a:latin typeface="Arial" charset="0"/>
                <a:cs typeface="Arial" charset="0"/>
              </a:rPr>
              <a:t>الرأس</a:t>
            </a:r>
            <a:r>
              <a:rPr lang="ar-SA" sz="4000" b="1" cap="small" dirty="0">
                <a:solidFill>
                  <a:schemeClr val="accent3">
                    <a:lumMod val="50000"/>
                  </a:schemeClr>
                </a:solidFill>
                <a:latin typeface="Arial" charset="0"/>
                <a:cs typeface="Arial" charset="0"/>
              </a:rPr>
              <a:t>.</a:t>
            </a:r>
            <a:endParaRPr lang="en-US" sz="4000" dirty="0">
              <a:solidFill>
                <a:schemeClr val="accent3">
                  <a:lumMod val="50000"/>
                </a:schemeClr>
              </a:solidFill>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2">
            <a:extLst>
              <a:ext uri="{FF2B5EF4-FFF2-40B4-BE49-F238E27FC236}">
                <a16:creationId xmlns:a16="http://schemas.microsoft.com/office/drawing/2014/main" id="{F54EF6F3-9091-D776-74F6-B29BDA2245D2}"/>
              </a:ext>
            </a:extLst>
          </p:cNvPr>
          <p:cNvSpPr/>
          <p:nvPr/>
        </p:nvSpPr>
        <p:spPr>
          <a:xfrm>
            <a:off x="1331913" y="4911725"/>
            <a:ext cx="7200900" cy="936625"/>
          </a:xfrm>
          <a:prstGeom prst="flowChartAlternateProcess">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3" name="Flowchart: Process 2">
            <a:extLst>
              <a:ext uri="{FF2B5EF4-FFF2-40B4-BE49-F238E27FC236}">
                <a16:creationId xmlns:a16="http://schemas.microsoft.com/office/drawing/2014/main" id="{077E62BF-41C5-423F-7952-49C2DA48B08E}"/>
              </a:ext>
            </a:extLst>
          </p:cNvPr>
          <p:cNvSpPr/>
          <p:nvPr/>
        </p:nvSpPr>
        <p:spPr>
          <a:xfrm rot="21206660">
            <a:off x="547688" y="711200"/>
            <a:ext cx="2274887" cy="121761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A851DF24-3374-8B24-FC32-F121A5560024}"/>
              </a:ext>
            </a:extLst>
          </p:cNvPr>
          <p:cNvSpPr>
            <a:spLocks noChangeArrowheads="1"/>
          </p:cNvSpPr>
          <p:nvPr/>
        </p:nvSpPr>
        <p:spPr bwMode="auto">
          <a:xfrm>
            <a:off x="6372200" y="769144"/>
            <a:ext cx="2587625" cy="646112"/>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5B852A1C-EBAB-B990-8E68-54A8FAC017AC}"/>
              </a:ext>
            </a:extLst>
          </p:cNvPr>
          <p:cNvSpPr/>
          <p:nvPr/>
        </p:nvSpPr>
        <p:spPr>
          <a:xfrm>
            <a:off x="3340100" y="738188"/>
            <a:ext cx="2860675" cy="708025"/>
          </a:xfrm>
          <a:prstGeom prst="rect">
            <a:avLst/>
          </a:prstGeom>
          <a:solidFill>
            <a:schemeClr val="accent5">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ar-SA" sz="4000" b="1" cap="small" dirty="0">
                <a:solidFill>
                  <a:schemeClr val="tx1"/>
                </a:solidFill>
                <a:latin typeface="+mn-lt"/>
                <a:cs typeface="+mn-cs"/>
              </a:rPr>
              <a:t>الدوال التربيعية</a:t>
            </a:r>
            <a:endParaRPr lang="ar-EG" sz="4000" dirty="0">
              <a:solidFill>
                <a:schemeClr val="tx1"/>
              </a:solidFill>
              <a:latin typeface="+mn-lt"/>
              <a:cs typeface="+mn-cs"/>
            </a:endParaRPr>
          </a:p>
        </p:txBody>
      </p:sp>
      <p:pic>
        <p:nvPicPr>
          <p:cNvPr id="114690" name="Picture 2">
            <a:extLst>
              <a:ext uri="{FF2B5EF4-FFF2-40B4-BE49-F238E27FC236}">
                <a16:creationId xmlns:a16="http://schemas.microsoft.com/office/drawing/2014/main" id="{13E781F4-1BB8-6A2E-9CAC-4CF47D1F0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738" y="2349500"/>
            <a:ext cx="2400300" cy="23717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eft Arrow 11">
            <a:extLst>
              <a:ext uri="{FF2B5EF4-FFF2-40B4-BE49-F238E27FC236}">
                <a16:creationId xmlns:a16="http://schemas.microsoft.com/office/drawing/2014/main" id="{4667DD1F-6595-E31D-87BD-3FB2825F851D}"/>
              </a:ext>
            </a:extLst>
          </p:cNvPr>
          <p:cNvSpPr/>
          <p:nvPr/>
        </p:nvSpPr>
        <p:spPr>
          <a:xfrm>
            <a:off x="4121150" y="2997200"/>
            <a:ext cx="4176713" cy="1439863"/>
          </a:xfrm>
          <a:prstGeom prst="leftArrow">
            <a:avLst>
              <a:gd name="adj1" fmla="val 65873"/>
              <a:gd name="adj2" fmla="val 301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4" name="Rectangle 13">
            <a:extLst>
              <a:ext uri="{FF2B5EF4-FFF2-40B4-BE49-F238E27FC236}">
                <a16:creationId xmlns:a16="http://schemas.microsoft.com/office/drawing/2014/main" id="{0F0FF171-0D59-F095-69EE-CE680731668E}"/>
              </a:ext>
            </a:extLst>
          </p:cNvPr>
          <p:cNvSpPr/>
          <p:nvPr/>
        </p:nvSpPr>
        <p:spPr>
          <a:xfrm>
            <a:off x="2773363" y="5035550"/>
            <a:ext cx="4319587" cy="831850"/>
          </a:xfrm>
          <a:prstGeom prst="rect">
            <a:avLst/>
          </a:prstGeom>
        </p:spPr>
        <p:txBody>
          <a:bodyPr>
            <a:spAutoFit/>
          </a:bodyPr>
          <a:lstStyle/>
          <a:p>
            <a:pPr algn="ctr" eaLnBrk="1" fontAlgn="auto" hangingPunct="1">
              <a:spcBef>
                <a:spcPts val="0"/>
              </a:spcBef>
              <a:spcAft>
                <a:spcPts val="0"/>
              </a:spcAft>
              <a:defRPr/>
            </a:pPr>
            <a:r>
              <a:rPr lang="ar-SA" sz="4800" b="1" cap="small" dirty="0">
                <a:latin typeface="+mn-lt"/>
                <a:cs typeface="+mn-cs"/>
              </a:rPr>
              <a:t>د (س) = س</a:t>
            </a:r>
            <a:r>
              <a:rPr lang="ar-EG" sz="4800" b="1" baseline="30000" dirty="0">
                <a:latin typeface="+mn-lt"/>
                <a:cs typeface="+mn-cs"/>
              </a:rPr>
              <a:t>2</a:t>
            </a:r>
            <a:endParaRPr lang="en-US" sz="4800" dirty="0">
              <a:solidFill>
                <a:srgbClr val="002060"/>
              </a:solidFill>
              <a:latin typeface="+mn-lt"/>
              <a:cs typeface="+mn-cs"/>
            </a:endParaRPr>
          </a:p>
        </p:txBody>
      </p:sp>
      <p:sp>
        <p:nvSpPr>
          <p:cNvPr id="15" name="TextBox 14">
            <a:extLst>
              <a:ext uri="{FF2B5EF4-FFF2-40B4-BE49-F238E27FC236}">
                <a16:creationId xmlns:a16="http://schemas.microsoft.com/office/drawing/2014/main" id="{CD48186E-A239-8E4B-FA84-92E950D31845}"/>
              </a:ext>
            </a:extLst>
          </p:cNvPr>
          <p:cNvSpPr txBox="1"/>
          <p:nvPr/>
        </p:nvSpPr>
        <p:spPr>
          <a:xfrm>
            <a:off x="4227513" y="3363913"/>
            <a:ext cx="3962400" cy="706437"/>
          </a:xfrm>
          <a:prstGeom prst="rect">
            <a:avLst/>
          </a:prstGeom>
          <a:noFill/>
        </p:spPr>
        <p:txBody>
          <a:bodyPr rtlCol="1">
            <a:spAutoFit/>
          </a:bodyPr>
          <a:lstStyle/>
          <a:p>
            <a:pPr algn="ctr" eaLnBrk="1" fontAlgn="auto" hangingPunct="1">
              <a:spcBef>
                <a:spcPts val="0"/>
              </a:spcBef>
              <a:spcAft>
                <a:spcPts val="0"/>
              </a:spcAft>
              <a:defRPr/>
            </a:pPr>
            <a:r>
              <a:rPr lang="ar-SA" sz="4000" b="1" cap="small" dirty="0">
                <a:solidFill>
                  <a:srgbClr val="C00000"/>
                </a:solidFill>
                <a:latin typeface="+mn-lt"/>
                <a:cs typeface="+mn-cs"/>
              </a:rPr>
              <a:t>الدالة المولدة (الأم): </a:t>
            </a:r>
            <a:endParaRPr lang="ar-EG" sz="4000" b="1" dirty="0">
              <a:solidFill>
                <a:srgbClr val="C00000"/>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500"/>
                                        <p:tgtEl>
                                          <p:spTgt spid="6"/>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cached_extralife.wav"/>
                                        </p:tgtEl>
                                      </p:cMediaNode>
                                    </p:audio>
                                  </p:subTnLst>
                                </p:cTn>
                              </p:par>
                            </p:childTnLst>
                          </p:cTn>
                        </p:par>
                        <p:par>
                          <p:cTn id="16" fill="hold" nodeType="afterGroup">
                            <p:stCondLst>
                              <p:cond delay="1500"/>
                            </p:stCondLst>
                            <p:childTnLst>
                              <p:par>
                                <p:cTn id="17" presetID="37"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reakee.wav"/>
                                        </p:tgtEl>
                                      </p:cMediaNode>
                                    </p:audio>
                                  </p:subTnLst>
                                </p:cTn>
                              </p:par>
                            </p:childTnLst>
                          </p:cTn>
                        </p:par>
                        <p:par>
                          <p:cTn id="23" fill="hold" nodeType="afterGroup">
                            <p:stCondLst>
                              <p:cond delay="2500"/>
                            </p:stCondLst>
                            <p:childTnLst>
                              <p:par>
                                <p:cTn id="24" presetID="37"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900" decel="100000" fill="hold"/>
                                        <p:tgtEl>
                                          <p:spTgt spid="1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creakee.wav"/>
                                        </p:tgtEl>
                                      </p:cMediaNode>
                                    </p:audio>
                                  </p:subTnLst>
                                </p:cTn>
                              </p:par>
                            </p:childTnLst>
                          </p:cTn>
                        </p:par>
                        <p:par>
                          <p:cTn id="30" fill="hold" nodeType="afterGroup">
                            <p:stCondLst>
                              <p:cond delay="3500"/>
                            </p:stCondLst>
                            <p:childTnLst>
                              <p:par>
                                <p:cTn id="31" presetID="37"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900" decel="100000" fill="hold"/>
                                        <p:tgtEl>
                                          <p:spTgt spid="1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creakee.wav"/>
                                        </p:tgtEl>
                                      </p:cMediaNode>
                                    </p:audio>
                                  </p:subTnLst>
                                </p:cTn>
                              </p:par>
                            </p:childTnLst>
                          </p:cTn>
                        </p:par>
                        <p:par>
                          <p:cTn id="37" fill="hold" nodeType="afterGroup">
                            <p:stCondLst>
                              <p:cond delay="4500"/>
                            </p:stCondLst>
                            <p:childTnLst>
                              <p:par>
                                <p:cTn id="38" presetID="37" presetClass="entr" presetSubtype="0" fill="hold" nodeType="afterEffect">
                                  <p:stCondLst>
                                    <p:cond delay="0"/>
                                  </p:stCondLst>
                                  <p:childTnLst>
                                    <p:set>
                                      <p:cBhvr>
                                        <p:cTn id="39" dur="1" fill="hold">
                                          <p:stCondLst>
                                            <p:cond delay="0"/>
                                          </p:stCondLst>
                                        </p:cTn>
                                        <p:tgtEl>
                                          <p:spTgt spid="114690"/>
                                        </p:tgtEl>
                                        <p:attrNameLst>
                                          <p:attrName>style.visibility</p:attrName>
                                        </p:attrNameLst>
                                      </p:cBhvr>
                                      <p:to>
                                        <p:strVal val="visible"/>
                                      </p:to>
                                    </p:set>
                                    <p:animEffect transition="in" filter="fade">
                                      <p:cBhvr>
                                        <p:cTn id="40" dur="1000"/>
                                        <p:tgtEl>
                                          <p:spTgt spid="114690"/>
                                        </p:tgtEl>
                                      </p:cBhvr>
                                    </p:animEffect>
                                    <p:anim calcmode="lin" valueType="num">
                                      <p:cBhvr>
                                        <p:cTn id="41" dur="1000" fill="hold"/>
                                        <p:tgtEl>
                                          <p:spTgt spid="114690"/>
                                        </p:tgtEl>
                                        <p:attrNameLst>
                                          <p:attrName>ppt_x</p:attrName>
                                        </p:attrNameLst>
                                      </p:cBhvr>
                                      <p:tavLst>
                                        <p:tav tm="0">
                                          <p:val>
                                            <p:strVal val="#ppt_x"/>
                                          </p:val>
                                        </p:tav>
                                        <p:tav tm="100000">
                                          <p:val>
                                            <p:strVal val="#ppt_x"/>
                                          </p:val>
                                        </p:tav>
                                      </p:tavLst>
                                    </p:anim>
                                    <p:anim calcmode="lin" valueType="num">
                                      <p:cBhvr>
                                        <p:cTn id="42" dur="900" decel="100000" fill="hold"/>
                                        <p:tgtEl>
                                          <p:spTgt spid="11469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4690"/>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5500"/>
                            </p:stCondLst>
                            <p:childTnLst>
                              <p:par>
                                <p:cTn id="45" presetID="37"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900" decel="100000" fill="hold"/>
                                        <p:tgtEl>
                                          <p:spTgt spid="1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creak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6" grpId="0"/>
      <p:bldP spid="11" grpId="0" animBg="1"/>
      <p:bldP spid="12"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91505CF6-2447-812C-7CEC-5516C3FFF4D5}"/>
              </a:ext>
            </a:extLst>
          </p:cNvPr>
          <p:cNvSpPr/>
          <p:nvPr/>
        </p:nvSpPr>
        <p:spPr>
          <a:xfrm rot="21206660">
            <a:off x="673100" y="715963"/>
            <a:ext cx="2274888" cy="1217612"/>
          </a:xfrm>
          <a:prstGeom prst="flowChartProcess">
            <a:avLst/>
          </a:prstGeom>
          <a:ln/>
        </p:spPr>
        <p:style>
          <a:lnRef idx="2">
            <a:schemeClr val="dk1"/>
          </a:lnRef>
          <a:fillRef idx="1">
            <a:schemeClr val="lt1"/>
          </a:fillRef>
          <a:effectRef idx="0">
            <a:schemeClr val="dk1"/>
          </a:effectRef>
          <a:fontRef idx="minor">
            <a:schemeClr val="dk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C910D88D-CDE6-4E00-7BCA-CF7CF50C0BE3}"/>
              </a:ext>
            </a:extLst>
          </p:cNvPr>
          <p:cNvSpPr>
            <a:spLocks noChangeArrowheads="1"/>
          </p:cNvSpPr>
          <p:nvPr/>
        </p:nvSpPr>
        <p:spPr bwMode="auto">
          <a:xfrm>
            <a:off x="6196013" y="590550"/>
            <a:ext cx="2587625" cy="646113"/>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F8EE279C-05B5-21A0-9511-74DAC54D3058}"/>
              </a:ext>
            </a:extLst>
          </p:cNvPr>
          <p:cNvSpPr/>
          <p:nvPr/>
        </p:nvSpPr>
        <p:spPr>
          <a:xfrm>
            <a:off x="3348038" y="692150"/>
            <a:ext cx="2860675" cy="708025"/>
          </a:xfrm>
          <a:prstGeom prst="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ar-SA" sz="4000" b="1" cap="small" dirty="0">
                <a:solidFill>
                  <a:srgbClr val="FFFF00"/>
                </a:solidFill>
                <a:latin typeface="+mn-lt"/>
                <a:cs typeface="+mn-cs"/>
              </a:rPr>
              <a:t>الدوال التربيعية</a:t>
            </a:r>
            <a:endParaRPr lang="ar-EG" sz="4000" dirty="0">
              <a:solidFill>
                <a:srgbClr val="FFFF00"/>
              </a:solidFill>
              <a:latin typeface="+mn-lt"/>
              <a:cs typeface="+mn-cs"/>
            </a:endParaRPr>
          </a:p>
        </p:txBody>
      </p:sp>
      <p:pic>
        <p:nvPicPr>
          <p:cNvPr id="16390" name="Picture 2">
            <a:extLst>
              <a:ext uri="{FF2B5EF4-FFF2-40B4-BE49-F238E27FC236}">
                <a16:creationId xmlns:a16="http://schemas.microsoft.com/office/drawing/2014/main" id="{BEFACE57-5652-41B8-3432-C1D6C3F10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530475"/>
            <a:ext cx="2400300" cy="23717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eft Arrow 11">
            <a:extLst>
              <a:ext uri="{FF2B5EF4-FFF2-40B4-BE49-F238E27FC236}">
                <a16:creationId xmlns:a16="http://schemas.microsoft.com/office/drawing/2014/main" id="{91B425F3-C1E5-B7D5-EBD0-8103C632A9A5}"/>
              </a:ext>
            </a:extLst>
          </p:cNvPr>
          <p:cNvSpPr/>
          <p:nvPr/>
        </p:nvSpPr>
        <p:spPr>
          <a:xfrm>
            <a:off x="4025900" y="2997200"/>
            <a:ext cx="4176713" cy="1439863"/>
          </a:xfrm>
          <a:prstGeom prst="leftArrow">
            <a:avLst>
              <a:gd name="adj1" fmla="val 65873"/>
              <a:gd name="adj2" fmla="val 301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3" name="Flowchart: Alternate Process 12">
            <a:extLst>
              <a:ext uri="{FF2B5EF4-FFF2-40B4-BE49-F238E27FC236}">
                <a16:creationId xmlns:a16="http://schemas.microsoft.com/office/drawing/2014/main" id="{2B9FE153-D827-8F6E-B53D-854087969BEB}"/>
              </a:ext>
            </a:extLst>
          </p:cNvPr>
          <p:cNvSpPr/>
          <p:nvPr/>
        </p:nvSpPr>
        <p:spPr>
          <a:xfrm>
            <a:off x="971550" y="5300663"/>
            <a:ext cx="7200900" cy="936625"/>
          </a:xfrm>
          <a:prstGeom prst="flowChartAlternateProcess">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4" name="Rectangle 13">
            <a:extLst>
              <a:ext uri="{FF2B5EF4-FFF2-40B4-BE49-F238E27FC236}">
                <a16:creationId xmlns:a16="http://schemas.microsoft.com/office/drawing/2014/main" id="{F7F9DC51-6C5C-DA5F-08FA-DD2CD01348AD}"/>
              </a:ext>
            </a:extLst>
          </p:cNvPr>
          <p:cNvSpPr/>
          <p:nvPr/>
        </p:nvSpPr>
        <p:spPr>
          <a:xfrm>
            <a:off x="1212850" y="5334000"/>
            <a:ext cx="6599238" cy="831850"/>
          </a:xfrm>
          <a:prstGeom prst="rect">
            <a:avLst/>
          </a:prstGeom>
        </p:spPr>
        <p:txBody>
          <a:bodyPr>
            <a:spAutoFit/>
          </a:bodyPr>
          <a:lstStyle/>
          <a:p>
            <a:pPr algn="ctr" eaLnBrk="1" fontAlgn="auto" hangingPunct="1">
              <a:spcBef>
                <a:spcPts val="0"/>
              </a:spcBef>
              <a:spcAft>
                <a:spcPts val="0"/>
              </a:spcAft>
              <a:defRPr/>
            </a:pPr>
            <a:r>
              <a:rPr lang="ar-SA" sz="4800" b="1" cap="small" dirty="0">
                <a:latin typeface="+mn-lt"/>
                <a:cs typeface="+mn-cs"/>
              </a:rPr>
              <a:t>د (س) = أس</a:t>
            </a:r>
            <a:r>
              <a:rPr lang="ar-EG" sz="4800" b="1" baseline="30000" dirty="0">
                <a:latin typeface="+mn-lt"/>
                <a:cs typeface="+mn-cs"/>
              </a:rPr>
              <a:t>2</a:t>
            </a:r>
            <a:r>
              <a:rPr lang="ar-SA" sz="4800" b="1" cap="small" dirty="0">
                <a:latin typeface="+mn-lt"/>
                <a:cs typeface="+mn-cs"/>
              </a:rPr>
              <a:t> + ب س + ج</a:t>
            </a:r>
            <a:r>
              <a:rPr lang="ar-EG" sz="4800" b="1" cap="small" dirty="0">
                <a:latin typeface="+mn-lt"/>
                <a:cs typeface="+mn-cs"/>
              </a:rPr>
              <a:t>ـ</a:t>
            </a:r>
            <a:r>
              <a:rPr lang="ar-SA" sz="4800" b="1" cap="small" dirty="0">
                <a:latin typeface="+mn-lt"/>
                <a:cs typeface="+mn-cs"/>
              </a:rPr>
              <a:t> </a:t>
            </a:r>
            <a:endParaRPr lang="en-US" sz="4800" dirty="0">
              <a:solidFill>
                <a:srgbClr val="002060"/>
              </a:solidFill>
              <a:latin typeface="+mn-lt"/>
              <a:cs typeface="+mn-cs"/>
            </a:endParaRPr>
          </a:p>
        </p:txBody>
      </p:sp>
      <p:sp>
        <p:nvSpPr>
          <p:cNvPr id="15" name="TextBox 14">
            <a:extLst>
              <a:ext uri="{FF2B5EF4-FFF2-40B4-BE49-F238E27FC236}">
                <a16:creationId xmlns:a16="http://schemas.microsoft.com/office/drawing/2014/main" id="{ABB783D0-37F1-B6A0-0E51-AC0A3DA0D079}"/>
              </a:ext>
            </a:extLst>
          </p:cNvPr>
          <p:cNvSpPr txBox="1"/>
          <p:nvPr/>
        </p:nvSpPr>
        <p:spPr>
          <a:xfrm>
            <a:off x="4133850" y="3320257"/>
            <a:ext cx="3960812" cy="768350"/>
          </a:xfrm>
          <a:prstGeom prst="rect">
            <a:avLst/>
          </a:prstGeom>
          <a:noFill/>
        </p:spPr>
        <p:txBody>
          <a:bodyPr rtlCol="1">
            <a:spAutoFit/>
          </a:bodyPr>
          <a:lstStyle/>
          <a:p>
            <a:pPr algn="ctr" eaLnBrk="1" fontAlgn="auto" hangingPunct="1">
              <a:spcBef>
                <a:spcPts val="0"/>
              </a:spcBef>
              <a:spcAft>
                <a:spcPts val="0"/>
              </a:spcAft>
              <a:defRPr/>
            </a:pPr>
            <a:r>
              <a:rPr lang="ar-SA" sz="4400" b="1" cap="small" dirty="0">
                <a:solidFill>
                  <a:srgbClr val="C00000"/>
                </a:solidFill>
                <a:latin typeface="+mn-lt"/>
                <a:cs typeface="+mn-cs"/>
              </a:rPr>
              <a:t>الصورة القياسية: </a:t>
            </a:r>
            <a:endParaRPr lang="ar-EG" sz="4400" b="1" dirty="0">
              <a:solidFill>
                <a:srgbClr val="C00000"/>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reakee.wav"/>
                                        </p:tgtEl>
                                      </p:cMediaNode>
                                    </p:audio>
                                  </p:subTnLst>
                                </p:cTn>
                              </p:par>
                              <p:par>
                                <p:cTn id="11" presetID="37"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reakee.wav"/>
                                        </p:tgtEl>
                                      </p:cMediaNode>
                                    </p:audio>
                                  </p:subTnLst>
                                </p:cTn>
                              </p:par>
                              <p:par>
                                <p:cTn id="17" presetID="37"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reakee.wav"/>
                                        </p:tgtEl>
                                      </p:cMediaNode>
                                    </p:audio>
                                  </p:subTnLst>
                                </p:cTn>
                              </p:par>
                              <p:par>
                                <p:cTn id="23" presetID="3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900" decel="100000" fill="hold"/>
                                        <p:tgtEl>
                                          <p:spTgt spid="1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reak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Alternate Process 12">
            <a:extLst>
              <a:ext uri="{FF2B5EF4-FFF2-40B4-BE49-F238E27FC236}">
                <a16:creationId xmlns:a16="http://schemas.microsoft.com/office/drawing/2014/main" id="{F0FC3559-7857-CAA9-7FC7-694CDB8AEBAE}"/>
              </a:ext>
            </a:extLst>
          </p:cNvPr>
          <p:cNvSpPr/>
          <p:nvPr/>
        </p:nvSpPr>
        <p:spPr>
          <a:xfrm>
            <a:off x="971550" y="4865688"/>
            <a:ext cx="7200900" cy="936625"/>
          </a:xfrm>
          <a:prstGeom prst="flowChartAlternateProcess">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3" name="Flowchart: Process 2">
            <a:extLst>
              <a:ext uri="{FF2B5EF4-FFF2-40B4-BE49-F238E27FC236}">
                <a16:creationId xmlns:a16="http://schemas.microsoft.com/office/drawing/2014/main" id="{62ED5DD1-4A93-07C4-F1ED-8536521C4D2C}"/>
              </a:ext>
            </a:extLst>
          </p:cNvPr>
          <p:cNvSpPr/>
          <p:nvPr/>
        </p:nvSpPr>
        <p:spPr>
          <a:xfrm rot="21206660">
            <a:off x="673100" y="385763"/>
            <a:ext cx="2274888" cy="1217612"/>
          </a:xfrm>
          <a:prstGeom prst="flowChartProcess">
            <a:avLst/>
          </a:prstGeom>
          <a:ln/>
        </p:spPr>
        <p:style>
          <a:lnRef idx="2">
            <a:schemeClr val="dk1"/>
          </a:lnRef>
          <a:fillRef idx="1">
            <a:schemeClr val="lt1"/>
          </a:fillRef>
          <a:effectRef idx="0">
            <a:schemeClr val="dk1"/>
          </a:effectRef>
          <a:fontRef idx="minor">
            <a:schemeClr val="dk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19CB76E8-264E-7101-0123-A2F0C7E4D539}"/>
              </a:ext>
            </a:extLst>
          </p:cNvPr>
          <p:cNvSpPr>
            <a:spLocks noChangeArrowheads="1"/>
          </p:cNvSpPr>
          <p:nvPr/>
        </p:nvSpPr>
        <p:spPr bwMode="auto">
          <a:xfrm>
            <a:off x="6208713" y="514350"/>
            <a:ext cx="2587625" cy="646113"/>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000F9045-0C09-CDB6-F46E-03B5F1A3BF8C}"/>
              </a:ext>
            </a:extLst>
          </p:cNvPr>
          <p:cNvSpPr/>
          <p:nvPr/>
        </p:nvSpPr>
        <p:spPr>
          <a:xfrm>
            <a:off x="3348038" y="692150"/>
            <a:ext cx="2860675" cy="708025"/>
          </a:xfrm>
          <a:prstGeom prst="rect">
            <a:avLst/>
          </a:prstGeom>
          <a:solidFill>
            <a:schemeClr val="accent5">
              <a:lumMod val="60000"/>
              <a:lumOff val="40000"/>
            </a:schemeClr>
          </a:solidFill>
        </p:spPr>
        <p:txBody>
          <a:bodyPr>
            <a:spAutoFit/>
          </a:bodyPr>
          <a:lstStyle/>
          <a:p>
            <a:pPr eaLnBrk="1" fontAlgn="auto" hangingPunct="1">
              <a:spcBef>
                <a:spcPts val="0"/>
              </a:spcBef>
              <a:spcAft>
                <a:spcPts val="0"/>
              </a:spcAft>
              <a:defRPr/>
            </a:pPr>
            <a:r>
              <a:rPr lang="ar-SA" sz="4000" b="1" cap="small" dirty="0">
                <a:latin typeface="+mn-lt"/>
                <a:cs typeface="+mn-cs"/>
              </a:rPr>
              <a:t>الدوال التربيعية</a:t>
            </a:r>
            <a:endParaRPr lang="ar-EG" sz="4000" dirty="0">
              <a:latin typeface="+mn-lt"/>
              <a:cs typeface="+mn-cs"/>
            </a:endParaRPr>
          </a:p>
        </p:txBody>
      </p:sp>
      <p:pic>
        <p:nvPicPr>
          <p:cNvPr id="17415" name="Picture 2">
            <a:extLst>
              <a:ext uri="{FF2B5EF4-FFF2-40B4-BE49-F238E27FC236}">
                <a16:creationId xmlns:a16="http://schemas.microsoft.com/office/drawing/2014/main" id="{B4AAD9CA-712C-7E98-3EB8-8DF26D234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339975"/>
            <a:ext cx="2112962" cy="23717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eft Arrow 11">
            <a:extLst>
              <a:ext uri="{FF2B5EF4-FFF2-40B4-BE49-F238E27FC236}">
                <a16:creationId xmlns:a16="http://schemas.microsoft.com/office/drawing/2014/main" id="{F60326E9-8CF7-655D-6B3F-47C67859E971}"/>
              </a:ext>
            </a:extLst>
          </p:cNvPr>
          <p:cNvSpPr/>
          <p:nvPr/>
        </p:nvSpPr>
        <p:spPr>
          <a:xfrm>
            <a:off x="3049588" y="2814638"/>
            <a:ext cx="4176712" cy="1439862"/>
          </a:xfrm>
          <a:prstGeom prst="leftArrow">
            <a:avLst>
              <a:gd name="adj1" fmla="val 65873"/>
              <a:gd name="adj2" fmla="val 301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4" name="Rectangle 13">
            <a:extLst>
              <a:ext uri="{FF2B5EF4-FFF2-40B4-BE49-F238E27FC236}">
                <a16:creationId xmlns:a16="http://schemas.microsoft.com/office/drawing/2014/main" id="{233E6734-A609-2508-B086-719B0D3E036F}"/>
              </a:ext>
            </a:extLst>
          </p:cNvPr>
          <p:cNvSpPr/>
          <p:nvPr/>
        </p:nvSpPr>
        <p:spPr>
          <a:xfrm>
            <a:off x="3063875" y="4954588"/>
            <a:ext cx="3024188" cy="831850"/>
          </a:xfrm>
          <a:prstGeom prst="rect">
            <a:avLst/>
          </a:prstGeom>
        </p:spPr>
        <p:txBody>
          <a:bodyPr>
            <a:spAutoFit/>
          </a:bodyPr>
          <a:lstStyle/>
          <a:p>
            <a:pPr algn="ctr" eaLnBrk="1" fontAlgn="auto" hangingPunct="1">
              <a:spcBef>
                <a:spcPts val="0"/>
              </a:spcBef>
              <a:spcAft>
                <a:spcPts val="0"/>
              </a:spcAft>
              <a:defRPr/>
            </a:pPr>
            <a:r>
              <a:rPr lang="ar-SA" sz="4800" b="1" cap="small" dirty="0">
                <a:latin typeface="+mn-lt"/>
                <a:cs typeface="+mn-cs"/>
              </a:rPr>
              <a:t>قطع مكافئ</a:t>
            </a:r>
            <a:endParaRPr lang="en-US" sz="4800" dirty="0">
              <a:solidFill>
                <a:srgbClr val="002060"/>
              </a:solidFill>
              <a:latin typeface="+mn-lt"/>
              <a:cs typeface="+mn-cs"/>
            </a:endParaRPr>
          </a:p>
        </p:txBody>
      </p:sp>
      <p:sp>
        <p:nvSpPr>
          <p:cNvPr id="15" name="TextBox 14">
            <a:extLst>
              <a:ext uri="{FF2B5EF4-FFF2-40B4-BE49-F238E27FC236}">
                <a16:creationId xmlns:a16="http://schemas.microsoft.com/office/drawing/2014/main" id="{AE6EBDE6-D2BA-8B42-6E3B-75B7122D8089}"/>
              </a:ext>
            </a:extLst>
          </p:cNvPr>
          <p:cNvSpPr txBox="1"/>
          <p:nvPr/>
        </p:nvSpPr>
        <p:spPr>
          <a:xfrm>
            <a:off x="3333750" y="3141663"/>
            <a:ext cx="3960813" cy="768350"/>
          </a:xfrm>
          <a:prstGeom prst="rect">
            <a:avLst/>
          </a:prstGeom>
          <a:noFill/>
        </p:spPr>
        <p:txBody>
          <a:bodyPr rtlCol="1">
            <a:spAutoFit/>
          </a:bodyPr>
          <a:lstStyle/>
          <a:p>
            <a:pPr algn="ctr" eaLnBrk="1" fontAlgn="auto" hangingPunct="1">
              <a:spcBef>
                <a:spcPts val="0"/>
              </a:spcBef>
              <a:spcAft>
                <a:spcPts val="0"/>
              </a:spcAft>
              <a:defRPr/>
            </a:pPr>
            <a:r>
              <a:rPr lang="ar-SA" sz="4400" b="1" cap="small" dirty="0">
                <a:solidFill>
                  <a:srgbClr val="C00000"/>
                </a:solidFill>
                <a:latin typeface="+mn-lt"/>
                <a:cs typeface="+mn-cs"/>
              </a:rPr>
              <a:t>شكل التمثيل: </a:t>
            </a:r>
            <a:endParaRPr lang="ar-EG" sz="4400" b="1" dirty="0">
              <a:solidFill>
                <a:srgbClr val="C00000"/>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reakee.wav"/>
                                        </p:tgtEl>
                                      </p:cMediaNode>
                                    </p:audio>
                                  </p:subTnLst>
                                </p:cTn>
                              </p:par>
                              <p:par>
                                <p:cTn id="11" presetID="37"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reakee.wav"/>
                                        </p:tgtEl>
                                      </p:cMediaNode>
                                    </p:audio>
                                  </p:subTnLst>
                                </p:cTn>
                              </p:par>
                              <p:par>
                                <p:cTn id="17" presetID="37"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reakee.wav"/>
                                        </p:tgtEl>
                                      </p:cMediaNode>
                                    </p:audio>
                                  </p:subTnLst>
                                </p:cTn>
                              </p:par>
                              <p:par>
                                <p:cTn id="23" presetID="37"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reak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2">
            <a:extLst>
              <a:ext uri="{FF2B5EF4-FFF2-40B4-BE49-F238E27FC236}">
                <a16:creationId xmlns:a16="http://schemas.microsoft.com/office/drawing/2014/main" id="{301F9415-1CF1-B5D7-9CA1-D30CC99A0E15}"/>
              </a:ext>
            </a:extLst>
          </p:cNvPr>
          <p:cNvSpPr/>
          <p:nvPr/>
        </p:nvSpPr>
        <p:spPr>
          <a:xfrm>
            <a:off x="971550" y="5300663"/>
            <a:ext cx="7200900" cy="936625"/>
          </a:xfrm>
          <a:prstGeom prst="flowChartAlternateProcess">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3" name="Flowchart: Process 2">
            <a:extLst>
              <a:ext uri="{FF2B5EF4-FFF2-40B4-BE49-F238E27FC236}">
                <a16:creationId xmlns:a16="http://schemas.microsoft.com/office/drawing/2014/main" id="{86B522E8-A598-14EB-66C1-1CDC773E9F2C}"/>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2691FFBC-5065-4A1C-50DA-354E6D2460FB}"/>
              </a:ext>
            </a:extLst>
          </p:cNvPr>
          <p:cNvSpPr>
            <a:spLocks noChangeArrowheads="1"/>
          </p:cNvSpPr>
          <p:nvPr/>
        </p:nvSpPr>
        <p:spPr bwMode="auto">
          <a:xfrm>
            <a:off x="6208713" y="604838"/>
            <a:ext cx="2587625" cy="644525"/>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2917AC83-8807-9627-F4E8-033B9991A78F}"/>
              </a:ext>
            </a:extLst>
          </p:cNvPr>
          <p:cNvSpPr/>
          <p:nvPr/>
        </p:nvSpPr>
        <p:spPr>
          <a:xfrm>
            <a:off x="3348038" y="692150"/>
            <a:ext cx="2860675" cy="708025"/>
          </a:xfrm>
          <a:prstGeom prst="rect">
            <a:avLst/>
          </a:prstGeom>
          <a:solidFill>
            <a:schemeClr val="accent5">
              <a:lumMod val="60000"/>
              <a:lumOff val="40000"/>
            </a:schemeClr>
          </a:solidFill>
        </p:spPr>
        <p:txBody>
          <a:bodyPr>
            <a:spAutoFit/>
          </a:bodyPr>
          <a:lstStyle/>
          <a:p>
            <a:pPr eaLnBrk="1" fontAlgn="auto" hangingPunct="1">
              <a:spcBef>
                <a:spcPts val="0"/>
              </a:spcBef>
              <a:spcAft>
                <a:spcPts val="0"/>
              </a:spcAft>
              <a:defRPr/>
            </a:pPr>
            <a:r>
              <a:rPr lang="ar-SA" sz="4000" b="1" cap="small" dirty="0">
                <a:latin typeface="+mn-lt"/>
                <a:cs typeface="+mn-cs"/>
              </a:rPr>
              <a:t>الدوال التربيعية</a:t>
            </a:r>
            <a:endParaRPr lang="ar-EG" sz="4000" dirty="0">
              <a:latin typeface="+mn-lt"/>
              <a:cs typeface="+mn-cs"/>
            </a:endParaRPr>
          </a:p>
        </p:txBody>
      </p:sp>
      <p:pic>
        <p:nvPicPr>
          <p:cNvPr id="18439" name="Picture 2">
            <a:extLst>
              <a:ext uri="{FF2B5EF4-FFF2-40B4-BE49-F238E27FC236}">
                <a16:creationId xmlns:a16="http://schemas.microsoft.com/office/drawing/2014/main" id="{4E5DA700-1DF2-D9D5-3652-E67A684A2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565400"/>
            <a:ext cx="2400300" cy="23717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eft Arrow 11">
            <a:extLst>
              <a:ext uri="{FF2B5EF4-FFF2-40B4-BE49-F238E27FC236}">
                <a16:creationId xmlns:a16="http://schemas.microsoft.com/office/drawing/2014/main" id="{16DBAB3C-6F68-F6E1-3FC7-A03C7188DDCB}"/>
              </a:ext>
            </a:extLst>
          </p:cNvPr>
          <p:cNvSpPr/>
          <p:nvPr/>
        </p:nvSpPr>
        <p:spPr>
          <a:xfrm>
            <a:off x="3608388" y="2805113"/>
            <a:ext cx="4176712" cy="1441450"/>
          </a:xfrm>
          <a:prstGeom prst="leftArrow">
            <a:avLst>
              <a:gd name="adj1" fmla="val 65873"/>
              <a:gd name="adj2" fmla="val 301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4" name="Rectangle 13">
            <a:extLst>
              <a:ext uri="{FF2B5EF4-FFF2-40B4-BE49-F238E27FC236}">
                <a16:creationId xmlns:a16="http://schemas.microsoft.com/office/drawing/2014/main" id="{0BED6ED0-B6B8-7F12-5C07-AFEA0AC1636E}"/>
              </a:ext>
            </a:extLst>
          </p:cNvPr>
          <p:cNvSpPr/>
          <p:nvPr/>
        </p:nvSpPr>
        <p:spPr>
          <a:xfrm>
            <a:off x="2268538" y="5229225"/>
            <a:ext cx="4398962" cy="830263"/>
          </a:xfrm>
          <a:prstGeom prst="rect">
            <a:avLst/>
          </a:prstGeom>
        </p:spPr>
        <p:txBody>
          <a:bodyPr>
            <a:spAutoFit/>
          </a:bodyPr>
          <a:lstStyle/>
          <a:p>
            <a:pPr algn="ctr" eaLnBrk="1" fontAlgn="auto" hangingPunct="1">
              <a:spcBef>
                <a:spcPts val="0"/>
              </a:spcBef>
              <a:spcAft>
                <a:spcPts val="0"/>
              </a:spcAft>
              <a:defRPr/>
            </a:pPr>
            <a:r>
              <a:rPr lang="ar-SA" sz="4800" b="1" cap="small" dirty="0">
                <a:latin typeface="+mn-lt"/>
                <a:cs typeface="+mn-cs"/>
              </a:rPr>
              <a:t>س = -</a:t>
            </a:r>
            <a:r>
              <a:rPr lang="ar-EG" sz="4800" b="1" cap="small" dirty="0">
                <a:latin typeface="+mn-lt"/>
                <a:cs typeface="+mn-cs"/>
              </a:rPr>
              <a:t> ــــــــ</a:t>
            </a:r>
            <a:endParaRPr lang="en-US" sz="4800" dirty="0">
              <a:solidFill>
                <a:srgbClr val="002060"/>
              </a:solidFill>
              <a:latin typeface="+mn-lt"/>
              <a:cs typeface="+mn-cs"/>
            </a:endParaRPr>
          </a:p>
        </p:txBody>
      </p:sp>
      <p:sp>
        <p:nvSpPr>
          <p:cNvPr id="15" name="TextBox 14">
            <a:extLst>
              <a:ext uri="{FF2B5EF4-FFF2-40B4-BE49-F238E27FC236}">
                <a16:creationId xmlns:a16="http://schemas.microsoft.com/office/drawing/2014/main" id="{9876F843-DDA4-185A-62E8-9776144A22E3}"/>
              </a:ext>
            </a:extLst>
          </p:cNvPr>
          <p:cNvSpPr txBox="1"/>
          <p:nvPr/>
        </p:nvSpPr>
        <p:spPr>
          <a:xfrm>
            <a:off x="3608388" y="3151188"/>
            <a:ext cx="3960812" cy="768350"/>
          </a:xfrm>
          <a:prstGeom prst="rect">
            <a:avLst/>
          </a:prstGeom>
          <a:noFill/>
        </p:spPr>
        <p:txBody>
          <a:bodyPr rtlCol="1">
            <a:spAutoFit/>
          </a:bodyPr>
          <a:lstStyle/>
          <a:p>
            <a:pPr algn="ctr" eaLnBrk="1" fontAlgn="auto" hangingPunct="1">
              <a:spcBef>
                <a:spcPts val="0"/>
              </a:spcBef>
              <a:spcAft>
                <a:spcPts val="0"/>
              </a:spcAft>
              <a:defRPr/>
            </a:pPr>
            <a:r>
              <a:rPr lang="ar-SA" sz="4400" b="1" cap="small" dirty="0">
                <a:solidFill>
                  <a:srgbClr val="C00000"/>
                </a:solidFill>
                <a:latin typeface="+mn-lt"/>
                <a:cs typeface="+mn-cs"/>
              </a:rPr>
              <a:t>محور التماثل: </a:t>
            </a:r>
            <a:endParaRPr lang="ar-EG" sz="4400" b="1" dirty="0">
              <a:solidFill>
                <a:srgbClr val="C00000"/>
              </a:solidFill>
              <a:latin typeface="+mn-lt"/>
              <a:cs typeface="+mn-cs"/>
            </a:endParaRPr>
          </a:p>
        </p:txBody>
      </p:sp>
      <p:sp>
        <p:nvSpPr>
          <p:cNvPr id="16" name="Rectangle 15">
            <a:extLst>
              <a:ext uri="{FF2B5EF4-FFF2-40B4-BE49-F238E27FC236}">
                <a16:creationId xmlns:a16="http://schemas.microsoft.com/office/drawing/2014/main" id="{34B50CA8-06E2-C2C6-4A8D-FFD380201F52}"/>
              </a:ext>
            </a:extLst>
          </p:cNvPr>
          <p:cNvSpPr/>
          <p:nvPr/>
        </p:nvSpPr>
        <p:spPr>
          <a:xfrm>
            <a:off x="2843213" y="5159375"/>
            <a:ext cx="1512887" cy="646113"/>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ب</a:t>
            </a:r>
            <a:endParaRPr lang="en-US" sz="3600" dirty="0">
              <a:solidFill>
                <a:srgbClr val="002060"/>
              </a:solidFill>
              <a:latin typeface="+mn-lt"/>
              <a:cs typeface="+mn-cs"/>
            </a:endParaRPr>
          </a:p>
        </p:txBody>
      </p:sp>
      <p:sp>
        <p:nvSpPr>
          <p:cNvPr id="17" name="Rectangle 16">
            <a:extLst>
              <a:ext uri="{FF2B5EF4-FFF2-40B4-BE49-F238E27FC236}">
                <a16:creationId xmlns:a16="http://schemas.microsoft.com/office/drawing/2014/main" id="{B216F509-1670-EB01-C94B-71133AC23B4B}"/>
              </a:ext>
            </a:extLst>
          </p:cNvPr>
          <p:cNvSpPr/>
          <p:nvPr/>
        </p:nvSpPr>
        <p:spPr>
          <a:xfrm>
            <a:off x="2843213" y="5732463"/>
            <a:ext cx="1512887" cy="647700"/>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2أ</a:t>
            </a:r>
            <a:endParaRPr lang="en-US" sz="3600" dirty="0">
              <a:solidFill>
                <a:srgbClr val="002060"/>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reakee.wav"/>
                                        </p:tgtEl>
                                      </p:cMediaNode>
                                    </p:audio>
                                  </p:subTnLst>
                                </p:cTn>
                              </p:par>
                              <p:par>
                                <p:cTn id="11" presetID="37"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reakee.wav"/>
                                        </p:tgtEl>
                                      </p:cMediaNode>
                                    </p:audio>
                                  </p:subTnLst>
                                </p:cTn>
                              </p:par>
                              <p:par>
                                <p:cTn id="17" presetID="37"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reakee.wav"/>
                                        </p:tgtEl>
                                      </p:cMediaNode>
                                    </p:audio>
                                  </p:subTnLst>
                                </p:cTn>
                              </p:par>
                              <p:par>
                                <p:cTn id="23" presetID="37"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reakee.wav"/>
                                        </p:tgtEl>
                                      </p:cMediaNode>
                                    </p:audio>
                                  </p:subTnLst>
                                </p:cTn>
                              </p:par>
                              <p:par>
                                <p:cTn id="29" presetID="37"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reakee.wav"/>
                                        </p:tgtEl>
                                      </p:cMediaNode>
                                    </p:audio>
                                  </p:subTnLst>
                                </p:cTn>
                              </p:par>
                              <p:par>
                                <p:cTn id="35" presetID="3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900" decel="100000" fill="hold"/>
                                        <p:tgtEl>
                                          <p:spTgt spid="1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reak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394765" y="489175"/>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7" name="Group 67"/>
          <p:cNvGrpSpPr/>
          <p:nvPr/>
        </p:nvGrpSpPr>
        <p:grpSpPr>
          <a:xfrm>
            <a:off x="839546" y="2383663"/>
            <a:ext cx="5123005" cy="1829977"/>
            <a:chOff x="0" y="0"/>
            <a:chExt cx="1978702" cy="635605"/>
          </a:xfrm>
        </p:grpSpPr>
        <p:sp>
          <p:nvSpPr>
            <p:cNvPr id="68" name="Freeform 68"/>
            <p:cNvSpPr/>
            <p:nvPr/>
          </p:nvSpPr>
          <p:spPr>
            <a:xfrm>
              <a:off x="9779" y="6223"/>
              <a:ext cx="1963970" cy="620238"/>
            </a:xfrm>
            <a:custGeom>
              <a:avLst/>
              <a:gdLst/>
              <a:ahLst/>
              <a:cxnLst/>
              <a:rect l="l" t="t" r="r" b="b"/>
              <a:pathLst>
                <a:path w="1963970" h="620238">
                  <a:moveTo>
                    <a:pt x="1963462" y="479014"/>
                  </a:moveTo>
                  <a:lnTo>
                    <a:pt x="1963462" y="455519"/>
                  </a:lnTo>
                  <a:cubicBezTo>
                    <a:pt x="1963462" y="455138"/>
                    <a:pt x="1963462" y="454757"/>
                    <a:pt x="1963462" y="454376"/>
                  </a:cubicBezTo>
                  <a:cubicBezTo>
                    <a:pt x="1963462" y="454503"/>
                    <a:pt x="1963462" y="454757"/>
                    <a:pt x="1963462" y="454884"/>
                  </a:cubicBezTo>
                  <a:lnTo>
                    <a:pt x="1963208" y="212861"/>
                  </a:lnTo>
                  <a:lnTo>
                    <a:pt x="1963208" y="212224"/>
                  </a:lnTo>
                  <a:cubicBezTo>
                    <a:pt x="1963208" y="211715"/>
                    <a:pt x="1963208" y="211205"/>
                    <a:pt x="1963208" y="210823"/>
                  </a:cubicBezTo>
                  <a:lnTo>
                    <a:pt x="1963208" y="163195"/>
                  </a:lnTo>
                  <a:cubicBezTo>
                    <a:pt x="1963335" y="164084"/>
                    <a:pt x="1963462" y="165608"/>
                    <a:pt x="1963589" y="167259"/>
                  </a:cubicBezTo>
                  <a:cubicBezTo>
                    <a:pt x="1962954" y="151384"/>
                    <a:pt x="1963716" y="134112"/>
                    <a:pt x="1963208" y="125349"/>
                  </a:cubicBezTo>
                  <a:lnTo>
                    <a:pt x="1962827" y="126238"/>
                  </a:lnTo>
                  <a:cubicBezTo>
                    <a:pt x="1962700" y="120777"/>
                    <a:pt x="1962573" y="115824"/>
                    <a:pt x="1962700" y="110998"/>
                  </a:cubicBezTo>
                  <a:cubicBezTo>
                    <a:pt x="1962573" y="105283"/>
                    <a:pt x="1962700" y="98552"/>
                    <a:pt x="1961811" y="92456"/>
                  </a:cubicBezTo>
                  <a:cubicBezTo>
                    <a:pt x="1960160" y="80010"/>
                    <a:pt x="1956858" y="66929"/>
                    <a:pt x="1947714" y="52451"/>
                  </a:cubicBezTo>
                  <a:lnTo>
                    <a:pt x="1947714" y="52705"/>
                  </a:lnTo>
                  <a:cubicBezTo>
                    <a:pt x="1940221" y="40894"/>
                    <a:pt x="1930061" y="28448"/>
                    <a:pt x="1920409" y="20828"/>
                  </a:cubicBezTo>
                  <a:cubicBezTo>
                    <a:pt x="1906312" y="11176"/>
                    <a:pt x="1918758" y="20828"/>
                    <a:pt x="1906693" y="13589"/>
                  </a:cubicBezTo>
                  <a:cubicBezTo>
                    <a:pt x="1905804" y="12827"/>
                    <a:pt x="1904153" y="12446"/>
                    <a:pt x="1902248" y="12319"/>
                  </a:cubicBezTo>
                  <a:cubicBezTo>
                    <a:pt x="1895644" y="9017"/>
                    <a:pt x="1894628" y="8890"/>
                    <a:pt x="1893485" y="8636"/>
                  </a:cubicBezTo>
                  <a:cubicBezTo>
                    <a:pt x="1892342" y="8509"/>
                    <a:pt x="1891326" y="8001"/>
                    <a:pt x="1883960" y="5588"/>
                  </a:cubicBezTo>
                  <a:cubicBezTo>
                    <a:pt x="1883198" y="5334"/>
                    <a:pt x="1882309" y="5080"/>
                    <a:pt x="1881420" y="4699"/>
                  </a:cubicBezTo>
                  <a:lnTo>
                    <a:pt x="1880023" y="3429"/>
                  </a:lnTo>
                  <a:cubicBezTo>
                    <a:pt x="1877483" y="2667"/>
                    <a:pt x="1873038" y="2921"/>
                    <a:pt x="1868593" y="3302"/>
                  </a:cubicBezTo>
                  <a:cubicBezTo>
                    <a:pt x="1866815" y="3048"/>
                    <a:pt x="1865164" y="2540"/>
                    <a:pt x="1863259" y="2413"/>
                  </a:cubicBezTo>
                  <a:cubicBezTo>
                    <a:pt x="1858941" y="2159"/>
                    <a:pt x="1853607" y="1778"/>
                    <a:pt x="1849797" y="1778"/>
                  </a:cubicBezTo>
                  <a:cubicBezTo>
                    <a:pt x="1845860" y="1778"/>
                    <a:pt x="1841923" y="1778"/>
                    <a:pt x="1837986" y="1778"/>
                  </a:cubicBezTo>
                  <a:cubicBezTo>
                    <a:pt x="1829985" y="1778"/>
                    <a:pt x="1821730" y="1778"/>
                    <a:pt x="1813221" y="1778"/>
                  </a:cubicBezTo>
                  <a:cubicBezTo>
                    <a:pt x="1796076" y="1778"/>
                    <a:pt x="1778042" y="1905"/>
                    <a:pt x="1722604" y="1905"/>
                  </a:cubicBezTo>
                  <a:lnTo>
                    <a:pt x="1725356" y="1651"/>
                  </a:lnTo>
                  <a:lnTo>
                    <a:pt x="1548296" y="1905"/>
                  </a:lnTo>
                  <a:cubicBezTo>
                    <a:pt x="1475820" y="1905"/>
                    <a:pt x="1402427" y="1905"/>
                    <a:pt x="1329034" y="2032"/>
                  </a:cubicBezTo>
                  <a:cubicBezTo>
                    <a:pt x="1286833" y="2032"/>
                    <a:pt x="1241880" y="2286"/>
                    <a:pt x="1196009" y="2540"/>
                  </a:cubicBezTo>
                  <a:lnTo>
                    <a:pt x="835466" y="3048"/>
                  </a:lnTo>
                  <a:cubicBezTo>
                    <a:pt x="729964" y="2032"/>
                    <a:pt x="624461" y="2540"/>
                    <a:pt x="520793" y="4572"/>
                  </a:cubicBezTo>
                  <a:lnTo>
                    <a:pt x="490519" y="5334"/>
                  </a:lnTo>
                  <a:cubicBezTo>
                    <a:pt x="318963" y="5080"/>
                    <a:pt x="21713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24323"/>
                    <a:pt x="1016" y="248903"/>
                    <a:pt x="0" y="269789"/>
                  </a:cubicBezTo>
                  <a:cubicBezTo>
                    <a:pt x="0" y="278831"/>
                    <a:pt x="127" y="293222"/>
                    <a:pt x="254" y="310925"/>
                  </a:cubicBezTo>
                  <a:cubicBezTo>
                    <a:pt x="127" y="328627"/>
                    <a:pt x="0" y="343018"/>
                    <a:pt x="0" y="352061"/>
                  </a:cubicBezTo>
                  <a:cubicBezTo>
                    <a:pt x="1016" y="372692"/>
                    <a:pt x="762" y="396890"/>
                    <a:pt x="889" y="419177"/>
                  </a:cubicBezTo>
                  <a:lnTo>
                    <a:pt x="889" y="438374"/>
                  </a:lnTo>
                  <a:lnTo>
                    <a:pt x="889" y="437993"/>
                  </a:lnTo>
                  <a:cubicBezTo>
                    <a:pt x="889" y="441803"/>
                    <a:pt x="889" y="448153"/>
                    <a:pt x="889" y="456154"/>
                  </a:cubicBezTo>
                  <a:lnTo>
                    <a:pt x="889" y="513177"/>
                  </a:lnTo>
                  <a:cubicBezTo>
                    <a:pt x="889" y="526893"/>
                    <a:pt x="3683" y="541498"/>
                    <a:pt x="9525" y="554833"/>
                  </a:cubicBezTo>
                  <a:cubicBezTo>
                    <a:pt x="20828" y="581884"/>
                    <a:pt x="44450" y="602458"/>
                    <a:pt x="67183" y="611475"/>
                  </a:cubicBezTo>
                  <a:cubicBezTo>
                    <a:pt x="78486" y="616301"/>
                    <a:pt x="89662" y="618079"/>
                    <a:pt x="98806" y="618968"/>
                  </a:cubicBezTo>
                  <a:cubicBezTo>
                    <a:pt x="104267" y="619349"/>
                    <a:pt x="108331" y="619349"/>
                    <a:pt x="111633" y="619349"/>
                  </a:cubicBezTo>
                  <a:cubicBezTo>
                    <a:pt x="110871" y="619476"/>
                    <a:pt x="109982" y="619603"/>
                    <a:pt x="108966" y="619603"/>
                  </a:cubicBezTo>
                  <a:cubicBezTo>
                    <a:pt x="111252" y="619476"/>
                    <a:pt x="112776" y="619349"/>
                    <a:pt x="113538" y="619222"/>
                  </a:cubicBezTo>
                  <a:cubicBezTo>
                    <a:pt x="115316" y="619222"/>
                    <a:pt x="116840" y="619222"/>
                    <a:pt x="118237" y="619222"/>
                  </a:cubicBezTo>
                  <a:lnTo>
                    <a:pt x="114300" y="619095"/>
                  </a:lnTo>
                  <a:cubicBezTo>
                    <a:pt x="142748" y="618333"/>
                    <a:pt x="139065" y="619730"/>
                    <a:pt x="161925" y="620238"/>
                  </a:cubicBezTo>
                  <a:cubicBezTo>
                    <a:pt x="161544" y="619984"/>
                    <a:pt x="161798" y="619857"/>
                    <a:pt x="162433" y="619603"/>
                  </a:cubicBezTo>
                  <a:lnTo>
                    <a:pt x="161925" y="620238"/>
                  </a:lnTo>
                  <a:lnTo>
                    <a:pt x="1830747" y="620238"/>
                  </a:lnTo>
                  <a:cubicBezTo>
                    <a:pt x="1833160" y="620238"/>
                    <a:pt x="1835573" y="620238"/>
                    <a:pt x="1837986" y="620238"/>
                  </a:cubicBezTo>
                  <a:cubicBezTo>
                    <a:pt x="1842050" y="620238"/>
                    <a:pt x="1845987" y="620238"/>
                    <a:pt x="1849797" y="620238"/>
                  </a:cubicBezTo>
                  <a:cubicBezTo>
                    <a:pt x="1853607" y="620238"/>
                    <a:pt x="1858941" y="619984"/>
                    <a:pt x="1863259" y="619603"/>
                  </a:cubicBezTo>
                  <a:cubicBezTo>
                    <a:pt x="1865037" y="619349"/>
                    <a:pt x="1866815" y="618968"/>
                    <a:pt x="1868593" y="618714"/>
                  </a:cubicBezTo>
                  <a:cubicBezTo>
                    <a:pt x="1873038" y="619095"/>
                    <a:pt x="1877483" y="619349"/>
                    <a:pt x="1879896" y="618587"/>
                  </a:cubicBezTo>
                  <a:lnTo>
                    <a:pt x="1881039" y="617063"/>
                  </a:lnTo>
                  <a:cubicBezTo>
                    <a:pt x="1881039" y="617063"/>
                    <a:pt x="1898184" y="614523"/>
                    <a:pt x="1912916" y="605633"/>
                  </a:cubicBezTo>
                  <a:cubicBezTo>
                    <a:pt x="1913551" y="605379"/>
                    <a:pt x="1915075" y="604490"/>
                    <a:pt x="1920155" y="601061"/>
                  </a:cubicBezTo>
                  <a:cubicBezTo>
                    <a:pt x="1929807" y="593441"/>
                    <a:pt x="1939967" y="580995"/>
                    <a:pt x="1947460" y="569184"/>
                  </a:cubicBezTo>
                  <a:lnTo>
                    <a:pt x="1947460" y="569438"/>
                  </a:lnTo>
                  <a:cubicBezTo>
                    <a:pt x="1954445" y="558389"/>
                    <a:pt x="1957874" y="548229"/>
                    <a:pt x="1959906" y="538450"/>
                  </a:cubicBezTo>
                  <a:cubicBezTo>
                    <a:pt x="1959906" y="538450"/>
                    <a:pt x="1959906" y="538450"/>
                    <a:pt x="1960033" y="538323"/>
                  </a:cubicBezTo>
                  <a:cubicBezTo>
                    <a:pt x="1960668" y="536672"/>
                    <a:pt x="1961684" y="528798"/>
                    <a:pt x="1961684" y="528798"/>
                  </a:cubicBezTo>
                  <a:cubicBezTo>
                    <a:pt x="1962319" y="523591"/>
                    <a:pt x="1963970" y="508605"/>
                    <a:pt x="1963462" y="479014"/>
                  </a:cubicBezTo>
                  <a:close/>
                </a:path>
              </a:pathLst>
            </a:custGeom>
            <a:solidFill>
              <a:srgbClr val="FDD336"/>
            </a:solidFill>
          </p:spPr>
          <p:txBody>
            <a:bodyPr/>
            <a:lstStyle/>
            <a:p>
              <a:endParaRPr lang="ar-SA"/>
            </a:p>
          </p:txBody>
        </p:sp>
      </p:grpSp>
      <p:grpSp>
        <p:nvGrpSpPr>
          <p:cNvPr id="70" name="Group 70"/>
          <p:cNvGrpSpPr/>
          <p:nvPr/>
        </p:nvGrpSpPr>
        <p:grpSpPr>
          <a:xfrm>
            <a:off x="6471646" y="1586296"/>
            <a:ext cx="1064972" cy="1095215"/>
            <a:chOff x="0" y="0"/>
            <a:chExt cx="2839924" cy="2920572"/>
          </a:xfrm>
        </p:grpSpPr>
        <p:sp>
          <p:nvSpPr>
            <p:cNvPr id="71" name="Freeform 7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2" name="Group 72"/>
            <p:cNvGrpSpPr/>
            <p:nvPr/>
          </p:nvGrpSpPr>
          <p:grpSpPr>
            <a:xfrm>
              <a:off x="0" y="2485022"/>
              <a:ext cx="2839924" cy="435550"/>
              <a:chOff x="0" y="0"/>
              <a:chExt cx="560973" cy="86035"/>
            </a:xfrm>
          </p:grpSpPr>
          <p:sp>
            <p:nvSpPr>
              <p:cNvPr id="73" name="Freeform 7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4" name="TextBox 7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75" name="Group 75"/>
          <p:cNvGrpSpPr/>
          <p:nvPr/>
        </p:nvGrpSpPr>
        <p:grpSpPr>
          <a:xfrm>
            <a:off x="6471646" y="2870059"/>
            <a:ext cx="1064972" cy="1095215"/>
            <a:chOff x="0" y="0"/>
            <a:chExt cx="2839924" cy="2920572"/>
          </a:xfrm>
        </p:grpSpPr>
        <p:sp>
          <p:nvSpPr>
            <p:cNvPr id="76" name="Freeform 76"/>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7" name="Group 77"/>
            <p:cNvGrpSpPr/>
            <p:nvPr/>
          </p:nvGrpSpPr>
          <p:grpSpPr>
            <a:xfrm>
              <a:off x="0" y="2485022"/>
              <a:ext cx="2839924" cy="435550"/>
              <a:chOff x="0" y="0"/>
              <a:chExt cx="560973" cy="86035"/>
            </a:xfrm>
          </p:grpSpPr>
          <p:sp>
            <p:nvSpPr>
              <p:cNvPr id="78" name="Freeform 78"/>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9" name="TextBox 79"/>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80" name="Group 80"/>
          <p:cNvGrpSpPr/>
          <p:nvPr/>
        </p:nvGrpSpPr>
        <p:grpSpPr>
          <a:xfrm>
            <a:off x="6471646" y="4153822"/>
            <a:ext cx="1064972" cy="1095215"/>
            <a:chOff x="0" y="0"/>
            <a:chExt cx="2839924" cy="2920572"/>
          </a:xfrm>
        </p:grpSpPr>
        <p:sp>
          <p:nvSpPr>
            <p:cNvPr id="81" name="Freeform 8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82" name="Group 82"/>
            <p:cNvGrpSpPr/>
            <p:nvPr/>
          </p:nvGrpSpPr>
          <p:grpSpPr>
            <a:xfrm>
              <a:off x="0" y="2485022"/>
              <a:ext cx="2839924" cy="435550"/>
              <a:chOff x="0" y="0"/>
              <a:chExt cx="560973" cy="86035"/>
            </a:xfrm>
          </p:grpSpPr>
          <p:sp>
            <p:nvSpPr>
              <p:cNvPr id="83" name="Freeform 8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84" name="TextBox 8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sp>
        <p:nvSpPr>
          <p:cNvPr id="65" name="TextBox 3">
            <a:extLst>
              <a:ext uri="{FF2B5EF4-FFF2-40B4-BE49-F238E27FC236}">
                <a16:creationId xmlns:a16="http://schemas.microsoft.com/office/drawing/2014/main" id="{4C7E118A-E6CE-28AD-5F07-5600B5220407}"/>
              </a:ext>
            </a:extLst>
          </p:cNvPr>
          <p:cNvSpPr txBox="1"/>
          <p:nvPr/>
        </p:nvSpPr>
        <p:spPr bwMode="auto">
          <a:xfrm>
            <a:off x="489320" y="2133767"/>
            <a:ext cx="6318982" cy="2389406"/>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srgbClr val="C00000"/>
                </a:solidFill>
                <a:effectLst>
                  <a:outerShdw blurRad="38100" dist="38100" dir="2700000" algn="tl">
                    <a:srgbClr val="000000">
                      <a:alpha val="43137"/>
                    </a:srgbClr>
                  </a:outerShdw>
                </a:effectLst>
                <a:cs typeface="Times New Roman" panose="02020603050405020304" pitchFamily="18" charset="0"/>
              </a:rPr>
              <a:t>8-1: تمثيل الدوال التربيعية بيانيًا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Alternate Process 12">
            <a:extLst>
              <a:ext uri="{FF2B5EF4-FFF2-40B4-BE49-F238E27FC236}">
                <a16:creationId xmlns:a16="http://schemas.microsoft.com/office/drawing/2014/main" id="{8A10F8B4-7B6B-2E53-91A1-D2FB3314BB4B}"/>
              </a:ext>
            </a:extLst>
          </p:cNvPr>
          <p:cNvSpPr/>
          <p:nvPr/>
        </p:nvSpPr>
        <p:spPr>
          <a:xfrm>
            <a:off x="971550" y="5300663"/>
            <a:ext cx="7200900" cy="936625"/>
          </a:xfrm>
          <a:prstGeom prst="flowChartAlternateProcess">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3" name="Flowchart: Process 2">
            <a:extLst>
              <a:ext uri="{FF2B5EF4-FFF2-40B4-BE49-F238E27FC236}">
                <a16:creationId xmlns:a16="http://schemas.microsoft.com/office/drawing/2014/main" id="{41EE6B5B-7151-5D1B-50CF-96AF4FEDBF62}"/>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8AB23D36-2E0E-646C-DAB2-6097EC74868B}"/>
              </a:ext>
            </a:extLst>
          </p:cNvPr>
          <p:cNvSpPr>
            <a:spLocks noChangeArrowheads="1"/>
          </p:cNvSpPr>
          <p:nvPr/>
        </p:nvSpPr>
        <p:spPr bwMode="auto">
          <a:xfrm>
            <a:off x="6275388" y="671513"/>
            <a:ext cx="2587625" cy="646112"/>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1DB76542-052E-F3F5-E386-AC589566890D}"/>
              </a:ext>
            </a:extLst>
          </p:cNvPr>
          <p:cNvSpPr/>
          <p:nvPr/>
        </p:nvSpPr>
        <p:spPr>
          <a:xfrm>
            <a:off x="3348038" y="692150"/>
            <a:ext cx="2860675" cy="708025"/>
          </a:xfrm>
          <a:prstGeom prst="rect">
            <a:avLst/>
          </a:prstGeom>
        </p:spPr>
        <p:txBody>
          <a:bodyPr>
            <a:spAutoFit/>
          </a:bodyPr>
          <a:lstStyle/>
          <a:p>
            <a:pPr eaLnBrk="1" fontAlgn="auto" hangingPunct="1">
              <a:spcBef>
                <a:spcPts val="0"/>
              </a:spcBef>
              <a:spcAft>
                <a:spcPts val="0"/>
              </a:spcAft>
              <a:defRPr/>
            </a:pPr>
            <a:r>
              <a:rPr lang="ar-SA" sz="4000" b="1" cap="small" dirty="0">
                <a:latin typeface="+mn-lt"/>
                <a:cs typeface="+mn-cs"/>
              </a:rPr>
              <a:t>الدوال التربيعية</a:t>
            </a:r>
            <a:endParaRPr lang="ar-EG" sz="4000" dirty="0">
              <a:latin typeface="+mn-lt"/>
              <a:cs typeface="+mn-cs"/>
            </a:endParaRPr>
          </a:p>
        </p:txBody>
      </p:sp>
      <p:pic>
        <p:nvPicPr>
          <p:cNvPr id="19462" name="Picture 2">
            <a:extLst>
              <a:ext uri="{FF2B5EF4-FFF2-40B4-BE49-F238E27FC236}">
                <a16:creationId xmlns:a16="http://schemas.microsoft.com/office/drawing/2014/main" id="{797A184F-B6BE-4996-5A46-7C7B9E869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2492375"/>
            <a:ext cx="2400300" cy="23717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eft Arrow 11">
            <a:extLst>
              <a:ext uri="{FF2B5EF4-FFF2-40B4-BE49-F238E27FC236}">
                <a16:creationId xmlns:a16="http://schemas.microsoft.com/office/drawing/2014/main" id="{938115A7-4424-2CAE-B331-9CF3756DF0F2}"/>
              </a:ext>
            </a:extLst>
          </p:cNvPr>
          <p:cNvSpPr/>
          <p:nvPr/>
        </p:nvSpPr>
        <p:spPr>
          <a:xfrm>
            <a:off x="4121150" y="2863850"/>
            <a:ext cx="4176713" cy="1439863"/>
          </a:xfrm>
          <a:prstGeom prst="leftArrow">
            <a:avLst>
              <a:gd name="adj1" fmla="val 65873"/>
              <a:gd name="adj2" fmla="val 301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4" name="Rectangle 13">
            <a:extLst>
              <a:ext uri="{FF2B5EF4-FFF2-40B4-BE49-F238E27FC236}">
                <a16:creationId xmlns:a16="http://schemas.microsoft.com/office/drawing/2014/main" id="{16EC73A0-D770-6E46-8F3E-249D67FCAC57}"/>
              </a:ext>
            </a:extLst>
          </p:cNvPr>
          <p:cNvSpPr/>
          <p:nvPr/>
        </p:nvSpPr>
        <p:spPr>
          <a:xfrm>
            <a:off x="2268538" y="5334000"/>
            <a:ext cx="4398962" cy="831850"/>
          </a:xfrm>
          <a:prstGeom prst="rect">
            <a:avLst/>
          </a:prstGeom>
        </p:spPr>
        <p:txBody>
          <a:bodyPr>
            <a:spAutoFit/>
          </a:bodyPr>
          <a:lstStyle/>
          <a:p>
            <a:pPr algn="ctr" eaLnBrk="1" fontAlgn="auto" hangingPunct="1">
              <a:spcBef>
                <a:spcPts val="0"/>
              </a:spcBef>
              <a:spcAft>
                <a:spcPts val="0"/>
              </a:spcAft>
              <a:defRPr/>
            </a:pPr>
            <a:r>
              <a:rPr lang="ar-EG" sz="4800" b="1" cap="small" dirty="0">
                <a:latin typeface="+mn-lt"/>
                <a:cs typeface="+mn-cs"/>
              </a:rPr>
              <a:t>جـ</a:t>
            </a:r>
            <a:endParaRPr lang="en-US" sz="4800" dirty="0">
              <a:solidFill>
                <a:srgbClr val="002060"/>
              </a:solidFill>
              <a:latin typeface="+mn-lt"/>
              <a:cs typeface="+mn-cs"/>
            </a:endParaRPr>
          </a:p>
        </p:txBody>
      </p:sp>
      <p:sp>
        <p:nvSpPr>
          <p:cNvPr id="15" name="TextBox 14">
            <a:extLst>
              <a:ext uri="{FF2B5EF4-FFF2-40B4-BE49-F238E27FC236}">
                <a16:creationId xmlns:a16="http://schemas.microsoft.com/office/drawing/2014/main" id="{CE0C0A53-6746-DDB1-6CF2-D7C2E4078143}"/>
              </a:ext>
            </a:extLst>
          </p:cNvPr>
          <p:cNvSpPr txBox="1"/>
          <p:nvPr/>
        </p:nvSpPr>
        <p:spPr>
          <a:xfrm>
            <a:off x="4189413" y="3194050"/>
            <a:ext cx="3960812" cy="768350"/>
          </a:xfrm>
          <a:prstGeom prst="rect">
            <a:avLst/>
          </a:prstGeom>
          <a:noFill/>
        </p:spPr>
        <p:txBody>
          <a:bodyPr rtlCol="1">
            <a:spAutoFit/>
          </a:bodyPr>
          <a:lstStyle/>
          <a:p>
            <a:pPr algn="ctr" eaLnBrk="1" fontAlgn="auto" hangingPunct="1">
              <a:spcBef>
                <a:spcPts val="0"/>
              </a:spcBef>
              <a:spcAft>
                <a:spcPts val="0"/>
              </a:spcAft>
              <a:defRPr/>
            </a:pPr>
            <a:r>
              <a:rPr lang="ar-SA" sz="4400" b="1" cap="small" dirty="0">
                <a:solidFill>
                  <a:srgbClr val="C00000"/>
                </a:solidFill>
                <a:latin typeface="+mn-lt"/>
                <a:cs typeface="+mn-cs"/>
              </a:rPr>
              <a:t>المقطع الصادي: </a:t>
            </a:r>
            <a:endParaRPr lang="ar-EG" sz="4400" b="1" dirty="0">
              <a:solidFill>
                <a:srgbClr val="C00000"/>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reakee.wav"/>
                                        </p:tgtEl>
                                      </p:cMediaNode>
                                    </p:audio>
                                  </p:subTnLst>
                                </p:cTn>
                              </p:par>
                              <p:par>
                                <p:cTn id="11" presetID="37"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reakee.wav"/>
                                        </p:tgtEl>
                                      </p:cMediaNode>
                                    </p:audio>
                                  </p:subTnLst>
                                </p:cTn>
                              </p:par>
                              <p:par>
                                <p:cTn id="17" presetID="37"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reakee.wav"/>
                                        </p:tgtEl>
                                      </p:cMediaNode>
                                    </p:audio>
                                  </p:subTnLst>
                                </p:cTn>
                              </p:par>
                              <p:par>
                                <p:cTn id="23" presetID="37"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reake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81BAD41-AB54-1C65-4A49-E1A0BAE050D0}"/>
              </a:ext>
            </a:extLst>
          </p:cNvPr>
          <p:cNvSpPr>
            <a:spLocks noChangeArrowheads="1"/>
          </p:cNvSpPr>
          <p:nvPr/>
        </p:nvSpPr>
        <p:spPr bwMode="auto">
          <a:xfrm>
            <a:off x="817563" y="1268413"/>
            <a:ext cx="7499350" cy="4400550"/>
          </a:xfrm>
          <a:prstGeom prst="rect">
            <a:avLst/>
          </a:prstGeom>
          <a:noFill/>
          <a:ln w="9525">
            <a:noFill/>
            <a:miter lim="800000"/>
            <a:headEnd/>
            <a:tailEnd/>
          </a:ln>
          <a:effectLst/>
        </p:spPr>
        <p:txBody>
          <a:bodyPr anchor="ctr">
            <a:spAutoFit/>
          </a:bodyPr>
          <a:lstStyle/>
          <a:p>
            <a:pPr algn="justLow" rtl="1" eaLnBrk="1" fontAlgn="auto" hangingPunct="1">
              <a:spcBef>
                <a:spcPts val="0"/>
              </a:spcBef>
              <a:spcAft>
                <a:spcPts val="0"/>
              </a:spcAft>
              <a:defRPr/>
            </a:pPr>
            <a:r>
              <a:rPr lang="ar-SA" sz="4000" b="1" cap="small" dirty="0">
                <a:solidFill>
                  <a:schemeClr val="accent3">
                    <a:lumMod val="50000"/>
                  </a:schemeClr>
                </a:solidFill>
                <a:latin typeface="Arial" charset="0"/>
                <a:cs typeface="Arial" charset="0"/>
              </a:rPr>
              <a:t>ويكون التمثيل البياني للدالة </a:t>
            </a:r>
            <a:r>
              <a:rPr lang="ar-SA" sz="4000" b="1" cap="small" dirty="0" err="1">
                <a:solidFill>
                  <a:schemeClr val="accent3">
                    <a:lumMod val="50000"/>
                  </a:schemeClr>
                </a:solidFill>
                <a:latin typeface="Arial" charset="0"/>
                <a:cs typeface="Arial" charset="0"/>
              </a:rPr>
              <a:t>ص </a:t>
            </a:r>
            <a:r>
              <a:rPr lang="ar-SA" sz="4000" b="1" cap="small" dirty="0">
                <a:solidFill>
                  <a:schemeClr val="accent3">
                    <a:lumMod val="50000"/>
                  </a:schemeClr>
                </a:solidFill>
                <a:latin typeface="Arial" charset="0"/>
                <a:cs typeface="Arial" charset="0"/>
              </a:rPr>
              <a:t>= أس</a:t>
            </a:r>
            <a:r>
              <a:rPr lang="ar-EG" sz="4000" b="1" baseline="30000" dirty="0">
                <a:solidFill>
                  <a:schemeClr val="accent3">
                    <a:lumMod val="50000"/>
                  </a:schemeClr>
                </a:solidFill>
                <a:latin typeface="Arial" charset="0"/>
                <a:cs typeface="Arial" charset="0"/>
              </a:rPr>
              <a:t>2</a:t>
            </a:r>
            <a:r>
              <a:rPr lang="ar-SA" sz="4000" b="1" cap="small" dirty="0">
                <a:solidFill>
                  <a:schemeClr val="accent3">
                    <a:lumMod val="50000"/>
                  </a:schemeClr>
                </a:solidFill>
                <a:latin typeface="Arial" charset="0"/>
                <a:cs typeface="Arial" charset="0"/>
              </a:rPr>
              <a:t> + ب س + جـ مفتوحًا إلى أعلى، إذا كان أ&gt; 0، وتمثل أدنى نقطة فيه نقطة </a:t>
            </a:r>
            <a:r>
              <a:rPr lang="ar-SA" sz="4000" b="1" cap="small" dirty="0">
                <a:solidFill>
                  <a:schemeClr val="accent6">
                    <a:lumMod val="75000"/>
                  </a:schemeClr>
                </a:solidFill>
                <a:latin typeface="Arial" charset="0"/>
                <a:cs typeface="Arial" charset="0"/>
              </a:rPr>
              <a:t>القيمة الصغرى</a:t>
            </a:r>
            <a:r>
              <a:rPr lang="ar-SA" sz="4000" b="1" cap="small" dirty="0">
                <a:solidFill>
                  <a:schemeClr val="accent3">
                    <a:lumMod val="50000"/>
                  </a:schemeClr>
                </a:solidFill>
                <a:latin typeface="Arial" charset="0"/>
                <a:cs typeface="Arial" charset="0"/>
              </a:rPr>
              <a:t>، ويكون مفتوحًا إلى الأسفل، إذا كان أ&lt; 0 وتمثل أعلى نقطة فيه نقطة </a:t>
            </a:r>
            <a:r>
              <a:rPr lang="ar-SA" sz="4000" b="1" cap="small" dirty="0">
                <a:solidFill>
                  <a:schemeClr val="accent6">
                    <a:lumMod val="75000"/>
                  </a:schemeClr>
                </a:solidFill>
                <a:latin typeface="Arial" charset="0"/>
                <a:cs typeface="Arial" charset="0"/>
              </a:rPr>
              <a:t>القيمة</a:t>
            </a:r>
            <a:r>
              <a:rPr lang="ar-SA" sz="4000" b="1" cap="small" dirty="0">
                <a:solidFill>
                  <a:schemeClr val="accent3">
                    <a:lumMod val="50000"/>
                  </a:schemeClr>
                </a:solidFill>
                <a:latin typeface="Arial" charset="0"/>
                <a:cs typeface="Arial" charset="0"/>
              </a:rPr>
              <a:t> </a:t>
            </a:r>
            <a:r>
              <a:rPr lang="ar-SA" sz="4000" b="1" cap="small" dirty="0">
                <a:solidFill>
                  <a:schemeClr val="accent6">
                    <a:lumMod val="75000"/>
                  </a:schemeClr>
                </a:solidFill>
                <a:latin typeface="Arial" charset="0"/>
                <a:cs typeface="Arial" charset="0"/>
              </a:rPr>
              <a:t>العظمى</a:t>
            </a:r>
            <a:r>
              <a:rPr lang="ar-SA" sz="4000" b="1" cap="small" dirty="0">
                <a:solidFill>
                  <a:schemeClr val="accent3">
                    <a:lumMod val="50000"/>
                  </a:schemeClr>
                </a:solidFill>
                <a:latin typeface="Arial" charset="0"/>
                <a:cs typeface="Arial" charset="0"/>
              </a:rPr>
              <a:t>، وتمثل نقطتا القيمة العظمى أو القيمة الصغرى رأس القطع.</a:t>
            </a:r>
            <a:endParaRPr lang="en-US" sz="4000" dirty="0">
              <a:solidFill>
                <a:schemeClr val="accent3">
                  <a:lumMod val="50000"/>
                </a:schemeClr>
              </a:solidFill>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TextBox 3">
            <a:extLst>
              <a:ext uri="{FF2B5EF4-FFF2-40B4-BE49-F238E27FC236}">
                <a16:creationId xmlns:a16="http://schemas.microsoft.com/office/drawing/2014/main" id="{1AB7B296-C8FE-DB1A-F693-11D816DC5EA3}"/>
              </a:ext>
            </a:extLst>
          </p:cNvPr>
          <p:cNvSpPr txBox="1"/>
          <p:nvPr/>
        </p:nvSpPr>
        <p:spPr bwMode="auto">
          <a:xfrm>
            <a:off x="771471" y="2404473"/>
            <a:ext cx="8963455"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prstClr val="black"/>
                </a:solidFill>
                <a:cs typeface="Times New Roman" panose="02020603050405020304" pitchFamily="18" charset="0"/>
              </a:rPr>
              <a:t>مراجعة المفردات</a:t>
            </a:r>
          </a:p>
        </p:txBody>
      </p:sp>
    </p:spTree>
    <p:extLst>
      <p:ext uri="{BB962C8B-B14F-4D97-AF65-F5344CB8AC3E}">
        <p14:creationId xmlns:p14="http://schemas.microsoft.com/office/powerpoint/2010/main" val="210057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BC91C660-61F2-7098-ED6B-C50A64E072D4}"/>
              </a:ext>
            </a:extLst>
          </p:cNvPr>
          <p:cNvSpPr>
            <a:spLocks noChangeArrowheads="1"/>
          </p:cNvSpPr>
          <p:nvPr/>
        </p:nvSpPr>
        <p:spPr bwMode="auto">
          <a:xfrm>
            <a:off x="1763688" y="1843881"/>
            <a:ext cx="5870575" cy="3170238"/>
          </a:xfrm>
          <a:prstGeom prst="rect">
            <a:avLst/>
          </a:prstGeom>
          <a:solidFill>
            <a:schemeClr val="accent5">
              <a:lumMod val="40000"/>
              <a:lumOff val="60000"/>
            </a:schemeClr>
          </a:solidFill>
          <a:ln w="9525">
            <a:solidFill>
              <a:srgbClr val="000000"/>
            </a:solidFill>
            <a:miter lim="800000"/>
            <a:headEnd/>
            <a:tailEnd/>
          </a:ln>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ar-EG" altLang="ar-SA" sz="4000" b="1">
                <a:solidFill>
                  <a:srgbClr val="006600"/>
                </a:solidFill>
              </a:rPr>
              <a:t>المجال والمدى</a:t>
            </a:r>
          </a:p>
          <a:p>
            <a:pPr algn="ctr" eaLnBrk="1" hangingPunct="1">
              <a:spcBef>
                <a:spcPct val="0"/>
              </a:spcBef>
              <a:buFontTx/>
              <a:buNone/>
            </a:pPr>
            <a:r>
              <a:rPr lang="ar-EG" altLang="ar-SA" sz="4000" b="1">
                <a:solidFill>
                  <a:srgbClr val="C00000"/>
                </a:solidFill>
              </a:rPr>
              <a:t>المجال هو مجموعة جميع القيم الممكنة للمتغير المستقل س. وأما المدى فهو مجموعة جميع القيم الممكنة للمتغير التابع ص.</a:t>
            </a:r>
            <a:endParaRPr lang="en-US" altLang="ar-SA" sz="4000">
              <a:solidFill>
                <a:srgbClr val="C00000"/>
              </a:solidFill>
            </a:endParaRPr>
          </a:p>
        </p:txBody>
      </p:sp>
    </p:spTree>
  </p:cSld>
  <p:clrMapOvr>
    <a:masterClrMapping/>
  </p:clrMapOvr>
  <p:transition>
    <p:zoom/>
    <p:sndAc>
      <p:stSnd>
        <p:snd r:embed="rId3" name="0085 - arcade game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145">
                                          <p:stCondLst>
                                            <p:cond delay="0"/>
                                          </p:stCondLst>
                                        </p:cTn>
                                        <p:tgtEl>
                                          <p:spTgt spid="10">
                                            <p:bg/>
                                          </p:spTgt>
                                        </p:tgtEl>
                                      </p:cBhvr>
                                    </p:animEffect>
                                    <p:anim calcmode="lin" valueType="num">
                                      <p:cBhvr>
                                        <p:cTn id="8" dur="455" tmFilter="0,0; 0.14,0.36; 0.43,0.73; 0.71,0.91; 1.0,1.0">
                                          <p:stCondLst>
                                            <p:cond delay="0"/>
                                          </p:stCondLst>
                                        </p:cTn>
                                        <p:tgtEl>
                                          <p:spTgt spid="10">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0"/>
                                          </p:stCondLst>
                                        </p:cTn>
                                        <p:tgtEl>
                                          <p:spTgt spid="10">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3"/>
                                          </p:stCondLst>
                                        </p:cTn>
                                        <p:tgtEl>
                                          <p:spTgt spid="10">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10">
                                            <p:bg/>
                                          </p:spTgt>
                                        </p:tgtEl>
                                      </p:cBhvr>
                                      <p:to x="100000" y="60000"/>
                                    </p:animScale>
                                    <p:animScale>
                                      <p:cBhvr>
                                        <p:cTn id="14" dur="42" decel="50000">
                                          <p:stCondLst>
                                            <p:cond delay="169"/>
                                          </p:stCondLst>
                                        </p:cTn>
                                        <p:tgtEl>
                                          <p:spTgt spid="10">
                                            <p:bg/>
                                          </p:spTgt>
                                        </p:tgtEl>
                                      </p:cBhvr>
                                      <p:to x="100000" y="100000"/>
                                    </p:animScale>
                                    <p:animScale>
                                      <p:cBhvr>
                                        <p:cTn id="15" dur="7">
                                          <p:stCondLst>
                                            <p:cond delay="327"/>
                                          </p:stCondLst>
                                        </p:cTn>
                                        <p:tgtEl>
                                          <p:spTgt spid="10">
                                            <p:bg/>
                                          </p:spTgt>
                                        </p:tgtEl>
                                      </p:cBhvr>
                                      <p:to x="100000" y="80000"/>
                                    </p:animScale>
                                    <p:animScale>
                                      <p:cBhvr>
                                        <p:cTn id="16" dur="42" decel="50000">
                                          <p:stCondLst>
                                            <p:cond delay="334"/>
                                          </p:stCondLst>
                                        </p:cTn>
                                        <p:tgtEl>
                                          <p:spTgt spid="10">
                                            <p:bg/>
                                          </p:spTgt>
                                        </p:tgtEl>
                                      </p:cBhvr>
                                      <p:to x="100000" y="100000"/>
                                    </p:animScale>
                                    <p:animScale>
                                      <p:cBhvr>
                                        <p:cTn id="17" dur="7">
                                          <p:stCondLst>
                                            <p:cond delay="410"/>
                                          </p:stCondLst>
                                        </p:cTn>
                                        <p:tgtEl>
                                          <p:spTgt spid="10">
                                            <p:bg/>
                                          </p:spTgt>
                                        </p:tgtEl>
                                      </p:cBhvr>
                                      <p:to x="100000" y="90000"/>
                                    </p:animScale>
                                    <p:animScale>
                                      <p:cBhvr>
                                        <p:cTn id="18" dur="42" decel="50000">
                                          <p:stCondLst>
                                            <p:cond delay="416"/>
                                          </p:stCondLst>
                                        </p:cTn>
                                        <p:tgtEl>
                                          <p:spTgt spid="10">
                                            <p:bg/>
                                          </p:spTgt>
                                        </p:tgtEl>
                                      </p:cBhvr>
                                      <p:to x="100000" y="100000"/>
                                    </p:animScale>
                                    <p:animScale>
                                      <p:cBhvr>
                                        <p:cTn id="19" dur="7">
                                          <p:stCondLst>
                                            <p:cond delay="451"/>
                                          </p:stCondLst>
                                        </p:cTn>
                                        <p:tgtEl>
                                          <p:spTgt spid="10">
                                            <p:bg/>
                                          </p:spTgt>
                                        </p:tgtEl>
                                      </p:cBhvr>
                                      <p:to x="100000" y="95000"/>
                                    </p:animScale>
                                    <p:animScale>
                                      <p:cBhvr>
                                        <p:cTn id="20" dur="42" decel="50000">
                                          <p:stCondLst>
                                            <p:cond delay="458"/>
                                          </p:stCondLst>
                                        </p:cTn>
                                        <p:tgtEl>
                                          <p:spTgt spid="10">
                                            <p:bg/>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Exclamation.wav"/>
                                        </p:tgtEl>
                                      </p:cMediaNode>
                                    </p:audio>
                                  </p:subTnLst>
                                </p:cTn>
                              </p:par>
                              <p:par>
                                <p:cTn id="21" presetID="26" presetClass="entr" presetSubtype="0" fill="hold"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145">
                                          <p:stCondLst>
                                            <p:cond delay="0"/>
                                          </p:stCondLst>
                                        </p:cTn>
                                        <p:tgtEl>
                                          <p:spTgt spid="10">
                                            <p:txEl>
                                              <p:pRg st="0" end="0"/>
                                            </p:txEl>
                                          </p:spTgt>
                                        </p:tgtEl>
                                      </p:cBhvr>
                                    </p:animEffect>
                                    <p:anim calcmode="lin" valueType="num">
                                      <p:cBhvr>
                                        <p:cTn id="24" dur="455"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0"/>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3"/>
                                          </p:stCondLst>
                                        </p:cTn>
                                        <p:tgtEl>
                                          <p:spTgt spid="10">
                                            <p:txEl>
                                              <p:pRg st="0" end="0"/>
                                            </p:txEl>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10">
                                            <p:txEl>
                                              <p:pRg st="0" end="0"/>
                                            </p:txEl>
                                          </p:spTgt>
                                        </p:tgtEl>
                                      </p:cBhvr>
                                      <p:to x="100000" y="60000"/>
                                    </p:animScale>
                                    <p:animScale>
                                      <p:cBhvr>
                                        <p:cTn id="30" dur="42" decel="50000">
                                          <p:stCondLst>
                                            <p:cond delay="169"/>
                                          </p:stCondLst>
                                        </p:cTn>
                                        <p:tgtEl>
                                          <p:spTgt spid="10">
                                            <p:txEl>
                                              <p:pRg st="0" end="0"/>
                                            </p:txEl>
                                          </p:spTgt>
                                        </p:tgtEl>
                                      </p:cBhvr>
                                      <p:to x="100000" y="100000"/>
                                    </p:animScale>
                                    <p:animScale>
                                      <p:cBhvr>
                                        <p:cTn id="31" dur="7">
                                          <p:stCondLst>
                                            <p:cond delay="327"/>
                                          </p:stCondLst>
                                        </p:cTn>
                                        <p:tgtEl>
                                          <p:spTgt spid="10">
                                            <p:txEl>
                                              <p:pRg st="0" end="0"/>
                                            </p:txEl>
                                          </p:spTgt>
                                        </p:tgtEl>
                                      </p:cBhvr>
                                      <p:to x="100000" y="80000"/>
                                    </p:animScale>
                                    <p:animScale>
                                      <p:cBhvr>
                                        <p:cTn id="32" dur="42" decel="50000">
                                          <p:stCondLst>
                                            <p:cond delay="334"/>
                                          </p:stCondLst>
                                        </p:cTn>
                                        <p:tgtEl>
                                          <p:spTgt spid="10">
                                            <p:txEl>
                                              <p:pRg st="0" end="0"/>
                                            </p:txEl>
                                          </p:spTgt>
                                        </p:tgtEl>
                                      </p:cBhvr>
                                      <p:to x="100000" y="100000"/>
                                    </p:animScale>
                                    <p:animScale>
                                      <p:cBhvr>
                                        <p:cTn id="33" dur="7">
                                          <p:stCondLst>
                                            <p:cond delay="410"/>
                                          </p:stCondLst>
                                        </p:cTn>
                                        <p:tgtEl>
                                          <p:spTgt spid="10">
                                            <p:txEl>
                                              <p:pRg st="0" end="0"/>
                                            </p:txEl>
                                          </p:spTgt>
                                        </p:tgtEl>
                                      </p:cBhvr>
                                      <p:to x="100000" y="90000"/>
                                    </p:animScale>
                                    <p:animScale>
                                      <p:cBhvr>
                                        <p:cTn id="34" dur="42" decel="50000">
                                          <p:stCondLst>
                                            <p:cond delay="416"/>
                                          </p:stCondLst>
                                        </p:cTn>
                                        <p:tgtEl>
                                          <p:spTgt spid="10">
                                            <p:txEl>
                                              <p:pRg st="0" end="0"/>
                                            </p:txEl>
                                          </p:spTgt>
                                        </p:tgtEl>
                                      </p:cBhvr>
                                      <p:to x="100000" y="100000"/>
                                    </p:animScale>
                                    <p:animScale>
                                      <p:cBhvr>
                                        <p:cTn id="35" dur="7">
                                          <p:stCondLst>
                                            <p:cond delay="451"/>
                                          </p:stCondLst>
                                        </p:cTn>
                                        <p:tgtEl>
                                          <p:spTgt spid="10">
                                            <p:txEl>
                                              <p:pRg st="0" end="0"/>
                                            </p:txEl>
                                          </p:spTgt>
                                        </p:tgtEl>
                                      </p:cBhvr>
                                      <p:to x="100000" y="95000"/>
                                    </p:animScale>
                                    <p:animScale>
                                      <p:cBhvr>
                                        <p:cTn id="36" dur="42" decel="50000">
                                          <p:stCondLst>
                                            <p:cond delay="458"/>
                                          </p:stCondLst>
                                        </p:cTn>
                                        <p:tgtEl>
                                          <p:spTgt spid="10">
                                            <p:txEl>
                                              <p:pRg st="0" end="0"/>
                                            </p:txEl>
                                          </p:spTgt>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4" name="Exclamation.wav"/>
                                        </p:tgtEl>
                                      </p:cMediaNode>
                                    </p:audio>
                                  </p:subTnLst>
                                </p:cTn>
                              </p:par>
                            </p:childTnLst>
                          </p:cTn>
                        </p:par>
                        <p:par>
                          <p:cTn id="37" fill="hold" nodeType="afterGroup">
                            <p:stCondLst>
                              <p:cond delay="500"/>
                            </p:stCondLst>
                            <p:childTnLst>
                              <p:par>
                                <p:cTn id="38" presetID="21" presetClass="entr" presetSubtype="4" fill="hold" nodeType="after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wheel(4)">
                                      <p:cBhvr>
                                        <p:cTn id="40" dur="500"/>
                                        <p:tgtEl>
                                          <p:spTgt spid="10">
                                            <p:txEl>
                                              <p:pRg st="1" end="1"/>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5" name="cached_extralif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3"/>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DDEC577-FC29-4B44-86E6-DF2C46A30C0D}"/>
              </a:ext>
            </a:extLst>
          </p:cNvPr>
          <p:cNvSpPr>
            <a:spLocks noChangeArrowheads="1"/>
          </p:cNvSpPr>
          <p:nvPr/>
        </p:nvSpPr>
        <p:spPr bwMode="auto">
          <a:xfrm>
            <a:off x="1816148" y="3131174"/>
            <a:ext cx="5400675" cy="769441"/>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SA" sz="4400" b="1" cap="small" dirty="0">
                <a:solidFill>
                  <a:srgbClr val="FF0066"/>
                </a:solidFill>
                <a:latin typeface="+mn-lt"/>
                <a:cs typeface="+mn-cs"/>
              </a:rPr>
              <a:t>التمثيل البياني للقطع المكافئ</a:t>
            </a:r>
            <a:endParaRPr lang="en-US" sz="4400" dirty="0">
              <a:solidFill>
                <a:srgbClr val="FF0066"/>
              </a:solidFill>
              <a:latin typeface="+mn-lt"/>
              <a:cs typeface="+mn-cs"/>
            </a:endParaRPr>
          </a:p>
        </p:txBody>
      </p:sp>
      <p:sp>
        <p:nvSpPr>
          <p:cNvPr id="68" name="Rectangle 10">
            <a:extLst>
              <a:ext uri="{FF2B5EF4-FFF2-40B4-BE49-F238E27FC236}">
                <a16:creationId xmlns:a16="http://schemas.microsoft.com/office/drawing/2014/main" id="{F9571122-288F-4867-93D2-C15C85F24DB6}"/>
              </a:ext>
            </a:extLst>
          </p:cNvPr>
          <p:cNvSpPr/>
          <p:nvPr/>
        </p:nvSpPr>
        <p:spPr>
          <a:xfrm>
            <a:off x="3248397" y="1650278"/>
            <a:ext cx="1800225" cy="831850"/>
          </a:xfrm>
          <a:prstGeom prst="rect">
            <a:avLst/>
          </a:prstGeom>
        </p:spPr>
        <p:txBody>
          <a:bodyPr>
            <a:spAutoFit/>
          </a:bodyPr>
          <a:lstStyle/>
          <a:p>
            <a:pPr algn="ctr" eaLnBrk="1" fontAlgn="auto" hangingPunct="1">
              <a:spcBef>
                <a:spcPts val="0"/>
              </a:spcBef>
              <a:spcAft>
                <a:spcPts val="0"/>
              </a:spcAft>
              <a:defRPr/>
            </a:pPr>
            <a:r>
              <a:rPr lang="ar-SA" sz="4800" b="1" cap="small" dirty="0">
                <a:latin typeface="+mn-lt"/>
                <a:cs typeface="+mn-cs"/>
              </a:rPr>
              <a:t>مثال 1</a:t>
            </a:r>
            <a:endParaRPr lang="en-US" sz="4800" dirty="0">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800" decel="100000"/>
                                        <p:tgtEl>
                                          <p:spTgt spid="68"/>
                                        </p:tgtEl>
                                      </p:cBhvr>
                                    </p:animEffect>
                                    <p:anim calcmode="lin" valueType="num">
                                      <p:cBhvr>
                                        <p:cTn id="8" dur="800" decel="100000" fill="hold"/>
                                        <p:tgtEl>
                                          <p:spTgt spid="68"/>
                                        </p:tgtEl>
                                        <p:attrNameLst>
                                          <p:attrName>style.rotation</p:attrName>
                                        </p:attrNameLst>
                                      </p:cBhvr>
                                      <p:tavLst>
                                        <p:tav tm="0">
                                          <p:val>
                                            <p:fltVal val="-90"/>
                                          </p:val>
                                        </p:tav>
                                        <p:tav tm="100000">
                                          <p:val>
                                            <p:fltVal val="0"/>
                                          </p:val>
                                        </p:tav>
                                      </p:tavLst>
                                    </p:anim>
                                    <p:anim calcmode="lin" valueType="num">
                                      <p:cBhvr>
                                        <p:cTn id="9" dur="800" decel="100000" fill="hold"/>
                                        <p:tgtEl>
                                          <p:spTgt spid="68"/>
                                        </p:tgtEl>
                                        <p:attrNameLst>
                                          <p:attrName>ppt_x</p:attrName>
                                        </p:attrNameLst>
                                      </p:cBhvr>
                                      <p:tavLst>
                                        <p:tav tm="0">
                                          <p:val>
                                            <p:strVal val="#ppt_x+0.4"/>
                                          </p:val>
                                        </p:tav>
                                        <p:tav tm="100000">
                                          <p:val>
                                            <p:strVal val="#ppt_x-0.05"/>
                                          </p:val>
                                        </p:tav>
                                      </p:tavLst>
                                    </p:anim>
                                    <p:anim calcmode="lin" valueType="num">
                                      <p:cBhvr>
                                        <p:cTn id="10" dur="800" decel="100000" fill="hold"/>
                                        <p:tgtEl>
                                          <p:spTgt spid="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057 - arcade game beep.wav"/>
                                        </p:tgtEl>
                                      </p:cMediaNode>
                                    </p:audio>
                                  </p:subTnLst>
                                </p:cTn>
                              </p:par>
                              <p:par>
                                <p:cTn id="13" presetID="18" presetClass="entr" presetSubtype="1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strips(downLeft)">
                                      <p:cBhvr>
                                        <p:cTn id="15" dur="500"/>
                                        <p:tgtEl>
                                          <p:spTgt spid="66"/>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a:extLst>
              <a:ext uri="{FF2B5EF4-FFF2-40B4-BE49-F238E27FC236}">
                <a16:creationId xmlns:a16="http://schemas.microsoft.com/office/drawing/2014/main" id="{60856306-AEA0-F41D-3483-FFFBB3B18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068960"/>
            <a:ext cx="2665413" cy="2409825"/>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F75B6C38-253E-B5D9-24EF-F2674001E9B3}"/>
              </a:ext>
            </a:extLst>
          </p:cNvPr>
          <p:cNvGraphicFramePr>
            <a:graphicFrameLocks noGrp="1"/>
          </p:cNvGraphicFramePr>
          <p:nvPr>
            <p:extLst>
              <p:ext uri="{D42A27DB-BD31-4B8C-83A1-F6EECF244321}">
                <p14:modId xmlns:p14="http://schemas.microsoft.com/office/powerpoint/2010/main" val="2250987301"/>
              </p:ext>
            </p:extLst>
          </p:nvPr>
        </p:nvGraphicFramePr>
        <p:xfrm>
          <a:off x="4543029" y="2926085"/>
          <a:ext cx="2232025" cy="2560638"/>
        </p:xfrm>
        <a:graphic>
          <a:graphicData uri="http://schemas.openxmlformats.org/drawingml/2006/table">
            <a:tbl>
              <a:tblPr rtl="1"/>
              <a:tblGrid>
                <a:gridCol w="1116013">
                  <a:extLst>
                    <a:ext uri="{9D8B030D-6E8A-4147-A177-3AD203B41FA5}">
                      <a16:colId xmlns:a16="http://schemas.microsoft.com/office/drawing/2014/main" val="20000"/>
                    </a:ext>
                  </a:extLst>
                </a:gridCol>
                <a:gridCol w="1116012">
                  <a:extLst>
                    <a:ext uri="{9D8B030D-6E8A-4147-A177-3AD203B41FA5}">
                      <a16:colId xmlns:a16="http://schemas.microsoft.com/office/drawing/2014/main" val="20001"/>
                    </a:ext>
                  </a:extLst>
                </a:gridCol>
              </a:tblGrid>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Times New Roman" pitchFamily="18" charset="0"/>
                          <a:cs typeface="Times New Roman" pitchFamily="18" charset="0"/>
                        </a:rPr>
                        <a:t>س</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Times New Roman" pitchFamily="18" charset="0"/>
                          <a:cs typeface="Times New Roman" pitchFamily="18" charset="0"/>
                        </a:rPr>
                        <a:t>ص</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0 </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-7</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sp>
        <p:nvSpPr>
          <p:cNvPr id="14" name="TextBox 13">
            <a:extLst>
              <a:ext uri="{FF2B5EF4-FFF2-40B4-BE49-F238E27FC236}">
                <a16:creationId xmlns:a16="http://schemas.microsoft.com/office/drawing/2014/main" id="{4BC1AB3C-77EA-77C3-547F-2F8E1292F415}"/>
              </a:ext>
            </a:extLst>
          </p:cNvPr>
          <p:cNvSpPr txBox="1"/>
          <p:nvPr/>
        </p:nvSpPr>
        <p:spPr>
          <a:xfrm>
            <a:off x="726679" y="1067122"/>
            <a:ext cx="7748587" cy="1754188"/>
          </a:xfrm>
          <a:prstGeom prst="rect">
            <a:avLst/>
          </a:prstGeom>
          <a:noFill/>
        </p:spPr>
        <p:txBody>
          <a:bodyPr rtlCol="1">
            <a:spAutoFit/>
          </a:bodyPr>
          <a:lstStyle/>
          <a:p>
            <a:pPr algn="ctr" rtl="1" eaLnBrk="1" fontAlgn="auto" hangingPunct="1">
              <a:spcBef>
                <a:spcPts val="0"/>
              </a:spcBef>
              <a:spcAft>
                <a:spcPts val="0"/>
              </a:spcAft>
              <a:defRPr/>
            </a:pPr>
            <a:r>
              <a:rPr lang="ar-SA" sz="3600" b="1" cap="small" dirty="0">
                <a:solidFill>
                  <a:srgbClr val="002060"/>
                </a:solidFill>
                <a:latin typeface="+mn-lt"/>
                <a:cs typeface="+mn-cs"/>
              </a:rPr>
              <a:t>استعمل جدول القيم لتمثيل الدالة </a:t>
            </a:r>
          </a:p>
          <a:p>
            <a:pPr algn="ctr" rtl="1" eaLnBrk="1" fontAlgn="auto" hangingPunct="1">
              <a:spcBef>
                <a:spcPts val="0"/>
              </a:spcBef>
              <a:spcAft>
                <a:spcPts val="0"/>
              </a:spcAft>
              <a:defRPr/>
            </a:pPr>
            <a:r>
              <a:rPr lang="ar-SA" sz="3600" b="1" cap="small" dirty="0">
                <a:solidFill>
                  <a:srgbClr val="002060"/>
                </a:solidFill>
                <a:latin typeface="+mn-lt"/>
                <a:cs typeface="+mn-cs"/>
              </a:rPr>
              <a:t>ص= 3س</a:t>
            </a:r>
            <a:r>
              <a:rPr lang="ar-EG" sz="3600" b="1" baseline="30000" dirty="0">
                <a:solidFill>
                  <a:srgbClr val="002060"/>
                </a:solidFill>
                <a:latin typeface="+mn-lt"/>
                <a:cs typeface="+mn-cs"/>
              </a:rPr>
              <a:t>2</a:t>
            </a:r>
            <a:r>
              <a:rPr lang="ar-SA" sz="3600" b="1" cap="small" dirty="0">
                <a:solidFill>
                  <a:srgbClr val="002060"/>
                </a:solidFill>
                <a:latin typeface="+mn-lt"/>
                <a:cs typeface="+mn-cs"/>
              </a:rPr>
              <a:t> + 6س – 4 بيانيًا، وحدد مجالها ومداها.</a:t>
            </a:r>
            <a:endParaRPr lang="en-US" sz="3600" dirty="0">
              <a:solidFill>
                <a:srgbClr val="002060"/>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par>
                                <p:cTn id="8" presetID="5" presetClass="entr" presetSubtype="10" fill="hold" nodeType="withEffect">
                                  <p:stCondLst>
                                    <p:cond delay="0"/>
                                  </p:stCondLst>
                                  <p:childTnLst>
                                    <p:set>
                                      <p:cBhvr>
                                        <p:cTn id="9" dur="1" fill="hold">
                                          <p:stCondLst>
                                            <p:cond delay="0"/>
                                          </p:stCondLst>
                                        </p:cTn>
                                        <p:tgtEl>
                                          <p:spTgt spid="105473"/>
                                        </p:tgtEl>
                                        <p:attrNameLst>
                                          <p:attrName>style.visibility</p:attrName>
                                        </p:attrNameLst>
                                      </p:cBhvr>
                                      <p:to>
                                        <p:strVal val="visible"/>
                                      </p:to>
                                    </p:set>
                                    <p:animEffect transition="in" filter="checkerboard(across)">
                                      <p:cBhvr>
                                        <p:cTn id="10" dur="500"/>
                                        <p:tgtEl>
                                          <p:spTgt spid="105473"/>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9992A62-9F3D-DE8A-A141-2EEFF1D6B5B6}"/>
              </a:ext>
            </a:extLst>
          </p:cNvPr>
          <p:cNvGraphicFramePr>
            <a:graphicFrameLocks noGrp="1"/>
          </p:cNvGraphicFramePr>
          <p:nvPr>
            <p:extLst>
              <p:ext uri="{D42A27DB-BD31-4B8C-83A1-F6EECF244321}">
                <p14:modId xmlns:p14="http://schemas.microsoft.com/office/powerpoint/2010/main" val="2923585610"/>
              </p:ext>
            </p:extLst>
          </p:nvPr>
        </p:nvGraphicFramePr>
        <p:xfrm>
          <a:off x="4216326" y="2853507"/>
          <a:ext cx="2232025" cy="2560638"/>
        </p:xfrm>
        <a:graphic>
          <a:graphicData uri="http://schemas.openxmlformats.org/drawingml/2006/table">
            <a:tbl>
              <a:tblPr rtl="1"/>
              <a:tblGrid>
                <a:gridCol w="1116013">
                  <a:extLst>
                    <a:ext uri="{9D8B030D-6E8A-4147-A177-3AD203B41FA5}">
                      <a16:colId xmlns:a16="http://schemas.microsoft.com/office/drawing/2014/main" val="20000"/>
                    </a:ext>
                  </a:extLst>
                </a:gridCol>
                <a:gridCol w="1116012">
                  <a:extLst>
                    <a:ext uri="{9D8B030D-6E8A-4147-A177-3AD203B41FA5}">
                      <a16:colId xmlns:a16="http://schemas.microsoft.com/office/drawing/2014/main" val="20001"/>
                    </a:ext>
                  </a:extLst>
                </a:gridCol>
              </a:tblGrid>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س</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ص</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0 </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-7</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sp>
        <p:nvSpPr>
          <p:cNvPr id="14" name="TextBox 13">
            <a:extLst>
              <a:ext uri="{FF2B5EF4-FFF2-40B4-BE49-F238E27FC236}">
                <a16:creationId xmlns:a16="http://schemas.microsoft.com/office/drawing/2014/main" id="{F9996729-6BDC-E044-0576-B79469DBC2BD}"/>
              </a:ext>
            </a:extLst>
          </p:cNvPr>
          <p:cNvSpPr txBox="1"/>
          <p:nvPr/>
        </p:nvSpPr>
        <p:spPr>
          <a:xfrm>
            <a:off x="709539" y="1088207"/>
            <a:ext cx="7748587" cy="1754187"/>
          </a:xfrm>
          <a:prstGeom prst="rect">
            <a:avLst/>
          </a:prstGeom>
          <a:noFill/>
        </p:spPr>
        <p:txBody>
          <a:bodyPr rtlCol="1">
            <a:spAutoFit/>
          </a:bodyPr>
          <a:lstStyle/>
          <a:p>
            <a:pPr algn="ctr" rtl="1" eaLnBrk="1" fontAlgn="auto" hangingPunct="1">
              <a:spcBef>
                <a:spcPts val="0"/>
              </a:spcBef>
              <a:spcAft>
                <a:spcPts val="0"/>
              </a:spcAft>
              <a:defRPr/>
            </a:pPr>
            <a:r>
              <a:rPr lang="ar-SA" sz="3600" b="1" cap="small" dirty="0">
                <a:solidFill>
                  <a:srgbClr val="002060"/>
                </a:solidFill>
                <a:latin typeface="+mn-lt"/>
                <a:cs typeface="+mn-cs"/>
              </a:rPr>
              <a:t>مثل الأزواج المرتبة بيانيًا، ثم وصل بينها بمنحنى. يمتد التمثيل البياني للقطع المكافئ إلى ما لا نهاية من كلا طرفيه، </a:t>
            </a:r>
            <a:endParaRPr lang="en-US" sz="3600" dirty="0">
              <a:solidFill>
                <a:srgbClr val="002060"/>
              </a:solidFill>
              <a:latin typeface="+mn-lt"/>
              <a:cs typeface="+mn-cs"/>
            </a:endParaRPr>
          </a:p>
        </p:txBody>
      </p:sp>
      <p:pic>
        <p:nvPicPr>
          <p:cNvPr id="24605" name="Picture 1">
            <a:extLst>
              <a:ext uri="{FF2B5EF4-FFF2-40B4-BE49-F238E27FC236}">
                <a16:creationId xmlns:a16="http://schemas.microsoft.com/office/drawing/2014/main" id="{A5D4684C-74E1-D703-7A98-E026726A1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924944"/>
            <a:ext cx="2665413" cy="2409825"/>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C75FD6C-303D-0411-8BA2-51D10FC0D43C}"/>
              </a:ext>
            </a:extLst>
          </p:cNvPr>
          <p:cNvGraphicFramePr>
            <a:graphicFrameLocks noGrp="1"/>
          </p:cNvGraphicFramePr>
          <p:nvPr>
            <p:extLst>
              <p:ext uri="{D42A27DB-BD31-4B8C-83A1-F6EECF244321}">
                <p14:modId xmlns:p14="http://schemas.microsoft.com/office/powerpoint/2010/main" val="3915368186"/>
              </p:ext>
            </p:extLst>
          </p:nvPr>
        </p:nvGraphicFramePr>
        <p:xfrm>
          <a:off x="4499149" y="3139951"/>
          <a:ext cx="2232025" cy="2560638"/>
        </p:xfrm>
        <a:graphic>
          <a:graphicData uri="http://schemas.openxmlformats.org/drawingml/2006/table">
            <a:tbl>
              <a:tblPr rtl="1"/>
              <a:tblGrid>
                <a:gridCol w="1116013">
                  <a:extLst>
                    <a:ext uri="{9D8B030D-6E8A-4147-A177-3AD203B41FA5}">
                      <a16:colId xmlns:a16="http://schemas.microsoft.com/office/drawing/2014/main" val="20000"/>
                    </a:ext>
                  </a:extLst>
                </a:gridCol>
                <a:gridCol w="1116012">
                  <a:extLst>
                    <a:ext uri="{9D8B030D-6E8A-4147-A177-3AD203B41FA5}">
                      <a16:colId xmlns:a16="http://schemas.microsoft.com/office/drawing/2014/main" val="20001"/>
                    </a:ext>
                  </a:extLst>
                </a:gridCol>
              </a:tblGrid>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Times New Roman" pitchFamily="18" charset="0"/>
                          <a:cs typeface="Times New Roman" pitchFamily="18" charset="0"/>
                        </a:rPr>
                        <a:t>س</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ص</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0 </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-7</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2677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sp>
        <p:nvSpPr>
          <p:cNvPr id="14" name="TextBox 13">
            <a:extLst>
              <a:ext uri="{FF2B5EF4-FFF2-40B4-BE49-F238E27FC236}">
                <a16:creationId xmlns:a16="http://schemas.microsoft.com/office/drawing/2014/main" id="{FBCBE47F-84B4-8860-33AC-A036FFEC9B12}"/>
              </a:ext>
            </a:extLst>
          </p:cNvPr>
          <p:cNvSpPr txBox="1"/>
          <p:nvPr/>
        </p:nvSpPr>
        <p:spPr>
          <a:xfrm>
            <a:off x="682799" y="1236538"/>
            <a:ext cx="7748587" cy="1754188"/>
          </a:xfrm>
          <a:prstGeom prst="rect">
            <a:avLst/>
          </a:prstGeom>
          <a:noFill/>
        </p:spPr>
        <p:txBody>
          <a:bodyPr rtlCol="1">
            <a:spAutoFit/>
          </a:bodyPr>
          <a:lstStyle/>
          <a:p>
            <a:pPr algn="ctr" rtl="1" eaLnBrk="1" fontAlgn="auto" hangingPunct="1">
              <a:spcBef>
                <a:spcPts val="0"/>
              </a:spcBef>
              <a:spcAft>
                <a:spcPts val="0"/>
              </a:spcAft>
              <a:defRPr/>
            </a:pPr>
            <a:r>
              <a:rPr lang="ar-SA" sz="3600" b="1" cap="small" dirty="0">
                <a:solidFill>
                  <a:srgbClr val="002060"/>
                </a:solidFill>
                <a:latin typeface="+mn-lt"/>
                <a:cs typeface="+mn-cs"/>
              </a:rPr>
              <a:t>ومجال</a:t>
            </a:r>
            <a:r>
              <a:rPr lang="ar-EG" sz="3600" b="1" cap="small" dirty="0">
                <a:solidFill>
                  <a:srgbClr val="002060"/>
                </a:solidFill>
                <a:latin typeface="+mn-lt"/>
                <a:cs typeface="+mn-cs"/>
              </a:rPr>
              <a:t> الدالة</a:t>
            </a:r>
            <a:r>
              <a:rPr lang="ar-SA" sz="3600" b="1" cap="small" dirty="0">
                <a:solidFill>
                  <a:srgbClr val="002060"/>
                </a:solidFill>
                <a:latin typeface="+mn-lt"/>
                <a:cs typeface="+mn-cs"/>
              </a:rPr>
              <a:t> هو جميع الأعداد الحقيقية، ومداه هو</a:t>
            </a:r>
            <a:endParaRPr lang="ar-EG" sz="3600" b="1" cap="small" dirty="0">
              <a:solidFill>
                <a:srgbClr val="002060"/>
              </a:solidFill>
              <a:latin typeface="+mn-lt"/>
              <a:cs typeface="+mn-cs"/>
            </a:endParaRPr>
          </a:p>
          <a:p>
            <a:pPr algn="ctr" rtl="1" eaLnBrk="1" fontAlgn="auto" hangingPunct="1">
              <a:spcBef>
                <a:spcPts val="0"/>
              </a:spcBef>
              <a:spcAft>
                <a:spcPts val="0"/>
              </a:spcAft>
              <a:defRPr/>
            </a:pPr>
            <a:r>
              <a:rPr lang="ar-SA" sz="3600" b="1" cap="small" dirty="0">
                <a:solidFill>
                  <a:srgbClr val="002060"/>
                </a:solidFill>
                <a:latin typeface="+mn-lt"/>
                <a:cs typeface="+mn-cs"/>
              </a:rPr>
              <a:t> {ص</a:t>
            </a:r>
            <a:r>
              <a:rPr lang="ar-EG" sz="3600" b="1" cap="small" dirty="0" err="1">
                <a:solidFill>
                  <a:srgbClr val="002060"/>
                </a:solidFill>
                <a:latin typeface="+mn-lt"/>
                <a:cs typeface="+mn-cs"/>
              </a:rPr>
              <a:t>|</a:t>
            </a:r>
            <a:r>
              <a:rPr lang="ar-SA" sz="3600" b="1" cap="small" dirty="0">
                <a:solidFill>
                  <a:srgbClr val="002060"/>
                </a:solidFill>
                <a:latin typeface="+mn-lt"/>
                <a:cs typeface="+mn-cs"/>
              </a:rPr>
              <a:t> ص</a:t>
            </a:r>
            <a:r>
              <a:rPr lang="ar-EG" sz="3600" b="1" cap="small" dirty="0">
                <a:solidFill>
                  <a:srgbClr val="002060"/>
                </a:solidFill>
                <a:latin typeface="+mn-lt"/>
                <a:cs typeface="+mn-cs"/>
              </a:rPr>
              <a:t> </a:t>
            </a:r>
            <a:r>
              <a:rPr lang="ar-EG" sz="3600" b="1" cap="small" dirty="0" err="1">
                <a:solidFill>
                  <a:srgbClr val="002060"/>
                </a:solidFill>
                <a:latin typeface="+mn-lt"/>
                <a:cs typeface="+mn-cs"/>
              </a:rPr>
              <a:t>≥</a:t>
            </a:r>
            <a:r>
              <a:rPr lang="ar-SA" sz="3600" b="1" cap="small" dirty="0">
                <a:solidFill>
                  <a:srgbClr val="002060"/>
                </a:solidFill>
                <a:latin typeface="+mn-lt"/>
                <a:cs typeface="+mn-cs"/>
              </a:rPr>
              <a:t> -7}؛ لأن -7 هي القيمة </a:t>
            </a:r>
            <a:endParaRPr lang="en-US" sz="3600" dirty="0">
              <a:solidFill>
                <a:srgbClr val="002060"/>
              </a:solidFill>
              <a:latin typeface="+mn-lt"/>
              <a:cs typeface="+mn-cs"/>
            </a:endParaRPr>
          </a:p>
          <a:p>
            <a:pPr algn="ctr" rtl="1" eaLnBrk="1" fontAlgn="auto" hangingPunct="1">
              <a:spcBef>
                <a:spcPts val="0"/>
              </a:spcBef>
              <a:spcAft>
                <a:spcPts val="0"/>
              </a:spcAft>
              <a:defRPr/>
            </a:pPr>
            <a:r>
              <a:rPr lang="ar-SA" sz="3600" b="1" cap="small" dirty="0">
                <a:solidFill>
                  <a:srgbClr val="002060"/>
                </a:solidFill>
                <a:latin typeface="+mn-lt"/>
                <a:cs typeface="+mn-cs"/>
              </a:rPr>
              <a:t>الصغرى.</a:t>
            </a:r>
            <a:endParaRPr lang="en-US" sz="3600" dirty="0">
              <a:solidFill>
                <a:srgbClr val="002060"/>
              </a:solidFill>
              <a:latin typeface="+mn-lt"/>
              <a:cs typeface="+mn-cs"/>
            </a:endParaRPr>
          </a:p>
        </p:txBody>
      </p:sp>
      <p:pic>
        <p:nvPicPr>
          <p:cNvPr id="25629" name="Picture 1">
            <a:extLst>
              <a:ext uri="{FF2B5EF4-FFF2-40B4-BE49-F238E27FC236}">
                <a16:creationId xmlns:a16="http://schemas.microsoft.com/office/drawing/2014/main" id="{4227F253-4525-BF3E-E619-AB410EFFA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212976"/>
            <a:ext cx="2665412" cy="2409825"/>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2"/>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DDEC577-FC29-4B44-86E6-DF2C46A30C0D}"/>
              </a:ext>
            </a:extLst>
          </p:cNvPr>
          <p:cNvSpPr>
            <a:spLocks noChangeArrowheads="1"/>
          </p:cNvSpPr>
          <p:nvPr/>
        </p:nvSpPr>
        <p:spPr bwMode="auto">
          <a:xfrm>
            <a:off x="1706324" y="2587724"/>
            <a:ext cx="5400675" cy="1015663"/>
          </a:xfrm>
          <a:prstGeom prst="rect">
            <a:avLst/>
          </a:prstGeom>
          <a:no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6000" b="1" cap="small" dirty="0">
                <a:solidFill>
                  <a:srgbClr val="FF0066"/>
                </a:solidFill>
                <a:latin typeface="Calibri"/>
              </a:rPr>
              <a:t>مراجعة المفردات</a:t>
            </a:r>
          </a:p>
        </p:txBody>
      </p:sp>
    </p:spTree>
    <p:extLst>
      <p:ext uri="{BB962C8B-B14F-4D97-AF65-F5344CB8AC3E}">
        <p14:creationId xmlns:p14="http://schemas.microsoft.com/office/powerpoint/2010/main" val="238796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trips(downLeft)">
                                      <p:cBhvr>
                                        <p:cTn id="7" dur="500"/>
                                        <p:tgtEl>
                                          <p:spTgt spid="66"/>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AA522EC-D954-D6FA-7DB6-907AE6C86F9F}"/>
              </a:ext>
            </a:extLst>
          </p:cNvPr>
          <p:cNvSpPr>
            <a:spLocks noChangeArrowheads="1"/>
          </p:cNvSpPr>
          <p:nvPr/>
        </p:nvSpPr>
        <p:spPr bwMode="auto">
          <a:xfrm>
            <a:off x="684213" y="476250"/>
            <a:ext cx="77755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endParaRPr lang="ar-SA" altLang="ar-SA" sz="4400" b="1" dirty="0">
              <a:solidFill>
                <a:srgbClr val="C00000"/>
              </a:solidFill>
              <a:latin typeface="Arial" panose="020B0604020202020204" pitchFamily="34" charset="0"/>
            </a:endParaRPr>
          </a:p>
          <a:p>
            <a:pPr algn="justLow" rtl="1" eaLnBrk="1" hangingPunct="1">
              <a:spcBef>
                <a:spcPct val="0"/>
              </a:spcBef>
              <a:buFontTx/>
              <a:buNone/>
            </a:pPr>
            <a:r>
              <a:rPr lang="ar-SA" altLang="ar-SA" sz="4400" b="1" dirty="0">
                <a:latin typeface="Arial" panose="020B0604020202020204" pitchFamily="34" charset="0"/>
              </a:rPr>
              <a:t>المجال والمدى</a:t>
            </a:r>
          </a:p>
          <a:p>
            <a:pPr algn="justLow" rtl="1" eaLnBrk="1" hangingPunct="1">
              <a:spcBef>
                <a:spcPct val="0"/>
              </a:spcBef>
              <a:buFontTx/>
              <a:buNone/>
            </a:pPr>
            <a:r>
              <a:rPr lang="ar-SA" altLang="ar-SA" sz="4400" b="1" dirty="0">
                <a:latin typeface="Arial" panose="020B0604020202020204" pitchFamily="34" charset="0"/>
              </a:rPr>
              <a:t> المجال هو مجموعة جميع القيم الممكنة للمتغير المستقل س. </a:t>
            </a:r>
          </a:p>
          <a:p>
            <a:pPr algn="justLow" rtl="1" eaLnBrk="1" hangingPunct="1">
              <a:spcBef>
                <a:spcPct val="0"/>
              </a:spcBef>
              <a:buFontTx/>
              <a:buNone/>
            </a:pPr>
            <a:r>
              <a:rPr lang="ar-SA" altLang="ar-SA" sz="4400" b="1" dirty="0">
                <a:latin typeface="Arial" panose="020B0604020202020204" pitchFamily="34" charset="0"/>
              </a:rPr>
              <a:t>وأما المدى فهو مجموعة جميع القيم الممكنة للمتغير التابع ص.</a:t>
            </a:r>
          </a:p>
          <a:p>
            <a:pPr algn="r" rtl="1" eaLnBrk="1" hangingPunct="1">
              <a:spcBef>
                <a:spcPct val="0"/>
              </a:spcBef>
              <a:buFontTx/>
              <a:buNone/>
            </a:pPr>
            <a:br>
              <a:rPr lang="ar-SA" altLang="ar-SA" sz="4400" b="1" dirty="0">
                <a:latin typeface="Arial" panose="020B0604020202020204" pitchFamily="34" charset="0"/>
              </a:rPr>
            </a:br>
            <a:endParaRPr lang="ar-SA" altLang="ar-SA" sz="4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2"/>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27A298D-3077-46C9-ADE2-9D4DED8CF46A}"/>
              </a:ext>
            </a:extLst>
          </p:cNvPr>
          <p:cNvSpPr>
            <a:spLocks noChangeArrowheads="1"/>
          </p:cNvSpPr>
          <p:nvPr/>
        </p:nvSpPr>
        <p:spPr bwMode="auto">
          <a:xfrm>
            <a:off x="1482501" y="1289788"/>
            <a:ext cx="6750143" cy="156966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r" rtl="1" eaLnBrk="1" fontAlgn="auto" hangingPunct="1">
              <a:spcBef>
                <a:spcPts val="0"/>
              </a:spcBef>
              <a:spcAft>
                <a:spcPts val="0"/>
              </a:spcAft>
              <a:defRPr/>
            </a:pPr>
            <a:r>
              <a:rPr lang="ar-EG" sz="4000" b="1" cap="small" dirty="0">
                <a:solidFill>
                  <a:srgbClr val="0000CC"/>
                </a:solidFill>
                <a:latin typeface="+mn-lt"/>
                <a:cs typeface="+mn-cs"/>
              </a:rPr>
              <a:t>     </a:t>
            </a:r>
            <a:r>
              <a:rPr lang="ar-SA" sz="4800" b="1" cap="small" dirty="0">
                <a:solidFill>
                  <a:srgbClr val="0070C0"/>
                </a:solidFill>
                <a:latin typeface="+mn-lt"/>
                <a:cs typeface="+mn-cs"/>
              </a:rPr>
              <a:t>فيما سبق</a:t>
            </a:r>
            <a:endParaRPr lang="en-US" sz="4800" b="1" dirty="0">
              <a:solidFill>
                <a:srgbClr val="0070C0"/>
              </a:solidFill>
              <a:latin typeface="+mn-lt"/>
              <a:cs typeface="+mn-cs"/>
            </a:endParaRPr>
          </a:p>
          <a:p>
            <a:pPr rtl="1" eaLnBrk="1" fontAlgn="auto" hangingPunct="1">
              <a:spcBef>
                <a:spcPts val="0"/>
              </a:spcBef>
              <a:spcAft>
                <a:spcPts val="0"/>
              </a:spcAft>
              <a:defRPr/>
            </a:pPr>
            <a:r>
              <a:rPr lang="ar-SA" sz="4800" b="1" cap="small" dirty="0">
                <a:solidFill>
                  <a:srgbClr val="0070C0"/>
                </a:solidFill>
                <a:latin typeface="+mn-lt"/>
                <a:cs typeface="+mn-cs"/>
              </a:rPr>
              <a:t>درست تمثيل الدوال الخطية بيانيًا.</a:t>
            </a:r>
            <a:endParaRPr lang="en-US" sz="4800" b="1" dirty="0">
              <a:solidFill>
                <a:srgbClr val="0070C0"/>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TextBox 3">
            <a:extLst>
              <a:ext uri="{FF2B5EF4-FFF2-40B4-BE49-F238E27FC236}">
                <a16:creationId xmlns:a16="http://schemas.microsoft.com/office/drawing/2014/main" id="{1AB7B296-C8FE-DB1A-F693-11D816DC5EA3}"/>
              </a:ext>
            </a:extLst>
          </p:cNvPr>
          <p:cNvSpPr txBox="1"/>
          <p:nvPr/>
        </p:nvSpPr>
        <p:spPr bwMode="auto">
          <a:xfrm>
            <a:off x="771471" y="2404473"/>
            <a:ext cx="8963455"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prstClr val="black"/>
                </a:solidFill>
                <a:cs typeface="Times New Roman" panose="02020603050405020304" pitchFamily="18" charset="0"/>
              </a:rPr>
              <a:t>تحقق من فهمك</a:t>
            </a:r>
          </a:p>
        </p:txBody>
      </p:sp>
    </p:spTree>
    <p:extLst>
      <p:ext uri="{BB962C8B-B14F-4D97-AF65-F5344CB8AC3E}">
        <p14:creationId xmlns:p14="http://schemas.microsoft.com/office/powerpoint/2010/main" val="379794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3BC353-BCCA-132F-ED89-8CEF89C13CE3}"/>
              </a:ext>
            </a:extLst>
          </p:cNvPr>
          <p:cNvSpPr txBox="1"/>
          <p:nvPr/>
        </p:nvSpPr>
        <p:spPr>
          <a:xfrm>
            <a:off x="1547664" y="1988840"/>
            <a:ext cx="6408737" cy="1939925"/>
          </a:xfrm>
          <a:prstGeom prst="rect">
            <a:avLst/>
          </a:prstGeom>
          <a:noFill/>
          <a:ln>
            <a:solidFill>
              <a:schemeClr val="accent1"/>
            </a:solidFill>
          </a:ln>
        </p:spPr>
        <p:txBody>
          <a:bodyPr rtlCol="1">
            <a:spAutoFit/>
          </a:bodyPr>
          <a:lstStyle/>
          <a:p>
            <a:pPr algn="ctr" rtl="1" eaLnBrk="1" fontAlgn="auto" hangingPunct="1">
              <a:spcBef>
                <a:spcPts val="0"/>
              </a:spcBef>
              <a:spcAft>
                <a:spcPts val="0"/>
              </a:spcAft>
              <a:defRPr/>
            </a:pPr>
            <a:r>
              <a:rPr lang="ar-SA" sz="4000" b="1" cap="small" dirty="0">
                <a:solidFill>
                  <a:srgbClr val="006600"/>
                </a:solidFill>
                <a:latin typeface="+mn-lt"/>
                <a:cs typeface="+mn-cs"/>
              </a:rPr>
              <a:t>1) استعمل جدول القيم لتمثيل الدالة ص = س</a:t>
            </a:r>
            <a:r>
              <a:rPr lang="ar-EG" sz="4000" b="1" baseline="30000" dirty="0">
                <a:solidFill>
                  <a:srgbClr val="006600"/>
                </a:solidFill>
                <a:latin typeface="+mn-lt"/>
                <a:cs typeface="+mn-cs"/>
              </a:rPr>
              <a:t>2</a:t>
            </a:r>
            <a:r>
              <a:rPr lang="ar-SA" sz="4000" b="1" cap="small" dirty="0">
                <a:solidFill>
                  <a:srgbClr val="006600"/>
                </a:solidFill>
                <a:latin typeface="+mn-lt"/>
                <a:cs typeface="+mn-cs"/>
              </a:rPr>
              <a:t> + 3 بيانيًا، وحدد مجالها ومداها.</a:t>
            </a:r>
            <a:endParaRPr lang="en-US" sz="4000" dirty="0">
              <a:solidFill>
                <a:srgbClr val="006600"/>
              </a:solidFill>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FFD6C0-F0A2-CF04-6A52-5435C2D9F398}"/>
              </a:ext>
            </a:extLst>
          </p:cNvPr>
          <p:cNvSpPr/>
          <p:nvPr/>
        </p:nvSpPr>
        <p:spPr>
          <a:xfrm>
            <a:off x="1312862" y="1193255"/>
            <a:ext cx="6343650" cy="1301750"/>
          </a:xfrm>
          <a:prstGeom prst="rect">
            <a:avLst/>
          </a:prstGeom>
          <a:solidFill>
            <a:schemeClr val="accent5">
              <a:lumMod val="40000"/>
              <a:lumOff val="60000"/>
            </a:schemeClr>
          </a:solidFill>
          <a:ln>
            <a:no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dirty="0"/>
          </a:p>
        </p:txBody>
      </p:sp>
      <p:sp>
        <p:nvSpPr>
          <p:cNvPr id="9" name="TextBox 8">
            <a:extLst>
              <a:ext uri="{FF2B5EF4-FFF2-40B4-BE49-F238E27FC236}">
                <a16:creationId xmlns:a16="http://schemas.microsoft.com/office/drawing/2014/main" id="{3416D73B-28FD-8852-3743-F768A415F4D4}"/>
              </a:ext>
            </a:extLst>
          </p:cNvPr>
          <p:cNvSpPr txBox="1">
            <a:spLocks noChangeArrowheads="1"/>
          </p:cNvSpPr>
          <p:nvPr/>
        </p:nvSpPr>
        <p:spPr bwMode="auto">
          <a:xfrm>
            <a:off x="1115616" y="1294855"/>
            <a:ext cx="6134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dirty="0">
                <a:solidFill>
                  <a:srgbClr val="C00000"/>
                </a:solidFill>
                <a:latin typeface="Arial" panose="020B0604020202020204" pitchFamily="34" charset="0"/>
              </a:rPr>
              <a:t>المجال = مجموعة الأعداد الحقيقية </a:t>
            </a:r>
            <a:endParaRPr lang="en-US" altLang="ar-SA" sz="3600" dirty="0">
              <a:solidFill>
                <a:srgbClr val="C00000"/>
              </a:solidFill>
              <a:latin typeface="Arial" panose="020B0604020202020204" pitchFamily="34" charset="0"/>
            </a:endParaRPr>
          </a:p>
          <a:p>
            <a:pPr algn="r" rtl="1" eaLnBrk="1" hangingPunct="1">
              <a:spcBef>
                <a:spcPct val="0"/>
              </a:spcBef>
              <a:buFontTx/>
              <a:buNone/>
            </a:pPr>
            <a:r>
              <a:rPr lang="ar-EG" altLang="ar-SA" sz="3600" b="1" dirty="0">
                <a:solidFill>
                  <a:srgbClr val="C00000"/>
                </a:solidFill>
                <a:latin typeface="Arial" panose="020B0604020202020204" pitchFamily="34" charset="0"/>
              </a:rPr>
              <a:t>المدى = {ص | ص ≥ 3}</a:t>
            </a:r>
            <a:endParaRPr lang="en-US" altLang="ar-SA" sz="3600" dirty="0">
              <a:solidFill>
                <a:srgbClr val="C00000"/>
              </a:solidFill>
              <a:latin typeface="Arial" panose="020B0604020202020204" pitchFamily="34" charset="0"/>
            </a:endParaRPr>
          </a:p>
        </p:txBody>
      </p:sp>
      <p:pic>
        <p:nvPicPr>
          <p:cNvPr id="11" name="صورة 39">
            <a:extLst>
              <a:ext uri="{FF2B5EF4-FFF2-40B4-BE49-F238E27FC236}">
                <a16:creationId xmlns:a16="http://schemas.microsoft.com/office/drawing/2014/main" id="{5303D24F-7F29-AE5E-BD9B-5D057873B1A4}"/>
              </a:ext>
            </a:extLst>
          </p:cNvPr>
          <p:cNvPicPr/>
          <p:nvPr/>
        </p:nvPicPr>
        <p:blipFill>
          <a:blip r:embed="rId6">
            <a:lum bright="-20000" contrast="42000"/>
            <a:grayscl/>
          </a:blip>
          <a:srcRect/>
          <a:stretch>
            <a:fillRect/>
          </a:stretch>
        </p:blipFill>
        <p:spPr bwMode="auto">
          <a:xfrm>
            <a:off x="900113" y="3429000"/>
            <a:ext cx="2663825" cy="2665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2" name="Table 11">
            <a:extLst>
              <a:ext uri="{FF2B5EF4-FFF2-40B4-BE49-F238E27FC236}">
                <a16:creationId xmlns:a16="http://schemas.microsoft.com/office/drawing/2014/main" id="{F6418BC1-0F50-0FC1-64EC-1E7682193551}"/>
              </a:ext>
            </a:extLst>
          </p:cNvPr>
          <p:cNvGraphicFramePr>
            <a:graphicFrameLocks noGrp="1"/>
          </p:cNvGraphicFramePr>
          <p:nvPr/>
        </p:nvGraphicFramePr>
        <p:xfrm>
          <a:off x="4071504" y="4653136"/>
          <a:ext cx="4436256" cy="1261872"/>
        </p:xfrm>
        <a:graphic>
          <a:graphicData uri="http://schemas.openxmlformats.org/drawingml/2006/table">
            <a:tbl>
              <a:tblPr rtl="1">
                <a:tableStyleId>{284E427A-3D55-4303-BF80-6455036E1DE7}</a:tableStyleId>
              </a:tblPr>
              <a:tblGrid>
                <a:gridCol w="798730">
                  <a:extLst>
                    <a:ext uri="{9D8B030D-6E8A-4147-A177-3AD203B41FA5}">
                      <a16:colId xmlns:a16="http://schemas.microsoft.com/office/drawing/2014/main" val="20000"/>
                    </a:ext>
                  </a:extLst>
                </a:gridCol>
                <a:gridCol w="696596">
                  <a:extLst>
                    <a:ext uri="{9D8B030D-6E8A-4147-A177-3AD203B41FA5}">
                      <a16:colId xmlns:a16="http://schemas.microsoft.com/office/drawing/2014/main" val="20001"/>
                    </a:ext>
                  </a:extLst>
                </a:gridCol>
                <a:gridCol w="742846">
                  <a:extLst>
                    <a:ext uri="{9D8B030D-6E8A-4147-A177-3AD203B41FA5}">
                      <a16:colId xmlns:a16="http://schemas.microsoft.com/office/drawing/2014/main" val="20002"/>
                    </a:ext>
                  </a:extLst>
                </a:gridCol>
                <a:gridCol w="830650">
                  <a:extLst>
                    <a:ext uri="{9D8B030D-6E8A-4147-A177-3AD203B41FA5}">
                      <a16:colId xmlns:a16="http://schemas.microsoft.com/office/drawing/2014/main" val="20003"/>
                    </a:ext>
                  </a:extLst>
                </a:gridCol>
                <a:gridCol w="727618">
                  <a:extLst>
                    <a:ext uri="{9D8B030D-6E8A-4147-A177-3AD203B41FA5}">
                      <a16:colId xmlns:a16="http://schemas.microsoft.com/office/drawing/2014/main" val="20004"/>
                    </a:ext>
                  </a:extLst>
                </a:gridCol>
                <a:gridCol w="639816">
                  <a:extLst>
                    <a:ext uri="{9D8B030D-6E8A-4147-A177-3AD203B41FA5}">
                      <a16:colId xmlns:a16="http://schemas.microsoft.com/office/drawing/2014/main" val="20005"/>
                    </a:ext>
                  </a:extLst>
                </a:gridCol>
              </a:tblGrid>
              <a:tr h="630936">
                <a:tc>
                  <a:txBody>
                    <a:bodyPr/>
                    <a:lstStyle/>
                    <a:p>
                      <a:pPr algn="ctr" rtl="1">
                        <a:lnSpc>
                          <a:spcPct val="115000"/>
                        </a:lnSpc>
                        <a:spcAft>
                          <a:spcPts val="0"/>
                        </a:spcAft>
                      </a:pPr>
                      <a:r>
                        <a:rPr lang="ar-EG" sz="3800" b="1" dirty="0"/>
                        <a:t>س</a:t>
                      </a:r>
                      <a:endParaRPr lang="en-US" sz="2600" b="1" dirty="0">
                        <a:latin typeface="Calibri"/>
                        <a:ea typeface="Calibri"/>
                        <a:cs typeface="Arial"/>
                      </a:endParaRPr>
                    </a:p>
                  </a:txBody>
                  <a:tcPr marL="68580" marR="68580" marT="0" marB="0"/>
                </a:tc>
                <a:tc>
                  <a:txBody>
                    <a:bodyPr/>
                    <a:lstStyle/>
                    <a:p>
                      <a:pPr algn="ctr" rtl="1">
                        <a:lnSpc>
                          <a:spcPct val="115000"/>
                        </a:lnSpc>
                        <a:spcAft>
                          <a:spcPts val="0"/>
                        </a:spcAft>
                      </a:pPr>
                      <a:r>
                        <a:rPr lang="ar-EG" sz="3800" b="1" dirty="0"/>
                        <a:t>-2</a:t>
                      </a:r>
                      <a:endParaRPr lang="en-US" sz="2600" b="1" dirty="0">
                        <a:latin typeface="Calibri"/>
                        <a:ea typeface="Calibri"/>
                        <a:cs typeface="Arial"/>
                      </a:endParaRPr>
                    </a:p>
                  </a:txBody>
                  <a:tcPr marL="68580" marR="68580" marT="0" marB="0"/>
                </a:tc>
                <a:tc>
                  <a:txBody>
                    <a:bodyPr/>
                    <a:lstStyle/>
                    <a:p>
                      <a:pPr algn="ctr" rtl="1">
                        <a:lnSpc>
                          <a:spcPct val="115000"/>
                        </a:lnSpc>
                        <a:spcAft>
                          <a:spcPts val="0"/>
                        </a:spcAft>
                      </a:pPr>
                      <a:r>
                        <a:rPr lang="ar-EG" sz="3800" b="1"/>
                        <a:t>-1</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a:t>0</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a:t>1</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a:t>2</a:t>
                      </a:r>
                      <a:endParaRPr lang="en-US" sz="2600" b="1">
                        <a:latin typeface="Calibri"/>
                        <a:ea typeface="Calibri"/>
                        <a:cs typeface="Arial"/>
                      </a:endParaRPr>
                    </a:p>
                  </a:txBody>
                  <a:tcPr marL="68580" marR="68580" marT="0" marB="0"/>
                </a:tc>
                <a:extLst>
                  <a:ext uri="{0D108BD9-81ED-4DB2-BD59-A6C34878D82A}">
                    <a16:rowId xmlns:a16="http://schemas.microsoft.com/office/drawing/2014/main" val="10000"/>
                  </a:ext>
                </a:extLst>
              </a:tr>
              <a:tr h="630936">
                <a:tc>
                  <a:txBody>
                    <a:bodyPr/>
                    <a:lstStyle/>
                    <a:p>
                      <a:pPr algn="ctr" rtl="1">
                        <a:lnSpc>
                          <a:spcPct val="115000"/>
                        </a:lnSpc>
                        <a:spcAft>
                          <a:spcPts val="0"/>
                        </a:spcAft>
                      </a:pPr>
                      <a:r>
                        <a:rPr lang="ar-EG" sz="3800" b="1"/>
                        <a:t>ص</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a:t>7</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a:t>4</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dirty="0"/>
                        <a:t>3</a:t>
                      </a:r>
                      <a:endParaRPr lang="en-US" sz="2600" b="1" dirty="0">
                        <a:latin typeface="Calibri"/>
                        <a:ea typeface="Calibri"/>
                        <a:cs typeface="Arial"/>
                      </a:endParaRPr>
                    </a:p>
                  </a:txBody>
                  <a:tcPr marL="68580" marR="68580" marT="0" marB="0"/>
                </a:tc>
                <a:tc>
                  <a:txBody>
                    <a:bodyPr/>
                    <a:lstStyle/>
                    <a:p>
                      <a:pPr algn="ctr" rtl="1">
                        <a:lnSpc>
                          <a:spcPct val="115000"/>
                        </a:lnSpc>
                        <a:spcAft>
                          <a:spcPts val="0"/>
                        </a:spcAft>
                      </a:pPr>
                      <a:r>
                        <a:rPr lang="ar-EG" sz="3800" b="1"/>
                        <a:t>4</a:t>
                      </a:r>
                      <a:endParaRPr lang="en-US" sz="2600" b="1">
                        <a:latin typeface="Calibri"/>
                        <a:ea typeface="Calibri"/>
                        <a:cs typeface="Arial"/>
                      </a:endParaRPr>
                    </a:p>
                  </a:txBody>
                  <a:tcPr marL="68580" marR="68580" marT="0" marB="0"/>
                </a:tc>
                <a:tc>
                  <a:txBody>
                    <a:bodyPr/>
                    <a:lstStyle/>
                    <a:p>
                      <a:pPr algn="ctr" rtl="1">
                        <a:lnSpc>
                          <a:spcPct val="115000"/>
                        </a:lnSpc>
                        <a:spcAft>
                          <a:spcPts val="0"/>
                        </a:spcAft>
                      </a:pPr>
                      <a:r>
                        <a:rPr lang="ar-EG" sz="3800" b="1" dirty="0"/>
                        <a:t>7</a:t>
                      </a:r>
                      <a:endParaRPr lang="en-US" sz="2600" b="1" dirty="0">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68 - applause.wav"/>
                                        </p:tgtEl>
                                      </p:cMediaNode>
                                    </p:audio>
                                  </p:subTnLst>
                                </p:cTn>
                              </p:par>
                            </p:childTnLst>
                          </p:cTn>
                        </p:par>
                        <p:par>
                          <p:cTn id="15" fill="hold" nodeType="afterGroup">
                            <p:stCondLst>
                              <p:cond delay="500"/>
                            </p:stCondLst>
                            <p:childTnLst>
                              <p:par>
                                <p:cTn id="16" presetID="47" presetClass="entr" presetSubtype="0"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anim calcmode="lin" valueType="num">
                                      <p:cBhvr>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SOUND108.WAV"/>
                                        </p:tgtEl>
                                      </p:cMediaNode>
                                    </p:audio>
                                  </p:subTnLst>
                                </p:cTn>
                              </p:par>
                            </p:childTnLst>
                          </p:cTn>
                        </p:par>
                        <p:par>
                          <p:cTn id="21" fill="hold" nodeType="afterGroup">
                            <p:stCondLst>
                              <p:cond delay="1000"/>
                            </p:stCondLst>
                            <p:childTnLst>
                              <p:par>
                                <p:cTn id="22" presetID="47"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0068 - applause.wav"/>
                                        </p:tgtEl>
                                      </p:cMediaNode>
                                    </p:audio>
                                  </p:subTnLst>
                                </p:cTn>
                              </p:par>
                              <p:par>
                                <p:cTn id="27" presetID="47"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cho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1263338-F511-A602-159D-2550D8023E79}"/>
              </a:ext>
            </a:extLst>
          </p:cNvPr>
          <p:cNvSpPr>
            <a:spLocks noChangeArrowheads="1"/>
          </p:cNvSpPr>
          <p:nvPr/>
        </p:nvSpPr>
        <p:spPr bwMode="auto">
          <a:xfrm>
            <a:off x="4284663" y="1628775"/>
            <a:ext cx="4032250" cy="3786188"/>
          </a:xfrm>
          <a:prstGeom prst="rect">
            <a:avLst/>
          </a:prstGeom>
          <a:noFill/>
          <a:ln w="9525">
            <a:noFill/>
            <a:miter lim="800000"/>
            <a:headEnd/>
            <a:tailEnd/>
          </a:ln>
          <a:effectLst/>
        </p:spPr>
        <p:txBody>
          <a:bodyPr anchor="ctr">
            <a:spAutoFit/>
          </a:bodyPr>
          <a:lstStyle/>
          <a:p>
            <a:pPr algn="justLow" rtl="1" eaLnBrk="1" fontAlgn="auto" hangingPunct="1">
              <a:spcBef>
                <a:spcPts val="0"/>
              </a:spcBef>
              <a:spcAft>
                <a:spcPts val="0"/>
              </a:spcAft>
              <a:defRPr/>
            </a:pPr>
            <a:r>
              <a:rPr lang="ar-SA" sz="4000" b="1" cap="small" dirty="0">
                <a:solidFill>
                  <a:srgbClr val="006600"/>
                </a:solidFill>
                <a:latin typeface="Arial" charset="0"/>
                <a:cs typeface="Arial" charset="0"/>
              </a:rPr>
              <a:t>الأشكال</a:t>
            </a:r>
            <a:r>
              <a:rPr lang="ar-SA" sz="4000" b="1" cap="small" dirty="0">
                <a:solidFill>
                  <a:schemeClr val="accent6">
                    <a:lumMod val="50000"/>
                  </a:schemeClr>
                </a:solidFill>
                <a:latin typeface="Arial" charset="0"/>
                <a:cs typeface="Arial" charset="0"/>
              </a:rPr>
              <a:t> المتماثلة </a:t>
            </a:r>
            <a:r>
              <a:rPr lang="ar-SA" sz="4000" b="1" cap="small" dirty="0">
                <a:solidFill>
                  <a:srgbClr val="006600"/>
                </a:solidFill>
                <a:latin typeface="Arial" charset="0"/>
                <a:cs typeface="Arial" charset="0"/>
              </a:rPr>
              <a:t>هي تلك الأشكال التي يكون نصفاها متطابقين تمامًا. فالقطع المكافئ هو شكل متماثل وله محور </a:t>
            </a:r>
            <a:r>
              <a:rPr lang="ar-SA" sz="4000" b="1" cap="small" dirty="0" err="1">
                <a:solidFill>
                  <a:srgbClr val="006600"/>
                </a:solidFill>
                <a:latin typeface="Arial" charset="0"/>
                <a:cs typeface="Arial" charset="0"/>
              </a:rPr>
              <a:t>تماثل،</a:t>
            </a:r>
            <a:r>
              <a:rPr lang="ar-SA" sz="4000" b="1" cap="small" dirty="0">
                <a:solidFill>
                  <a:srgbClr val="006600"/>
                </a:solidFill>
                <a:latin typeface="Arial" charset="0"/>
                <a:cs typeface="Arial" charset="0"/>
              </a:rPr>
              <a:t> </a:t>
            </a:r>
            <a:endParaRPr lang="en-US" sz="4000" dirty="0">
              <a:solidFill>
                <a:srgbClr val="006600"/>
              </a:solidFill>
              <a:latin typeface="Arial" charset="0"/>
              <a:cs typeface="Arial" charset="0"/>
            </a:endParaRPr>
          </a:p>
        </p:txBody>
      </p:sp>
      <p:pic>
        <p:nvPicPr>
          <p:cNvPr id="4" name="Picture 2">
            <a:extLst>
              <a:ext uri="{FF2B5EF4-FFF2-40B4-BE49-F238E27FC236}">
                <a16:creationId xmlns:a16="http://schemas.microsoft.com/office/drawing/2014/main" id="{5F9BEA14-C844-36D0-73C4-4020345DF857}"/>
              </a:ext>
            </a:extLst>
          </p:cNvPr>
          <p:cNvPicPr>
            <a:picLocks noChangeAspect="1" noChangeArrowheads="1"/>
          </p:cNvPicPr>
          <p:nvPr/>
        </p:nvPicPr>
        <p:blipFill>
          <a:blip r:embed="rId4">
            <a:lum bright="-4000" contrast="16000"/>
            <a:extLst>
              <a:ext uri="{28A0092B-C50C-407E-A947-70E740481C1C}">
                <a14:useLocalDpi xmlns:a14="http://schemas.microsoft.com/office/drawing/2010/main" val="0"/>
              </a:ext>
            </a:extLst>
          </a:blip>
          <a:srcRect/>
          <a:stretch>
            <a:fillRect/>
          </a:stretch>
        </p:blipFill>
        <p:spPr bwMode="auto">
          <a:xfrm>
            <a:off x="682625" y="908050"/>
            <a:ext cx="33131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6A8B395A-BE7B-EBCF-9FB8-C3FFA8633EE7}"/>
              </a:ext>
            </a:extLst>
          </p:cNvPr>
          <p:cNvSpPr>
            <a:spLocks noChangeArrowheads="1"/>
          </p:cNvSpPr>
          <p:nvPr/>
        </p:nvSpPr>
        <p:spPr bwMode="auto">
          <a:xfrm>
            <a:off x="4356100" y="2327275"/>
            <a:ext cx="3671888" cy="3170238"/>
          </a:xfrm>
          <a:prstGeom prst="rect">
            <a:avLst/>
          </a:prstGeom>
          <a:noFill/>
          <a:ln w="9525">
            <a:noFill/>
            <a:miter lim="800000"/>
            <a:headEnd/>
            <a:tailEnd/>
          </a:ln>
          <a:effectLst/>
        </p:spPr>
        <p:txBody>
          <a:bodyPr anchor="ctr">
            <a:spAutoFit/>
          </a:bodyPr>
          <a:lstStyle/>
          <a:p>
            <a:pPr algn="justLow" rtl="1" eaLnBrk="1" fontAlgn="auto" hangingPunct="1">
              <a:spcBef>
                <a:spcPts val="0"/>
              </a:spcBef>
              <a:spcAft>
                <a:spcPts val="0"/>
              </a:spcAft>
              <a:defRPr/>
            </a:pPr>
            <a:r>
              <a:rPr lang="ar-SA" sz="4000" b="1" cap="small" dirty="0">
                <a:solidFill>
                  <a:srgbClr val="006600"/>
                </a:solidFill>
                <a:latin typeface="Arial" charset="0"/>
                <a:cs typeface="Arial" charset="0"/>
              </a:rPr>
              <a:t>وكل نقطة في نصف القطع إلى يسار محور التماثل تقابلها نقطة في النصف الآخر له.</a:t>
            </a:r>
            <a:endParaRPr lang="en-US" sz="4000" dirty="0">
              <a:solidFill>
                <a:srgbClr val="006600"/>
              </a:solidFill>
              <a:latin typeface="Arial" charset="0"/>
              <a:cs typeface="Arial" charset="0"/>
            </a:endParaRPr>
          </a:p>
        </p:txBody>
      </p:sp>
      <p:pic>
        <p:nvPicPr>
          <p:cNvPr id="30723" name="Picture 2">
            <a:extLst>
              <a:ext uri="{FF2B5EF4-FFF2-40B4-BE49-F238E27FC236}">
                <a16:creationId xmlns:a16="http://schemas.microsoft.com/office/drawing/2014/main" id="{6AD78087-DE72-8CA4-6361-200BEA750CD8}"/>
              </a:ext>
            </a:extLst>
          </p:cNvPr>
          <p:cNvPicPr>
            <a:picLocks noChangeAspect="1" noChangeArrowheads="1"/>
          </p:cNvPicPr>
          <p:nvPr/>
        </p:nvPicPr>
        <p:blipFill>
          <a:blip r:embed="rId4">
            <a:lum bright="-4000" contrast="16000"/>
            <a:extLst>
              <a:ext uri="{28A0092B-C50C-407E-A947-70E740481C1C}">
                <a14:useLocalDpi xmlns:a14="http://schemas.microsoft.com/office/drawing/2010/main" val="0"/>
              </a:ext>
            </a:extLst>
          </a:blip>
          <a:srcRect/>
          <a:stretch>
            <a:fillRect/>
          </a:stretch>
        </p:blipFill>
        <p:spPr bwMode="auto">
          <a:xfrm>
            <a:off x="827088" y="2133600"/>
            <a:ext cx="331311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A1E0450-573F-DAC9-1183-ACB7A78DC89D}"/>
              </a:ext>
            </a:extLst>
          </p:cNvPr>
          <p:cNvSpPr>
            <a:spLocks noChangeArrowheads="1"/>
          </p:cNvSpPr>
          <p:nvPr/>
        </p:nvSpPr>
        <p:spPr bwMode="auto">
          <a:xfrm>
            <a:off x="4140200" y="1928813"/>
            <a:ext cx="4032250" cy="3786187"/>
          </a:xfrm>
          <a:prstGeom prst="rect">
            <a:avLst/>
          </a:prstGeom>
          <a:noFill/>
          <a:ln w="9525">
            <a:noFill/>
            <a:miter lim="800000"/>
            <a:headEnd/>
            <a:tailEnd/>
          </a:ln>
          <a:effectLst/>
        </p:spPr>
        <p:txBody>
          <a:bodyPr anchor="ctr">
            <a:spAutoFit/>
          </a:bodyPr>
          <a:lstStyle/>
          <a:p>
            <a:pPr algn="justLow" rtl="1" eaLnBrk="1" fontAlgn="auto" hangingPunct="1">
              <a:spcBef>
                <a:spcPts val="0"/>
              </a:spcBef>
              <a:spcAft>
                <a:spcPts val="0"/>
              </a:spcAft>
              <a:defRPr/>
            </a:pPr>
            <a:r>
              <a:rPr lang="ar-SA" sz="4000" b="1" cap="small" dirty="0">
                <a:solidFill>
                  <a:srgbClr val="006600"/>
                </a:solidFill>
                <a:latin typeface="Arial" charset="0"/>
                <a:cs typeface="Arial" charset="0"/>
              </a:rPr>
              <a:t>ومن الأسهل عادة تحديد الرأس أولًا عند إيجاد الخصائص من التمثيل البياني، والذي يمثل إما نقطة عظمى أو نقطة صغرى للقطع.</a:t>
            </a:r>
            <a:endParaRPr lang="en-US" sz="4000" dirty="0">
              <a:solidFill>
                <a:srgbClr val="006600"/>
              </a:solidFill>
              <a:latin typeface="Arial" charset="0"/>
              <a:cs typeface="Arial" charset="0"/>
            </a:endParaRPr>
          </a:p>
        </p:txBody>
      </p:sp>
      <p:pic>
        <p:nvPicPr>
          <p:cNvPr id="31747" name="Picture 2">
            <a:extLst>
              <a:ext uri="{FF2B5EF4-FFF2-40B4-BE49-F238E27FC236}">
                <a16:creationId xmlns:a16="http://schemas.microsoft.com/office/drawing/2014/main" id="{8EF521AB-8185-3104-186B-B4B5DEDC81F9}"/>
              </a:ext>
            </a:extLst>
          </p:cNvPr>
          <p:cNvPicPr>
            <a:picLocks noChangeAspect="1" noChangeArrowheads="1"/>
          </p:cNvPicPr>
          <p:nvPr/>
        </p:nvPicPr>
        <p:blipFill>
          <a:blip r:embed="rId4">
            <a:lum bright="-4000" contrast="16000"/>
            <a:extLst>
              <a:ext uri="{28A0092B-C50C-407E-A947-70E740481C1C}">
                <a14:useLocalDpi xmlns:a14="http://schemas.microsoft.com/office/drawing/2010/main" val="0"/>
              </a:ext>
            </a:extLst>
          </a:blip>
          <a:srcRect/>
          <a:stretch>
            <a:fillRect/>
          </a:stretch>
        </p:blipFill>
        <p:spPr bwMode="auto">
          <a:xfrm>
            <a:off x="827088" y="620713"/>
            <a:ext cx="33131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3"/>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DDEC577-FC29-4B44-86E6-DF2C46A30C0D}"/>
              </a:ext>
            </a:extLst>
          </p:cNvPr>
          <p:cNvSpPr>
            <a:spLocks noChangeArrowheads="1"/>
          </p:cNvSpPr>
          <p:nvPr/>
        </p:nvSpPr>
        <p:spPr bwMode="auto">
          <a:xfrm>
            <a:off x="1816148" y="2792620"/>
            <a:ext cx="5400675" cy="1446550"/>
          </a:xfrm>
          <a:prstGeom prst="rect">
            <a:avLst/>
          </a:prstGeom>
          <a:no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cap="small" dirty="0">
                <a:solidFill>
                  <a:srgbClr val="FF0066"/>
                </a:solidFill>
                <a:latin typeface="Calibri"/>
              </a:rPr>
              <a:t>تحديد خصائص القطع المكافئ من تمثيله البياني</a:t>
            </a:r>
          </a:p>
        </p:txBody>
      </p:sp>
      <p:sp>
        <p:nvSpPr>
          <p:cNvPr id="68" name="Rectangle 10">
            <a:extLst>
              <a:ext uri="{FF2B5EF4-FFF2-40B4-BE49-F238E27FC236}">
                <a16:creationId xmlns:a16="http://schemas.microsoft.com/office/drawing/2014/main" id="{F9571122-288F-4867-93D2-C15C85F24DB6}"/>
              </a:ext>
            </a:extLst>
          </p:cNvPr>
          <p:cNvSpPr/>
          <p:nvPr/>
        </p:nvSpPr>
        <p:spPr>
          <a:xfrm>
            <a:off x="3248397" y="1650278"/>
            <a:ext cx="1800225" cy="83185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a:t>
            </a:r>
            <a:r>
              <a:rPr kumimoji="0" lang="ar-EG"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2</a:t>
            </a:r>
            <a:endParaRPr kumimoji="0" 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58473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800" decel="100000"/>
                                        <p:tgtEl>
                                          <p:spTgt spid="68"/>
                                        </p:tgtEl>
                                      </p:cBhvr>
                                    </p:animEffect>
                                    <p:anim calcmode="lin" valueType="num">
                                      <p:cBhvr>
                                        <p:cTn id="8" dur="800" decel="100000" fill="hold"/>
                                        <p:tgtEl>
                                          <p:spTgt spid="68"/>
                                        </p:tgtEl>
                                        <p:attrNameLst>
                                          <p:attrName>style.rotation</p:attrName>
                                        </p:attrNameLst>
                                      </p:cBhvr>
                                      <p:tavLst>
                                        <p:tav tm="0">
                                          <p:val>
                                            <p:fltVal val="-90"/>
                                          </p:val>
                                        </p:tav>
                                        <p:tav tm="100000">
                                          <p:val>
                                            <p:fltVal val="0"/>
                                          </p:val>
                                        </p:tav>
                                      </p:tavLst>
                                    </p:anim>
                                    <p:anim calcmode="lin" valueType="num">
                                      <p:cBhvr>
                                        <p:cTn id="9" dur="800" decel="100000" fill="hold"/>
                                        <p:tgtEl>
                                          <p:spTgt spid="68"/>
                                        </p:tgtEl>
                                        <p:attrNameLst>
                                          <p:attrName>ppt_x</p:attrName>
                                        </p:attrNameLst>
                                      </p:cBhvr>
                                      <p:tavLst>
                                        <p:tav tm="0">
                                          <p:val>
                                            <p:strVal val="#ppt_x+0.4"/>
                                          </p:val>
                                        </p:tav>
                                        <p:tav tm="100000">
                                          <p:val>
                                            <p:strVal val="#ppt_x-0.05"/>
                                          </p:val>
                                        </p:tav>
                                      </p:tavLst>
                                    </p:anim>
                                    <p:anim calcmode="lin" valueType="num">
                                      <p:cBhvr>
                                        <p:cTn id="10" dur="800" decel="100000" fill="hold"/>
                                        <p:tgtEl>
                                          <p:spTgt spid="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057 - arcade game beep.wav"/>
                                        </p:tgtEl>
                                      </p:cMediaNode>
                                    </p:audio>
                                  </p:subTnLst>
                                </p:cTn>
                              </p:par>
                              <p:par>
                                <p:cTn id="13" presetID="18" presetClass="entr" presetSubtype="1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strips(downLeft)">
                                      <p:cBhvr>
                                        <p:cTn id="15" dur="500"/>
                                        <p:tgtEl>
                                          <p:spTgt spid="66"/>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125F9A8-0A38-2CFD-1B81-D3E98D54A7E1}"/>
              </a:ext>
            </a:extLst>
          </p:cNvPr>
          <p:cNvSpPr txBox="1"/>
          <p:nvPr/>
        </p:nvSpPr>
        <p:spPr>
          <a:xfrm>
            <a:off x="948234" y="1653927"/>
            <a:ext cx="7748588" cy="1200150"/>
          </a:xfrm>
          <a:prstGeom prst="rect">
            <a:avLst/>
          </a:prstGeom>
          <a:noFill/>
        </p:spPr>
        <p:txBody>
          <a:bodyPr rtlCol="1">
            <a:spAutoFit/>
          </a:bodyPr>
          <a:lstStyle/>
          <a:p>
            <a:pPr algn="ctr" rtl="1" eaLnBrk="1" fontAlgn="auto" hangingPunct="1">
              <a:spcBef>
                <a:spcPts val="0"/>
              </a:spcBef>
              <a:spcAft>
                <a:spcPts val="0"/>
              </a:spcAft>
              <a:defRPr/>
            </a:pPr>
            <a:r>
              <a:rPr lang="ar-SA" sz="3600" b="1" cap="small" dirty="0">
                <a:solidFill>
                  <a:srgbClr val="006600"/>
                </a:solidFill>
                <a:latin typeface="Arial" charset="0"/>
                <a:cs typeface="Arial" charset="0"/>
              </a:rPr>
              <a:t>أوجد الرأس، ومعادلة محور التماثل، والمقطع الصادي للتمثيل البياني الآتي:</a:t>
            </a:r>
            <a:endParaRPr lang="en-US" sz="3600" dirty="0">
              <a:solidFill>
                <a:srgbClr val="006600"/>
              </a:solidFill>
              <a:latin typeface="Arial" charset="0"/>
              <a:cs typeface="Arial" charset="0"/>
            </a:endParaRPr>
          </a:p>
        </p:txBody>
      </p:sp>
      <p:pic>
        <p:nvPicPr>
          <p:cNvPr id="15" name="Picture 2">
            <a:extLst>
              <a:ext uri="{FF2B5EF4-FFF2-40B4-BE49-F238E27FC236}">
                <a16:creationId xmlns:a16="http://schemas.microsoft.com/office/drawing/2014/main" id="{09D5905D-E783-B911-0B4C-4722B310CF5E}"/>
              </a:ext>
            </a:extLst>
          </p:cNvPr>
          <p:cNvPicPr>
            <a:picLocks noChangeAspect="1" noChangeArrowheads="1"/>
          </p:cNvPicPr>
          <p:nvPr/>
        </p:nvPicPr>
        <p:blipFill>
          <a:blip r:embed="rId4">
            <a:lum bright="-12000" contrast="22000"/>
          </a:blip>
          <a:srcRect/>
          <a:stretch>
            <a:fillRect/>
          </a:stretch>
        </p:blipFill>
        <p:spPr bwMode="auto">
          <a:xfrm>
            <a:off x="827584" y="2996952"/>
            <a:ext cx="2305050" cy="255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21E13A4A-7697-606B-C86F-4FCDA0437EB7}"/>
              </a:ext>
            </a:extLst>
          </p:cNvPr>
          <p:cNvSpPr/>
          <p:nvPr/>
        </p:nvSpPr>
        <p:spPr>
          <a:xfrm>
            <a:off x="5939657" y="1511548"/>
            <a:ext cx="2376487" cy="100806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5" name="Rectangle 1">
            <a:extLst>
              <a:ext uri="{FF2B5EF4-FFF2-40B4-BE49-F238E27FC236}">
                <a16:creationId xmlns:a16="http://schemas.microsoft.com/office/drawing/2014/main" id="{45CA5FCB-0E75-0EEA-F314-84D6E1AC6A82}"/>
              </a:ext>
            </a:extLst>
          </p:cNvPr>
          <p:cNvSpPr>
            <a:spLocks noChangeArrowheads="1"/>
          </p:cNvSpPr>
          <p:nvPr/>
        </p:nvSpPr>
        <p:spPr bwMode="auto">
          <a:xfrm>
            <a:off x="5652319" y="1605210"/>
            <a:ext cx="2771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4400" b="1">
                <a:solidFill>
                  <a:srgbClr val="C00000"/>
                </a:solidFill>
              </a:rPr>
              <a:t>الخطوة 1:</a:t>
            </a:r>
            <a:endParaRPr lang="ar-SA" altLang="ar-SA" sz="4800">
              <a:solidFill>
                <a:srgbClr val="C00000"/>
              </a:solidFill>
              <a:latin typeface="Arial" panose="020B0604020202020204" pitchFamily="34" charset="0"/>
            </a:endParaRPr>
          </a:p>
        </p:txBody>
      </p:sp>
      <p:sp>
        <p:nvSpPr>
          <p:cNvPr id="19" name="مربع نص 6">
            <a:extLst>
              <a:ext uri="{FF2B5EF4-FFF2-40B4-BE49-F238E27FC236}">
                <a16:creationId xmlns:a16="http://schemas.microsoft.com/office/drawing/2014/main" id="{64DD08FE-3957-8644-84DC-D46D3AD72D18}"/>
              </a:ext>
            </a:extLst>
          </p:cNvPr>
          <p:cNvSpPr txBox="1">
            <a:spLocks noChangeArrowheads="1"/>
          </p:cNvSpPr>
          <p:nvPr/>
        </p:nvSpPr>
        <p:spPr bwMode="auto">
          <a:xfrm>
            <a:off x="467544" y="3861048"/>
            <a:ext cx="7724775" cy="1754187"/>
          </a:xfrm>
          <a:prstGeom prst="rect">
            <a:avLst/>
          </a:prstGeom>
          <a:noFill/>
          <a:ln w="9525">
            <a:noFill/>
            <a:miter lim="800000"/>
            <a:headEnd/>
            <a:tailEnd/>
          </a:ln>
        </p:spPr>
        <p:txBody>
          <a:bodyPr>
            <a:spAutoFit/>
          </a:bodyPr>
          <a:lstStyle/>
          <a:p>
            <a:pPr algn="r" rtl="1" eaLnBrk="1" fontAlgn="auto" hangingPunct="1">
              <a:spcBef>
                <a:spcPts val="0"/>
              </a:spcBef>
              <a:spcAft>
                <a:spcPts val="0"/>
              </a:spcAft>
              <a:defRPr/>
            </a:pPr>
            <a:r>
              <a:rPr lang="ar-EG" sz="3600" b="1" cap="small" dirty="0">
                <a:solidFill>
                  <a:schemeClr val="accent3">
                    <a:lumMod val="75000"/>
                  </a:schemeClr>
                </a:solidFill>
                <a:latin typeface="+mn-lt"/>
                <a:cs typeface="+mn-cs"/>
              </a:rPr>
              <a:t>أوجد الرأس. </a:t>
            </a:r>
          </a:p>
          <a:p>
            <a:pPr algn="r" rtl="1" eaLnBrk="1" fontAlgn="auto" hangingPunct="1">
              <a:spcBef>
                <a:spcPts val="0"/>
              </a:spcBef>
              <a:spcAft>
                <a:spcPts val="0"/>
              </a:spcAft>
              <a:defRPr/>
            </a:pPr>
            <a:r>
              <a:rPr lang="ar-SA" sz="3600" b="1" cap="small" dirty="0">
                <a:solidFill>
                  <a:schemeClr val="accent3">
                    <a:lumMod val="75000"/>
                  </a:schemeClr>
                </a:solidFill>
                <a:latin typeface="+mn-lt"/>
                <a:cs typeface="+mn-cs"/>
              </a:rPr>
              <a:t>بما أن المقطع المكافئ مفتوح إلى أسفل فالرأس يمثل النقطة العظمى له وهي (2، 3</a:t>
            </a:r>
            <a:r>
              <a:rPr lang="ar-SA" sz="3600" b="1" cap="small" dirty="0" err="1">
                <a:solidFill>
                  <a:schemeClr val="accent3">
                    <a:lumMod val="75000"/>
                  </a:schemeClr>
                </a:solidFill>
                <a:latin typeface="+mn-lt"/>
                <a:cs typeface="+mn-cs"/>
              </a:rPr>
              <a:t>).</a:t>
            </a:r>
            <a:endParaRPr lang="en-US" sz="3600" dirty="0">
              <a:solidFill>
                <a:schemeClr val="accent3">
                  <a:lumMod val="75000"/>
                </a:schemeClr>
              </a:solidFill>
              <a:latin typeface="+mn-lt"/>
              <a:cs typeface="+mn-cs"/>
            </a:endParaRPr>
          </a:p>
        </p:txBody>
      </p:sp>
      <p:pic>
        <p:nvPicPr>
          <p:cNvPr id="20" name="Picture 2">
            <a:extLst>
              <a:ext uri="{FF2B5EF4-FFF2-40B4-BE49-F238E27FC236}">
                <a16:creationId xmlns:a16="http://schemas.microsoft.com/office/drawing/2014/main" id="{B3BFF982-7E72-A082-4BC6-F091D6C0946E}"/>
              </a:ext>
            </a:extLst>
          </p:cNvPr>
          <p:cNvPicPr>
            <a:picLocks noChangeAspect="1" noChangeArrowheads="1"/>
          </p:cNvPicPr>
          <p:nvPr/>
        </p:nvPicPr>
        <p:blipFill>
          <a:blip r:embed="rId5">
            <a:lum bright="-12000" contrast="22000"/>
          </a:blip>
          <a:srcRect/>
          <a:stretch>
            <a:fillRect/>
          </a:stretch>
        </p:blipFill>
        <p:spPr bwMode="auto">
          <a:xfrm>
            <a:off x="788219" y="1727448"/>
            <a:ext cx="2305050" cy="255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827.WAV"/>
                                        </p:tgtEl>
                                      </p:cMediaNode>
                                    </p:audio>
                                  </p:subTnLst>
                                </p:cTn>
                              </p:par>
                              <p:par>
                                <p:cTn id="17" presetID="39" presetClass="entr" presetSubtype="0" accel="10000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96450AC8-1D88-9F55-1815-CDBCBCF87483}"/>
              </a:ext>
            </a:extLst>
          </p:cNvPr>
          <p:cNvSpPr/>
          <p:nvPr/>
        </p:nvSpPr>
        <p:spPr>
          <a:xfrm>
            <a:off x="6083995" y="1417191"/>
            <a:ext cx="2376488" cy="10080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5" name="Rectangle 1">
            <a:extLst>
              <a:ext uri="{FF2B5EF4-FFF2-40B4-BE49-F238E27FC236}">
                <a16:creationId xmlns:a16="http://schemas.microsoft.com/office/drawing/2014/main" id="{EDD8A783-E753-D51F-8748-93769469CF12}"/>
              </a:ext>
            </a:extLst>
          </p:cNvPr>
          <p:cNvSpPr>
            <a:spLocks noChangeArrowheads="1"/>
          </p:cNvSpPr>
          <p:nvPr/>
        </p:nvSpPr>
        <p:spPr bwMode="auto">
          <a:xfrm>
            <a:off x="5796658" y="1510854"/>
            <a:ext cx="27717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4400" b="1">
                <a:solidFill>
                  <a:srgbClr val="C00000"/>
                </a:solidFill>
              </a:rPr>
              <a:t>الخطوة 2:</a:t>
            </a:r>
            <a:endParaRPr lang="ar-SA" altLang="ar-SA" sz="4800">
              <a:solidFill>
                <a:srgbClr val="C00000"/>
              </a:solidFill>
              <a:latin typeface="Arial" panose="020B0604020202020204" pitchFamily="34" charset="0"/>
            </a:endParaRPr>
          </a:p>
        </p:txBody>
      </p:sp>
      <p:sp>
        <p:nvSpPr>
          <p:cNvPr id="19" name="مربع نص 6">
            <a:extLst>
              <a:ext uri="{FF2B5EF4-FFF2-40B4-BE49-F238E27FC236}">
                <a16:creationId xmlns:a16="http://schemas.microsoft.com/office/drawing/2014/main" id="{AA15D1D4-B189-4E9F-B427-46189426C892}"/>
              </a:ext>
            </a:extLst>
          </p:cNvPr>
          <p:cNvSpPr txBox="1">
            <a:spLocks noChangeArrowheads="1"/>
          </p:cNvSpPr>
          <p:nvPr/>
        </p:nvSpPr>
        <p:spPr bwMode="auto">
          <a:xfrm>
            <a:off x="251520" y="3573016"/>
            <a:ext cx="8066088" cy="2308225"/>
          </a:xfrm>
          <a:prstGeom prst="rect">
            <a:avLst/>
          </a:prstGeom>
          <a:noFill/>
          <a:ln w="9525">
            <a:noFill/>
            <a:miter lim="800000"/>
            <a:headEnd/>
            <a:tailEnd/>
          </a:ln>
        </p:spPr>
        <p:txBody>
          <a:bodyPr>
            <a:spAutoFit/>
          </a:bodyPr>
          <a:lstStyle/>
          <a:p>
            <a:pPr algn="r" rtl="1" eaLnBrk="1" fontAlgn="auto" hangingPunct="1">
              <a:spcBef>
                <a:spcPts val="0"/>
              </a:spcBef>
              <a:spcAft>
                <a:spcPts val="0"/>
              </a:spcAft>
              <a:defRPr/>
            </a:pPr>
            <a:r>
              <a:rPr lang="ar-SA" sz="3600" b="1" cap="small" dirty="0">
                <a:solidFill>
                  <a:schemeClr val="accent3">
                    <a:lumMod val="75000"/>
                  </a:schemeClr>
                </a:solidFill>
                <a:latin typeface="+mn-lt"/>
                <a:cs typeface="+mn-cs"/>
              </a:rPr>
              <a:t>أوجد محور التماثل.</a:t>
            </a:r>
            <a:endParaRPr lang="en-US" sz="3600" b="1" dirty="0">
              <a:solidFill>
                <a:schemeClr val="accent3">
                  <a:lumMod val="75000"/>
                </a:schemeClr>
              </a:solidFill>
              <a:latin typeface="+mn-lt"/>
              <a:cs typeface="+mn-cs"/>
            </a:endParaRPr>
          </a:p>
          <a:p>
            <a:pPr algn="r" rtl="1" eaLnBrk="1" fontAlgn="auto" hangingPunct="1">
              <a:spcBef>
                <a:spcPts val="0"/>
              </a:spcBef>
              <a:spcAft>
                <a:spcPts val="0"/>
              </a:spcAft>
              <a:defRPr/>
            </a:pPr>
            <a:r>
              <a:rPr lang="ar-SA" sz="3600" b="1" cap="small" dirty="0">
                <a:solidFill>
                  <a:schemeClr val="accent3">
                    <a:lumMod val="75000"/>
                  </a:schemeClr>
                </a:solidFill>
                <a:latin typeface="+mn-lt"/>
                <a:cs typeface="+mn-cs"/>
              </a:rPr>
              <a:t>بما أن محور التماثل هو المستقيم الذي يمر بالرأس, ويقسم القطع إلى نصفين متطابقين؛ لذا تكون معادلة محور التماثل هي س = 2.</a:t>
            </a:r>
            <a:endParaRPr lang="en-US" sz="3600" b="1" dirty="0">
              <a:solidFill>
                <a:schemeClr val="accent3">
                  <a:lumMod val="75000"/>
                </a:schemeClr>
              </a:solidFill>
              <a:latin typeface="+mn-lt"/>
              <a:cs typeface="+mn-cs"/>
            </a:endParaRPr>
          </a:p>
        </p:txBody>
      </p:sp>
      <p:pic>
        <p:nvPicPr>
          <p:cNvPr id="20" name="Picture 2">
            <a:extLst>
              <a:ext uri="{FF2B5EF4-FFF2-40B4-BE49-F238E27FC236}">
                <a16:creationId xmlns:a16="http://schemas.microsoft.com/office/drawing/2014/main" id="{9446EFA8-BC11-CAFE-0C5E-583D56836BC3}"/>
              </a:ext>
            </a:extLst>
          </p:cNvPr>
          <p:cNvPicPr>
            <a:picLocks noChangeAspect="1" noChangeArrowheads="1"/>
          </p:cNvPicPr>
          <p:nvPr/>
        </p:nvPicPr>
        <p:blipFill>
          <a:blip r:embed="rId5">
            <a:lum bright="-12000" contrast="22000"/>
          </a:blip>
          <a:srcRect/>
          <a:stretch>
            <a:fillRect/>
          </a:stretch>
        </p:blipFill>
        <p:spPr bwMode="auto">
          <a:xfrm>
            <a:off x="827783" y="1380679"/>
            <a:ext cx="2305050" cy="255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827.WAV"/>
                                        </p:tgtEl>
                                      </p:cMediaNode>
                                    </p:audio>
                                  </p:subTnLst>
                                </p:cTn>
                              </p:par>
                            </p:childTnLst>
                          </p:cTn>
                        </p:par>
                        <p:par>
                          <p:cTn id="17" fill="hold" nodeType="afterGroup">
                            <p:stCondLst>
                              <p:cond delay="1000"/>
                            </p:stCondLst>
                            <p:childTnLst>
                              <p:par>
                                <p:cTn id="18" presetID="39" presetClass="entr" presetSubtype="0" ac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6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1" dur="6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2" dur="6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3" dur="6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
            <a:extLst>
              <a:ext uri="{FF2B5EF4-FFF2-40B4-BE49-F238E27FC236}">
                <a16:creationId xmlns:a16="http://schemas.microsoft.com/office/drawing/2014/main" id="{72A1F3B0-711C-59EE-67E1-4DB33A7BB39C}"/>
              </a:ext>
            </a:extLst>
          </p:cNvPr>
          <p:cNvSpPr txBox="1">
            <a:spLocks noChangeArrowheads="1"/>
          </p:cNvSpPr>
          <p:nvPr/>
        </p:nvSpPr>
        <p:spPr bwMode="auto">
          <a:xfrm>
            <a:off x="5831731" y="1052736"/>
            <a:ext cx="1944687" cy="923925"/>
          </a:xfrm>
          <a:prstGeom prst="rect">
            <a:avLst/>
          </a:prstGeom>
          <a:solidFill>
            <a:schemeClr val="tx2">
              <a:lumMod val="40000"/>
              <a:lumOff val="60000"/>
            </a:schemeClr>
          </a:solidFill>
          <a:ln>
            <a:noFill/>
            <a:headEnd/>
            <a:tailEnd/>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ar-SA" sz="5400" b="1" cap="small" dirty="0">
                <a:solidFill>
                  <a:schemeClr val="tx1"/>
                </a:solidFill>
                <a:latin typeface="+mn-lt"/>
                <a:cs typeface="+mn-cs"/>
              </a:rPr>
              <a:t>والآن</a:t>
            </a:r>
            <a:endParaRPr lang="ar-EG" sz="5400" b="1" dirty="0">
              <a:solidFill>
                <a:schemeClr val="tx1"/>
              </a:solidFill>
              <a:latin typeface="+mn-lt"/>
              <a:cs typeface="+mn-cs"/>
            </a:endParaRPr>
          </a:p>
        </p:txBody>
      </p:sp>
      <p:grpSp>
        <p:nvGrpSpPr>
          <p:cNvPr id="2" name="مجموعة 47">
            <a:extLst>
              <a:ext uri="{FF2B5EF4-FFF2-40B4-BE49-F238E27FC236}">
                <a16:creationId xmlns:a16="http://schemas.microsoft.com/office/drawing/2014/main" id="{ADEA541C-0CF6-B7ED-CFA2-476827EBAC7A}"/>
              </a:ext>
            </a:extLst>
          </p:cNvPr>
          <p:cNvGrpSpPr>
            <a:grpSpLocks/>
          </p:cNvGrpSpPr>
          <p:nvPr/>
        </p:nvGrpSpPr>
        <p:grpSpPr bwMode="auto">
          <a:xfrm>
            <a:off x="971600" y="2996952"/>
            <a:ext cx="5832475" cy="2160588"/>
            <a:chOff x="7592149" y="4929198"/>
            <a:chExt cx="1775701" cy="785818"/>
          </a:xfrm>
        </p:grpSpPr>
        <p:sp>
          <p:nvSpPr>
            <p:cNvPr id="16" name="Oval 5">
              <a:extLst>
                <a:ext uri="{FF2B5EF4-FFF2-40B4-BE49-F238E27FC236}">
                  <a16:creationId xmlns:a16="http://schemas.microsoft.com/office/drawing/2014/main" id="{775FD41F-C061-8A15-15C4-40B8F2072D3A}"/>
                </a:ext>
              </a:extLst>
            </p:cNvPr>
            <p:cNvSpPr/>
            <p:nvPr/>
          </p:nvSpPr>
          <p:spPr bwMode="auto">
            <a:xfrm>
              <a:off x="7653047" y="4929198"/>
              <a:ext cx="1714803" cy="714223"/>
            </a:xfrm>
            <a:prstGeom prst="rect">
              <a:avLst/>
            </a:prstGeom>
            <a:solidFill>
              <a:srgbClr val="000099"/>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EG"/>
            </a:p>
          </p:txBody>
        </p:sp>
        <p:sp>
          <p:nvSpPr>
            <p:cNvPr id="20" name="Oval 5">
              <a:extLst>
                <a:ext uri="{FF2B5EF4-FFF2-40B4-BE49-F238E27FC236}">
                  <a16:creationId xmlns:a16="http://schemas.microsoft.com/office/drawing/2014/main" id="{C43FC390-799B-B2FA-00FF-B6EDE7083ECB}"/>
                </a:ext>
              </a:extLst>
            </p:cNvPr>
            <p:cNvSpPr/>
            <p:nvPr/>
          </p:nvSpPr>
          <p:spPr bwMode="auto">
            <a:xfrm>
              <a:off x="7592149" y="5000636"/>
              <a:ext cx="1714492" cy="714380"/>
            </a:xfrm>
            <a:prstGeom prst="rect">
              <a:avLst/>
            </a:prstGeom>
            <a:solidFill>
              <a:schemeClr val="bg1"/>
            </a:solidFill>
            <a:ln w="12700">
              <a:solidFill>
                <a:srgbClr val="000099"/>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EG"/>
            </a:p>
          </p:txBody>
        </p:sp>
      </p:grpSp>
      <p:sp>
        <p:nvSpPr>
          <p:cNvPr id="23" name="Rectangle 22">
            <a:extLst>
              <a:ext uri="{FF2B5EF4-FFF2-40B4-BE49-F238E27FC236}">
                <a16:creationId xmlns:a16="http://schemas.microsoft.com/office/drawing/2014/main" id="{671D5AE8-9B07-699C-12B2-66668A8F5FF8}"/>
              </a:ext>
            </a:extLst>
          </p:cNvPr>
          <p:cNvSpPr/>
          <p:nvPr/>
        </p:nvSpPr>
        <p:spPr>
          <a:xfrm>
            <a:off x="1474837" y="3501777"/>
            <a:ext cx="4537075" cy="1446213"/>
          </a:xfrm>
          <a:prstGeom prst="rect">
            <a:avLst/>
          </a:prstGeom>
        </p:spPr>
        <p:txBody>
          <a:bodyPr>
            <a:spAutoFit/>
          </a:bodyPr>
          <a:lstStyle/>
          <a:p>
            <a:pPr algn="ctr" rtl="1" eaLnBrk="1" fontAlgn="auto" hangingPunct="1">
              <a:spcBef>
                <a:spcPts val="0"/>
              </a:spcBef>
              <a:spcAft>
                <a:spcPts val="0"/>
              </a:spcAft>
              <a:defRPr/>
            </a:pPr>
            <a:r>
              <a:rPr lang="ar-SA" sz="4400" b="1" cap="small" dirty="0">
                <a:solidFill>
                  <a:srgbClr val="7030A0"/>
                </a:solidFill>
                <a:latin typeface="+mn-lt"/>
                <a:cs typeface="+mn-cs"/>
              </a:rPr>
              <a:t>- أحلل التمثيلات البيانية للدوال </a:t>
            </a:r>
            <a:r>
              <a:rPr lang="ar-SA" sz="4400" b="1" cap="small" dirty="0" err="1">
                <a:solidFill>
                  <a:srgbClr val="7030A0"/>
                </a:solidFill>
                <a:latin typeface="+mn-lt"/>
                <a:cs typeface="+mn-cs"/>
              </a:rPr>
              <a:t>التربيعية.</a:t>
            </a:r>
            <a:endParaRPr lang="en-US" sz="4400" dirty="0">
              <a:solidFill>
                <a:srgbClr val="7030A0"/>
              </a:solidFill>
              <a:latin typeface="+mn-lt"/>
              <a:cs typeface="+mn-cs"/>
            </a:endParaRPr>
          </a:p>
        </p:txBody>
      </p:sp>
    </p:spTree>
    <p:extLst>
      <p:ext uri="{BB962C8B-B14F-4D97-AF65-F5344CB8AC3E}">
        <p14:creationId xmlns:p14="http://schemas.microsoft.com/office/powerpoint/2010/main" val="1616135514"/>
      </p:ext>
    </p:extLst>
  </p:cSld>
  <p:clrMapOvr>
    <a:masterClrMapping/>
  </p:clrMapOvr>
  <p:transition>
    <p:wipe/>
    <p:sndAc>
      <p:stSnd>
        <p:snd r:embed="rId2" name="cp_excl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fmla="#ppt_w*sin(2.5*pi*$)">
                                          <p:val>
                                            <p:fltVal val="0"/>
                                          </p:val>
                                        </p:tav>
                                        <p:tav tm="100000">
                                          <p:val>
                                            <p:fltVal val="1"/>
                                          </p:val>
                                        </p:tav>
                                      </p:tavLst>
                                    </p:anim>
                                    <p:anim calcmode="lin" valueType="num">
                                      <p:cBhvr>
                                        <p:cTn id="8" dur="20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4"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90E2A9E-64BE-AA07-FC0E-AD1E847C1313}"/>
              </a:ext>
            </a:extLst>
          </p:cNvPr>
          <p:cNvSpPr/>
          <p:nvPr/>
        </p:nvSpPr>
        <p:spPr>
          <a:xfrm>
            <a:off x="5975152" y="1341437"/>
            <a:ext cx="2376488" cy="10080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5" name="Rectangle 1">
            <a:extLst>
              <a:ext uri="{FF2B5EF4-FFF2-40B4-BE49-F238E27FC236}">
                <a16:creationId xmlns:a16="http://schemas.microsoft.com/office/drawing/2014/main" id="{E65F917B-DA9D-CA18-5019-3A73A886A646}"/>
              </a:ext>
            </a:extLst>
          </p:cNvPr>
          <p:cNvSpPr>
            <a:spLocks noChangeArrowheads="1"/>
          </p:cNvSpPr>
          <p:nvPr/>
        </p:nvSpPr>
        <p:spPr bwMode="auto">
          <a:xfrm>
            <a:off x="5687815" y="1435100"/>
            <a:ext cx="27717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4400" b="1">
                <a:solidFill>
                  <a:srgbClr val="C00000"/>
                </a:solidFill>
              </a:rPr>
              <a:t>الخطوة 3:</a:t>
            </a:r>
            <a:endParaRPr lang="ar-SA" altLang="ar-SA" sz="4800">
              <a:solidFill>
                <a:srgbClr val="C00000"/>
              </a:solidFill>
              <a:latin typeface="Arial" panose="020B0604020202020204" pitchFamily="34" charset="0"/>
            </a:endParaRPr>
          </a:p>
        </p:txBody>
      </p:sp>
      <p:sp>
        <p:nvSpPr>
          <p:cNvPr id="19" name="مربع نص 6">
            <a:extLst>
              <a:ext uri="{FF2B5EF4-FFF2-40B4-BE49-F238E27FC236}">
                <a16:creationId xmlns:a16="http://schemas.microsoft.com/office/drawing/2014/main" id="{DE4B96C4-6F20-2F55-A382-5152C9A68B16}"/>
              </a:ext>
            </a:extLst>
          </p:cNvPr>
          <p:cNvSpPr txBox="1">
            <a:spLocks noChangeArrowheads="1"/>
          </p:cNvSpPr>
          <p:nvPr/>
        </p:nvSpPr>
        <p:spPr bwMode="auto">
          <a:xfrm>
            <a:off x="539552" y="3429000"/>
            <a:ext cx="7724775" cy="2308225"/>
          </a:xfrm>
          <a:prstGeom prst="rect">
            <a:avLst/>
          </a:prstGeom>
          <a:noFill/>
          <a:ln w="9525">
            <a:noFill/>
            <a:miter lim="800000"/>
            <a:headEnd/>
            <a:tailEnd/>
          </a:ln>
        </p:spPr>
        <p:txBody>
          <a:bodyPr>
            <a:spAutoFit/>
          </a:bodyPr>
          <a:lstStyle/>
          <a:p>
            <a:pPr algn="r" rtl="1" eaLnBrk="1" fontAlgn="auto" hangingPunct="1">
              <a:spcBef>
                <a:spcPts val="0"/>
              </a:spcBef>
              <a:spcAft>
                <a:spcPts val="0"/>
              </a:spcAft>
              <a:defRPr/>
            </a:pPr>
            <a:r>
              <a:rPr lang="ar-SA" sz="3600" b="1" cap="small" dirty="0">
                <a:solidFill>
                  <a:schemeClr val="accent3">
                    <a:lumMod val="75000"/>
                  </a:schemeClr>
                </a:solidFill>
                <a:latin typeface="+mn-lt"/>
                <a:cs typeface="+mn-cs"/>
              </a:rPr>
              <a:t>أوجد المقطع الصادي.</a:t>
            </a:r>
            <a:endParaRPr lang="en-US" sz="3600" dirty="0">
              <a:solidFill>
                <a:schemeClr val="accent3">
                  <a:lumMod val="75000"/>
                </a:schemeClr>
              </a:solidFill>
              <a:latin typeface="+mn-lt"/>
              <a:cs typeface="+mn-cs"/>
            </a:endParaRPr>
          </a:p>
          <a:p>
            <a:pPr algn="r" rtl="1" eaLnBrk="1" fontAlgn="auto" hangingPunct="1">
              <a:spcBef>
                <a:spcPts val="0"/>
              </a:spcBef>
              <a:spcAft>
                <a:spcPts val="0"/>
              </a:spcAft>
              <a:defRPr/>
            </a:pPr>
            <a:r>
              <a:rPr lang="ar-SA" sz="3600" b="1" cap="small" dirty="0">
                <a:solidFill>
                  <a:schemeClr val="accent3">
                    <a:lumMod val="75000"/>
                  </a:schemeClr>
                </a:solidFill>
                <a:latin typeface="+mn-lt"/>
                <a:cs typeface="+mn-cs"/>
              </a:rPr>
              <a:t>بما أن المقطع الصادي هو النقطة التي يتقاطع فيها القطع المكافئ مع محور الصادات، وهي النقطة (0، -1)؛ لذا يكون المقطع الصادي هو -1.</a:t>
            </a:r>
            <a:endParaRPr lang="en-US" sz="3600" dirty="0">
              <a:solidFill>
                <a:schemeClr val="accent3">
                  <a:lumMod val="75000"/>
                </a:schemeClr>
              </a:solidFill>
              <a:latin typeface="+mn-lt"/>
              <a:cs typeface="+mn-cs"/>
            </a:endParaRPr>
          </a:p>
        </p:txBody>
      </p:sp>
      <p:pic>
        <p:nvPicPr>
          <p:cNvPr id="20" name="Picture 2">
            <a:extLst>
              <a:ext uri="{FF2B5EF4-FFF2-40B4-BE49-F238E27FC236}">
                <a16:creationId xmlns:a16="http://schemas.microsoft.com/office/drawing/2014/main" id="{E3908AC7-65F3-559D-A139-F9B2DCF2AC35}"/>
              </a:ext>
            </a:extLst>
          </p:cNvPr>
          <p:cNvPicPr>
            <a:picLocks noChangeAspect="1" noChangeArrowheads="1"/>
          </p:cNvPicPr>
          <p:nvPr/>
        </p:nvPicPr>
        <p:blipFill>
          <a:blip r:embed="rId5">
            <a:lum bright="-12000" contrast="22000"/>
          </a:blip>
          <a:srcRect/>
          <a:stretch>
            <a:fillRect/>
          </a:stretch>
        </p:blipFill>
        <p:spPr bwMode="auto">
          <a:xfrm>
            <a:off x="1042790" y="1077912"/>
            <a:ext cx="2305050" cy="255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OUND827.WAV"/>
                                        </p:tgtEl>
                                      </p:cMediaNode>
                                    </p:audio>
                                  </p:subTnLst>
                                </p:cTn>
                              </p:par>
                              <p:par>
                                <p:cTn id="17" presetID="39" presetClass="entr" presetSubtype="0" accel="10000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TextBox 3">
            <a:extLst>
              <a:ext uri="{FF2B5EF4-FFF2-40B4-BE49-F238E27FC236}">
                <a16:creationId xmlns:a16="http://schemas.microsoft.com/office/drawing/2014/main" id="{1AB7B296-C8FE-DB1A-F693-11D816DC5EA3}"/>
              </a:ext>
            </a:extLst>
          </p:cNvPr>
          <p:cNvSpPr txBox="1"/>
          <p:nvPr/>
        </p:nvSpPr>
        <p:spPr bwMode="auto">
          <a:xfrm>
            <a:off x="771471" y="2404473"/>
            <a:ext cx="8963455"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تحقق من فهمك</a:t>
            </a:r>
          </a:p>
        </p:txBody>
      </p:sp>
    </p:spTree>
    <p:extLst>
      <p:ext uri="{BB962C8B-B14F-4D97-AF65-F5344CB8AC3E}">
        <p14:creationId xmlns:p14="http://schemas.microsoft.com/office/powerpoint/2010/main" val="4125790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C1ACBD06-B621-3CA8-F1DF-E84D64433473}"/>
              </a:ext>
            </a:extLst>
          </p:cNvPr>
          <p:cNvSpPr/>
          <p:nvPr/>
        </p:nvSpPr>
        <p:spPr>
          <a:xfrm>
            <a:off x="6011863" y="3644106"/>
            <a:ext cx="1806575" cy="10683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888F4ADB-BA85-B6E6-9A1A-EA7026A70310}"/>
              </a:ext>
            </a:extLst>
          </p:cNvPr>
          <p:cNvSpPr txBox="1"/>
          <p:nvPr/>
        </p:nvSpPr>
        <p:spPr>
          <a:xfrm>
            <a:off x="6011863" y="3716338"/>
            <a:ext cx="1655762" cy="923925"/>
          </a:xfrm>
          <a:prstGeom prst="rect">
            <a:avLst/>
          </a:prstGeom>
          <a:noFill/>
        </p:spPr>
        <p:txBody>
          <a:bodyPr rtlCol="1">
            <a:spAutoFit/>
          </a:bodyPr>
          <a:lstStyle/>
          <a:p>
            <a:pPr algn="ctr" rtl="1" eaLnBrk="1" fontAlgn="auto" hangingPunct="1">
              <a:spcBef>
                <a:spcPts val="0"/>
              </a:spcBef>
              <a:spcAft>
                <a:spcPts val="0"/>
              </a:spcAft>
              <a:defRPr/>
            </a:pPr>
            <a:r>
              <a:rPr lang="ar-EG" sz="5400" b="1" cap="small" dirty="0">
                <a:latin typeface="+mn-lt"/>
                <a:cs typeface="+mn-cs"/>
              </a:rPr>
              <a:t>2أ)</a:t>
            </a:r>
            <a:endParaRPr lang="en-US" sz="5400" dirty="0">
              <a:latin typeface="+mn-lt"/>
              <a:cs typeface="+mn-cs"/>
            </a:endParaRPr>
          </a:p>
        </p:txBody>
      </p:sp>
      <p:pic>
        <p:nvPicPr>
          <p:cNvPr id="140290" name="Picture 2">
            <a:extLst>
              <a:ext uri="{FF2B5EF4-FFF2-40B4-BE49-F238E27FC236}">
                <a16:creationId xmlns:a16="http://schemas.microsoft.com/office/drawing/2014/main" id="{F1216F81-B49C-7FC1-495F-DAE4C6B65DE2}"/>
              </a:ext>
            </a:extLst>
          </p:cNvPr>
          <p:cNvPicPr>
            <a:picLocks noChangeAspect="1" noChangeArrowheads="1"/>
          </p:cNvPicPr>
          <p:nvPr/>
        </p:nvPicPr>
        <p:blipFill>
          <a:blip r:embed="rId4"/>
          <a:srcRect/>
          <a:stretch>
            <a:fillRect/>
          </a:stretch>
        </p:blipFill>
        <p:spPr bwMode="auto">
          <a:xfrm>
            <a:off x="1116013" y="2636838"/>
            <a:ext cx="3376612" cy="3240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par>
                                <p:cTn id="11" presetID="21" presetClass="entr" presetSubtype="4" fill="hold" nodeType="withEffect">
                                  <p:stCondLst>
                                    <p:cond delay="0"/>
                                  </p:stCondLst>
                                  <p:childTnLst>
                                    <p:set>
                                      <p:cBhvr>
                                        <p:cTn id="12" dur="1" fill="hold">
                                          <p:stCondLst>
                                            <p:cond delay="0"/>
                                          </p:stCondLst>
                                        </p:cTn>
                                        <p:tgtEl>
                                          <p:spTgt spid="140290"/>
                                        </p:tgtEl>
                                        <p:attrNameLst>
                                          <p:attrName>style.visibility</p:attrName>
                                        </p:attrNameLst>
                                      </p:cBhvr>
                                      <p:to>
                                        <p:strVal val="visible"/>
                                      </p:to>
                                    </p:set>
                                    <p:animEffect transition="in" filter="wheel(4)">
                                      <p:cBhvr>
                                        <p:cTn id="13"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150381-F25A-2722-E5CB-B47B90F2F50F}"/>
              </a:ext>
            </a:extLst>
          </p:cNvPr>
          <p:cNvSpPr/>
          <p:nvPr/>
        </p:nvSpPr>
        <p:spPr>
          <a:xfrm>
            <a:off x="1006475" y="2565399"/>
            <a:ext cx="6919912" cy="1584325"/>
          </a:xfrm>
          <a:prstGeom prst="rect">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dirty="0"/>
          </a:p>
        </p:txBody>
      </p:sp>
      <p:sp>
        <p:nvSpPr>
          <p:cNvPr id="10" name="TextBox 9">
            <a:extLst>
              <a:ext uri="{FF2B5EF4-FFF2-40B4-BE49-F238E27FC236}">
                <a16:creationId xmlns:a16="http://schemas.microsoft.com/office/drawing/2014/main" id="{9441940E-4FCD-81F6-F023-9367D61FE730}"/>
              </a:ext>
            </a:extLst>
          </p:cNvPr>
          <p:cNvSpPr txBox="1">
            <a:spLocks noChangeArrowheads="1"/>
          </p:cNvSpPr>
          <p:nvPr/>
        </p:nvSpPr>
        <p:spPr bwMode="auto">
          <a:xfrm>
            <a:off x="1120774" y="2703512"/>
            <a:ext cx="66913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4400" b="1" dirty="0">
                <a:latin typeface="Arial" panose="020B0604020202020204" pitchFamily="34" charset="0"/>
              </a:rPr>
              <a:t>الرأس = (-1 ،3) ، محور التماثل س = -1 ، المقطع الصادي =2 </a:t>
            </a:r>
            <a:endParaRPr lang="en-US" altLang="ar-SA" sz="4400" dirty="0">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F50065CB-143C-BC55-6877-A9B6E331A5CC}"/>
              </a:ext>
            </a:extLst>
          </p:cNvPr>
          <p:cNvSpPr/>
          <p:nvPr/>
        </p:nvSpPr>
        <p:spPr>
          <a:xfrm>
            <a:off x="6078538" y="3594100"/>
            <a:ext cx="1806575" cy="10683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20A42090-3F24-2D8F-9191-AA271BDDB980}"/>
              </a:ext>
            </a:extLst>
          </p:cNvPr>
          <p:cNvSpPr txBox="1"/>
          <p:nvPr/>
        </p:nvSpPr>
        <p:spPr>
          <a:xfrm>
            <a:off x="6011863" y="3716338"/>
            <a:ext cx="1655762" cy="923925"/>
          </a:xfrm>
          <a:prstGeom prst="rect">
            <a:avLst/>
          </a:prstGeom>
          <a:noFill/>
        </p:spPr>
        <p:txBody>
          <a:bodyPr rtlCol="1">
            <a:spAutoFit/>
          </a:bodyPr>
          <a:lstStyle/>
          <a:p>
            <a:pPr algn="ctr" rtl="1" eaLnBrk="1" fontAlgn="auto" hangingPunct="1">
              <a:spcBef>
                <a:spcPts val="0"/>
              </a:spcBef>
              <a:spcAft>
                <a:spcPts val="0"/>
              </a:spcAft>
              <a:defRPr/>
            </a:pPr>
            <a:r>
              <a:rPr lang="ar-EG" sz="5400" b="1" cap="small" dirty="0">
                <a:latin typeface="+mn-lt"/>
                <a:cs typeface="+mn-cs"/>
              </a:rPr>
              <a:t>2ب)</a:t>
            </a:r>
            <a:endParaRPr lang="en-US" sz="5400" dirty="0">
              <a:latin typeface="+mn-lt"/>
              <a:cs typeface="+mn-cs"/>
            </a:endParaRPr>
          </a:p>
        </p:txBody>
      </p:sp>
      <p:pic>
        <p:nvPicPr>
          <p:cNvPr id="141314" name="Picture 2">
            <a:extLst>
              <a:ext uri="{FF2B5EF4-FFF2-40B4-BE49-F238E27FC236}">
                <a16:creationId xmlns:a16="http://schemas.microsoft.com/office/drawing/2014/main" id="{BD42F3D5-A735-4171-A2A6-937A99B46590}"/>
              </a:ext>
            </a:extLst>
          </p:cNvPr>
          <p:cNvPicPr>
            <a:picLocks noChangeAspect="1" noChangeArrowheads="1"/>
          </p:cNvPicPr>
          <p:nvPr/>
        </p:nvPicPr>
        <p:blipFill>
          <a:blip r:embed="rId4"/>
          <a:srcRect/>
          <a:stretch>
            <a:fillRect/>
          </a:stretch>
        </p:blipFill>
        <p:spPr bwMode="auto">
          <a:xfrm>
            <a:off x="1476375" y="2565400"/>
            <a:ext cx="3295650" cy="2951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par>
                                <p:cTn id="11" presetID="21" presetClass="entr" presetSubtype="4" fill="hold" nodeType="withEffect">
                                  <p:stCondLst>
                                    <p:cond delay="0"/>
                                  </p:stCondLst>
                                  <p:childTnLst>
                                    <p:set>
                                      <p:cBhvr>
                                        <p:cTn id="12" dur="1" fill="hold">
                                          <p:stCondLst>
                                            <p:cond delay="0"/>
                                          </p:stCondLst>
                                        </p:cTn>
                                        <p:tgtEl>
                                          <p:spTgt spid="141314"/>
                                        </p:tgtEl>
                                        <p:attrNameLst>
                                          <p:attrName>style.visibility</p:attrName>
                                        </p:attrNameLst>
                                      </p:cBhvr>
                                      <p:to>
                                        <p:strVal val="visible"/>
                                      </p:to>
                                    </p:set>
                                    <p:animEffect transition="in" filter="wheel(4)">
                                      <p:cBhvr>
                                        <p:cTn id="13" dur="5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3F2AB2-DAE0-3C15-E7D4-5BA3F2B50196}"/>
              </a:ext>
            </a:extLst>
          </p:cNvPr>
          <p:cNvSpPr/>
          <p:nvPr/>
        </p:nvSpPr>
        <p:spPr>
          <a:xfrm>
            <a:off x="1112044" y="2492896"/>
            <a:ext cx="6919912" cy="1584325"/>
          </a:xfrm>
          <a:prstGeom prst="rect">
            <a:avLst/>
          </a:prstGeom>
          <a:solidFill>
            <a:schemeClr val="accent5">
              <a:lumMod val="40000"/>
              <a:lumOff val="60000"/>
            </a:schemeClr>
          </a:solidFill>
          <a:ln>
            <a:no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dirty="0"/>
          </a:p>
        </p:txBody>
      </p:sp>
      <p:sp>
        <p:nvSpPr>
          <p:cNvPr id="10" name="TextBox 9">
            <a:extLst>
              <a:ext uri="{FF2B5EF4-FFF2-40B4-BE49-F238E27FC236}">
                <a16:creationId xmlns:a16="http://schemas.microsoft.com/office/drawing/2014/main" id="{DC598E2A-AFAA-FED0-27D4-C38B98A96185}"/>
              </a:ext>
            </a:extLst>
          </p:cNvPr>
          <p:cNvSpPr txBox="1">
            <a:spLocks noChangeArrowheads="1"/>
          </p:cNvSpPr>
          <p:nvPr/>
        </p:nvSpPr>
        <p:spPr bwMode="auto">
          <a:xfrm>
            <a:off x="1261269" y="2635771"/>
            <a:ext cx="66929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4400" b="1">
                <a:latin typeface="Arial" panose="020B0604020202020204" pitchFamily="34" charset="0"/>
              </a:rPr>
              <a:t>الرأس = (1، 3) ، محور التماثل س =1 ، المقطع الصادي =</a:t>
            </a:r>
            <a:r>
              <a:rPr lang="en-US" altLang="ar-SA" sz="4400" b="1">
                <a:latin typeface="Arial" panose="020B0604020202020204" pitchFamily="34" charset="0"/>
              </a:rPr>
              <a:t> </a:t>
            </a:r>
            <a:r>
              <a:rPr lang="ar-SA" altLang="ar-SA" sz="4400" b="1">
                <a:latin typeface="Arial" panose="020B0604020202020204" pitchFamily="34" charset="0"/>
              </a:rPr>
              <a:t>4</a:t>
            </a:r>
            <a:endParaRPr lang="en-US" altLang="ar-SA" sz="4400">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6643300-8876-2385-2BCD-8EF8573F4195}"/>
              </a:ext>
            </a:extLst>
          </p:cNvPr>
          <p:cNvSpPr>
            <a:spLocks noChangeArrowheads="1"/>
          </p:cNvSpPr>
          <p:nvPr/>
        </p:nvSpPr>
        <p:spPr bwMode="auto">
          <a:xfrm>
            <a:off x="1116013" y="2492375"/>
            <a:ext cx="7056437" cy="1939925"/>
          </a:xfrm>
          <a:prstGeom prst="rect">
            <a:avLst/>
          </a:prstGeom>
          <a:solidFill>
            <a:schemeClr val="accent5">
              <a:lumMod val="40000"/>
              <a:lumOff val="60000"/>
            </a:schemeClr>
          </a:solidFill>
          <a:ln w="9525">
            <a:solidFill>
              <a:schemeClr val="accent1"/>
            </a:solidFill>
            <a:miter lim="800000"/>
            <a:headEnd/>
            <a:tailEnd/>
          </a:ln>
          <a:effectLst/>
        </p:spPr>
        <p:txBody>
          <a:bodyPr anchor="ctr">
            <a:spAutoFit/>
          </a:bodyPr>
          <a:lstStyle/>
          <a:p>
            <a:pPr algn="ctr" rtl="1" eaLnBrk="1" fontAlgn="auto" hangingPunct="1">
              <a:spcBef>
                <a:spcPts val="0"/>
              </a:spcBef>
              <a:spcAft>
                <a:spcPts val="0"/>
              </a:spcAft>
              <a:defRPr/>
            </a:pPr>
            <a:r>
              <a:rPr lang="ar-SA" sz="4000" b="1" cap="small" dirty="0">
                <a:solidFill>
                  <a:srgbClr val="006600"/>
                </a:solidFill>
                <a:latin typeface="Arial" charset="0"/>
                <a:cs typeface="Arial" charset="0"/>
              </a:rPr>
              <a:t>عند تحديد خصائص القطع المكافئ من قاعدة الدالة يكون من الأسهل غالبًا إيجاد معادلة محور التماثل أولًا.</a:t>
            </a:r>
            <a:endParaRPr lang="en-US" sz="4000" dirty="0">
              <a:solidFill>
                <a:srgbClr val="006600"/>
              </a:solidFill>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TextBox 3">
            <a:extLst>
              <a:ext uri="{FF2B5EF4-FFF2-40B4-BE49-F238E27FC236}">
                <a16:creationId xmlns:a16="http://schemas.microsoft.com/office/drawing/2014/main" id="{1AB7B296-C8FE-DB1A-F693-11D816DC5EA3}"/>
              </a:ext>
            </a:extLst>
          </p:cNvPr>
          <p:cNvSpPr txBox="1"/>
          <p:nvPr/>
        </p:nvSpPr>
        <p:spPr bwMode="auto">
          <a:xfrm>
            <a:off x="771471" y="2404473"/>
            <a:ext cx="8963455"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prstClr val="black"/>
                </a:solidFill>
                <a:cs typeface="Times New Roman" panose="02020603050405020304" pitchFamily="18" charset="0"/>
              </a:rPr>
              <a:t>إرشادات للدراسة</a:t>
            </a:r>
          </a:p>
        </p:txBody>
      </p:sp>
    </p:spTree>
    <p:extLst>
      <p:ext uri="{BB962C8B-B14F-4D97-AF65-F5344CB8AC3E}">
        <p14:creationId xmlns:p14="http://schemas.microsoft.com/office/powerpoint/2010/main" val="3932373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543ACFF2-C4ED-89C0-A197-62BAABACED19}"/>
              </a:ext>
            </a:extLst>
          </p:cNvPr>
          <p:cNvSpPr>
            <a:spLocks noChangeArrowheads="1"/>
          </p:cNvSpPr>
          <p:nvPr/>
        </p:nvSpPr>
        <p:spPr bwMode="auto">
          <a:xfrm>
            <a:off x="2051720" y="1700808"/>
            <a:ext cx="58705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ar-EG" altLang="ar-SA" sz="4000" b="1">
                <a:solidFill>
                  <a:srgbClr val="006600"/>
                </a:solidFill>
              </a:rPr>
              <a:t>المقطع الصادي</a:t>
            </a:r>
          </a:p>
          <a:p>
            <a:pPr algn="ctr" eaLnBrk="1" hangingPunct="1">
              <a:spcBef>
                <a:spcPct val="0"/>
              </a:spcBef>
              <a:buFontTx/>
              <a:buNone/>
            </a:pPr>
            <a:r>
              <a:rPr lang="ar-EG" altLang="ar-SA" sz="4000" b="1">
                <a:solidFill>
                  <a:srgbClr val="C00000"/>
                </a:solidFill>
              </a:rPr>
              <a:t>الإحداثي الصادي للمقطع الصادي  هو الحد الثابت (جـ) للدالة التربيعية في الصورة القياسية</a:t>
            </a:r>
            <a:endParaRPr lang="en-US" altLang="ar-SA" sz="4000">
              <a:solidFill>
                <a:srgbClr val="C00000"/>
              </a:solidFill>
            </a:endParaRPr>
          </a:p>
        </p:txBody>
      </p:sp>
    </p:spTree>
  </p:cSld>
  <p:clrMapOvr>
    <a:masterClrMapping/>
  </p:clrMapOvr>
  <p:transition>
    <p:zoom/>
    <p:sndAc>
      <p:stSnd>
        <p:snd r:embed="rId3" name="0085 - arcade game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145">
                                          <p:stCondLst>
                                            <p:cond delay="0"/>
                                          </p:stCondLst>
                                        </p:cTn>
                                        <p:tgtEl>
                                          <p:spTgt spid="10">
                                            <p:txEl>
                                              <p:pRg st="0" end="0"/>
                                            </p:txEl>
                                          </p:spTgt>
                                        </p:tgtEl>
                                      </p:cBhvr>
                                    </p:animEffect>
                                    <p:anim calcmode="lin" valueType="num">
                                      <p:cBhvr>
                                        <p:cTn id="8" dur="455"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0"/>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3"/>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10">
                                            <p:txEl>
                                              <p:pRg st="0" end="0"/>
                                            </p:txEl>
                                          </p:spTgt>
                                        </p:tgtEl>
                                      </p:cBhvr>
                                      <p:to x="100000" y="60000"/>
                                    </p:animScale>
                                    <p:animScale>
                                      <p:cBhvr>
                                        <p:cTn id="14" dur="42" decel="50000">
                                          <p:stCondLst>
                                            <p:cond delay="169"/>
                                          </p:stCondLst>
                                        </p:cTn>
                                        <p:tgtEl>
                                          <p:spTgt spid="10">
                                            <p:txEl>
                                              <p:pRg st="0" end="0"/>
                                            </p:txEl>
                                          </p:spTgt>
                                        </p:tgtEl>
                                      </p:cBhvr>
                                      <p:to x="100000" y="100000"/>
                                    </p:animScale>
                                    <p:animScale>
                                      <p:cBhvr>
                                        <p:cTn id="15" dur="7">
                                          <p:stCondLst>
                                            <p:cond delay="327"/>
                                          </p:stCondLst>
                                        </p:cTn>
                                        <p:tgtEl>
                                          <p:spTgt spid="10">
                                            <p:txEl>
                                              <p:pRg st="0" end="0"/>
                                            </p:txEl>
                                          </p:spTgt>
                                        </p:tgtEl>
                                      </p:cBhvr>
                                      <p:to x="100000" y="80000"/>
                                    </p:animScale>
                                    <p:animScale>
                                      <p:cBhvr>
                                        <p:cTn id="16" dur="42" decel="50000">
                                          <p:stCondLst>
                                            <p:cond delay="334"/>
                                          </p:stCondLst>
                                        </p:cTn>
                                        <p:tgtEl>
                                          <p:spTgt spid="10">
                                            <p:txEl>
                                              <p:pRg st="0" end="0"/>
                                            </p:txEl>
                                          </p:spTgt>
                                        </p:tgtEl>
                                      </p:cBhvr>
                                      <p:to x="100000" y="100000"/>
                                    </p:animScale>
                                    <p:animScale>
                                      <p:cBhvr>
                                        <p:cTn id="17" dur="7">
                                          <p:stCondLst>
                                            <p:cond delay="410"/>
                                          </p:stCondLst>
                                        </p:cTn>
                                        <p:tgtEl>
                                          <p:spTgt spid="10">
                                            <p:txEl>
                                              <p:pRg st="0" end="0"/>
                                            </p:txEl>
                                          </p:spTgt>
                                        </p:tgtEl>
                                      </p:cBhvr>
                                      <p:to x="100000" y="90000"/>
                                    </p:animScale>
                                    <p:animScale>
                                      <p:cBhvr>
                                        <p:cTn id="18" dur="42" decel="50000">
                                          <p:stCondLst>
                                            <p:cond delay="416"/>
                                          </p:stCondLst>
                                        </p:cTn>
                                        <p:tgtEl>
                                          <p:spTgt spid="10">
                                            <p:txEl>
                                              <p:pRg st="0" end="0"/>
                                            </p:txEl>
                                          </p:spTgt>
                                        </p:tgtEl>
                                      </p:cBhvr>
                                      <p:to x="100000" y="100000"/>
                                    </p:animScale>
                                    <p:animScale>
                                      <p:cBhvr>
                                        <p:cTn id="19" dur="7">
                                          <p:stCondLst>
                                            <p:cond delay="451"/>
                                          </p:stCondLst>
                                        </p:cTn>
                                        <p:tgtEl>
                                          <p:spTgt spid="10">
                                            <p:txEl>
                                              <p:pRg st="0" end="0"/>
                                            </p:txEl>
                                          </p:spTgt>
                                        </p:tgtEl>
                                      </p:cBhvr>
                                      <p:to x="100000" y="95000"/>
                                    </p:animScale>
                                    <p:animScale>
                                      <p:cBhvr>
                                        <p:cTn id="20" dur="42" decel="50000">
                                          <p:stCondLst>
                                            <p:cond delay="458"/>
                                          </p:stCondLst>
                                        </p:cTn>
                                        <p:tgtEl>
                                          <p:spTgt spid="10">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Exclamation.wav"/>
                                        </p:tgtEl>
                                      </p:cMediaNode>
                                    </p:audio>
                                  </p:subTnLst>
                                </p:cTn>
                              </p:par>
                            </p:childTnLst>
                          </p:cTn>
                        </p:par>
                        <p:par>
                          <p:cTn id="21" fill="hold" nodeType="afterGroup">
                            <p:stCondLst>
                              <p:cond delay="500"/>
                            </p:stCondLst>
                            <p:childTnLst>
                              <p:par>
                                <p:cTn id="22" presetID="21" presetClass="entr" presetSubtype="4" fill="hold" nodeType="after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heel(4)">
                                      <p:cBhvr>
                                        <p:cTn id="24" dur="500"/>
                                        <p:tgtEl>
                                          <p:spTgt spid="10">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cached_extralif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3"/>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DDEC577-FC29-4B44-86E6-DF2C46A30C0D}"/>
              </a:ext>
            </a:extLst>
          </p:cNvPr>
          <p:cNvSpPr>
            <a:spLocks noChangeArrowheads="1"/>
          </p:cNvSpPr>
          <p:nvPr/>
        </p:nvSpPr>
        <p:spPr bwMode="auto">
          <a:xfrm>
            <a:off x="1816148" y="2792620"/>
            <a:ext cx="5400675" cy="1446550"/>
          </a:xfrm>
          <a:prstGeom prst="rect">
            <a:avLst/>
          </a:prstGeom>
          <a:no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cap="small" dirty="0">
                <a:solidFill>
                  <a:srgbClr val="FF0066"/>
                </a:solidFill>
                <a:latin typeface="Calibri"/>
              </a:rPr>
              <a:t>تحديد خصائص القطع المكافئ من قاعدة دالته</a:t>
            </a:r>
          </a:p>
        </p:txBody>
      </p:sp>
      <p:sp>
        <p:nvSpPr>
          <p:cNvPr id="68" name="Rectangle 10">
            <a:extLst>
              <a:ext uri="{FF2B5EF4-FFF2-40B4-BE49-F238E27FC236}">
                <a16:creationId xmlns:a16="http://schemas.microsoft.com/office/drawing/2014/main" id="{F9571122-288F-4867-93D2-C15C85F24DB6}"/>
              </a:ext>
            </a:extLst>
          </p:cNvPr>
          <p:cNvSpPr/>
          <p:nvPr/>
        </p:nvSpPr>
        <p:spPr>
          <a:xfrm>
            <a:off x="3248397" y="1650278"/>
            <a:ext cx="1800225" cy="83185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a:t>
            </a:r>
            <a:r>
              <a:rPr kumimoji="0" lang="ar-EG"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3</a:t>
            </a:r>
            <a:endParaRPr kumimoji="0" 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59286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800" decel="100000"/>
                                        <p:tgtEl>
                                          <p:spTgt spid="68"/>
                                        </p:tgtEl>
                                      </p:cBhvr>
                                    </p:animEffect>
                                    <p:anim calcmode="lin" valueType="num">
                                      <p:cBhvr>
                                        <p:cTn id="8" dur="800" decel="100000" fill="hold"/>
                                        <p:tgtEl>
                                          <p:spTgt spid="68"/>
                                        </p:tgtEl>
                                        <p:attrNameLst>
                                          <p:attrName>style.rotation</p:attrName>
                                        </p:attrNameLst>
                                      </p:cBhvr>
                                      <p:tavLst>
                                        <p:tav tm="0">
                                          <p:val>
                                            <p:fltVal val="-90"/>
                                          </p:val>
                                        </p:tav>
                                        <p:tav tm="100000">
                                          <p:val>
                                            <p:fltVal val="0"/>
                                          </p:val>
                                        </p:tav>
                                      </p:tavLst>
                                    </p:anim>
                                    <p:anim calcmode="lin" valueType="num">
                                      <p:cBhvr>
                                        <p:cTn id="9" dur="800" decel="100000" fill="hold"/>
                                        <p:tgtEl>
                                          <p:spTgt spid="68"/>
                                        </p:tgtEl>
                                        <p:attrNameLst>
                                          <p:attrName>ppt_x</p:attrName>
                                        </p:attrNameLst>
                                      </p:cBhvr>
                                      <p:tavLst>
                                        <p:tav tm="0">
                                          <p:val>
                                            <p:strVal val="#ppt_x+0.4"/>
                                          </p:val>
                                        </p:tav>
                                        <p:tav tm="100000">
                                          <p:val>
                                            <p:strVal val="#ppt_x-0.05"/>
                                          </p:val>
                                        </p:tav>
                                      </p:tavLst>
                                    </p:anim>
                                    <p:anim calcmode="lin" valueType="num">
                                      <p:cBhvr>
                                        <p:cTn id="10" dur="800" decel="100000" fill="hold"/>
                                        <p:tgtEl>
                                          <p:spTgt spid="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057 - arcade game beep.wav"/>
                                        </p:tgtEl>
                                      </p:cMediaNode>
                                    </p:audio>
                                  </p:subTnLst>
                                </p:cTn>
                              </p:par>
                              <p:par>
                                <p:cTn id="13" presetID="18" presetClass="entr" presetSubtype="1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strips(downLeft)">
                                      <p:cBhvr>
                                        <p:cTn id="15" dur="500"/>
                                        <p:tgtEl>
                                          <p:spTgt spid="66"/>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
            <a:extLst>
              <a:ext uri="{FF2B5EF4-FFF2-40B4-BE49-F238E27FC236}">
                <a16:creationId xmlns:a16="http://schemas.microsoft.com/office/drawing/2014/main" id="{8631B342-FDF0-8A8A-185C-8013F1200E51}"/>
              </a:ext>
            </a:extLst>
          </p:cNvPr>
          <p:cNvSpPr txBox="1">
            <a:spLocks noChangeArrowheads="1"/>
          </p:cNvSpPr>
          <p:nvPr/>
        </p:nvSpPr>
        <p:spPr bwMode="auto">
          <a:xfrm>
            <a:off x="6425605" y="1329531"/>
            <a:ext cx="1944687" cy="923925"/>
          </a:xfrm>
          <a:prstGeom prst="rect">
            <a:avLst/>
          </a:prstGeom>
          <a:solidFill>
            <a:schemeClr val="tx2">
              <a:lumMod val="40000"/>
              <a:lumOff val="60000"/>
            </a:schemeClr>
          </a:solidFill>
          <a:ln w="9525">
            <a:noFill/>
            <a:miter lim="800000"/>
            <a:headEnd/>
            <a:tailEnd/>
          </a:ln>
        </p:spPr>
        <p:txBody>
          <a:bodyPr>
            <a:spAutoFit/>
          </a:bodyPr>
          <a:lstStyle/>
          <a:p>
            <a:pPr algn="ctr" eaLnBrk="1" fontAlgn="auto" hangingPunct="1">
              <a:spcBef>
                <a:spcPts val="0"/>
              </a:spcBef>
              <a:spcAft>
                <a:spcPts val="0"/>
              </a:spcAft>
              <a:defRPr/>
            </a:pPr>
            <a:r>
              <a:rPr lang="ar-SA" sz="5400" b="1" cap="small" dirty="0">
                <a:latin typeface="+mn-lt"/>
                <a:cs typeface="+mn-cs"/>
              </a:rPr>
              <a:t>والآن</a:t>
            </a:r>
            <a:endParaRPr lang="ar-EG" sz="5400" b="1" dirty="0">
              <a:latin typeface="+mn-lt"/>
              <a:cs typeface="+mn-cs"/>
            </a:endParaRPr>
          </a:p>
        </p:txBody>
      </p:sp>
      <p:grpSp>
        <p:nvGrpSpPr>
          <p:cNvPr id="7176" name="مجموعة 47">
            <a:extLst>
              <a:ext uri="{FF2B5EF4-FFF2-40B4-BE49-F238E27FC236}">
                <a16:creationId xmlns:a16="http://schemas.microsoft.com/office/drawing/2014/main" id="{31843C5B-8533-243F-3FBC-AE12D286C694}"/>
              </a:ext>
            </a:extLst>
          </p:cNvPr>
          <p:cNvGrpSpPr>
            <a:grpSpLocks/>
          </p:cNvGrpSpPr>
          <p:nvPr/>
        </p:nvGrpSpPr>
        <p:grpSpPr bwMode="auto">
          <a:xfrm>
            <a:off x="945555" y="3104356"/>
            <a:ext cx="5832475" cy="2160588"/>
            <a:chOff x="7592149" y="4929198"/>
            <a:chExt cx="1775701" cy="785818"/>
          </a:xfrm>
        </p:grpSpPr>
        <p:sp>
          <p:nvSpPr>
            <p:cNvPr id="16" name="Oval 5">
              <a:extLst>
                <a:ext uri="{FF2B5EF4-FFF2-40B4-BE49-F238E27FC236}">
                  <a16:creationId xmlns:a16="http://schemas.microsoft.com/office/drawing/2014/main" id="{A2056452-3EE1-5303-2664-B5DED3C0DE9D}"/>
                </a:ext>
              </a:extLst>
            </p:cNvPr>
            <p:cNvSpPr/>
            <p:nvPr/>
          </p:nvSpPr>
          <p:spPr bwMode="auto">
            <a:xfrm>
              <a:off x="7653047" y="4929198"/>
              <a:ext cx="1714803" cy="714223"/>
            </a:xfrm>
            <a:prstGeom prst="rect">
              <a:avLst/>
            </a:prstGeom>
            <a:solidFill>
              <a:srgbClr val="000099"/>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EG"/>
            </a:p>
          </p:txBody>
        </p:sp>
        <p:sp>
          <p:nvSpPr>
            <p:cNvPr id="20" name="Oval 5">
              <a:extLst>
                <a:ext uri="{FF2B5EF4-FFF2-40B4-BE49-F238E27FC236}">
                  <a16:creationId xmlns:a16="http://schemas.microsoft.com/office/drawing/2014/main" id="{C8E45508-9E61-8A74-2995-1078DD401A12}"/>
                </a:ext>
              </a:extLst>
            </p:cNvPr>
            <p:cNvSpPr/>
            <p:nvPr/>
          </p:nvSpPr>
          <p:spPr bwMode="auto">
            <a:xfrm>
              <a:off x="7592149" y="5000636"/>
              <a:ext cx="1714492" cy="714380"/>
            </a:xfrm>
            <a:prstGeom prst="rect">
              <a:avLst/>
            </a:prstGeom>
            <a:solidFill>
              <a:schemeClr val="bg1"/>
            </a:solidFill>
            <a:ln w="12700">
              <a:solidFill>
                <a:srgbClr val="000099"/>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EG"/>
            </a:p>
          </p:txBody>
        </p:sp>
      </p:grpSp>
      <p:sp>
        <p:nvSpPr>
          <p:cNvPr id="23" name="Rectangle 22">
            <a:extLst>
              <a:ext uri="{FF2B5EF4-FFF2-40B4-BE49-F238E27FC236}">
                <a16:creationId xmlns:a16="http://schemas.microsoft.com/office/drawing/2014/main" id="{ED965662-A7C2-89D3-2B50-441C95D60782}"/>
              </a:ext>
            </a:extLst>
          </p:cNvPr>
          <p:cNvSpPr/>
          <p:nvPr/>
        </p:nvSpPr>
        <p:spPr>
          <a:xfrm>
            <a:off x="1448792" y="3609181"/>
            <a:ext cx="4537075" cy="1446213"/>
          </a:xfrm>
          <a:prstGeom prst="rect">
            <a:avLst/>
          </a:prstGeom>
        </p:spPr>
        <p:txBody>
          <a:bodyPr>
            <a:spAutoFit/>
          </a:bodyPr>
          <a:lstStyle/>
          <a:p>
            <a:pPr algn="ctr" rtl="1" eaLnBrk="1" fontAlgn="auto" hangingPunct="1">
              <a:spcBef>
                <a:spcPts val="0"/>
              </a:spcBef>
              <a:spcAft>
                <a:spcPts val="0"/>
              </a:spcAft>
              <a:defRPr/>
            </a:pPr>
            <a:r>
              <a:rPr lang="ar-SA" sz="4400" b="1" cap="small" dirty="0">
                <a:solidFill>
                  <a:srgbClr val="7030A0"/>
                </a:solidFill>
                <a:latin typeface="+mn-lt"/>
                <a:cs typeface="+mn-cs"/>
              </a:rPr>
              <a:t>- أمثل الدوال التربيعية بيانيًا.</a:t>
            </a:r>
            <a:endParaRPr lang="en-US" sz="4400" dirty="0">
              <a:solidFill>
                <a:srgbClr val="7030A0"/>
              </a:solidFill>
              <a:latin typeface="+mn-lt"/>
              <a:cs typeface="+mn-cs"/>
            </a:endParaRPr>
          </a:p>
        </p:txBody>
      </p:sp>
    </p:spTree>
  </p:cSld>
  <p:clrMapOvr>
    <a:masterClrMapping/>
  </p:clrMapOvr>
  <p:transition>
    <p:wipe/>
    <p:sndAc>
      <p:stSnd>
        <p:snd r:embed="rId2" name="cp_excl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DFADDB-781A-27FC-0E16-A6B92BA3C0DC}"/>
              </a:ext>
            </a:extLst>
          </p:cNvPr>
          <p:cNvSpPr txBox="1"/>
          <p:nvPr/>
        </p:nvSpPr>
        <p:spPr>
          <a:xfrm>
            <a:off x="468313" y="2320925"/>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mn-lt"/>
                <a:cs typeface="+mn-cs"/>
              </a:rPr>
              <a:t>أوجد الرأس، ومعادلة محور التماثل، والمقطع الصادي للدالة: ص = 2س</a:t>
            </a:r>
            <a:r>
              <a:rPr lang="ar-EG" sz="4000" b="1" baseline="30000" dirty="0">
                <a:solidFill>
                  <a:srgbClr val="002060"/>
                </a:solidFill>
                <a:latin typeface="+mn-lt"/>
                <a:cs typeface="+mn-cs"/>
              </a:rPr>
              <a:t>2</a:t>
            </a:r>
            <a:r>
              <a:rPr lang="ar-SA" sz="4000" b="1" cap="small" dirty="0">
                <a:solidFill>
                  <a:srgbClr val="002060"/>
                </a:solidFill>
                <a:latin typeface="+mn-lt"/>
                <a:cs typeface="+mn-cs"/>
              </a:rPr>
              <a:t> + 4س – 3 </a:t>
            </a:r>
            <a:endParaRPr lang="en-US" sz="4000" dirty="0">
              <a:solidFill>
                <a:srgbClr val="002060"/>
              </a:solidFill>
              <a:latin typeface="+mn-lt"/>
              <a:cs typeface="+mn-cs"/>
            </a:endParaRPr>
          </a:p>
        </p:txBody>
      </p:sp>
      <p:sp>
        <p:nvSpPr>
          <p:cNvPr id="15" name="Snip Diagonal Corner Rectangle 14">
            <a:extLst>
              <a:ext uri="{FF2B5EF4-FFF2-40B4-BE49-F238E27FC236}">
                <a16:creationId xmlns:a16="http://schemas.microsoft.com/office/drawing/2014/main" id="{922165A7-973A-B91E-44A9-B491CAABA848}"/>
              </a:ext>
            </a:extLst>
          </p:cNvPr>
          <p:cNvSpPr/>
          <p:nvPr/>
        </p:nvSpPr>
        <p:spPr>
          <a:xfrm>
            <a:off x="5292725" y="4581525"/>
            <a:ext cx="2951163"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6" name="Rectangle 15">
            <a:extLst>
              <a:ext uri="{FF2B5EF4-FFF2-40B4-BE49-F238E27FC236}">
                <a16:creationId xmlns:a16="http://schemas.microsoft.com/office/drawing/2014/main" id="{C561F9C4-8307-048F-1123-2386FF95939F}"/>
              </a:ext>
            </a:extLst>
          </p:cNvPr>
          <p:cNvSpPr/>
          <p:nvPr/>
        </p:nvSpPr>
        <p:spPr>
          <a:xfrm>
            <a:off x="5305425" y="4932363"/>
            <a:ext cx="3311525" cy="584200"/>
          </a:xfrm>
          <a:prstGeom prst="rect">
            <a:avLst/>
          </a:prstGeom>
        </p:spPr>
        <p:txBody>
          <a:bodyPr>
            <a:spAutoFit/>
          </a:bodyPr>
          <a:lstStyle/>
          <a:p>
            <a:pPr algn="ctr" eaLnBrk="1" fontAlgn="auto" hangingPunct="1">
              <a:spcBef>
                <a:spcPts val="0"/>
              </a:spcBef>
              <a:spcAft>
                <a:spcPts val="0"/>
              </a:spcAft>
              <a:defRPr/>
            </a:pPr>
            <a:r>
              <a:rPr lang="ar-SA" sz="3200" b="1" cap="small" dirty="0">
                <a:latin typeface="+mn-lt"/>
                <a:cs typeface="+mn-cs"/>
              </a:rPr>
              <a:t>س = -</a:t>
            </a:r>
            <a:r>
              <a:rPr lang="ar-EG" sz="3200" b="1" cap="small" dirty="0">
                <a:latin typeface="+mn-lt"/>
                <a:cs typeface="+mn-cs"/>
              </a:rPr>
              <a:t> ـــــــــ</a:t>
            </a:r>
            <a:endParaRPr lang="en-US" sz="3200" dirty="0">
              <a:latin typeface="+mn-lt"/>
              <a:cs typeface="+mn-cs"/>
            </a:endParaRPr>
          </a:p>
        </p:txBody>
      </p:sp>
      <p:sp>
        <p:nvSpPr>
          <p:cNvPr id="17" name="Rectangle 16">
            <a:extLst>
              <a:ext uri="{FF2B5EF4-FFF2-40B4-BE49-F238E27FC236}">
                <a16:creationId xmlns:a16="http://schemas.microsoft.com/office/drawing/2014/main" id="{1301D82D-4810-4D7B-B98A-C2F6EA0CB0C6}"/>
              </a:ext>
            </a:extLst>
          </p:cNvPr>
          <p:cNvSpPr/>
          <p:nvPr/>
        </p:nvSpPr>
        <p:spPr>
          <a:xfrm>
            <a:off x="5867400" y="4762500"/>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ب</a:t>
            </a:r>
            <a:endParaRPr lang="en-US" sz="3200" dirty="0">
              <a:solidFill>
                <a:srgbClr val="C00000"/>
              </a:solidFill>
              <a:latin typeface="+mn-lt"/>
              <a:cs typeface="+mn-cs"/>
            </a:endParaRPr>
          </a:p>
        </p:txBody>
      </p:sp>
      <p:sp>
        <p:nvSpPr>
          <p:cNvPr id="18" name="Rectangle 17">
            <a:extLst>
              <a:ext uri="{FF2B5EF4-FFF2-40B4-BE49-F238E27FC236}">
                <a16:creationId xmlns:a16="http://schemas.microsoft.com/office/drawing/2014/main" id="{93D16F69-BA9A-0FB2-5CD9-4C88BD651F0D}"/>
              </a:ext>
            </a:extLst>
          </p:cNvPr>
          <p:cNvSpPr/>
          <p:nvPr/>
        </p:nvSpPr>
        <p:spPr>
          <a:xfrm>
            <a:off x="5867400" y="5292725"/>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latin typeface="+mn-lt"/>
                <a:cs typeface="+mn-cs"/>
              </a:rPr>
              <a:t>2</a:t>
            </a:r>
            <a:r>
              <a:rPr lang="ar-EG" sz="3200" b="1" cap="small" dirty="0">
                <a:solidFill>
                  <a:srgbClr val="0000CC"/>
                </a:solidFill>
                <a:latin typeface="+mn-lt"/>
                <a:cs typeface="+mn-cs"/>
              </a:rPr>
              <a:t>أ</a:t>
            </a:r>
            <a:endParaRPr lang="en-US" sz="3200" dirty="0">
              <a:solidFill>
                <a:srgbClr val="0000CC"/>
              </a:solidFill>
              <a:latin typeface="+mn-lt"/>
              <a:cs typeface="+mn-cs"/>
            </a:endParaRPr>
          </a:p>
        </p:txBody>
      </p:sp>
      <p:sp>
        <p:nvSpPr>
          <p:cNvPr id="20" name="Snip Diagonal Corner Rectangle 19">
            <a:extLst>
              <a:ext uri="{FF2B5EF4-FFF2-40B4-BE49-F238E27FC236}">
                <a16:creationId xmlns:a16="http://schemas.microsoft.com/office/drawing/2014/main" id="{6A3316EF-9A37-EBF1-CE18-AFDA4EA2460B}"/>
              </a:ext>
            </a:extLst>
          </p:cNvPr>
          <p:cNvSpPr/>
          <p:nvPr/>
        </p:nvSpPr>
        <p:spPr>
          <a:xfrm>
            <a:off x="900113" y="4543425"/>
            <a:ext cx="4073525"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21" name="Rectangle 20">
            <a:extLst>
              <a:ext uri="{FF2B5EF4-FFF2-40B4-BE49-F238E27FC236}">
                <a16:creationId xmlns:a16="http://schemas.microsoft.com/office/drawing/2014/main" id="{18BBC21A-9BB8-88A4-7D84-7A5A98E7DB6C}"/>
              </a:ext>
            </a:extLst>
          </p:cNvPr>
          <p:cNvSpPr/>
          <p:nvPr/>
        </p:nvSpPr>
        <p:spPr>
          <a:xfrm>
            <a:off x="825500" y="4791075"/>
            <a:ext cx="4148138" cy="646113"/>
          </a:xfrm>
          <a:prstGeom prst="rect">
            <a:avLst/>
          </a:prstGeom>
        </p:spPr>
        <p:txBody>
          <a:bodyPr>
            <a:spAutoFit/>
          </a:bodyPr>
          <a:lstStyle/>
          <a:p>
            <a:pPr algn="ctr" eaLnBrk="1" fontAlgn="auto" hangingPunct="1">
              <a:spcBef>
                <a:spcPts val="0"/>
              </a:spcBef>
              <a:spcAft>
                <a:spcPts val="0"/>
              </a:spcAft>
              <a:defRPr/>
            </a:pPr>
            <a:r>
              <a:rPr lang="ar-SA" sz="3600" b="1" cap="small" dirty="0">
                <a:solidFill>
                  <a:srgbClr val="0000CC"/>
                </a:solidFill>
                <a:latin typeface="+mn-lt"/>
                <a:cs typeface="+mn-cs"/>
              </a:rPr>
              <a:t>صيغة معادلة محور التماثل</a:t>
            </a:r>
            <a:endParaRPr lang="en-US" sz="36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par>
                                <p:cTn id="8" presetID="58" presetClass="entr" presetSubtype="0" accel="10000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strVal val="#ppt_w*2.5"/>
                                          </p:val>
                                        </p:tav>
                                        <p:tav tm="100000">
                                          <p:val>
                                            <p:strVal val="#ppt_w"/>
                                          </p:val>
                                        </p:tav>
                                      </p:tavLst>
                                    </p:anim>
                                    <p:anim calcmode="lin" valueType="num">
                                      <p:cBhvr>
                                        <p:cTn id="11" dur="500" fill="hold"/>
                                        <p:tgtEl>
                                          <p:spTgt spid="15"/>
                                        </p:tgtEl>
                                        <p:attrNameLst>
                                          <p:attrName>ppt_h</p:attrName>
                                        </p:attrNameLst>
                                      </p:cBhvr>
                                      <p:tavLst>
                                        <p:tav tm="0">
                                          <p:val>
                                            <p:strVal val="#ppt_h*0.01"/>
                                          </p:val>
                                        </p:tav>
                                        <p:tav tm="100000">
                                          <p:val>
                                            <p:strVal val="#ppt_h"/>
                                          </p:val>
                                        </p:tav>
                                      </p:tavLst>
                                    </p:anim>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h+1"/>
                                          </p:val>
                                        </p:tav>
                                        <p:tav tm="100000">
                                          <p:val>
                                            <p:strVal val="#ppt_y"/>
                                          </p:val>
                                        </p:tav>
                                      </p:tavLst>
                                    </p:anim>
                                    <p:animEffect transition="in" filter="fade">
                                      <p:cBhvr>
                                        <p:cTn id="14" dur="500"/>
                                        <p:tgtEl>
                                          <p:spTgt spid="15"/>
                                        </p:tgtEl>
                                      </p:cBhvr>
                                    </p:animEffect>
                                  </p:childTnLst>
                                </p:cTn>
                              </p:par>
                              <p:par>
                                <p:cTn id="15" presetID="58" presetClass="entr" presetSubtype="0" accel="10000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2.5"/>
                                          </p:val>
                                        </p:tav>
                                        <p:tav tm="100000">
                                          <p:val>
                                            <p:strVal val="#ppt_w"/>
                                          </p:val>
                                        </p:tav>
                                      </p:tavLst>
                                    </p:anim>
                                    <p:anim calcmode="lin" valueType="num">
                                      <p:cBhvr>
                                        <p:cTn id="18" dur="500" fill="hold"/>
                                        <p:tgtEl>
                                          <p:spTgt spid="16"/>
                                        </p:tgtEl>
                                        <p:attrNameLst>
                                          <p:attrName>ppt_h</p:attrName>
                                        </p:attrNameLst>
                                      </p:cBhvr>
                                      <p:tavLst>
                                        <p:tav tm="0">
                                          <p:val>
                                            <p:strVal val="#ppt_h*0.01"/>
                                          </p:val>
                                        </p:tav>
                                        <p:tav tm="100000">
                                          <p:val>
                                            <p:strVal val="#ppt_h"/>
                                          </p:val>
                                        </p:tav>
                                      </p:tavLst>
                                    </p:anim>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h+1"/>
                                          </p:val>
                                        </p:tav>
                                        <p:tav tm="100000">
                                          <p:val>
                                            <p:strVal val="#ppt_y"/>
                                          </p:val>
                                        </p:tav>
                                      </p:tavLst>
                                    </p:anim>
                                    <p:animEffect transition="in" filter="fade">
                                      <p:cBhvr>
                                        <p:cTn id="21" dur="500"/>
                                        <p:tgtEl>
                                          <p:spTgt spid="16"/>
                                        </p:tgtEl>
                                      </p:cBhvr>
                                    </p:animEffect>
                                  </p:childTnLst>
                                </p:cTn>
                              </p:par>
                              <p:par>
                                <p:cTn id="22" presetID="58" presetClass="entr" presetSubtype="0" accel="10000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2.5"/>
                                          </p:val>
                                        </p:tav>
                                        <p:tav tm="100000">
                                          <p:val>
                                            <p:strVal val="#ppt_w"/>
                                          </p:val>
                                        </p:tav>
                                      </p:tavLst>
                                    </p:anim>
                                    <p:anim calcmode="lin" valueType="num">
                                      <p:cBhvr>
                                        <p:cTn id="25" dur="500" fill="hold"/>
                                        <p:tgtEl>
                                          <p:spTgt spid="17"/>
                                        </p:tgtEl>
                                        <p:attrNameLst>
                                          <p:attrName>ppt_h</p:attrName>
                                        </p:attrNameLst>
                                      </p:cBhvr>
                                      <p:tavLst>
                                        <p:tav tm="0">
                                          <p:val>
                                            <p:strVal val="#ppt_h*0.01"/>
                                          </p:val>
                                        </p:tav>
                                        <p:tav tm="100000">
                                          <p:val>
                                            <p:strVal val="#ppt_h"/>
                                          </p:val>
                                        </p:tav>
                                      </p:tavLst>
                                    </p:anim>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h+1"/>
                                          </p:val>
                                        </p:tav>
                                        <p:tav tm="100000">
                                          <p:val>
                                            <p:strVal val="#ppt_y"/>
                                          </p:val>
                                        </p:tav>
                                      </p:tavLst>
                                    </p:anim>
                                    <p:animEffect transition="in" filter="fade">
                                      <p:cBhvr>
                                        <p:cTn id="28" dur="500"/>
                                        <p:tgtEl>
                                          <p:spTgt spid="17"/>
                                        </p:tgtEl>
                                      </p:cBhvr>
                                    </p:animEffect>
                                  </p:childTnLst>
                                </p:cTn>
                              </p:par>
                              <p:par>
                                <p:cTn id="29" presetID="58" presetClass="entr" presetSubtype="0" accel="10000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strVal val="#ppt_w*2.5"/>
                                          </p:val>
                                        </p:tav>
                                        <p:tav tm="100000">
                                          <p:val>
                                            <p:strVal val="#ppt_w"/>
                                          </p:val>
                                        </p:tav>
                                      </p:tavLst>
                                    </p:anim>
                                    <p:anim calcmode="lin" valueType="num">
                                      <p:cBhvr>
                                        <p:cTn id="32" dur="500" fill="hold"/>
                                        <p:tgtEl>
                                          <p:spTgt spid="18"/>
                                        </p:tgtEl>
                                        <p:attrNameLst>
                                          <p:attrName>ppt_h</p:attrName>
                                        </p:attrNameLst>
                                      </p:cBhvr>
                                      <p:tavLst>
                                        <p:tav tm="0">
                                          <p:val>
                                            <p:strVal val="#ppt_h*0.01"/>
                                          </p:val>
                                        </p:tav>
                                        <p:tav tm="100000">
                                          <p:val>
                                            <p:strVal val="#ppt_h"/>
                                          </p:val>
                                        </p:tav>
                                      </p:tavLst>
                                    </p:anim>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h+1"/>
                                          </p:val>
                                        </p:tav>
                                        <p:tav tm="100000">
                                          <p:val>
                                            <p:strVal val="#ppt_y"/>
                                          </p:val>
                                        </p:tav>
                                      </p:tavLst>
                                    </p:anim>
                                    <p:animEffect transition="in" filter="fade">
                                      <p:cBhvr>
                                        <p:cTn id="35" dur="500"/>
                                        <p:tgtEl>
                                          <p:spTgt spid="18"/>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strVal val="#ppt_w*2.5"/>
                                          </p:val>
                                        </p:tav>
                                        <p:tav tm="100000">
                                          <p:val>
                                            <p:strVal val="#ppt_w"/>
                                          </p:val>
                                        </p:tav>
                                      </p:tavLst>
                                    </p:anim>
                                    <p:anim calcmode="lin" valueType="num">
                                      <p:cBhvr>
                                        <p:cTn id="39" dur="500" fill="hold"/>
                                        <p:tgtEl>
                                          <p:spTgt spid="20"/>
                                        </p:tgtEl>
                                        <p:attrNameLst>
                                          <p:attrName>ppt_h</p:attrName>
                                        </p:attrNameLst>
                                      </p:cBhvr>
                                      <p:tavLst>
                                        <p:tav tm="0">
                                          <p:val>
                                            <p:strVal val="#ppt_h*0.01"/>
                                          </p:val>
                                        </p:tav>
                                        <p:tav tm="100000">
                                          <p:val>
                                            <p:strVal val="#ppt_h"/>
                                          </p:val>
                                        </p:tav>
                                      </p:tavLst>
                                    </p:anim>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h+1"/>
                                          </p:val>
                                        </p:tav>
                                        <p:tav tm="100000">
                                          <p:val>
                                            <p:strVal val="#ppt_y"/>
                                          </p:val>
                                        </p:tav>
                                      </p:tavLst>
                                    </p:anim>
                                    <p:animEffect transition="in" filter="fade">
                                      <p:cBhvr>
                                        <p:cTn id="42" dur="500"/>
                                        <p:tgtEl>
                                          <p:spTgt spid="20"/>
                                        </p:tgtEl>
                                      </p:cBhvr>
                                    </p:animEffect>
                                  </p:childTnLst>
                                </p:cTn>
                              </p:par>
                              <p:par>
                                <p:cTn id="43" presetID="58" presetClass="entr" presetSubtype="0" accel="10000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strVal val="#ppt_w*2.5"/>
                                          </p:val>
                                        </p:tav>
                                        <p:tav tm="100000">
                                          <p:val>
                                            <p:strVal val="#ppt_w"/>
                                          </p:val>
                                        </p:tav>
                                      </p:tavLst>
                                    </p:anim>
                                    <p:anim calcmode="lin" valueType="num">
                                      <p:cBhvr>
                                        <p:cTn id="46" dur="500" fill="hold"/>
                                        <p:tgtEl>
                                          <p:spTgt spid="21"/>
                                        </p:tgtEl>
                                        <p:attrNameLst>
                                          <p:attrName>ppt_h</p:attrName>
                                        </p:attrNameLst>
                                      </p:cBhvr>
                                      <p:tavLst>
                                        <p:tav tm="0">
                                          <p:val>
                                            <p:strVal val="#ppt_h*0.01"/>
                                          </p:val>
                                        </p:tav>
                                        <p:tav tm="100000">
                                          <p:val>
                                            <p:strVal val="#ppt_h"/>
                                          </p:val>
                                        </p:tav>
                                      </p:tavLst>
                                    </p:anim>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h+1"/>
                                          </p:val>
                                        </p:tav>
                                        <p:tav tm="100000">
                                          <p:val>
                                            <p:strVal val="#ppt_y"/>
                                          </p:val>
                                        </p:tav>
                                      </p:tavLst>
                                    </p:anim>
                                    <p:animEffect transition="in" filter="fade">
                                      <p:cBhvr>
                                        <p:cTn id="49" dur="500"/>
                                        <p:tgtEl>
                                          <p:spTgt spid="21"/>
                                        </p:tgtEl>
                                      </p:cBhvr>
                                    </p:animEffect>
                                  </p:childTnLst>
                                  <p:subTnLst>
                                    <p:audio>
                                      <p:cMediaNode>
                                        <p:cTn display="0" masterRel="sameClick">
                                          <p:stCondLst>
                                            <p:cond evt="begin" delay="0">
                                              <p:tn val="43"/>
                                            </p:cond>
                                          </p:stCondLst>
                                          <p:endCondLst>
                                            <p:cond evt="onStopAudio" delay="0">
                                              <p:tgtEl>
                                                <p:sldTgt/>
                                              </p:tgtEl>
                                            </p:cond>
                                          </p:endCondLst>
                                        </p:cTn>
                                        <p:tgtEl>
                                          <p:sndTgt r:embed="rId4"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18E3944-6793-0D41-B444-9309FFFEDDCB}"/>
              </a:ext>
            </a:extLst>
          </p:cNvPr>
          <p:cNvSpPr txBox="1"/>
          <p:nvPr/>
        </p:nvSpPr>
        <p:spPr>
          <a:xfrm>
            <a:off x="498475" y="1456432"/>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Arial" charset="0"/>
                <a:cs typeface="Arial" charset="0"/>
              </a:rPr>
              <a:t>أوجد الرأس، ومعادلة محور التماثل، والمقطع الصادي للدالة: </a:t>
            </a:r>
            <a:r>
              <a:rPr lang="ar-SA" sz="4000" b="1" cap="small" dirty="0" err="1">
                <a:solidFill>
                  <a:srgbClr val="002060"/>
                </a:solidFill>
                <a:latin typeface="Arial" charset="0"/>
                <a:cs typeface="Arial" charset="0"/>
              </a:rPr>
              <a:t>ص </a:t>
            </a:r>
            <a:r>
              <a:rPr lang="ar-SA" sz="4000" b="1" cap="small" dirty="0">
                <a:solidFill>
                  <a:srgbClr val="002060"/>
                </a:solidFill>
                <a:latin typeface="Arial" charset="0"/>
                <a:cs typeface="Arial" charset="0"/>
              </a:rPr>
              <a:t>= </a:t>
            </a:r>
            <a:r>
              <a:rPr lang="ar-SA" sz="4000" b="1" cap="small" dirty="0" err="1">
                <a:solidFill>
                  <a:srgbClr val="002060"/>
                </a:solidFill>
                <a:latin typeface="Arial" charset="0"/>
                <a:cs typeface="Arial" charset="0"/>
              </a:rPr>
              <a:t>2س</a:t>
            </a:r>
            <a:r>
              <a:rPr lang="ar-EG" sz="4000" b="1" baseline="30000" dirty="0">
                <a:solidFill>
                  <a:srgbClr val="002060"/>
                </a:solidFill>
                <a:latin typeface="Arial" charset="0"/>
                <a:cs typeface="Arial" charset="0"/>
              </a:rPr>
              <a:t>2</a:t>
            </a:r>
            <a:r>
              <a:rPr lang="ar-SA" sz="4000" b="1" cap="small" dirty="0">
                <a:solidFill>
                  <a:srgbClr val="002060"/>
                </a:solidFill>
                <a:latin typeface="Arial" charset="0"/>
                <a:cs typeface="Arial" charset="0"/>
              </a:rPr>
              <a:t> + </a:t>
            </a:r>
            <a:r>
              <a:rPr lang="ar-SA" sz="4000" b="1" cap="small" dirty="0" err="1">
                <a:solidFill>
                  <a:srgbClr val="002060"/>
                </a:solidFill>
                <a:latin typeface="Arial" charset="0"/>
                <a:cs typeface="Arial" charset="0"/>
              </a:rPr>
              <a:t>4س</a:t>
            </a:r>
            <a:r>
              <a:rPr lang="ar-SA" sz="4000" b="1" cap="small" dirty="0">
                <a:solidFill>
                  <a:srgbClr val="002060"/>
                </a:solidFill>
                <a:latin typeface="Arial" charset="0"/>
                <a:cs typeface="Arial" charset="0"/>
              </a:rPr>
              <a:t> – 3 </a:t>
            </a:r>
            <a:endParaRPr lang="en-US" sz="4000" dirty="0">
              <a:solidFill>
                <a:srgbClr val="002060"/>
              </a:solidFill>
              <a:latin typeface="Arial" charset="0"/>
              <a:cs typeface="Arial" charset="0"/>
            </a:endParaRPr>
          </a:p>
        </p:txBody>
      </p:sp>
      <p:sp>
        <p:nvSpPr>
          <p:cNvPr id="15" name="Snip Diagonal Corner Rectangle 14">
            <a:extLst>
              <a:ext uri="{FF2B5EF4-FFF2-40B4-BE49-F238E27FC236}">
                <a16:creationId xmlns:a16="http://schemas.microsoft.com/office/drawing/2014/main" id="{9078D60B-7180-9328-F5B7-B12406290BBB}"/>
              </a:ext>
            </a:extLst>
          </p:cNvPr>
          <p:cNvSpPr/>
          <p:nvPr/>
        </p:nvSpPr>
        <p:spPr>
          <a:xfrm>
            <a:off x="5322887" y="3717032"/>
            <a:ext cx="3095625"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6" name="Rectangle 15">
            <a:extLst>
              <a:ext uri="{FF2B5EF4-FFF2-40B4-BE49-F238E27FC236}">
                <a16:creationId xmlns:a16="http://schemas.microsoft.com/office/drawing/2014/main" id="{74088F9D-BDE3-26FC-CF8E-75158354E2FF}"/>
              </a:ext>
            </a:extLst>
          </p:cNvPr>
          <p:cNvSpPr/>
          <p:nvPr/>
        </p:nvSpPr>
        <p:spPr>
          <a:xfrm>
            <a:off x="5335587" y="4067870"/>
            <a:ext cx="3384550" cy="584200"/>
          </a:xfrm>
          <a:prstGeom prst="rect">
            <a:avLst/>
          </a:prstGeom>
        </p:spPr>
        <p:txBody>
          <a:bodyPr>
            <a:spAutoFit/>
          </a:bodyPr>
          <a:lstStyle/>
          <a:p>
            <a:pPr algn="ctr" eaLnBrk="1" fontAlgn="auto" hangingPunct="1">
              <a:spcBef>
                <a:spcPts val="0"/>
              </a:spcBef>
              <a:spcAft>
                <a:spcPts val="0"/>
              </a:spcAft>
              <a:defRPr/>
            </a:pPr>
            <a:r>
              <a:rPr lang="ar-SA" sz="3200" b="1" cap="small" dirty="0">
                <a:latin typeface="+mn-lt"/>
                <a:cs typeface="+mn-cs"/>
              </a:rPr>
              <a:t>س = -</a:t>
            </a:r>
            <a:r>
              <a:rPr lang="ar-EG" sz="3200" b="1" cap="small" dirty="0">
                <a:latin typeface="+mn-lt"/>
                <a:cs typeface="+mn-cs"/>
              </a:rPr>
              <a:t> ـــــــــ = -1</a:t>
            </a:r>
            <a:endParaRPr lang="en-US" sz="3200" dirty="0">
              <a:latin typeface="+mn-lt"/>
              <a:cs typeface="+mn-cs"/>
            </a:endParaRPr>
          </a:p>
        </p:txBody>
      </p:sp>
      <p:sp>
        <p:nvSpPr>
          <p:cNvPr id="17" name="Rectangle 16">
            <a:extLst>
              <a:ext uri="{FF2B5EF4-FFF2-40B4-BE49-F238E27FC236}">
                <a16:creationId xmlns:a16="http://schemas.microsoft.com/office/drawing/2014/main" id="{71FE9861-FA9E-CB1F-1182-34EA1CC57532}"/>
              </a:ext>
            </a:extLst>
          </p:cNvPr>
          <p:cNvSpPr/>
          <p:nvPr/>
        </p:nvSpPr>
        <p:spPr>
          <a:xfrm>
            <a:off x="6102350" y="3898007"/>
            <a:ext cx="1511300"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4</a:t>
            </a:r>
            <a:endParaRPr lang="en-US" sz="3200" dirty="0">
              <a:solidFill>
                <a:srgbClr val="C00000"/>
              </a:solidFill>
              <a:latin typeface="+mn-lt"/>
              <a:cs typeface="+mn-cs"/>
            </a:endParaRPr>
          </a:p>
        </p:txBody>
      </p:sp>
      <p:sp>
        <p:nvSpPr>
          <p:cNvPr id="18" name="Rectangle 17">
            <a:extLst>
              <a:ext uri="{FF2B5EF4-FFF2-40B4-BE49-F238E27FC236}">
                <a16:creationId xmlns:a16="http://schemas.microsoft.com/office/drawing/2014/main" id="{F21C6358-CBD6-184E-3C4A-B9BDA028B798}"/>
              </a:ext>
            </a:extLst>
          </p:cNvPr>
          <p:cNvSpPr/>
          <p:nvPr/>
        </p:nvSpPr>
        <p:spPr>
          <a:xfrm>
            <a:off x="6318250" y="4364732"/>
            <a:ext cx="1079500" cy="584200"/>
          </a:xfrm>
          <a:prstGeom prst="rect">
            <a:avLst/>
          </a:prstGeom>
        </p:spPr>
        <p:txBody>
          <a:bodyPr>
            <a:spAutoFit/>
          </a:bodyPr>
          <a:lstStyle/>
          <a:p>
            <a:pPr algn="ctr" eaLnBrk="1" fontAlgn="auto" hangingPunct="1">
              <a:spcBef>
                <a:spcPts val="0"/>
              </a:spcBef>
              <a:spcAft>
                <a:spcPts val="0"/>
              </a:spcAft>
              <a:defRPr/>
            </a:pPr>
            <a:r>
              <a:rPr lang="ar-EG" sz="3200" b="1" cap="small" dirty="0">
                <a:latin typeface="+mn-lt"/>
                <a:cs typeface="+mn-cs"/>
              </a:rPr>
              <a:t>2×</a:t>
            </a:r>
            <a:r>
              <a:rPr lang="ar-EG" sz="3200" b="1" cap="small" dirty="0">
                <a:solidFill>
                  <a:srgbClr val="0000CC"/>
                </a:solidFill>
                <a:latin typeface="+mn-lt"/>
                <a:cs typeface="+mn-cs"/>
              </a:rPr>
              <a:t>2</a:t>
            </a:r>
            <a:endParaRPr lang="en-US" sz="3200" dirty="0">
              <a:solidFill>
                <a:srgbClr val="0000CC"/>
              </a:solidFill>
              <a:latin typeface="+mn-lt"/>
              <a:cs typeface="+mn-cs"/>
            </a:endParaRPr>
          </a:p>
        </p:txBody>
      </p:sp>
      <p:sp>
        <p:nvSpPr>
          <p:cNvPr id="20" name="Snip Diagonal Corner Rectangle 19">
            <a:extLst>
              <a:ext uri="{FF2B5EF4-FFF2-40B4-BE49-F238E27FC236}">
                <a16:creationId xmlns:a16="http://schemas.microsoft.com/office/drawing/2014/main" id="{39710904-4B84-A2FE-406C-08CA8B13CB12}"/>
              </a:ext>
            </a:extLst>
          </p:cNvPr>
          <p:cNvSpPr/>
          <p:nvPr/>
        </p:nvSpPr>
        <p:spPr>
          <a:xfrm>
            <a:off x="641350" y="3717032"/>
            <a:ext cx="3930650"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21" name="Rectangle 20">
            <a:extLst>
              <a:ext uri="{FF2B5EF4-FFF2-40B4-BE49-F238E27FC236}">
                <a16:creationId xmlns:a16="http://schemas.microsoft.com/office/drawing/2014/main" id="{6269400F-0862-043C-E659-C22D35A37CE9}"/>
              </a:ext>
            </a:extLst>
          </p:cNvPr>
          <p:cNvSpPr/>
          <p:nvPr/>
        </p:nvSpPr>
        <p:spPr>
          <a:xfrm>
            <a:off x="484187" y="4067870"/>
            <a:ext cx="4148138" cy="708025"/>
          </a:xfrm>
          <a:prstGeom prst="rect">
            <a:avLst/>
          </a:prstGeom>
        </p:spPr>
        <p:txBody>
          <a:bodyPr>
            <a:spAutoFit/>
          </a:bodyPr>
          <a:lstStyle/>
          <a:p>
            <a:pPr algn="ctr" eaLnBrk="1" fontAlgn="auto" hangingPunct="1">
              <a:spcBef>
                <a:spcPts val="0"/>
              </a:spcBef>
              <a:spcAft>
                <a:spcPts val="0"/>
              </a:spcAft>
              <a:defRPr/>
            </a:pPr>
            <a:r>
              <a:rPr lang="ar-SA" sz="4000" b="1" cap="small" dirty="0">
                <a:solidFill>
                  <a:srgbClr val="0000CC"/>
                </a:solidFill>
                <a:latin typeface="+mn-lt"/>
                <a:cs typeface="+mn-cs"/>
              </a:rPr>
              <a:t>أ = 2، ب = 4، بس</a:t>
            </a:r>
            <a:r>
              <a:rPr lang="ar-EG" sz="4000" b="1" cap="small" dirty="0">
                <a:solidFill>
                  <a:srgbClr val="0000CC"/>
                </a:solidFill>
                <a:latin typeface="+mn-lt"/>
                <a:cs typeface="+mn-cs"/>
              </a:rPr>
              <a:t>ّ</a:t>
            </a:r>
            <a:r>
              <a:rPr lang="ar-SA" sz="4000" b="1" cap="small" dirty="0">
                <a:solidFill>
                  <a:srgbClr val="0000CC"/>
                </a:solidFill>
                <a:latin typeface="+mn-lt"/>
                <a:cs typeface="+mn-cs"/>
              </a:rPr>
              <a:t>ط</a:t>
            </a:r>
            <a:endParaRPr lang="en-US" sz="40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strVal val="#ppt_w*2.5"/>
                                          </p:val>
                                        </p:tav>
                                        <p:tav tm="100000">
                                          <p:val>
                                            <p:strVal val="#ppt_w"/>
                                          </p:val>
                                        </p:tav>
                                      </p:tavLst>
                                    </p:anim>
                                    <p:anim calcmode="lin" valueType="num">
                                      <p:cBhvr>
                                        <p:cTn id="15" dur="500" fill="hold"/>
                                        <p:tgtEl>
                                          <p:spTgt spid="16"/>
                                        </p:tgtEl>
                                        <p:attrNameLst>
                                          <p:attrName>ppt_h</p:attrName>
                                        </p:attrNameLst>
                                      </p:cBhvr>
                                      <p:tavLst>
                                        <p:tav tm="0">
                                          <p:val>
                                            <p:strVal val="#ppt_h*0.01"/>
                                          </p:val>
                                        </p:tav>
                                        <p:tav tm="100000">
                                          <p:val>
                                            <p:strVal val="#ppt_h"/>
                                          </p:val>
                                        </p:tav>
                                      </p:tavLst>
                                    </p:anim>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h+1"/>
                                          </p:val>
                                        </p:tav>
                                        <p:tav tm="100000">
                                          <p:val>
                                            <p:strVal val="#ppt_y"/>
                                          </p:val>
                                        </p:tav>
                                      </p:tavLst>
                                    </p:anim>
                                    <p:animEffect transition="in" filter="fade">
                                      <p:cBhvr>
                                        <p:cTn id="18" dur="500"/>
                                        <p:tgtEl>
                                          <p:spTgt spid="16"/>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strVal val="#ppt_w*2.5"/>
                                          </p:val>
                                        </p:tav>
                                        <p:tav tm="100000">
                                          <p:val>
                                            <p:strVal val="#ppt_w"/>
                                          </p:val>
                                        </p:tav>
                                      </p:tavLst>
                                    </p:anim>
                                    <p:anim calcmode="lin" valueType="num">
                                      <p:cBhvr>
                                        <p:cTn id="22" dur="500" fill="hold"/>
                                        <p:tgtEl>
                                          <p:spTgt spid="17"/>
                                        </p:tgtEl>
                                        <p:attrNameLst>
                                          <p:attrName>ppt_h</p:attrName>
                                        </p:attrNameLst>
                                      </p:cBhvr>
                                      <p:tavLst>
                                        <p:tav tm="0">
                                          <p:val>
                                            <p:strVal val="#ppt_h*0.01"/>
                                          </p:val>
                                        </p:tav>
                                        <p:tav tm="100000">
                                          <p:val>
                                            <p:strVal val="#ppt_h"/>
                                          </p:val>
                                        </p:tav>
                                      </p:tavLst>
                                    </p:anim>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h+1"/>
                                          </p:val>
                                        </p:tav>
                                        <p:tav tm="100000">
                                          <p:val>
                                            <p:strVal val="#ppt_y"/>
                                          </p:val>
                                        </p:tav>
                                      </p:tavLst>
                                    </p:anim>
                                    <p:animEffect transition="in" filter="fade">
                                      <p:cBhvr>
                                        <p:cTn id="25" dur="500"/>
                                        <p:tgtEl>
                                          <p:spTgt spid="17"/>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strVal val="#ppt_w*2.5"/>
                                          </p:val>
                                        </p:tav>
                                        <p:tav tm="100000">
                                          <p:val>
                                            <p:strVal val="#ppt_w"/>
                                          </p:val>
                                        </p:tav>
                                      </p:tavLst>
                                    </p:anim>
                                    <p:anim calcmode="lin" valueType="num">
                                      <p:cBhvr>
                                        <p:cTn id="29" dur="500" fill="hold"/>
                                        <p:tgtEl>
                                          <p:spTgt spid="18"/>
                                        </p:tgtEl>
                                        <p:attrNameLst>
                                          <p:attrName>ppt_h</p:attrName>
                                        </p:attrNameLst>
                                      </p:cBhvr>
                                      <p:tavLst>
                                        <p:tav tm="0">
                                          <p:val>
                                            <p:strVal val="#ppt_h*0.01"/>
                                          </p:val>
                                        </p:tav>
                                        <p:tav tm="100000">
                                          <p:val>
                                            <p:strVal val="#ppt_h"/>
                                          </p:val>
                                        </p:tav>
                                      </p:tavLst>
                                    </p:anim>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h+1"/>
                                          </p:val>
                                        </p:tav>
                                        <p:tav tm="100000">
                                          <p:val>
                                            <p:strVal val="#ppt_y"/>
                                          </p:val>
                                        </p:tav>
                                      </p:tavLst>
                                    </p:anim>
                                    <p:animEffect transition="in" filter="fade">
                                      <p:cBhvr>
                                        <p:cTn id="32" dur="500"/>
                                        <p:tgtEl>
                                          <p:spTgt spid="18"/>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strVal val="#ppt_w*2.5"/>
                                          </p:val>
                                        </p:tav>
                                        <p:tav tm="100000">
                                          <p:val>
                                            <p:strVal val="#ppt_w"/>
                                          </p:val>
                                        </p:tav>
                                      </p:tavLst>
                                    </p:anim>
                                    <p:anim calcmode="lin" valueType="num">
                                      <p:cBhvr>
                                        <p:cTn id="36" dur="500" fill="hold"/>
                                        <p:tgtEl>
                                          <p:spTgt spid="20"/>
                                        </p:tgtEl>
                                        <p:attrNameLst>
                                          <p:attrName>ppt_h</p:attrName>
                                        </p:attrNameLst>
                                      </p:cBhvr>
                                      <p:tavLst>
                                        <p:tav tm="0">
                                          <p:val>
                                            <p:strVal val="#ppt_h*0.01"/>
                                          </p:val>
                                        </p:tav>
                                        <p:tav tm="100000">
                                          <p:val>
                                            <p:strVal val="#ppt_h"/>
                                          </p:val>
                                        </p:tav>
                                      </p:tavLst>
                                    </p:anim>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h+1"/>
                                          </p:val>
                                        </p:tav>
                                        <p:tav tm="100000">
                                          <p:val>
                                            <p:strVal val="#ppt_y"/>
                                          </p:val>
                                        </p:tav>
                                      </p:tavLst>
                                    </p:anim>
                                    <p:animEffect transition="in" filter="fade">
                                      <p:cBhvr>
                                        <p:cTn id="39" dur="500"/>
                                        <p:tgtEl>
                                          <p:spTgt spid="20"/>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strVal val="#ppt_w*2.5"/>
                                          </p:val>
                                        </p:tav>
                                        <p:tav tm="100000">
                                          <p:val>
                                            <p:strVal val="#ppt_w"/>
                                          </p:val>
                                        </p:tav>
                                      </p:tavLst>
                                    </p:anim>
                                    <p:anim calcmode="lin" valueType="num">
                                      <p:cBhvr>
                                        <p:cTn id="43" dur="500" fill="hold"/>
                                        <p:tgtEl>
                                          <p:spTgt spid="21"/>
                                        </p:tgtEl>
                                        <p:attrNameLst>
                                          <p:attrName>ppt_h</p:attrName>
                                        </p:attrNameLst>
                                      </p:cBhvr>
                                      <p:tavLst>
                                        <p:tav tm="0">
                                          <p:val>
                                            <p:strVal val="#ppt_h*0.01"/>
                                          </p:val>
                                        </p:tav>
                                        <p:tav tm="100000">
                                          <p:val>
                                            <p:strVal val="#ppt_h"/>
                                          </p:val>
                                        </p:tav>
                                      </p:tavLst>
                                    </p:anim>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h+1"/>
                                          </p:val>
                                        </p:tav>
                                        <p:tav tm="100000">
                                          <p:val>
                                            <p:strVal val="#ppt_y"/>
                                          </p:val>
                                        </p:tav>
                                      </p:tavLst>
                                    </p:anim>
                                    <p:animEffect transition="in" filter="fade">
                                      <p:cBhvr>
                                        <p:cTn id="46" dur="500"/>
                                        <p:tgtEl>
                                          <p:spTgt spid="21"/>
                                        </p:tgtEl>
                                      </p:cBhvr>
                                    </p:animEffect>
                                  </p:childTnLst>
                                  <p:subTnLst>
                                    <p:audio>
                                      <p:cMediaNode>
                                        <p:cTn display="0" masterRel="sameClick">
                                          <p:stCondLst>
                                            <p:cond evt="begin" delay="0">
                                              <p:tn val="40"/>
                                            </p:cond>
                                          </p:stCondLst>
                                          <p:endCondLst>
                                            <p:cond evt="onStopAudio" delay="0">
                                              <p:tgtEl>
                                                <p:sldTgt/>
                                              </p:tgtEl>
                                            </p:cond>
                                          </p:endCondLst>
                                        </p:cTn>
                                        <p:tgtEl>
                                          <p:sndTgt r:embed="rId3"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082BD2-47BD-2435-3F6C-D414486A0332}"/>
              </a:ext>
            </a:extLst>
          </p:cNvPr>
          <p:cNvSpPr txBox="1"/>
          <p:nvPr/>
        </p:nvSpPr>
        <p:spPr>
          <a:xfrm>
            <a:off x="484486" y="1528564"/>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Arial" charset="0"/>
                <a:cs typeface="Arial" charset="0"/>
              </a:rPr>
              <a:t>أوجد الرأس، ومعادلة محور التماثل، والمقطع الصادي للدالة: </a:t>
            </a:r>
            <a:r>
              <a:rPr lang="ar-SA" sz="4000" b="1" cap="small" dirty="0" err="1">
                <a:solidFill>
                  <a:srgbClr val="002060"/>
                </a:solidFill>
                <a:latin typeface="Arial" charset="0"/>
                <a:cs typeface="Arial" charset="0"/>
              </a:rPr>
              <a:t>ص </a:t>
            </a:r>
            <a:r>
              <a:rPr lang="ar-SA" sz="4000" b="1" cap="small" dirty="0">
                <a:solidFill>
                  <a:srgbClr val="002060"/>
                </a:solidFill>
                <a:latin typeface="Arial" charset="0"/>
                <a:cs typeface="Arial" charset="0"/>
              </a:rPr>
              <a:t>= </a:t>
            </a:r>
            <a:r>
              <a:rPr lang="ar-SA" sz="4000" b="1" cap="small" dirty="0" err="1">
                <a:solidFill>
                  <a:srgbClr val="002060"/>
                </a:solidFill>
                <a:latin typeface="Arial" charset="0"/>
                <a:cs typeface="Arial" charset="0"/>
              </a:rPr>
              <a:t>2س</a:t>
            </a:r>
            <a:r>
              <a:rPr lang="ar-EG" sz="4000" b="1" baseline="30000" dirty="0">
                <a:solidFill>
                  <a:srgbClr val="002060"/>
                </a:solidFill>
                <a:latin typeface="Arial" charset="0"/>
                <a:cs typeface="Arial" charset="0"/>
              </a:rPr>
              <a:t>2</a:t>
            </a:r>
            <a:r>
              <a:rPr lang="ar-SA" sz="4000" b="1" cap="small" dirty="0">
                <a:solidFill>
                  <a:srgbClr val="002060"/>
                </a:solidFill>
                <a:latin typeface="Arial" charset="0"/>
                <a:cs typeface="Arial" charset="0"/>
              </a:rPr>
              <a:t> + </a:t>
            </a:r>
            <a:r>
              <a:rPr lang="ar-SA" sz="4000" b="1" cap="small" dirty="0" err="1">
                <a:solidFill>
                  <a:srgbClr val="002060"/>
                </a:solidFill>
                <a:latin typeface="Arial" charset="0"/>
                <a:cs typeface="Arial" charset="0"/>
              </a:rPr>
              <a:t>4س</a:t>
            </a:r>
            <a:r>
              <a:rPr lang="ar-SA" sz="4000" b="1" cap="small" dirty="0">
                <a:solidFill>
                  <a:srgbClr val="002060"/>
                </a:solidFill>
                <a:latin typeface="Arial" charset="0"/>
                <a:cs typeface="Arial" charset="0"/>
              </a:rPr>
              <a:t> – 3 </a:t>
            </a:r>
            <a:endParaRPr lang="en-US" sz="4000" dirty="0">
              <a:solidFill>
                <a:srgbClr val="002060"/>
              </a:solidFill>
              <a:latin typeface="Arial" charset="0"/>
              <a:cs typeface="Arial" charset="0"/>
            </a:endParaRPr>
          </a:p>
        </p:txBody>
      </p:sp>
      <p:sp>
        <p:nvSpPr>
          <p:cNvPr id="22" name="Snip Diagonal Corner Rectangle 21">
            <a:extLst>
              <a:ext uri="{FF2B5EF4-FFF2-40B4-BE49-F238E27FC236}">
                <a16:creationId xmlns:a16="http://schemas.microsoft.com/office/drawing/2014/main" id="{E1732948-EA49-AE2C-95D5-6328D93ECC21}"/>
              </a:ext>
            </a:extLst>
          </p:cNvPr>
          <p:cNvSpPr/>
          <p:nvPr/>
        </p:nvSpPr>
        <p:spPr>
          <a:xfrm>
            <a:off x="1275061" y="3789164"/>
            <a:ext cx="6296025" cy="1511300"/>
          </a:xfrm>
          <a:prstGeom prst="snip2Diag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23" name="Snip Diagonal Corner Rectangle 22">
            <a:extLst>
              <a:ext uri="{FF2B5EF4-FFF2-40B4-BE49-F238E27FC236}">
                <a16:creationId xmlns:a16="http://schemas.microsoft.com/office/drawing/2014/main" id="{F7516B7F-9244-21FE-9C61-5EE82B21D655}"/>
              </a:ext>
            </a:extLst>
          </p:cNvPr>
          <p:cNvSpPr/>
          <p:nvPr/>
        </p:nvSpPr>
        <p:spPr>
          <a:xfrm>
            <a:off x="1403648" y="4005064"/>
            <a:ext cx="6238875" cy="1295400"/>
          </a:xfrm>
          <a:prstGeom prst="snip2Diag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24" name="Rectangle 23">
            <a:extLst>
              <a:ext uri="{FF2B5EF4-FFF2-40B4-BE49-F238E27FC236}">
                <a16:creationId xmlns:a16="http://schemas.microsoft.com/office/drawing/2014/main" id="{372A1B83-764D-E6C8-EC6A-6BD43BFC6838}"/>
              </a:ext>
            </a:extLst>
          </p:cNvPr>
          <p:cNvSpPr/>
          <p:nvPr/>
        </p:nvSpPr>
        <p:spPr>
          <a:xfrm>
            <a:off x="1363961" y="4355902"/>
            <a:ext cx="6350000" cy="708025"/>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معادلة محور التماثل هي س = - 1.</a:t>
            </a:r>
            <a:endParaRPr lang="en-US" sz="40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2.5"/>
                                          </p:val>
                                        </p:tav>
                                        <p:tav tm="100000">
                                          <p:val>
                                            <p:strVal val="#ppt_w"/>
                                          </p:val>
                                        </p:tav>
                                      </p:tavLst>
                                    </p:anim>
                                    <p:anim calcmode="lin" valueType="num">
                                      <p:cBhvr>
                                        <p:cTn id="8" dur="500" fill="hold"/>
                                        <p:tgtEl>
                                          <p:spTgt spid="22"/>
                                        </p:tgtEl>
                                        <p:attrNameLst>
                                          <p:attrName>ppt_h</p:attrName>
                                        </p:attrNameLst>
                                      </p:cBhvr>
                                      <p:tavLst>
                                        <p:tav tm="0">
                                          <p:val>
                                            <p:strVal val="#ppt_h*0.01"/>
                                          </p:val>
                                        </p:tav>
                                        <p:tav tm="100000">
                                          <p:val>
                                            <p:strVal val="#ppt_h"/>
                                          </p:val>
                                        </p:tav>
                                      </p:tavLst>
                                    </p:anim>
                                    <p:anim calcmode="lin" valueType="num">
                                      <p:cBhvr>
                                        <p:cTn id="9" dur="500" fill="hold"/>
                                        <p:tgtEl>
                                          <p:spTgt spid="22"/>
                                        </p:tgtEl>
                                        <p:attrNameLst>
                                          <p:attrName>ppt_x</p:attrName>
                                        </p:attrNameLst>
                                      </p:cBhvr>
                                      <p:tavLst>
                                        <p:tav tm="0">
                                          <p:val>
                                            <p:strVal val="#ppt_x"/>
                                          </p:val>
                                        </p:tav>
                                        <p:tav tm="100000">
                                          <p:val>
                                            <p:strVal val="#ppt_x"/>
                                          </p:val>
                                        </p:tav>
                                      </p:tavLst>
                                    </p:anim>
                                    <p:anim calcmode="lin" valueType="num">
                                      <p:cBhvr>
                                        <p:cTn id="10" dur="500" fill="hold"/>
                                        <p:tgtEl>
                                          <p:spTgt spid="22"/>
                                        </p:tgtEl>
                                        <p:attrNameLst>
                                          <p:attrName>ppt_y</p:attrName>
                                        </p:attrNameLst>
                                      </p:cBhvr>
                                      <p:tavLst>
                                        <p:tav tm="0">
                                          <p:val>
                                            <p:strVal val="#ppt_h+1"/>
                                          </p:val>
                                        </p:tav>
                                        <p:tav tm="100000">
                                          <p:val>
                                            <p:strVal val="#ppt_y"/>
                                          </p:val>
                                        </p:tav>
                                      </p:tavLst>
                                    </p:anim>
                                    <p:animEffect transition="in" filter="fade">
                                      <p:cBhvr>
                                        <p:cTn id="11" dur="500"/>
                                        <p:tgtEl>
                                          <p:spTgt spid="22"/>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2.5"/>
                                          </p:val>
                                        </p:tav>
                                        <p:tav tm="100000">
                                          <p:val>
                                            <p:strVal val="#ppt_w"/>
                                          </p:val>
                                        </p:tav>
                                      </p:tavLst>
                                    </p:anim>
                                    <p:anim calcmode="lin" valueType="num">
                                      <p:cBhvr>
                                        <p:cTn id="15" dur="500" fill="hold"/>
                                        <p:tgtEl>
                                          <p:spTgt spid="23"/>
                                        </p:tgtEl>
                                        <p:attrNameLst>
                                          <p:attrName>ppt_h</p:attrName>
                                        </p:attrNameLst>
                                      </p:cBhvr>
                                      <p:tavLst>
                                        <p:tav tm="0">
                                          <p:val>
                                            <p:strVal val="#ppt_h*0.01"/>
                                          </p:val>
                                        </p:tav>
                                        <p:tav tm="100000">
                                          <p:val>
                                            <p:strVal val="#ppt_h"/>
                                          </p:val>
                                        </p:tav>
                                      </p:tavLst>
                                    </p:anim>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500" fill="hold"/>
                                        <p:tgtEl>
                                          <p:spTgt spid="23"/>
                                        </p:tgtEl>
                                        <p:attrNameLst>
                                          <p:attrName>ppt_y</p:attrName>
                                        </p:attrNameLst>
                                      </p:cBhvr>
                                      <p:tavLst>
                                        <p:tav tm="0">
                                          <p:val>
                                            <p:strVal val="#ppt_h+1"/>
                                          </p:val>
                                        </p:tav>
                                        <p:tav tm="100000">
                                          <p:val>
                                            <p:strVal val="#ppt_y"/>
                                          </p:val>
                                        </p:tav>
                                      </p:tavLst>
                                    </p:anim>
                                    <p:animEffect transition="in" filter="fade">
                                      <p:cBhvr>
                                        <p:cTn id="18" dur="500"/>
                                        <p:tgtEl>
                                          <p:spTgt spid="23"/>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ppt_w*2.5"/>
                                          </p:val>
                                        </p:tav>
                                        <p:tav tm="100000">
                                          <p:val>
                                            <p:strVal val="#ppt_w"/>
                                          </p:val>
                                        </p:tav>
                                      </p:tavLst>
                                    </p:anim>
                                    <p:anim calcmode="lin" valueType="num">
                                      <p:cBhvr>
                                        <p:cTn id="22" dur="500" fill="hold"/>
                                        <p:tgtEl>
                                          <p:spTgt spid="24"/>
                                        </p:tgtEl>
                                        <p:attrNameLst>
                                          <p:attrName>ppt_h</p:attrName>
                                        </p:attrNameLst>
                                      </p:cBhvr>
                                      <p:tavLst>
                                        <p:tav tm="0">
                                          <p:val>
                                            <p:strVal val="#ppt_h*0.01"/>
                                          </p:val>
                                        </p:tav>
                                        <p:tav tm="100000">
                                          <p:val>
                                            <p:strVal val="#ppt_h"/>
                                          </p:val>
                                        </p:tav>
                                      </p:tavLst>
                                    </p:anim>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h+1"/>
                                          </p:val>
                                        </p:tav>
                                        <p:tav tm="100000">
                                          <p:val>
                                            <p:strVal val="#ppt_y"/>
                                          </p:val>
                                        </p:tav>
                                      </p:tavLst>
                                    </p:anim>
                                    <p:animEffect transition="in" filter="fade">
                                      <p:cBhvr>
                                        <p:cTn id="25" dur="500"/>
                                        <p:tgtEl>
                                          <p:spTgt spid="24"/>
                                        </p:tgtEl>
                                      </p:cBhvr>
                                    </p:animEffect>
                                  </p:childTnLst>
                                  <p:subTnLst>
                                    <p:audio>
                                      <p:cMediaNode>
                                        <p:cTn display="0" masterRel="sameClick">
                                          <p:stCondLst>
                                            <p:cond evt="begin" delay="0">
                                              <p:tn val="19"/>
                                            </p:cond>
                                          </p:stCondLst>
                                          <p:endCondLst>
                                            <p:cond evt="onStopAudio" delay="0">
                                              <p:tgtEl>
                                                <p:sldTgt/>
                                              </p:tgtEl>
                                            </p:cond>
                                          </p:endCondLst>
                                        </p:cTn>
                                        <p:tgtEl>
                                          <p:sndTgt r:embed="rId3"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F0DBAE0-166A-42C2-62D5-C0A3B7E720A9}"/>
              </a:ext>
            </a:extLst>
          </p:cNvPr>
          <p:cNvSpPr txBox="1"/>
          <p:nvPr/>
        </p:nvSpPr>
        <p:spPr>
          <a:xfrm>
            <a:off x="533897" y="1528762"/>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Arial" charset="0"/>
                <a:cs typeface="Arial" charset="0"/>
              </a:rPr>
              <a:t>أوجد الرأس، ومعادلة محور التماثل، والمقطع الصادي للدالة: </a:t>
            </a:r>
            <a:r>
              <a:rPr lang="ar-SA" sz="4000" b="1" cap="small" dirty="0" err="1">
                <a:solidFill>
                  <a:srgbClr val="002060"/>
                </a:solidFill>
                <a:latin typeface="Arial" charset="0"/>
                <a:cs typeface="Arial" charset="0"/>
              </a:rPr>
              <a:t>ص </a:t>
            </a:r>
            <a:r>
              <a:rPr lang="ar-SA" sz="4000" b="1" cap="small" dirty="0">
                <a:solidFill>
                  <a:srgbClr val="002060"/>
                </a:solidFill>
                <a:latin typeface="Arial" charset="0"/>
                <a:cs typeface="Arial" charset="0"/>
              </a:rPr>
              <a:t>= </a:t>
            </a:r>
            <a:r>
              <a:rPr lang="ar-SA" sz="4000" b="1" cap="small" dirty="0" err="1">
                <a:solidFill>
                  <a:srgbClr val="002060"/>
                </a:solidFill>
                <a:latin typeface="Arial" charset="0"/>
                <a:cs typeface="Arial" charset="0"/>
              </a:rPr>
              <a:t>2س</a:t>
            </a:r>
            <a:r>
              <a:rPr lang="ar-EG" sz="4000" b="1" baseline="30000" dirty="0">
                <a:solidFill>
                  <a:srgbClr val="002060"/>
                </a:solidFill>
                <a:latin typeface="Arial" charset="0"/>
                <a:cs typeface="Arial" charset="0"/>
              </a:rPr>
              <a:t>2</a:t>
            </a:r>
            <a:r>
              <a:rPr lang="ar-SA" sz="4000" b="1" cap="small" dirty="0">
                <a:solidFill>
                  <a:srgbClr val="002060"/>
                </a:solidFill>
                <a:latin typeface="Arial" charset="0"/>
                <a:cs typeface="Arial" charset="0"/>
              </a:rPr>
              <a:t> + </a:t>
            </a:r>
            <a:r>
              <a:rPr lang="ar-SA" sz="4000" b="1" cap="small" dirty="0" err="1">
                <a:solidFill>
                  <a:srgbClr val="002060"/>
                </a:solidFill>
                <a:latin typeface="Arial" charset="0"/>
                <a:cs typeface="Arial" charset="0"/>
              </a:rPr>
              <a:t>4س</a:t>
            </a:r>
            <a:r>
              <a:rPr lang="ar-SA" sz="4000" b="1" cap="small" dirty="0">
                <a:solidFill>
                  <a:srgbClr val="002060"/>
                </a:solidFill>
                <a:latin typeface="Arial" charset="0"/>
                <a:cs typeface="Arial" charset="0"/>
              </a:rPr>
              <a:t> – 3 </a:t>
            </a:r>
            <a:endParaRPr lang="en-US" sz="4000" dirty="0">
              <a:solidFill>
                <a:srgbClr val="002060"/>
              </a:solidFill>
              <a:latin typeface="Arial" charset="0"/>
              <a:cs typeface="Arial" charset="0"/>
            </a:endParaRPr>
          </a:p>
        </p:txBody>
      </p:sp>
      <p:sp>
        <p:nvSpPr>
          <p:cNvPr id="24" name="Rectangle 23">
            <a:extLst>
              <a:ext uri="{FF2B5EF4-FFF2-40B4-BE49-F238E27FC236}">
                <a16:creationId xmlns:a16="http://schemas.microsoft.com/office/drawing/2014/main" id="{96D02D86-5271-FF6E-E5B0-A3D3D6D33D4A}"/>
              </a:ext>
            </a:extLst>
          </p:cNvPr>
          <p:cNvSpPr/>
          <p:nvPr/>
        </p:nvSpPr>
        <p:spPr>
          <a:xfrm>
            <a:off x="827584" y="3429000"/>
            <a:ext cx="7770813" cy="2062162"/>
          </a:xfrm>
          <a:prstGeom prst="rect">
            <a:avLst/>
          </a:prstGeom>
        </p:spPr>
        <p:txBody>
          <a:bodyPr>
            <a:spAutoFit/>
          </a:bodyPr>
          <a:lstStyle/>
          <a:p>
            <a:pPr algn="justLow" rtl="1" eaLnBrk="1" fontAlgn="auto" hangingPunct="1">
              <a:spcBef>
                <a:spcPts val="0"/>
              </a:spcBef>
              <a:spcAft>
                <a:spcPts val="0"/>
              </a:spcAft>
              <a:defRPr/>
            </a:pPr>
            <a:r>
              <a:rPr lang="ar-SA" sz="3200" b="1" cap="small" dirty="0">
                <a:solidFill>
                  <a:srgbClr val="0000CC"/>
                </a:solidFill>
                <a:latin typeface="+mn-lt"/>
                <a:cs typeface="+mn-cs"/>
              </a:rPr>
              <a:t>ولإيجاد إحداثي الرأس، خذ القيمة الناتجة من معادلة محور التماثل، واعتبرها إحداثيًا سينيًا لرأس القطع المكافئ, ثم عوضها في معادلة القطع المكافئ لإيجاد الإحداثي الصادي.</a:t>
            </a:r>
            <a:endParaRPr lang="en-US" sz="32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2.5"/>
                                          </p:val>
                                        </p:tav>
                                        <p:tav tm="100000">
                                          <p:val>
                                            <p:strVal val="#ppt_w"/>
                                          </p:val>
                                        </p:tav>
                                      </p:tavLst>
                                    </p:anim>
                                    <p:anim calcmode="lin" valueType="num">
                                      <p:cBhvr>
                                        <p:cTn id="8" dur="500" fill="hold"/>
                                        <p:tgtEl>
                                          <p:spTgt spid="24"/>
                                        </p:tgtEl>
                                        <p:attrNameLst>
                                          <p:attrName>ppt_h</p:attrName>
                                        </p:attrNameLst>
                                      </p:cBhvr>
                                      <p:tavLst>
                                        <p:tav tm="0">
                                          <p:val>
                                            <p:strVal val="#ppt_h*0.01"/>
                                          </p:val>
                                        </p:tav>
                                        <p:tav tm="100000">
                                          <p:val>
                                            <p:strVal val="#ppt_h"/>
                                          </p:val>
                                        </p:tav>
                                      </p:tavLst>
                                    </p:anim>
                                    <p:anim calcmode="lin" valueType="num">
                                      <p:cBhvr>
                                        <p:cTn id="9" dur="500" fill="hold"/>
                                        <p:tgtEl>
                                          <p:spTgt spid="24"/>
                                        </p:tgtEl>
                                        <p:attrNameLst>
                                          <p:attrName>ppt_x</p:attrName>
                                        </p:attrNameLst>
                                      </p:cBhvr>
                                      <p:tavLst>
                                        <p:tav tm="0">
                                          <p:val>
                                            <p:strVal val="#ppt_x"/>
                                          </p:val>
                                        </p:tav>
                                        <p:tav tm="100000">
                                          <p:val>
                                            <p:strVal val="#ppt_x"/>
                                          </p:val>
                                        </p:tav>
                                      </p:tavLst>
                                    </p:anim>
                                    <p:anim calcmode="lin" valueType="num">
                                      <p:cBhvr>
                                        <p:cTn id="10" dur="500" fill="hold"/>
                                        <p:tgtEl>
                                          <p:spTgt spid="24"/>
                                        </p:tgtEl>
                                        <p:attrNameLst>
                                          <p:attrName>ppt_y</p:attrName>
                                        </p:attrNameLst>
                                      </p:cBhvr>
                                      <p:tavLst>
                                        <p:tav tm="0">
                                          <p:val>
                                            <p:strVal val="#ppt_h+1"/>
                                          </p:val>
                                        </p:tav>
                                        <p:tav tm="100000">
                                          <p:val>
                                            <p:strVal val="#ppt_y"/>
                                          </p:val>
                                        </p:tav>
                                      </p:tavLst>
                                    </p:anim>
                                    <p:animEffect transition="in" filter="fade">
                                      <p:cBhvr>
                                        <p:cTn id="11"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04F806E-FCDA-E2F1-E5B6-5EC1677116AE}"/>
              </a:ext>
            </a:extLst>
          </p:cNvPr>
          <p:cNvSpPr txBox="1"/>
          <p:nvPr/>
        </p:nvSpPr>
        <p:spPr>
          <a:xfrm>
            <a:off x="468685" y="1600448"/>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Arial" charset="0"/>
                <a:cs typeface="Arial" charset="0"/>
              </a:rPr>
              <a:t>أوجد الرأس، ومعادلة محور التماثل، والمقطع الصادي للدالة: </a:t>
            </a:r>
            <a:r>
              <a:rPr lang="ar-SA" sz="4000" b="1" cap="small" dirty="0" err="1">
                <a:solidFill>
                  <a:srgbClr val="002060"/>
                </a:solidFill>
                <a:latin typeface="Arial" charset="0"/>
                <a:cs typeface="Arial" charset="0"/>
              </a:rPr>
              <a:t>ص </a:t>
            </a:r>
            <a:r>
              <a:rPr lang="ar-SA" sz="4000" b="1" cap="small" dirty="0">
                <a:solidFill>
                  <a:srgbClr val="002060"/>
                </a:solidFill>
                <a:latin typeface="Arial" charset="0"/>
                <a:cs typeface="Arial" charset="0"/>
              </a:rPr>
              <a:t>= </a:t>
            </a:r>
            <a:r>
              <a:rPr lang="ar-SA" sz="4000" b="1" cap="small" dirty="0" err="1">
                <a:solidFill>
                  <a:srgbClr val="002060"/>
                </a:solidFill>
                <a:latin typeface="Arial" charset="0"/>
                <a:cs typeface="Arial" charset="0"/>
              </a:rPr>
              <a:t>2س</a:t>
            </a:r>
            <a:r>
              <a:rPr lang="ar-EG" sz="4000" b="1" baseline="30000" dirty="0">
                <a:solidFill>
                  <a:srgbClr val="002060"/>
                </a:solidFill>
                <a:latin typeface="Arial" charset="0"/>
                <a:cs typeface="Arial" charset="0"/>
              </a:rPr>
              <a:t>2</a:t>
            </a:r>
            <a:r>
              <a:rPr lang="ar-SA" sz="4000" b="1" cap="small" dirty="0">
                <a:solidFill>
                  <a:srgbClr val="002060"/>
                </a:solidFill>
                <a:latin typeface="Arial" charset="0"/>
                <a:cs typeface="Arial" charset="0"/>
              </a:rPr>
              <a:t> + </a:t>
            </a:r>
            <a:r>
              <a:rPr lang="ar-SA" sz="4000" b="1" cap="small" dirty="0" err="1">
                <a:solidFill>
                  <a:srgbClr val="002060"/>
                </a:solidFill>
                <a:latin typeface="Arial" charset="0"/>
                <a:cs typeface="Arial" charset="0"/>
              </a:rPr>
              <a:t>4س</a:t>
            </a:r>
            <a:r>
              <a:rPr lang="ar-SA" sz="4000" b="1" cap="small" dirty="0">
                <a:solidFill>
                  <a:srgbClr val="002060"/>
                </a:solidFill>
                <a:latin typeface="Arial" charset="0"/>
                <a:cs typeface="Arial" charset="0"/>
              </a:rPr>
              <a:t> – 3 </a:t>
            </a:r>
            <a:endParaRPr lang="en-US" sz="4000" dirty="0">
              <a:solidFill>
                <a:srgbClr val="002060"/>
              </a:solidFill>
              <a:latin typeface="Arial" charset="0"/>
              <a:cs typeface="Arial" charset="0"/>
            </a:endParaRPr>
          </a:p>
        </p:txBody>
      </p:sp>
      <p:sp>
        <p:nvSpPr>
          <p:cNvPr id="15" name="Snip Diagonal Corner Rectangle 14">
            <a:extLst>
              <a:ext uri="{FF2B5EF4-FFF2-40B4-BE49-F238E27FC236}">
                <a16:creationId xmlns:a16="http://schemas.microsoft.com/office/drawing/2014/main" id="{4D9DC474-FB9B-2F3F-744E-27F478EA72BC}"/>
              </a:ext>
            </a:extLst>
          </p:cNvPr>
          <p:cNvSpPr/>
          <p:nvPr/>
        </p:nvSpPr>
        <p:spPr>
          <a:xfrm>
            <a:off x="4572372" y="3861048"/>
            <a:ext cx="3816350"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6" name="Rectangle 15">
            <a:extLst>
              <a:ext uri="{FF2B5EF4-FFF2-40B4-BE49-F238E27FC236}">
                <a16:creationId xmlns:a16="http://schemas.microsoft.com/office/drawing/2014/main" id="{7FFE491F-4498-FA0E-B0BD-A7291CB1DE61}"/>
              </a:ext>
            </a:extLst>
          </p:cNvPr>
          <p:cNvSpPr/>
          <p:nvPr/>
        </p:nvSpPr>
        <p:spPr>
          <a:xfrm>
            <a:off x="4572372" y="4211886"/>
            <a:ext cx="4117975" cy="584200"/>
          </a:xfrm>
          <a:prstGeom prst="rect">
            <a:avLst/>
          </a:prstGeom>
        </p:spPr>
        <p:txBody>
          <a:bodyPr>
            <a:spAutoFit/>
          </a:bodyPr>
          <a:lstStyle/>
          <a:p>
            <a:pPr algn="ctr" eaLnBrk="1" fontAlgn="auto" hangingPunct="1">
              <a:spcBef>
                <a:spcPts val="0"/>
              </a:spcBef>
              <a:spcAft>
                <a:spcPts val="0"/>
              </a:spcAft>
              <a:defRPr/>
            </a:pPr>
            <a:r>
              <a:rPr lang="ar-SA" sz="3200" b="1" cap="small" dirty="0">
                <a:latin typeface="+mn-lt"/>
                <a:cs typeface="+mn-cs"/>
              </a:rPr>
              <a:t>ص = 2</a:t>
            </a:r>
            <a:r>
              <a:rPr lang="ar-SA" sz="3200" b="1" cap="small" dirty="0">
                <a:solidFill>
                  <a:srgbClr val="C00000"/>
                </a:solidFill>
                <a:latin typeface="+mn-lt"/>
                <a:cs typeface="+mn-cs"/>
              </a:rPr>
              <a:t>س</a:t>
            </a:r>
            <a:r>
              <a:rPr lang="ar-EG" sz="3200" b="1" baseline="30000" dirty="0">
                <a:latin typeface="+mn-lt"/>
                <a:cs typeface="+mn-cs"/>
              </a:rPr>
              <a:t>2</a:t>
            </a:r>
            <a:r>
              <a:rPr lang="ar-SA" sz="3200" b="1" cap="small" dirty="0">
                <a:latin typeface="+mn-lt"/>
                <a:cs typeface="+mn-cs"/>
              </a:rPr>
              <a:t> + 4</a:t>
            </a:r>
            <a:r>
              <a:rPr lang="ar-SA" sz="3200" b="1" cap="small" dirty="0">
                <a:solidFill>
                  <a:srgbClr val="C00000"/>
                </a:solidFill>
                <a:latin typeface="+mn-lt"/>
                <a:cs typeface="+mn-cs"/>
              </a:rPr>
              <a:t>س</a:t>
            </a:r>
            <a:r>
              <a:rPr lang="ar-SA" sz="3200" b="1" cap="small" dirty="0">
                <a:latin typeface="+mn-lt"/>
                <a:cs typeface="+mn-cs"/>
              </a:rPr>
              <a:t> – 3</a:t>
            </a:r>
            <a:endParaRPr lang="en-US" sz="3200" dirty="0">
              <a:latin typeface="+mn-lt"/>
              <a:cs typeface="+mn-cs"/>
            </a:endParaRPr>
          </a:p>
        </p:txBody>
      </p:sp>
      <p:sp>
        <p:nvSpPr>
          <p:cNvPr id="20" name="Snip Diagonal Corner Rectangle 19">
            <a:extLst>
              <a:ext uri="{FF2B5EF4-FFF2-40B4-BE49-F238E27FC236}">
                <a16:creationId xmlns:a16="http://schemas.microsoft.com/office/drawing/2014/main" id="{77F4CED7-3A33-E8FE-B042-2E191929FD37}"/>
              </a:ext>
            </a:extLst>
          </p:cNvPr>
          <p:cNvSpPr/>
          <p:nvPr/>
        </p:nvSpPr>
        <p:spPr>
          <a:xfrm>
            <a:off x="611560" y="3861048"/>
            <a:ext cx="3032125"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21" name="Rectangle 20">
            <a:extLst>
              <a:ext uri="{FF2B5EF4-FFF2-40B4-BE49-F238E27FC236}">
                <a16:creationId xmlns:a16="http://schemas.microsoft.com/office/drawing/2014/main" id="{C5E4C788-BA19-356B-854A-3826CFD8A2F1}"/>
              </a:ext>
            </a:extLst>
          </p:cNvPr>
          <p:cNvSpPr/>
          <p:nvPr/>
        </p:nvSpPr>
        <p:spPr>
          <a:xfrm>
            <a:off x="454397" y="4211886"/>
            <a:ext cx="3233738" cy="708025"/>
          </a:xfrm>
          <a:prstGeom prst="rect">
            <a:avLst/>
          </a:prstGeom>
        </p:spPr>
        <p:txBody>
          <a:bodyPr>
            <a:spAutoFit/>
          </a:bodyPr>
          <a:lstStyle/>
          <a:p>
            <a:pPr algn="ctr" eaLnBrk="1" fontAlgn="auto" hangingPunct="1">
              <a:spcBef>
                <a:spcPts val="0"/>
              </a:spcBef>
              <a:spcAft>
                <a:spcPts val="0"/>
              </a:spcAft>
              <a:defRPr/>
            </a:pPr>
            <a:r>
              <a:rPr lang="ar-SA" sz="4000" b="1" cap="small" dirty="0">
                <a:solidFill>
                  <a:srgbClr val="0000CC"/>
                </a:solidFill>
                <a:latin typeface="+mn-lt"/>
                <a:cs typeface="+mn-cs"/>
              </a:rPr>
              <a:t>المعادلة الأصلية</a:t>
            </a:r>
            <a:endParaRPr lang="en-US" sz="40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strVal val="#ppt_w*2.5"/>
                                          </p:val>
                                        </p:tav>
                                        <p:tav tm="100000">
                                          <p:val>
                                            <p:strVal val="#ppt_w"/>
                                          </p:val>
                                        </p:tav>
                                      </p:tavLst>
                                    </p:anim>
                                    <p:anim calcmode="lin" valueType="num">
                                      <p:cBhvr>
                                        <p:cTn id="15" dur="500" fill="hold"/>
                                        <p:tgtEl>
                                          <p:spTgt spid="16"/>
                                        </p:tgtEl>
                                        <p:attrNameLst>
                                          <p:attrName>ppt_h</p:attrName>
                                        </p:attrNameLst>
                                      </p:cBhvr>
                                      <p:tavLst>
                                        <p:tav tm="0">
                                          <p:val>
                                            <p:strVal val="#ppt_h*0.01"/>
                                          </p:val>
                                        </p:tav>
                                        <p:tav tm="100000">
                                          <p:val>
                                            <p:strVal val="#ppt_h"/>
                                          </p:val>
                                        </p:tav>
                                      </p:tavLst>
                                    </p:anim>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h+1"/>
                                          </p:val>
                                        </p:tav>
                                        <p:tav tm="100000">
                                          <p:val>
                                            <p:strVal val="#ppt_y"/>
                                          </p:val>
                                        </p:tav>
                                      </p:tavLst>
                                    </p:anim>
                                    <p:animEffect transition="in" filter="fade">
                                      <p:cBhvr>
                                        <p:cTn id="18" dur="500"/>
                                        <p:tgtEl>
                                          <p:spTgt spid="16"/>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ppt_w*2.5"/>
                                          </p:val>
                                        </p:tav>
                                        <p:tav tm="100000">
                                          <p:val>
                                            <p:strVal val="#ppt_w"/>
                                          </p:val>
                                        </p:tav>
                                      </p:tavLst>
                                    </p:anim>
                                    <p:anim calcmode="lin" valueType="num">
                                      <p:cBhvr>
                                        <p:cTn id="22" dur="500" fill="hold"/>
                                        <p:tgtEl>
                                          <p:spTgt spid="20"/>
                                        </p:tgtEl>
                                        <p:attrNameLst>
                                          <p:attrName>ppt_h</p:attrName>
                                        </p:attrNameLst>
                                      </p:cBhvr>
                                      <p:tavLst>
                                        <p:tav tm="0">
                                          <p:val>
                                            <p:strVal val="#ppt_h*0.01"/>
                                          </p:val>
                                        </p:tav>
                                        <p:tav tm="100000">
                                          <p:val>
                                            <p:strVal val="#ppt_h"/>
                                          </p:val>
                                        </p:tav>
                                      </p:tavLst>
                                    </p:anim>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h+1"/>
                                          </p:val>
                                        </p:tav>
                                        <p:tav tm="100000">
                                          <p:val>
                                            <p:strVal val="#ppt_y"/>
                                          </p:val>
                                        </p:tav>
                                      </p:tavLst>
                                    </p:anim>
                                    <p:animEffect transition="in" filter="fade">
                                      <p:cBhvr>
                                        <p:cTn id="25" dur="500"/>
                                        <p:tgtEl>
                                          <p:spTgt spid="20"/>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ppt_w*2.5"/>
                                          </p:val>
                                        </p:tav>
                                        <p:tav tm="100000">
                                          <p:val>
                                            <p:strVal val="#ppt_w"/>
                                          </p:val>
                                        </p:tav>
                                      </p:tavLst>
                                    </p:anim>
                                    <p:anim calcmode="lin" valueType="num">
                                      <p:cBhvr>
                                        <p:cTn id="29" dur="500" fill="hold"/>
                                        <p:tgtEl>
                                          <p:spTgt spid="21"/>
                                        </p:tgtEl>
                                        <p:attrNameLst>
                                          <p:attrName>ppt_h</p:attrName>
                                        </p:attrNameLst>
                                      </p:cBhvr>
                                      <p:tavLst>
                                        <p:tav tm="0">
                                          <p:val>
                                            <p:strVal val="#ppt_h*0.01"/>
                                          </p:val>
                                        </p:tav>
                                        <p:tav tm="100000">
                                          <p:val>
                                            <p:strVal val="#ppt_h"/>
                                          </p:val>
                                        </p:tav>
                                      </p:tavLst>
                                    </p:anim>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h+1"/>
                                          </p:val>
                                        </p:tav>
                                        <p:tav tm="100000">
                                          <p:val>
                                            <p:strVal val="#ppt_y"/>
                                          </p:val>
                                        </p:tav>
                                      </p:tavLst>
                                    </p:anim>
                                    <p:animEffect transition="in" filter="fade">
                                      <p:cBhvr>
                                        <p:cTn id="32"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ADE65CF-076C-9CA1-91B7-B4D80DA2C72E}"/>
              </a:ext>
            </a:extLst>
          </p:cNvPr>
          <p:cNvSpPr txBox="1"/>
          <p:nvPr/>
        </p:nvSpPr>
        <p:spPr>
          <a:xfrm>
            <a:off x="540693" y="1672456"/>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Arial" charset="0"/>
                <a:cs typeface="Arial" charset="0"/>
              </a:rPr>
              <a:t>أوجد الرأس، ومعادلة محور التماثل، والمقطع الصادي للدالة: </a:t>
            </a:r>
            <a:r>
              <a:rPr lang="ar-SA" sz="4000" b="1" cap="small" dirty="0" err="1">
                <a:solidFill>
                  <a:srgbClr val="002060"/>
                </a:solidFill>
                <a:latin typeface="Arial" charset="0"/>
                <a:cs typeface="Arial" charset="0"/>
              </a:rPr>
              <a:t>ص </a:t>
            </a:r>
            <a:r>
              <a:rPr lang="ar-SA" sz="4000" b="1" cap="small" dirty="0">
                <a:solidFill>
                  <a:srgbClr val="002060"/>
                </a:solidFill>
                <a:latin typeface="Arial" charset="0"/>
                <a:cs typeface="Arial" charset="0"/>
              </a:rPr>
              <a:t>= </a:t>
            </a:r>
            <a:r>
              <a:rPr lang="ar-SA" sz="4000" b="1" cap="small" dirty="0" err="1">
                <a:solidFill>
                  <a:srgbClr val="002060"/>
                </a:solidFill>
                <a:latin typeface="Arial" charset="0"/>
                <a:cs typeface="Arial" charset="0"/>
              </a:rPr>
              <a:t>2س</a:t>
            </a:r>
            <a:r>
              <a:rPr lang="ar-EG" sz="4000" b="1" baseline="30000" dirty="0">
                <a:solidFill>
                  <a:srgbClr val="002060"/>
                </a:solidFill>
                <a:latin typeface="Arial" charset="0"/>
                <a:cs typeface="Arial" charset="0"/>
              </a:rPr>
              <a:t>2</a:t>
            </a:r>
            <a:r>
              <a:rPr lang="ar-SA" sz="4000" b="1" cap="small" dirty="0">
                <a:solidFill>
                  <a:srgbClr val="002060"/>
                </a:solidFill>
                <a:latin typeface="Arial" charset="0"/>
                <a:cs typeface="Arial" charset="0"/>
              </a:rPr>
              <a:t> + </a:t>
            </a:r>
            <a:r>
              <a:rPr lang="ar-SA" sz="4000" b="1" cap="small" dirty="0" err="1">
                <a:solidFill>
                  <a:srgbClr val="002060"/>
                </a:solidFill>
                <a:latin typeface="Arial" charset="0"/>
                <a:cs typeface="Arial" charset="0"/>
              </a:rPr>
              <a:t>4س</a:t>
            </a:r>
            <a:r>
              <a:rPr lang="ar-SA" sz="4000" b="1" cap="small" dirty="0">
                <a:solidFill>
                  <a:srgbClr val="002060"/>
                </a:solidFill>
                <a:latin typeface="Arial" charset="0"/>
                <a:cs typeface="Arial" charset="0"/>
              </a:rPr>
              <a:t> – 3 </a:t>
            </a:r>
            <a:endParaRPr lang="en-US" sz="4000" dirty="0">
              <a:solidFill>
                <a:srgbClr val="002060"/>
              </a:solidFill>
              <a:latin typeface="Arial" charset="0"/>
              <a:cs typeface="Arial" charset="0"/>
            </a:endParaRPr>
          </a:p>
        </p:txBody>
      </p:sp>
      <p:sp>
        <p:nvSpPr>
          <p:cNvPr id="15" name="Snip Diagonal Corner Rectangle 14">
            <a:extLst>
              <a:ext uri="{FF2B5EF4-FFF2-40B4-BE49-F238E27FC236}">
                <a16:creationId xmlns:a16="http://schemas.microsoft.com/office/drawing/2014/main" id="{E95357A5-3348-0DC1-DAC3-2D23CD0DEBCC}"/>
              </a:ext>
            </a:extLst>
          </p:cNvPr>
          <p:cNvSpPr/>
          <p:nvPr/>
        </p:nvSpPr>
        <p:spPr>
          <a:xfrm>
            <a:off x="3842693" y="3990206"/>
            <a:ext cx="4602162"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16" name="Rectangle 15">
            <a:extLst>
              <a:ext uri="{FF2B5EF4-FFF2-40B4-BE49-F238E27FC236}">
                <a16:creationId xmlns:a16="http://schemas.microsoft.com/office/drawing/2014/main" id="{30786344-9C6F-A512-93B3-41B215180227}"/>
              </a:ext>
            </a:extLst>
          </p:cNvPr>
          <p:cNvSpPr/>
          <p:nvPr/>
        </p:nvSpPr>
        <p:spPr>
          <a:xfrm>
            <a:off x="3842693" y="4283894"/>
            <a:ext cx="4752975" cy="584200"/>
          </a:xfrm>
          <a:prstGeom prst="rect">
            <a:avLst/>
          </a:prstGeom>
        </p:spPr>
        <p:txBody>
          <a:bodyPr>
            <a:spAutoFit/>
          </a:bodyPr>
          <a:lstStyle/>
          <a:p>
            <a:pPr algn="ctr" eaLnBrk="1" fontAlgn="auto" hangingPunct="1">
              <a:spcBef>
                <a:spcPts val="0"/>
              </a:spcBef>
              <a:spcAft>
                <a:spcPts val="0"/>
              </a:spcAft>
              <a:defRPr/>
            </a:pPr>
            <a:r>
              <a:rPr lang="ar-SA" sz="3200" b="1" cap="small" dirty="0">
                <a:latin typeface="+mn-lt"/>
                <a:cs typeface="+mn-cs"/>
              </a:rPr>
              <a:t>= 2 (</a:t>
            </a:r>
            <a:r>
              <a:rPr lang="ar-SA" sz="3200" b="1" cap="small" dirty="0">
                <a:solidFill>
                  <a:srgbClr val="C00000"/>
                </a:solidFill>
                <a:latin typeface="+mn-lt"/>
                <a:cs typeface="+mn-cs"/>
              </a:rPr>
              <a:t>-1</a:t>
            </a:r>
            <a:r>
              <a:rPr lang="ar-SA" sz="3200" b="1" cap="small" dirty="0">
                <a:latin typeface="+mn-lt"/>
                <a:cs typeface="+mn-cs"/>
              </a:rPr>
              <a:t>)</a:t>
            </a:r>
            <a:r>
              <a:rPr lang="ar-SA" sz="3200" b="1" baseline="30000" dirty="0">
                <a:latin typeface="+mn-lt"/>
                <a:cs typeface="+mn-cs"/>
              </a:rPr>
              <a:t> </a:t>
            </a:r>
            <a:r>
              <a:rPr lang="ar-EG" sz="3200" b="1" baseline="30000" dirty="0">
                <a:latin typeface="+mn-lt"/>
                <a:cs typeface="+mn-cs"/>
              </a:rPr>
              <a:t>2</a:t>
            </a:r>
            <a:r>
              <a:rPr lang="ar-SA" sz="3200" b="1" cap="small" dirty="0">
                <a:latin typeface="+mn-lt"/>
                <a:cs typeface="+mn-cs"/>
              </a:rPr>
              <a:t> + 4 (</a:t>
            </a:r>
            <a:r>
              <a:rPr lang="ar-SA" sz="3200" b="1" cap="small" dirty="0">
                <a:solidFill>
                  <a:srgbClr val="C00000"/>
                </a:solidFill>
                <a:latin typeface="+mn-lt"/>
                <a:cs typeface="+mn-cs"/>
              </a:rPr>
              <a:t>-1</a:t>
            </a:r>
            <a:r>
              <a:rPr lang="ar-SA" sz="3200" b="1" cap="small" dirty="0">
                <a:latin typeface="+mn-lt"/>
                <a:cs typeface="+mn-cs"/>
              </a:rPr>
              <a:t>) – 3 = - 5</a:t>
            </a:r>
            <a:endParaRPr lang="en-US" sz="3200" dirty="0">
              <a:latin typeface="+mn-lt"/>
              <a:cs typeface="+mn-cs"/>
            </a:endParaRPr>
          </a:p>
        </p:txBody>
      </p:sp>
      <p:sp>
        <p:nvSpPr>
          <p:cNvPr id="20" name="Snip Diagonal Corner Rectangle 19">
            <a:extLst>
              <a:ext uri="{FF2B5EF4-FFF2-40B4-BE49-F238E27FC236}">
                <a16:creationId xmlns:a16="http://schemas.microsoft.com/office/drawing/2014/main" id="{556205B2-080A-796D-90D2-45F5E89CA847}"/>
              </a:ext>
            </a:extLst>
          </p:cNvPr>
          <p:cNvSpPr/>
          <p:nvPr/>
        </p:nvSpPr>
        <p:spPr>
          <a:xfrm>
            <a:off x="703474" y="3893457"/>
            <a:ext cx="3032125" cy="1295400"/>
          </a:xfrm>
          <a:prstGeom prst="snip2DiagRect">
            <a:avLst/>
          </a:prstGeo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21" name="Rectangle 20">
            <a:extLst>
              <a:ext uri="{FF2B5EF4-FFF2-40B4-BE49-F238E27FC236}">
                <a16:creationId xmlns:a16="http://schemas.microsoft.com/office/drawing/2014/main" id="{2F7036B5-46E9-AAEF-4F05-18480ED31844}"/>
              </a:ext>
            </a:extLst>
          </p:cNvPr>
          <p:cNvSpPr/>
          <p:nvPr/>
        </p:nvSpPr>
        <p:spPr>
          <a:xfrm>
            <a:off x="526405" y="4283894"/>
            <a:ext cx="3233738" cy="708025"/>
          </a:xfrm>
          <a:prstGeom prst="rect">
            <a:avLst/>
          </a:prstGeom>
        </p:spPr>
        <p:txBody>
          <a:bodyPr>
            <a:spAutoFit/>
          </a:bodyPr>
          <a:lstStyle/>
          <a:p>
            <a:pPr algn="ctr" eaLnBrk="1" fontAlgn="auto" hangingPunct="1">
              <a:spcBef>
                <a:spcPts val="0"/>
              </a:spcBef>
              <a:spcAft>
                <a:spcPts val="0"/>
              </a:spcAft>
              <a:defRPr/>
            </a:pPr>
            <a:r>
              <a:rPr lang="ar-SA" sz="4000" b="1" cap="small" dirty="0">
                <a:latin typeface="+mn-lt"/>
                <a:cs typeface="+mn-cs"/>
              </a:rPr>
              <a:t>س = -1، بس</a:t>
            </a:r>
            <a:r>
              <a:rPr lang="ar-EG" sz="4000" b="1" cap="small" dirty="0">
                <a:latin typeface="+mn-lt"/>
                <a:cs typeface="+mn-cs"/>
              </a:rPr>
              <a:t>ّ</a:t>
            </a:r>
            <a:r>
              <a:rPr lang="ar-SA" sz="4000" b="1" cap="small" dirty="0">
                <a:latin typeface="+mn-lt"/>
                <a:cs typeface="+mn-cs"/>
              </a:rPr>
              <a:t>ط</a:t>
            </a:r>
            <a:endParaRPr lang="en-US" sz="40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strVal val="#ppt_w*2.5"/>
                                          </p:val>
                                        </p:tav>
                                        <p:tav tm="100000">
                                          <p:val>
                                            <p:strVal val="#ppt_w"/>
                                          </p:val>
                                        </p:tav>
                                      </p:tavLst>
                                    </p:anim>
                                    <p:anim calcmode="lin" valueType="num">
                                      <p:cBhvr>
                                        <p:cTn id="15" dur="500" fill="hold"/>
                                        <p:tgtEl>
                                          <p:spTgt spid="16"/>
                                        </p:tgtEl>
                                        <p:attrNameLst>
                                          <p:attrName>ppt_h</p:attrName>
                                        </p:attrNameLst>
                                      </p:cBhvr>
                                      <p:tavLst>
                                        <p:tav tm="0">
                                          <p:val>
                                            <p:strVal val="#ppt_h*0.01"/>
                                          </p:val>
                                        </p:tav>
                                        <p:tav tm="100000">
                                          <p:val>
                                            <p:strVal val="#ppt_h"/>
                                          </p:val>
                                        </p:tav>
                                      </p:tavLst>
                                    </p:anim>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h+1"/>
                                          </p:val>
                                        </p:tav>
                                        <p:tav tm="100000">
                                          <p:val>
                                            <p:strVal val="#ppt_y"/>
                                          </p:val>
                                        </p:tav>
                                      </p:tavLst>
                                    </p:anim>
                                    <p:animEffect transition="in" filter="fade">
                                      <p:cBhvr>
                                        <p:cTn id="18" dur="500"/>
                                        <p:tgtEl>
                                          <p:spTgt spid="16"/>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ppt_w*2.5"/>
                                          </p:val>
                                        </p:tav>
                                        <p:tav tm="100000">
                                          <p:val>
                                            <p:strVal val="#ppt_w"/>
                                          </p:val>
                                        </p:tav>
                                      </p:tavLst>
                                    </p:anim>
                                    <p:anim calcmode="lin" valueType="num">
                                      <p:cBhvr>
                                        <p:cTn id="22" dur="500" fill="hold"/>
                                        <p:tgtEl>
                                          <p:spTgt spid="20"/>
                                        </p:tgtEl>
                                        <p:attrNameLst>
                                          <p:attrName>ppt_h</p:attrName>
                                        </p:attrNameLst>
                                      </p:cBhvr>
                                      <p:tavLst>
                                        <p:tav tm="0">
                                          <p:val>
                                            <p:strVal val="#ppt_h*0.01"/>
                                          </p:val>
                                        </p:tav>
                                        <p:tav tm="100000">
                                          <p:val>
                                            <p:strVal val="#ppt_h"/>
                                          </p:val>
                                        </p:tav>
                                      </p:tavLst>
                                    </p:anim>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h+1"/>
                                          </p:val>
                                        </p:tav>
                                        <p:tav tm="100000">
                                          <p:val>
                                            <p:strVal val="#ppt_y"/>
                                          </p:val>
                                        </p:tav>
                                      </p:tavLst>
                                    </p:anim>
                                    <p:animEffect transition="in" filter="fade">
                                      <p:cBhvr>
                                        <p:cTn id="25" dur="500"/>
                                        <p:tgtEl>
                                          <p:spTgt spid="20"/>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ppt_w*2.5"/>
                                          </p:val>
                                        </p:tav>
                                        <p:tav tm="100000">
                                          <p:val>
                                            <p:strVal val="#ppt_w"/>
                                          </p:val>
                                        </p:tav>
                                      </p:tavLst>
                                    </p:anim>
                                    <p:anim calcmode="lin" valueType="num">
                                      <p:cBhvr>
                                        <p:cTn id="29" dur="500" fill="hold"/>
                                        <p:tgtEl>
                                          <p:spTgt spid="21"/>
                                        </p:tgtEl>
                                        <p:attrNameLst>
                                          <p:attrName>ppt_h</p:attrName>
                                        </p:attrNameLst>
                                      </p:cBhvr>
                                      <p:tavLst>
                                        <p:tav tm="0">
                                          <p:val>
                                            <p:strVal val="#ppt_h*0.01"/>
                                          </p:val>
                                        </p:tav>
                                        <p:tav tm="100000">
                                          <p:val>
                                            <p:strVal val="#ppt_h"/>
                                          </p:val>
                                        </p:tav>
                                      </p:tavLst>
                                    </p:anim>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h+1"/>
                                          </p:val>
                                        </p:tav>
                                        <p:tav tm="100000">
                                          <p:val>
                                            <p:strVal val="#ppt_y"/>
                                          </p:val>
                                        </p:tav>
                                      </p:tavLst>
                                    </p:anim>
                                    <p:animEffect transition="in" filter="fade">
                                      <p:cBhvr>
                                        <p:cTn id="32"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5A3EBED-40BC-4494-3176-6775B287B060}"/>
              </a:ext>
            </a:extLst>
          </p:cNvPr>
          <p:cNvSpPr txBox="1"/>
          <p:nvPr/>
        </p:nvSpPr>
        <p:spPr>
          <a:xfrm>
            <a:off x="429419" y="1673026"/>
            <a:ext cx="7748587" cy="132397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2060"/>
                </a:solidFill>
                <a:latin typeface="Arial" charset="0"/>
                <a:cs typeface="Arial" charset="0"/>
              </a:rPr>
              <a:t>أوجد الرأس، ومعادلة محور التماثل، والمقطع الصادي للدالة: </a:t>
            </a:r>
            <a:r>
              <a:rPr lang="ar-SA" sz="4000" b="1" cap="small" dirty="0" err="1">
                <a:solidFill>
                  <a:srgbClr val="002060"/>
                </a:solidFill>
                <a:latin typeface="Arial" charset="0"/>
                <a:cs typeface="Arial" charset="0"/>
              </a:rPr>
              <a:t>ص </a:t>
            </a:r>
            <a:r>
              <a:rPr lang="ar-SA" sz="4000" b="1" cap="small" dirty="0">
                <a:solidFill>
                  <a:srgbClr val="002060"/>
                </a:solidFill>
                <a:latin typeface="Arial" charset="0"/>
                <a:cs typeface="Arial" charset="0"/>
              </a:rPr>
              <a:t>= </a:t>
            </a:r>
            <a:r>
              <a:rPr lang="ar-SA" sz="4000" b="1" cap="small" dirty="0" err="1">
                <a:solidFill>
                  <a:srgbClr val="002060"/>
                </a:solidFill>
                <a:latin typeface="Arial" charset="0"/>
                <a:cs typeface="Arial" charset="0"/>
              </a:rPr>
              <a:t>2س</a:t>
            </a:r>
            <a:r>
              <a:rPr lang="ar-EG" sz="4000" b="1" baseline="30000" dirty="0">
                <a:solidFill>
                  <a:srgbClr val="002060"/>
                </a:solidFill>
                <a:latin typeface="Arial" charset="0"/>
                <a:cs typeface="Arial" charset="0"/>
              </a:rPr>
              <a:t>2</a:t>
            </a:r>
            <a:r>
              <a:rPr lang="ar-SA" sz="4000" b="1" cap="small" dirty="0">
                <a:solidFill>
                  <a:srgbClr val="002060"/>
                </a:solidFill>
                <a:latin typeface="Arial" charset="0"/>
                <a:cs typeface="Arial" charset="0"/>
              </a:rPr>
              <a:t> + </a:t>
            </a:r>
            <a:r>
              <a:rPr lang="ar-SA" sz="4000" b="1" cap="small" dirty="0" err="1">
                <a:solidFill>
                  <a:srgbClr val="002060"/>
                </a:solidFill>
                <a:latin typeface="Arial" charset="0"/>
                <a:cs typeface="Arial" charset="0"/>
              </a:rPr>
              <a:t>4س</a:t>
            </a:r>
            <a:r>
              <a:rPr lang="ar-SA" sz="4000" b="1" cap="small" dirty="0">
                <a:solidFill>
                  <a:srgbClr val="002060"/>
                </a:solidFill>
                <a:latin typeface="Arial" charset="0"/>
                <a:cs typeface="Arial" charset="0"/>
              </a:rPr>
              <a:t> – 3 </a:t>
            </a:r>
            <a:endParaRPr lang="en-US" sz="4000" dirty="0">
              <a:solidFill>
                <a:srgbClr val="002060"/>
              </a:solidFill>
              <a:latin typeface="Arial" charset="0"/>
              <a:cs typeface="Arial" charset="0"/>
            </a:endParaRPr>
          </a:p>
        </p:txBody>
      </p:sp>
      <p:sp>
        <p:nvSpPr>
          <p:cNvPr id="24" name="Rectangle 23">
            <a:extLst>
              <a:ext uri="{FF2B5EF4-FFF2-40B4-BE49-F238E27FC236}">
                <a16:creationId xmlns:a16="http://schemas.microsoft.com/office/drawing/2014/main" id="{E48EEFCE-322D-C1CF-6AF4-F992EACBC279}"/>
              </a:ext>
            </a:extLst>
          </p:cNvPr>
          <p:cNvSpPr/>
          <p:nvPr/>
        </p:nvSpPr>
        <p:spPr>
          <a:xfrm>
            <a:off x="578644" y="4005064"/>
            <a:ext cx="7986712" cy="1077912"/>
          </a:xfrm>
          <a:prstGeom prst="rect">
            <a:avLst/>
          </a:prstGeom>
        </p:spPr>
        <p:txBody>
          <a:bodyPr>
            <a:spAutoFit/>
          </a:bodyPr>
          <a:lstStyle/>
          <a:p>
            <a:pPr algn="ctr" rtl="1" eaLnBrk="1" fontAlgn="auto" hangingPunct="1">
              <a:spcBef>
                <a:spcPts val="0"/>
              </a:spcBef>
              <a:spcAft>
                <a:spcPts val="0"/>
              </a:spcAft>
              <a:defRPr/>
            </a:pPr>
            <a:r>
              <a:rPr lang="ar-SA" sz="3200" b="1" cap="small" dirty="0">
                <a:solidFill>
                  <a:srgbClr val="0000CC"/>
                </a:solidFill>
                <a:latin typeface="+mn-lt"/>
                <a:cs typeface="+mn-cs"/>
              </a:rPr>
              <a:t>الرأس هو (-1، -5)، وبما أن المقطع الصادي هو عند النقطة (0، ج</a:t>
            </a:r>
            <a:r>
              <a:rPr lang="ar-EG" sz="3200" b="1" cap="small" dirty="0">
                <a:solidFill>
                  <a:srgbClr val="0000CC"/>
                </a:solidFill>
                <a:latin typeface="+mn-lt"/>
                <a:cs typeface="+mn-cs"/>
              </a:rPr>
              <a:t>ـ</a:t>
            </a:r>
            <a:r>
              <a:rPr lang="ar-SA" sz="3200" b="1" cap="small" dirty="0">
                <a:solidFill>
                  <a:srgbClr val="0000CC"/>
                </a:solidFill>
                <a:latin typeface="+mn-lt"/>
                <a:cs typeface="+mn-cs"/>
              </a:rPr>
              <a:t>) دائمًا، لذا فالمقطع الصادي هو -3.</a:t>
            </a:r>
            <a:endParaRPr lang="en-US" sz="3200" dirty="0">
              <a:solidFill>
                <a:srgbClr val="0000CC"/>
              </a:solidFill>
              <a:latin typeface="+mn-lt"/>
              <a:cs typeface="+mn-cs"/>
            </a:endParaRPr>
          </a:p>
        </p:txBody>
      </p:sp>
    </p:spTree>
  </p:cSld>
  <p:clrMapOvr>
    <a:masterClrMapping/>
  </p:clrMapOvr>
  <p:transition>
    <p:cover dir="d"/>
    <p:sndAc>
      <p:stSnd>
        <p:snd r:embed="rId2" name="0060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2.5"/>
                                          </p:val>
                                        </p:tav>
                                        <p:tav tm="100000">
                                          <p:val>
                                            <p:strVal val="#ppt_w"/>
                                          </p:val>
                                        </p:tav>
                                      </p:tavLst>
                                    </p:anim>
                                    <p:anim calcmode="lin" valueType="num">
                                      <p:cBhvr>
                                        <p:cTn id="8" dur="500" fill="hold"/>
                                        <p:tgtEl>
                                          <p:spTgt spid="24"/>
                                        </p:tgtEl>
                                        <p:attrNameLst>
                                          <p:attrName>ppt_h</p:attrName>
                                        </p:attrNameLst>
                                      </p:cBhvr>
                                      <p:tavLst>
                                        <p:tav tm="0">
                                          <p:val>
                                            <p:strVal val="#ppt_h*0.01"/>
                                          </p:val>
                                        </p:tav>
                                        <p:tav tm="100000">
                                          <p:val>
                                            <p:strVal val="#ppt_h"/>
                                          </p:val>
                                        </p:tav>
                                      </p:tavLst>
                                    </p:anim>
                                    <p:anim calcmode="lin" valueType="num">
                                      <p:cBhvr>
                                        <p:cTn id="9" dur="500" fill="hold"/>
                                        <p:tgtEl>
                                          <p:spTgt spid="24"/>
                                        </p:tgtEl>
                                        <p:attrNameLst>
                                          <p:attrName>ppt_x</p:attrName>
                                        </p:attrNameLst>
                                      </p:cBhvr>
                                      <p:tavLst>
                                        <p:tav tm="0">
                                          <p:val>
                                            <p:strVal val="#ppt_x"/>
                                          </p:val>
                                        </p:tav>
                                        <p:tav tm="100000">
                                          <p:val>
                                            <p:strVal val="#ppt_x"/>
                                          </p:val>
                                        </p:tav>
                                      </p:tavLst>
                                    </p:anim>
                                    <p:anim calcmode="lin" valueType="num">
                                      <p:cBhvr>
                                        <p:cTn id="10" dur="500" fill="hold"/>
                                        <p:tgtEl>
                                          <p:spTgt spid="24"/>
                                        </p:tgtEl>
                                        <p:attrNameLst>
                                          <p:attrName>ppt_y</p:attrName>
                                        </p:attrNameLst>
                                      </p:cBhvr>
                                      <p:tavLst>
                                        <p:tav tm="0">
                                          <p:val>
                                            <p:strVal val="#ppt_h+1"/>
                                          </p:val>
                                        </p:tav>
                                        <p:tav tm="100000">
                                          <p:val>
                                            <p:strVal val="#ppt_y"/>
                                          </p:val>
                                        </p:tav>
                                      </p:tavLst>
                                    </p:anim>
                                    <p:animEffect transition="in" filter="fade">
                                      <p:cBhvr>
                                        <p:cTn id="11"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5885455">
            <a:off x="2034967" y="-815385"/>
            <a:ext cx="5074065" cy="8158259"/>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1"/>
                </a:ext>
              </a:extLst>
            </a:blip>
            <a:stretch>
              <a:fillRect l="-77488" t="-6186" r="-1372"/>
            </a:stretch>
          </a:blipFill>
        </p:spPr>
        <p:txBody>
          <a:bodyPr/>
          <a:lstStyle/>
          <a:p>
            <a:endParaRPr lang="ar-SA"/>
          </a:p>
        </p:txBody>
      </p:sp>
      <p:sp>
        <p:nvSpPr>
          <p:cNvPr id="64" name="Freeform 64"/>
          <p:cNvSpPr/>
          <p:nvPr/>
        </p:nvSpPr>
        <p:spPr>
          <a:xfrm>
            <a:off x="2109811" y="1995014"/>
            <a:ext cx="5541977" cy="2105840"/>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TextBox 3">
            <a:extLst>
              <a:ext uri="{FF2B5EF4-FFF2-40B4-BE49-F238E27FC236}">
                <a16:creationId xmlns:a16="http://schemas.microsoft.com/office/drawing/2014/main" id="{1AB7B296-C8FE-DB1A-F693-11D816DC5EA3}"/>
              </a:ext>
            </a:extLst>
          </p:cNvPr>
          <p:cNvSpPr txBox="1"/>
          <p:nvPr/>
        </p:nvSpPr>
        <p:spPr bwMode="auto">
          <a:xfrm>
            <a:off x="771471" y="2404473"/>
            <a:ext cx="8963455"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تحقق من فهمك</a:t>
            </a:r>
          </a:p>
        </p:txBody>
      </p:sp>
    </p:spTree>
    <p:extLst>
      <p:ext uri="{BB962C8B-B14F-4D97-AF65-F5344CB8AC3E}">
        <p14:creationId xmlns:p14="http://schemas.microsoft.com/office/powerpoint/2010/main" val="1857752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84C61346-AAAA-83C4-115D-2EA4F484C10F}"/>
              </a:ext>
            </a:extLst>
          </p:cNvPr>
          <p:cNvSpPr/>
          <p:nvPr/>
        </p:nvSpPr>
        <p:spPr>
          <a:xfrm>
            <a:off x="1127125" y="2358267"/>
            <a:ext cx="6978650" cy="1498600"/>
          </a:xfrm>
          <a:prstGeom prst="rect">
            <a:avLst/>
          </a:prstGeom>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4AF17E8A-471F-886B-8471-B52B9AC5C451}"/>
              </a:ext>
            </a:extLst>
          </p:cNvPr>
          <p:cNvSpPr txBox="1"/>
          <p:nvPr/>
        </p:nvSpPr>
        <p:spPr>
          <a:xfrm>
            <a:off x="960437" y="2645604"/>
            <a:ext cx="7056438"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solidFill>
                  <a:schemeClr val="accent6">
                    <a:lumMod val="50000"/>
                  </a:schemeClr>
                </a:solidFill>
                <a:latin typeface="+mn-lt"/>
                <a:cs typeface="+mn-cs"/>
              </a:rPr>
              <a:t>3أ) ص = -3س</a:t>
            </a:r>
            <a:r>
              <a:rPr lang="ar-EG" sz="5400" b="1" baseline="30000" dirty="0">
                <a:solidFill>
                  <a:schemeClr val="accent6">
                    <a:lumMod val="50000"/>
                  </a:schemeClr>
                </a:solidFill>
                <a:latin typeface="+mn-lt"/>
                <a:cs typeface="+mn-cs"/>
              </a:rPr>
              <a:t>2</a:t>
            </a:r>
            <a:r>
              <a:rPr lang="ar-SA" sz="5400" b="1" cap="small" dirty="0">
                <a:solidFill>
                  <a:schemeClr val="accent6">
                    <a:lumMod val="50000"/>
                  </a:schemeClr>
                </a:solidFill>
                <a:latin typeface="+mn-lt"/>
                <a:cs typeface="+mn-cs"/>
              </a:rPr>
              <a:t> + 6س – 5 </a:t>
            </a:r>
            <a:endParaRPr lang="en-US" sz="5400" dirty="0">
              <a:solidFill>
                <a:schemeClr val="accent6">
                  <a:lumMod val="50000"/>
                </a:schemeClr>
              </a:solidFill>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A9AF1AEC-06F4-F5A0-13E0-F3BBB6FFD4F7}"/>
              </a:ext>
            </a:extLst>
          </p:cNvPr>
          <p:cNvSpPr/>
          <p:nvPr/>
        </p:nvSpPr>
        <p:spPr>
          <a:xfrm>
            <a:off x="5580038" y="2132310"/>
            <a:ext cx="3384550" cy="647700"/>
          </a:xfrm>
          <a:prstGeom prst="rect">
            <a:avLst/>
          </a:prstGeom>
        </p:spPr>
        <p:txBody>
          <a:bodyPr>
            <a:spAutoFit/>
          </a:bodyPr>
          <a:lstStyle/>
          <a:p>
            <a:pPr algn="ctr" eaLnBrk="1" fontAlgn="auto" hangingPunct="1">
              <a:spcBef>
                <a:spcPts val="0"/>
              </a:spcBef>
              <a:spcAft>
                <a:spcPts val="0"/>
              </a:spcAft>
              <a:defRPr/>
            </a:pPr>
            <a:r>
              <a:rPr lang="ar-SA" sz="3600" b="1" cap="small" dirty="0">
                <a:latin typeface="+mn-lt"/>
                <a:cs typeface="+mn-cs"/>
              </a:rPr>
              <a:t>س = -</a:t>
            </a:r>
            <a:r>
              <a:rPr lang="ar-EG" sz="3600" b="1" cap="small" dirty="0">
                <a:latin typeface="+mn-lt"/>
                <a:cs typeface="+mn-cs"/>
              </a:rPr>
              <a:t> ـــــــــ</a:t>
            </a:r>
            <a:endParaRPr lang="en-US" sz="3600" dirty="0">
              <a:latin typeface="+mn-lt"/>
              <a:cs typeface="+mn-cs"/>
            </a:endParaRPr>
          </a:p>
        </p:txBody>
      </p:sp>
      <p:sp>
        <p:nvSpPr>
          <p:cNvPr id="7" name="Rectangle 16">
            <a:extLst>
              <a:ext uri="{FF2B5EF4-FFF2-40B4-BE49-F238E27FC236}">
                <a16:creationId xmlns:a16="http://schemas.microsoft.com/office/drawing/2014/main" id="{27B7F023-103C-6371-EE5C-BFA5532DA573}"/>
              </a:ext>
            </a:extLst>
          </p:cNvPr>
          <p:cNvSpPr/>
          <p:nvPr/>
        </p:nvSpPr>
        <p:spPr>
          <a:xfrm>
            <a:off x="6142013" y="1916410"/>
            <a:ext cx="1081088" cy="647700"/>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C00000"/>
                </a:solidFill>
                <a:latin typeface="+mn-lt"/>
                <a:cs typeface="+mn-cs"/>
              </a:rPr>
              <a:t>ب</a:t>
            </a:r>
            <a:endParaRPr lang="en-US" sz="3600" dirty="0">
              <a:solidFill>
                <a:srgbClr val="C00000"/>
              </a:solidFill>
              <a:latin typeface="+mn-lt"/>
              <a:cs typeface="+mn-cs"/>
            </a:endParaRPr>
          </a:p>
        </p:txBody>
      </p:sp>
      <p:sp>
        <p:nvSpPr>
          <p:cNvPr id="8" name="Rectangle 17">
            <a:extLst>
              <a:ext uri="{FF2B5EF4-FFF2-40B4-BE49-F238E27FC236}">
                <a16:creationId xmlns:a16="http://schemas.microsoft.com/office/drawing/2014/main" id="{B0F3E2D5-3EC9-D24C-195E-D63AD2C4FF49}"/>
              </a:ext>
            </a:extLst>
          </p:cNvPr>
          <p:cNvSpPr/>
          <p:nvPr/>
        </p:nvSpPr>
        <p:spPr>
          <a:xfrm>
            <a:off x="6142013" y="2557760"/>
            <a:ext cx="1081088" cy="646113"/>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2</a:t>
            </a:r>
            <a:r>
              <a:rPr lang="ar-EG" sz="3600" b="1" cap="small" dirty="0">
                <a:solidFill>
                  <a:srgbClr val="0000CC"/>
                </a:solidFill>
                <a:latin typeface="+mn-lt"/>
                <a:cs typeface="+mn-cs"/>
              </a:rPr>
              <a:t>أ</a:t>
            </a:r>
            <a:endParaRPr lang="en-US" sz="3600" dirty="0">
              <a:solidFill>
                <a:srgbClr val="0000CC"/>
              </a:solidFill>
              <a:latin typeface="+mn-lt"/>
              <a:cs typeface="+mn-cs"/>
            </a:endParaRPr>
          </a:p>
        </p:txBody>
      </p:sp>
      <p:sp>
        <p:nvSpPr>
          <p:cNvPr id="11" name="Rectangle 15">
            <a:extLst>
              <a:ext uri="{FF2B5EF4-FFF2-40B4-BE49-F238E27FC236}">
                <a16:creationId xmlns:a16="http://schemas.microsoft.com/office/drawing/2014/main" id="{70E8A6EE-4D98-AFDB-E771-FDACDB0F4482}"/>
              </a:ext>
            </a:extLst>
          </p:cNvPr>
          <p:cNvSpPr/>
          <p:nvPr/>
        </p:nvSpPr>
        <p:spPr>
          <a:xfrm>
            <a:off x="466701" y="2206923"/>
            <a:ext cx="4608512" cy="646112"/>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6600"/>
                </a:solidFill>
                <a:latin typeface="+mn-lt"/>
                <a:cs typeface="+mn-cs"/>
              </a:rPr>
              <a:t>س =</a:t>
            </a:r>
            <a:r>
              <a:rPr lang="ar-EG" sz="3600" b="1" cap="small" dirty="0">
                <a:solidFill>
                  <a:srgbClr val="006600"/>
                </a:solidFill>
                <a:latin typeface="+mn-lt"/>
                <a:cs typeface="+mn-cs"/>
              </a:rPr>
              <a:t> </a:t>
            </a:r>
            <a:r>
              <a:rPr lang="ar-EG" sz="3600" b="1" cap="small" dirty="0" err="1">
                <a:solidFill>
                  <a:srgbClr val="006600"/>
                </a:solidFill>
                <a:latin typeface="+mn-lt"/>
                <a:cs typeface="+mn-cs"/>
              </a:rPr>
              <a:t>ـــــــــ </a:t>
            </a:r>
            <a:r>
              <a:rPr lang="ar-EG" sz="3600" b="1" cap="small" dirty="0">
                <a:solidFill>
                  <a:srgbClr val="006600"/>
                </a:solidFill>
                <a:latin typeface="+mn-lt"/>
                <a:cs typeface="+mn-cs"/>
              </a:rPr>
              <a:t>=</a:t>
            </a:r>
            <a:r>
              <a:rPr lang="ar-EG" sz="3600" b="1" cap="small" dirty="0">
                <a:solidFill>
                  <a:srgbClr val="006600"/>
                </a:solidFill>
                <a:latin typeface="Arial" charset="0"/>
                <a:cs typeface="Arial" charset="0"/>
              </a:rPr>
              <a:t> </a:t>
            </a:r>
            <a:r>
              <a:rPr lang="ar-EG" sz="3600" b="1" cap="small" dirty="0" err="1">
                <a:solidFill>
                  <a:srgbClr val="006600"/>
                </a:solidFill>
                <a:latin typeface="Arial" charset="0"/>
                <a:cs typeface="Arial" charset="0"/>
              </a:rPr>
              <a:t>ـــــــــ </a:t>
            </a:r>
            <a:r>
              <a:rPr lang="ar-EG" sz="3600" b="1" cap="small" dirty="0">
                <a:solidFill>
                  <a:srgbClr val="006600"/>
                </a:solidFill>
                <a:latin typeface="Arial" charset="0"/>
                <a:cs typeface="Arial" charset="0"/>
              </a:rPr>
              <a:t>= 1</a:t>
            </a:r>
            <a:endParaRPr lang="en-US" sz="3600" dirty="0">
              <a:solidFill>
                <a:srgbClr val="006600"/>
              </a:solidFill>
              <a:latin typeface="+mn-lt"/>
              <a:cs typeface="+mn-cs"/>
            </a:endParaRPr>
          </a:p>
        </p:txBody>
      </p:sp>
      <p:sp>
        <p:nvSpPr>
          <p:cNvPr id="12" name="Rectangle 16">
            <a:extLst>
              <a:ext uri="{FF2B5EF4-FFF2-40B4-BE49-F238E27FC236}">
                <a16:creationId xmlns:a16="http://schemas.microsoft.com/office/drawing/2014/main" id="{B96AE755-7E41-DA06-3AFB-6574A3E6341C}"/>
              </a:ext>
            </a:extLst>
          </p:cNvPr>
          <p:cNvSpPr/>
          <p:nvPr/>
        </p:nvSpPr>
        <p:spPr>
          <a:xfrm>
            <a:off x="2757463" y="1991023"/>
            <a:ext cx="1081088"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-6</a:t>
            </a:r>
            <a:endParaRPr lang="en-US" sz="3600" dirty="0">
              <a:solidFill>
                <a:srgbClr val="006600"/>
              </a:solidFill>
              <a:latin typeface="+mn-lt"/>
              <a:cs typeface="+mn-cs"/>
            </a:endParaRPr>
          </a:p>
        </p:txBody>
      </p:sp>
      <p:sp>
        <p:nvSpPr>
          <p:cNvPr id="13" name="Rectangle 17">
            <a:extLst>
              <a:ext uri="{FF2B5EF4-FFF2-40B4-BE49-F238E27FC236}">
                <a16:creationId xmlns:a16="http://schemas.microsoft.com/office/drawing/2014/main" id="{926813AE-5E6D-D730-A00A-F6D6C4AFC142}"/>
              </a:ext>
            </a:extLst>
          </p:cNvPr>
          <p:cNvSpPr/>
          <p:nvPr/>
        </p:nvSpPr>
        <p:spPr>
          <a:xfrm>
            <a:off x="2757463" y="2630785"/>
            <a:ext cx="1081088"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2أ</a:t>
            </a:r>
            <a:endParaRPr lang="en-US" sz="3600" dirty="0">
              <a:solidFill>
                <a:srgbClr val="006600"/>
              </a:solidFill>
              <a:latin typeface="+mn-lt"/>
              <a:cs typeface="+mn-cs"/>
            </a:endParaRPr>
          </a:p>
        </p:txBody>
      </p:sp>
      <p:sp>
        <p:nvSpPr>
          <p:cNvPr id="14" name="Rectangle 16">
            <a:extLst>
              <a:ext uri="{FF2B5EF4-FFF2-40B4-BE49-F238E27FC236}">
                <a16:creationId xmlns:a16="http://schemas.microsoft.com/office/drawing/2014/main" id="{9C304EF9-C9D0-1F75-681F-C540B532EDFC}"/>
              </a:ext>
            </a:extLst>
          </p:cNvPr>
          <p:cNvSpPr/>
          <p:nvPr/>
        </p:nvSpPr>
        <p:spPr>
          <a:xfrm>
            <a:off x="1546201" y="2062460"/>
            <a:ext cx="1081087"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-6</a:t>
            </a:r>
            <a:endParaRPr lang="en-US" sz="3600" dirty="0">
              <a:solidFill>
                <a:srgbClr val="006600"/>
              </a:solidFill>
              <a:latin typeface="+mn-lt"/>
              <a:cs typeface="+mn-cs"/>
            </a:endParaRPr>
          </a:p>
        </p:txBody>
      </p:sp>
      <p:sp>
        <p:nvSpPr>
          <p:cNvPr id="15" name="Rectangle 17">
            <a:extLst>
              <a:ext uri="{FF2B5EF4-FFF2-40B4-BE49-F238E27FC236}">
                <a16:creationId xmlns:a16="http://schemas.microsoft.com/office/drawing/2014/main" id="{1552BB99-8998-834C-9057-4F82A31BC974}"/>
              </a:ext>
            </a:extLst>
          </p:cNvPr>
          <p:cNvSpPr/>
          <p:nvPr/>
        </p:nvSpPr>
        <p:spPr>
          <a:xfrm>
            <a:off x="1546201" y="2638723"/>
            <a:ext cx="1081087"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-6</a:t>
            </a:r>
            <a:endParaRPr lang="en-US" sz="3600" dirty="0">
              <a:solidFill>
                <a:srgbClr val="006600"/>
              </a:solidFill>
              <a:latin typeface="+mn-lt"/>
              <a:cs typeface="+mn-cs"/>
            </a:endParaRPr>
          </a:p>
        </p:txBody>
      </p:sp>
      <p:sp>
        <p:nvSpPr>
          <p:cNvPr id="16" name="Rectangle 15">
            <a:extLst>
              <a:ext uri="{FF2B5EF4-FFF2-40B4-BE49-F238E27FC236}">
                <a16:creationId xmlns:a16="http://schemas.microsoft.com/office/drawing/2014/main" id="{56EB83A6-37C3-2467-3E89-CFA2BC90F491}"/>
              </a:ext>
            </a:extLst>
          </p:cNvPr>
          <p:cNvSpPr>
            <a:spLocks noChangeArrowheads="1"/>
          </p:cNvSpPr>
          <p:nvPr/>
        </p:nvSpPr>
        <p:spPr bwMode="auto">
          <a:xfrm>
            <a:off x="1690663" y="357376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solidFill>
                  <a:srgbClr val="0000CC"/>
                </a:solidFill>
                <a:latin typeface="Arial" panose="020B0604020202020204" pitchFamily="34" charset="0"/>
              </a:rPr>
              <a:t>معادلة محور التماثل هي س = 1</a:t>
            </a:r>
            <a:endParaRPr lang="en-US" altLang="ar-SA" sz="3600">
              <a:solidFill>
                <a:srgbClr val="0000CC"/>
              </a:solidFill>
              <a:latin typeface="Arial" panose="020B0604020202020204" pitchFamily="34" charset="0"/>
            </a:endParaRPr>
          </a:p>
        </p:txBody>
      </p:sp>
      <p:sp>
        <p:nvSpPr>
          <p:cNvPr id="17" name="Rectangle 15">
            <a:extLst>
              <a:ext uri="{FF2B5EF4-FFF2-40B4-BE49-F238E27FC236}">
                <a16:creationId xmlns:a16="http://schemas.microsoft.com/office/drawing/2014/main" id="{49EB4C96-6FDE-F3E4-5B6D-F4051D757F25}"/>
              </a:ext>
            </a:extLst>
          </p:cNvPr>
          <p:cNvSpPr>
            <a:spLocks noChangeArrowheads="1"/>
          </p:cNvSpPr>
          <p:nvPr/>
        </p:nvSpPr>
        <p:spPr bwMode="auto">
          <a:xfrm>
            <a:off x="6048351" y="4292898"/>
            <a:ext cx="2482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latin typeface="Arial" panose="020B0604020202020204" pitchFamily="34" charset="0"/>
              </a:rPr>
              <a:t>عند س = 1 </a:t>
            </a:r>
            <a:endParaRPr lang="en-US" altLang="ar-SA" sz="3600">
              <a:latin typeface="Arial" panose="020B0604020202020204" pitchFamily="34" charset="0"/>
            </a:endParaRPr>
          </a:p>
        </p:txBody>
      </p:sp>
      <p:sp>
        <p:nvSpPr>
          <p:cNvPr id="18" name="Rectangle 15">
            <a:extLst>
              <a:ext uri="{FF2B5EF4-FFF2-40B4-BE49-F238E27FC236}">
                <a16:creationId xmlns:a16="http://schemas.microsoft.com/office/drawing/2014/main" id="{F66BF232-DC0C-9A7F-E54E-B2B74D05A7E2}"/>
              </a:ext>
            </a:extLst>
          </p:cNvPr>
          <p:cNvSpPr>
            <a:spLocks noChangeArrowheads="1"/>
          </p:cNvSpPr>
          <p:nvPr/>
        </p:nvSpPr>
        <p:spPr bwMode="auto">
          <a:xfrm>
            <a:off x="1763688" y="4869160"/>
            <a:ext cx="482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solidFill>
                  <a:srgbClr val="C00000"/>
                </a:solidFill>
                <a:latin typeface="Arial" panose="020B0604020202020204" pitchFamily="34" charset="0"/>
              </a:rPr>
              <a:t>ص = –3 + 6 – 5 = –2  </a:t>
            </a:r>
            <a:endParaRPr lang="en-US" altLang="ar-SA" sz="3600">
              <a:solidFill>
                <a:srgbClr val="C00000"/>
              </a:solidFill>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2.5"/>
                                          </p:val>
                                        </p:tav>
                                        <p:tav tm="100000">
                                          <p:val>
                                            <p:strVal val="#ppt_w"/>
                                          </p:val>
                                        </p:tav>
                                      </p:tavLst>
                                    </p:anim>
                                    <p:anim calcmode="lin" valueType="num">
                                      <p:cBhvr>
                                        <p:cTn id="15" dur="500" fill="hold"/>
                                        <p:tgtEl>
                                          <p:spTgt spid="7"/>
                                        </p:tgtEl>
                                        <p:attrNameLst>
                                          <p:attrName>ppt_h</p:attrName>
                                        </p:attrNameLst>
                                      </p:cBhvr>
                                      <p:tavLst>
                                        <p:tav tm="0">
                                          <p:val>
                                            <p:strVal val="#ppt_h*0.01"/>
                                          </p:val>
                                        </p:tav>
                                        <p:tav tm="100000">
                                          <p:val>
                                            <p:strVal val="#ppt_h"/>
                                          </p:val>
                                        </p:tav>
                                      </p:tavLst>
                                    </p:anim>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h+1"/>
                                          </p:val>
                                        </p:tav>
                                        <p:tav tm="100000">
                                          <p:val>
                                            <p:strVal val="#ppt_y"/>
                                          </p:val>
                                        </p:tav>
                                      </p:tavLst>
                                    </p:anim>
                                    <p:animEffect transition="in" filter="fade">
                                      <p:cBhvr>
                                        <p:cTn id="18"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2.5"/>
                                          </p:val>
                                        </p:tav>
                                        <p:tav tm="100000">
                                          <p:val>
                                            <p:strVal val="#ppt_w"/>
                                          </p:val>
                                        </p:tav>
                                      </p:tavLst>
                                    </p:anim>
                                    <p:anim calcmode="lin" valueType="num">
                                      <p:cBhvr>
                                        <p:cTn id="22" dur="500" fill="hold"/>
                                        <p:tgtEl>
                                          <p:spTgt spid="8"/>
                                        </p:tgtEl>
                                        <p:attrNameLst>
                                          <p:attrName>ppt_h</p:attrName>
                                        </p:attrNameLst>
                                      </p:cBhvr>
                                      <p:tavLst>
                                        <p:tav tm="0">
                                          <p:val>
                                            <p:strVal val="#ppt_h*0.01"/>
                                          </p:val>
                                        </p:tav>
                                        <p:tav tm="100000">
                                          <p:val>
                                            <p:strVal val="#ppt_h"/>
                                          </p:val>
                                        </p:tav>
                                      </p:tavLst>
                                    </p:anim>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h+1"/>
                                          </p:val>
                                        </p:tav>
                                        <p:tav tm="100000">
                                          <p:val>
                                            <p:strVal val="#ppt_y"/>
                                          </p:val>
                                        </p:tav>
                                      </p:tavLst>
                                    </p:anim>
                                    <p:animEffect transition="in" filter="fade">
                                      <p:cBhvr>
                                        <p:cTn id="25" dur="500"/>
                                        <p:tgtEl>
                                          <p:spTgt spid="8"/>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ppt_w*2.5"/>
                                          </p:val>
                                        </p:tav>
                                        <p:tav tm="100000">
                                          <p:val>
                                            <p:strVal val="#ppt_w"/>
                                          </p:val>
                                        </p:tav>
                                      </p:tavLst>
                                    </p:anim>
                                    <p:anim calcmode="lin" valueType="num">
                                      <p:cBhvr>
                                        <p:cTn id="29" dur="500" fill="hold"/>
                                        <p:tgtEl>
                                          <p:spTgt spid="11"/>
                                        </p:tgtEl>
                                        <p:attrNameLst>
                                          <p:attrName>ppt_h</p:attrName>
                                        </p:attrNameLst>
                                      </p:cBhvr>
                                      <p:tavLst>
                                        <p:tav tm="0">
                                          <p:val>
                                            <p:strVal val="#ppt_h*0.01"/>
                                          </p:val>
                                        </p:tav>
                                        <p:tav tm="100000">
                                          <p:val>
                                            <p:strVal val="#ppt_h"/>
                                          </p:val>
                                        </p:tav>
                                      </p:tavLst>
                                    </p:anim>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h+1"/>
                                          </p:val>
                                        </p:tav>
                                        <p:tav tm="100000">
                                          <p:val>
                                            <p:strVal val="#ppt_y"/>
                                          </p:val>
                                        </p:tav>
                                      </p:tavLst>
                                    </p:anim>
                                    <p:animEffect transition="in" filter="fade">
                                      <p:cBhvr>
                                        <p:cTn id="32"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فقاقيع.WAV"/>
                                        </p:tgtEl>
                                      </p:cMediaNode>
                                    </p:audio>
                                  </p:subTnLst>
                                </p:cTn>
                              </p:par>
                              <p:par>
                                <p:cTn id="33" presetID="58" presetClass="entr" presetSubtype="0" accel="10000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ppt_w*2.5"/>
                                          </p:val>
                                        </p:tav>
                                        <p:tav tm="100000">
                                          <p:val>
                                            <p:strVal val="#ppt_w"/>
                                          </p:val>
                                        </p:tav>
                                      </p:tavLst>
                                    </p:anim>
                                    <p:anim calcmode="lin" valueType="num">
                                      <p:cBhvr>
                                        <p:cTn id="36" dur="500" fill="hold"/>
                                        <p:tgtEl>
                                          <p:spTgt spid="12"/>
                                        </p:tgtEl>
                                        <p:attrNameLst>
                                          <p:attrName>ppt_h</p:attrName>
                                        </p:attrNameLst>
                                      </p:cBhvr>
                                      <p:tavLst>
                                        <p:tav tm="0">
                                          <p:val>
                                            <p:strVal val="#ppt_h*0.01"/>
                                          </p:val>
                                        </p:tav>
                                        <p:tav tm="100000">
                                          <p:val>
                                            <p:strVal val="#ppt_h"/>
                                          </p:val>
                                        </p:tav>
                                      </p:tavLst>
                                    </p:anim>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h+1"/>
                                          </p:val>
                                        </p:tav>
                                        <p:tav tm="100000">
                                          <p:val>
                                            <p:strVal val="#ppt_y"/>
                                          </p:val>
                                        </p:tav>
                                      </p:tavLst>
                                    </p:anim>
                                    <p:animEffect transition="in" filter="fade">
                                      <p:cBhvr>
                                        <p:cTn id="39"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3" name="فقاقيع.WAV"/>
                                        </p:tgtEl>
                                      </p:cMediaNode>
                                    </p:audio>
                                  </p:subTnLst>
                                </p:cTn>
                              </p:par>
                              <p:par>
                                <p:cTn id="40" presetID="58" presetClass="entr" presetSubtype="0" accel="10000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ppt_w*2.5"/>
                                          </p:val>
                                        </p:tav>
                                        <p:tav tm="100000">
                                          <p:val>
                                            <p:strVal val="#ppt_w"/>
                                          </p:val>
                                        </p:tav>
                                      </p:tavLst>
                                    </p:anim>
                                    <p:anim calcmode="lin" valueType="num">
                                      <p:cBhvr>
                                        <p:cTn id="43" dur="500" fill="hold"/>
                                        <p:tgtEl>
                                          <p:spTgt spid="13"/>
                                        </p:tgtEl>
                                        <p:attrNameLst>
                                          <p:attrName>ppt_h</p:attrName>
                                        </p:attrNameLst>
                                      </p:cBhvr>
                                      <p:tavLst>
                                        <p:tav tm="0">
                                          <p:val>
                                            <p:strVal val="#ppt_h*0.01"/>
                                          </p:val>
                                        </p:tav>
                                        <p:tav tm="100000">
                                          <p:val>
                                            <p:strVal val="#ppt_h"/>
                                          </p:val>
                                        </p:tav>
                                      </p:tavLst>
                                    </p:anim>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h+1"/>
                                          </p:val>
                                        </p:tav>
                                        <p:tav tm="100000">
                                          <p:val>
                                            <p:strVal val="#ppt_y"/>
                                          </p:val>
                                        </p:tav>
                                      </p:tavLst>
                                    </p:anim>
                                    <p:animEffect transition="in" filter="fade">
                                      <p:cBhvr>
                                        <p:cTn id="46"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3" name="فقاقيع.WAV"/>
                                        </p:tgtEl>
                                      </p:cMediaNode>
                                    </p:audio>
                                  </p:subTnLst>
                                </p:cTn>
                              </p:par>
                              <p:par>
                                <p:cTn id="47" presetID="58" presetClass="entr" presetSubtype="0" accel="10000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ppt_w*2.5"/>
                                          </p:val>
                                        </p:tav>
                                        <p:tav tm="100000">
                                          <p:val>
                                            <p:strVal val="#ppt_w"/>
                                          </p:val>
                                        </p:tav>
                                      </p:tavLst>
                                    </p:anim>
                                    <p:anim calcmode="lin" valueType="num">
                                      <p:cBhvr>
                                        <p:cTn id="50" dur="500" fill="hold"/>
                                        <p:tgtEl>
                                          <p:spTgt spid="14"/>
                                        </p:tgtEl>
                                        <p:attrNameLst>
                                          <p:attrName>ppt_h</p:attrName>
                                        </p:attrNameLst>
                                      </p:cBhvr>
                                      <p:tavLst>
                                        <p:tav tm="0">
                                          <p:val>
                                            <p:strVal val="#ppt_h*0.01"/>
                                          </p:val>
                                        </p:tav>
                                        <p:tav tm="100000">
                                          <p:val>
                                            <p:strVal val="#ppt_h"/>
                                          </p:val>
                                        </p:tav>
                                      </p:tavLst>
                                    </p:anim>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h+1"/>
                                          </p:val>
                                        </p:tav>
                                        <p:tav tm="100000">
                                          <p:val>
                                            <p:strVal val="#ppt_y"/>
                                          </p:val>
                                        </p:tav>
                                      </p:tavLst>
                                    </p:anim>
                                    <p:animEffect transition="in" filter="fade">
                                      <p:cBhvr>
                                        <p:cTn id="53" dur="500"/>
                                        <p:tgtEl>
                                          <p:spTgt spid="14"/>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par>
                                <p:cTn id="54" presetID="58" presetClass="entr" presetSubtype="0" accel="10000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strVal val="#ppt_w*2.5"/>
                                          </p:val>
                                        </p:tav>
                                        <p:tav tm="100000">
                                          <p:val>
                                            <p:strVal val="#ppt_w"/>
                                          </p:val>
                                        </p:tav>
                                      </p:tavLst>
                                    </p:anim>
                                    <p:anim calcmode="lin" valueType="num">
                                      <p:cBhvr>
                                        <p:cTn id="57" dur="500" fill="hold"/>
                                        <p:tgtEl>
                                          <p:spTgt spid="15"/>
                                        </p:tgtEl>
                                        <p:attrNameLst>
                                          <p:attrName>ppt_h</p:attrName>
                                        </p:attrNameLst>
                                      </p:cBhvr>
                                      <p:tavLst>
                                        <p:tav tm="0">
                                          <p:val>
                                            <p:strVal val="#ppt_h*0.01"/>
                                          </p:val>
                                        </p:tav>
                                        <p:tav tm="100000">
                                          <p:val>
                                            <p:strVal val="#ppt_h"/>
                                          </p:val>
                                        </p:tav>
                                      </p:tavLst>
                                    </p:anim>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h+1"/>
                                          </p:val>
                                        </p:tav>
                                        <p:tav tm="100000">
                                          <p:val>
                                            <p:strVal val="#ppt_y"/>
                                          </p:val>
                                        </p:tav>
                                      </p:tavLst>
                                    </p:anim>
                                    <p:animEffect transition="in" filter="fade">
                                      <p:cBhvr>
                                        <p:cTn id="60"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3" name="فقاقيع.WAV"/>
                                        </p:tgtEl>
                                      </p:cMediaNode>
                                    </p:audio>
                                  </p:subTnLst>
                                </p:cTn>
                              </p:par>
                              <p:par>
                                <p:cTn id="61" presetID="58" presetClass="entr" presetSubtype="0" accel="10000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strVal val="#ppt_w*2.5"/>
                                          </p:val>
                                        </p:tav>
                                        <p:tav tm="100000">
                                          <p:val>
                                            <p:strVal val="#ppt_w"/>
                                          </p:val>
                                        </p:tav>
                                      </p:tavLst>
                                    </p:anim>
                                    <p:anim calcmode="lin" valueType="num">
                                      <p:cBhvr>
                                        <p:cTn id="64" dur="500" fill="hold"/>
                                        <p:tgtEl>
                                          <p:spTgt spid="16"/>
                                        </p:tgtEl>
                                        <p:attrNameLst>
                                          <p:attrName>ppt_h</p:attrName>
                                        </p:attrNameLst>
                                      </p:cBhvr>
                                      <p:tavLst>
                                        <p:tav tm="0">
                                          <p:val>
                                            <p:strVal val="#ppt_h*0.01"/>
                                          </p:val>
                                        </p:tav>
                                        <p:tav tm="100000">
                                          <p:val>
                                            <p:strVal val="#ppt_h"/>
                                          </p:val>
                                        </p:tav>
                                      </p:tavLst>
                                    </p:anim>
                                    <p:anim calcmode="lin" valueType="num">
                                      <p:cBhvr>
                                        <p:cTn id="65" dur="500" fill="hold"/>
                                        <p:tgtEl>
                                          <p:spTgt spid="16"/>
                                        </p:tgtEl>
                                        <p:attrNameLst>
                                          <p:attrName>ppt_x</p:attrName>
                                        </p:attrNameLst>
                                      </p:cBhvr>
                                      <p:tavLst>
                                        <p:tav tm="0">
                                          <p:val>
                                            <p:strVal val="#ppt_x"/>
                                          </p:val>
                                        </p:tav>
                                        <p:tav tm="100000">
                                          <p:val>
                                            <p:strVal val="#ppt_x"/>
                                          </p:val>
                                        </p:tav>
                                      </p:tavLst>
                                    </p:anim>
                                    <p:anim calcmode="lin" valueType="num">
                                      <p:cBhvr>
                                        <p:cTn id="66" dur="500" fill="hold"/>
                                        <p:tgtEl>
                                          <p:spTgt spid="16"/>
                                        </p:tgtEl>
                                        <p:attrNameLst>
                                          <p:attrName>ppt_y</p:attrName>
                                        </p:attrNameLst>
                                      </p:cBhvr>
                                      <p:tavLst>
                                        <p:tav tm="0">
                                          <p:val>
                                            <p:strVal val="#ppt_h+1"/>
                                          </p:val>
                                        </p:tav>
                                        <p:tav tm="100000">
                                          <p:val>
                                            <p:strVal val="#ppt_y"/>
                                          </p:val>
                                        </p:tav>
                                      </p:tavLst>
                                    </p:anim>
                                    <p:animEffect transition="in" filter="fade">
                                      <p:cBhvr>
                                        <p:cTn id="67"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فقاقيع.WAV"/>
                                        </p:tgtEl>
                                      </p:cMediaNode>
                                    </p:audio>
                                  </p:subTnLst>
                                </p:cTn>
                              </p:par>
                              <p:par>
                                <p:cTn id="68" presetID="58" presetClass="entr" presetSubtype="0" accel="10000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strVal val="#ppt_w*2.5"/>
                                          </p:val>
                                        </p:tav>
                                        <p:tav tm="100000">
                                          <p:val>
                                            <p:strVal val="#ppt_w"/>
                                          </p:val>
                                        </p:tav>
                                      </p:tavLst>
                                    </p:anim>
                                    <p:anim calcmode="lin" valueType="num">
                                      <p:cBhvr>
                                        <p:cTn id="71" dur="500" fill="hold"/>
                                        <p:tgtEl>
                                          <p:spTgt spid="17"/>
                                        </p:tgtEl>
                                        <p:attrNameLst>
                                          <p:attrName>ppt_h</p:attrName>
                                        </p:attrNameLst>
                                      </p:cBhvr>
                                      <p:tavLst>
                                        <p:tav tm="0">
                                          <p:val>
                                            <p:strVal val="#ppt_h*0.01"/>
                                          </p:val>
                                        </p:tav>
                                        <p:tav tm="100000">
                                          <p:val>
                                            <p:strVal val="#ppt_h"/>
                                          </p:val>
                                        </p:tav>
                                      </p:tavLst>
                                    </p:anim>
                                    <p:anim calcmode="lin" valueType="num">
                                      <p:cBhvr>
                                        <p:cTn id="72" dur="500" fill="hold"/>
                                        <p:tgtEl>
                                          <p:spTgt spid="17"/>
                                        </p:tgtEl>
                                        <p:attrNameLst>
                                          <p:attrName>ppt_x</p:attrName>
                                        </p:attrNameLst>
                                      </p:cBhvr>
                                      <p:tavLst>
                                        <p:tav tm="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h+1"/>
                                          </p:val>
                                        </p:tav>
                                        <p:tav tm="100000">
                                          <p:val>
                                            <p:strVal val="#ppt_y"/>
                                          </p:val>
                                        </p:tav>
                                      </p:tavLst>
                                    </p:anim>
                                    <p:animEffect transition="in" filter="fade">
                                      <p:cBhvr>
                                        <p:cTn id="74" dur="500"/>
                                        <p:tgtEl>
                                          <p:spTgt spid="17"/>
                                        </p:tgtEl>
                                      </p:cBhvr>
                                    </p:animEffect>
                                  </p:childTnLst>
                                  <p:subTnLst>
                                    <p:audio>
                                      <p:cMediaNode>
                                        <p:cTn display="0" masterRel="sameClick">
                                          <p:stCondLst>
                                            <p:cond evt="begin" delay="0">
                                              <p:tn val="68"/>
                                            </p:cond>
                                          </p:stCondLst>
                                          <p:endCondLst>
                                            <p:cond evt="onStopAudio" delay="0">
                                              <p:tgtEl>
                                                <p:sldTgt/>
                                              </p:tgtEl>
                                            </p:cond>
                                          </p:endCondLst>
                                        </p:cTn>
                                        <p:tgtEl>
                                          <p:sndTgt r:embed="rId3" name="فقاقيع.WAV"/>
                                        </p:tgtEl>
                                      </p:cMediaNode>
                                    </p:audio>
                                  </p:subTnLst>
                                </p:cTn>
                              </p:par>
                              <p:par>
                                <p:cTn id="75" presetID="58" presetClass="entr" presetSubtype="0" accel="10000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strVal val="#ppt_w*2.5"/>
                                          </p:val>
                                        </p:tav>
                                        <p:tav tm="100000">
                                          <p:val>
                                            <p:strVal val="#ppt_w"/>
                                          </p:val>
                                        </p:tav>
                                      </p:tavLst>
                                    </p:anim>
                                    <p:anim calcmode="lin" valueType="num">
                                      <p:cBhvr>
                                        <p:cTn id="78" dur="500" fill="hold"/>
                                        <p:tgtEl>
                                          <p:spTgt spid="18"/>
                                        </p:tgtEl>
                                        <p:attrNameLst>
                                          <p:attrName>ppt_h</p:attrName>
                                        </p:attrNameLst>
                                      </p:cBhvr>
                                      <p:tavLst>
                                        <p:tav tm="0">
                                          <p:val>
                                            <p:strVal val="#ppt_h*0.01"/>
                                          </p:val>
                                        </p:tav>
                                        <p:tav tm="100000">
                                          <p:val>
                                            <p:strVal val="#ppt_h"/>
                                          </p:val>
                                        </p:tav>
                                      </p:tavLst>
                                    </p:anim>
                                    <p:anim calcmode="lin" valueType="num">
                                      <p:cBhvr>
                                        <p:cTn id="79" dur="500" fill="hold"/>
                                        <p:tgtEl>
                                          <p:spTgt spid="18"/>
                                        </p:tgtEl>
                                        <p:attrNameLst>
                                          <p:attrName>ppt_x</p:attrName>
                                        </p:attrNameLst>
                                      </p:cBhvr>
                                      <p:tavLst>
                                        <p:tav tm="0">
                                          <p:val>
                                            <p:strVal val="#ppt_x"/>
                                          </p:val>
                                        </p:tav>
                                        <p:tav tm="100000">
                                          <p:val>
                                            <p:strVal val="#ppt_x"/>
                                          </p:val>
                                        </p:tav>
                                      </p:tavLst>
                                    </p:anim>
                                    <p:anim calcmode="lin" valueType="num">
                                      <p:cBhvr>
                                        <p:cTn id="80" dur="500" fill="hold"/>
                                        <p:tgtEl>
                                          <p:spTgt spid="18"/>
                                        </p:tgtEl>
                                        <p:attrNameLst>
                                          <p:attrName>ppt_y</p:attrName>
                                        </p:attrNameLst>
                                      </p:cBhvr>
                                      <p:tavLst>
                                        <p:tav tm="0">
                                          <p:val>
                                            <p:strVal val="#ppt_h+1"/>
                                          </p:val>
                                        </p:tav>
                                        <p:tav tm="100000">
                                          <p:val>
                                            <p:strVal val="#ppt_y"/>
                                          </p:val>
                                        </p:tav>
                                      </p:tavLst>
                                    </p:anim>
                                    <p:animEffect transition="in" filter="fade">
                                      <p:cBhvr>
                                        <p:cTn id="81" dur="500"/>
                                        <p:tgtEl>
                                          <p:spTgt spid="18"/>
                                        </p:tgtEl>
                                      </p:cBhvr>
                                    </p:animEffect>
                                  </p:childTnLst>
                                  <p:subTnLst>
                                    <p:audio>
                                      <p:cMediaNode>
                                        <p:cTn display="0" masterRel="sameClick">
                                          <p:stCondLst>
                                            <p:cond evt="begin" delay="0">
                                              <p:tn val="75"/>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815528">
            <a:off x="-2331032" y="-2817996"/>
            <a:ext cx="9765048" cy="9321183"/>
          </a:xfrm>
          <a:custGeom>
            <a:avLst/>
            <a:gdLst/>
            <a:ahLst/>
            <a:cxnLst/>
            <a:rect l="l" t="t" r="r" b="b"/>
            <a:pathLst>
              <a:path w="19530096" h="18642365">
                <a:moveTo>
                  <a:pt x="0" y="0"/>
                </a:moveTo>
                <a:lnTo>
                  <a:pt x="19530096" y="0"/>
                </a:lnTo>
                <a:lnTo>
                  <a:pt x="19530096" y="18642365"/>
                </a:lnTo>
                <a:lnTo>
                  <a:pt x="0" y="186423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2" name="Freeform 62"/>
          <p:cNvSpPr/>
          <p:nvPr/>
        </p:nvSpPr>
        <p:spPr>
          <a:xfrm rot="-905540" flipH="1">
            <a:off x="6825294" y="1141904"/>
            <a:ext cx="1374105" cy="2769681"/>
          </a:xfrm>
          <a:custGeom>
            <a:avLst/>
            <a:gdLst/>
            <a:ahLst/>
            <a:cxnLst/>
            <a:rect l="l" t="t" r="r" b="b"/>
            <a:pathLst>
              <a:path w="2748210" h="5539361">
                <a:moveTo>
                  <a:pt x="2748210" y="0"/>
                </a:moveTo>
                <a:lnTo>
                  <a:pt x="0" y="0"/>
                </a:lnTo>
                <a:lnTo>
                  <a:pt x="0" y="5539361"/>
                </a:lnTo>
                <a:lnTo>
                  <a:pt x="2748210" y="5539361"/>
                </a:lnTo>
                <a:lnTo>
                  <a:pt x="274821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73587">
            <a:off x="5384424" y="4330061"/>
            <a:ext cx="254907" cy="1685336"/>
          </a:xfrm>
          <a:custGeom>
            <a:avLst/>
            <a:gdLst/>
            <a:ahLst/>
            <a:cxnLst/>
            <a:rect l="l" t="t" r="r" b="b"/>
            <a:pathLst>
              <a:path w="509814" h="3370672">
                <a:moveTo>
                  <a:pt x="0" y="0"/>
                </a:moveTo>
                <a:lnTo>
                  <a:pt x="509814" y="0"/>
                </a:lnTo>
                <a:lnTo>
                  <a:pt x="509814" y="3370672"/>
                </a:lnTo>
                <a:lnTo>
                  <a:pt x="0" y="3370672"/>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Freeform 66"/>
          <p:cNvSpPr/>
          <p:nvPr/>
        </p:nvSpPr>
        <p:spPr>
          <a:xfrm rot="-565416">
            <a:off x="6357487" y="1923637"/>
            <a:ext cx="254907" cy="1685336"/>
          </a:xfrm>
          <a:custGeom>
            <a:avLst/>
            <a:gdLst/>
            <a:ahLst/>
            <a:cxnLst/>
            <a:rect l="l" t="t" r="r" b="b"/>
            <a:pathLst>
              <a:path w="509814" h="3370672">
                <a:moveTo>
                  <a:pt x="0" y="0"/>
                </a:moveTo>
                <a:lnTo>
                  <a:pt x="509815" y="0"/>
                </a:lnTo>
                <a:lnTo>
                  <a:pt x="509815" y="3370672"/>
                </a:lnTo>
                <a:lnTo>
                  <a:pt x="0" y="3370672"/>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7" name="Freeform 67"/>
          <p:cNvSpPr/>
          <p:nvPr/>
        </p:nvSpPr>
        <p:spPr>
          <a:xfrm rot="3364667">
            <a:off x="5084084" y="3677288"/>
            <a:ext cx="1276408" cy="1276408"/>
          </a:xfrm>
          <a:custGeom>
            <a:avLst/>
            <a:gdLst/>
            <a:ahLst/>
            <a:cxnLst/>
            <a:rect l="l" t="t" r="r" b="b"/>
            <a:pathLst>
              <a:path w="2552815" h="2552815">
                <a:moveTo>
                  <a:pt x="0" y="0"/>
                </a:moveTo>
                <a:lnTo>
                  <a:pt x="2552815" y="0"/>
                </a:lnTo>
                <a:lnTo>
                  <a:pt x="2552815" y="2552815"/>
                </a:lnTo>
                <a:lnTo>
                  <a:pt x="0" y="2552815"/>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8" name="Freeform 68"/>
          <p:cNvSpPr/>
          <p:nvPr/>
        </p:nvSpPr>
        <p:spPr>
          <a:xfrm rot="9572912">
            <a:off x="5834246" y="3055844"/>
            <a:ext cx="1828800" cy="970738"/>
          </a:xfrm>
          <a:custGeom>
            <a:avLst/>
            <a:gdLst/>
            <a:ahLst/>
            <a:cxnLst/>
            <a:rect l="l" t="t" r="r" b="b"/>
            <a:pathLst>
              <a:path w="3657600" h="1941475">
                <a:moveTo>
                  <a:pt x="0" y="0"/>
                </a:moveTo>
                <a:lnTo>
                  <a:pt x="3657600" y="0"/>
                </a:lnTo>
                <a:lnTo>
                  <a:pt x="3657600" y="1941475"/>
                </a:lnTo>
                <a:lnTo>
                  <a:pt x="0" y="194147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9" name="Freeform 82">
            <a:extLst>
              <a:ext uri="{FF2B5EF4-FFF2-40B4-BE49-F238E27FC236}">
                <a16:creationId xmlns:a16="http://schemas.microsoft.com/office/drawing/2014/main" id="{2C374660-B72D-FD73-C943-9201A5578490}"/>
              </a:ext>
            </a:extLst>
          </p:cNvPr>
          <p:cNvSpPr/>
          <p:nvPr/>
        </p:nvSpPr>
        <p:spPr>
          <a:xfrm>
            <a:off x="338072" y="591413"/>
            <a:ext cx="5001139" cy="2333491"/>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3" name="Rectangle 4">
            <a:extLst>
              <a:ext uri="{FF2B5EF4-FFF2-40B4-BE49-F238E27FC236}">
                <a16:creationId xmlns:a16="http://schemas.microsoft.com/office/drawing/2014/main" id="{F4E5C2B0-B864-FCDC-4D3D-756CAEF26414}"/>
              </a:ext>
            </a:extLst>
          </p:cNvPr>
          <p:cNvSpPr/>
          <p:nvPr/>
        </p:nvSpPr>
        <p:spPr bwMode="auto">
          <a:xfrm>
            <a:off x="1092250" y="1043241"/>
            <a:ext cx="3319009" cy="132343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solidFill>
                    <a:sysClr val="windowText" lastClr="000000"/>
                  </a:solidFill>
                </a:ln>
                <a:solidFill>
                  <a:prstClr val="white"/>
                </a:solidFill>
                <a:effectLst/>
                <a:uLnTx/>
                <a:uFillTx/>
                <a:latin typeface="Calibri"/>
                <a:ea typeface="+mn-ea"/>
                <a:cs typeface="Times New Roman" panose="02020603050405020304" pitchFamily="18" charset="0"/>
              </a:rPr>
              <a:t>المفردات</a:t>
            </a:r>
          </a:p>
        </p:txBody>
      </p:sp>
    </p:spTree>
    <p:extLst>
      <p:ext uri="{BB962C8B-B14F-4D97-AF65-F5344CB8AC3E}">
        <p14:creationId xmlns:p14="http://schemas.microsoft.com/office/powerpoint/2010/main" val="307235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A8D227-5325-8D7E-D7D9-2AA79C41E524}"/>
              </a:ext>
            </a:extLst>
          </p:cNvPr>
          <p:cNvSpPr>
            <a:spLocks noChangeArrowheads="1"/>
          </p:cNvSpPr>
          <p:nvPr/>
        </p:nvSpPr>
        <p:spPr bwMode="auto">
          <a:xfrm>
            <a:off x="1835150" y="2135188"/>
            <a:ext cx="525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3600" b="1">
                <a:solidFill>
                  <a:srgbClr val="C00000"/>
                </a:solidFill>
                <a:latin typeface="Arial" panose="020B0604020202020204" pitchFamily="34" charset="0"/>
              </a:rPr>
              <a:t>إذن الرأس هي (1، –2)   </a:t>
            </a:r>
            <a:endParaRPr lang="en-US" altLang="ar-SA" sz="3600">
              <a:solidFill>
                <a:srgbClr val="C00000"/>
              </a:solidFill>
              <a:latin typeface="Arial" panose="020B0604020202020204" pitchFamily="34" charset="0"/>
            </a:endParaRPr>
          </a:p>
        </p:txBody>
      </p:sp>
      <p:sp>
        <p:nvSpPr>
          <p:cNvPr id="17" name="Rectangle 15">
            <a:extLst>
              <a:ext uri="{FF2B5EF4-FFF2-40B4-BE49-F238E27FC236}">
                <a16:creationId xmlns:a16="http://schemas.microsoft.com/office/drawing/2014/main" id="{9FA1E960-D362-DD37-2233-3A7A715BB335}"/>
              </a:ext>
            </a:extLst>
          </p:cNvPr>
          <p:cNvSpPr>
            <a:spLocks noChangeArrowheads="1"/>
          </p:cNvSpPr>
          <p:nvPr/>
        </p:nvSpPr>
        <p:spPr bwMode="auto">
          <a:xfrm>
            <a:off x="539750" y="3429000"/>
            <a:ext cx="80645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dirty="0">
                <a:latin typeface="Arial" panose="020B0604020202020204" pitchFamily="34" charset="0"/>
              </a:rPr>
              <a:t>وبما أن المقطع الصادي هو عند النقطة (0، جـ) إذن المقطع الصادي هو –5 ومحور التماثل س = 1</a:t>
            </a:r>
            <a:endParaRPr lang="en-US" altLang="ar-SA" sz="3600" dirty="0">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childTnLst>
                          </p:cTn>
                        </p:par>
                        <p:par>
                          <p:cTn id="12" fill="hold" nodeType="afterGroup">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ppt_w*2.5"/>
                                          </p:val>
                                        </p:tav>
                                        <p:tav tm="100000">
                                          <p:val>
                                            <p:strVal val="#ppt_w"/>
                                          </p:val>
                                        </p:tav>
                                      </p:tavLst>
                                    </p:anim>
                                    <p:anim calcmode="lin" valueType="num">
                                      <p:cBhvr>
                                        <p:cTn id="16" dur="500" fill="hold"/>
                                        <p:tgtEl>
                                          <p:spTgt spid="17"/>
                                        </p:tgtEl>
                                        <p:attrNameLst>
                                          <p:attrName>ppt_h</p:attrName>
                                        </p:attrNameLst>
                                      </p:cBhvr>
                                      <p:tavLst>
                                        <p:tav tm="0">
                                          <p:val>
                                            <p:strVal val="#ppt_h*0.01"/>
                                          </p:val>
                                        </p:tav>
                                        <p:tav tm="100000">
                                          <p:val>
                                            <p:strVal val="#ppt_h"/>
                                          </p:val>
                                        </p:tav>
                                      </p:tavLst>
                                    </p:anim>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h+1"/>
                                          </p:val>
                                        </p:tav>
                                        <p:tav tm="100000">
                                          <p:val>
                                            <p:strVal val="#ppt_y"/>
                                          </p:val>
                                        </p:tav>
                                      </p:tavLst>
                                    </p:anim>
                                    <p:animEffect transition="in" filter="fade">
                                      <p:cBhvr>
                                        <p:cTn id="19"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46B3D113-A822-24B3-67EE-B08C5AF68F77}"/>
              </a:ext>
            </a:extLst>
          </p:cNvPr>
          <p:cNvSpPr/>
          <p:nvPr/>
        </p:nvSpPr>
        <p:spPr>
          <a:xfrm>
            <a:off x="827584" y="2679700"/>
            <a:ext cx="7194550" cy="1498600"/>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3CA6AA83-EDEE-2E0E-5705-0CBD8A87C2D6}"/>
              </a:ext>
            </a:extLst>
          </p:cNvPr>
          <p:cNvSpPr txBox="1"/>
          <p:nvPr/>
        </p:nvSpPr>
        <p:spPr>
          <a:xfrm>
            <a:off x="821234" y="2959100"/>
            <a:ext cx="7275512"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solidFill>
                  <a:schemeClr val="accent6">
                    <a:lumMod val="50000"/>
                  </a:schemeClr>
                </a:solidFill>
                <a:latin typeface="+mn-lt"/>
                <a:cs typeface="+mn-cs"/>
              </a:rPr>
              <a:t>3ب) ص = 2س</a:t>
            </a:r>
            <a:r>
              <a:rPr lang="ar-EG" sz="5400" b="1" baseline="30000" dirty="0">
                <a:solidFill>
                  <a:schemeClr val="accent6">
                    <a:lumMod val="50000"/>
                  </a:schemeClr>
                </a:solidFill>
                <a:latin typeface="+mn-lt"/>
                <a:cs typeface="+mn-cs"/>
              </a:rPr>
              <a:t>2</a:t>
            </a:r>
            <a:r>
              <a:rPr lang="ar-SA" sz="5400" b="1" cap="small" dirty="0">
                <a:solidFill>
                  <a:schemeClr val="accent6">
                    <a:lumMod val="50000"/>
                  </a:schemeClr>
                </a:solidFill>
                <a:latin typeface="+mn-lt"/>
                <a:cs typeface="+mn-cs"/>
              </a:rPr>
              <a:t> + 2س + 2</a:t>
            </a:r>
            <a:endParaRPr lang="en-US" sz="5400" dirty="0">
              <a:solidFill>
                <a:schemeClr val="accent6">
                  <a:lumMod val="50000"/>
                </a:schemeClr>
              </a:solidFill>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457B7577-4F52-4680-3B95-C13F42DAAF69}"/>
              </a:ext>
            </a:extLst>
          </p:cNvPr>
          <p:cNvSpPr/>
          <p:nvPr/>
        </p:nvSpPr>
        <p:spPr>
          <a:xfrm>
            <a:off x="5436419" y="1906067"/>
            <a:ext cx="3384550" cy="647700"/>
          </a:xfrm>
          <a:prstGeom prst="rect">
            <a:avLst/>
          </a:prstGeom>
        </p:spPr>
        <p:txBody>
          <a:bodyPr>
            <a:spAutoFit/>
          </a:bodyPr>
          <a:lstStyle/>
          <a:p>
            <a:pPr algn="ctr" eaLnBrk="1" fontAlgn="auto" hangingPunct="1">
              <a:spcBef>
                <a:spcPts val="0"/>
              </a:spcBef>
              <a:spcAft>
                <a:spcPts val="0"/>
              </a:spcAft>
              <a:defRPr/>
            </a:pPr>
            <a:r>
              <a:rPr lang="ar-SA" sz="3600" b="1" cap="small" dirty="0">
                <a:latin typeface="+mn-lt"/>
                <a:cs typeface="+mn-cs"/>
              </a:rPr>
              <a:t>س = -</a:t>
            </a:r>
            <a:r>
              <a:rPr lang="ar-EG" sz="3600" b="1" cap="small" dirty="0">
                <a:latin typeface="+mn-lt"/>
                <a:cs typeface="+mn-cs"/>
              </a:rPr>
              <a:t> ـــــــــ</a:t>
            </a:r>
            <a:endParaRPr lang="en-US" sz="3600" dirty="0">
              <a:latin typeface="+mn-lt"/>
              <a:cs typeface="+mn-cs"/>
            </a:endParaRPr>
          </a:p>
        </p:txBody>
      </p:sp>
      <p:sp>
        <p:nvSpPr>
          <p:cNvPr id="7" name="Rectangle 16">
            <a:extLst>
              <a:ext uri="{FF2B5EF4-FFF2-40B4-BE49-F238E27FC236}">
                <a16:creationId xmlns:a16="http://schemas.microsoft.com/office/drawing/2014/main" id="{090AAC5D-45C2-21C7-4EB6-500914FAFCBE}"/>
              </a:ext>
            </a:extLst>
          </p:cNvPr>
          <p:cNvSpPr/>
          <p:nvPr/>
        </p:nvSpPr>
        <p:spPr>
          <a:xfrm>
            <a:off x="5998394" y="1690167"/>
            <a:ext cx="1081087" cy="647700"/>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C00000"/>
                </a:solidFill>
                <a:latin typeface="+mn-lt"/>
                <a:cs typeface="+mn-cs"/>
              </a:rPr>
              <a:t>ب</a:t>
            </a:r>
            <a:endParaRPr lang="en-US" sz="3600" dirty="0">
              <a:solidFill>
                <a:srgbClr val="C00000"/>
              </a:solidFill>
              <a:latin typeface="+mn-lt"/>
              <a:cs typeface="+mn-cs"/>
            </a:endParaRPr>
          </a:p>
        </p:txBody>
      </p:sp>
      <p:sp>
        <p:nvSpPr>
          <p:cNvPr id="8" name="Rectangle 17">
            <a:extLst>
              <a:ext uri="{FF2B5EF4-FFF2-40B4-BE49-F238E27FC236}">
                <a16:creationId xmlns:a16="http://schemas.microsoft.com/office/drawing/2014/main" id="{7E141DAB-568E-48DF-7182-798DA28E0B2D}"/>
              </a:ext>
            </a:extLst>
          </p:cNvPr>
          <p:cNvSpPr/>
          <p:nvPr/>
        </p:nvSpPr>
        <p:spPr>
          <a:xfrm>
            <a:off x="5998394" y="2331517"/>
            <a:ext cx="1081087" cy="646112"/>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2</a:t>
            </a:r>
            <a:r>
              <a:rPr lang="ar-EG" sz="3600" b="1" cap="small" dirty="0">
                <a:solidFill>
                  <a:srgbClr val="0000CC"/>
                </a:solidFill>
                <a:latin typeface="+mn-lt"/>
                <a:cs typeface="+mn-cs"/>
              </a:rPr>
              <a:t>أ</a:t>
            </a:r>
            <a:endParaRPr lang="en-US" sz="3600" dirty="0">
              <a:solidFill>
                <a:srgbClr val="0000CC"/>
              </a:solidFill>
              <a:latin typeface="+mn-lt"/>
              <a:cs typeface="+mn-cs"/>
            </a:endParaRPr>
          </a:p>
        </p:txBody>
      </p:sp>
      <p:sp>
        <p:nvSpPr>
          <p:cNvPr id="11" name="Rectangle 15">
            <a:extLst>
              <a:ext uri="{FF2B5EF4-FFF2-40B4-BE49-F238E27FC236}">
                <a16:creationId xmlns:a16="http://schemas.microsoft.com/office/drawing/2014/main" id="{E285158E-914D-7DF4-9FF6-8D6307B0BFE5}"/>
              </a:ext>
            </a:extLst>
          </p:cNvPr>
          <p:cNvSpPr/>
          <p:nvPr/>
        </p:nvSpPr>
        <p:spPr>
          <a:xfrm>
            <a:off x="180206" y="1980679"/>
            <a:ext cx="4608513" cy="646113"/>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6600"/>
                </a:solidFill>
                <a:latin typeface="+mn-lt"/>
                <a:cs typeface="+mn-cs"/>
              </a:rPr>
              <a:t>س =</a:t>
            </a:r>
            <a:r>
              <a:rPr lang="ar-EG" sz="3600" b="1" cap="small" dirty="0">
                <a:solidFill>
                  <a:srgbClr val="006600"/>
                </a:solidFill>
                <a:latin typeface="+mn-lt"/>
                <a:cs typeface="+mn-cs"/>
              </a:rPr>
              <a:t> </a:t>
            </a:r>
            <a:r>
              <a:rPr lang="ar-EG" sz="3600" b="1" cap="small" dirty="0" err="1">
                <a:solidFill>
                  <a:srgbClr val="006600"/>
                </a:solidFill>
                <a:latin typeface="+mn-lt"/>
                <a:cs typeface="+mn-cs"/>
              </a:rPr>
              <a:t>ـــــــــ </a:t>
            </a:r>
            <a:r>
              <a:rPr lang="ar-EG" sz="3600" b="1" cap="small" dirty="0">
                <a:solidFill>
                  <a:srgbClr val="006600"/>
                </a:solidFill>
                <a:latin typeface="+mn-lt"/>
                <a:cs typeface="+mn-cs"/>
              </a:rPr>
              <a:t>=</a:t>
            </a:r>
            <a:r>
              <a:rPr lang="ar-EG" sz="3600" b="1" cap="small" dirty="0">
                <a:solidFill>
                  <a:srgbClr val="006600"/>
                </a:solidFill>
                <a:latin typeface="Arial" charset="0"/>
                <a:cs typeface="Arial" charset="0"/>
              </a:rPr>
              <a:t> ـــــــــ </a:t>
            </a:r>
            <a:endParaRPr lang="en-US" sz="3600" dirty="0">
              <a:solidFill>
                <a:srgbClr val="006600"/>
              </a:solidFill>
              <a:latin typeface="+mn-lt"/>
              <a:cs typeface="+mn-cs"/>
            </a:endParaRPr>
          </a:p>
        </p:txBody>
      </p:sp>
      <p:sp>
        <p:nvSpPr>
          <p:cNvPr id="12" name="Rectangle 16">
            <a:extLst>
              <a:ext uri="{FF2B5EF4-FFF2-40B4-BE49-F238E27FC236}">
                <a16:creationId xmlns:a16="http://schemas.microsoft.com/office/drawing/2014/main" id="{04ED799B-3216-3CAD-7593-D525A24451E0}"/>
              </a:ext>
            </a:extLst>
          </p:cNvPr>
          <p:cNvSpPr/>
          <p:nvPr/>
        </p:nvSpPr>
        <p:spPr>
          <a:xfrm>
            <a:off x="2253481" y="1764779"/>
            <a:ext cx="1081088"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-2</a:t>
            </a:r>
            <a:endParaRPr lang="en-US" sz="3600" dirty="0">
              <a:solidFill>
                <a:srgbClr val="006600"/>
              </a:solidFill>
              <a:latin typeface="+mn-lt"/>
              <a:cs typeface="+mn-cs"/>
            </a:endParaRPr>
          </a:p>
        </p:txBody>
      </p:sp>
      <p:sp>
        <p:nvSpPr>
          <p:cNvPr id="13" name="Rectangle 17">
            <a:extLst>
              <a:ext uri="{FF2B5EF4-FFF2-40B4-BE49-F238E27FC236}">
                <a16:creationId xmlns:a16="http://schemas.microsoft.com/office/drawing/2014/main" id="{E4BA68F9-F5F5-FC29-8093-7941B763D3DD}"/>
              </a:ext>
            </a:extLst>
          </p:cNvPr>
          <p:cNvSpPr/>
          <p:nvPr/>
        </p:nvSpPr>
        <p:spPr>
          <a:xfrm>
            <a:off x="2253481" y="2404542"/>
            <a:ext cx="1081088"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2×2</a:t>
            </a:r>
            <a:endParaRPr lang="en-US" sz="3600" dirty="0">
              <a:solidFill>
                <a:srgbClr val="006600"/>
              </a:solidFill>
              <a:latin typeface="+mn-lt"/>
              <a:cs typeface="+mn-cs"/>
            </a:endParaRPr>
          </a:p>
        </p:txBody>
      </p:sp>
      <p:sp>
        <p:nvSpPr>
          <p:cNvPr id="14" name="Rectangle 16">
            <a:extLst>
              <a:ext uri="{FF2B5EF4-FFF2-40B4-BE49-F238E27FC236}">
                <a16:creationId xmlns:a16="http://schemas.microsoft.com/office/drawing/2014/main" id="{5879597F-F867-1473-BB3E-F675B58DF306}"/>
              </a:ext>
            </a:extLst>
          </p:cNvPr>
          <p:cNvSpPr/>
          <p:nvPr/>
        </p:nvSpPr>
        <p:spPr>
          <a:xfrm>
            <a:off x="754881" y="1836217"/>
            <a:ext cx="1081088"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-1</a:t>
            </a:r>
            <a:endParaRPr lang="en-US" sz="3600" dirty="0">
              <a:solidFill>
                <a:srgbClr val="006600"/>
              </a:solidFill>
              <a:latin typeface="+mn-lt"/>
              <a:cs typeface="+mn-cs"/>
            </a:endParaRPr>
          </a:p>
        </p:txBody>
      </p:sp>
      <p:sp>
        <p:nvSpPr>
          <p:cNvPr id="15" name="Rectangle 17">
            <a:extLst>
              <a:ext uri="{FF2B5EF4-FFF2-40B4-BE49-F238E27FC236}">
                <a16:creationId xmlns:a16="http://schemas.microsoft.com/office/drawing/2014/main" id="{59BBB59F-EB37-6406-6F63-B7C4489AB39E}"/>
              </a:ext>
            </a:extLst>
          </p:cNvPr>
          <p:cNvSpPr/>
          <p:nvPr/>
        </p:nvSpPr>
        <p:spPr>
          <a:xfrm>
            <a:off x="754881" y="2412479"/>
            <a:ext cx="1081088"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2</a:t>
            </a:r>
            <a:endParaRPr lang="en-US" sz="3600" dirty="0">
              <a:solidFill>
                <a:srgbClr val="006600"/>
              </a:solidFill>
              <a:latin typeface="+mn-lt"/>
              <a:cs typeface="+mn-cs"/>
            </a:endParaRPr>
          </a:p>
        </p:txBody>
      </p:sp>
      <p:sp>
        <p:nvSpPr>
          <p:cNvPr id="16" name="Rectangle 15">
            <a:extLst>
              <a:ext uri="{FF2B5EF4-FFF2-40B4-BE49-F238E27FC236}">
                <a16:creationId xmlns:a16="http://schemas.microsoft.com/office/drawing/2014/main" id="{65B7D89A-6ADD-D1BA-01D3-7AB003537A53}"/>
              </a:ext>
            </a:extLst>
          </p:cNvPr>
          <p:cNvSpPr>
            <a:spLocks noChangeArrowheads="1"/>
          </p:cNvSpPr>
          <p:nvPr/>
        </p:nvSpPr>
        <p:spPr bwMode="auto">
          <a:xfrm>
            <a:off x="2123306" y="3347517"/>
            <a:ext cx="5256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solidFill>
                  <a:srgbClr val="0000CC"/>
                </a:solidFill>
                <a:latin typeface="Arial" panose="020B0604020202020204" pitchFamily="34" charset="0"/>
              </a:rPr>
              <a:t>معادلة محور التماثل هي </a:t>
            </a:r>
            <a:endParaRPr lang="en-US" altLang="ar-SA" sz="3600">
              <a:solidFill>
                <a:srgbClr val="0000CC"/>
              </a:solidFill>
              <a:latin typeface="Arial" panose="020B0604020202020204" pitchFamily="34" charset="0"/>
            </a:endParaRPr>
          </a:p>
        </p:txBody>
      </p:sp>
      <p:sp>
        <p:nvSpPr>
          <p:cNvPr id="19" name="Rectangle 15">
            <a:extLst>
              <a:ext uri="{FF2B5EF4-FFF2-40B4-BE49-F238E27FC236}">
                <a16:creationId xmlns:a16="http://schemas.microsoft.com/office/drawing/2014/main" id="{69694827-B761-C2F7-FCE7-D3DE660B6032}"/>
              </a:ext>
            </a:extLst>
          </p:cNvPr>
          <p:cNvSpPr/>
          <p:nvPr/>
        </p:nvSpPr>
        <p:spPr>
          <a:xfrm>
            <a:off x="827906" y="3418954"/>
            <a:ext cx="3384550" cy="646113"/>
          </a:xfrm>
          <a:prstGeom prst="rect">
            <a:avLst/>
          </a:prstGeom>
        </p:spPr>
        <p:txBody>
          <a:bodyPr>
            <a:spAutoFit/>
          </a:bodyPr>
          <a:lstStyle/>
          <a:p>
            <a:pPr algn="ctr" eaLnBrk="1" fontAlgn="auto" hangingPunct="1">
              <a:spcBef>
                <a:spcPts val="0"/>
              </a:spcBef>
              <a:spcAft>
                <a:spcPts val="0"/>
              </a:spcAft>
              <a:defRPr/>
            </a:pPr>
            <a:r>
              <a:rPr lang="ar-SA" sz="3600" b="1" cap="small" dirty="0">
                <a:solidFill>
                  <a:srgbClr val="0000CC"/>
                </a:solidFill>
                <a:latin typeface="+mn-lt"/>
                <a:cs typeface="+mn-cs"/>
              </a:rPr>
              <a:t>س </a:t>
            </a:r>
            <a:r>
              <a:rPr lang="ar-SA" sz="3600" b="1" cap="small" dirty="0" err="1">
                <a:solidFill>
                  <a:srgbClr val="0000CC"/>
                </a:solidFill>
                <a:latin typeface="+mn-lt"/>
                <a:cs typeface="+mn-cs"/>
              </a:rPr>
              <a:t>= -</a:t>
            </a:r>
            <a:r>
              <a:rPr lang="ar-EG" sz="3600" b="1" cap="small" dirty="0">
                <a:solidFill>
                  <a:srgbClr val="0000CC"/>
                </a:solidFill>
                <a:latin typeface="+mn-lt"/>
                <a:cs typeface="+mn-cs"/>
              </a:rPr>
              <a:t> ـــــــــ</a:t>
            </a:r>
            <a:endParaRPr lang="en-US" sz="3600" dirty="0">
              <a:solidFill>
                <a:srgbClr val="0000CC"/>
              </a:solidFill>
              <a:latin typeface="+mn-lt"/>
              <a:cs typeface="+mn-cs"/>
            </a:endParaRPr>
          </a:p>
        </p:txBody>
      </p:sp>
      <p:sp>
        <p:nvSpPr>
          <p:cNvPr id="20" name="Rectangle 16">
            <a:extLst>
              <a:ext uri="{FF2B5EF4-FFF2-40B4-BE49-F238E27FC236}">
                <a16:creationId xmlns:a16="http://schemas.microsoft.com/office/drawing/2014/main" id="{27148ED5-E53A-FE01-5C1A-DB4189A4A5BF}"/>
              </a:ext>
            </a:extLst>
          </p:cNvPr>
          <p:cNvSpPr/>
          <p:nvPr/>
        </p:nvSpPr>
        <p:spPr>
          <a:xfrm>
            <a:off x="1331144" y="3203054"/>
            <a:ext cx="1081087"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CC"/>
                </a:solidFill>
                <a:latin typeface="+mn-lt"/>
                <a:cs typeface="+mn-cs"/>
              </a:rPr>
              <a:t>1</a:t>
            </a:r>
            <a:endParaRPr lang="en-US" sz="3600" dirty="0">
              <a:solidFill>
                <a:srgbClr val="0000CC"/>
              </a:solidFill>
              <a:latin typeface="+mn-lt"/>
              <a:cs typeface="+mn-cs"/>
            </a:endParaRPr>
          </a:p>
        </p:txBody>
      </p:sp>
      <p:sp>
        <p:nvSpPr>
          <p:cNvPr id="21" name="Rectangle 17">
            <a:extLst>
              <a:ext uri="{FF2B5EF4-FFF2-40B4-BE49-F238E27FC236}">
                <a16:creationId xmlns:a16="http://schemas.microsoft.com/office/drawing/2014/main" id="{434E3E8C-7E42-BF17-75ED-BA7090A95D8E}"/>
              </a:ext>
            </a:extLst>
          </p:cNvPr>
          <p:cNvSpPr/>
          <p:nvPr/>
        </p:nvSpPr>
        <p:spPr>
          <a:xfrm>
            <a:off x="1331144" y="3842817"/>
            <a:ext cx="1081087"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CC"/>
                </a:solidFill>
                <a:latin typeface="+mn-lt"/>
                <a:cs typeface="+mn-cs"/>
              </a:rPr>
              <a:t>2</a:t>
            </a:r>
            <a:endParaRPr lang="en-US" sz="3600" dirty="0">
              <a:solidFill>
                <a:srgbClr val="0000CC"/>
              </a:solidFill>
              <a:latin typeface="+mn-lt"/>
              <a:cs typeface="+mn-cs"/>
            </a:endParaRPr>
          </a:p>
        </p:txBody>
      </p:sp>
      <p:sp>
        <p:nvSpPr>
          <p:cNvPr id="22" name="Rectangle 15">
            <a:extLst>
              <a:ext uri="{FF2B5EF4-FFF2-40B4-BE49-F238E27FC236}">
                <a16:creationId xmlns:a16="http://schemas.microsoft.com/office/drawing/2014/main" id="{46A7EE0E-34E4-4CB3-4EA8-8C4720B1121B}"/>
              </a:ext>
            </a:extLst>
          </p:cNvPr>
          <p:cNvSpPr/>
          <p:nvPr/>
        </p:nvSpPr>
        <p:spPr>
          <a:xfrm>
            <a:off x="5076056" y="4365104"/>
            <a:ext cx="3384550" cy="646113"/>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وعند </a:t>
            </a:r>
            <a:r>
              <a:rPr lang="ar-SA" sz="3600" b="1" cap="small" dirty="0" err="1">
                <a:latin typeface="+mn-lt"/>
                <a:cs typeface="+mn-cs"/>
              </a:rPr>
              <a:t>س =</a:t>
            </a:r>
            <a:r>
              <a:rPr lang="ar-EG" sz="3600" b="1" cap="small" dirty="0">
                <a:latin typeface="+mn-lt"/>
                <a:cs typeface="+mn-cs"/>
              </a:rPr>
              <a:t> ـــــــــ</a:t>
            </a:r>
            <a:endParaRPr lang="en-US" sz="3600" dirty="0">
              <a:latin typeface="+mn-lt"/>
              <a:cs typeface="+mn-cs"/>
            </a:endParaRPr>
          </a:p>
        </p:txBody>
      </p:sp>
      <p:sp>
        <p:nvSpPr>
          <p:cNvPr id="23" name="Rectangle 16">
            <a:extLst>
              <a:ext uri="{FF2B5EF4-FFF2-40B4-BE49-F238E27FC236}">
                <a16:creationId xmlns:a16="http://schemas.microsoft.com/office/drawing/2014/main" id="{CEB6082D-9C99-E7EA-8A3D-8C961DC91A80}"/>
              </a:ext>
            </a:extLst>
          </p:cNvPr>
          <p:cNvSpPr/>
          <p:nvPr/>
        </p:nvSpPr>
        <p:spPr>
          <a:xfrm>
            <a:off x="5220519" y="4149204"/>
            <a:ext cx="1081087" cy="646113"/>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-1</a:t>
            </a:r>
            <a:endParaRPr lang="en-US" sz="3600" dirty="0">
              <a:latin typeface="+mn-lt"/>
              <a:cs typeface="+mn-cs"/>
            </a:endParaRPr>
          </a:p>
        </p:txBody>
      </p:sp>
      <p:sp>
        <p:nvSpPr>
          <p:cNvPr id="24" name="Rectangle 17">
            <a:extLst>
              <a:ext uri="{FF2B5EF4-FFF2-40B4-BE49-F238E27FC236}">
                <a16:creationId xmlns:a16="http://schemas.microsoft.com/office/drawing/2014/main" id="{3054CF6E-0A86-EBF2-D8D8-CEA02F1F0D54}"/>
              </a:ext>
            </a:extLst>
          </p:cNvPr>
          <p:cNvSpPr/>
          <p:nvPr/>
        </p:nvSpPr>
        <p:spPr>
          <a:xfrm>
            <a:off x="5220519" y="4788967"/>
            <a:ext cx="1081087" cy="646112"/>
          </a:xfrm>
          <a:prstGeom prst="rect">
            <a:avLst/>
          </a:prstGeom>
        </p:spPr>
        <p:txBody>
          <a:bodyPr>
            <a:spAutoFit/>
          </a:bodyPr>
          <a:lstStyle/>
          <a:p>
            <a:pPr algn="ctr" eaLnBrk="1" fontAlgn="auto" hangingPunct="1">
              <a:spcBef>
                <a:spcPts val="0"/>
              </a:spcBef>
              <a:spcAft>
                <a:spcPts val="0"/>
              </a:spcAft>
              <a:defRPr/>
            </a:pPr>
            <a:r>
              <a:rPr lang="ar-EG" sz="3600" b="1" cap="small" dirty="0">
                <a:latin typeface="+mn-lt"/>
                <a:cs typeface="+mn-cs"/>
              </a:rPr>
              <a:t>2</a:t>
            </a:r>
            <a:endParaRPr lang="en-US" sz="3600" dirty="0">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2.5"/>
                                          </p:val>
                                        </p:tav>
                                        <p:tav tm="100000">
                                          <p:val>
                                            <p:strVal val="#ppt_w"/>
                                          </p:val>
                                        </p:tav>
                                      </p:tavLst>
                                    </p:anim>
                                    <p:anim calcmode="lin" valueType="num">
                                      <p:cBhvr>
                                        <p:cTn id="15" dur="500" fill="hold"/>
                                        <p:tgtEl>
                                          <p:spTgt spid="7"/>
                                        </p:tgtEl>
                                        <p:attrNameLst>
                                          <p:attrName>ppt_h</p:attrName>
                                        </p:attrNameLst>
                                      </p:cBhvr>
                                      <p:tavLst>
                                        <p:tav tm="0">
                                          <p:val>
                                            <p:strVal val="#ppt_h*0.01"/>
                                          </p:val>
                                        </p:tav>
                                        <p:tav tm="100000">
                                          <p:val>
                                            <p:strVal val="#ppt_h"/>
                                          </p:val>
                                        </p:tav>
                                      </p:tavLst>
                                    </p:anim>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h+1"/>
                                          </p:val>
                                        </p:tav>
                                        <p:tav tm="100000">
                                          <p:val>
                                            <p:strVal val="#ppt_y"/>
                                          </p:val>
                                        </p:tav>
                                      </p:tavLst>
                                    </p:anim>
                                    <p:animEffect transition="in" filter="fade">
                                      <p:cBhvr>
                                        <p:cTn id="18"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2.5"/>
                                          </p:val>
                                        </p:tav>
                                        <p:tav tm="100000">
                                          <p:val>
                                            <p:strVal val="#ppt_w"/>
                                          </p:val>
                                        </p:tav>
                                      </p:tavLst>
                                    </p:anim>
                                    <p:anim calcmode="lin" valueType="num">
                                      <p:cBhvr>
                                        <p:cTn id="22" dur="500" fill="hold"/>
                                        <p:tgtEl>
                                          <p:spTgt spid="8"/>
                                        </p:tgtEl>
                                        <p:attrNameLst>
                                          <p:attrName>ppt_h</p:attrName>
                                        </p:attrNameLst>
                                      </p:cBhvr>
                                      <p:tavLst>
                                        <p:tav tm="0">
                                          <p:val>
                                            <p:strVal val="#ppt_h*0.01"/>
                                          </p:val>
                                        </p:tav>
                                        <p:tav tm="100000">
                                          <p:val>
                                            <p:strVal val="#ppt_h"/>
                                          </p:val>
                                        </p:tav>
                                      </p:tavLst>
                                    </p:anim>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h+1"/>
                                          </p:val>
                                        </p:tav>
                                        <p:tav tm="100000">
                                          <p:val>
                                            <p:strVal val="#ppt_y"/>
                                          </p:val>
                                        </p:tav>
                                      </p:tavLst>
                                    </p:anim>
                                    <p:animEffect transition="in" filter="fade">
                                      <p:cBhvr>
                                        <p:cTn id="25" dur="500"/>
                                        <p:tgtEl>
                                          <p:spTgt spid="8"/>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ppt_w*2.5"/>
                                          </p:val>
                                        </p:tav>
                                        <p:tav tm="100000">
                                          <p:val>
                                            <p:strVal val="#ppt_w"/>
                                          </p:val>
                                        </p:tav>
                                      </p:tavLst>
                                    </p:anim>
                                    <p:anim calcmode="lin" valueType="num">
                                      <p:cBhvr>
                                        <p:cTn id="29" dur="500" fill="hold"/>
                                        <p:tgtEl>
                                          <p:spTgt spid="11"/>
                                        </p:tgtEl>
                                        <p:attrNameLst>
                                          <p:attrName>ppt_h</p:attrName>
                                        </p:attrNameLst>
                                      </p:cBhvr>
                                      <p:tavLst>
                                        <p:tav tm="0">
                                          <p:val>
                                            <p:strVal val="#ppt_h*0.01"/>
                                          </p:val>
                                        </p:tav>
                                        <p:tav tm="100000">
                                          <p:val>
                                            <p:strVal val="#ppt_h"/>
                                          </p:val>
                                        </p:tav>
                                      </p:tavLst>
                                    </p:anim>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h+1"/>
                                          </p:val>
                                        </p:tav>
                                        <p:tav tm="100000">
                                          <p:val>
                                            <p:strVal val="#ppt_y"/>
                                          </p:val>
                                        </p:tav>
                                      </p:tavLst>
                                    </p:anim>
                                    <p:animEffect transition="in" filter="fade">
                                      <p:cBhvr>
                                        <p:cTn id="32"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فقاقيع.WAV"/>
                                        </p:tgtEl>
                                      </p:cMediaNode>
                                    </p:audio>
                                  </p:subTnLst>
                                </p:cTn>
                              </p:par>
                              <p:par>
                                <p:cTn id="33" presetID="58" presetClass="entr" presetSubtype="0" accel="10000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ppt_w*2.5"/>
                                          </p:val>
                                        </p:tav>
                                        <p:tav tm="100000">
                                          <p:val>
                                            <p:strVal val="#ppt_w"/>
                                          </p:val>
                                        </p:tav>
                                      </p:tavLst>
                                    </p:anim>
                                    <p:anim calcmode="lin" valueType="num">
                                      <p:cBhvr>
                                        <p:cTn id="36" dur="500" fill="hold"/>
                                        <p:tgtEl>
                                          <p:spTgt spid="12"/>
                                        </p:tgtEl>
                                        <p:attrNameLst>
                                          <p:attrName>ppt_h</p:attrName>
                                        </p:attrNameLst>
                                      </p:cBhvr>
                                      <p:tavLst>
                                        <p:tav tm="0">
                                          <p:val>
                                            <p:strVal val="#ppt_h*0.01"/>
                                          </p:val>
                                        </p:tav>
                                        <p:tav tm="100000">
                                          <p:val>
                                            <p:strVal val="#ppt_h"/>
                                          </p:val>
                                        </p:tav>
                                      </p:tavLst>
                                    </p:anim>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h+1"/>
                                          </p:val>
                                        </p:tav>
                                        <p:tav tm="100000">
                                          <p:val>
                                            <p:strVal val="#ppt_y"/>
                                          </p:val>
                                        </p:tav>
                                      </p:tavLst>
                                    </p:anim>
                                    <p:animEffect transition="in" filter="fade">
                                      <p:cBhvr>
                                        <p:cTn id="39"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3" name="فقاقيع.WAV"/>
                                        </p:tgtEl>
                                      </p:cMediaNode>
                                    </p:audio>
                                  </p:subTnLst>
                                </p:cTn>
                              </p:par>
                              <p:par>
                                <p:cTn id="40" presetID="58" presetClass="entr" presetSubtype="0" accel="10000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ppt_w*2.5"/>
                                          </p:val>
                                        </p:tav>
                                        <p:tav tm="100000">
                                          <p:val>
                                            <p:strVal val="#ppt_w"/>
                                          </p:val>
                                        </p:tav>
                                      </p:tavLst>
                                    </p:anim>
                                    <p:anim calcmode="lin" valueType="num">
                                      <p:cBhvr>
                                        <p:cTn id="43" dur="500" fill="hold"/>
                                        <p:tgtEl>
                                          <p:spTgt spid="13"/>
                                        </p:tgtEl>
                                        <p:attrNameLst>
                                          <p:attrName>ppt_h</p:attrName>
                                        </p:attrNameLst>
                                      </p:cBhvr>
                                      <p:tavLst>
                                        <p:tav tm="0">
                                          <p:val>
                                            <p:strVal val="#ppt_h*0.01"/>
                                          </p:val>
                                        </p:tav>
                                        <p:tav tm="100000">
                                          <p:val>
                                            <p:strVal val="#ppt_h"/>
                                          </p:val>
                                        </p:tav>
                                      </p:tavLst>
                                    </p:anim>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h+1"/>
                                          </p:val>
                                        </p:tav>
                                        <p:tav tm="100000">
                                          <p:val>
                                            <p:strVal val="#ppt_y"/>
                                          </p:val>
                                        </p:tav>
                                      </p:tavLst>
                                    </p:anim>
                                    <p:animEffect transition="in" filter="fade">
                                      <p:cBhvr>
                                        <p:cTn id="46"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3" name="فقاقيع.WAV"/>
                                        </p:tgtEl>
                                      </p:cMediaNode>
                                    </p:audio>
                                  </p:subTnLst>
                                </p:cTn>
                              </p:par>
                              <p:par>
                                <p:cTn id="47" presetID="58" presetClass="entr" presetSubtype="0" accel="10000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ppt_w*2.5"/>
                                          </p:val>
                                        </p:tav>
                                        <p:tav tm="100000">
                                          <p:val>
                                            <p:strVal val="#ppt_w"/>
                                          </p:val>
                                        </p:tav>
                                      </p:tavLst>
                                    </p:anim>
                                    <p:anim calcmode="lin" valueType="num">
                                      <p:cBhvr>
                                        <p:cTn id="50" dur="500" fill="hold"/>
                                        <p:tgtEl>
                                          <p:spTgt spid="14"/>
                                        </p:tgtEl>
                                        <p:attrNameLst>
                                          <p:attrName>ppt_h</p:attrName>
                                        </p:attrNameLst>
                                      </p:cBhvr>
                                      <p:tavLst>
                                        <p:tav tm="0">
                                          <p:val>
                                            <p:strVal val="#ppt_h*0.01"/>
                                          </p:val>
                                        </p:tav>
                                        <p:tav tm="100000">
                                          <p:val>
                                            <p:strVal val="#ppt_h"/>
                                          </p:val>
                                        </p:tav>
                                      </p:tavLst>
                                    </p:anim>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h+1"/>
                                          </p:val>
                                        </p:tav>
                                        <p:tav tm="100000">
                                          <p:val>
                                            <p:strVal val="#ppt_y"/>
                                          </p:val>
                                        </p:tav>
                                      </p:tavLst>
                                    </p:anim>
                                    <p:animEffect transition="in" filter="fade">
                                      <p:cBhvr>
                                        <p:cTn id="53" dur="500"/>
                                        <p:tgtEl>
                                          <p:spTgt spid="14"/>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par>
                                <p:cTn id="54" presetID="58" presetClass="entr" presetSubtype="0" accel="10000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strVal val="#ppt_w*2.5"/>
                                          </p:val>
                                        </p:tav>
                                        <p:tav tm="100000">
                                          <p:val>
                                            <p:strVal val="#ppt_w"/>
                                          </p:val>
                                        </p:tav>
                                      </p:tavLst>
                                    </p:anim>
                                    <p:anim calcmode="lin" valueType="num">
                                      <p:cBhvr>
                                        <p:cTn id="57" dur="500" fill="hold"/>
                                        <p:tgtEl>
                                          <p:spTgt spid="15"/>
                                        </p:tgtEl>
                                        <p:attrNameLst>
                                          <p:attrName>ppt_h</p:attrName>
                                        </p:attrNameLst>
                                      </p:cBhvr>
                                      <p:tavLst>
                                        <p:tav tm="0">
                                          <p:val>
                                            <p:strVal val="#ppt_h*0.01"/>
                                          </p:val>
                                        </p:tav>
                                        <p:tav tm="100000">
                                          <p:val>
                                            <p:strVal val="#ppt_h"/>
                                          </p:val>
                                        </p:tav>
                                      </p:tavLst>
                                    </p:anim>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h+1"/>
                                          </p:val>
                                        </p:tav>
                                        <p:tav tm="100000">
                                          <p:val>
                                            <p:strVal val="#ppt_y"/>
                                          </p:val>
                                        </p:tav>
                                      </p:tavLst>
                                    </p:anim>
                                    <p:animEffect transition="in" filter="fade">
                                      <p:cBhvr>
                                        <p:cTn id="60"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3" name="فقاقيع.WAV"/>
                                        </p:tgtEl>
                                      </p:cMediaNode>
                                    </p:audio>
                                  </p:subTnLst>
                                </p:cTn>
                              </p:par>
                              <p:par>
                                <p:cTn id="61" presetID="58" presetClass="entr" presetSubtype="0" accel="10000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strVal val="#ppt_w*2.5"/>
                                          </p:val>
                                        </p:tav>
                                        <p:tav tm="100000">
                                          <p:val>
                                            <p:strVal val="#ppt_w"/>
                                          </p:val>
                                        </p:tav>
                                      </p:tavLst>
                                    </p:anim>
                                    <p:anim calcmode="lin" valueType="num">
                                      <p:cBhvr>
                                        <p:cTn id="64" dur="500" fill="hold"/>
                                        <p:tgtEl>
                                          <p:spTgt spid="16"/>
                                        </p:tgtEl>
                                        <p:attrNameLst>
                                          <p:attrName>ppt_h</p:attrName>
                                        </p:attrNameLst>
                                      </p:cBhvr>
                                      <p:tavLst>
                                        <p:tav tm="0">
                                          <p:val>
                                            <p:strVal val="#ppt_h*0.01"/>
                                          </p:val>
                                        </p:tav>
                                        <p:tav tm="100000">
                                          <p:val>
                                            <p:strVal val="#ppt_h"/>
                                          </p:val>
                                        </p:tav>
                                      </p:tavLst>
                                    </p:anim>
                                    <p:anim calcmode="lin" valueType="num">
                                      <p:cBhvr>
                                        <p:cTn id="65" dur="500" fill="hold"/>
                                        <p:tgtEl>
                                          <p:spTgt spid="16"/>
                                        </p:tgtEl>
                                        <p:attrNameLst>
                                          <p:attrName>ppt_x</p:attrName>
                                        </p:attrNameLst>
                                      </p:cBhvr>
                                      <p:tavLst>
                                        <p:tav tm="0">
                                          <p:val>
                                            <p:strVal val="#ppt_x"/>
                                          </p:val>
                                        </p:tav>
                                        <p:tav tm="100000">
                                          <p:val>
                                            <p:strVal val="#ppt_x"/>
                                          </p:val>
                                        </p:tav>
                                      </p:tavLst>
                                    </p:anim>
                                    <p:anim calcmode="lin" valueType="num">
                                      <p:cBhvr>
                                        <p:cTn id="66" dur="500" fill="hold"/>
                                        <p:tgtEl>
                                          <p:spTgt spid="16"/>
                                        </p:tgtEl>
                                        <p:attrNameLst>
                                          <p:attrName>ppt_y</p:attrName>
                                        </p:attrNameLst>
                                      </p:cBhvr>
                                      <p:tavLst>
                                        <p:tav tm="0">
                                          <p:val>
                                            <p:strVal val="#ppt_h+1"/>
                                          </p:val>
                                        </p:tav>
                                        <p:tav tm="100000">
                                          <p:val>
                                            <p:strVal val="#ppt_y"/>
                                          </p:val>
                                        </p:tav>
                                      </p:tavLst>
                                    </p:anim>
                                    <p:animEffect transition="in" filter="fade">
                                      <p:cBhvr>
                                        <p:cTn id="67"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فقاقيع.WAV"/>
                                        </p:tgtEl>
                                      </p:cMediaNode>
                                    </p:audio>
                                  </p:subTnLst>
                                </p:cTn>
                              </p:par>
                              <p:par>
                                <p:cTn id="68" presetID="58" presetClass="entr" presetSubtype="0" accel="10000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strVal val="#ppt_w*2.5"/>
                                          </p:val>
                                        </p:tav>
                                        <p:tav tm="100000">
                                          <p:val>
                                            <p:strVal val="#ppt_w"/>
                                          </p:val>
                                        </p:tav>
                                      </p:tavLst>
                                    </p:anim>
                                    <p:anim calcmode="lin" valueType="num">
                                      <p:cBhvr>
                                        <p:cTn id="71" dur="500" fill="hold"/>
                                        <p:tgtEl>
                                          <p:spTgt spid="19"/>
                                        </p:tgtEl>
                                        <p:attrNameLst>
                                          <p:attrName>ppt_h</p:attrName>
                                        </p:attrNameLst>
                                      </p:cBhvr>
                                      <p:tavLst>
                                        <p:tav tm="0">
                                          <p:val>
                                            <p:strVal val="#ppt_h*0.01"/>
                                          </p:val>
                                        </p:tav>
                                        <p:tav tm="100000">
                                          <p:val>
                                            <p:strVal val="#ppt_h"/>
                                          </p:val>
                                        </p:tav>
                                      </p:tavLst>
                                    </p:anim>
                                    <p:anim calcmode="lin" valueType="num">
                                      <p:cBhvr>
                                        <p:cTn id="72" dur="500" fill="hold"/>
                                        <p:tgtEl>
                                          <p:spTgt spid="19"/>
                                        </p:tgtEl>
                                        <p:attrNameLst>
                                          <p:attrName>ppt_x</p:attrName>
                                        </p:attrNameLst>
                                      </p:cBhvr>
                                      <p:tavLst>
                                        <p:tav tm="0">
                                          <p:val>
                                            <p:strVal val="#ppt_x"/>
                                          </p:val>
                                        </p:tav>
                                        <p:tav tm="100000">
                                          <p:val>
                                            <p:strVal val="#ppt_x"/>
                                          </p:val>
                                        </p:tav>
                                      </p:tavLst>
                                    </p:anim>
                                    <p:anim calcmode="lin" valueType="num">
                                      <p:cBhvr>
                                        <p:cTn id="73" dur="500" fill="hold"/>
                                        <p:tgtEl>
                                          <p:spTgt spid="19"/>
                                        </p:tgtEl>
                                        <p:attrNameLst>
                                          <p:attrName>ppt_y</p:attrName>
                                        </p:attrNameLst>
                                      </p:cBhvr>
                                      <p:tavLst>
                                        <p:tav tm="0">
                                          <p:val>
                                            <p:strVal val="#ppt_h+1"/>
                                          </p:val>
                                        </p:tav>
                                        <p:tav tm="100000">
                                          <p:val>
                                            <p:strVal val="#ppt_y"/>
                                          </p:val>
                                        </p:tav>
                                      </p:tavLst>
                                    </p:anim>
                                    <p:animEffect transition="in" filter="fade">
                                      <p:cBhvr>
                                        <p:cTn id="74" dur="500"/>
                                        <p:tgtEl>
                                          <p:spTgt spid="19"/>
                                        </p:tgtEl>
                                      </p:cBhvr>
                                    </p:animEffect>
                                  </p:childTnLst>
                                  <p:subTnLst>
                                    <p:audio>
                                      <p:cMediaNode>
                                        <p:cTn display="0" masterRel="sameClick">
                                          <p:stCondLst>
                                            <p:cond evt="begin" delay="0">
                                              <p:tn val="68"/>
                                            </p:cond>
                                          </p:stCondLst>
                                          <p:endCondLst>
                                            <p:cond evt="onStopAudio" delay="0">
                                              <p:tgtEl>
                                                <p:sldTgt/>
                                              </p:tgtEl>
                                            </p:cond>
                                          </p:endCondLst>
                                        </p:cTn>
                                        <p:tgtEl>
                                          <p:sndTgt r:embed="rId3" name="فقاقيع.WAV"/>
                                        </p:tgtEl>
                                      </p:cMediaNode>
                                    </p:audio>
                                  </p:subTnLst>
                                </p:cTn>
                              </p:par>
                              <p:par>
                                <p:cTn id="75" presetID="58" presetClass="entr" presetSubtype="0" accel="10000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strVal val="#ppt_w*2.5"/>
                                          </p:val>
                                        </p:tav>
                                        <p:tav tm="100000">
                                          <p:val>
                                            <p:strVal val="#ppt_w"/>
                                          </p:val>
                                        </p:tav>
                                      </p:tavLst>
                                    </p:anim>
                                    <p:anim calcmode="lin" valueType="num">
                                      <p:cBhvr>
                                        <p:cTn id="78" dur="500" fill="hold"/>
                                        <p:tgtEl>
                                          <p:spTgt spid="20"/>
                                        </p:tgtEl>
                                        <p:attrNameLst>
                                          <p:attrName>ppt_h</p:attrName>
                                        </p:attrNameLst>
                                      </p:cBhvr>
                                      <p:tavLst>
                                        <p:tav tm="0">
                                          <p:val>
                                            <p:strVal val="#ppt_h*0.01"/>
                                          </p:val>
                                        </p:tav>
                                        <p:tav tm="100000">
                                          <p:val>
                                            <p:strVal val="#ppt_h"/>
                                          </p:val>
                                        </p:tav>
                                      </p:tavLst>
                                    </p:anim>
                                    <p:anim calcmode="lin" valueType="num">
                                      <p:cBhvr>
                                        <p:cTn id="79" dur="500" fill="hold"/>
                                        <p:tgtEl>
                                          <p:spTgt spid="20"/>
                                        </p:tgtEl>
                                        <p:attrNameLst>
                                          <p:attrName>ppt_x</p:attrName>
                                        </p:attrNameLst>
                                      </p:cBhvr>
                                      <p:tavLst>
                                        <p:tav tm="0">
                                          <p:val>
                                            <p:strVal val="#ppt_x"/>
                                          </p:val>
                                        </p:tav>
                                        <p:tav tm="100000">
                                          <p:val>
                                            <p:strVal val="#ppt_x"/>
                                          </p:val>
                                        </p:tav>
                                      </p:tavLst>
                                    </p:anim>
                                    <p:anim calcmode="lin" valueType="num">
                                      <p:cBhvr>
                                        <p:cTn id="80" dur="500" fill="hold"/>
                                        <p:tgtEl>
                                          <p:spTgt spid="20"/>
                                        </p:tgtEl>
                                        <p:attrNameLst>
                                          <p:attrName>ppt_y</p:attrName>
                                        </p:attrNameLst>
                                      </p:cBhvr>
                                      <p:tavLst>
                                        <p:tav tm="0">
                                          <p:val>
                                            <p:strVal val="#ppt_h+1"/>
                                          </p:val>
                                        </p:tav>
                                        <p:tav tm="100000">
                                          <p:val>
                                            <p:strVal val="#ppt_y"/>
                                          </p:val>
                                        </p:tav>
                                      </p:tavLst>
                                    </p:anim>
                                    <p:animEffect transition="in" filter="fade">
                                      <p:cBhvr>
                                        <p:cTn id="81" dur="500"/>
                                        <p:tgtEl>
                                          <p:spTgt spid="20"/>
                                        </p:tgtEl>
                                      </p:cBhvr>
                                    </p:animEffect>
                                  </p:childTnLst>
                                  <p:subTnLst>
                                    <p:audio>
                                      <p:cMediaNode>
                                        <p:cTn display="0" masterRel="sameClick">
                                          <p:stCondLst>
                                            <p:cond evt="begin" delay="0">
                                              <p:tn val="75"/>
                                            </p:cond>
                                          </p:stCondLst>
                                          <p:endCondLst>
                                            <p:cond evt="onStopAudio" delay="0">
                                              <p:tgtEl>
                                                <p:sldTgt/>
                                              </p:tgtEl>
                                            </p:cond>
                                          </p:endCondLst>
                                        </p:cTn>
                                        <p:tgtEl>
                                          <p:sndTgt r:embed="rId3" name="فقاقيع.WAV"/>
                                        </p:tgtEl>
                                      </p:cMediaNode>
                                    </p:audio>
                                  </p:subTnLst>
                                </p:cTn>
                              </p:par>
                              <p:par>
                                <p:cTn id="82" presetID="58" presetClass="entr" presetSubtype="0" accel="10000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strVal val="#ppt_w*2.5"/>
                                          </p:val>
                                        </p:tav>
                                        <p:tav tm="100000">
                                          <p:val>
                                            <p:strVal val="#ppt_w"/>
                                          </p:val>
                                        </p:tav>
                                      </p:tavLst>
                                    </p:anim>
                                    <p:anim calcmode="lin" valueType="num">
                                      <p:cBhvr>
                                        <p:cTn id="85" dur="500" fill="hold"/>
                                        <p:tgtEl>
                                          <p:spTgt spid="21"/>
                                        </p:tgtEl>
                                        <p:attrNameLst>
                                          <p:attrName>ppt_h</p:attrName>
                                        </p:attrNameLst>
                                      </p:cBhvr>
                                      <p:tavLst>
                                        <p:tav tm="0">
                                          <p:val>
                                            <p:strVal val="#ppt_h*0.01"/>
                                          </p:val>
                                        </p:tav>
                                        <p:tav tm="100000">
                                          <p:val>
                                            <p:strVal val="#ppt_h"/>
                                          </p:val>
                                        </p:tav>
                                      </p:tavLst>
                                    </p:anim>
                                    <p:anim calcmode="lin" valueType="num">
                                      <p:cBhvr>
                                        <p:cTn id="86" dur="500" fill="hold"/>
                                        <p:tgtEl>
                                          <p:spTgt spid="21"/>
                                        </p:tgtEl>
                                        <p:attrNameLst>
                                          <p:attrName>ppt_x</p:attrName>
                                        </p:attrNameLst>
                                      </p:cBhvr>
                                      <p:tavLst>
                                        <p:tav tm="0">
                                          <p:val>
                                            <p:strVal val="#ppt_x"/>
                                          </p:val>
                                        </p:tav>
                                        <p:tav tm="100000">
                                          <p:val>
                                            <p:strVal val="#ppt_x"/>
                                          </p:val>
                                        </p:tav>
                                      </p:tavLst>
                                    </p:anim>
                                    <p:anim calcmode="lin" valueType="num">
                                      <p:cBhvr>
                                        <p:cTn id="87" dur="500" fill="hold"/>
                                        <p:tgtEl>
                                          <p:spTgt spid="21"/>
                                        </p:tgtEl>
                                        <p:attrNameLst>
                                          <p:attrName>ppt_y</p:attrName>
                                        </p:attrNameLst>
                                      </p:cBhvr>
                                      <p:tavLst>
                                        <p:tav tm="0">
                                          <p:val>
                                            <p:strVal val="#ppt_h+1"/>
                                          </p:val>
                                        </p:tav>
                                        <p:tav tm="100000">
                                          <p:val>
                                            <p:strVal val="#ppt_y"/>
                                          </p:val>
                                        </p:tav>
                                      </p:tavLst>
                                    </p:anim>
                                    <p:animEffect transition="in" filter="fade">
                                      <p:cBhvr>
                                        <p:cTn id="88" dur="500"/>
                                        <p:tgtEl>
                                          <p:spTgt spid="21"/>
                                        </p:tgtEl>
                                      </p:cBhvr>
                                    </p:animEffect>
                                  </p:childTnLst>
                                  <p:subTnLst>
                                    <p:audio>
                                      <p:cMediaNode>
                                        <p:cTn display="0" masterRel="sameClick">
                                          <p:stCondLst>
                                            <p:cond evt="begin" delay="0">
                                              <p:tn val="82"/>
                                            </p:cond>
                                          </p:stCondLst>
                                          <p:endCondLst>
                                            <p:cond evt="onStopAudio" delay="0">
                                              <p:tgtEl>
                                                <p:sldTgt/>
                                              </p:tgtEl>
                                            </p:cond>
                                          </p:endCondLst>
                                        </p:cTn>
                                        <p:tgtEl>
                                          <p:sndTgt r:embed="rId3" name="فقاقيع.WAV"/>
                                        </p:tgtEl>
                                      </p:cMediaNode>
                                    </p:audio>
                                  </p:subTnLst>
                                </p:cTn>
                              </p:par>
                              <p:par>
                                <p:cTn id="89" presetID="58" presetClass="entr" presetSubtype="0" accel="10000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strVal val="#ppt_w*2.5"/>
                                          </p:val>
                                        </p:tav>
                                        <p:tav tm="100000">
                                          <p:val>
                                            <p:strVal val="#ppt_w"/>
                                          </p:val>
                                        </p:tav>
                                      </p:tavLst>
                                    </p:anim>
                                    <p:anim calcmode="lin" valueType="num">
                                      <p:cBhvr>
                                        <p:cTn id="92" dur="500" fill="hold"/>
                                        <p:tgtEl>
                                          <p:spTgt spid="22"/>
                                        </p:tgtEl>
                                        <p:attrNameLst>
                                          <p:attrName>ppt_h</p:attrName>
                                        </p:attrNameLst>
                                      </p:cBhvr>
                                      <p:tavLst>
                                        <p:tav tm="0">
                                          <p:val>
                                            <p:strVal val="#ppt_h*0.01"/>
                                          </p:val>
                                        </p:tav>
                                        <p:tav tm="100000">
                                          <p:val>
                                            <p:strVal val="#ppt_h"/>
                                          </p:val>
                                        </p:tav>
                                      </p:tavLst>
                                    </p:anim>
                                    <p:anim calcmode="lin" valueType="num">
                                      <p:cBhvr>
                                        <p:cTn id="93" dur="500" fill="hold"/>
                                        <p:tgtEl>
                                          <p:spTgt spid="22"/>
                                        </p:tgtEl>
                                        <p:attrNameLst>
                                          <p:attrName>ppt_x</p:attrName>
                                        </p:attrNameLst>
                                      </p:cBhvr>
                                      <p:tavLst>
                                        <p:tav tm="0">
                                          <p:val>
                                            <p:strVal val="#ppt_x"/>
                                          </p:val>
                                        </p:tav>
                                        <p:tav tm="100000">
                                          <p:val>
                                            <p:strVal val="#ppt_x"/>
                                          </p:val>
                                        </p:tav>
                                      </p:tavLst>
                                    </p:anim>
                                    <p:anim calcmode="lin" valueType="num">
                                      <p:cBhvr>
                                        <p:cTn id="94" dur="500" fill="hold"/>
                                        <p:tgtEl>
                                          <p:spTgt spid="22"/>
                                        </p:tgtEl>
                                        <p:attrNameLst>
                                          <p:attrName>ppt_y</p:attrName>
                                        </p:attrNameLst>
                                      </p:cBhvr>
                                      <p:tavLst>
                                        <p:tav tm="0">
                                          <p:val>
                                            <p:strVal val="#ppt_h+1"/>
                                          </p:val>
                                        </p:tav>
                                        <p:tav tm="100000">
                                          <p:val>
                                            <p:strVal val="#ppt_y"/>
                                          </p:val>
                                        </p:tav>
                                      </p:tavLst>
                                    </p:anim>
                                    <p:animEffect transition="in" filter="fade">
                                      <p:cBhvr>
                                        <p:cTn id="95" dur="500"/>
                                        <p:tgtEl>
                                          <p:spTgt spid="22"/>
                                        </p:tgtEl>
                                      </p:cBhvr>
                                    </p:animEffect>
                                  </p:childTnLst>
                                  <p:subTnLst>
                                    <p:audio>
                                      <p:cMediaNode>
                                        <p:cTn display="0" masterRel="sameClick">
                                          <p:stCondLst>
                                            <p:cond evt="begin" delay="0">
                                              <p:tn val="89"/>
                                            </p:cond>
                                          </p:stCondLst>
                                          <p:endCondLst>
                                            <p:cond evt="onStopAudio" delay="0">
                                              <p:tgtEl>
                                                <p:sldTgt/>
                                              </p:tgtEl>
                                            </p:cond>
                                          </p:endCondLst>
                                        </p:cTn>
                                        <p:tgtEl>
                                          <p:sndTgt r:embed="rId3" name="فقاقيع.WAV"/>
                                        </p:tgtEl>
                                      </p:cMediaNode>
                                    </p:audio>
                                  </p:subTnLst>
                                </p:cTn>
                              </p:par>
                              <p:par>
                                <p:cTn id="96" presetID="58" presetClass="entr" presetSubtype="0" accel="10000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strVal val="#ppt_w*2.5"/>
                                          </p:val>
                                        </p:tav>
                                        <p:tav tm="100000">
                                          <p:val>
                                            <p:strVal val="#ppt_w"/>
                                          </p:val>
                                        </p:tav>
                                      </p:tavLst>
                                    </p:anim>
                                    <p:anim calcmode="lin" valueType="num">
                                      <p:cBhvr>
                                        <p:cTn id="99" dur="500" fill="hold"/>
                                        <p:tgtEl>
                                          <p:spTgt spid="23"/>
                                        </p:tgtEl>
                                        <p:attrNameLst>
                                          <p:attrName>ppt_h</p:attrName>
                                        </p:attrNameLst>
                                      </p:cBhvr>
                                      <p:tavLst>
                                        <p:tav tm="0">
                                          <p:val>
                                            <p:strVal val="#ppt_h*0.01"/>
                                          </p:val>
                                        </p:tav>
                                        <p:tav tm="100000">
                                          <p:val>
                                            <p:strVal val="#ppt_h"/>
                                          </p:val>
                                        </p:tav>
                                      </p:tavLst>
                                    </p:anim>
                                    <p:anim calcmode="lin" valueType="num">
                                      <p:cBhvr>
                                        <p:cTn id="100" dur="500" fill="hold"/>
                                        <p:tgtEl>
                                          <p:spTgt spid="23"/>
                                        </p:tgtEl>
                                        <p:attrNameLst>
                                          <p:attrName>ppt_x</p:attrName>
                                        </p:attrNameLst>
                                      </p:cBhvr>
                                      <p:tavLst>
                                        <p:tav tm="0">
                                          <p:val>
                                            <p:strVal val="#ppt_x"/>
                                          </p:val>
                                        </p:tav>
                                        <p:tav tm="100000">
                                          <p:val>
                                            <p:strVal val="#ppt_x"/>
                                          </p:val>
                                        </p:tav>
                                      </p:tavLst>
                                    </p:anim>
                                    <p:anim calcmode="lin" valueType="num">
                                      <p:cBhvr>
                                        <p:cTn id="101" dur="500" fill="hold"/>
                                        <p:tgtEl>
                                          <p:spTgt spid="23"/>
                                        </p:tgtEl>
                                        <p:attrNameLst>
                                          <p:attrName>ppt_y</p:attrName>
                                        </p:attrNameLst>
                                      </p:cBhvr>
                                      <p:tavLst>
                                        <p:tav tm="0">
                                          <p:val>
                                            <p:strVal val="#ppt_h+1"/>
                                          </p:val>
                                        </p:tav>
                                        <p:tav tm="100000">
                                          <p:val>
                                            <p:strVal val="#ppt_y"/>
                                          </p:val>
                                        </p:tav>
                                      </p:tavLst>
                                    </p:anim>
                                    <p:animEffect transition="in" filter="fade">
                                      <p:cBhvr>
                                        <p:cTn id="102" dur="500"/>
                                        <p:tgtEl>
                                          <p:spTgt spid="23"/>
                                        </p:tgtEl>
                                      </p:cBhvr>
                                    </p:animEffect>
                                  </p:childTnLst>
                                  <p:subTnLst>
                                    <p:audio>
                                      <p:cMediaNode>
                                        <p:cTn display="0" masterRel="sameClick">
                                          <p:stCondLst>
                                            <p:cond evt="begin" delay="0">
                                              <p:tn val="96"/>
                                            </p:cond>
                                          </p:stCondLst>
                                          <p:endCondLst>
                                            <p:cond evt="onStopAudio" delay="0">
                                              <p:tgtEl>
                                                <p:sldTgt/>
                                              </p:tgtEl>
                                            </p:cond>
                                          </p:endCondLst>
                                        </p:cTn>
                                        <p:tgtEl>
                                          <p:sndTgt r:embed="rId3" name="فقاقيع.WAV"/>
                                        </p:tgtEl>
                                      </p:cMediaNode>
                                    </p:audio>
                                  </p:subTnLst>
                                </p:cTn>
                              </p:par>
                              <p:par>
                                <p:cTn id="103" presetID="58" presetClass="entr" presetSubtype="0" accel="100000" fill="hold"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strVal val="#ppt_w*2.5"/>
                                          </p:val>
                                        </p:tav>
                                        <p:tav tm="100000">
                                          <p:val>
                                            <p:strVal val="#ppt_w"/>
                                          </p:val>
                                        </p:tav>
                                      </p:tavLst>
                                    </p:anim>
                                    <p:anim calcmode="lin" valueType="num">
                                      <p:cBhvr>
                                        <p:cTn id="106" dur="500" fill="hold"/>
                                        <p:tgtEl>
                                          <p:spTgt spid="24"/>
                                        </p:tgtEl>
                                        <p:attrNameLst>
                                          <p:attrName>ppt_h</p:attrName>
                                        </p:attrNameLst>
                                      </p:cBhvr>
                                      <p:tavLst>
                                        <p:tav tm="0">
                                          <p:val>
                                            <p:strVal val="#ppt_h*0.01"/>
                                          </p:val>
                                        </p:tav>
                                        <p:tav tm="100000">
                                          <p:val>
                                            <p:strVal val="#ppt_h"/>
                                          </p:val>
                                        </p:tav>
                                      </p:tavLst>
                                    </p:anim>
                                    <p:anim calcmode="lin" valueType="num">
                                      <p:cBhvr>
                                        <p:cTn id="107" dur="500" fill="hold"/>
                                        <p:tgtEl>
                                          <p:spTgt spid="24"/>
                                        </p:tgtEl>
                                        <p:attrNameLst>
                                          <p:attrName>ppt_x</p:attrName>
                                        </p:attrNameLst>
                                      </p:cBhvr>
                                      <p:tavLst>
                                        <p:tav tm="0">
                                          <p:val>
                                            <p:strVal val="#ppt_x"/>
                                          </p:val>
                                        </p:tav>
                                        <p:tav tm="100000">
                                          <p:val>
                                            <p:strVal val="#ppt_x"/>
                                          </p:val>
                                        </p:tav>
                                      </p:tavLst>
                                    </p:anim>
                                    <p:anim calcmode="lin" valueType="num">
                                      <p:cBhvr>
                                        <p:cTn id="108" dur="500" fill="hold"/>
                                        <p:tgtEl>
                                          <p:spTgt spid="24"/>
                                        </p:tgtEl>
                                        <p:attrNameLst>
                                          <p:attrName>ppt_y</p:attrName>
                                        </p:attrNameLst>
                                      </p:cBhvr>
                                      <p:tavLst>
                                        <p:tav tm="0">
                                          <p:val>
                                            <p:strVal val="#ppt_h+1"/>
                                          </p:val>
                                        </p:tav>
                                        <p:tav tm="100000">
                                          <p:val>
                                            <p:strVal val="#ppt_y"/>
                                          </p:val>
                                        </p:tav>
                                      </p:tavLst>
                                    </p:anim>
                                    <p:animEffect transition="in" filter="fade">
                                      <p:cBhvr>
                                        <p:cTn id="109"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5" grpId="0"/>
      <p:bldP spid="16" grpId="0"/>
      <p:bldP spid="19" grpId="0"/>
      <p:bldP spid="20" grpId="0"/>
      <p:bldP spid="21" grpId="0"/>
      <p:bldP spid="22" grpId="0"/>
      <p:bldP spid="23" grpId="0"/>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B2448D1-5B1B-15D9-1D58-BFE708C761EE}"/>
              </a:ext>
            </a:extLst>
          </p:cNvPr>
          <p:cNvSpPr>
            <a:spLocks noChangeArrowheads="1"/>
          </p:cNvSpPr>
          <p:nvPr/>
        </p:nvSpPr>
        <p:spPr bwMode="auto">
          <a:xfrm>
            <a:off x="2628008" y="2926134"/>
            <a:ext cx="5256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3600" b="1">
                <a:solidFill>
                  <a:srgbClr val="C00000"/>
                </a:solidFill>
                <a:latin typeface="Arial" panose="020B0604020202020204" pitchFamily="34" charset="0"/>
              </a:rPr>
              <a:t>إذن الرأس هي </a:t>
            </a:r>
            <a:endParaRPr lang="en-US" altLang="ar-SA" sz="3600">
              <a:solidFill>
                <a:srgbClr val="C00000"/>
              </a:solidFill>
              <a:latin typeface="Arial" panose="020B0604020202020204" pitchFamily="34" charset="0"/>
            </a:endParaRPr>
          </a:p>
        </p:txBody>
      </p:sp>
      <p:sp>
        <p:nvSpPr>
          <p:cNvPr id="17" name="Rectangle 15">
            <a:extLst>
              <a:ext uri="{FF2B5EF4-FFF2-40B4-BE49-F238E27FC236}">
                <a16:creationId xmlns:a16="http://schemas.microsoft.com/office/drawing/2014/main" id="{05EA3963-8AF7-C446-14DD-FB8E56D19CFF}"/>
              </a:ext>
            </a:extLst>
          </p:cNvPr>
          <p:cNvSpPr>
            <a:spLocks noChangeArrowheads="1"/>
          </p:cNvSpPr>
          <p:nvPr/>
        </p:nvSpPr>
        <p:spPr bwMode="auto">
          <a:xfrm>
            <a:off x="251520" y="4077072"/>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latin typeface="Arial" panose="020B0604020202020204" pitchFamily="34" charset="0"/>
              </a:rPr>
              <a:t>وبما أن المقطع الصادي هو عند النقطة (0، جـ) إذن المقطع الصادي هو2</a:t>
            </a:r>
            <a:endParaRPr lang="en-US" altLang="ar-SA" sz="3600">
              <a:latin typeface="Arial" panose="020B0604020202020204" pitchFamily="34" charset="0"/>
            </a:endParaRPr>
          </a:p>
        </p:txBody>
      </p:sp>
      <p:sp>
        <p:nvSpPr>
          <p:cNvPr id="7" name="Rectangle 15">
            <a:extLst>
              <a:ext uri="{FF2B5EF4-FFF2-40B4-BE49-F238E27FC236}">
                <a16:creationId xmlns:a16="http://schemas.microsoft.com/office/drawing/2014/main" id="{42458B20-DD9F-E61C-3EE5-6A5216C6F5F1}"/>
              </a:ext>
            </a:extLst>
          </p:cNvPr>
          <p:cNvSpPr/>
          <p:nvPr/>
        </p:nvSpPr>
        <p:spPr>
          <a:xfrm>
            <a:off x="970658" y="1854572"/>
            <a:ext cx="6697662"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ص</a:t>
            </a:r>
            <a:r>
              <a:rPr lang="ar-SA" sz="3600" b="1" cap="small" dirty="0" err="1">
                <a:solidFill>
                  <a:srgbClr val="0000FF"/>
                </a:solidFill>
                <a:latin typeface="+mn-lt"/>
                <a:cs typeface="+mn-cs"/>
              </a:rPr>
              <a:t>=</a:t>
            </a:r>
            <a:r>
              <a:rPr lang="ar-EG" sz="3600" b="1" cap="small" dirty="0">
                <a:solidFill>
                  <a:srgbClr val="0000FF"/>
                </a:solidFill>
                <a:latin typeface="+mn-lt"/>
                <a:cs typeface="+mn-cs"/>
              </a:rPr>
              <a:t> 2×</a:t>
            </a:r>
            <a:r>
              <a:rPr lang="ar-SA" sz="3600" b="1" cap="small" dirty="0">
                <a:solidFill>
                  <a:srgbClr val="0000FF"/>
                </a:solidFill>
                <a:latin typeface="+mn-lt"/>
                <a:cs typeface="+mn-cs"/>
              </a:rPr>
              <a:t> </a:t>
            </a:r>
            <a:r>
              <a:rPr lang="ar-EG" sz="3600" b="1" cap="small" dirty="0">
                <a:solidFill>
                  <a:srgbClr val="0000FF"/>
                </a:solidFill>
                <a:latin typeface="+mn-lt"/>
                <a:cs typeface="+mn-cs"/>
              </a:rPr>
              <a:t> </a:t>
            </a:r>
            <a:r>
              <a:rPr lang="ar-EG" sz="3600" b="1" cap="small" dirty="0" err="1">
                <a:solidFill>
                  <a:srgbClr val="0000FF"/>
                </a:solidFill>
                <a:latin typeface="+mn-lt"/>
                <a:cs typeface="+mn-cs"/>
              </a:rPr>
              <a:t>ـــــــــ -2 </a:t>
            </a:r>
            <a:r>
              <a:rPr lang="ar-EG" sz="3600" b="1" cap="small" dirty="0">
                <a:solidFill>
                  <a:srgbClr val="0000FF"/>
                </a:solidFill>
                <a:latin typeface="+mn-lt"/>
                <a:cs typeface="+mn-cs"/>
              </a:rPr>
              <a:t>× </a:t>
            </a:r>
            <a:r>
              <a:rPr lang="ar-EG" sz="3600" b="1" cap="small" dirty="0" err="1">
                <a:solidFill>
                  <a:srgbClr val="0000FF"/>
                </a:solidFill>
                <a:latin typeface="Arial" charset="0"/>
                <a:cs typeface="Arial" charset="0"/>
              </a:rPr>
              <a:t>ـــــــــ +2 </a:t>
            </a:r>
            <a:r>
              <a:rPr lang="ar-EG" sz="3600" b="1" cap="small" dirty="0">
                <a:solidFill>
                  <a:srgbClr val="0000FF"/>
                </a:solidFill>
                <a:latin typeface="Arial" charset="0"/>
                <a:cs typeface="Arial" charset="0"/>
              </a:rPr>
              <a:t>= ـــــــــ </a:t>
            </a:r>
            <a:endParaRPr lang="en-US" sz="3600" dirty="0">
              <a:solidFill>
                <a:srgbClr val="0000FF"/>
              </a:solidFill>
              <a:latin typeface="+mn-lt"/>
              <a:cs typeface="+mn-cs"/>
            </a:endParaRPr>
          </a:p>
        </p:txBody>
      </p:sp>
      <p:sp>
        <p:nvSpPr>
          <p:cNvPr id="8" name="Rectangle 16">
            <a:extLst>
              <a:ext uri="{FF2B5EF4-FFF2-40B4-BE49-F238E27FC236}">
                <a16:creationId xmlns:a16="http://schemas.microsoft.com/office/drawing/2014/main" id="{FE1362F7-0BB3-1A31-B1A7-A88087272F87}"/>
              </a:ext>
            </a:extLst>
          </p:cNvPr>
          <p:cNvSpPr/>
          <p:nvPr/>
        </p:nvSpPr>
        <p:spPr>
          <a:xfrm>
            <a:off x="4858445" y="1638672"/>
            <a:ext cx="1081088"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1</a:t>
            </a:r>
            <a:endParaRPr lang="en-US" sz="3600" dirty="0">
              <a:solidFill>
                <a:srgbClr val="0000FF"/>
              </a:solidFill>
              <a:latin typeface="+mn-lt"/>
              <a:cs typeface="+mn-cs"/>
            </a:endParaRPr>
          </a:p>
        </p:txBody>
      </p:sp>
      <p:sp>
        <p:nvSpPr>
          <p:cNvPr id="10" name="Rectangle 17">
            <a:extLst>
              <a:ext uri="{FF2B5EF4-FFF2-40B4-BE49-F238E27FC236}">
                <a16:creationId xmlns:a16="http://schemas.microsoft.com/office/drawing/2014/main" id="{2873CCBD-C5E7-3246-9FD7-45773D762DCE}"/>
              </a:ext>
            </a:extLst>
          </p:cNvPr>
          <p:cNvSpPr/>
          <p:nvPr/>
        </p:nvSpPr>
        <p:spPr>
          <a:xfrm>
            <a:off x="4787008" y="2278434"/>
            <a:ext cx="1152525"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4</a:t>
            </a:r>
            <a:endParaRPr lang="en-US" sz="3600" dirty="0">
              <a:solidFill>
                <a:srgbClr val="0000FF"/>
              </a:solidFill>
              <a:latin typeface="+mn-lt"/>
              <a:cs typeface="+mn-cs"/>
            </a:endParaRPr>
          </a:p>
        </p:txBody>
      </p:sp>
      <p:sp>
        <p:nvSpPr>
          <p:cNvPr id="11" name="Rectangle 16">
            <a:extLst>
              <a:ext uri="{FF2B5EF4-FFF2-40B4-BE49-F238E27FC236}">
                <a16:creationId xmlns:a16="http://schemas.microsoft.com/office/drawing/2014/main" id="{F8BEE4FC-BC41-A735-C301-1A0177F033E4}"/>
              </a:ext>
            </a:extLst>
          </p:cNvPr>
          <p:cNvSpPr/>
          <p:nvPr/>
        </p:nvSpPr>
        <p:spPr>
          <a:xfrm>
            <a:off x="2986783" y="1629147"/>
            <a:ext cx="1081087"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1</a:t>
            </a:r>
            <a:endParaRPr lang="en-US" sz="3600" dirty="0">
              <a:solidFill>
                <a:srgbClr val="0000FF"/>
              </a:solidFill>
              <a:latin typeface="+mn-lt"/>
              <a:cs typeface="+mn-cs"/>
            </a:endParaRPr>
          </a:p>
        </p:txBody>
      </p:sp>
      <p:sp>
        <p:nvSpPr>
          <p:cNvPr id="12" name="Rectangle 17">
            <a:extLst>
              <a:ext uri="{FF2B5EF4-FFF2-40B4-BE49-F238E27FC236}">
                <a16:creationId xmlns:a16="http://schemas.microsoft.com/office/drawing/2014/main" id="{A0BD8BC3-4160-1F9E-0934-E910264B70A1}"/>
              </a:ext>
            </a:extLst>
          </p:cNvPr>
          <p:cNvSpPr/>
          <p:nvPr/>
        </p:nvSpPr>
        <p:spPr>
          <a:xfrm>
            <a:off x="2915345" y="2268909"/>
            <a:ext cx="1152525"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2</a:t>
            </a:r>
            <a:endParaRPr lang="en-US" sz="3600" dirty="0">
              <a:solidFill>
                <a:srgbClr val="0000FF"/>
              </a:solidFill>
              <a:latin typeface="+mn-lt"/>
              <a:cs typeface="+mn-cs"/>
            </a:endParaRPr>
          </a:p>
        </p:txBody>
      </p:sp>
      <p:sp>
        <p:nvSpPr>
          <p:cNvPr id="13" name="Rectangle 16">
            <a:extLst>
              <a:ext uri="{FF2B5EF4-FFF2-40B4-BE49-F238E27FC236}">
                <a16:creationId xmlns:a16="http://schemas.microsoft.com/office/drawing/2014/main" id="{3A0620E2-F613-9EE7-EF75-C8DC9B3E18C5}"/>
              </a:ext>
            </a:extLst>
          </p:cNvPr>
          <p:cNvSpPr/>
          <p:nvPr/>
        </p:nvSpPr>
        <p:spPr>
          <a:xfrm>
            <a:off x="970658" y="1700584"/>
            <a:ext cx="1081087"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3</a:t>
            </a:r>
            <a:endParaRPr lang="en-US" sz="3600" dirty="0">
              <a:solidFill>
                <a:srgbClr val="0000FF"/>
              </a:solidFill>
              <a:latin typeface="+mn-lt"/>
              <a:cs typeface="+mn-cs"/>
            </a:endParaRPr>
          </a:p>
        </p:txBody>
      </p:sp>
      <p:sp>
        <p:nvSpPr>
          <p:cNvPr id="14" name="Rectangle 17">
            <a:extLst>
              <a:ext uri="{FF2B5EF4-FFF2-40B4-BE49-F238E27FC236}">
                <a16:creationId xmlns:a16="http://schemas.microsoft.com/office/drawing/2014/main" id="{6E6466BB-6634-F2B1-7DF1-0F28246A57DD}"/>
              </a:ext>
            </a:extLst>
          </p:cNvPr>
          <p:cNvSpPr/>
          <p:nvPr/>
        </p:nvSpPr>
        <p:spPr>
          <a:xfrm>
            <a:off x="899220" y="2340347"/>
            <a:ext cx="1152525" cy="646112"/>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00FF"/>
                </a:solidFill>
                <a:latin typeface="+mn-lt"/>
                <a:cs typeface="+mn-cs"/>
              </a:rPr>
              <a:t>2</a:t>
            </a:r>
            <a:endParaRPr lang="en-US" sz="3600" dirty="0">
              <a:solidFill>
                <a:srgbClr val="0000FF"/>
              </a:solidFill>
              <a:latin typeface="+mn-lt"/>
              <a:cs typeface="+mn-cs"/>
            </a:endParaRPr>
          </a:p>
        </p:txBody>
      </p:sp>
      <p:sp>
        <p:nvSpPr>
          <p:cNvPr id="56332" name="Rectangle 3">
            <a:extLst>
              <a:ext uri="{FF2B5EF4-FFF2-40B4-BE49-F238E27FC236}">
                <a16:creationId xmlns:a16="http://schemas.microsoft.com/office/drawing/2014/main" id="{C2B59094-364A-3417-1474-4D9813E37094}"/>
              </a:ext>
            </a:extLst>
          </p:cNvPr>
          <p:cNvSpPr>
            <a:spLocks noChangeArrowheads="1"/>
          </p:cNvSpPr>
          <p:nvPr/>
        </p:nvSpPr>
        <p:spPr bwMode="auto">
          <a:xfrm>
            <a:off x="0" y="1000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ar-SA" altLang="ar-SA" sz="1800">
              <a:latin typeface="Arial" panose="020B0604020202020204" pitchFamily="34" charset="0"/>
            </a:endParaRPr>
          </a:p>
        </p:txBody>
      </p:sp>
      <p:sp>
        <p:nvSpPr>
          <p:cNvPr id="18" name="قوس 17">
            <a:extLst>
              <a:ext uri="{FF2B5EF4-FFF2-40B4-BE49-F238E27FC236}">
                <a16:creationId xmlns:a16="http://schemas.microsoft.com/office/drawing/2014/main" id="{07D661EC-4A78-99CF-FB06-E89B1577A50B}"/>
              </a:ext>
            </a:extLst>
          </p:cNvPr>
          <p:cNvSpPr/>
          <p:nvPr/>
        </p:nvSpPr>
        <p:spPr>
          <a:xfrm rot="2900391">
            <a:off x="2770883" y="2889622"/>
            <a:ext cx="1008062" cy="1223962"/>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sz="1600"/>
          </a:p>
        </p:txBody>
      </p:sp>
      <p:sp>
        <p:nvSpPr>
          <p:cNvPr id="19" name="Rectangle 15">
            <a:extLst>
              <a:ext uri="{FF2B5EF4-FFF2-40B4-BE49-F238E27FC236}">
                <a16:creationId xmlns:a16="http://schemas.microsoft.com/office/drawing/2014/main" id="{F883723F-95FE-13EF-5489-C7C49764CD8C}"/>
              </a:ext>
            </a:extLst>
          </p:cNvPr>
          <p:cNvSpPr/>
          <p:nvPr/>
        </p:nvSpPr>
        <p:spPr>
          <a:xfrm>
            <a:off x="1043683" y="3069009"/>
            <a:ext cx="3384550" cy="584200"/>
          </a:xfrm>
          <a:prstGeom prst="rect">
            <a:avLst/>
          </a:prstGeom>
        </p:spPr>
        <p:txBody>
          <a:bodyPr>
            <a:spAutoFit/>
          </a:bodyPr>
          <a:lstStyle/>
          <a:p>
            <a:pPr algn="ctr" eaLnBrk="1" fontAlgn="auto" hangingPunct="1">
              <a:spcBef>
                <a:spcPts val="0"/>
              </a:spcBef>
              <a:spcAft>
                <a:spcPts val="0"/>
              </a:spcAft>
              <a:defRPr/>
            </a:pPr>
            <a:r>
              <a:rPr lang="ar-EG" sz="3200" b="1" cap="small" dirty="0" err="1">
                <a:solidFill>
                  <a:srgbClr val="C00000"/>
                </a:solidFill>
                <a:latin typeface="+mn-lt"/>
                <a:cs typeface="+mn-cs"/>
              </a:rPr>
              <a:t>ـــــــــ </a:t>
            </a:r>
            <a:r>
              <a:rPr lang="ar-EG" sz="3200" b="1" cap="small" dirty="0">
                <a:solidFill>
                  <a:srgbClr val="C00000"/>
                </a:solidFill>
                <a:latin typeface="+mn-lt"/>
                <a:cs typeface="+mn-cs"/>
              </a:rPr>
              <a:t>, </a:t>
            </a:r>
            <a:r>
              <a:rPr lang="ar-EG" sz="3200" b="1" cap="small" dirty="0">
                <a:solidFill>
                  <a:srgbClr val="C00000"/>
                </a:solidFill>
                <a:latin typeface="Arial" charset="0"/>
                <a:cs typeface="Arial" charset="0"/>
              </a:rPr>
              <a:t>ـــــــــ</a:t>
            </a:r>
            <a:endParaRPr lang="en-US" sz="3200" dirty="0">
              <a:solidFill>
                <a:srgbClr val="C00000"/>
              </a:solidFill>
              <a:latin typeface="Arial" charset="0"/>
              <a:cs typeface="Arial" charset="0"/>
            </a:endParaRPr>
          </a:p>
        </p:txBody>
      </p:sp>
      <p:sp>
        <p:nvSpPr>
          <p:cNvPr id="20" name="Rectangle 16">
            <a:extLst>
              <a:ext uri="{FF2B5EF4-FFF2-40B4-BE49-F238E27FC236}">
                <a16:creationId xmlns:a16="http://schemas.microsoft.com/office/drawing/2014/main" id="{50EE6CC2-6482-FF21-9FB3-B7C680981360}"/>
              </a:ext>
            </a:extLst>
          </p:cNvPr>
          <p:cNvSpPr/>
          <p:nvPr/>
        </p:nvSpPr>
        <p:spPr>
          <a:xfrm>
            <a:off x="2689920" y="2818184"/>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-1</a:t>
            </a:r>
            <a:endParaRPr lang="en-US" sz="3200" dirty="0">
              <a:solidFill>
                <a:srgbClr val="C00000"/>
              </a:solidFill>
              <a:latin typeface="+mn-lt"/>
              <a:cs typeface="+mn-cs"/>
            </a:endParaRPr>
          </a:p>
        </p:txBody>
      </p:sp>
      <p:sp>
        <p:nvSpPr>
          <p:cNvPr id="21" name="Rectangle 17">
            <a:extLst>
              <a:ext uri="{FF2B5EF4-FFF2-40B4-BE49-F238E27FC236}">
                <a16:creationId xmlns:a16="http://schemas.microsoft.com/office/drawing/2014/main" id="{33D9D1FE-EBB5-7D57-5A39-5BCEE9C0C5CA}"/>
              </a:ext>
            </a:extLst>
          </p:cNvPr>
          <p:cNvSpPr/>
          <p:nvPr/>
        </p:nvSpPr>
        <p:spPr>
          <a:xfrm>
            <a:off x="2689920" y="3459534"/>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2</a:t>
            </a:r>
            <a:endParaRPr lang="en-US" sz="3200" dirty="0">
              <a:solidFill>
                <a:srgbClr val="C00000"/>
              </a:solidFill>
              <a:latin typeface="+mn-lt"/>
              <a:cs typeface="+mn-cs"/>
            </a:endParaRPr>
          </a:p>
        </p:txBody>
      </p:sp>
      <p:sp>
        <p:nvSpPr>
          <p:cNvPr id="22" name="Rectangle 16">
            <a:extLst>
              <a:ext uri="{FF2B5EF4-FFF2-40B4-BE49-F238E27FC236}">
                <a16:creationId xmlns:a16="http://schemas.microsoft.com/office/drawing/2014/main" id="{0935370A-0BC0-AAE9-3B4E-6B2550BCB34F}"/>
              </a:ext>
            </a:extLst>
          </p:cNvPr>
          <p:cNvSpPr/>
          <p:nvPr/>
        </p:nvSpPr>
        <p:spPr>
          <a:xfrm>
            <a:off x="1546920" y="2853109"/>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3</a:t>
            </a:r>
            <a:endParaRPr lang="en-US" sz="3200" dirty="0">
              <a:solidFill>
                <a:srgbClr val="C00000"/>
              </a:solidFill>
              <a:latin typeface="+mn-lt"/>
              <a:cs typeface="+mn-cs"/>
            </a:endParaRPr>
          </a:p>
        </p:txBody>
      </p:sp>
      <p:sp>
        <p:nvSpPr>
          <p:cNvPr id="23" name="Rectangle 17">
            <a:extLst>
              <a:ext uri="{FF2B5EF4-FFF2-40B4-BE49-F238E27FC236}">
                <a16:creationId xmlns:a16="http://schemas.microsoft.com/office/drawing/2014/main" id="{FF7FF83B-D0CD-4BAB-793F-E0348B09B013}"/>
              </a:ext>
            </a:extLst>
          </p:cNvPr>
          <p:cNvSpPr/>
          <p:nvPr/>
        </p:nvSpPr>
        <p:spPr>
          <a:xfrm>
            <a:off x="1546920" y="3494459"/>
            <a:ext cx="1081088" cy="584200"/>
          </a:xfrm>
          <a:prstGeom prst="rect">
            <a:avLst/>
          </a:prstGeom>
        </p:spPr>
        <p:txBody>
          <a:bodyPr>
            <a:spAutoFit/>
          </a:bodyPr>
          <a:lstStyle/>
          <a:p>
            <a:pPr algn="ctr" eaLnBrk="1" fontAlgn="auto" hangingPunct="1">
              <a:spcBef>
                <a:spcPts val="0"/>
              </a:spcBef>
              <a:spcAft>
                <a:spcPts val="0"/>
              </a:spcAft>
              <a:defRPr/>
            </a:pPr>
            <a:r>
              <a:rPr lang="ar-EG" sz="3200" b="1" cap="small" dirty="0">
                <a:solidFill>
                  <a:srgbClr val="C00000"/>
                </a:solidFill>
                <a:latin typeface="+mn-lt"/>
                <a:cs typeface="+mn-cs"/>
              </a:rPr>
              <a:t>2</a:t>
            </a:r>
            <a:endParaRPr lang="en-US" sz="3200" dirty="0">
              <a:solidFill>
                <a:srgbClr val="C00000"/>
              </a:solidFill>
              <a:latin typeface="+mn-lt"/>
              <a:cs typeface="+mn-cs"/>
            </a:endParaRPr>
          </a:p>
        </p:txBody>
      </p:sp>
      <p:sp>
        <p:nvSpPr>
          <p:cNvPr id="24" name="قوس 23">
            <a:extLst>
              <a:ext uri="{FF2B5EF4-FFF2-40B4-BE49-F238E27FC236}">
                <a16:creationId xmlns:a16="http://schemas.microsoft.com/office/drawing/2014/main" id="{9E4B5AF6-AAE0-EFB2-9FEE-749C8B0C34A3}"/>
              </a:ext>
            </a:extLst>
          </p:cNvPr>
          <p:cNvSpPr/>
          <p:nvPr/>
        </p:nvSpPr>
        <p:spPr>
          <a:xfrm rot="12758463">
            <a:off x="1656458" y="2740397"/>
            <a:ext cx="1008062" cy="1223962"/>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sz="1600"/>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2.5"/>
                                          </p:val>
                                        </p:tav>
                                        <p:tav tm="100000">
                                          <p:val>
                                            <p:strVal val="#ppt_w"/>
                                          </p:val>
                                        </p:tav>
                                      </p:tavLst>
                                    </p:anim>
                                    <p:anim calcmode="lin" valueType="num">
                                      <p:cBhvr>
                                        <p:cTn id="15" dur="500" fill="hold"/>
                                        <p:tgtEl>
                                          <p:spTgt spid="8"/>
                                        </p:tgtEl>
                                        <p:attrNameLst>
                                          <p:attrName>ppt_h</p:attrName>
                                        </p:attrNameLst>
                                      </p:cBhvr>
                                      <p:tavLst>
                                        <p:tav tm="0">
                                          <p:val>
                                            <p:strVal val="#ppt_h*0.01"/>
                                          </p:val>
                                        </p:tav>
                                        <p:tav tm="100000">
                                          <p:val>
                                            <p:strVal val="#ppt_h"/>
                                          </p:val>
                                        </p:tav>
                                      </p:tavLst>
                                    </p:anim>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h+1"/>
                                          </p:val>
                                        </p:tav>
                                        <p:tav tm="100000">
                                          <p:val>
                                            <p:strVal val="#ppt_y"/>
                                          </p:val>
                                        </p:tav>
                                      </p:tavLst>
                                    </p:anim>
                                    <p:animEffect transition="in" filter="fade">
                                      <p:cBhvr>
                                        <p:cTn id="18" dur="500"/>
                                        <p:tgtEl>
                                          <p:spTgt spid="8"/>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2.5"/>
                                          </p:val>
                                        </p:tav>
                                        <p:tav tm="100000">
                                          <p:val>
                                            <p:strVal val="#ppt_w"/>
                                          </p:val>
                                        </p:tav>
                                      </p:tavLst>
                                    </p:anim>
                                    <p:anim calcmode="lin" valueType="num">
                                      <p:cBhvr>
                                        <p:cTn id="22" dur="500" fill="hold"/>
                                        <p:tgtEl>
                                          <p:spTgt spid="11"/>
                                        </p:tgtEl>
                                        <p:attrNameLst>
                                          <p:attrName>ppt_h</p:attrName>
                                        </p:attrNameLst>
                                      </p:cBhvr>
                                      <p:tavLst>
                                        <p:tav tm="0">
                                          <p:val>
                                            <p:strVal val="#ppt_h*0.01"/>
                                          </p:val>
                                        </p:tav>
                                        <p:tav tm="100000">
                                          <p:val>
                                            <p:strVal val="#ppt_h"/>
                                          </p:val>
                                        </p:tav>
                                      </p:tavLst>
                                    </p:anim>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h+1"/>
                                          </p:val>
                                        </p:tav>
                                        <p:tav tm="100000">
                                          <p:val>
                                            <p:strVal val="#ppt_y"/>
                                          </p:val>
                                        </p:tav>
                                      </p:tavLst>
                                    </p:anim>
                                    <p:animEffect transition="in" filter="fade">
                                      <p:cBhvr>
                                        <p:cTn id="25" dur="500"/>
                                        <p:tgtEl>
                                          <p:spTgt spid="11"/>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strVal val="#ppt_w*2.5"/>
                                          </p:val>
                                        </p:tav>
                                        <p:tav tm="100000">
                                          <p:val>
                                            <p:strVal val="#ppt_w"/>
                                          </p:val>
                                        </p:tav>
                                      </p:tavLst>
                                    </p:anim>
                                    <p:anim calcmode="lin" valueType="num">
                                      <p:cBhvr>
                                        <p:cTn id="29" dur="500" fill="hold"/>
                                        <p:tgtEl>
                                          <p:spTgt spid="12"/>
                                        </p:tgtEl>
                                        <p:attrNameLst>
                                          <p:attrName>ppt_h</p:attrName>
                                        </p:attrNameLst>
                                      </p:cBhvr>
                                      <p:tavLst>
                                        <p:tav tm="0">
                                          <p:val>
                                            <p:strVal val="#ppt_h*0.01"/>
                                          </p:val>
                                        </p:tav>
                                        <p:tav tm="100000">
                                          <p:val>
                                            <p:strVal val="#ppt_h"/>
                                          </p:val>
                                        </p:tav>
                                      </p:tavLst>
                                    </p:anim>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h+1"/>
                                          </p:val>
                                        </p:tav>
                                        <p:tav tm="100000">
                                          <p:val>
                                            <p:strVal val="#ppt_y"/>
                                          </p:val>
                                        </p:tav>
                                      </p:tavLst>
                                    </p:anim>
                                    <p:animEffect transition="in" filter="fade">
                                      <p:cBhvr>
                                        <p:cTn id="32" dur="500"/>
                                        <p:tgtEl>
                                          <p:spTgt spid="12"/>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ppt_w*2.5"/>
                                          </p:val>
                                        </p:tav>
                                        <p:tav tm="100000">
                                          <p:val>
                                            <p:strVal val="#ppt_w"/>
                                          </p:val>
                                        </p:tav>
                                      </p:tavLst>
                                    </p:anim>
                                    <p:anim calcmode="lin" valueType="num">
                                      <p:cBhvr>
                                        <p:cTn id="36" dur="500" fill="hold"/>
                                        <p:tgtEl>
                                          <p:spTgt spid="13"/>
                                        </p:tgtEl>
                                        <p:attrNameLst>
                                          <p:attrName>ppt_h</p:attrName>
                                        </p:attrNameLst>
                                      </p:cBhvr>
                                      <p:tavLst>
                                        <p:tav tm="0">
                                          <p:val>
                                            <p:strVal val="#ppt_h*0.01"/>
                                          </p:val>
                                        </p:tav>
                                        <p:tav tm="100000">
                                          <p:val>
                                            <p:strVal val="#ppt_h"/>
                                          </p:val>
                                        </p:tav>
                                      </p:tavLst>
                                    </p:anim>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h+1"/>
                                          </p:val>
                                        </p:tav>
                                        <p:tav tm="100000">
                                          <p:val>
                                            <p:strVal val="#ppt_y"/>
                                          </p:val>
                                        </p:tav>
                                      </p:tavLst>
                                    </p:anim>
                                    <p:animEffect transition="in" filter="fade">
                                      <p:cBhvr>
                                        <p:cTn id="39" dur="500"/>
                                        <p:tgtEl>
                                          <p:spTgt spid="13"/>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ppt_w*2.5"/>
                                          </p:val>
                                        </p:tav>
                                        <p:tav tm="100000">
                                          <p:val>
                                            <p:strVal val="#ppt_w"/>
                                          </p:val>
                                        </p:tav>
                                      </p:tavLst>
                                    </p:anim>
                                    <p:anim calcmode="lin" valueType="num">
                                      <p:cBhvr>
                                        <p:cTn id="43" dur="500" fill="hold"/>
                                        <p:tgtEl>
                                          <p:spTgt spid="14"/>
                                        </p:tgtEl>
                                        <p:attrNameLst>
                                          <p:attrName>ppt_h</p:attrName>
                                        </p:attrNameLst>
                                      </p:cBhvr>
                                      <p:tavLst>
                                        <p:tav tm="0">
                                          <p:val>
                                            <p:strVal val="#ppt_h*0.01"/>
                                          </p:val>
                                        </p:tav>
                                        <p:tav tm="100000">
                                          <p:val>
                                            <p:strVal val="#ppt_h"/>
                                          </p:val>
                                        </p:tav>
                                      </p:tavLst>
                                    </p:anim>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h+1"/>
                                          </p:val>
                                        </p:tav>
                                        <p:tav tm="100000">
                                          <p:val>
                                            <p:strVal val="#ppt_y"/>
                                          </p:val>
                                        </p:tav>
                                      </p:tavLst>
                                    </p:anim>
                                    <p:animEffect transition="in" filter="fade">
                                      <p:cBhvr>
                                        <p:cTn id="46" dur="500"/>
                                        <p:tgtEl>
                                          <p:spTgt spid="14"/>
                                        </p:tgtEl>
                                      </p:cBhvr>
                                    </p:animEffect>
                                  </p:childTnLst>
                                </p:cTn>
                              </p:par>
                              <p:par>
                                <p:cTn id="47" presetID="58" presetClass="entr" presetSubtype="0" accel="10000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strVal val="#ppt_w*2.5"/>
                                          </p:val>
                                        </p:tav>
                                        <p:tav tm="100000">
                                          <p:val>
                                            <p:strVal val="#ppt_w"/>
                                          </p:val>
                                        </p:tav>
                                      </p:tavLst>
                                    </p:anim>
                                    <p:anim calcmode="lin" valueType="num">
                                      <p:cBhvr>
                                        <p:cTn id="50" dur="500" fill="hold"/>
                                        <p:tgtEl>
                                          <p:spTgt spid="10"/>
                                        </p:tgtEl>
                                        <p:attrNameLst>
                                          <p:attrName>ppt_h</p:attrName>
                                        </p:attrNameLst>
                                      </p:cBhvr>
                                      <p:tavLst>
                                        <p:tav tm="0">
                                          <p:val>
                                            <p:strVal val="#ppt_h*0.01"/>
                                          </p:val>
                                        </p:tav>
                                        <p:tav tm="100000">
                                          <p:val>
                                            <p:strVal val="#ppt_h"/>
                                          </p:val>
                                        </p:tav>
                                      </p:tavLst>
                                    </p:anim>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h+1"/>
                                          </p:val>
                                        </p:tav>
                                        <p:tav tm="100000">
                                          <p:val>
                                            <p:strVal val="#ppt_y"/>
                                          </p:val>
                                        </p:tav>
                                      </p:tavLst>
                                    </p:anim>
                                    <p:animEffect transition="in" filter="fade">
                                      <p:cBhvr>
                                        <p:cTn id="53" dur="5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par>
                                <p:cTn id="54" presetID="16" presetClass="entr" presetSubtype="2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Horizontal)">
                                      <p:cBhvr>
                                        <p:cTn id="56" dur="500"/>
                                        <p:tgtEl>
                                          <p:spTgt spid="16"/>
                                        </p:tgtEl>
                                      </p:cBhvr>
                                    </p:animEffect>
                                  </p:childTnLst>
                                  <p:subTnLst>
                                    <p:audio>
                                      <p:cMediaNode>
                                        <p:cTn display="0" masterRel="sameClick">
                                          <p:stCondLst>
                                            <p:cond evt="begin" delay="0">
                                              <p:tn val="54"/>
                                            </p:cond>
                                          </p:stCondLst>
                                          <p:endCondLst>
                                            <p:cond evt="onStopAudio" delay="0">
                                              <p:tgtEl>
                                                <p:sldTgt/>
                                              </p:tgtEl>
                                            </p:cond>
                                          </p:endCondLst>
                                        </p:cTn>
                                        <p:tgtEl>
                                          <p:sndTgt r:embed="rId3" name="فقاقيع.WAV"/>
                                        </p:tgtEl>
                                      </p:cMediaNode>
                                    </p:audio>
                                  </p:subTnLst>
                                </p:cTn>
                              </p:par>
                              <p:par>
                                <p:cTn id="57" presetID="16" presetClass="entr" presetSubtype="26"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Horizontal)">
                                      <p:cBhvr>
                                        <p:cTn id="59" dur="500"/>
                                        <p:tgtEl>
                                          <p:spTgt spid="19"/>
                                        </p:tgtEl>
                                      </p:cBhvr>
                                    </p:animEffect>
                                  </p:childTnLst>
                                  <p:subTnLst>
                                    <p:audio>
                                      <p:cMediaNode>
                                        <p:cTn display="0" masterRel="sameClick">
                                          <p:stCondLst>
                                            <p:cond evt="begin" delay="0">
                                              <p:tn val="57"/>
                                            </p:cond>
                                          </p:stCondLst>
                                          <p:endCondLst>
                                            <p:cond evt="onStopAudio" delay="0">
                                              <p:tgtEl>
                                                <p:sldTgt/>
                                              </p:tgtEl>
                                            </p:cond>
                                          </p:endCondLst>
                                        </p:cTn>
                                        <p:tgtEl>
                                          <p:sndTgt r:embed="rId3" name="فقاقيع.WAV"/>
                                        </p:tgtEl>
                                      </p:cMediaNode>
                                    </p:audio>
                                  </p:subTnLst>
                                </p:cTn>
                              </p:par>
                              <p:par>
                                <p:cTn id="60" presetID="16" presetClass="entr" presetSubtype="26"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Horizontal)">
                                      <p:cBhvr>
                                        <p:cTn id="62" dur="500"/>
                                        <p:tgtEl>
                                          <p:spTgt spid="20"/>
                                        </p:tgtEl>
                                      </p:cBhvr>
                                    </p:animEffect>
                                  </p:childTnLst>
                                  <p:subTnLst>
                                    <p:audio>
                                      <p:cMediaNode>
                                        <p:cTn display="0" masterRel="sameClick">
                                          <p:stCondLst>
                                            <p:cond evt="begin" delay="0">
                                              <p:tn val="60"/>
                                            </p:cond>
                                          </p:stCondLst>
                                          <p:endCondLst>
                                            <p:cond evt="onStopAudio" delay="0">
                                              <p:tgtEl>
                                                <p:sldTgt/>
                                              </p:tgtEl>
                                            </p:cond>
                                          </p:endCondLst>
                                        </p:cTn>
                                        <p:tgtEl>
                                          <p:sndTgt r:embed="rId3" name="فقاقيع.WAV"/>
                                        </p:tgtEl>
                                      </p:cMediaNode>
                                    </p:audio>
                                  </p:subTnLst>
                                </p:cTn>
                              </p:par>
                              <p:par>
                                <p:cTn id="63" presetID="16" presetClass="entr" presetSubtype="26"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Horizontal)">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3" name="فقاقيع.WAV"/>
                                        </p:tgtEl>
                                      </p:cMediaNode>
                                    </p:audio>
                                  </p:subTnLst>
                                </p:cTn>
                              </p:par>
                              <p:par>
                                <p:cTn id="66" presetID="16" presetClass="entr" presetSubtype="26"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Horizontal)">
                                      <p:cBhvr>
                                        <p:cTn id="68" dur="500"/>
                                        <p:tgtEl>
                                          <p:spTgt spid="22"/>
                                        </p:tgtEl>
                                      </p:cBhvr>
                                    </p:animEffect>
                                  </p:childTnLst>
                                  <p:subTnLst>
                                    <p:audio>
                                      <p:cMediaNode>
                                        <p:cTn display="0" masterRel="sameClick">
                                          <p:stCondLst>
                                            <p:cond evt="begin" delay="0">
                                              <p:tn val="66"/>
                                            </p:cond>
                                          </p:stCondLst>
                                          <p:endCondLst>
                                            <p:cond evt="onStopAudio" delay="0">
                                              <p:tgtEl>
                                                <p:sldTgt/>
                                              </p:tgtEl>
                                            </p:cond>
                                          </p:endCondLst>
                                        </p:cTn>
                                        <p:tgtEl>
                                          <p:sndTgt r:embed="rId3" name="فقاقيع.WAV"/>
                                        </p:tgtEl>
                                      </p:cMediaNode>
                                    </p:audio>
                                  </p:subTnLst>
                                </p:cTn>
                              </p:par>
                              <p:par>
                                <p:cTn id="69" presetID="16" presetClass="entr" presetSubtype="26"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Horizontal)">
                                      <p:cBhvr>
                                        <p:cTn id="71" dur="500"/>
                                        <p:tgtEl>
                                          <p:spTgt spid="23"/>
                                        </p:tgtEl>
                                      </p:cBhvr>
                                    </p:animEffect>
                                  </p:childTnLst>
                                  <p:subTnLst>
                                    <p:audio>
                                      <p:cMediaNode>
                                        <p:cTn display="0" masterRel="sameClick">
                                          <p:stCondLst>
                                            <p:cond evt="begin" delay="0">
                                              <p:tn val="69"/>
                                            </p:cond>
                                          </p:stCondLst>
                                          <p:endCondLst>
                                            <p:cond evt="onStopAudio" delay="0">
                                              <p:tgtEl>
                                                <p:sldTgt/>
                                              </p:tgtEl>
                                            </p:cond>
                                          </p:endCondLst>
                                        </p:cTn>
                                        <p:tgtEl>
                                          <p:sndTgt r:embed="rId3" name="فقاقيع.WAV"/>
                                        </p:tgtEl>
                                      </p:cMediaNode>
                                    </p:audio>
                                  </p:subTnLst>
                                </p:cTn>
                              </p:par>
                              <p:par>
                                <p:cTn id="72" presetID="16" presetClass="entr" presetSubtype="26"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Horizontal)">
                                      <p:cBhvr>
                                        <p:cTn id="74" dur="500"/>
                                        <p:tgtEl>
                                          <p:spTgt spid="18"/>
                                        </p:tgtEl>
                                      </p:cBhvr>
                                    </p:animEffect>
                                  </p:childTnLst>
                                </p:cTn>
                              </p:par>
                              <p:par>
                                <p:cTn id="75" presetID="16" presetClass="entr" presetSubtype="26"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Horizontal)">
                                      <p:cBhvr>
                                        <p:cTn id="77" dur="500"/>
                                        <p:tgtEl>
                                          <p:spTgt spid="24"/>
                                        </p:tgtEl>
                                      </p:cBhvr>
                                    </p:animEffect>
                                  </p:childTnLst>
                                </p:cTn>
                              </p:par>
                              <p:par>
                                <p:cTn id="78" presetID="58" presetClass="entr" presetSubtype="0" accel="10000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strVal val="#ppt_w*2.5"/>
                                          </p:val>
                                        </p:tav>
                                        <p:tav tm="100000">
                                          <p:val>
                                            <p:strVal val="#ppt_w"/>
                                          </p:val>
                                        </p:tav>
                                      </p:tavLst>
                                    </p:anim>
                                    <p:anim calcmode="lin" valueType="num">
                                      <p:cBhvr>
                                        <p:cTn id="81" dur="500" fill="hold"/>
                                        <p:tgtEl>
                                          <p:spTgt spid="17"/>
                                        </p:tgtEl>
                                        <p:attrNameLst>
                                          <p:attrName>ppt_h</p:attrName>
                                        </p:attrNameLst>
                                      </p:cBhvr>
                                      <p:tavLst>
                                        <p:tav tm="0">
                                          <p:val>
                                            <p:strVal val="#ppt_h*0.01"/>
                                          </p:val>
                                        </p:tav>
                                        <p:tav tm="100000">
                                          <p:val>
                                            <p:strVal val="#ppt_h"/>
                                          </p:val>
                                        </p:tav>
                                      </p:tavLst>
                                    </p:anim>
                                    <p:anim calcmode="lin" valueType="num">
                                      <p:cBhvr>
                                        <p:cTn id="82" dur="500" fill="hold"/>
                                        <p:tgtEl>
                                          <p:spTgt spid="17"/>
                                        </p:tgtEl>
                                        <p:attrNameLst>
                                          <p:attrName>ppt_x</p:attrName>
                                        </p:attrNameLst>
                                      </p:cBhvr>
                                      <p:tavLst>
                                        <p:tav tm="0">
                                          <p:val>
                                            <p:strVal val="#ppt_x"/>
                                          </p:val>
                                        </p:tav>
                                        <p:tav tm="100000">
                                          <p:val>
                                            <p:strVal val="#ppt_x"/>
                                          </p:val>
                                        </p:tav>
                                      </p:tavLst>
                                    </p:anim>
                                    <p:anim calcmode="lin" valueType="num">
                                      <p:cBhvr>
                                        <p:cTn id="83" dur="500" fill="hold"/>
                                        <p:tgtEl>
                                          <p:spTgt spid="17"/>
                                        </p:tgtEl>
                                        <p:attrNameLst>
                                          <p:attrName>ppt_y</p:attrName>
                                        </p:attrNameLst>
                                      </p:cBhvr>
                                      <p:tavLst>
                                        <p:tav tm="0">
                                          <p:val>
                                            <p:strVal val="#ppt_h+1"/>
                                          </p:val>
                                        </p:tav>
                                        <p:tav tm="100000">
                                          <p:val>
                                            <p:strVal val="#ppt_y"/>
                                          </p:val>
                                        </p:tav>
                                      </p:tavLst>
                                    </p:anim>
                                    <p:animEffect transition="in" filter="fade">
                                      <p:cBhvr>
                                        <p:cTn id="84" dur="500"/>
                                        <p:tgtEl>
                                          <p:spTgt spid="17"/>
                                        </p:tgtEl>
                                      </p:cBhvr>
                                    </p:animEffect>
                                  </p:childTnLst>
                                  <p:subTnLst>
                                    <p:audio>
                                      <p:cMediaNode>
                                        <p:cTn display="0" masterRel="sameClick">
                                          <p:stCondLst>
                                            <p:cond evt="begin" delay="0">
                                              <p:tn val="78"/>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8" grpId="0"/>
      <p:bldP spid="10" grpId="0"/>
      <p:bldP spid="11" grpId="0"/>
      <p:bldP spid="12" grpId="0"/>
      <p:bldP spid="13" grpId="0"/>
      <p:bldP spid="14" grpId="0"/>
      <p:bldP spid="19" grpId="0"/>
      <p:bldP spid="20" grpId="0"/>
      <p:bldP spid="21" grpId="0"/>
      <p:bldP spid="22" grpId="0"/>
      <p:bldP spid="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BEB3D07-ABA2-C646-0775-80E82F0A7BD0}"/>
              </a:ext>
            </a:extLst>
          </p:cNvPr>
          <p:cNvSpPr>
            <a:spLocks noChangeArrowheads="1"/>
          </p:cNvSpPr>
          <p:nvPr/>
        </p:nvSpPr>
        <p:spPr bwMode="auto">
          <a:xfrm>
            <a:off x="1116013" y="2781300"/>
            <a:ext cx="6985000" cy="1322388"/>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SA" sz="4000" b="1" cap="small" dirty="0">
                <a:solidFill>
                  <a:srgbClr val="006600"/>
                </a:solidFill>
                <a:latin typeface="Arial" charset="0"/>
                <a:cs typeface="Arial" charset="0"/>
              </a:rPr>
              <a:t>هناك فروق عامة بين الدوال الخطية والدوال </a:t>
            </a:r>
            <a:r>
              <a:rPr lang="ar-SA" sz="4000" b="1" cap="small" dirty="0" err="1">
                <a:solidFill>
                  <a:srgbClr val="006600"/>
                </a:solidFill>
                <a:latin typeface="Arial" charset="0"/>
                <a:cs typeface="Arial" charset="0"/>
              </a:rPr>
              <a:t>التربيعية</a:t>
            </a:r>
            <a:r>
              <a:rPr lang="ar-SA" sz="4000" b="1" cap="small" dirty="0">
                <a:solidFill>
                  <a:srgbClr val="006600"/>
                </a:solidFill>
                <a:latin typeface="Arial" charset="0"/>
                <a:cs typeface="Arial" charset="0"/>
              </a:rPr>
              <a:t> تظهر في الجدول الآتي:</a:t>
            </a:r>
            <a:endParaRPr lang="en-US" sz="4000" dirty="0">
              <a:solidFill>
                <a:srgbClr val="006600"/>
              </a:solidFill>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6A1A82-7211-89CA-AF2B-1652D2FD8082}"/>
              </a:ext>
            </a:extLst>
          </p:cNvPr>
          <p:cNvGraphicFramePr>
            <a:graphicFrameLocks noGrp="1"/>
          </p:cNvGraphicFramePr>
          <p:nvPr/>
        </p:nvGraphicFramePr>
        <p:xfrm>
          <a:off x="595566" y="714356"/>
          <a:ext cx="7903909" cy="5249688"/>
        </p:xfrm>
        <a:graphic>
          <a:graphicData uri="http://schemas.openxmlformats.org/drawingml/2006/table">
            <a:tbl>
              <a:tblPr rtl="1">
                <a:tableStyleId>{35758FB7-9AC5-4552-8A53-C91805E547FA}</a:tableStyleId>
              </a:tblPr>
              <a:tblGrid>
                <a:gridCol w="1281335">
                  <a:extLst>
                    <a:ext uri="{9D8B030D-6E8A-4147-A177-3AD203B41FA5}">
                      <a16:colId xmlns:a16="http://schemas.microsoft.com/office/drawing/2014/main" val="20000"/>
                    </a:ext>
                  </a:extLst>
                </a:gridCol>
                <a:gridCol w="2287142">
                  <a:extLst>
                    <a:ext uri="{9D8B030D-6E8A-4147-A177-3AD203B41FA5}">
                      <a16:colId xmlns:a16="http://schemas.microsoft.com/office/drawing/2014/main" val="20001"/>
                    </a:ext>
                  </a:extLst>
                </a:gridCol>
                <a:gridCol w="4335432">
                  <a:extLst>
                    <a:ext uri="{9D8B030D-6E8A-4147-A177-3AD203B41FA5}">
                      <a16:colId xmlns:a16="http://schemas.microsoft.com/office/drawing/2014/main" val="20002"/>
                    </a:ext>
                  </a:extLst>
                </a:gridCol>
              </a:tblGrid>
              <a:tr h="228154">
                <a:tc>
                  <a:txBody>
                    <a:bodyPr/>
                    <a:lstStyle/>
                    <a:p>
                      <a:pPr algn="r" rtl="1">
                        <a:spcAft>
                          <a:spcPts val="0"/>
                        </a:spcAft>
                      </a:pPr>
                      <a:endParaRPr lang="ar-SA" sz="2000" b="1" dirty="0">
                        <a:latin typeface="Times New Roman"/>
                        <a:ea typeface="Times New Roman"/>
                        <a:cs typeface="Arial"/>
                      </a:endParaRPr>
                    </a:p>
                    <a:p>
                      <a:pPr algn="r" rtl="1">
                        <a:spcAft>
                          <a:spcPts val="0"/>
                        </a:spcAft>
                      </a:pPr>
                      <a:endParaRPr lang="en-US" sz="2000" b="1" dirty="0">
                        <a:latin typeface="Times New Roman"/>
                        <a:ea typeface="Times New Roman"/>
                        <a:cs typeface="Arial"/>
                      </a:endParaRPr>
                    </a:p>
                  </a:txBody>
                  <a:tcPr marL="64168" marR="64168" marT="0" marB="0"/>
                </a:tc>
                <a:tc>
                  <a:txBody>
                    <a:bodyPr/>
                    <a:lstStyle/>
                    <a:p>
                      <a:pPr algn="ctr" rtl="1">
                        <a:spcAft>
                          <a:spcPts val="0"/>
                        </a:spcAft>
                      </a:pPr>
                      <a:endParaRPr lang="en-US" sz="2000" b="1" dirty="0">
                        <a:latin typeface="Times New Roman"/>
                        <a:ea typeface="Times New Roman"/>
                        <a:cs typeface="Arial"/>
                      </a:endParaRPr>
                    </a:p>
                  </a:txBody>
                  <a:tcPr marL="64168" marR="64168" marT="0" marB="0">
                    <a:solidFill>
                      <a:schemeClr val="accent5">
                        <a:lumMod val="40000"/>
                        <a:lumOff val="60000"/>
                      </a:schemeClr>
                    </a:solidFill>
                  </a:tcPr>
                </a:tc>
                <a:tc>
                  <a:txBody>
                    <a:bodyPr/>
                    <a:lstStyle/>
                    <a:p>
                      <a:pPr algn="ctr" rtl="1">
                        <a:spcAft>
                          <a:spcPts val="0"/>
                        </a:spcAft>
                      </a:pPr>
                      <a:endParaRPr lang="en-US" sz="2000" b="1" dirty="0">
                        <a:latin typeface="Times New Roman"/>
                        <a:ea typeface="Times New Roman"/>
                        <a:cs typeface="Arial"/>
                      </a:endParaRPr>
                    </a:p>
                  </a:txBody>
                  <a:tcPr marL="64168" marR="64168" marT="0" marB="0">
                    <a:solidFill>
                      <a:schemeClr val="accent5">
                        <a:lumMod val="40000"/>
                        <a:lumOff val="60000"/>
                      </a:schemeClr>
                    </a:solidFill>
                  </a:tcPr>
                </a:tc>
                <a:extLst>
                  <a:ext uri="{0D108BD9-81ED-4DB2-BD59-A6C34878D82A}">
                    <a16:rowId xmlns:a16="http://schemas.microsoft.com/office/drawing/2014/main" val="10000"/>
                  </a:ext>
                </a:extLst>
              </a:tr>
              <a:tr h="228154">
                <a:tc>
                  <a:txBody>
                    <a:bodyPr/>
                    <a:lstStyle/>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en-US" sz="2000" b="1" dirty="0">
                        <a:solidFill>
                          <a:schemeClr val="bg1"/>
                        </a:solidFill>
                        <a:latin typeface="Times New Roman"/>
                        <a:ea typeface="Times New Roman"/>
                        <a:cs typeface="Arial"/>
                      </a:endParaRPr>
                    </a:p>
                  </a:txBody>
                  <a:tcPr marL="64168" marR="64168" marT="0" marB="0" anchor="ctr">
                    <a:solidFill>
                      <a:srgbClr val="C00000"/>
                    </a:solidFill>
                  </a:tcP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extLst>
                  <a:ext uri="{0D108BD9-81ED-4DB2-BD59-A6C34878D82A}">
                    <a16:rowId xmlns:a16="http://schemas.microsoft.com/office/drawing/2014/main" val="10001"/>
                  </a:ext>
                </a:extLst>
              </a:tr>
              <a:tr h="684463">
                <a:tc>
                  <a:txBody>
                    <a:bodyPr/>
                    <a:lstStyle/>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ar-SA" sz="2000" b="1" dirty="0">
                        <a:solidFill>
                          <a:schemeClr val="bg1"/>
                        </a:solidFill>
                        <a:latin typeface="Times New Roman"/>
                        <a:ea typeface="Times New Roman"/>
                        <a:cs typeface="Arial"/>
                      </a:endParaRPr>
                    </a:p>
                    <a:p>
                      <a:pPr algn="ctr" rtl="1">
                        <a:spcAft>
                          <a:spcPts val="0"/>
                        </a:spcAft>
                      </a:pPr>
                      <a:endParaRPr lang="en-US" sz="2000" b="1" dirty="0">
                        <a:solidFill>
                          <a:schemeClr val="bg1"/>
                        </a:solidFill>
                        <a:latin typeface="Times New Roman"/>
                        <a:ea typeface="Times New Roman"/>
                        <a:cs typeface="Arial"/>
                      </a:endParaRPr>
                    </a:p>
                  </a:txBody>
                  <a:tcPr marL="64168" marR="64168" marT="0" marB="0" anchor="ctr">
                    <a:solidFill>
                      <a:srgbClr val="C00000"/>
                    </a:solidFill>
                  </a:tcP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tc>
                  <a:txBody>
                    <a:bodyPr/>
                    <a:lstStyle/>
                    <a:p>
                      <a:pPr algn="ctr" rtl="1">
                        <a:spcAft>
                          <a:spcPts val="0"/>
                        </a:spcAft>
                      </a:pPr>
                      <a:endParaRPr lang="ar-SA" sz="2000" b="1" dirty="0">
                        <a:latin typeface="Times New Roman"/>
                        <a:ea typeface="Times New Roman"/>
                        <a:cs typeface="Arial"/>
                      </a:endParaRPr>
                    </a:p>
                    <a:p>
                      <a:pPr algn="ctr" rtl="1">
                        <a:spcAft>
                          <a:spcPts val="0"/>
                        </a:spcAft>
                      </a:pPr>
                      <a:endParaRPr lang="ar-SA" sz="2000" b="1" dirty="0">
                        <a:latin typeface="Times New Roman"/>
                        <a:ea typeface="Times New Roman"/>
                        <a:cs typeface="Arial"/>
                      </a:endParaRPr>
                    </a:p>
                    <a:p>
                      <a:pPr algn="ctr" rtl="1">
                        <a:spcAft>
                          <a:spcPts val="0"/>
                        </a:spcAft>
                      </a:pPr>
                      <a:endParaRPr lang="ar-SA" sz="2000" b="1" dirty="0">
                        <a:latin typeface="Times New Roman"/>
                        <a:ea typeface="Times New Roman"/>
                        <a:cs typeface="Arial"/>
                      </a:endParaRPr>
                    </a:p>
                    <a:p>
                      <a:pPr algn="ctr" rtl="1">
                        <a:spcAft>
                          <a:spcPts val="0"/>
                        </a:spcAft>
                      </a:pPr>
                      <a:endParaRPr lang="ar-SA" sz="2000" b="1" dirty="0">
                        <a:latin typeface="Times New Roman"/>
                        <a:ea typeface="Times New Roman"/>
                        <a:cs typeface="Arial"/>
                      </a:endParaRPr>
                    </a:p>
                    <a:p>
                      <a:pPr algn="ctr" rtl="1">
                        <a:spcAft>
                          <a:spcPts val="0"/>
                        </a:spcAft>
                      </a:pPr>
                      <a:endParaRPr lang="en-US" sz="2000" b="1" dirty="0">
                        <a:latin typeface="Times New Roman"/>
                        <a:ea typeface="Times New Roman"/>
                        <a:cs typeface="Arial"/>
                      </a:endParaRPr>
                    </a:p>
                  </a:txBody>
                  <a:tcPr marL="64168" marR="64168" marT="0" marB="0" anchor="ctr"/>
                </a:tc>
                <a:extLst>
                  <a:ext uri="{0D108BD9-81ED-4DB2-BD59-A6C34878D82A}">
                    <a16:rowId xmlns:a16="http://schemas.microsoft.com/office/drawing/2014/main" val="10002"/>
                  </a:ext>
                </a:extLst>
              </a:tr>
              <a:tr h="541352">
                <a:tc>
                  <a:txBody>
                    <a:bodyPr/>
                    <a:lstStyle/>
                    <a:p>
                      <a:pPr algn="ctr" rtl="1">
                        <a:spcAft>
                          <a:spcPts val="0"/>
                        </a:spcAft>
                      </a:pPr>
                      <a:endParaRPr lang="en-US" sz="2000" b="1" dirty="0">
                        <a:solidFill>
                          <a:schemeClr val="bg1"/>
                        </a:solidFill>
                        <a:latin typeface="Times New Roman"/>
                        <a:ea typeface="Times New Roman"/>
                        <a:cs typeface="Arial"/>
                      </a:endParaRPr>
                    </a:p>
                  </a:txBody>
                  <a:tcPr marL="64168" marR="64168" marT="0" marB="0" anchor="ctr">
                    <a:solidFill>
                      <a:srgbClr val="C00000"/>
                    </a:solidFill>
                  </a:tcP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extLst>
                  <a:ext uri="{0D108BD9-81ED-4DB2-BD59-A6C34878D82A}">
                    <a16:rowId xmlns:a16="http://schemas.microsoft.com/office/drawing/2014/main" val="10003"/>
                  </a:ext>
                </a:extLst>
              </a:tr>
              <a:tr h="1050736">
                <a:tc>
                  <a:txBody>
                    <a:bodyPr/>
                    <a:lstStyle/>
                    <a:p>
                      <a:pPr algn="ctr" rtl="1">
                        <a:spcAft>
                          <a:spcPts val="0"/>
                        </a:spcAft>
                      </a:pPr>
                      <a:endParaRPr lang="en-US" sz="2000" b="1" dirty="0">
                        <a:solidFill>
                          <a:schemeClr val="bg1"/>
                        </a:solidFill>
                        <a:latin typeface="Times New Roman"/>
                        <a:ea typeface="Times New Roman"/>
                        <a:cs typeface="Arial"/>
                      </a:endParaRPr>
                    </a:p>
                  </a:txBody>
                  <a:tcPr marL="64168" marR="64168" marT="0" marB="0" anchor="ctr">
                    <a:solidFill>
                      <a:srgbClr val="C00000"/>
                    </a:solidFill>
                  </a:tcP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tc>
                  <a:txBody>
                    <a:bodyPr/>
                    <a:lstStyle/>
                    <a:p>
                      <a:pPr algn="ctr" rtl="1">
                        <a:spcAft>
                          <a:spcPts val="0"/>
                        </a:spcAft>
                      </a:pPr>
                      <a:endParaRPr lang="en-US" sz="2000" b="1" dirty="0">
                        <a:latin typeface="Times New Roman"/>
                        <a:ea typeface="Times New Roman"/>
                        <a:cs typeface="Arial"/>
                      </a:endParaRPr>
                    </a:p>
                  </a:txBody>
                  <a:tcPr marL="64168" marR="64168" marT="0" marB="0" anchor="ctr"/>
                </a:tc>
                <a:extLst>
                  <a:ext uri="{0D108BD9-81ED-4DB2-BD59-A6C34878D82A}">
                    <a16:rowId xmlns:a16="http://schemas.microsoft.com/office/drawing/2014/main" val="10004"/>
                  </a:ext>
                </a:extLst>
              </a:tr>
            </a:tbl>
          </a:graphicData>
        </a:graphic>
      </p:graphicFrame>
      <p:sp>
        <p:nvSpPr>
          <p:cNvPr id="3" name="مستطيل 2">
            <a:extLst>
              <a:ext uri="{FF2B5EF4-FFF2-40B4-BE49-F238E27FC236}">
                <a16:creationId xmlns:a16="http://schemas.microsoft.com/office/drawing/2014/main" id="{A36A32C3-2463-AD87-B055-2AAAC8DEEB27}"/>
              </a:ext>
            </a:extLst>
          </p:cNvPr>
          <p:cNvSpPr>
            <a:spLocks noChangeArrowheads="1"/>
          </p:cNvSpPr>
          <p:nvPr/>
        </p:nvSpPr>
        <p:spPr bwMode="auto">
          <a:xfrm>
            <a:off x="5205413" y="777875"/>
            <a:ext cx="1758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الدوال الخطية</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5" name="مستطيل 4">
            <a:extLst>
              <a:ext uri="{FF2B5EF4-FFF2-40B4-BE49-F238E27FC236}">
                <a16:creationId xmlns:a16="http://schemas.microsoft.com/office/drawing/2014/main" id="{2853A78D-F588-70FC-59DB-02777D4795BD}"/>
              </a:ext>
            </a:extLst>
          </p:cNvPr>
          <p:cNvSpPr>
            <a:spLocks noChangeArrowheads="1"/>
          </p:cNvSpPr>
          <p:nvPr/>
        </p:nvSpPr>
        <p:spPr bwMode="auto">
          <a:xfrm>
            <a:off x="1677988" y="730250"/>
            <a:ext cx="1962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الدوال التربيعية</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6" name="مستطيل 5">
            <a:extLst>
              <a:ext uri="{FF2B5EF4-FFF2-40B4-BE49-F238E27FC236}">
                <a16:creationId xmlns:a16="http://schemas.microsoft.com/office/drawing/2014/main" id="{21195671-D2B6-A0B4-C3DB-8E39F3098EAD}"/>
              </a:ext>
            </a:extLst>
          </p:cNvPr>
          <p:cNvSpPr>
            <a:spLocks noChangeArrowheads="1"/>
          </p:cNvSpPr>
          <p:nvPr/>
        </p:nvSpPr>
        <p:spPr bwMode="auto">
          <a:xfrm>
            <a:off x="7178675" y="1347788"/>
            <a:ext cx="1522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FFFFFF"/>
                </a:solidFill>
              </a:rPr>
              <a:t>الصورة القياسية</a:t>
            </a:r>
            <a:endParaRPr lang="en-US" altLang="ar-SA" sz="2000" b="1">
              <a:solidFill>
                <a:srgbClr val="FFFFFF"/>
              </a:solidFill>
              <a:latin typeface="Times New Roman" panose="02020603050405020304" pitchFamily="18" charset="0"/>
              <a:cs typeface="Times New Roman" panose="02020603050405020304" pitchFamily="18" charset="0"/>
            </a:endParaRPr>
          </a:p>
        </p:txBody>
      </p:sp>
      <p:sp>
        <p:nvSpPr>
          <p:cNvPr id="7" name="مستطيل 6">
            <a:extLst>
              <a:ext uri="{FF2B5EF4-FFF2-40B4-BE49-F238E27FC236}">
                <a16:creationId xmlns:a16="http://schemas.microsoft.com/office/drawing/2014/main" id="{D5253313-8C0A-61FD-A392-12DDA74B15FF}"/>
              </a:ext>
            </a:extLst>
          </p:cNvPr>
          <p:cNvSpPr>
            <a:spLocks noChangeArrowheads="1"/>
          </p:cNvSpPr>
          <p:nvPr/>
        </p:nvSpPr>
        <p:spPr bwMode="auto">
          <a:xfrm>
            <a:off x="7535863" y="2801938"/>
            <a:ext cx="963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FFFFFF"/>
                </a:solidFill>
              </a:rPr>
              <a:t>الدرجة</a:t>
            </a:r>
            <a:endParaRPr lang="en-US" altLang="ar-SA" sz="2000" b="1">
              <a:solidFill>
                <a:srgbClr val="FFFFFF"/>
              </a:solidFill>
              <a:latin typeface="Times New Roman" panose="02020603050405020304" pitchFamily="18" charset="0"/>
              <a:cs typeface="Times New Roman" panose="02020603050405020304" pitchFamily="18" charset="0"/>
            </a:endParaRPr>
          </a:p>
        </p:txBody>
      </p:sp>
      <p:sp>
        <p:nvSpPr>
          <p:cNvPr id="8" name="مستطيل 7">
            <a:extLst>
              <a:ext uri="{FF2B5EF4-FFF2-40B4-BE49-F238E27FC236}">
                <a16:creationId xmlns:a16="http://schemas.microsoft.com/office/drawing/2014/main" id="{1B3533FE-CAA3-D8FD-3450-5BB5CF391A2A}"/>
              </a:ext>
            </a:extLst>
          </p:cNvPr>
          <p:cNvSpPr>
            <a:spLocks noChangeArrowheads="1"/>
          </p:cNvSpPr>
          <p:nvPr/>
        </p:nvSpPr>
        <p:spPr bwMode="auto">
          <a:xfrm>
            <a:off x="7678738" y="4403725"/>
            <a:ext cx="677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FFFFFF"/>
                </a:solidFill>
              </a:rPr>
              <a:t>مثال</a:t>
            </a:r>
            <a:endParaRPr lang="en-US" altLang="ar-SA" sz="2000" b="1">
              <a:solidFill>
                <a:srgbClr val="FFFFFF"/>
              </a:solidFill>
              <a:latin typeface="Times New Roman" panose="02020603050405020304" pitchFamily="18" charset="0"/>
              <a:cs typeface="Times New Roman" panose="02020603050405020304" pitchFamily="18" charset="0"/>
            </a:endParaRPr>
          </a:p>
        </p:txBody>
      </p:sp>
      <p:sp>
        <p:nvSpPr>
          <p:cNvPr id="9" name="مستطيل 8">
            <a:extLst>
              <a:ext uri="{FF2B5EF4-FFF2-40B4-BE49-F238E27FC236}">
                <a16:creationId xmlns:a16="http://schemas.microsoft.com/office/drawing/2014/main" id="{157AC995-652B-97DC-82AC-07188BFF7D18}"/>
              </a:ext>
            </a:extLst>
          </p:cNvPr>
          <p:cNvSpPr>
            <a:spLocks noChangeArrowheads="1"/>
          </p:cNvSpPr>
          <p:nvPr/>
        </p:nvSpPr>
        <p:spPr bwMode="auto">
          <a:xfrm>
            <a:off x="7250113" y="4975225"/>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FFFFFF"/>
                </a:solidFill>
              </a:rPr>
              <a:t>التمثيل البياني</a:t>
            </a:r>
            <a:endParaRPr lang="en-US" altLang="ar-SA" sz="2000" b="1">
              <a:solidFill>
                <a:srgbClr val="FFFFFF"/>
              </a:solidFill>
              <a:latin typeface="Times New Roman" panose="02020603050405020304" pitchFamily="18" charset="0"/>
              <a:cs typeface="Times New Roman" panose="02020603050405020304" pitchFamily="18" charset="0"/>
            </a:endParaRPr>
          </a:p>
        </p:txBody>
      </p:sp>
      <p:sp>
        <p:nvSpPr>
          <p:cNvPr id="10" name="مستطيل 9">
            <a:extLst>
              <a:ext uri="{FF2B5EF4-FFF2-40B4-BE49-F238E27FC236}">
                <a16:creationId xmlns:a16="http://schemas.microsoft.com/office/drawing/2014/main" id="{53432C32-EA7C-7B70-0389-41D22BE47B25}"/>
              </a:ext>
            </a:extLst>
          </p:cNvPr>
          <p:cNvSpPr>
            <a:spLocks noChangeArrowheads="1"/>
          </p:cNvSpPr>
          <p:nvPr/>
        </p:nvSpPr>
        <p:spPr bwMode="auto">
          <a:xfrm>
            <a:off x="5106988" y="1587500"/>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ص = أس + ب</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11" name="مستطيل 10">
            <a:extLst>
              <a:ext uri="{FF2B5EF4-FFF2-40B4-BE49-F238E27FC236}">
                <a16:creationId xmlns:a16="http://schemas.microsoft.com/office/drawing/2014/main" id="{6BA6D3BD-9FA5-5F6C-0320-792A4B2D7B3C}"/>
              </a:ext>
            </a:extLst>
          </p:cNvPr>
          <p:cNvSpPr/>
          <p:nvPr/>
        </p:nvSpPr>
        <p:spPr>
          <a:xfrm>
            <a:off x="482600" y="1512888"/>
            <a:ext cx="4481513" cy="646112"/>
          </a:xfrm>
          <a:prstGeom prst="rect">
            <a:avLst/>
          </a:prstGeom>
        </p:spPr>
        <p:txBody>
          <a:bodyPr>
            <a:spAutoFit/>
          </a:bodyPr>
          <a:lstStyle/>
          <a:p>
            <a:pPr algn="ctr" rtl="1" eaLnBrk="1" fontAlgn="auto" hangingPunct="1">
              <a:spcBef>
                <a:spcPts val="0"/>
              </a:spcBef>
              <a:spcAft>
                <a:spcPts val="0"/>
              </a:spcAft>
              <a:defRPr/>
            </a:pPr>
            <a:r>
              <a:rPr lang="ar-EG" sz="2800" b="1" dirty="0">
                <a:solidFill>
                  <a:prstClr val="black"/>
                </a:solidFill>
                <a:latin typeface="Calibri"/>
                <a:cs typeface="Arial"/>
              </a:rPr>
              <a:t>ص = أس</a:t>
            </a:r>
            <a:r>
              <a:rPr lang="ar-EG" sz="2800" b="1" baseline="30000" dirty="0">
                <a:solidFill>
                  <a:prstClr val="black"/>
                </a:solidFill>
                <a:latin typeface="Calibri"/>
                <a:cs typeface="Arial"/>
              </a:rPr>
              <a:t>2</a:t>
            </a:r>
            <a:r>
              <a:rPr lang="ar-EG" sz="2800" b="1" dirty="0">
                <a:solidFill>
                  <a:prstClr val="black"/>
                </a:solidFill>
                <a:latin typeface="Calibri"/>
                <a:cs typeface="Arial"/>
              </a:rPr>
              <a:t> + </a:t>
            </a:r>
            <a:r>
              <a:rPr lang="ar-EG" sz="2800" b="1" dirty="0" err="1">
                <a:solidFill>
                  <a:prstClr val="black"/>
                </a:solidFill>
                <a:latin typeface="Calibri"/>
                <a:cs typeface="Arial"/>
              </a:rPr>
              <a:t>ب</a:t>
            </a:r>
            <a:r>
              <a:rPr lang="ar-EG" sz="2800" b="1" dirty="0">
                <a:solidFill>
                  <a:prstClr val="black"/>
                </a:solidFill>
                <a:latin typeface="Calibri"/>
                <a:cs typeface="Arial"/>
              </a:rPr>
              <a:t> س + </a:t>
            </a:r>
            <a:r>
              <a:rPr lang="ar-EG" sz="2800" b="1" dirty="0" err="1">
                <a:solidFill>
                  <a:prstClr val="black"/>
                </a:solidFill>
                <a:latin typeface="Calibri"/>
                <a:cs typeface="Arial"/>
              </a:rPr>
              <a:t>جـ</a:t>
            </a:r>
            <a:r>
              <a:rPr lang="ar-EG" sz="2800" b="1" dirty="0">
                <a:solidFill>
                  <a:prstClr val="black"/>
                </a:solidFill>
                <a:latin typeface="Calibri"/>
                <a:cs typeface="Arial"/>
              </a:rPr>
              <a:t>؛ </a:t>
            </a:r>
            <a:r>
              <a:rPr lang="ar-EG" sz="2800" b="1" dirty="0" err="1">
                <a:solidFill>
                  <a:prstClr val="black"/>
                </a:solidFill>
                <a:latin typeface="Calibri"/>
                <a:cs typeface="Arial"/>
              </a:rPr>
              <a:t>أ</a:t>
            </a:r>
            <a:r>
              <a:rPr lang="ar-EG" sz="2800" b="1" dirty="0">
                <a:solidFill>
                  <a:prstClr val="black"/>
                </a:solidFill>
                <a:latin typeface="Calibri"/>
                <a:cs typeface="Arial"/>
              </a:rPr>
              <a:t> لا </a:t>
            </a:r>
            <a:r>
              <a:rPr lang="ar-SA" sz="3600" b="1" cap="small" dirty="0">
                <a:solidFill>
                  <a:prstClr val="black"/>
                </a:solidFill>
                <a:latin typeface="Calibri"/>
                <a:cs typeface="Arial"/>
              </a:rPr>
              <a:t>≠</a:t>
            </a:r>
            <a:r>
              <a:rPr lang="ar-EG" sz="2800" b="1" dirty="0">
                <a:solidFill>
                  <a:prstClr val="black"/>
                </a:solidFill>
                <a:latin typeface="Calibri"/>
                <a:cs typeface="Arial"/>
              </a:rPr>
              <a:t> 0</a:t>
            </a:r>
            <a:endParaRPr lang="en-US" sz="2000" b="1" dirty="0">
              <a:solidFill>
                <a:prstClr val="black"/>
              </a:solidFill>
              <a:latin typeface="Times New Roman"/>
              <a:ea typeface="Times New Roman"/>
              <a:cs typeface="Arial"/>
            </a:endParaRPr>
          </a:p>
        </p:txBody>
      </p:sp>
      <p:sp>
        <p:nvSpPr>
          <p:cNvPr id="12" name="مستطيل 11">
            <a:extLst>
              <a:ext uri="{FF2B5EF4-FFF2-40B4-BE49-F238E27FC236}">
                <a16:creationId xmlns:a16="http://schemas.microsoft.com/office/drawing/2014/main" id="{3314BA2B-CA02-4D4D-C0D4-6A5E80CB4BFE}"/>
              </a:ext>
            </a:extLst>
          </p:cNvPr>
          <p:cNvSpPr>
            <a:spLocks noChangeArrowheads="1"/>
          </p:cNvSpPr>
          <p:nvPr/>
        </p:nvSpPr>
        <p:spPr bwMode="auto">
          <a:xfrm>
            <a:off x="5003800" y="2763838"/>
            <a:ext cx="2286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1، لاحظ أن جميع المتغيرات من الدرجة الأولى.</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13" name="مستطيل 12">
            <a:extLst>
              <a:ext uri="{FF2B5EF4-FFF2-40B4-BE49-F238E27FC236}">
                <a16:creationId xmlns:a16="http://schemas.microsoft.com/office/drawing/2014/main" id="{7BEBE54F-604A-5852-AD11-2DD1686A24B8}"/>
              </a:ext>
            </a:extLst>
          </p:cNvPr>
          <p:cNvSpPr>
            <a:spLocks noChangeArrowheads="1"/>
          </p:cNvSpPr>
          <p:nvPr/>
        </p:nvSpPr>
        <p:spPr bwMode="auto">
          <a:xfrm>
            <a:off x="468313" y="2549525"/>
            <a:ext cx="4540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dirty="0">
                <a:solidFill>
                  <a:srgbClr val="000000"/>
                </a:solidFill>
              </a:rPr>
              <a:t>2، لاحظ أن المتغير المستقل س في الحد الأول هو من الدرجة الثانية، ومعامله أ لا يمكن أن يساوي صفرًا، وإلا أصبحت الدالة خطية.</a:t>
            </a:r>
            <a:endParaRPr lang="en-US" altLang="ar-SA" sz="2000" b="1" dirty="0">
              <a:solidFill>
                <a:srgbClr val="000000"/>
              </a:solidFill>
              <a:latin typeface="Times New Roman" panose="02020603050405020304" pitchFamily="18" charset="0"/>
              <a:cs typeface="Times New Roman" panose="02020603050405020304" pitchFamily="18" charset="0"/>
            </a:endParaRPr>
          </a:p>
        </p:txBody>
      </p:sp>
      <p:sp>
        <p:nvSpPr>
          <p:cNvPr id="14" name="مستطيل 13">
            <a:extLst>
              <a:ext uri="{FF2B5EF4-FFF2-40B4-BE49-F238E27FC236}">
                <a16:creationId xmlns:a16="http://schemas.microsoft.com/office/drawing/2014/main" id="{568FBB3B-386B-70DC-5325-589B033EF827}"/>
              </a:ext>
            </a:extLst>
          </p:cNvPr>
          <p:cNvSpPr>
            <a:spLocks noChangeArrowheads="1"/>
          </p:cNvSpPr>
          <p:nvPr/>
        </p:nvSpPr>
        <p:spPr bwMode="auto">
          <a:xfrm>
            <a:off x="5033963" y="4429125"/>
            <a:ext cx="2109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ص = 2س + 6</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15" name="مستطيل 14">
            <a:extLst>
              <a:ext uri="{FF2B5EF4-FFF2-40B4-BE49-F238E27FC236}">
                <a16:creationId xmlns:a16="http://schemas.microsoft.com/office/drawing/2014/main" id="{5A22B2A2-75C7-071E-E65A-C5951C5CA2FB}"/>
              </a:ext>
            </a:extLst>
          </p:cNvPr>
          <p:cNvSpPr>
            <a:spLocks noChangeArrowheads="1"/>
          </p:cNvSpPr>
          <p:nvPr/>
        </p:nvSpPr>
        <p:spPr bwMode="auto">
          <a:xfrm>
            <a:off x="525463" y="4405313"/>
            <a:ext cx="426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ص = 3س</a:t>
            </a:r>
            <a:r>
              <a:rPr lang="ar-EG" altLang="ar-SA" sz="2800" b="1" baseline="30000">
                <a:solidFill>
                  <a:srgbClr val="000000"/>
                </a:solidFill>
              </a:rPr>
              <a:t>2</a:t>
            </a:r>
            <a:r>
              <a:rPr lang="ar-EG" altLang="ar-SA" sz="2800" b="1">
                <a:solidFill>
                  <a:srgbClr val="000000"/>
                </a:solidFill>
              </a:rPr>
              <a:t> + 5س – 4 </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16" name="مستطيل 15">
            <a:extLst>
              <a:ext uri="{FF2B5EF4-FFF2-40B4-BE49-F238E27FC236}">
                <a16:creationId xmlns:a16="http://schemas.microsoft.com/office/drawing/2014/main" id="{DF61F953-7E34-E5F3-DD46-4745EDDE7217}"/>
              </a:ext>
            </a:extLst>
          </p:cNvPr>
          <p:cNvSpPr>
            <a:spLocks noChangeArrowheads="1"/>
          </p:cNvSpPr>
          <p:nvPr/>
        </p:nvSpPr>
        <p:spPr bwMode="auto">
          <a:xfrm>
            <a:off x="5286375" y="5191125"/>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خط مستقيم </a:t>
            </a:r>
            <a:endParaRPr lang="en-US" altLang="ar-SA" sz="2000" b="1">
              <a:solidFill>
                <a:srgbClr val="000000"/>
              </a:solidFill>
              <a:latin typeface="Times New Roman" panose="02020603050405020304" pitchFamily="18" charset="0"/>
              <a:cs typeface="Times New Roman" panose="02020603050405020304" pitchFamily="18" charset="0"/>
            </a:endParaRPr>
          </a:p>
        </p:txBody>
      </p:sp>
      <p:sp>
        <p:nvSpPr>
          <p:cNvPr id="17" name="مستطيل 16">
            <a:extLst>
              <a:ext uri="{FF2B5EF4-FFF2-40B4-BE49-F238E27FC236}">
                <a16:creationId xmlns:a16="http://schemas.microsoft.com/office/drawing/2014/main" id="{FE4C2666-511E-4234-A59C-F52B33937B86}"/>
              </a:ext>
            </a:extLst>
          </p:cNvPr>
          <p:cNvSpPr>
            <a:spLocks noChangeArrowheads="1"/>
          </p:cNvSpPr>
          <p:nvPr/>
        </p:nvSpPr>
        <p:spPr bwMode="auto">
          <a:xfrm>
            <a:off x="1857375" y="5143500"/>
            <a:ext cx="142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2800" b="1">
                <a:solidFill>
                  <a:srgbClr val="000000"/>
                </a:solidFill>
              </a:rPr>
              <a:t>قطع مكافئ</a:t>
            </a:r>
            <a:endParaRPr lang="en-US" altLang="ar-SA" sz="20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SOUND27.WAV"/>
                                        </p:tgtEl>
                                      </p:cMediaNode>
                                    </p:audio>
                                  </p:subTnLst>
                                </p:cTn>
                              </p:par>
                            </p:childTnLst>
                          </p:cTn>
                        </p:par>
                        <p:par>
                          <p:cTn id="11" fill="hold" nodeType="afterGroup">
                            <p:stCondLst>
                              <p:cond delay="500"/>
                            </p:stCondLst>
                            <p:childTnLst>
                              <p:par>
                                <p:cTn id="12" presetID="35"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style.rotation</p:attrName>
                                        </p:attrNameLst>
                                      </p:cBhvr>
                                      <p:tavLst>
                                        <p:tav tm="0">
                                          <p:val>
                                            <p:fltVal val="720"/>
                                          </p:val>
                                        </p:tav>
                                        <p:tav tm="100000">
                                          <p:val>
                                            <p:fltVal val="0"/>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
                                            </p:cond>
                                          </p:stCondLst>
                                          <p:endCondLst>
                                            <p:cond evt="onStopAudio" delay="0">
                                              <p:tgtEl>
                                                <p:sldTgt/>
                                              </p:tgtEl>
                                            </p:cond>
                                          </p:endCondLst>
                                        </p:cTn>
                                        <p:tgtEl>
                                          <p:sndTgt r:embed="rId4" name="Disconnect.wav"/>
                                        </p:tgtEl>
                                      </p:cMediaNode>
                                    </p:audio>
                                  </p:subTnLst>
                                </p:cTn>
                              </p:par>
                            </p:childTnLst>
                          </p:cTn>
                        </p:par>
                        <p:par>
                          <p:cTn id="18" fill="hold" nodeType="afterGroup">
                            <p:stCondLst>
                              <p:cond delay="1000"/>
                            </p:stCondLst>
                            <p:childTnLst>
                              <p:par>
                                <p:cTn id="19" presetID="3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style.rotation</p:attrName>
                                        </p:attrNameLst>
                                      </p:cBhvr>
                                      <p:tavLst>
                                        <p:tav tm="0">
                                          <p:val>
                                            <p:fltVal val="720"/>
                                          </p:val>
                                        </p:tav>
                                        <p:tav tm="100000">
                                          <p:val>
                                            <p:fltVal val="0"/>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4" name="Disconnect.wav"/>
                                        </p:tgtEl>
                                      </p:cMediaNode>
                                    </p:audio>
                                  </p:subTnLst>
                                </p:cTn>
                              </p:par>
                            </p:childTnLst>
                          </p:cTn>
                        </p:par>
                        <p:par>
                          <p:cTn id="25" fill="hold" nodeType="afterGroup">
                            <p:stCondLst>
                              <p:cond delay="1500"/>
                            </p:stCondLst>
                            <p:childTnLst>
                              <p:par>
                                <p:cTn id="26" presetID="35"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style.rotation</p:attrName>
                                        </p:attrNameLst>
                                      </p:cBhvr>
                                      <p:tavLst>
                                        <p:tav tm="0">
                                          <p:val>
                                            <p:fltVal val="720"/>
                                          </p:val>
                                        </p:tav>
                                        <p:tav tm="100000">
                                          <p:val>
                                            <p:fltVal val="0"/>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6"/>
                                            </p:cond>
                                          </p:stCondLst>
                                          <p:endCondLst>
                                            <p:cond evt="onStopAudio" delay="0">
                                              <p:tgtEl>
                                                <p:sldTgt/>
                                              </p:tgtEl>
                                            </p:cond>
                                          </p:endCondLst>
                                        </p:cTn>
                                        <p:tgtEl>
                                          <p:sndTgt r:embed="rId5" name="BUZZER.WAV"/>
                                        </p:tgtEl>
                                      </p:cMediaNode>
                                    </p:audio>
                                  </p:subTnLst>
                                </p:cTn>
                              </p:par>
                            </p:childTnLst>
                          </p:cTn>
                        </p:par>
                        <p:par>
                          <p:cTn id="32" fill="hold" nodeType="afterGroup">
                            <p:stCondLst>
                              <p:cond delay="2000"/>
                            </p:stCondLst>
                            <p:childTnLst>
                              <p:par>
                                <p:cTn id="33" presetID="35"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style.rotation</p:attrName>
                                        </p:attrNameLst>
                                      </p:cBhvr>
                                      <p:tavLst>
                                        <p:tav tm="0">
                                          <p:val>
                                            <p:fltVal val="720"/>
                                          </p:val>
                                        </p:tav>
                                        <p:tav tm="100000">
                                          <p:val>
                                            <p:fltVal val="0"/>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3"/>
                                            </p:cond>
                                          </p:stCondLst>
                                          <p:endCondLst>
                                            <p:cond evt="onStopAudio" delay="0">
                                              <p:tgtEl>
                                                <p:sldTgt/>
                                              </p:tgtEl>
                                            </p:cond>
                                          </p:endCondLst>
                                        </p:cTn>
                                        <p:tgtEl>
                                          <p:sndTgt r:embed="rId6" name="SOUND4.WAV"/>
                                        </p:tgtEl>
                                      </p:cMediaNode>
                                    </p:audio>
                                  </p:subTnLst>
                                </p:cTn>
                              </p:par>
                            </p:childTnLst>
                          </p:cTn>
                        </p:par>
                        <p:par>
                          <p:cTn id="39" fill="hold" nodeType="afterGroup">
                            <p:stCondLst>
                              <p:cond delay="2500"/>
                            </p:stCondLst>
                            <p:childTnLst>
                              <p:par>
                                <p:cTn id="40" presetID="35"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style.rotation</p:attrName>
                                        </p:attrNameLst>
                                      </p:cBhvr>
                                      <p:tavLst>
                                        <p:tav tm="0">
                                          <p:val>
                                            <p:fltVal val="720"/>
                                          </p:val>
                                        </p:tav>
                                        <p:tav tm="100000">
                                          <p:val>
                                            <p:fltVal val="0"/>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7" name="Busy.wav"/>
                                        </p:tgtEl>
                                      </p:cMediaNode>
                                    </p:audio>
                                  </p:subTnLst>
                                </p:cTn>
                              </p:par>
                            </p:childTnLst>
                          </p:cTn>
                        </p:par>
                        <p:par>
                          <p:cTn id="46" fill="hold" nodeType="afterGroup">
                            <p:stCondLst>
                              <p:cond delay="3000"/>
                            </p:stCondLst>
                            <p:childTnLst>
                              <p:par>
                                <p:cTn id="47" presetID="35"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anim calcmode="lin" valueType="num">
                                      <p:cBhvr>
                                        <p:cTn id="50" dur="500" fill="hold"/>
                                        <p:tgtEl>
                                          <p:spTgt spid="7"/>
                                        </p:tgtEl>
                                        <p:attrNameLst>
                                          <p:attrName>style.rotation</p:attrName>
                                        </p:attrNameLst>
                                      </p:cBhvr>
                                      <p:tavLst>
                                        <p:tav tm="0">
                                          <p:val>
                                            <p:fltVal val="720"/>
                                          </p:val>
                                        </p:tav>
                                        <p:tav tm="100000">
                                          <p:val>
                                            <p:fltVal val="0"/>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 calcmode="lin" valueType="num">
                                      <p:cBhvr>
                                        <p:cTn id="52"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7"/>
                                            </p:cond>
                                          </p:stCondLst>
                                          <p:endCondLst>
                                            <p:cond evt="onStopAudio" delay="0">
                                              <p:tgtEl>
                                                <p:sldTgt/>
                                              </p:tgtEl>
                                            </p:cond>
                                          </p:endCondLst>
                                        </p:cTn>
                                        <p:tgtEl>
                                          <p:sndTgt r:embed="rId5" name="BUZZER.WAV"/>
                                        </p:tgtEl>
                                      </p:cMediaNode>
                                    </p:audio>
                                  </p:subTnLst>
                                </p:cTn>
                              </p:par>
                            </p:childTnLst>
                          </p:cTn>
                        </p:par>
                        <p:par>
                          <p:cTn id="53" fill="hold" nodeType="afterGroup">
                            <p:stCondLst>
                              <p:cond delay="3500"/>
                            </p:stCondLst>
                            <p:childTnLst>
                              <p:par>
                                <p:cTn id="54" presetID="35"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style.rotation</p:attrName>
                                        </p:attrNameLst>
                                      </p:cBhvr>
                                      <p:tavLst>
                                        <p:tav tm="0">
                                          <p:val>
                                            <p:fltVal val="720"/>
                                          </p:val>
                                        </p:tav>
                                        <p:tav tm="100000">
                                          <p:val>
                                            <p:fltVal val="0"/>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4"/>
                                            </p:cond>
                                          </p:stCondLst>
                                          <p:endCondLst>
                                            <p:cond evt="onStopAudio" delay="0">
                                              <p:tgtEl>
                                                <p:sldTgt/>
                                              </p:tgtEl>
                                            </p:cond>
                                          </p:endCondLst>
                                        </p:cTn>
                                        <p:tgtEl>
                                          <p:sndTgt r:embed="rId6" name="SOUND4.WAV"/>
                                        </p:tgtEl>
                                      </p:cMediaNode>
                                    </p:audio>
                                  </p:subTnLst>
                                </p:cTn>
                              </p:par>
                            </p:childTnLst>
                          </p:cTn>
                        </p:par>
                        <p:par>
                          <p:cTn id="60" fill="hold" nodeType="afterGroup">
                            <p:stCondLst>
                              <p:cond delay="4000"/>
                            </p:stCondLst>
                            <p:childTnLst>
                              <p:par>
                                <p:cTn id="61" presetID="35"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style.rotation</p:attrName>
                                        </p:attrNameLst>
                                      </p:cBhvr>
                                      <p:tavLst>
                                        <p:tav tm="0">
                                          <p:val>
                                            <p:fltVal val="720"/>
                                          </p:val>
                                        </p:tav>
                                        <p:tav tm="100000">
                                          <p:val>
                                            <p:fltVal val="0"/>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1"/>
                                            </p:cond>
                                          </p:stCondLst>
                                          <p:endCondLst>
                                            <p:cond evt="onStopAudio" delay="0">
                                              <p:tgtEl>
                                                <p:sldTgt/>
                                              </p:tgtEl>
                                            </p:cond>
                                          </p:endCondLst>
                                        </p:cTn>
                                        <p:tgtEl>
                                          <p:sndTgt r:embed="rId7" name="Busy.wav"/>
                                        </p:tgtEl>
                                      </p:cMediaNode>
                                    </p:audio>
                                  </p:subTnLst>
                                </p:cTn>
                              </p:par>
                            </p:childTnLst>
                          </p:cTn>
                        </p:par>
                        <p:par>
                          <p:cTn id="67" fill="hold" nodeType="afterGroup">
                            <p:stCondLst>
                              <p:cond delay="4500"/>
                            </p:stCondLst>
                            <p:childTnLst>
                              <p:par>
                                <p:cTn id="68" presetID="35"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anim calcmode="lin" valueType="num">
                                      <p:cBhvr>
                                        <p:cTn id="71" dur="500" fill="hold"/>
                                        <p:tgtEl>
                                          <p:spTgt spid="8"/>
                                        </p:tgtEl>
                                        <p:attrNameLst>
                                          <p:attrName>style.rotation</p:attrName>
                                        </p:attrNameLst>
                                      </p:cBhvr>
                                      <p:tavLst>
                                        <p:tav tm="0">
                                          <p:val>
                                            <p:fltVal val="720"/>
                                          </p:val>
                                        </p:tav>
                                        <p:tav tm="100000">
                                          <p:val>
                                            <p:fltVal val="0"/>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 calcmode="lin" valueType="num">
                                      <p:cBhvr>
                                        <p:cTn id="73" dur="5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8"/>
                                            </p:cond>
                                          </p:stCondLst>
                                          <p:endCondLst>
                                            <p:cond evt="onStopAudio" delay="0">
                                              <p:tgtEl>
                                                <p:sldTgt/>
                                              </p:tgtEl>
                                            </p:cond>
                                          </p:endCondLst>
                                        </p:cTn>
                                        <p:tgtEl>
                                          <p:sndTgt r:embed="rId5" name="BUZZER.WAV"/>
                                        </p:tgtEl>
                                      </p:cMediaNode>
                                    </p:audio>
                                  </p:subTnLst>
                                </p:cTn>
                              </p:par>
                            </p:childTnLst>
                          </p:cTn>
                        </p:par>
                        <p:par>
                          <p:cTn id="74" fill="hold" nodeType="afterGroup">
                            <p:stCondLst>
                              <p:cond delay="5000"/>
                            </p:stCondLst>
                            <p:childTnLst>
                              <p:par>
                                <p:cTn id="75" presetID="35" presetClass="entr" presetSubtype="0"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anim calcmode="lin" valueType="num">
                                      <p:cBhvr>
                                        <p:cTn id="78" dur="500" fill="hold"/>
                                        <p:tgtEl>
                                          <p:spTgt spid="14"/>
                                        </p:tgtEl>
                                        <p:attrNameLst>
                                          <p:attrName>style.rotation</p:attrName>
                                        </p:attrNameLst>
                                      </p:cBhvr>
                                      <p:tavLst>
                                        <p:tav tm="0">
                                          <p:val>
                                            <p:fltVal val="720"/>
                                          </p:val>
                                        </p:tav>
                                        <p:tav tm="100000">
                                          <p:val>
                                            <p:fltVal val="0"/>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 calcmode="lin" valueType="num">
                                      <p:cBhvr>
                                        <p:cTn id="80" dur="5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5"/>
                                            </p:cond>
                                          </p:stCondLst>
                                          <p:endCondLst>
                                            <p:cond evt="onStopAudio" delay="0">
                                              <p:tgtEl>
                                                <p:sldTgt/>
                                              </p:tgtEl>
                                            </p:cond>
                                          </p:endCondLst>
                                        </p:cTn>
                                        <p:tgtEl>
                                          <p:sndTgt r:embed="rId6" name="SOUND4.WAV"/>
                                        </p:tgtEl>
                                      </p:cMediaNode>
                                    </p:audio>
                                  </p:subTnLst>
                                </p:cTn>
                              </p:par>
                            </p:childTnLst>
                          </p:cTn>
                        </p:par>
                        <p:par>
                          <p:cTn id="81" fill="hold" nodeType="afterGroup">
                            <p:stCondLst>
                              <p:cond delay="5500"/>
                            </p:stCondLst>
                            <p:childTnLst>
                              <p:par>
                                <p:cTn id="82" presetID="35" presetClass="entr" presetSubtype="0"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anim calcmode="lin" valueType="num">
                                      <p:cBhvr>
                                        <p:cTn id="85" dur="500" fill="hold"/>
                                        <p:tgtEl>
                                          <p:spTgt spid="15"/>
                                        </p:tgtEl>
                                        <p:attrNameLst>
                                          <p:attrName>style.rotation</p:attrName>
                                        </p:attrNameLst>
                                      </p:cBhvr>
                                      <p:tavLst>
                                        <p:tav tm="0">
                                          <p:val>
                                            <p:fltVal val="720"/>
                                          </p:val>
                                        </p:tav>
                                        <p:tav tm="100000">
                                          <p:val>
                                            <p:fltVal val="0"/>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 calcmode="lin" valueType="num">
                                      <p:cBhvr>
                                        <p:cTn id="87" dur="5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2"/>
                                            </p:cond>
                                          </p:stCondLst>
                                          <p:endCondLst>
                                            <p:cond evt="onStopAudio" delay="0">
                                              <p:tgtEl>
                                                <p:sldTgt/>
                                              </p:tgtEl>
                                            </p:cond>
                                          </p:endCondLst>
                                        </p:cTn>
                                        <p:tgtEl>
                                          <p:sndTgt r:embed="rId7" name="Busy.wav"/>
                                        </p:tgtEl>
                                      </p:cMediaNode>
                                    </p:audio>
                                  </p:subTnLst>
                                </p:cTn>
                              </p:par>
                            </p:childTnLst>
                          </p:cTn>
                        </p:par>
                        <p:par>
                          <p:cTn id="88" fill="hold" nodeType="afterGroup">
                            <p:stCondLst>
                              <p:cond delay="6000"/>
                            </p:stCondLst>
                            <p:childTnLst>
                              <p:par>
                                <p:cTn id="89" presetID="35"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anim calcmode="lin" valueType="num">
                                      <p:cBhvr>
                                        <p:cTn id="92" dur="500" fill="hold"/>
                                        <p:tgtEl>
                                          <p:spTgt spid="9"/>
                                        </p:tgtEl>
                                        <p:attrNameLst>
                                          <p:attrName>style.rotation</p:attrName>
                                        </p:attrNameLst>
                                      </p:cBhvr>
                                      <p:tavLst>
                                        <p:tav tm="0">
                                          <p:val>
                                            <p:fltVal val="720"/>
                                          </p:val>
                                        </p:tav>
                                        <p:tav tm="100000">
                                          <p:val>
                                            <p:fltVal val="0"/>
                                          </p:val>
                                        </p:tav>
                                      </p:tavLst>
                                    </p:anim>
                                    <p:anim calcmode="lin" valueType="num">
                                      <p:cBhvr>
                                        <p:cTn id="93" dur="500" fill="hold"/>
                                        <p:tgtEl>
                                          <p:spTgt spid="9"/>
                                        </p:tgtEl>
                                        <p:attrNameLst>
                                          <p:attrName>ppt_h</p:attrName>
                                        </p:attrNameLst>
                                      </p:cBhvr>
                                      <p:tavLst>
                                        <p:tav tm="0">
                                          <p:val>
                                            <p:fltVal val="0"/>
                                          </p:val>
                                        </p:tav>
                                        <p:tav tm="100000">
                                          <p:val>
                                            <p:strVal val="#ppt_h"/>
                                          </p:val>
                                        </p:tav>
                                      </p:tavLst>
                                    </p:anim>
                                    <p:anim calcmode="lin" valueType="num">
                                      <p:cBhvr>
                                        <p:cTn id="94" dur="5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9"/>
                                            </p:cond>
                                          </p:stCondLst>
                                          <p:endCondLst>
                                            <p:cond evt="onStopAudio" delay="0">
                                              <p:tgtEl>
                                                <p:sldTgt/>
                                              </p:tgtEl>
                                            </p:cond>
                                          </p:endCondLst>
                                        </p:cTn>
                                        <p:tgtEl>
                                          <p:sndTgt r:embed="rId5" name="BUZZER.WAV"/>
                                        </p:tgtEl>
                                      </p:cMediaNode>
                                    </p:audio>
                                  </p:subTnLst>
                                </p:cTn>
                              </p:par>
                            </p:childTnLst>
                          </p:cTn>
                        </p:par>
                        <p:par>
                          <p:cTn id="95" fill="hold" nodeType="afterGroup">
                            <p:stCondLst>
                              <p:cond delay="6500"/>
                            </p:stCondLst>
                            <p:childTnLst>
                              <p:par>
                                <p:cTn id="96" presetID="35" presetClass="entr" presetSubtype="0" fill="hold"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anim calcmode="lin" valueType="num">
                                      <p:cBhvr>
                                        <p:cTn id="99" dur="500" fill="hold"/>
                                        <p:tgtEl>
                                          <p:spTgt spid="16"/>
                                        </p:tgtEl>
                                        <p:attrNameLst>
                                          <p:attrName>style.rotation</p:attrName>
                                        </p:attrNameLst>
                                      </p:cBhvr>
                                      <p:tavLst>
                                        <p:tav tm="0">
                                          <p:val>
                                            <p:fltVal val="720"/>
                                          </p:val>
                                        </p:tav>
                                        <p:tav tm="100000">
                                          <p:val>
                                            <p:fltVal val="0"/>
                                          </p:val>
                                        </p:tav>
                                      </p:tavLst>
                                    </p:anim>
                                    <p:anim calcmode="lin" valueType="num">
                                      <p:cBhvr>
                                        <p:cTn id="100" dur="500" fill="hold"/>
                                        <p:tgtEl>
                                          <p:spTgt spid="16"/>
                                        </p:tgtEl>
                                        <p:attrNameLst>
                                          <p:attrName>ppt_h</p:attrName>
                                        </p:attrNameLst>
                                      </p:cBhvr>
                                      <p:tavLst>
                                        <p:tav tm="0">
                                          <p:val>
                                            <p:fltVal val="0"/>
                                          </p:val>
                                        </p:tav>
                                        <p:tav tm="100000">
                                          <p:val>
                                            <p:strVal val="#ppt_h"/>
                                          </p:val>
                                        </p:tav>
                                      </p:tavLst>
                                    </p:anim>
                                    <p:anim calcmode="lin" valueType="num">
                                      <p:cBhvr>
                                        <p:cTn id="101" dur="5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6"/>
                                            </p:cond>
                                          </p:stCondLst>
                                          <p:endCondLst>
                                            <p:cond evt="onStopAudio" delay="0">
                                              <p:tgtEl>
                                                <p:sldTgt/>
                                              </p:tgtEl>
                                            </p:cond>
                                          </p:endCondLst>
                                        </p:cTn>
                                        <p:tgtEl>
                                          <p:sndTgt r:embed="rId6" name="SOUND4.WAV"/>
                                        </p:tgtEl>
                                      </p:cMediaNode>
                                    </p:audio>
                                  </p:subTnLst>
                                </p:cTn>
                              </p:par>
                            </p:childTnLst>
                          </p:cTn>
                        </p:par>
                        <p:par>
                          <p:cTn id="102" fill="hold" nodeType="afterGroup">
                            <p:stCondLst>
                              <p:cond delay="7000"/>
                            </p:stCondLst>
                            <p:childTnLst>
                              <p:par>
                                <p:cTn id="103" presetID="35"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anim calcmode="lin" valueType="num">
                                      <p:cBhvr>
                                        <p:cTn id="106" dur="500" fill="hold"/>
                                        <p:tgtEl>
                                          <p:spTgt spid="17"/>
                                        </p:tgtEl>
                                        <p:attrNameLst>
                                          <p:attrName>style.rotation</p:attrName>
                                        </p:attrNameLst>
                                      </p:cBhvr>
                                      <p:tavLst>
                                        <p:tav tm="0">
                                          <p:val>
                                            <p:fltVal val="720"/>
                                          </p:val>
                                        </p:tav>
                                        <p:tav tm="100000">
                                          <p:val>
                                            <p:fltVal val="0"/>
                                          </p:val>
                                        </p:tav>
                                      </p:tavLst>
                                    </p:anim>
                                    <p:anim calcmode="lin" valueType="num">
                                      <p:cBhvr>
                                        <p:cTn id="107" dur="500" fill="hold"/>
                                        <p:tgtEl>
                                          <p:spTgt spid="17"/>
                                        </p:tgtEl>
                                        <p:attrNameLst>
                                          <p:attrName>ppt_h</p:attrName>
                                        </p:attrNameLst>
                                      </p:cBhvr>
                                      <p:tavLst>
                                        <p:tav tm="0">
                                          <p:val>
                                            <p:fltVal val="0"/>
                                          </p:val>
                                        </p:tav>
                                        <p:tav tm="100000">
                                          <p:val>
                                            <p:strVal val="#ppt_h"/>
                                          </p:val>
                                        </p:tav>
                                      </p:tavLst>
                                    </p:anim>
                                    <p:anim calcmode="lin" valueType="num">
                                      <p:cBhvr>
                                        <p:cTn id="108" dur="5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7" name="Bus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E3979D2-2861-04E5-58D3-7C5D1EDDA0D9}"/>
              </a:ext>
            </a:extLst>
          </p:cNvPr>
          <p:cNvSpPr>
            <a:spLocks noChangeArrowheads="1"/>
          </p:cNvSpPr>
          <p:nvPr/>
        </p:nvSpPr>
        <p:spPr bwMode="auto">
          <a:xfrm>
            <a:off x="1258888" y="2276475"/>
            <a:ext cx="6697662" cy="2554288"/>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SA" sz="4000" b="1" cap="small" dirty="0">
                <a:solidFill>
                  <a:srgbClr val="006600"/>
                </a:solidFill>
                <a:latin typeface="Arial" charset="0"/>
                <a:cs typeface="Arial" charset="0"/>
              </a:rPr>
              <a:t>كيف تحدد إن كان القطع المكافئ مفتوحًا إلى الأعلى أم إلى الأسفل، وإذا كان الرأس يمثل له نقطة صغرى أم نقطة عظمى؟ </a:t>
            </a:r>
            <a:endParaRPr lang="en-US" sz="4000" dirty="0">
              <a:solidFill>
                <a:srgbClr val="006600"/>
              </a:solidFill>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C69D70A4-2A41-2734-6665-417C05F02BC8}"/>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327B2995-13AD-F393-AE35-59789788CF54}"/>
              </a:ext>
            </a:extLst>
          </p:cNvPr>
          <p:cNvSpPr>
            <a:spLocks noChangeArrowheads="1"/>
          </p:cNvSpPr>
          <p:nvPr/>
        </p:nvSpPr>
        <p:spPr bwMode="auto">
          <a:xfrm>
            <a:off x="6183313" y="403225"/>
            <a:ext cx="2587625" cy="646113"/>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003A7442-20B9-8BD2-AEC9-8063F17922A6}"/>
              </a:ext>
            </a:extLst>
          </p:cNvPr>
          <p:cNvSpPr/>
          <p:nvPr/>
        </p:nvSpPr>
        <p:spPr>
          <a:xfrm>
            <a:off x="3059113" y="293688"/>
            <a:ext cx="2860675" cy="1323975"/>
          </a:xfrm>
          <a:prstGeom prst="rect">
            <a:avLst/>
          </a:prstGeom>
          <a:solidFill>
            <a:schemeClr val="accent5">
              <a:lumMod val="50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القيم العظمى والقيم الصغرى</a:t>
            </a:r>
            <a:endParaRPr lang="ar-EG" sz="4000" dirty="0">
              <a:solidFill>
                <a:srgbClr val="FFFF00"/>
              </a:solidFill>
              <a:latin typeface="+mn-lt"/>
              <a:cs typeface="+mn-cs"/>
            </a:endParaRPr>
          </a:p>
        </p:txBody>
      </p:sp>
      <p:sp>
        <p:nvSpPr>
          <p:cNvPr id="15" name="TextBox 14">
            <a:extLst>
              <a:ext uri="{FF2B5EF4-FFF2-40B4-BE49-F238E27FC236}">
                <a16:creationId xmlns:a16="http://schemas.microsoft.com/office/drawing/2014/main" id="{9311285A-7D99-4967-F005-70DDFA012301}"/>
              </a:ext>
            </a:extLst>
          </p:cNvPr>
          <p:cNvSpPr txBox="1"/>
          <p:nvPr/>
        </p:nvSpPr>
        <p:spPr>
          <a:xfrm>
            <a:off x="1055688" y="2492375"/>
            <a:ext cx="7508875" cy="1323975"/>
          </a:xfrm>
          <a:prstGeom prst="rect">
            <a:avLst/>
          </a:prstGeom>
          <a:noFill/>
        </p:spPr>
        <p:txBody>
          <a:bodyPr rtlCol="1">
            <a:spAutoFit/>
          </a:bodyPr>
          <a:lstStyle/>
          <a:p>
            <a:pPr algn="ctr" eaLnBrk="1" fontAlgn="auto" hangingPunct="1">
              <a:spcBef>
                <a:spcPts val="0"/>
              </a:spcBef>
              <a:spcAft>
                <a:spcPts val="0"/>
              </a:spcAft>
              <a:defRPr/>
            </a:pPr>
            <a:r>
              <a:rPr lang="ar-SA" sz="3600" b="1" cap="small" dirty="0">
                <a:solidFill>
                  <a:srgbClr val="C00000"/>
                </a:solidFill>
              </a:rPr>
              <a:t>التعبير اللفظي: </a:t>
            </a:r>
            <a:r>
              <a:rPr lang="ar-SA" sz="3600" b="1" cap="small" dirty="0">
                <a:solidFill>
                  <a:srgbClr val="0000CC"/>
                </a:solidFill>
              </a:rPr>
              <a:t>يكون التمثيل البياني </a:t>
            </a:r>
            <a:r>
              <a:rPr lang="ar-SA" sz="3600" b="1" cap="small" dirty="0" err="1">
                <a:solidFill>
                  <a:srgbClr val="0000CC"/>
                </a:solidFill>
              </a:rPr>
              <a:t>للدالة:</a:t>
            </a:r>
            <a:r>
              <a:rPr lang="ar-SA" sz="3600" b="1" cap="small" dirty="0">
                <a:solidFill>
                  <a:srgbClr val="0000CC"/>
                </a:solidFill>
              </a:rPr>
              <a:t> </a:t>
            </a:r>
          </a:p>
          <a:p>
            <a:pPr algn="ctr" eaLnBrk="1" fontAlgn="auto" hangingPunct="1">
              <a:spcBef>
                <a:spcPts val="0"/>
              </a:spcBef>
              <a:spcAft>
                <a:spcPts val="0"/>
              </a:spcAft>
              <a:defRPr/>
            </a:pPr>
            <a:r>
              <a:rPr lang="ar-SA" sz="3600" b="1" cap="small" dirty="0">
                <a:solidFill>
                  <a:srgbClr val="0000CC"/>
                </a:solidFill>
              </a:rPr>
              <a:t>د(س</a:t>
            </a:r>
            <a:r>
              <a:rPr lang="ar-SA" sz="3600" b="1" cap="small" dirty="0" err="1">
                <a:solidFill>
                  <a:srgbClr val="0000CC"/>
                </a:solidFill>
              </a:rPr>
              <a:t>) </a:t>
            </a:r>
            <a:r>
              <a:rPr lang="ar-SA" sz="3600" b="1" cap="small" dirty="0">
                <a:solidFill>
                  <a:srgbClr val="0000CC"/>
                </a:solidFill>
              </a:rPr>
              <a:t>= أس</a:t>
            </a:r>
            <a:r>
              <a:rPr lang="ar-EG" sz="3600" b="1" baseline="30000" dirty="0">
                <a:solidFill>
                  <a:srgbClr val="0000CC"/>
                </a:solidFill>
              </a:rPr>
              <a:t>2</a:t>
            </a:r>
            <a:r>
              <a:rPr lang="ar-SA" sz="3600" b="1" cap="small" dirty="0">
                <a:solidFill>
                  <a:srgbClr val="0000CC"/>
                </a:solidFill>
              </a:rPr>
              <a:t> + ب </a:t>
            </a:r>
            <a:r>
              <a:rPr lang="ar-SA" sz="3600" b="1" cap="small" dirty="0" err="1">
                <a:solidFill>
                  <a:srgbClr val="0000CC"/>
                </a:solidFill>
              </a:rPr>
              <a:t>س </a:t>
            </a:r>
            <a:r>
              <a:rPr lang="ar-SA" sz="3600" b="1" cap="small" dirty="0">
                <a:solidFill>
                  <a:srgbClr val="0000CC"/>
                </a:solidFill>
              </a:rPr>
              <a:t>+ </a:t>
            </a:r>
            <a:r>
              <a:rPr lang="ar-SA" sz="3600" b="1" cap="small" dirty="0" err="1">
                <a:solidFill>
                  <a:srgbClr val="0000CC"/>
                </a:solidFill>
              </a:rPr>
              <a:t>جـ</a:t>
            </a:r>
            <a:r>
              <a:rPr lang="ar-SA" sz="3600" b="1" cap="small" dirty="0">
                <a:solidFill>
                  <a:srgbClr val="0000CC"/>
                </a:solidFill>
              </a:rPr>
              <a:t>، حيث </a:t>
            </a:r>
            <a:r>
              <a:rPr lang="ar-SA" sz="3600" b="1" cap="small" dirty="0" err="1">
                <a:solidFill>
                  <a:srgbClr val="0000CC"/>
                </a:solidFill>
              </a:rPr>
              <a:t>أ </a:t>
            </a:r>
            <a:r>
              <a:rPr lang="ar-SA" sz="4400" b="1" cap="small" dirty="0">
                <a:solidFill>
                  <a:srgbClr val="0000CC"/>
                </a:solidFill>
              </a:rPr>
              <a:t>≠</a:t>
            </a:r>
            <a:r>
              <a:rPr lang="ar-SA" sz="3600" b="1" cap="small" dirty="0">
                <a:solidFill>
                  <a:srgbClr val="0000CC"/>
                </a:solidFill>
              </a:rPr>
              <a:t>0:</a:t>
            </a:r>
            <a:endParaRPr lang="ar-EG" sz="3600" b="1" dirty="0">
              <a:solidFill>
                <a:srgbClr val="0000CC"/>
              </a:solidFill>
            </a:endParaRPr>
          </a:p>
        </p:txBody>
      </p:sp>
      <p:sp>
        <p:nvSpPr>
          <p:cNvPr id="17" name="Rectangle 16">
            <a:extLst>
              <a:ext uri="{FF2B5EF4-FFF2-40B4-BE49-F238E27FC236}">
                <a16:creationId xmlns:a16="http://schemas.microsoft.com/office/drawing/2014/main" id="{D7FBFE10-9CBD-6063-72E5-FE87AA1B8E04}"/>
              </a:ext>
            </a:extLst>
          </p:cNvPr>
          <p:cNvSpPr/>
          <p:nvPr/>
        </p:nvSpPr>
        <p:spPr>
          <a:xfrm>
            <a:off x="431800" y="4581525"/>
            <a:ext cx="8194675" cy="708025"/>
          </a:xfrm>
          <a:prstGeom prst="rect">
            <a:avLst/>
          </a:prstGeom>
        </p:spPr>
        <p:txBody>
          <a:bodyPr>
            <a:spAutoFit/>
          </a:bodyPr>
          <a:lstStyle/>
          <a:p>
            <a:pPr algn="r" rtl="1" eaLnBrk="1" fontAlgn="auto" hangingPunct="1">
              <a:spcBef>
                <a:spcPts val="0"/>
              </a:spcBef>
              <a:spcAft>
                <a:spcPts val="0"/>
              </a:spcAft>
              <a:defRPr/>
            </a:pPr>
            <a:r>
              <a:rPr lang="ar-SA" sz="4000" b="1" cap="small" dirty="0">
                <a:solidFill>
                  <a:srgbClr val="FF0066"/>
                </a:solidFill>
                <a:latin typeface="+mn-lt"/>
                <a:cs typeface="+mn-cs"/>
              </a:rPr>
              <a:t>- مفتوحًا إلى أعلى وله قيمة صغرى عندما أ&gt; 0</a:t>
            </a:r>
            <a:endParaRPr lang="en-US" sz="4000" dirty="0">
              <a:solidFill>
                <a:srgbClr val="FF0066"/>
              </a:solidFill>
              <a:latin typeface="+mn-lt"/>
              <a:cs typeface="+mn-cs"/>
            </a:endParaRPr>
          </a:p>
        </p:txBody>
      </p:sp>
      <p:sp>
        <p:nvSpPr>
          <p:cNvPr id="14" name="Rectangle 16">
            <a:extLst>
              <a:ext uri="{FF2B5EF4-FFF2-40B4-BE49-F238E27FC236}">
                <a16:creationId xmlns:a16="http://schemas.microsoft.com/office/drawing/2014/main" id="{A19D2C1C-BD1C-7AF1-F678-078407AF0DBE}"/>
              </a:ext>
            </a:extLst>
          </p:cNvPr>
          <p:cNvSpPr/>
          <p:nvPr/>
        </p:nvSpPr>
        <p:spPr>
          <a:xfrm>
            <a:off x="633413" y="5343525"/>
            <a:ext cx="7993062" cy="1323439"/>
          </a:xfrm>
          <a:prstGeom prst="rect">
            <a:avLst/>
          </a:prstGeom>
        </p:spPr>
        <p:txBody>
          <a:bodyPr>
            <a:spAutoFit/>
          </a:bodyPr>
          <a:lstStyle/>
          <a:p>
            <a:pPr algn="ctr" rtl="1" eaLnBrk="1" fontAlgn="auto" hangingPunct="1">
              <a:spcBef>
                <a:spcPts val="0"/>
              </a:spcBef>
              <a:spcAft>
                <a:spcPts val="0"/>
              </a:spcAft>
              <a:defRPr/>
            </a:pPr>
            <a:r>
              <a:rPr lang="ar-SA" sz="4000" b="1" cap="small" dirty="0">
                <a:solidFill>
                  <a:srgbClr val="FF0066"/>
                </a:solidFill>
                <a:latin typeface="+mn-lt"/>
                <a:cs typeface="+mn-cs"/>
              </a:rPr>
              <a:t>- مفتوحًا إلى أسفل وله قيمة عظمى عندما أ&lt; 0 </a:t>
            </a:r>
            <a:endParaRPr lang="en-US" sz="40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500"/>
                                        <p:tgtEl>
                                          <p:spTgt spid="6"/>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cached_extralife.wav"/>
                                        </p:tgtEl>
                                      </p:cMediaNode>
                                    </p:audio>
                                  </p:subTnLst>
                                </p:cTn>
                              </p:par>
                            </p:childTnLst>
                          </p:cTn>
                        </p:par>
                        <p:par>
                          <p:cTn id="16" fill="hold" nodeType="afterGroup">
                            <p:stCondLst>
                              <p:cond delay="1500"/>
                            </p:stCondLst>
                            <p:childTnLst>
                              <p:par>
                                <p:cTn id="17" presetID="37"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reakee.wav"/>
                                        </p:tgtEl>
                                      </p:cMediaNode>
                                    </p:audio>
                                  </p:subTnLst>
                                </p:cTn>
                              </p:par>
                            </p:childTnLst>
                          </p:cTn>
                        </p:par>
                        <p:par>
                          <p:cTn id="23" fill="hold" nodeType="afterGroup">
                            <p:stCondLst>
                              <p:cond delay="2500"/>
                            </p:stCondLst>
                            <p:childTnLst>
                              <p:par>
                                <p:cTn id="24" presetID="5" presetClass="entr" presetSubtype="1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6" name="suction.wav"/>
                                        </p:tgtEl>
                                      </p:cMediaNode>
                                    </p:audio>
                                  </p:subTnLst>
                                </p:cTn>
                              </p:par>
                            </p:childTnLst>
                          </p:cTn>
                        </p:par>
                        <p:par>
                          <p:cTn id="27" fill="hold" nodeType="afterGroup">
                            <p:stCondLst>
                              <p:cond delay="3000"/>
                            </p:stCondLst>
                            <p:childTnLst>
                              <p:par>
                                <p:cTn id="28" presetID="5" presetClass="entr" presetSubtype="1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15" grpId="0"/>
      <p:bldP spid="17"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4B0279AF-94CB-5B63-28DB-A81AC85FD456}"/>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BCFE4C1F-2768-D9D9-BCD5-81EC651D0EAA}"/>
              </a:ext>
            </a:extLst>
          </p:cNvPr>
          <p:cNvSpPr>
            <a:spLocks noChangeArrowheads="1"/>
          </p:cNvSpPr>
          <p:nvPr/>
        </p:nvSpPr>
        <p:spPr bwMode="auto">
          <a:xfrm>
            <a:off x="6038850" y="604838"/>
            <a:ext cx="2587625" cy="644525"/>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68AC2C14-2E77-BDE8-715A-B35A93697E3A}"/>
              </a:ext>
            </a:extLst>
          </p:cNvPr>
          <p:cNvSpPr/>
          <p:nvPr/>
        </p:nvSpPr>
        <p:spPr>
          <a:xfrm>
            <a:off x="3059113" y="293688"/>
            <a:ext cx="2860675" cy="1323975"/>
          </a:xfrm>
          <a:prstGeom prst="rect">
            <a:avLst/>
          </a:prstGeom>
          <a:solidFill>
            <a:schemeClr val="accent5">
              <a:lumMod val="50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القيم العظمى والقيم الصغرى</a:t>
            </a:r>
            <a:endParaRPr lang="ar-EG" sz="4000" dirty="0">
              <a:solidFill>
                <a:srgbClr val="FFFF00"/>
              </a:solidFill>
              <a:latin typeface="+mn-lt"/>
              <a:cs typeface="+mn-cs"/>
            </a:endParaRPr>
          </a:p>
        </p:txBody>
      </p:sp>
      <p:sp>
        <p:nvSpPr>
          <p:cNvPr id="15" name="TextBox 14">
            <a:extLst>
              <a:ext uri="{FF2B5EF4-FFF2-40B4-BE49-F238E27FC236}">
                <a16:creationId xmlns:a16="http://schemas.microsoft.com/office/drawing/2014/main" id="{BEC7A02B-4334-27C6-A55C-76B5C852533C}"/>
              </a:ext>
            </a:extLst>
          </p:cNvPr>
          <p:cNvSpPr txBox="1"/>
          <p:nvPr/>
        </p:nvSpPr>
        <p:spPr>
          <a:xfrm>
            <a:off x="1116013" y="2492375"/>
            <a:ext cx="7510462" cy="1323975"/>
          </a:xfrm>
          <a:prstGeom prst="rect">
            <a:avLst/>
          </a:prstGeom>
          <a:noFill/>
        </p:spPr>
        <p:txBody>
          <a:bodyPr rtlCol="1">
            <a:spAutoFit/>
          </a:bodyPr>
          <a:lstStyle/>
          <a:p>
            <a:pPr algn="ctr" eaLnBrk="1" fontAlgn="auto" hangingPunct="1">
              <a:spcBef>
                <a:spcPts val="0"/>
              </a:spcBef>
              <a:spcAft>
                <a:spcPts val="0"/>
              </a:spcAft>
              <a:defRPr/>
            </a:pPr>
            <a:r>
              <a:rPr lang="ar-SA" sz="3600" b="1" cap="small" dirty="0">
                <a:solidFill>
                  <a:srgbClr val="C00000"/>
                </a:solidFill>
              </a:rPr>
              <a:t>التعبير اللفظي: </a:t>
            </a:r>
            <a:r>
              <a:rPr lang="ar-SA" sz="3600" b="1" cap="small" dirty="0">
                <a:solidFill>
                  <a:srgbClr val="0000CC"/>
                </a:solidFill>
              </a:rPr>
              <a:t>يكون التمثيل البياني </a:t>
            </a:r>
            <a:r>
              <a:rPr lang="ar-SA" sz="3600" b="1" cap="small" dirty="0" err="1">
                <a:solidFill>
                  <a:srgbClr val="0000CC"/>
                </a:solidFill>
              </a:rPr>
              <a:t>للدالة:</a:t>
            </a:r>
            <a:r>
              <a:rPr lang="ar-SA" sz="3600" b="1" cap="small" dirty="0">
                <a:solidFill>
                  <a:srgbClr val="0000CC"/>
                </a:solidFill>
              </a:rPr>
              <a:t> </a:t>
            </a:r>
          </a:p>
          <a:p>
            <a:pPr algn="ctr" eaLnBrk="1" fontAlgn="auto" hangingPunct="1">
              <a:spcBef>
                <a:spcPts val="0"/>
              </a:spcBef>
              <a:spcAft>
                <a:spcPts val="0"/>
              </a:spcAft>
              <a:defRPr/>
            </a:pPr>
            <a:r>
              <a:rPr lang="ar-SA" sz="3600" b="1" cap="small" dirty="0">
                <a:solidFill>
                  <a:srgbClr val="0000CC"/>
                </a:solidFill>
              </a:rPr>
              <a:t>د(س</a:t>
            </a:r>
            <a:r>
              <a:rPr lang="ar-SA" sz="3600" b="1" cap="small" dirty="0" err="1">
                <a:solidFill>
                  <a:srgbClr val="0000CC"/>
                </a:solidFill>
              </a:rPr>
              <a:t>) </a:t>
            </a:r>
            <a:r>
              <a:rPr lang="ar-SA" sz="3600" b="1" cap="small" dirty="0">
                <a:solidFill>
                  <a:srgbClr val="0000CC"/>
                </a:solidFill>
              </a:rPr>
              <a:t>= أس</a:t>
            </a:r>
            <a:r>
              <a:rPr lang="ar-EG" sz="3600" b="1" baseline="30000" dirty="0">
                <a:solidFill>
                  <a:srgbClr val="0000CC"/>
                </a:solidFill>
              </a:rPr>
              <a:t>2</a:t>
            </a:r>
            <a:r>
              <a:rPr lang="ar-SA" sz="3600" b="1" cap="small" dirty="0">
                <a:solidFill>
                  <a:srgbClr val="0000CC"/>
                </a:solidFill>
              </a:rPr>
              <a:t> + ب </a:t>
            </a:r>
            <a:r>
              <a:rPr lang="ar-SA" sz="3600" b="1" cap="small" dirty="0" err="1">
                <a:solidFill>
                  <a:srgbClr val="0000CC"/>
                </a:solidFill>
              </a:rPr>
              <a:t>س </a:t>
            </a:r>
            <a:r>
              <a:rPr lang="ar-SA" sz="3600" b="1" cap="small" dirty="0">
                <a:solidFill>
                  <a:srgbClr val="0000CC"/>
                </a:solidFill>
              </a:rPr>
              <a:t>+ </a:t>
            </a:r>
            <a:r>
              <a:rPr lang="ar-SA" sz="3600" b="1" cap="small" dirty="0" err="1">
                <a:solidFill>
                  <a:srgbClr val="0000CC"/>
                </a:solidFill>
              </a:rPr>
              <a:t>جـ</a:t>
            </a:r>
            <a:r>
              <a:rPr lang="ar-SA" sz="3600" b="1" cap="small" dirty="0">
                <a:solidFill>
                  <a:srgbClr val="0000CC"/>
                </a:solidFill>
              </a:rPr>
              <a:t>، حيث </a:t>
            </a:r>
            <a:r>
              <a:rPr lang="ar-SA" sz="3600" b="1" cap="small" dirty="0" err="1">
                <a:solidFill>
                  <a:srgbClr val="0000CC"/>
                </a:solidFill>
              </a:rPr>
              <a:t>أ </a:t>
            </a:r>
            <a:r>
              <a:rPr lang="ar-SA" sz="4400" b="1" cap="small" dirty="0">
                <a:solidFill>
                  <a:srgbClr val="0000CC"/>
                </a:solidFill>
              </a:rPr>
              <a:t>≠</a:t>
            </a:r>
            <a:r>
              <a:rPr lang="ar-SA" sz="3600" b="1" cap="small" dirty="0">
                <a:solidFill>
                  <a:srgbClr val="0000CC"/>
                </a:solidFill>
              </a:rPr>
              <a:t>0:</a:t>
            </a:r>
            <a:endParaRPr lang="ar-EG" sz="3600" b="1" dirty="0">
              <a:solidFill>
                <a:srgbClr val="0000CC"/>
              </a:solidFill>
            </a:endParaRPr>
          </a:p>
        </p:txBody>
      </p:sp>
      <p:sp>
        <p:nvSpPr>
          <p:cNvPr id="17" name="Rectangle 16">
            <a:extLst>
              <a:ext uri="{FF2B5EF4-FFF2-40B4-BE49-F238E27FC236}">
                <a16:creationId xmlns:a16="http://schemas.microsoft.com/office/drawing/2014/main" id="{5C0294B5-94DC-08B9-9E46-676DB7C74450}"/>
              </a:ext>
            </a:extLst>
          </p:cNvPr>
          <p:cNvSpPr/>
          <p:nvPr/>
        </p:nvSpPr>
        <p:spPr>
          <a:xfrm>
            <a:off x="539750" y="4292600"/>
            <a:ext cx="7993063" cy="2062163"/>
          </a:xfrm>
          <a:prstGeom prst="rect">
            <a:avLst/>
          </a:prstGeom>
        </p:spPr>
        <p:txBody>
          <a:bodyPr>
            <a:spAutoFit/>
          </a:bodyPr>
          <a:lstStyle/>
          <a:p>
            <a:pPr algn="r" rtl="1" eaLnBrk="1" fontAlgn="auto" hangingPunct="1">
              <a:spcBef>
                <a:spcPts val="0"/>
              </a:spcBef>
              <a:spcAft>
                <a:spcPts val="0"/>
              </a:spcAft>
              <a:defRPr/>
            </a:pPr>
            <a:r>
              <a:rPr lang="ar-SA" sz="3200" b="1" cap="small" dirty="0">
                <a:solidFill>
                  <a:srgbClr val="FF0066"/>
                </a:solidFill>
                <a:latin typeface="+mn-lt"/>
                <a:cs typeface="+mn-cs"/>
              </a:rPr>
              <a:t>- مدى الدالة التربيعية هو جميع الأعداد الحقيقية التي تزيد على أو تساوي القيمة الصغرى إذا كانت أ&gt; 0، أو جميع الأعداد الحقيقية التي تقل عن أو تساوي القيمة العظمى إذا كانت أ&lt; 0 .</a:t>
            </a:r>
            <a:endParaRPr lang="en-US" sz="32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A10992CA-407F-45C2-5A6A-9C6A544907D7}"/>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9D699C3A-4669-C191-6A93-A10EF247593C}"/>
              </a:ext>
            </a:extLst>
          </p:cNvPr>
          <p:cNvSpPr>
            <a:spLocks noChangeArrowheads="1"/>
          </p:cNvSpPr>
          <p:nvPr/>
        </p:nvSpPr>
        <p:spPr bwMode="auto">
          <a:xfrm>
            <a:off x="6146800" y="604838"/>
            <a:ext cx="2587625" cy="644525"/>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739B519D-7BCC-0F41-6C9E-4D6BEFE9CC91}"/>
              </a:ext>
            </a:extLst>
          </p:cNvPr>
          <p:cNvSpPr/>
          <p:nvPr/>
        </p:nvSpPr>
        <p:spPr>
          <a:xfrm>
            <a:off x="3141662" y="319087"/>
            <a:ext cx="2860675" cy="1323975"/>
          </a:xfrm>
          <a:prstGeom prst="rect">
            <a:avLst/>
          </a:prstGeom>
          <a:solidFill>
            <a:schemeClr val="accent5">
              <a:lumMod val="50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القيم العظمى والقيم الصغرى</a:t>
            </a:r>
            <a:endParaRPr lang="ar-EG" sz="4000" dirty="0">
              <a:solidFill>
                <a:srgbClr val="FFFF00"/>
              </a:solidFill>
              <a:latin typeface="+mn-lt"/>
              <a:cs typeface="+mn-cs"/>
            </a:endParaRPr>
          </a:p>
        </p:txBody>
      </p:sp>
      <p:sp>
        <p:nvSpPr>
          <p:cNvPr id="14" name="Rectangle 13">
            <a:extLst>
              <a:ext uri="{FF2B5EF4-FFF2-40B4-BE49-F238E27FC236}">
                <a16:creationId xmlns:a16="http://schemas.microsoft.com/office/drawing/2014/main" id="{7FB52A2E-85D2-2136-80F7-E6E6F0BADDD0}"/>
              </a:ext>
            </a:extLst>
          </p:cNvPr>
          <p:cNvSpPr/>
          <p:nvPr/>
        </p:nvSpPr>
        <p:spPr>
          <a:xfrm>
            <a:off x="6804248" y="2609528"/>
            <a:ext cx="1835696" cy="769441"/>
          </a:xfrm>
          <a:prstGeom prst="rect">
            <a:avLst/>
          </a:prstGeom>
          <a:solidFill>
            <a:srgbClr val="C0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spAutoFit/>
          </a:bodyPr>
          <a:lstStyle/>
          <a:p>
            <a:pPr algn="ctr" eaLnBrk="1" fontAlgn="auto" hangingPunct="1">
              <a:spcBef>
                <a:spcPts val="0"/>
              </a:spcBef>
              <a:spcAft>
                <a:spcPts val="0"/>
              </a:spcAft>
              <a:defRPr/>
            </a:pPr>
            <a:r>
              <a:rPr lang="ar-EG" sz="4400" b="1" dirty="0">
                <a:solidFill>
                  <a:srgbClr val="FFFF00"/>
                </a:solidFill>
                <a:latin typeface="+mn-lt"/>
                <a:cs typeface="+mn-cs"/>
              </a:rPr>
              <a:t>مثال</a:t>
            </a:r>
            <a:r>
              <a:rPr lang="ar-SA" sz="4400" b="1" dirty="0">
                <a:solidFill>
                  <a:srgbClr val="FFFF00"/>
                </a:solidFill>
                <a:latin typeface="+mn-lt"/>
                <a:cs typeface="+mn-cs"/>
              </a:rPr>
              <a:t>:</a:t>
            </a:r>
            <a:endParaRPr lang="ar-EG" sz="4400" dirty="0">
              <a:solidFill>
                <a:srgbClr val="FFFF00"/>
              </a:solidFill>
              <a:latin typeface="+mn-lt"/>
              <a:cs typeface="+mn-cs"/>
            </a:endParaRPr>
          </a:p>
        </p:txBody>
      </p:sp>
      <p:pic>
        <p:nvPicPr>
          <p:cNvPr id="195586" name="Picture 2">
            <a:extLst>
              <a:ext uri="{FF2B5EF4-FFF2-40B4-BE49-F238E27FC236}">
                <a16:creationId xmlns:a16="http://schemas.microsoft.com/office/drawing/2014/main" id="{456B703C-EAD0-7ACF-0A04-C0980064F629}"/>
              </a:ext>
            </a:extLst>
          </p:cNvPr>
          <p:cNvPicPr>
            <a:picLocks noChangeAspect="1" noChangeArrowheads="1"/>
          </p:cNvPicPr>
          <p:nvPr/>
        </p:nvPicPr>
        <p:blipFill>
          <a:blip r:embed="rId4"/>
          <a:srcRect/>
          <a:stretch>
            <a:fillRect/>
          </a:stretch>
        </p:blipFill>
        <p:spPr bwMode="auto">
          <a:xfrm>
            <a:off x="3708400" y="2708275"/>
            <a:ext cx="2719388" cy="316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5587" name="Picture 3">
            <a:extLst>
              <a:ext uri="{FF2B5EF4-FFF2-40B4-BE49-F238E27FC236}">
                <a16:creationId xmlns:a16="http://schemas.microsoft.com/office/drawing/2014/main" id="{846BBA6D-7EE9-06BC-F5E7-DE8E0D33B339}"/>
              </a:ext>
            </a:extLst>
          </p:cNvPr>
          <p:cNvPicPr>
            <a:picLocks noChangeAspect="1" noChangeArrowheads="1"/>
          </p:cNvPicPr>
          <p:nvPr/>
        </p:nvPicPr>
        <p:blipFill>
          <a:blip r:embed="rId5"/>
          <a:srcRect/>
          <a:stretch>
            <a:fillRect/>
          </a:stretch>
        </p:blipFill>
        <p:spPr bwMode="auto">
          <a:xfrm>
            <a:off x="611188" y="2708275"/>
            <a:ext cx="2808287" cy="323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75 - arcade game running.wav"/>
                                        </p:tgtEl>
                                      </p:cMediaNode>
                                    </p:audio>
                                  </p:subTnLst>
                                </p:cTn>
                              </p:par>
                              <p:par>
                                <p:cTn id="11" presetID="37" presetClass="entr" presetSubtype="0" fill="hold" nodeType="withEffect">
                                  <p:stCondLst>
                                    <p:cond delay="0"/>
                                  </p:stCondLst>
                                  <p:childTnLst>
                                    <p:set>
                                      <p:cBhvr>
                                        <p:cTn id="12" dur="1" fill="hold">
                                          <p:stCondLst>
                                            <p:cond delay="0"/>
                                          </p:stCondLst>
                                        </p:cTn>
                                        <p:tgtEl>
                                          <p:spTgt spid="195586"/>
                                        </p:tgtEl>
                                        <p:attrNameLst>
                                          <p:attrName>style.visibility</p:attrName>
                                        </p:attrNameLst>
                                      </p:cBhvr>
                                      <p:to>
                                        <p:strVal val="visible"/>
                                      </p:to>
                                    </p:set>
                                    <p:animEffect transition="in" filter="fade">
                                      <p:cBhvr>
                                        <p:cTn id="13" dur="1000"/>
                                        <p:tgtEl>
                                          <p:spTgt spid="195586"/>
                                        </p:tgtEl>
                                      </p:cBhvr>
                                    </p:animEffect>
                                    <p:anim calcmode="lin" valueType="num">
                                      <p:cBhvr>
                                        <p:cTn id="14" dur="1000" fill="hold"/>
                                        <p:tgtEl>
                                          <p:spTgt spid="195586"/>
                                        </p:tgtEl>
                                        <p:attrNameLst>
                                          <p:attrName>ppt_x</p:attrName>
                                        </p:attrNameLst>
                                      </p:cBhvr>
                                      <p:tavLst>
                                        <p:tav tm="0">
                                          <p:val>
                                            <p:strVal val="#ppt_x"/>
                                          </p:val>
                                        </p:tav>
                                        <p:tav tm="100000">
                                          <p:val>
                                            <p:strVal val="#ppt_x"/>
                                          </p:val>
                                        </p:tav>
                                      </p:tavLst>
                                    </p:anim>
                                    <p:anim calcmode="lin" valueType="num">
                                      <p:cBhvr>
                                        <p:cTn id="15" dur="900" decel="100000" fill="hold"/>
                                        <p:tgtEl>
                                          <p:spTgt spid="19558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558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95587"/>
                                        </p:tgtEl>
                                        <p:attrNameLst>
                                          <p:attrName>style.visibility</p:attrName>
                                        </p:attrNameLst>
                                      </p:cBhvr>
                                      <p:to>
                                        <p:strVal val="visible"/>
                                      </p:to>
                                    </p:set>
                                    <p:animEffect transition="in" filter="fade">
                                      <p:cBhvr>
                                        <p:cTn id="19" dur="1000"/>
                                        <p:tgtEl>
                                          <p:spTgt spid="195587"/>
                                        </p:tgtEl>
                                      </p:cBhvr>
                                    </p:animEffect>
                                    <p:anim calcmode="lin" valueType="num">
                                      <p:cBhvr>
                                        <p:cTn id="20" dur="1000" fill="hold"/>
                                        <p:tgtEl>
                                          <p:spTgt spid="195587"/>
                                        </p:tgtEl>
                                        <p:attrNameLst>
                                          <p:attrName>ppt_x</p:attrName>
                                        </p:attrNameLst>
                                      </p:cBhvr>
                                      <p:tavLst>
                                        <p:tav tm="0">
                                          <p:val>
                                            <p:strVal val="#ppt_x"/>
                                          </p:val>
                                        </p:tav>
                                        <p:tav tm="100000">
                                          <p:val>
                                            <p:strVal val="#ppt_x"/>
                                          </p:val>
                                        </p:tav>
                                      </p:tavLst>
                                    </p:anim>
                                    <p:anim calcmode="lin" valueType="num">
                                      <p:cBhvr>
                                        <p:cTn id="21" dur="900" decel="100000" fill="hold"/>
                                        <p:tgtEl>
                                          <p:spTgt spid="19558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55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id="{05EB3463-0B67-8C2F-4333-EEAAA7583811}"/>
              </a:ext>
            </a:extLst>
          </p:cNvPr>
          <p:cNvSpPr/>
          <p:nvPr/>
        </p:nvSpPr>
        <p:spPr>
          <a:xfrm>
            <a:off x="2124075" y="1889125"/>
            <a:ext cx="4824413" cy="10080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88" name="TextBox 187">
            <a:extLst>
              <a:ext uri="{FF2B5EF4-FFF2-40B4-BE49-F238E27FC236}">
                <a16:creationId xmlns:a16="http://schemas.microsoft.com/office/drawing/2014/main" id="{F3F2B29D-5CC3-DBF7-A6B8-315701B669AB}"/>
              </a:ext>
            </a:extLst>
          </p:cNvPr>
          <p:cNvSpPr txBox="1"/>
          <p:nvPr/>
        </p:nvSpPr>
        <p:spPr>
          <a:xfrm>
            <a:off x="1908175" y="1889125"/>
            <a:ext cx="5184775"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الدالة غير الخطية</a:t>
            </a:r>
            <a:endParaRPr lang="en-US" sz="5400" dirty="0">
              <a:latin typeface="+mn-lt"/>
              <a:cs typeface="+mn-cs"/>
            </a:endParaRPr>
          </a:p>
        </p:txBody>
      </p:sp>
      <p:sp>
        <p:nvSpPr>
          <p:cNvPr id="189" name="Rectangle 188">
            <a:extLst>
              <a:ext uri="{FF2B5EF4-FFF2-40B4-BE49-F238E27FC236}">
                <a16:creationId xmlns:a16="http://schemas.microsoft.com/office/drawing/2014/main" id="{25938465-D107-CB8B-014D-529939F8A8EA}"/>
              </a:ext>
            </a:extLst>
          </p:cNvPr>
          <p:cNvSpPr/>
          <p:nvPr/>
        </p:nvSpPr>
        <p:spPr>
          <a:xfrm>
            <a:off x="2124075" y="3257550"/>
            <a:ext cx="4824413" cy="10080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90" name="TextBox 189">
            <a:extLst>
              <a:ext uri="{FF2B5EF4-FFF2-40B4-BE49-F238E27FC236}">
                <a16:creationId xmlns:a16="http://schemas.microsoft.com/office/drawing/2014/main" id="{209C1C64-5102-4DE9-E797-54D4B6A35EDB}"/>
              </a:ext>
            </a:extLst>
          </p:cNvPr>
          <p:cNvSpPr txBox="1"/>
          <p:nvPr/>
        </p:nvSpPr>
        <p:spPr>
          <a:xfrm>
            <a:off x="1908175" y="3257550"/>
            <a:ext cx="5184775"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الدالة التربيعية</a:t>
            </a:r>
            <a:endParaRPr lang="en-US" sz="5400" dirty="0">
              <a:latin typeface="+mn-lt"/>
              <a:cs typeface="+mn-cs"/>
            </a:endParaRPr>
          </a:p>
        </p:txBody>
      </p:sp>
      <p:sp>
        <p:nvSpPr>
          <p:cNvPr id="191" name="Rectangle 190">
            <a:extLst>
              <a:ext uri="{FF2B5EF4-FFF2-40B4-BE49-F238E27FC236}">
                <a16:creationId xmlns:a16="http://schemas.microsoft.com/office/drawing/2014/main" id="{1B6F2864-E1DB-08CB-9B05-133B87CDD2F4}"/>
              </a:ext>
            </a:extLst>
          </p:cNvPr>
          <p:cNvSpPr/>
          <p:nvPr/>
        </p:nvSpPr>
        <p:spPr>
          <a:xfrm>
            <a:off x="2124075" y="4554538"/>
            <a:ext cx="4824413" cy="161131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92" name="TextBox 191">
            <a:extLst>
              <a:ext uri="{FF2B5EF4-FFF2-40B4-BE49-F238E27FC236}">
                <a16:creationId xmlns:a16="http://schemas.microsoft.com/office/drawing/2014/main" id="{E3CB4EF6-2515-3FB5-C653-B03205FA28DB}"/>
              </a:ext>
            </a:extLst>
          </p:cNvPr>
          <p:cNvSpPr txBox="1"/>
          <p:nvPr/>
        </p:nvSpPr>
        <p:spPr>
          <a:xfrm>
            <a:off x="2124075" y="4508500"/>
            <a:ext cx="4824413" cy="1754188"/>
          </a:xfrm>
          <a:prstGeom prst="rect">
            <a:avLst/>
          </a:prstGeom>
          <a:solidFill>
            <a:schemeClr val="tx2">
              <a:lumMod val="40000"/>
              <a:lumOff val="60000"/>
            </a:schemeClr>
          </a:solidFill>
        </p:spPr>
        <p:txBody>
          <a:bodyPr wrap="square" rtlCol="1">
            <a:spAutoFit/>
          </a:bodyPr>
          <a:lstStyle/>
          <a:p>
            <a:pPr algn="ctr" rtl="1" eaLnBrk="1" fontAlgn="auto" hangingPunct="1">
              <a:spcBef>
                <a:spcPts val="0"/>
              </a:spcBef>
              <a:spcAft>
                <a:spcPts val="0"/>
              </a:spcAft>
              <a:defRPr/>
            </a:pPr>
            <a:r>
              <a:rPr lang="ar-SA" sz="5400" b="1" cap="small" dirty="0">
                <a:latin typeface="+mn-lt"/>
                <a:cs typeface="+mn-cs"/>
              </a:rPr>
              <a:t>- الصورة القياسية</a:t>
            </a:r>
            <a:r>
              <a:rPr lang="ar-EG" sz="5400" b="1" cap="small" dirty="0">
                <a:latin typeface="+mn-lt"/>
                <a:cs typeface="+mn-cs"/>
              </a:rPr>
              <a:t> للدالة التربيعية.</a:t>
            </a:r>
            <a:endParaRPr lang="en-US" sz="5400" dirty="0">
              <a:latin typeface="+mn-lt"/>
              <a:cs typeface="+mn-cs"/>
            </a:endParaRPr>
          </a:p>
        </p:txBody>
      </p:sp>
    </p:spTree>
  </p:cSld>
  <p:clrMapOvr>
    <a:masterClrMapping/>
  </p:clrMapOvr>
  <p:transition>
    <p:split orient="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strips(downLeft)">
                                      <p:cBhvr>
                                        <p:cTn id="7" dur="500"/>
                                        <p:tgtEl>
                                          <p:spTgt spid="187"/>
                                        </p:tgtEl>
                                      </p:cBhvr>
                                    </p:animEffect>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8" presetID="18" presetClass="entr" presetSubtype="12"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strips(downLeft)">
                                      <p:cBhvr>
                                        <p:cTn id="10" dur="500"/>
                                        <p:tgtEl>
                                          <p:spTgt spid="188"/>
                                        </p:tgtEl>
                                      </p:cBhvr>
                                    </p:animEffect>
                                  </p:childTnLst>
                                  <p:subTnLst>
                                    <p:audio>
                                      <p:cMediaNode>
                                        <p:cTn display="0" masterRel="sameClick">
                                          <p:stCondLst>
                                            <p:cond evt="begin" delay="0">
                                              <p:tn val="8"/>
                                            </p:cond>
                                          </p:stCondLst>
                                          <p:endCondLst>
                                            <p:cond evt="onStopAudio" delay="0">
                                              <p:tgtEl>
                                                <p:sldTgt/>
                                              </p:tgtEl>
                                            </p:cond>
                                          </p:endCondLst>
                                        </p:cTn>
                                        <p:tgtEl>
                                          <p:sndTgt r:embed="rId3" name="cp_empty.wav"/>
                                        </p:tgtEl>
                                      </p:cMediaNode>
                                    </p:audio>
                                  </p:sub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strips(downLeft)">
                                      <p:cBhvr>
                                        <p:cTn id="14" dur="500"/>
                                        <p:tgtEl>
                                          <p:spTgt spid="189"/>
                                        </p:tgtEl>
                                      </p:cBhvr>
                                    </p:animEffect>
                                  </p:childTnLst>
                                  <p:subTnLst>
                                    <p:audio>
                                      <p:cMediaNode>
                                        <p:cTn display="0" masterRel="sameClick">
                                          <p:stCondLst>
                                            <p:cond evt="begin" delay="0">
                                              <p:tn val="12"/>
                                            </p:cond>
                                          </p:stCondLst>
                                          <p:endCondLst>
                                            <p:cond evt="onStopAudio" delay="0">
                                              <p:tgtEl>
                                                <p:sldTgt/>
                                              </p:tgtEl>
                                            </p:cond>
                                          </p:endCondLst>
                                        </p:cTn>
                                        <p:tgtEl>
                                          <p:sndTgt r:embed="rId3" name="cp_empty.wav"/>
                                        </p:tgtEl>
                                      </p:cMediaNode>
                                    </p:audio>
                                  </p:subTnLst>
                                </p:cTn>
                              </p:par>
                              <p:par>
                                <p:cTn id="15" presetID="18" presetClass="entr" presetSubtype="12"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strips(downLeft)">
                                      <p:cBhvr>
                                        <p:cTn id="17" dur="500"/>
                                        <p:tgtEl>
                                          <p:spTgt spid="190"/>
                                        </p:tgtEl>
                                      </p:cBhvr>
                                    </p:animEffect>
                                  </p:childTnLst>
                                  <p:subTnLst>
                                    <p:audio>
                                      <p:cMediaNode>
                                        <p:cTn display="0" masterRel="sameClick">
                                          <p:stCondLst>
                                            <p:cond evt="begin" delay="0">
                                              <p:tn val="15"/>
                                            </p:cond>
                                          </p:stCondLst>
                                          <p:endCondLst>
                                            <p:cond evt="onStopAudio" delay="0">
                                              <p:tgtEl>
                                                <p:sldTgt/>
                                              </p:tgtEl>
                                            </p:cond>
                                          </p:endCondLst>
                                        </p:cTn>
                                        <p:tgtEl>
                                          <p:sndTgt r:embed="rId3" name="cp_empty.wav"/>
                                        </p:tgtEl>
                                      </p:cMediaNode>
                                    </p:audio>
                                  </p:sub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strips(downLeft)">
                                      <p:cBhvr>
                                        <p:cTn id="21" dur="500"/>
                                        <p:tgtEl>
                                          <p:spTgt spid="191"/>
                                        </p:tgtEl>
                                      </p:cBhvr>
                                    </p:animEffect>
                                  </p:childTnLst>
                                  <p:subTnLst>
                                    <p:audio>
                                      <p:cMediaNode>
                                        <p:cTn display="0" masterRel="sameClick">
                                          <p:stCondLst>
                                            <p:cond evt="begin" delay="0">
                                              <p:tn val="19"/>
                                            </p:cond>
                                          </p:stCondLst>
                                          <p:endCondLst>
                                            <p:cond evt="onStopAudio" delay="0">
                                              <p:tgtEl>
                                                <p:sldTgt/>
                                              </p:tgtEl>
                                            </p:cond>
                                          </p:endCondLst>
                                        </p:cTn>
                                        <p:tgtEl>
                                          <p:sndTgt r:embed="rId3" name="cp_empty.wav"/>
                                        </p:tgtEl>
                                      </p:cMediaNode>
                                    </p:audio>
                                  </p:subTnLst>
                                </p:cTn>
                              </p:par>
                              <p:par>
                                <p:cTn id="22" presetID="18" presetClass="entr" presetSubtype="12" fill="hold" nodeType="with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strips(downLeft)">
                                      <p:cBhvr>
                                        <p:cTn id="24" dur="500"/>
                                        <p:tgtEl>
                                          <p:spTgt spid="192"/>
                                        </p:tgtEl>
                                      </p:cBhvr>
                                    </p:animEffect>
                                  </p:childTnLst>
                                  <p:subTnLst>
                                    <p:audio>
                                      <p:cMediaNode>
                                        <p:cTn display="0" masterRel="sameClick">
                                          <p:stCondLst>
                                            <p:cond evt="begin" delay="0">
                                              <p:tn val="22"/>
                                            </p:cond>
                                          </p:stCondLst>
                                          <p:endCondLst>
                                            <p:cond evt="onStopAudio" delay="0">
                                              <p:tgtEl>
                                                <p:sldTgt/>
                                              </p:tgtEl>
                                            </p:cond>
                                          </p:endCondLst>
                                        </p:cTn>
                                        <p:tgtEl>
                                          <p:sndTgt r:embed="rId3"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p:bldP spid="189" grpId="0" animBg="1"/>
      <p:bldP spid="190" grpId="0"/>
      <p:bldP spid="191" grpId="0" animBg="1"/>
      <p:bldP spid="19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144386" y="1468178"/>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TextBox 3">
            <a:extLst>
              <a:ext uri="{FF2B5EF4-FFF2-40B4-BE49-F238E27FC236}">
                <a16:creationId xmlns:a16="http://schemas.microsoft.com/office/drawing/2014/main" id="{FE3A9FCD-32E3-4857-9C8C-C8646512AB38}"/>
              </a:ext>
            </a:extLst>
          </p:cNvPr>
          <p:cNvSpPr txBox="1"/>
          <p:nvPr/>
        </p:nvSpPr>
        <p:spPr>
          <a:xfrm>
            <a:off x="4659359" y="1225020"/>
            <a:ext cx="3550991" cy="1569660"/>
          </a:xfrm>
          <a:prstGeom prst="rect">
            <a:avLst/>
          </a:prstGeom>
          <a:solidFill>
            <a:srgbClr val="6C9EBC"/>
          </a:solidFill>
          <a:ln>
            <a:noFill/>
          </a:ln>
          <a:effectLst/>
        </p:spPr>
        <p:txBody>
          <a:bodyPr rtlCol="1">
            <a:spAutoFit/>
          </a:bodyPr>
          <a:lstStyle/>
          <a:p>
            <a:pPr algn="ctr" eaLnBrk="1" fontAlgn="auto" hangingPunct="1">
              <a:spcBef>
                <a:spcPts val="0"/>
              </a:spcBef>
              <a:spcAft>
                <a:spcPts val="0"/>
              </a:spcAft>
              <a:defRPr/>
            </a:pPr>
            <a:r>
              <a:rPr lang="ar-EG" sz="9600" b="1" dirty="0">
                <a:solidFill>
                  <a:srgbClr val="FFFF00"/>
                </a:solidFill>
                <a:latin typeface="+mn-lt"/>
                <a:cs typeface="+mn-cs"/>
              </a:rPr>
              <a:t>تنبيه!</a:t>
            </a:r>
          </a:p>
        </p:txBody>
      </p:sp>
    </p:spTree>
    <p:extLst>
      <p:ext uri="{BB962C8B-B14F-4D97-AF65-F5344CB8AC3E}">
        <p14:creationId xmlns:p14="http://schemas.microsoft.com/office/powerpoint/2010/main" val="1872568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7EADCF2-9371-D8BE-D166-F9D40A92FE21}"/>
              </a:ext>
            </a:extLst>
          </p:cNvPr>
          <p:cNvSpPr>
            <a:spLocks noChangeArrowheads="1"/>
          </p:cNvSpPr>
          <p:nvPr/>
        </p:nvSpPr>
        <p:spPr bwMode="auto">
          <a:xfrm>
            <a:off x="1763688" y="1556792"/>
            <a:ext cx="58705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eaLnBrk="1" hangingPunct="1">
              <a:spcBef>
                <a:spcPct val="0"/>
              </a:spcBef>
              <a:buFontTx/>
              <a:buNone/>
            </a:pPr>
            <a:r>
              <a:rPr lang="ar-EG" altLang="ar-SA" sz="4000" b="1">
                <a:solidFill>
                  <a:srgbClr val="006600"/>
                </a:solidFill>
              </a:rPr>
              <a:t>القيم الصغرى والقيم العظمى</a:t>
            </a:r>
          </a:p>
          <a:p>
            <a:pPr algn="justLow" eaLnBrk="1" hangingPunct="1">
              <a:spcBef>
                <a:spcPct val="0"/>
              </a:spcBef>
              <a:buFontTx/>
              <a:buNone/>
            </a:pPr>
            <a:r>
              <a:rPr lang="ar-EG" altLang="ar-SA" sz="4000" b="1">
                <a:solidFill>
                  <a:srgbClr val="C00000"/>
                </a:solidFill>
              </a:rPr>
              <a:t>لا تنس إيجاد كلا الإحداثيين السيني والصادي للرأس (س، ص) حيث أن القيمة الصغرى أو القيمة العظمى تمثل الإحداثي الصادي له.</a:t>
            </a:r>
            <a:endParaRPr lang="en-US" altLang="ar-SA" sz="4000">
              <a:solidFill>
                <a:srgbClr val="C00000"/>
              </a:solidFill>
            </a:endParaRPr>
          </a:p>
        </p:txBody>
      </p:sp>
    </p:spTree>
  </p:cSld>
  <p:clrMapOvr>
    <a:masterClrMapping/>
  </p:clrMapOvr>
  <p:transition>
    <p:zoom/>
    <p:sndAc>
      <p:stSnd>
        <p:snd r:embed="rId3" name="0085 - arcade game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145">
                                          <p:stCondLst>
                                            <p:cond delay="0"/>
                                          </p:stCondLst>
                                        </p:cTn>
                                        <p:tgtEl>
                                          <p:spTgt spid="10">
                                            <p:txEl>
                                              <p:pRg st="0" end="0"/>
                                            </p:txEl>
                                          </p:spTgt>
                                        </p:tgtEl>
                                      </p:cBhvr>
                                    </p:animEffect>
                                    <p:anim calcmode="lin" valueType="num">
                                      <p:cBhvr>
                                        <p:cTn id="8" dur="455"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0"/>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3"/>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10">
                                            <p:txEl>
                                              <p:pRg st="0" end="0"/>
                                            </p:txEl>
                                          </p:spTgt>
                                        </p:tgtEl>
                                      </p:cBhvr>
                                      <p:to x="100000" y="60000"/>
                                    </p:animScale>
                                    <p:animScale>
                                      <p:cBhvr>
                                        <p:cTn id="14" dur="42" decel="50000">
                                          <p:stCondLst>
                                            <p:cond delay="169"/>
                                          </p:stCondLst>
                                        </p:cTn>
                                        <p:tgtEl>
                                          <p:spTgt spid="10">
                                            <p:txEl>
                                              <p:pRg st="0" end="0"/>
                                            </p:txEl>
                                          </p:spTgt>
                                        </p:tgtEl>
                                      </p:cBhvr>
                                      <p:to x="100000" y="100000"/>
                                    </p:animScale>
                                    <p:animScale>
                                      <p:cBhvr>
                                        <p:cTn id="15" dur="7">
                                          <p:stCondLst>
                                            <p:cond delay="327"/>
                                          </p:stCondLst>
                                        </p:cTn>
                                        <p:tgtEl>
                                          <p:spTgt spid="10">
                                            <p:txEl>
                                              <p:pRg st="0" end="0"/>
                                            </p:txEl>
                                          </p:spTgt>
                                        </p:tgtEl>
                                      </p:cBhvr>
                                      <p:to x="100000" y="80000"/>
                                    </p:animScale>
                                    <p:animScale>
                                      <p:cBhvr>
                                        <p:cTn id="16" dur="42" decel="50000">
                                          <p:stCondLst>
                                            <p:cond delay="334"/>
                                          </p:stCondLst>
                                        </p:cTn>
                                        <p:tgtEl>
                                          <p:spTgt spid="10">
                                            <p:txEl>
                                              <p:pRg st="0" end="0"/>
                                            </p:txEl>
                                          </p:spTgt>
                                        </p:tgtEl>
                                      </p:cBhvr>
                                      <p:to x="100000" y="100000"/>
                                    </p:animScale>
                                    <p:animScale>
                                      <p:cBhvr>
                                        <p:cTn id="17" dur="7">
                                          <p:stCondLst>
                                            <p:cond delay="410"/>
                                          </p:stCondLst>
                                        </p:cTn>
                                        <p:tgtEl>
                                          <p:spTgt spid="10">
                                            <p:txEl>
                                              <p:pRg st="0" end="0"/>
                                            </p:txEl>
                                          </p:spTgt>
                                        </p:tgtEl>
                                      </p:cBhvr>
                                      <p:to x="100000" y="90000"/>
                                    </p:animScale>
                                    <p:animScale>
                                      <p:cBhvr>
                                        <p:cTn id="18" dur="42" decel="50000">
                                          <p:stCondLst>
                                            <p:cond delay="416"/>
                                          </p:stCondLst>
                                        </p:cTn>
                                        <p:tgtEl>
                                          <p:spTgt spid="10">
                                            <p:txEl>
                                              <p:pRg st="0" end="0"/>
                                            </p:txEl>
                                          </p:spTgt>
                                        </p:tgtEl>
                                      </p:cBhvr>
                                      <p:to x="100000" y="100000"/>
                                    </p:animScale>
                                    <p:animScale>
                                      <p:cBhvr>
                                        <p:cTn id="19" dur="7">
                                          <p:stCondLst>
                                            <p:cond delay="451"/>
                                          </p:stCondLst>
                                        </p:cTn>
                                        <p:tgtEl>
                                          <p:spTgt spid="10">
                                            <p:txEl>
                                              <p:pRg st="0" end="0"/>
                                            </p:txEl>
                                          </p:spTgt>
                                        </p:tgtEl>
                                      </p:cBhvr>
                                      <p:to x="100000" y="95000"/>
                                    </p:animScale>
                                    <p:animScale>
                                      <p:cBhvr>
                                        <p:cTn id="20" dur="42" decel="50000">
                                          <p:stCondLst>
                                            <p:cond delay="458"/>
                                          </p:stCondLst>
                                        </p:cTn>
                                        <p:tgtEl>
                                          <p:spTgt spid="10">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Exclamation.wav"/>
                                        </p:tgtEl>
                                      </p:cMediaNode>
                                    </p:audio>
                                  </p:subTnLst>
                                </p:cTn>
                              </p:par>
                            </p:childTnLst>
                          </p:cTn>
                        </p:par>
                        <p:par>
                          <p:cTn id="21" fill="hold" nodeType="afterGroup">
                            <p:stCondLst>
                              <p:cond delay="500"/>
                            </p:stCondLst>
                            <p:childTnLst>
                              <p:par>
                                <p:cTn id="22" presetID="21" presetClass="entr" presetSubtype="4" fill="hold" nodeType="after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heel(4)">
                                      <p:cBhvr>
                                        <p:cTn id="24" dur="500"/>
                                        <p:tgtEl>
                                          <p:spTgt spid="10">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cached_extralif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3"/>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DDEC577-FC29-4B44-86E6-DF2C46A30C0D}"/>
              </a:ext>
            </a:extLst>
          </p:cNvPr>
          <p:cNvSpPr>
            <a:spLocks noChangeArrowheads="1"/>
          </p:cNvSpPr>
          <p:nvPr/>
        </p:nvSpPr>
        <p:spPr bwMode="auto">
          <a:xfrm>
            <a:off x="1816148" y="3131174"/>
            <a:ext cx="5400675" cy="769441"/>
          </a:xfrm>
          <a:prstGeom prst="rect">
            <a:avLst/>
          </a:prstGeom>
          <a:no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cap="small" dirty="0">
                <a:solidFill>
                  <a:srgbClr val="FF0066"/>
                </a:solidFill>
                <a:latin typeface="Calibri"/>
              </a:rPr>
              <a:t>القيم العظمى والقيم الصغرى</a:t>
            </a:r>
          </a:p>
        </p:txBody>
      </p:sp>
      <p:sp>
        <p:nvSpPr>
          <p:cNvPr id="68" name="Rectangle 10">
            <a:extLst>
              <a:ext uri="{FF2B5EF4-FFF2-40B4-BE49-F238E27FC236}">
                <a16:creationId xmlns:a16="http://schemas.microsoft.com/office/drawing/2014/main" id="{F9571122-288F-4867-93D2-C15C85F24DB6}"/>
              </a:ext>
            </a:extLst>
          </p:cNvPr>
          <p:cNvSpPr/>
          <p:nvPr/>
        </p:nvSpPr>
        <p:spPr>
          <a:xfrm>
            <a:off x="3248397" y="1650278"/>
            <a:ext cx="1800225" cy="83185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a:t>
            </a:r>
            <a:r>
              <a:rPr kumimoji="0" lang="ar-EG"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4</a:t>
            </a:r>
            <a:endParaRPr kumimoji="0" 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254028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800" decel="100000"/>
                                        <p:tgtEl>
                                          <p:spTgt spid="68"/>
                                        </p:tgtEl>
                                      </p:cBhvr>
                                    </p:animEffect>
                                    <p:anim calcmode="lin" valueType="num">
                                      <p:cBhvr>
                                        <p:cTn id="8" dur="800" decel="100000" fill="hold"/>
                                        <p:tgtEl>
                                          <p:spTgt spid="68"/>
                                        </p:tgtEl>
                                        <p:attrNameLst>
                                          <p:attrName>style.rotation</p:attrName>
                                        </p:attrNameLst>
                                      </p:cBhvr>
                                      <p:tavLst>
                                        <p:tav tm="0">
                                          <p:val>
                                            <p:fltVal val="-90"/>
                                          </p:val>
                                        </p:tav>
                                        <p:tav tm="100000">
                                          <p:val>
                                            <p:fltVal val="0"/>
                                          </p:val>
                                        </p:tav>
                                      </p:tavLst>
                                    </p:anim>
                                    <p:anim calcmode="lin" valueType="num">
                                      <p:cBhvr>
                                        <p:cTn id="9" dur="800" decel="100000" fill="hold"/>
                                        <p:tgtEl>
                                          <p:spTgt spid="68"/>
                                        </p:tgtEl>
                                        <p:attrNameLst>
                                          <p:attrName>ppt_x</p:attrName>
                                        </p:attrNameLst>
                                      </p:cBhvr>
                                      <p:tavLst>
                                        <p:tav tm="0">
                                          <p:val>
                                            <p:strVal val="#ppt_x+0.4"/>
                                          </p:val>
                                        </p:tav>
                                        <p:tav tm="100000">
                                          <p:val>
                                            <p:strVal val="#ppt_x-0.05"/>
                                          </p:val>
                                        </p:tav>
                                      </p:tavLst>
                                    </p:anim>
                                    <p:anim calcmode="lin" valueType="num">
                                      <p:cBhvr>
                                        <p:cTn id="10" dur="800" decel="100000" fill="hold"/>
                                        <p:tgtEl>
                                          <p:spTgt spid="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057 - arcade game beep.wav"/>
                                        </p:tgtEl>
                                      </p:cMediaNode>
                                    </p:audio>
                                  </p:subTnLst>
                                </p:cTn>
                              </p:par>
                              <p:par>
                                <p:cTn id="13" presetID="18" presetClass="entr" presetSubtype="1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strips(downLeft)">
                                      <p:cBhvr>
                                        <p:cTn id="15" dur="500"/>
                                        <p:tgtEl>
                                          <p:spTgt spid="66"/>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85C0DAA3-1241-7820-24BB-33C0D5C44E82}"/>
              </a:ext>
            </a:extLst>
          </p:cNvPr>
          <p:cNvSpPr/>
          <p:nvPr/>
        </p:nvSpPr>
        <p:spPr>
          <a:xfrm>
            <a:off x="1547292" y="1338312"/>
            <a:ext cx="6264275" cy="792163"/>
          </a:xfrm>
          <a:prstGeom prst="flowChartAlternateProcess">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BD009C6C-E272-D59D-57C4-0A0835FD7CEF}"/>
              </a:ext>
            </a:extLst>
          </p:cNvPr>
          <p:cNvSpPr txBox="1"/>
          <p:nvPr/>
        </p:nvSpPr>
        <p:spPr>
          <a:xfrm>
            <a:off x="1331392" y="1339900"/>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FDF9AD49-C59D-3042-928E-9788D3BEA0C6}"/>
              </a:ext>
            </a:extLst>
          </p:cNvPr>
          <p:cNvSpPr/>
          <p:nvPr/>
        </p:nvSpPr>
        <p:spPr>
          <a:xfrm>
            <a:off x="2826817" y="2924225"/>
            <a:ext cx="4465637"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أ) حدد إذا كان للدالة قيمة عظمى أم قيمة صغرى.</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A14A4971-4C56-9E96-B8A9-54778585F4A9}"/>
              </a:ext>
            </a:extLst>
          </p:cNvPr>
          <p:cNvSpPr txBox="1"/>
          <p:nvPr/>
        </p:nvSpPr>
        <p:spPr>
          <a:xfrm>
            <a:off x="899592" y="4437112"/>
            <a:ext cx="7127875" cy="1323975"/>
          </a:xfrm>
          <a:prstGeom prst="rect">
            <a:avLst/>
          </a:prstGeom>
          <a:noFill/>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في الدالة د (س) = -2س</a:t>
            </a:r>
            <a:r>
              <a:rPr lang="ar-EG" sz="4000" b="1" baseline="30000" dirty="0">
                <a:solidFill>
                  <a:srgbClr val="0000CC"/>
                </a:solidFill>
                <a:latin typeface="+mn-lt"/>
                <a:cs typeface="+mn-cs"/>
              </a:rPr>
              <a:t>2</a:t>
            </a:r>
            <a:r>
              <a:rPr lang="ar-EG" sz="4000" b="1" cap="small" dirty="0">
                <a:solidFill>
                  <a:srgbClr val="0000CC"/>
                </a:solidFill>
                <a:latin typeface="+mn-lt"/>
                <a:cs typeface="+mn-cs"/>
              </a:rPr>
              <a:t> </a:t>
            </a:r>
            <a:r>
              <a:rPr lang="ar-SA" sz="4000" b="1" cap="small" dirty="0">
                <a:solidFill>
                  <a:srgbClr val="0000CC"/>
                </a:solidFill>
                <a:latin typeface="+mn-lt"/>
                <a:cs typeface="+mn-cs"/>
              </a:rPr>
              <a:t>– 4س + 6،</a:t>
            </a:r>
            <a:endParaRPr lang="ar-EG" sz="4000" b="1" cap="small" dirty="0">
              <a:solidFill>
                <a:srgbClr val="0000CC"/>
              </a:solidFill>
              <a:latin typeface="+mn-lt"/>
              <a:cs typeface="+mn-cs"/>
            </a:endParaRPr>
          </a:p>
          <a:p>
            <a:pPr algn="ctr" rtl="1" eaLnBrk="1" fontAlgn="auto" hangingPunct="1">
              <a:spcBef>
                <a:spcPts val="0"/>
              </a:spcBef>
              <a:spcAft>
                <a:spcPts val="0"/>
              </a:spcAft>
              <a:defRPr/>
            </a:pPr>
            <a:r>
              <a:rPr lang="ar-SA" sz="4000" b="1" cap="small" dirty="0">
                <a:solidFill>
                  <a:srgbClr val="0000CC"/>
                </a:solidFill>
                <a:latin typeface="+mn-lt"/>
                <a:cs typeface="+mn-cs"/>
              </a:rPr>
              <a:t> أ = -2، ب = -4، جـ = 6.</a:t>
            </a:r>
            <a:endParaRPr lang="en-US" sz="40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4.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2.5"/>
                                          </p:val>
                                        </p:tav>
                                        <p:tav tm="100000">
                                          <p:val>
                                            <p:strVal val="#ppt_w"/>
                                          </p:val>
                                        </p:tav>
                                      </p:tavLst>
                                    </p:anim>
                                    <p:anim calcmode="lin" valueType="num">
                                      <p:cBhvr>
                                        <p:cTn id="15" dur="500" fill="hold"/>
                                        <p:tgtEl>
                                          <p:spTgt spid="9"/>
                                        </p:tgtEl>
                                        <p:attrNameLst>
                                          <p:attrName>ppt_h</p:attrName>
                                        </p:attrNameLst>
                                      </p:cBhvr>
                                      <p:tavLst>
                                        <p:tav tm="0">
                                          <p:val>
                                            <p:strVal val="#ppt_h*0.01"/>
                                          </p:val>
                                        </p:tav>
                                        <p:tav tm="100000">
                                          <p:val>
                                            <p:strVal val="#ppt_h"/>
                                          </p:val>
                                        </p:tav>
                                      </p:tavLst>
                                    </p:anim>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h+1"/>
                                          </p:val>
                                        </p:tav>
                                        <p:tav tm="100000">
                                          <p:val>
                                            <p:strVal val="#ppt_y"/>
                                          </p:val>
                                        </p:tav>
                                      </p:tavLst>
                                    </p:anim>
                                    <p:animEffect transition="in" filter="fade">
                                      <p:cBhvr>
                                        <p:cTn id="18" dur="500"/>
                                        <p:tgtEl>
                                          <p:spTgt spid="9"/>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4.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2.5"/>
                                          </p:val>
                                        </p:tav>
                                        <p:tav tm="100000">
                                          <p:val>
                                            <p:strVal val="#ppt_w"/>
                                          </p:val>
                                        </p:tav>
                                      </p:tavLst>
                                    </p:anim>
                                    <p:anim calcmode="lin" valueType="num">
                                      <p:cBhvr>
                                        <p:cTn id="22" dur="500" fill="hold"/>
                                        <p:tgtEl>
                                          <p:spTgt spid="19"/>
                                        </p:tgtEl>
                                        <p:attrNameLst>
                                          <p:attrName>ppt_h</p:attrName>
                                        </p:attrNameLst>
                                      </p:cBhvr>
                                      <p:tavLst>
                                        <p:tav tm="0">
                                          <p:val>
                                            <p:strVal val="#ppt_h*0.01"/>
                                          </p:val>
                                        </p:tav>
                                        <p:tav tm="100000">
                                          <p:val>
                                            <p:strVal val="#ppt_h"/>
                                          </p:val>
                                        </p:tav>
                                      </p:tavLst>
                                    </p:anim>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h+1"/>
                                          </p:val>
                                        </p:tav>
                                        <p:tav tm="100000">
                                          <p:val>
                                            <p:strVal val="#ppt_y"/>
                                          </p:val>
                                        </p:tav>
                                      </p:tavLst>
                                    </p:anim>
                                    <p:animEffect transition="in" filter="fade">
                                      <p:cBhvr>
                                        <p:cTn id="25" dur="500"/>
                                        <p:tgtEl>
                                          <p:spTgt spid="19"/>
                                        </p:tgtEl>
                                      </p:cBhvr>
                                    </p:animEffect>
                                  </p:childTnLst>
                                  <p:subTnLst>
                                    <p:audio>
                                      <p:cMediaNode>
                                        <p:cTn display="0" masterRel="sameClick">
                                          <p:stCondLst>
                                            <p:cond evt="begin" delay="0">
                                              <p:tn val="19"/>
                                            </p:cond>
                                          </p:stCondLst>
                                          <p:endCondLst>
                                            <p:cond evt="onStopAudio" delay="0">
                                              <p:tgtEl>
                                                <p:sldTgt/>
                                              </p:tgtEl>
                                            </p:cond>
                                          </p:endCondLst>
                                        </p:cTn>
                                        <p:tgtEl>
                                          <p:sndTgt r:embed="rId4" name="SOUND827.WAV"/>
                                        </p:tgtEl>
                                      </p:cMediaNode>
                                    </p:audio>
                                  </p:subTnLst>
                                </p:cTn>
                              </p:par>
                              <p:par>
                                <p:cTn id="26" presetID="14" presetClass="entr" presetSubtype="1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randombar(horizontal)">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9" grpId="0"/>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CD0793A5-8A33-6A61-AB7C-4D659758C298}"/>
              </a:ext>
            </a:extLst>
          </p:cNvPr>
          <p:cNvSpPr/>
          <p:nvPr/>
        </p:nvSpPr>
        <p:spPr>
          <a:xfrm>
            <a:off x="1599406" y="1265733"/>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DFBD07A4-2E0A-8FF7-7EA9-5DE9D0CF809C}"/>
              </a:ext>
            </a:extLst>
          </p:cNvPr>
          <p:cNvSpPr txBox="1"/>
          <p:nvPr/>
        </p:nvSpPr>
        <p:spPr>
          <a:xfrm>
            <a:off x="1383506" y="1267321"/>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ADD634DD-6A65-6620-0173-511F33DDD39A}"/>
              </a:ext>
            </a:extLst>
          </p:cNvPr>
          <p:cNvSpPr/>
          <p:nvPr/>
        </p:nvSpPr>
        <p:spPr>
          <a:xfrm>
            <a:off x="2878931" y="2470646"/>
            <a:ext cx="4465637"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أ) حدد إذا كان للدالة قيمة عظمى أم قيمة صغرى.</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53BDCB51-1A71-BA0A-E387-4A5C8A327337}"/>
              </a:ext>
            </a:extLst>
          </p:cNvPr>
          <p:cNvSpPr txBox="1"/>
          <p:nvPr/>
        </p:nvSpPr>
        <p:spPr>
          <a:xfrm>
            <a:off x="519906" y="4293096"/>
            <a:ext cx="8104187" cy="1323975"/>
          </a:xfrm>
          <a:prstGeom prst="rect">
            <a:avLst/>
          </a:prstGeom>
          <a:noFill/>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بما أن أ عدد سالب فالتمثيل البياني يكون مفتوحًا إلى الأسفل، ويكون للدالة قيمة عظمى.</a:t>
            </a:r>
            <a:endParaRPr lang="en-US" sz="40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C5349781-9B2E-A73B-6247-DC1A02CC7690}"/>
              </a:ext>
            </a:extLst>
          </p:cNvPr>
          <p:cNvSpPr/>
          <p:nvPr/>
        </p:nvSpPr>
        <p:spPr>
          <a:xfrm>
            <a:off x="1547292" y="1410320"/>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20947CE9-EA5A-3D79-C689-3E049C150414}"/>
              </a:ext>
            </a:extLst>
          </p:cNvPr>
          <p:cNvSpPr txBox="1"/>
          <p:nvPr/>
        </p:nvSpPr>
        <p:spPr>
          <a:xfrm>
            <a:off x="1331392" y="1411908"/>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FBB2671E-D469-CD8D-8807-5CD5ED807333}"/>
              </a:ext>
            </a:extLst>
          </p:cNvPr>
          <p:cNvSpPr/>
          <p:nvPr/>
        </p:nvSpPr>
        <p:spPr>
          <a:xfrm>
            <a:off x="2987154" y="2780333"/>
            <a:ext cx="4465638"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ب) أوجد القيمة العظمى أو القيمة الصغرى للدالة.</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9DA11896-2D80-F81A-FA9F-53E312F36C36}"/>
              </a:ext>
            </a:extLst>
          </p:cNvPr>
          <p:cNvSpPr txBox="1"/>
          <p:nvPr/>
        </p:nvSpPr>
        <p:spPr>
          <a:xfrm>
            <a:off x="899592" y="4509120"/>
            <a:ext cx="7127875" cy="1323975"/>
          </a:xfrm>
          <a:prstGeom prst="rect">
            <a:avLst/>
          </a:prstGeom>
          <a:noFill/>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القيمة العظمى هي الإحداثي الصادي للرأس.</a:t>
            </a:r>
            <a:endParaRPr lang="en-US" sz="40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par>
                                <p:cTn id="12" presetID="14" presetClass="entr" presetSubtype="1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EEADCFBD-7E9A-B8EA-4BFA-9BFA0DBF3969}"/>
              </a:ext>
            </a:extLst>
          </p:cNvPr>
          <p:cNvSpPr/>
          <p:nvPr/>
        </p:nvSpPr>
        <p:spPr>
          <a:xfrm>
            <a:off x="1655762" y="1121717"/>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B78BDEFC-4068-ED1C-BC32-46512E60905D}"/>
              </a:ext>
            </a:extLst>
          </p:cNvPr>
          <p:cNvSpPr txBox="1"/>
          <p:nvPr/>
        </p:nvSpPr>
        <p:spPr>
          <a:xfrm>
            <a:off x="1439862" y="1123305"/>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AA9906AA-A1FC-A35E-5BA7-5F94E5F2E05A}"/>
              </a:ext>
            </a:extLst>
          </p:cNvPr>
          <p:cNvSpPr/>
          <p:nvPr/>
        </p:nvSpPr>
        <p:spPr>
          <a:xfrm>
            <a:off x="2935287" y="2420292"/>
            <a:ext cx="4465637"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ب) أوجد القيمة العظمى أو القيمة الصغرى للدالة.</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3C177F5F-2F0E-5C5D-AF94-2956BFDB88F9}"/>
              </a:ext>
            </a:extLst>
          </p:cNvPr>
          <p:cNvSpPr txBox="1"/>
          <p:nvPr/>
        </p:nvSpPr>
        <p:spPr>
          <a:xfrm>
            <a:off x="1008062" y="4149080"/>
            <a:ext cx="7127875" cy="1200150"/>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الإحداثي السيني للرأس =       </a:t>
            </a:r>
            <a:r>
              <a:rPr lang="ar-EG" sz="3600" b="1" cap="small" dirty="0">
                <a:solidFill>
                  <a:srgbClr val="0000CC"/>
                </a:solidFill>
                <a:latin typeface="+mn-lt"/>
                <a:cs typeface="+mn-cs"/>
              </a:rPr>
              <a:t>ـــــــ = ــــــــــــــــ </a:t>
            </a:r>
            <a:r>
              <a:rPr lang="ar-SA" sz="3600" b="1" cap="small" dirty="0">
                <a:solidFill>
                  <a:srgbClr val="0000CC"/>
                </a:solidFill>
                <a:latin typeface="+mn-lt"/>
                <a:cs typeface="+mn-cs"/>
              </a:rPr>
              <a:t>= -1.</a:t>
            </a:r>
            <a:endParaRPr lang="en-US" sz="3600" dirty="0">
              <a:solidFill>
                <a:srgbClr val="0000CC"/>
              </a:solidFill>
              <a:latin typeface="+mn-lt"/>
              <a:cs typeface="+mn-cs"/>
            </a:endParaRPr>
          </a:p>
        </p:txBody>
      </p:sp>
      <p:sp>
        <p:nvSpPr>
          <p:cNvPr id="34" name="TextBox 33">
            <a:extLst>
              <a:ext uri="{FF2B5EF4-FFF2-40B4-BE49-F238E27FC236}">
                <a16:creationId xmlns:a16="http://schemas.microsoft.com/office/drawing/2014/main" id="{0F8A4AE2-9899-C775-AF3B-9D7F4A804701}"/>
              </a:ext>
            </a:extLst>
          </p:cNvPr>
          <p:cNvSpPr txBox="1"/>
          <p:nvPr/>
        </p:nvSpPr>
        <p:spPr>
          <a:xfrm>
            <a:off x="4392612" y="4979342"/>
            <a:ext cx="1430337" cy="646113"/>
          </a:xfrm>
          <a:prstGeom prst="rect">
            <a:avLst/>
          </a:prstGeom>
          <a:noFill/>
        </p:spPr>
        <p:txBody>
          <a:bodyPr>
            <a:spAutoFit/>
          </a:bodyPr>
          <a:lstStyle/>
          <a:p>
            <a:pPr algn="ctr" rtl="1" eaLnBrk="1" fontAlgn="auto" hangingPunct="1">
              <a:spcBef>
                <a:spcPts val="0"/>
              </a:spcBef>
              <a:spcAft>
                <a:spcPts val="0"/>
              </a:spcAft>
              <a:defRPr/>
            </a:pPr>
            <a:r>
              <a:rPr lang="ar-EG" sz="3600" b="1" cap="small" dirty="0">
                <a:solidFill>
                  <a:srgbClr val="0000CC"/>
                </a:solidFill>
                <a:latin typeface="+mn-lt"/>
                <a:cs typeface="+mn-cs"/>
              </a:rPr>
              <a:t>2(-2)</a:t>
            </a:r>
            <a:endParaRPr lang="en-US" sz="3600" dirty="0">
              <a:solidFill>
                <a:srgbClr val="0000CC"/>
              </a:solidFill>
              <a:latin typeface="+mn-lt"/>
              <a:cs typeface="+mn-cs"/>
            </a:endParaRPr>
          </a:p>
        </p:txBody>
      </p:sp>
      <p:sp>
        <p:nvSpPr>
          <p:cNvPr id="35" name="TextBox 34">
            <a:extLst>
              <a:ext uri="{FF2B5EF4-FFF2-40B4-BE49-F238E27FC236}">
                <a16:creationId xmlns:a16="http://schemas.microsoft.com/office/drawing/2014/main" id="{7186111C-02AB-16E6-123A-B669D2B08496}"/>
              </a:ext>
            </a:extLst>
          </p:cNvPr>
          <p:cNvSpPr txBox="1"/>
          <p:nvPr/>
        </p:nvSpPr>
        <p:spPr>
          <a:xfrm>
            <a:off x="4679949" y="4549130"/>
            <a:ext cx="863600" cy="646112"/>
          </a:xfrm>
          <a:prstGeom prst="rect">
            <a:avLst/>
          </a:prstGeom>
          <a:noFill/>
        </p:spPr>
        <p:txBody>
          <a:bodyPr>
            <a:spAutoFit/>
          </a:bodyPr>
          <a:lstStyle/>
          <a:p>
            <a:pPr algn="ctr" rtl="1" eaLnBrk="1" fontAlgn="auto" hangingPunct="1">
              <a:spcBef>
                <a:spcPts val="0"/>
              </a:spcBef>
              <a:spcAft>
                <a:spcPts val="0"/>
              </a:spcAft>
              <a:defRPr/>
            </a:pPr>
            <a:r>
              <a:rPr lang="ar-EG" sz="3600" b="1" cap="small" dirty="0">
                <a:solidFill>
                  <a:srgbClr val="0000CC"/>
                </a:solidFill>
                <a:latin typeface="+mn-lt"/>
                <a:cs typeface="+mn-cs"/>
              </a:rPr>
              <a:t>4</a:t>
            </a:r>
            <a:endParaRPr lang="en-US" sz="3600" dirty="0">
              <a:solidFill>
                <a:srgbClr val="0000CC"/>
              </a:solidFill>
              <a:latin typeface="+mn-lt"/>
              <a:cs typeface="+mn-cs"/>
            </a:endParaRPr>
          </a:p>
        </p:txBody>
      </p:sp>
      <p:sp>
        <p:nvSpPr>
          <p:cNvPr id="36" name="TextBox 35">
            <a:extLst>
              <a:ext uri="{FF2B5EF4-FFF2-40B4-BE49-F238E27FC236}">
                <a16:creationId xmlns:a16="http://schemas.microsoft.com/office/drawing/2014/main" id="{DA594B49-9F4F-4AA1-53F3-A3876682E0F7}"/>
              </a:ext>
            </a:extLst>
          </p:cNvPr>
          <p:cNvSpPr txBox="1"/>
          <p:nvPr/>
        </p:nvSpPr>
        <p:spPr>
          <a:xfrm>
            <a:off x="2036762" y="3899842"/>
            <a:ext cx="792162" cy="646113"/>
          </a:xfrm>
          <a:prstGeom prst="rect">
            <a:avLst/>
          </a:prstGeom>
          <a:noFill/>
        </p:spPr>
        <p:txBody>
          <a:bodyPr>
            <a:spAutoFit/>
          </a:bodyPr>
          <a:lstStyle/>
          <a:p>
            <a:pPr algn="ctr" rtl="1" eaLnBrk="1" fontAlgn="auto" hangingPunct="1">
              <a:spcBef>
                <a:spcPts val="0"/>
              </a:spcBef>
              <a:spcAft>
                <a:spcPts val="0"/>
              </a:spcAft>
              <a:defRPr/>
            </a:pPr>
            <a:r>
              <a:rPr lang="ar-EG" sz="3600" b="1" cap="small" dirty="0">
                <a:solidFill>
                  <a:srgbClr val="0000CC"/>
                </a:solidFill>
                <a:latin typeface="+mn-lt"/>
                <a:cs typeface="+mn-cs"/>
              </a:rPr>
              <a:t>-ب</a:t>
            </a:r>
            <a:endParaRPr lang="en-US" sz="3600" dirty="0">
              <a:solidFill>
                <a:srgbClr val="0000CC"/>
              </a:solidFill>
              <a:latin typeface="+mn-lt"/>
              <a:cs typeface="+mn-cs"/>
            </a:endParaRPr>
          </a:p>
        </p:txBody>
      </p:sp>
      <p:sp>
        <p:nvSpPr>
          <p:cNvPr id="37" name="TextBox 36">
            <a:extLst>
              <a:ext uri="{FF2B5EF4-FFF2-40B4-BE49-F238E27FC236}">
                <a16:creationId xmlns:a16="http://schemas.microsoft.com/office/drawing/2014/main" id="{CF0A3AE1-A51F-6522-0C60-2921DC7161CE}"/>
              </a:ext>
            </a:extLst>
          </p:cNvPr>
          <p:cNvSpPr txBox="1"/>
          <p:nvPr/>
        </p:nvSpPr>
        <p:spPr>
          <a:xfrm>
            <a:off x="1965324" y="4477692"/>
            <a:ext cx="863600" cy="646113"/>
          </a:xfrm>
          <a:prstGeom prst="rect">
            <a:avLst/>
          </a:prstGeom>
          <a:noFill/>
        </p:spPr>
        <p:txBody>
          <a:bodyPr>
            <a:spAutoFit/>
          </a:bodyPr>
          <a:lstStyle/>
          <a:p>
            <a:pPr algn="ctr" rtl="1" eaLnBrk="1" fontAlgn="auto" hangingPunct="1">
              <a:spcBef>
                <a:spcPts val="0"/>
              </a:spcBef>
              <a:spcAft>
                <a:spcPts val="0"/>
              </a:spcAft>
              <a:defRPr/>
            </a:pPr>
            <a:r>
              <a:rPr lang="ar-EG" sz="3600" b="1" cap="small" dirty="0">
                <a:solidFill>
                  <a:srgbClr val="0000CC"/>
                </a:solidFill>
                <a:latin typeface="+mn-lt"/>
                <a:cs typeface="+mn-cs"/>
              </a:rPr>
              <a:t>2أ</a:t>
            </a:r>
            <a:endParaRPr lang="en-US" sz="36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62008D49-A5E2-047E-0F46-A88C5E28B25C}"/>
              </a:ext>
            </a:extLst>
          </p:cNvPr>
          <p:cNvSpPr/>
          <p:nvPr/>
        </p:nvSpPr>
        <p:spPr>
          <a:xfrm>
            <a:off x="1456805" y="1264394"/>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CD372068-E48F-D858-65AD-65AD9020C799}"/>
              </a:ext>
            </a:extLst>
          </p:cNvPr>
          <p:cNvSpPr txBox="1"/>
          <p:nvPr/>
        </p:nvSpPr>
        <p:spPr>
          <a:xfrm>
            <a:off x="1240905" y="1265982"/>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A34C366E-7A73-1C1A-1BE9-71E5EB61B6C2}"/>
              </a:ext>
            </a:extLst>
          </p:cNvPr>
          <p:cNvSpPr/>
          <p:nvPr/>
        </p:nvSpPr>
        <p:spPr>
          <a:xfrm>
            <a:off x="2348980" y="2424857"/>
            <a:ext cx="4467225"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ب) أوجد القيمة العظمى أو القيمة الصغرى للدالة.</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E965B80A-D2B7-8C2F-119A-B0BC1109F951}"/>
              </a:ext>
            </a:extLst>
          </p:cNvPr>
          <p:cNvSpPr txBox="1"/>
          <p:nvPr/>
        </p:nvSpPr>
        <p:spPr>
          <a:xfrm>
            <a:off x="3076055" y="4650532"/>
            <a:ext cx="5726112" cy="646112"/>
          </a:xfrm>
          <a:prstGeom prst="rect">
            <a:avLst/>
          </a:prstGeom>
          <a:noFill/>
        </p:spPr>
        <p:txBody>
          <a:bodyPr>
            <a:spAutoFit/>
          </a:bodyPr>
          <a:lstStyle/>
          <a:p>
            <a:pPr algn="ctr" rtl="1" eaLnBrk="1" fontAlgn="auto" hangingPunct="1">
              <a:spcBef>
                <a:spcPts val="0"/>
              </a:spcBef>
              <a:spcAft>
                <a:spcPts val="0"/>
              </a:spcAft>
              <a:defRPr/>
            </a:pPr>
            <a:r>
              <a:rPr lang="ar-SA" sz="3600" b="1" cap="small" dirty="0">
                <a:latin typeface="+mn-lt"/>
                <a:cs typeface="+mn-cs"/>
              </a:rPr>
              <a:t>د (</a:t>
            </a:r>
            <a:r>
              <a:rPr lang="ar-SA" sz="3600" b="1" cap="small" dirty="0">
                <a:solidFill>
                  <a:srgbClr val="C00000"/>
                </a:solidFill>
                <a:latin typeface="+mn-lt"/>
                <a:cs typeface="+mn-cs"/>
              </a:rPr>
              <a:t>س</a:t>
            </a:r>
            <a:r>
              <a:rPr lang="ar-SA" sz="3600" b="1" cap="small" dirty="0">
                <a:latin typeface="+mn-lt"/>
                <a:cs typeface="+mn-cs"/>
              </a:rPr>
              <a:t>) = -2</a:t>
            </a:r>
            <a:r>
              <a:rPr lang="ar-SA" sz="3600" b="1" cap="small" dirty="0">
                <a:solidFill>
                  <a:srgbClr val="C00000"/>
                </a:solidFill>
                <a:latin typeface="+mn-lt"/>
                <a:cs typeface="+mn-cs"/>
              </a:rPr>
              <a:t>س</a:t>
            </a:r>
            <a:r>
              <a:rPr lang="ar-EG" sz="3600" b="1" baseline="30000" dirty="0">
                <a:latin typeface="+mn-lt"/>
                <a:cs typeface="+mn-cs"/>
              </a:rPr>
              <a:t>2</a:t>
            </a:r>
            <a:r>
              <a:rPr lang="ar-EG" sz="3600" b="1" cap="small" dirty="0">
                <a:latin typeface="+mn-lt"/>
                <a:cs typeface="+mn-cs"/>
              </a:rPr>
              <a:t> </a:t>
            </a:r>
            <a:r>
              <a:rPr lang="ar-SA" sz="3600" b="1" cap="small" dirty="0">
                <a:latin typeface="+mn-lt"/>
                <a:cs typeface="+mn-cs"/>
              </a:rPr>
              <a:t>– 4</a:t>
            </a:r>
            <a:r>
              <a:rPr lang="ar-SA" sz="3600" b="1" cap="small" dirty="0">
                <a:solidFill>
                  <a:srgbClr val="C00000"/>
                </a:solidFill>
                <a:latin typeface="+mn-lt"/>
                <a:cs typeface="+mn-cs"/>
              </a:rPr>
              <a:t>س</a:t>
            </a:r>
            <a:r>
              <a:rPr lang="ar-SA" sz="3600" b="1" cap="small" dirty="0">
                <a:latin typeface="+mn-lt"/>
                <a:cs typeface="+mn-cs"/>
              </a:rPr>
              <a:t> + 6</a:t>
            </a:r>
            <a:endParaRPr lang="en-US" sz="3600" dirty="0">
              <a:solidFill>
                <a:srgbClr val="0000CC"/>
              </a:solidFill>
              <a:latin typeface="+mn-lt"/>
              <a:cs typeface="+mn-cs"/>
            </a:endParaRPr>
          </a:p>
        </p:txBody>
      </p:sp>
      <p:sp>
        <p:nvSpPr>
          <p:cNvPr id="37" name="TextBox 36">
            <a:extLst>
              <a:ext uri="{FF2B5EF4-FFF2-40B4-BE49-F238E27FC236}">
                <a16:creationId xmlns:a16="http://schemas.microsoft.com/office/drawing/2014/main" id="{9603F6EE-7621-2CAB-C73C-B955CF6D620B}"/>
              </a:ext>
            </a:extLst>
          </p:cNvPr>
          <p:cNvSpPr txBox="1"/>
          <p:nvPr/>
        </p:nvSpPr>
        <p:spPr>
          <a:xfrm>
            <a:off x="899592" y="4725144"/>
            <a:ext cx="2376488" cy="646113"/>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الدالة الأصلية</a:t>
            </a:r>
            <a:endParaRPr lang="en-US" sz="36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452B63B6-47F1-3E20-2F93-34DF908CBB50}"/>
              </a:ext>
            </a:extLst>
          </p:cNvPr>
          <p:cNvSpPr/>
          <p:nvPr/>
        </p:nvSpPr>
        <p:spPr>
          <a:xfrm>
            <a:off x="1547491" y="1120378"/>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5418D12B-5984-3A89-219D-3FB8588BA5F6}"/>
              </a:ext>
            </a:extLst>
          </p:cNvPr>
          <p:cNvSpPr txBox="1"/>
          <p:nvPr/>
        </p:nvSpPr>
        <p:spPr>
          <a:xfrm>
            <a:off x="1331591" y="1121966"/>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8F310BB8-16D4-62B7-DF56-87E5FCB281AD}"/>
              </a:ext>
            </a:extLst>
          </p:cNvPr>
          <p:cNvSpPr/>
          <p:nvPr/>
        </p:nvSpPr>
        <p:spPr>
          <a:xfrm>
            <a:off x="2439666" y="2325291"/>
            <a:ext cx="4467225"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ب) أوجد القيمة العظمى أو القيمة الصغرى للدالة.</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AD0F5705-522A-166A-4F1C-D4BBCC29D629}"/>
              </a:ext>
            </a:extLst>
          </p:cNvPr>
          <p:cNvSpPr txBox="1"/>
          <p:nvPr/>
        </p:nvSpPr>
        <p:spPr>
          <a:xfrm>
            <a:off x="3166741" y="4506516"/>
            <a:ext cx="5726112" cy="646112"/>
          </a:xfrm>
          <a:prstGeom prst="rect">
            <a:avLst/>
          </a:prstGeom>
          <a:noFill/>
        </p:spPr>
        <p:txBody>
          <a:bodyPr>
            <a:spAutoFit/>
          </a:bodyPr>
          <a:lstStyle/>
          <a:p>
            <a:pPr algn="ctr" rtl="1" eaLnBrk="1" fontAlgn="auto" hangingPunct="1">
              <a:spcBef>
                <a:spcPts val="0"/>
              </a:spcBef>
              <a:spcAft>
                <a:spcPts val="0"/>
              </a:spcAft>
              <a:defRPr/>
            </a:pPr>
            <a:r>
              <a:rPr lang="ar-SA" sz="3600" b="1" cap="small" dirty="0">
                <a:latin typeface="+mn-lt"/>
                <a:cs typeface="+mn-cs"/>
              </a:rPr>
              <a:t>د (</a:t>
            </a:r>
            <a:r>
              <a:rPr lang="ar-EG" sz="3600" b="1" cap="small" dirty="0">
                <a:solidFill>
                  <a:srgbClr val="C00000"/>
                </a:solidFill>
                <a:latin typeface="+mn-lt"/>
                <a:cs typeface="+mn-cs"/>
              </a:rPr>
              <a:t>-1</a:t>
            </a:r>
            <a:r>
              <a:rPr lang="ar-SA" sz="3600" b="1" cap="small" dirty="0">
                <a:latin typeface="+mn-lt"/>
                <a:cs typeface="+mn-cs"/>
              </a:rPr>
              <a:t>) = -2</a:t>
            </a:r>
            <a:r>
              <a:rPr lang="ar-EG" sz="3600" b="1" cap="small" dirty="0">
                <a:solidFill>
                  <a:srgbClr val="C00000"/>
                </a:solidFill>
                <a:latin typeface="+mn-lt"/>
                <a:cs typeface="+mn-cs"/>
              </a:rPr>
              <a:t>(-1)</a:t>
            </a:r>
            <a:r>
              <a:rPr lang="ar-EG" sz="3600" b="1" baseline="30000" dirty="0">
                <a:latin typeface="+mn-lt"/>
                <a:cs typeface="+mn-cs"/>
              </a:rPr>
              <a:t>2</a:t>
            </a:r>
            <a:r>
              <a:rPr lang="ar-EG" sz="3600" b="1" cap="small" dirty="0">
                <a:latin typeface="+mn-lt"/>
                <a:cs typeface="+mn-cs"/>
              </a:rPr>
              <a:t> </a:t>
            </a:r>
            <a:r>
              <a:rPr lang="ar-SA" sz="3600" b="1" cap="small" dirty="0">
                <a:latin typeface="+mn-lt"/>
                <a:cs typeface="+mn-cs"/>
              </a:rPr>
              <a:t>– 4</a:t>
            </a:r>
            <a:r>
              <a:rPr lang="ar-EG" sz="3600" b="1" cap="small" dirty="0">
                <a:solidFill>
                  <a:srgbClr val="C00000"/>
                </a:solidFill>
                <a:latin typeface="+mn-lt"/>
                <a:cs typeface="+mn-cs"/>
              </a:rPr>
              <a:t>(-1)</a:t>
            </a:r>
            <a:r>
              <a:rPr lang="ar-SA" sz="3600" b="1" cap="small" dirty="0">
                <a:latin typeface="+mn-lt"/>
                <a:cs typeface="+mn-cs"/>
              </a:rPr>
              <a:t> + 6</a:t>
            </a:r>
            <a:endParaRPr lang="en-US" sz="3600" dirty="0">
              <a:solidFill>
                <a:srgbClr val="0000CC"/>
              </a:solidFill>
              <a:latin typeface="+mn-lt"/>
              <a:cs typeface="+mn-cs"/>
            </a:endParaRPr>
          </a:p>
        </p:txBody>
      </p:sp>
      <p:sp>
        <p:nvSpPr>
          <p:cNvPr id="37" name="TextBox 36">
            <a:extLst>
              <a:ext uri="{FF2B5EF4-FFF2-40B4-BE49-F238E27FC236}">
                <a16:creationId xmlns:a16="http://schemas.microsoft.com/office/drawing/2014/main" id="{9DE683E0-0EE9-7F36-585B-DE3854A75753}"/>
              </a:ext>
            </a:extLst>
          </p:cNvPr>
          <p:cNvSpPr txBox="1"/>
          <p:nvPr/>
        </p:nvSpPr>
        <p:spPr>
          <a:xfrm>
            <a:off x="323528" y="4581128"/>
            <a:ext cx="2376488"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س = -1</a:t>
            </a:r>
            <a:endParaRPr lang="en-US" sz="40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263B1764-D00C-23F5-DECD-401EEE1BDDD0}"/>
              </a:ext>
            </a:extLst>
          </p:cNvPr>
          <p:cNvSpPr/>
          <p:nvPr/>
        </p:nvSpPr>
        <p:spPr>
          <a:xfrm>
            <a:off x="1512590" y="1339006"/>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F6CA0FD9-5E03-F393-07AC-9FBD5B688148}"/>
              </a:ext>
            </a:extLst>
          </p:cNvPr>
          <p:cNvSpPr txBox="1"/>
          <p:nvPr/>
        </p:nvSpPr>
        <p:spPr>
          <a:xfrm>
            <a:off x="1296690" y="1340594"/>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C357063C-6093-5CD7-39F4-51F4124FECAF}"/>
              </a:ext>
            </a:extLst>
          </p:cNvPr>
          <p:cNvSpPr/>
          <p:nvPr/>
        </p:nvSpPr>
        <p:spPr>
          <a:xfrm>
            <a:off x="2304752" y="2782044"/>
            <a:ext cx="4465638"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ب) أوجد القيمة العظمى أو القيمة الصغرى للدالة.</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0B6ABCF4-E451-7ABE-B0BC-8EE59CBE8625}"/>
              </a:ext>
            </a:extLst>
          </p:cNvPr>
          <p:cNvSpPr txBox="1"/>
          <p:nvPr/>
        </p:nvSpPr>
        <p:spPr>
          <a:xfrm>
            <a:off x="3131840" y="4725144"/>
            <a:ext cx="5726112"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د (</a:t>
            </a:r>
            <a:r>
              <a:rPr lang="ar-EG" sz="4000" b="1" cap="small" dirty="0">
                <a:latin typeface="+mn-lt"/>
                <a:cs typeface="+mn-cs"/>
              </a:rPr>
              <a:t>-1</a:t>
            </a:r>
            <a:r>
              <a:rPr lang="ar-SA" sz="4000" b="1" cap="small" dirty="0">
                <a:latin typeface="+mn-lt"/>
                <a:cs typeface="+mn-cs"/>
              </a:rPr>
              <a:t>) = </a:t>
            </a:r>
            <a:r>
              <a:rPr lang="ar-EG" sz="4000" b="1" cap="small" dirty="0">
                <a:latin typeface="+mn-lt"/>
                <a:cs typeface="+mn-cs"/>
              </a:rPr>
              <a:t>8</a:t>
            </a:r>
            <a:endParaRPr lang="en-US" sz="4000" dirty="0">
              <a:latin typeface="+mn-lt"/>
              <a:cs typeface="+mn-cs"/>
            </a:endParaRPr>
          </a:p>
        </p:txBody>
      </p:sp>
      <p:sp>
        <p:nvSpPr>
          <p:cNvPr id="37" name="TextBox 36">
            <a:extLst>
              <a:ext uri="{FF2B5EF4-FFF2-40B4-BE49-F238E27FC236}">
                <a16:creationId xmlns:a16="http://schemas.microsoft.com/office/drawing/2014/main" id="{747239F6-A50B-9E3A-3053-987D17D6B581}"/>
              </a:ext>
            </a:extLst>
          </p:cNvPr>
          <p:cNvSpPr txBox="1"/>
          <p:nvPr/>
        </p:nvSpPr>
        <p:spPr>
          <a:xfrm>
            <a:off x="1944390" y="4739431"/>
            <a:ext cx="2376487"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solidFill>
                  <a:srgbClr val="0000CC"/>
                </a:solidFill>
                <a:latin typeface="+mn-lt"/>
                <a:cs typeface="+mn-cs"/>
              </a:rPr>
              <a:t>بسط</a:t>
            </a:r>
            <a:endParaRPr lang="en-US" sz="40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id="{2B38D6F3-0A2D-09C5-FDFC-EBC47C54F689}"/>
              </a:ext>
            </a:extLst>
          </p:cNvPr>
          <p:cNvSpPr/>
          <p:nvPr/>
        </p:nvSpPr>
        <p:spPr>
          <a:xfrm>
            <a:off x="2124075" y="2276475"/>
            <a:ext cx="4824413" cy="10080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b="1"/>
          </a:p>
        </p:txBody>
      </p:sp>
      <p:sp>
        <p:nvSpPr>
          <p:cNvPr id="188" name="TextBox 187">
            <a:extLst>
              <a:ext uri="{FF2B5EF4-FFF2-40B4-BE49-F238E27FC236}">
                <a16:creationId xmlns:a16="http://schemas.microsoft.com/office/drawing/2014/main" id="{6049BD7F-E57F-C83E-84AC-ECA14054A6AD}"/>
              </a:ext>
            </a:extLst>
          </p:cNvPr>
          <p:cNvSpPr txBox="1"/>
          <p:nvPr/>
        </p:nvSpPr>
        <p:spPr>
          <a:xfrm>
            <a:off x="1908175" y="2276475"/>
            <a:ext cx="5184775"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القطع المكافئ</a:t>
            </a:r>
            <a:endParaRPr lang="en-US" sz="5400" b="1" dirty="0">
              <a:latin typeface="+mn-lt"/>
              <a:cs typeface="+mn-cs"/>
            </a:endParaRPr>
          </a:p>
        </p:txBody>
      </p:sp>
      <p:sp>
        <p:nvSpPr>
          <p:cNvPr id="189" name="Rectangle 188">
            <a:extLst>
              <a:ext uri="{FF2B5EF4-FFF2-40B4-BE49-F238E27FC236}">
                <a16:creationId xmlns:a16="http://schemas.microsoft.com/office/drawing/2014/main" id="{15C5AFA5-6FA0-5955-42A8-3A586D87196D}"/>
              </a:ext>
            </a:extLst>
          </p:cNvPr>
          <p:cNvSpPr/>
          <p:nvPr/>
        </p:nvSpPr>
        <p:spPr>
          <a:xfrm>
            <a:off x="2124075" y="3644900"/>
            <a:ext cx="4824413" cy="10080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b="1"/>
          </a:p>
        </p:txBody>
      </p:sp>
      <p:sp>
        <p:nvSpPr>
          <p:cNvPr id="190" name="TextBox 189">
            <a:extLst>
              <a:ext uri="{FF2B5EF4-FFF2-40B4-BE49-F238E27FC236}">
                <a16:creationId xmlns:a16="http://schemas.microsoft.com/office/drawing/2014/main" id="{6CB78A3D-4603-1D1E-F791-CDCBCFFEC3B2}"/>
              </a:ext>
            </a:extLst>
          </p:cNvPr>
          <p:cNvSpPr txBox="1"/>
          <p:nvPr/>
        </p:nvSpPr>
        <p:spPr>
          <a:xfrm>
            <a:off x="1908175" y="3644900"/>
            <a:ext cx="5184775"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محور التماثل</a:t>
            </a:r>
            <a:endParaRPr lang="en-US" sz="5400" b="1" dirty="0">
              <a:latin typeface="+mn-lt"/>
              <a:cs typeface="+mn-cs"/>
            </a:endParaRPr>
          </a:p>
        </p:txBody>
      </p:sp>
      <p:sp>
        <p:nvSpPr>
          <p:cNvPr id="191" name="Rectangle 190">
            <a:extLst>
              <a:ext uri="{FF2B5EF4-FFF2-40B4-BE49-F238E27FC236}">
                <a16:creationId xmlns:a16="http://schemas.microsoft.com/office/drawing/2014/main" id="{C1BDDA3C-1E11-50F7-5180-7852C734A482}"/>
              </a:ext>
            </a:extLst>
          </p:cNvPr>
          <p:cNvSpPr/>
          <p:nvPr/>
        </p:nvSpPr>
        <p:spPr>
          <a:xfrm>
            <a:off x="2124075" y="4941888"/>
            <a:ext cx="4824413" cy="100806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b="1"/>
          </a:p>
        </p:txBody>
      </p:sp>
      <p:sp>
        <p:nvSpPr>
          <p:cNvPr id="192" name="TextBox 191">
            <a:extLst>
              <a:ext uri="{FF2B5EF4-FFF2-40B4-BE49-F238E27FC236}">
                <a16:creationId xmlns:a16="http://schemas.microsoft.com/office/drawing/2014/main" id="{55EFB6B9-AE83-0F9E-C19D-88BEA8AAF71E}"/>
              </a:ext>
            </a:extLst>
          </p:cNvPr>
          <p:cNvSpPr txBox="1"/>
          <p:nvPr/>
        </p:nvSpPr>
        <p:spPr>
          <a:xfrm>
            <a:off x="1908175" y="4941888"/>
            <a:ext cx="5184775" cy="922337"/>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الرأس</a:t>
            </a:r>
            <a:endParaRPr lang="en-US" sz="5400" b="1" dirty="0">
              <a:latin typeface="+mn-lt"/>
              <a:cs typeface="+mn-cs"/>
            </a:endParaRPr>
          </a:p>
        </p:txBody>
      </p:sp>
    </p:spTree>
  </p:cSld>
  <p:clrMapOvr>
    <a:masterClrMapping/>
  </p:clrMapOvr>
  <p:transition>
    <p:split orient="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strips(downLeft)">
                                      <p:cBhvr>
                                        <p:cTn id="7" dur="500"/>
                                        <p:tgtEl>
                                          <p:spTgt spid="187"/>
                                        </p:tgtEl>
                                      </p:cBhvr>
                                    </p:animEffect>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8" presetID="18" presetClass="entr" presetSubtype="12"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strips(downLeft)">
                                      <p:cBhvr>
                                        <p:cTn id="10" dur="500"/>
                                        <p:tgtEl>
                                          <p:spTgt spid="188"/>
                                        </p:tgtEl>
                                      </p:cBhvr>
                                    </p:animEffect>
                                  </p:childTnLst>
                                  <p:subTnLst>
                                    <p:audio>
                                      <p:cMediaNode>
                                        <p:cTn display="0" masterRel="sameClick">
                                          <p:stCondLst>
                                            <p:cond evt="begin" delay="0">
                                              <p:tn val="8"/>
                                            </p:cond>
                                          </p:stCondLst>
                                          <p:endCondLst>
                                            <p:cond evt="onStopAudio" delay="0">
                                              <p:tgtEl>
                                                <p:sldTgt/>
                                              </p:tgtEl>
                                            </p:cond>
                                          </p:endCondLst>
                                        </p:cTn>
                                        <p:tgtEl>
                                          <p:sndTgt r:embed="rId3" name="cp_empty.wav"/>
                                        </p:tgtEl>
                                      </p:cMediaNode>
                                    </p:audio>
                                  </p:sub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strips(downLeft)">
                                      <p:cBhvr>
                                        <p:cTn id="14" dur="500"/>
                                        <p:tgtEl>
                                          <p:spTgt spid="189"/>
                                        </p:tgtEl>
                                      </p:cBhvr>
                                    </p:animEffect>
                                  </p:childTnLst>
                                  <p:subTnLst>
                                    <p:audio>
                                      <p:cMediaNode>
                                        <p:cTn display="0" masterRel="sameClick">
                                          <p:stCondLst>
                                            <p:cond evt="begin" delay="0">
                                              <p:tn val="12"/>
                                            </p:cond>
                                          </p:stCondLst>
                                          <p:endCondLst>
                                            <p:cond evt="onStopAudio" delay="0">
                                              <p:tgtEl>
                                                <p:sldTgt/>
                                              </p:tgtEl>
                                            </p:cond>
                                          </p:endCondLst>
                                        </p:cTn>
                                        <p:tgtEl>
                                          <p:sndTgt r:embed="rId3" name="cp_empty.wav"/>
                                        </p:tgtEl>
                                      </p:cMediaNode>
                                    </p:audio>
                                  </p:subTnLst>
                                </p:cTn>
                              </p:par>
                              <p:par>
                                <p:cTn id="15" presetID="18" presetClass="entr" presetSubtype="12"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strips(downLeft)">
                                      <p:cBhvr>
                                        <p:cTn id="17" dur="500"/>
                                        <p:tgtEl>
                                          <p:spTgt spid="190"/>
                                        </p:tgtEl>
                                      </p:cBhvr>
                                    </p:animEffect>
                                  </p:childTnLst>
                                  <p:subTnLst>
                                    <p:audio>
                                      <p:cMediaNode>
                                        <p:cTn display="0" masterRel="sameClick">
                                          <p:stCondLst>
                                            <p:cond evt="begin" delay="0">
                                              <p:tn val="15"/>
                                            </p:cond>
                                          </p:stCondLst>
                                          <p:endCondLst>
                                            <p:cond evt="onStopAudio" delay="0">
                                              <p:tgtEl>
                                                <p:sldTgt/>
                                              </p:tgtEl>
                                            </p:cond>
                                          </p:endCondLst>
                                        </p:cTn>
                                        <p:tgtEl>
                                          <p:sndTgt r:embed="rId3" name="cp_empty.wav"/>
                                        </p:tgtEl>
                                      </p:cMediaNode>
                                    </p:audio>
                                  </p:sub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strips(downLeft)">
                                      <p:cBhvr>
                                        <p:cTn id="21" dur="500"/>
                                        <p:tgtEl>
                                          <p:spTgt spid="191"/>
                                        </p:tgtEl>
                                      </p:cBhvr>
                                    </p:animEffect>
                                  </p:childTnLst>
                                  <p:subTnLst>
                                    <p:audio>
                                      <p:cMediaNode>
                                        <p:cTn display="0" masterRel="sameClick">
                                          <p:stCondLst>
                                            <p:cond evt="begin" delay="0">
                                              <p:tn val="19"/>
                                            </p:cond>
                                          </p:stCondLst>
                                          <p:endCondLst>
                                            <p:cond evt="onStopAudio" delay="0">
                                              <p:tgtEl>
                                                <p:sldTgt/>
                                              </p:tgtEl>
                                            </p:cond>
                                          </p:endCondLst>
                                        </p:cTn>
                                        <p:tgtEl>
                                          <p:sndTgt r:embed="rId3" name="cp_empty.wav"/>
                                        </p:tgtEl>
                                      </p:cMediaNode>
                                    </p:audio>
                                  </p:subTnLst>
                                </p:cTn>
                              </p:par>
                              <p:par>
                                <p:cTn id="22" presetID="18" presetClass="entr" presetSubtype="12" fill="hold" nodeType="with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strips(downLeft)">
                                      <p:cBhvr>
                                        <p:cTn id="24" dur="500"/>
                                        <p:tgtEl>
                                          <p:spTgt spid="192"/>
                                        </p:tgtEl>
                                      </p:cBhvr>
                                    </p:animEffect>
                                  </p:childTnLst>
                                  <p:subTnLst>
                                    <p:audio>
                                      <p:cMediaNode>
                                        <p:cTn display="0" masterRel="sameClick">
                                          <p:stCondLst>
                                            <p:cond evt="begin" delay="0">
                                              <p:tn val="22"/>
                                            </p:cond>
                                          </p:stCondLst>
                                          <p:endCondLst>
                                            <p:cond evt="onStopAudio" delay="0">
                                              <p:tgtEl>
                                                <p:sldTgt/>
                                              </p:tgtEl>
                                            </p:cond>
                                          </p:endCondLst>
                                        </p:cTn>
                                        <p:tgtEl>
                                          <p:sndTgt r:embed="rId3"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p:bldP spid="189" grpId="0" animBg="1"/>
      <p:bldP spid="190" grpId="0"/>
      <p:bldP spid="191" grpId="0" animBg="1"/>
      <p:bldP spid="19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4193FD63-17A2-1426-05ED-E5449C472D3A}"/>
              </a:ext>
            </a:extLst>
          </p:cNvPr>
          <p:cNvSpPr/>
          <p:nvPr/>
        </p:nvSpPr>
        <p:spPr>
          <a:xfrm>
            <a:off x="1516286" y="1482452"/>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230FF6A0-7F73-9961-58CF-A54730A6DD0C}"/>
              </a:ext>
            </a:extLst>
          </p:cNvPr>
          <p:cNvSpPr txBox="1"/>
          <p:nvPr/>
        </p:nvSpPr>
        <p:spPr>
          <a:xfrm>
            <a:off x="1300386" y="1484040"/>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9C8BF769-4C37-7A17-C33E-814B728A0EAE}"/>
              </a:ext>
            </a:extLst>
          </p:cNvPr>
          <p:cNvSpPr/>
          <p:nvPr/>
        </p:nvSpPr>
        <p:spPr>
          <a:xfrm>
            <a:off x="1865536" y="3242990"/>
            <a:ext cx="4465637" cy="120015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ب) أوجد القيمة العظمى أو القيمة الصغرى للدالة.</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CEA40B25-64EC-86EA-8648-0B34AB69E458}"/>
              </a:ext>
            </a:extLst>
          </p:cNvPr>
          <p:cNvSpPr txBox="1"/>
          <p:nvPr/>
        </p:nvSpPr>
        <p:spPr>
          <a:xfrm>
            <a:off x="2195736" y="4797152"/>
            <a:ext cx="5622925" cy="708025"/>
          </a:xfrm>
          <a:prstGeom prst="rect">
            <a:avLst/>
          </a:prstGeom>
          <a:noFill/>
        </p:spPr>
        <p:txBody>
          <a:bodyPr>
            <a:spAutoFit/>
          </a:bodyPr>
          <a:lstStyle/>
          <a:p>
            <a:pPr rtl="1" eaLnBrk="1" fontAlgn="auto" hangingPunct="1">
              <a:spcBef>
                <a:spcPts val="0"/>
              </a:spcBef>
              <a:spcAft>
                <a:spcPts val="0"/>
              </a:spcAft>
              <a:defRPr/>
            </a:pPr>
            <a:r>
              <a:rPr lang="ar-SA" sz="4000" b="1" cap="small" dirty="0">
                <a:latin typeface="+mn-lt"/>
                <a:cs typeface="+mn-cs"/>
              </a:rPr>
              <a:t>إذن، القيمة العظمى تساوي 8</a:t>
            </a:r>
            <a:endParaRPr lang="en-US" sz="4000" dirty="0">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0E5CA90F-DFD3-8081-E397-A6BAB9EAE213}"/>
              </a:ext>
            </a:extLst>
          </p:cNvPr>
          <p:cNvSpPr/>
          <p:nvPr/>
        </p:nvSpPr>
        <p:spPr>
          <a:xfrm>
            <a:off x="1583531" y="1292150"/>
            <a:ext cx="6264275"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63911CA3-2226-3A27-4F5D-AE1FB31E3814}"/>
              </a:ext>
            </a:extLst>
          </p:cNvPr>
          <p:cNvSpPr txBox="1"/>
          <p:nvPr/>
        </p:nvSpPr>
        <p:spPr>
          <a:xfrm>
            <a:off x="1367631" y="1293738"/>
            <a:ext cx="6683375"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70C0"/>
                </a:solidFill>
                <a:latin typeface="+mn-lt"/>
                <a:cs typeface="+mn-cs"/>
              </a:rPr>
              <a:t>لتكن د (س) = -2س</a:t>
            </a:r>
            <a:r>
              <a:rPr lang="ar-EG" sz="4000" b="1" baseline="30000" dirty="0">
                <a:solidFill>
                  <a:srgbClr val="0070C0"/>
                </a:solidFill>
                <a:latin typeface="+mn-lt"/>
                <a:cs typeface="+mn-cs"/>
              </a:rPr>
              <a:t>2</a:t>
            </a:r>
            <a:r>
              <a:rPr lang="ar-EG" sz="4000" b="1" cap="small" dirty="0">
                <a:solidFill>
                  <a:srgbClr val="0070C0"/>
                </a:solidFill>
                <a:latin typeface="+mn-lt"/>
                <a:cs typeface="+mn-cs"/>
              </a:rPr>
              <a:t> </a:t>
            </a:r>
            <a:r>
              <a:rPr lang="ar-SA" sz="4000" b="1" cap="small" dirty="0">
                <a:solidFill>
                  <a:srgbClr val="0070C0"/>
                </a:solidFill>
                <a:latin typeface="+mn-lt"/>
                <a:cs typeface="+mn-cs"/>
              </a:rPr>
              <a:t>– 4س + 6.</a:t>
            </a:r>
            <a:endParaRPr lang="en-US" sz="4000" dirty="0">
              <a:solidFill>
                <a:srgbClr val="0070C0"/>
              </a:solidFill>
              <a:latin typeface="+mn-lt"/>
              <a:cs typeface="+mn-cs"/>
            </a:endParaRPr>
          </a:p>
        </p:txBody>
      </p:sp>
      <p:sp>
        <p:nvSpPr>
          <p:cNvPr id="19" name="Rectangle 18">
            <a:extLst>
              <a:ext uri="{FF2B5EF4-FFF2-40B4-BE49-F238E27FC236}">
                <a16:creationId xmlns:a16="http://schemas.microsoft.com/office/drawing/2014/main" id="{31E7CDDF-4150-13F7-5314-1A497F942403}"/>
              </a:ext>
            </a:extLst>
          </p:cNvPr>
          <p:cNvSpPr/>
          <p:nvPr/>
        </p:nvSpPr>
        <p:spPr>
          <a:xfrm>
            <a:off x="1861343" y="2993950"/>
            <a:ext cx="4465638" cy="647700"/>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7030A0"/>
                </a:solidFill>
                <a:latin typeface="+mn-lt"/>
                <a:cs typeface="+mn-cs"/>
              </a:rPr>
              <a:t>ج</a:t>
            </a:r>
            <a:r>
              <a:rPr lang="ar-EG" sz="3600" b="1" cap="small" dirty="0">
                <a:solidFill>
                  <a:srgbClr val="7030A0"/>
                </a:solidFill>
                <a:latin typeface="+mn-lt"/>
                <a:cs typeface="+mn-cs"/>
              </a:rPr>
              <a:t>ـ</a:t>
            </a:r>
            <a:r>
              <a:rPr lang="ar-SA" sz="3600" b="1" cap="small" dirty="0">
                <a:solidFill>
                  <a:srgbClr val="7030A0"/>
                </a:solidFill>
                <a:latin typeface="+mn-lt"/>
                <a:cs typeface="+mn-cs"/>
              </a:rPr>
              <a:t>) حدد مجال الدالة ومداها.</a:t>
            </a:r>
            <a:endParaRPr lang="en-US" sz="3600" dirty="0">
              <a:solidFill>
                <a:srgbClr val="7030A0"/>
              </a:solidFill>
              <a:latin typeface="+mn-lt"/>
              <a:cs typeface="+mn-cs"/>
            </a:endParaRPr>
          </a:p>
        </p:txBody>
      </p:sp>
      <p:sp>
        <p:nvSpPr>
          <p:cNvPr id="33" name="TextBox 32">
            <a:extLst>
              <a:ext uri="{FF2B5EF4-FFF2-40B4-BE49-F238E27FC236}">
                <a16:creationId xmlns:a16="http://schemas.microsoft.com/office/drawing/2014/main" id="{9792CC39-322D-3843-5951-326206DF6A46}"/>
              </a:ext>
            </a:extLst>
          </p:cNvPr>
          <p:cNvSpPr txBox="1"/>
          <p:nvPr/>
        </p:nvSpPr>
        <p:spPr>
          <a:xfrm>
            <a:off x="719931" y="4221088"/>
            <a:ext cx="7704137" cy="1570037"/>
          </a:xfrm>
          <a:prstGeom prst="rect">
            <a:avLst/>
          </a:prstGeom>
          <a:noFill/>
        </p:spPr>
        <p:txBody>
          <a:bodyPr>
            <a:spAutoFit/>
          </a:bodyPr>
          <a:lstStyle/>
          <a:p>
            <a:pPr algn="ctr" rtl="1" eaLnBrk="1" fontAlgn="auto" hangingPunct="1">
              <a:spcBef>
                <a:spcPts val="0"/>
              </a:spcBef>
              <a:spcAft>
                <a:spcPts val="0"/>
              </a:spcAft>
              <a:defRPr/>
            </a:pPr>
            <a:r>
              <a:rPr lang="ar-SA" sz="3200" b="1" cap="small" dirty="0">
                <a:solidFill>
                  <a:srgbClr val="0000CC"/>
                </a:solidFill>
                <a:latin typeface="+mn-lt"/>
                <a:cs typeface="+mn-cs"/>
              </a:rPr>
              <a:t>المجال هو جميع الأعداد الحقيقية، والمدى هو جميع الأعداد الحقيقية التي تقل عن أو تساوي القيمة العظمى، أي {ص</a:t>
            </a:r>
            <a:r>
              <a:rPr lang="ar-EG" sz="3200" b="1" cap="small" dirty="0" err="1">
                <a:solidFill>
                  <a:srgbClr val="0000CC"/>
                </a:solidFill>
                <a:latin typeface="+mn-lt"/>
                <a:cs typeface="+mn-cs"/>
              </a:rPr>
              <a:t>|</a:t>
            </a:r>
            <a:r>
              <a:rPr lang="ar-SA" sz="3200" b="1" cap="small" dirty="0">
                <a:solidFill>
                  <a:srgbClr val="0000CC"/>
                </a:solidFill>
                <a:latin typeface="+mn-lt"/>
                <a:cs typeface="+mn-cs"/>
              </a:rPr>
              <a:t> ص≤ 8}.</a:t>
            </a:r>
            <a:endParaRPr lang="en-US" sz="3200" dirty="0">
              <a:solidFill>
                <a:srgbClr val="0000CC"/>
              </a:solidFill>
              <a:latin typeface="+mn-lt"/>
              <a:cs typeface="+mn-cs"/>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827.WAV"/>
                                        </p:tgtEl>
                                      </p:cMediaNode>
                                    </p:audio>
                                  </p:subTnLst>
                                </p:cTn>
                              </p:par>
                              <p:par>
                                <p:cTn id="12" presetID="14" presetClass="entr" presetSubtype="1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subTnLst>
                                    <p:audio>
                                      <p:cMediaNode>
                                        <p:cTn display="0" masterRel="sameClick">
                                          <p:stCondLst>
                                            <p:cond evt="begin" delay="0">
                                              <p:tn val="12"/>
                                            </p:cond>
                                          </p:stCondLst>
                                          <p:endCondLst>
                                            <p:cond evt="onStopAudio" delay="0">
                                              <p:tgtEl>
                                                <p:sldTgt/>
                                              </p:tgtEl>
                                            </p:cond>
                                          </p:endCondLst>
                                        </p:cTn>
                                        <p:tgtEl>
                                          <p:sndTgt r:embed="rId4" name="SOUND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144386" y="1468178"/>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TextBox 3">
            <a:extLst>
              <a:ext uri="{FF2B5EF4-FFF2-40B4-BE49-F238E27FC236}">
                <a16:creationId xmlns:a16="http://schemas.microsoft.com/office/drawing/2014/main" id="{FE3A9FCD-32E3-4857-9C8C-C8646512AB38}"/>
              </a:ext>
            </a:extLst>
          </p:cNvPr>
          <p:cNvSpPr txBox="1"/>
          <p:nvPr/>
        </p:nvSpPr>
        <p:spPr>
          <a:xfrm>
            <a:off x="4213357" y="1467227"/>
            <a:ext cx="4881193" cy="1200329"/>
          </a:xfrm>
          <a:prstGeom prst="rect">
            <a:avLst/>
          </a:prstGeom>
          <a:solidFill>
            <a:srgbClr val="6C9EBC"/>
          </a:solidFill>
          <a:ln>
            <a:noFill/>
          </a:ln>
          <a:effectLst/>
        </p:spPr>
        <p:txBody>
          <a:bodyPr wrap="square" rtlCol="1">
            <a:spAutoFit/>
          </a:bodyPr>
          <a:lstStyle/>
          <a:p>
            <a:pPr lvl="0" algn="ctr" eaLnBrk="1" fontAlgn="auto" hangingPunct="1">
              <a:spcBef>
                <a:spcPts val="0"/>
              </a:spcBef>
              <a:spcAft>
                <a:spcPts val="0"/>
              </a:spcAft>
              <a:defRPr/>
            </a:pPr>
            <a:r>
              <a:rPr lang="ar-EG" sz="7200" b="1" dirty="0">
                <a:solidFill>
                  <a:srgbClr val="FDD336"/>
                </a:solidFill>
                <a:latin typeface="Calibri"/>
              </a:rPr>
              <a:t>تحقق من فهمك</a:t>
            </a:r>
          </a:p>
        </p:txBody>
      </p:sp>
    </p:spTree>
    <p:extLst>
      <p:ext uri="{BB962C8B-B14F-4D97-AF65-F5344CB8AC3E}">
        <p14:creationId xmlns:p14="http://schemas.microsoft.com/office/powerpoint/2010/main" val="1013729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2581075F-887C-7D86-4AE1-306252A19058}"/>
              </a:ext>
            </a:extLst>
          </p:cNvPr>
          <p:cNvSpPr/>
          <p:nvPr/>
        </p:nvSpPr>
        <p:spPr>
          <a:xfrm>
            <a:off x="899592" y="3429000"/>
            <a:ext cx="6978650" cy="1760537"/>
          </a:xfrm>
          <a:prstGeom prst="rect">
            <a:avLst/>
          </a:prstGeom>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FF5027D5-EF4C-DB1A-671A-DD8133C26B28}"/>
              </a:ext>
            </a:extLst>
          </p:cNvPr>
          <p:cNvSpPr txBox="1"/>
          <p:nvPr/>
        </p:nvSpPr>
        <p:spPr>
          <a:xfrm>
            <a:off x="893242" y="3605212"/>
            <a:ext cx="7056437" cy="1447800"/>
          </a:xfrm>
          <a:prstGeom prst="rect">
            <a:avLst/>
          </a:prstGeom>
          <a:noFill/>
        </p:spPr>
        <p:txBody>
          <a:bodyPr rtlCol="1">
            <a:spAutoFit/>
          </a:bodyPr>
          <a:lstStyle/>
          <a:p>
            <a:pPr algn="ctr" rtl="1" eaLnBrk="1" fontAlgn="auto" hangingPunct="1">
              <a:spcBef>
                <a:spcPts val="0"/>
              </a:spcBef>
              <a:spcAft>
                <a:spcPts val="0"/>
              </a:spcAft>
              <a:defRPr/>
            </a:pPr>
            <a:r>
              <a:rPr lang="ar-SA" sz="4400" b="1" cap="small" dirty="0">
                <a:solidFill>
                  <a:schemeClr val="accent6">
                    <a:lumMod val="50000"/>
                  </a:schemeClr>
                </a:solidFill>
                <a:latin typeface="+mn-lt"/>
                <a:cs typeface="+mn-cs"/>
              </a:rPr>
              <a:t>4أ) حدد فيما إذا كان للدالة قيمة عظمى أم قيمة صغرى.</a:t>
            </a:r>
            <a:endParaRPr lang="en-US" sz="4400" dirty="0">
              <a:solidFill>
                <a:schemeClr val="accent6">
                  <a:lumMod val="50000"/>
                </a:schemeClr>
              </a:solidFill>
              <a:latin typeface="+mn-lt"/>
              <a:cs typeface="+mn-cs"/>
            </a:endParaRPr>
          </a:p>
        </p:txBody>
      </p:sp>
      <p:sp>
        <p:nvSpPr>
          <p:cNvPr id="9" name="Rectangle 8">
            <a:extLst>
              <a:ext uri="{FF2B5EF4-FFF2-40B4-BE49-F238E27FC236}">
                <a16:creationId xmlns:a16="http://schemas.microsoft.com/office/drawing/2014/main" id="{C5D6C127-3AAB-BF0A-EF8E-D01F1A321C4C}"/>
              </a:ext>
            </a:extLst>
          </p:cNvPr>
          <p:cNvSpPr/>
          <p:nvPr/>
        </p:nvSpPr>
        <p:spPr>
          <a:xfrm>
            <a:off x="1704454" y="1301750"/>
            <a:ext cx="4876800" cy="584200"/>
          </a:xfrm>
          <a:prstGeom prst="rect">
            <a:avLst/>
          </a:prstGeom>
        </p:spPr>
        <p:txBody>
          <a:bodyPr wrap="none">
            <a:spAutoFit/>
          </a:bodyPr>
          <a:lstStyle/>
          <a:p>
            <a:pPr algn="ctr" rtl="1" eaLnBrk="1" fontAlgn="auto" hangingPunct="1">
              <a:spcBef>
                <a:spcPts val="0"/>
              </a:spcBef>
              <a:spcAft>
                <a:spcPts val="0"/>
              </a:spcAft>
              <a:defRPr/>
            </a:pPr>
            <a:r>
              <a:rPr lang="ar-SA" sz="3200" b="1" cap="small" dirty="0">
                <a:latin typeface="+mn-lt"/>
                <a:cs typeface="+mn-cs"/>
              </a:rPr>
              <a:t>ليكن د (س) = 2س</a:t>
            </a:r>
            <a:r>
              <a:rPr lang="ar-EG" sz="3200" b="1" baseline="30000" dirty="0">
                <a:latin typeface="+mn-lt"/>
                <a:cs typeface="+mn-cs"/>
              </a:rPr>
              <a:t>2</a:t>
            </a:r>
            <a:r>
              <a:rPr lang="ar-EG" sz="3200" b="1" cap="small" dirty="0">
                <a:latin typeface="+mn-lt"/>
                <a:cs typeface="+mn-cs"/>
              </a:rPr>
              <a:t> </a:t>
            </a:r>
            <a:r>
              <a:rPr lang="ar-SA" sz="3200" b="1" cap="small" dirty="0">
                <a:latin typeface="+mn-lt"/>
                <a:cs typeface="+mn-cs"/>
              </a:rPr>
              <a:t>– 4س – 1.</a:t>
            </a:r>
            <a:endParaRPr lang="en-US" sz="3200" dirty="0">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4"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300" fill="hold">
                                          <p:stCondLst>
                                            <p:cond delay="0"/>
                                          </p:stCondLst>
                                        </p:cTn>
                                        <p:tgtEl>
                                          <p:spTgt spid="9"/>
                                        </p:tgtEl>
                                        <p:attrNameLst>
                                          <p:attrName>ppt_x</p:attrName>
                                        </p:attrNameLst>
                                      </p:cBhvr>
                                    </p:anim>
                                    <p:anim from="0" to="-1.0" calcmode="lin" valueType="num">
                                      <p:cBhvr>
                                        <p:cTn id="8" dur="100" decel="50000" autoRev="1" fill="hold">
                                          <p:stCondLst>
                                            <p:cond delay="300"/>
                                          </p:stCondLst>
                                        </p:cTn>
                                        <p:tgtEl>
                                          <p:spTgt spid="9"/>
                                        </p:tgtEl>
                                        <p:attrNameLst>
                                          <p:attrName>xshear</p:attrName>
                                        </p:attrNameLst>
                                      </p:cBhvr>
                                    </p:anim>
                                    <p:animScale>
                                      <p:cBhvr>
                                        <p:cTn id="9" dur="100" decel="100000" autoRev="1" fill="hold">
                                          <p:stCondLst>
                                            <p:cond delay="300"/>
                                          </p:stCondLst>
                                        </p:cTn>
                                        <p:tgtEl>
                                          <p:spTgt spid="9"/>
                                        </p:tgtEl>
                                      </p:cBhvr>
                                      <p:from x="100000" y="100000"/>
                                      <p:to x="80000" y="100000"/>
                                    </p:animScale>
                                    <p:anim by="(#ppt_h/3+#ppt_w*0.1)" calcmode="lin" valueType="num">
                                      <p:cBhvr additive="sum">
                                        <p:cTn id="10" dur="100" decel="100000" autoRev="1" fill="hold">
                                          <p:stCondLst>
                                            <p:cond delay="300"/>
                                          </p:stCondLst>
                                        </p:cTn>
                                        <p:tgtEl>
                                          <p:spTgt spid="9"/>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BUZZER.WAV"/>
                                        </p:tgtEl>
                                      </p:cMediaNode>
                                    </p:audio>
                                  </p:sub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SOUND108.WAV"/>
                                        </p:tgtEl>
                                      </p:cMediaNode>
                                    </p:audio>
                                  </p:subTnLst>
                                </p:cTn>
                              </p:par>
                              <p:par>
                                <p:cTn id="14" presetID="21"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5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4"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9D9633E7-10A6-6417-6070-BA1753C01832}"/>
              </a:ext>
            </a:extLst>
          </p:cNvPr>
          <p:cNvSpPr>
            <a:spLocks noChangeArrowheads="1"/>
          </p:cNvSpPr>
          <p:nvPr/>
        </p:nvSpPr>
        <p:spPr bwMode="auto">
          <a:xfrm>
            <a:off x="971550" y="2420888"/>
            <a:ext cx="7200900" cy="1200150"/>
          </a:xfrm>
          <a:prstGeom prst="rect">
            <a:avLst/>
          </a:prstGeom>
          <a:solidFill>
            <a:schemeClr val="accent5">
              <a:lumMod val="60000"/>
              <a:lumOff val="4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EG" altLang="ar-SA" sz="3600" b="1" dirty="0">
                <a:latin typeface="Arial" panose="020B0604020202020204" pitchFamily="34" charset="0"/>
              </a:rPr>
              <a:t>قيمة صغرى لأن أ = 2 وهي قيمة موجبة إذن المنحنى مفتوح لأعلى </a:t>
            </a:r>
            <a:endParaRPr lang="en-US" altLang="ar-SA" sz="3600" dirty="0">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C69FFFCE-4C2C-E1CB-AB3E-16AFF974F53E}"/>
              </a:ext>
            </a:extLst>
          </p:cNvPr>
          <p:cNvSpPr/>
          <p:nvPr/>
        </p:nvSpPr>
        <p:spPr>
          <a:xfrm>
            <a:off x="899592" y="3429000"/>
            <a:ext cx="6978650" cy="1760537"/>
          </a:xfrm>
          <a:prstGeom prst="rect">
            <a:avLst/>
          </a:prstGeom>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C30F00FB-378D-0BAD-4380-45F603AA25D3}"/>
              </a:ext>
            </a:extLst>
          </p:cNvPr>
          <p:cNvSpPr txBox="1"/>
          <p:nvPr/>
        </p:nvSpPr>
        <p:spPr>
          <a:xfrm>
            <a:off x="893242" y="3644900"/>
            <a:ext cx="7056437" cy="1446212"/>
          </a:xfrm>
          <a:prstGeom prst="rect">
            <a:avLst/>
          </a:prstGeom>
          <a:noFill/>
        </p:spPr>
        <p:txBody>
          <a:bodyPr rtlCol="1">
            <a:spAutoFit/>
          </a:bodyPr>
          <a:lstStyle/>
          <a:p>
            <a:pPr algn="ctr" rtl="1" eaLnBrk="1" fontAlgn="auto" hangingPunct="1">
              <a:spcBef>
                <a:spcPts val="0"/>
              </a:spcBef>
              <a:spcAft>
                <a:spcPts val="0"/>
              </a:spcAft>
              <a:defRPr/>
            </a:pPr>
            <a:r>
              <a:rPr lang="ar-SA" sz="4400" b="1" cap="small" dirty="0">
                <a:solidFill>
                  <a:schemeClr val="accent6">
                    <a:lumMod val="50000"/>
                  </a:schemeClr>
                </a:solidFill>
                <a:latin typeface="+mn-lt"/>
                <a:cs typeface="+mn-cs"/>
              </a:rPr>
              <a:t>4ب) أوجد القيمة العظمى أو القيمة الصغرى للدالة.</a:t>
            </a:r>
            <a:endParaRPr lang="en-US" sz="4400" dirty="0">
              <a:solidFill>
                <a:schemeClr val="accent6">
                  <a:lumMod val="50000"/>
                </a:schemeClr>
              </a:solidFill>
              <a:latin typeface="+mn-lt"/>
              <a:cs typeface="+mn-cs"/>
            </a:endParaRPr>
          </a:p>
        </p:txBody>
      </p:sp>
      <p:sp>
        <p:nvSpPr>
          <p:cNvPr id="9" name="Rectangle 8">
            <a:extLst>
              <a:ext uri="{FF2B5EF4-FFF2-40B4-BE49-F238E27FC236}">
                <a16:creationId xmlns:a16="http://schemas.microsoft.com/office/drawing/2014/main" id="{7742DBF3-16CB-EA69-326C-A61EF77A1BA8}"/>
              </a:ext>
            </a:extLst>
          </p:cNvPr>
          <p:cNvSpPr/>
          <p:nvPr/>
        </p:nvSpPr>
        <p:spPr>
          <a:xfrm>
            <a:off x="1704454" y="1301750"/>
            <a:ext cx="4876800" cy="584200"/>
          </a:xfrm>
          <a:prstGeom prst="rect">
            <a:avLst/>
          </a:prstGeom>
        </p:spPr>
        <p:txBody>
          <a:bodyPr wrap="none">
            <a:spAutoFit/>
          </a:bodyPr>
          <a:lstStyle/>
          <a:p>
            <a:pPr algn="ctr" rtl="1" eaLnBrk="1" fontAlgn="auto" hangingPunct="1">
              <a:spcBef>
                <a:spcPts val="0"/>
              </a:spcBef>
              <a:spcAft>
                <a:spcPts val="0"/>
              </a:spcAft>
              <a:defRPr/>
            </a:pPr>
            <a:r>
              <a:rPr lang="ar-SA" sz="3200" b="1" cap="small" dirty="0">
                <a:latin typeface="+mn-lt"/>
                <a:cs typeface="+mn-cs"/>
              </a:rPr>
              <a:t>ليكن د (س) = 2س</a:t>
            </a:r>
            <a:r>
              <a:rPr lang="ar-EG" sz="3200" b="1" baseline="30000" dirty="0">
                <a:latin typeface="+mn-lt"/>
                <a:cs typeface="+mn-cs"/>
              </a:rPr>
              <a:t>2</a:t>
            </a:r>
            <a:r>
              <a:rPr lang="ar-EG" sz="3200" b="1" cap="small" dirty="0">
                <a:latin typeface="+mn-lt"/>
                <a:cs typeface="+mn-cs"/>
              </a:rPr>
              <a:t> </a:t>
            </a:r>
            <a:r>
              <a:rPr lang="ar-SA" sz="3200" b="1" cap="small" dirty="0">
                <a:latin typeface="+mn-lt"/>
                <a:cs typeface="+mn-cs"/>
              </a:rPr>
              <a:t>– 4س – 1.</a:t>
            </a:r>
            <a:endParaRPr lang="en-US" sz="3200" dirty="0">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888C7E65-5E65-72A0-C935-24CD1CA485FF}"/>
              </a:ext>
            </a:extLst>
          </p:cNvPr>
          <p:cNvSpPr>
            <a:spLocks noChangeArrowheads="1"/>
          </p:cNvSpPr>
          <p:nvPr/>
        </p:nvSpPr>
        <p:spPr bwMode="auto">
          <a:xfrm>
            <a:off x="1187450" y="1844675"/>
            <a:ext cx="7272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solidFill>
                  <a:srgbClr val="0000FF"/>
                </a:solidFill>
                <a:latin typeface="Arial" panose="020B0604020202020204" pitchFamily="34" charset="0"/>
              </a:rPr>
              <a:t>القيمة الصغرى هي –3  </a:t>
            </a:r>
            <a:endParaRPr lang="en-US" altLang="ar-SA" sz="3600">
              <a:solidFill>
                <a:srgbClr val="0000FF"/>
              </a:solidFill>
              <a:latin typeface="Arial" panose="020B0604020202020204" pitchFamily="34" charset="0"/>
            </a:endParaRPr>
          </a:p>
        </p:txBody>
      </p:sp>
      <p:sp>
        <p:nvSpPr>
          <p:cNvPr id="8" name="Rectangle 15">
            <a:extLst>
              <a:ext uri="{FF2B5EF4-FFF2-40B4-BE49-F238E27FC236}">
                <a16:creationId xmlns:a16="http://schemas.microsoft.com/office/drawing/2014/main" id="{8A734C22-3CC9-D420-9CED-7F5D72CC4049}"/>
              </a:ext>
            </a:extLst>
          </p:cNvPr>
          <p:cNvSpPr/>
          <p:nvPr/>
        </p:nvSpPr>
        <p:spPr>
          <a:xfrm>
            <a:off x="1187450" y="2925763"/>
            <a:ext cx="5256213" cy="647700"/>
          </a:xfrm>
          <a:prstGeom prst="rect">
            <a:avLst/>
          </a:prstGeom>
        </p:spPr>
        <p:txBody>
          <a:bodyPr>
            <a:spAutoFit/>
          </a:bodyPr>
          <a:lstStyle/>
          <a:p>
            <a:pPr algn="ctr" eaLnBrk="1" fontAlgn="auto" hangingPunct="1">
              <a:spcBef>
                <a:spcPts val="0"/>
              </a:spcBef>
              <a:spcAft>
                <a:spcPts val="0"/>
              </a:spcAft>
              <a:defRPr/>
            </a:pPr>
            <a:r>
              <a:rPr lang="ar-SA" sz="3600" b="1" cap="small" dirty="0" err="1">
                <a:solidFill>
                  <a:srgbClr val="006600"/>
                </a:solidFill>
                <a:latin typeface="+mn-lt"/>
                <a:cs typeface="+mn-cs"/>
              </a:rPr>
              <a:t>س =</a:t>
            </a:r>
            <a:r>
              <a:rPr lang="ar-EG" sz="3600" b="1" cap="small" dirty="0">
                <a:solidFill>
                  <a:srgbClr val="006600"/>
                </a:solidFill>
                <a:latin typeface="+mn-lt"/>
                <a:cs typeface="+mn-cs"/>
              </a:rPr>
              <a:t> </a:t>
            </a:r>
            <a:r>
              <a:rPr lang="ar-EG" sz="3600" b="1" cap="small" dirty="0" err="1">
                <a:solidFill>
                  <a:srgbClr val="006600"/>
                </a:solidFill>
                <a:latin typeface="+mn-lt"/>
                <a:cs typeface="+mn-cs"/>
              </a:rPr>
              <a:t>ـــــــــ </a:t>
            </a:r>
            <a:r>
              <a:rPr lang="ar-EG" sz="3600" b="1" cap="small" dirty="0">
                <a:solidFill>
                  <a:srgbClr val="006600"/>
                </a:solidFill>
                <a:latin typeface="+mn-lt"/>
                <a:cs typeface="+mn-cs"/>
              </a:rPr>
              <a:t>=</a:t>
            </a:r>
            <a:r>
              <a:rPr lang="ar-EG" sz="3600" b="1" cap="small" dirty="0">
                <a:solidFill>
                  <a:srgbClr val="006600"/>
                </a:solidFill>
                <a:latin typeface="Arial" charset="0"/>
                <a:cs typeface="Arial" charset="0"/>
              </a:rPr>
              <a:t> </a:t>
            </a:r>
            <a:r>
              <a:rPr lang="ar-EG" sz="3600" b="1" cap="small" dirty="0" err="1">
                <a:solidFill>
                  <a:srgbClr val="006600"/>
                </a:solidFill>
                <a:latin typeface="Arial" charset="0"/>
                <a:cs typeface="Arial" charset="0"/>
              </a:rPr>
              <a:t>ــــــــــــ </a:t>
            </a:r>
            <a:r>
              <a:rPr lang="ar-EG" sz="3600" b="1" cap="small" dirty="0">
                <a:solidFill>
                  <a:srgbClr val="006600"/>
                </a:solidFill>
                <a:latin typeface="Arial" charset="0"/>
                <a:cs typeface="Arial" charset="0"/>
              </a:rPr>
              <a:t>= 1</a:t>
            </a:r>
            <a:endParaRPr lang="en-US" sz="3600" dirty="0">
              <a:solidFill>
                <a:srgbClr val="006600"/>
              </a:solidFill>
              <a:latin typeface="+mn-lt"/>
              <a:cs typeface="+mn-cs"/>
            </a:endParaRPr>
          </a:p>
        </p:txBody>
      </p:sp>
      <p:sp>
        <p:nvSpPr>
          <p:cNvPr id="10" name="Rectangle 16">
            <a:extLst>
              <a:ext uri="{FF2B5EF4-FFF2-40B4-BE49-F238E27FC236}">
                <a16:creationId xmlns:a16="http://schemas.microsoft.com/office/drawing/2014/main" id="{D97AF469-DCE0-5400-2F71-4FD0DB178C6D}"/>
              </a:ext>
            </a:extLst>
          </p:cNvPr>
          <p:cNvSpPr/>
          <p:nvPr/>
        </p:nvSpPr>
        <p:spPr>
          <a:xfrm>
            <a:off x="4052888" y="2638425"/>
            <a:ext cx="1082675"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-ب</a:t>
            </a:r>
            <a:endParaRPr lang="en-US" sz="3600" dirty="0">
              <a:solidFill>
                <a:srgbClr val="006600"/>
              </a:solidFill>
              <a:latin typeface="+mn-lt"/>
              <a:cs typeface="+mn-cs"/>
            </a:endParaRPr>
          </a:p>
        </p:txBody>
      </p:sp>
      <p:sp>
        <p:nvSpPr>
          <p:cNvPr id="11" name="Rectangle 17">
            <a:extLst>
              <a:ext uri="{FF2B5EF4-FFF2-40B4-BE49-F238E27FC236}">
                <a16:creationId xmlns:a16="http://schemas.microsoft.com/office/drawing/2014/main" id="{342322FE-657F-7DF1-A083-4E0ED26040D0}"/>
              </a:ext>
            </a:extLst>
          </p:cNvPr>
          <p:cNvSpPr/>
          <p:nvPr/>
        </p:nvSpPr>
        <p:spPr>
          <a:xfrm>
            <a:off x="3995738" y="3359150"/>
            <a:ext cx="1081087"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2أ</a:t>
            </a:r>
            <a:endParaRPr lang="en-US" sz="3600" dirty="0">
              <a:solidFill>
                <a:srgbClr val="006600"/>
              </a:solidFill>
              <a:latin typeface="+mn-lt"/>
              <a:cs typeface="+mn-cs"/>
            </a:endParaRPr>
          </a:p>
        </p:txBody>
      </p:sp>
      <p:sp>
        <p:nvSpPr>
          <p:cNvPr id="12" name="Rectangle 16">
            <a:extLst>
              <a:ext uri="{FF2B5EF4-FFF2-40B4-BE49-F238E27FC236}">
                <a16:creationId xmlns:a16="http://schemas.microsoft.com/office/drawing/2014/main" id="{6F46055C-EFFC-F0CA-C4A0-E7D25D98234C}"/>
              </a:ext>
            </a:extLst>
          </p:cNvPr>
          <p:cNvSpPr/>
          <p:nvPr/>
        </p:nvSpPr>
        <p:spPr>
          <a:xfrm>
            <a:off x="2268538" y="2638425"/>
            <a:ext cx="1439862" cy="646113"/>
          </a:xfrm>
          <a:prstGeom prst="rect">
            <a:avLst/>
          </a:prstGeom>
        </p:spPr>
        <p:txBody>
          <a:bodyPr>
            <a:spAutoFit/>
          </a:bodyPr>
          <a:lstStyle/>
          <a:p>
            <a:pPr algn="ctr" eaLnBrk="1" fontAlgn="auto" hangingPunct="1">
              <a:spcBef>
                <a:spcPts val="0"/>
              </a:spcBef>
              <a:spcAft>
                <a:spcPts val="0"/>
              </a:spcAft>
              <a:defRPr/>
            </a:pPr>
            <a:r>
              <a:rPr lang="ar-EG" sz="3600" b="1" cap="small" dirty="0" err="1">
                <a:solidFill>
                  <a:srgbClr val="006600"/>
                </a:solidFill>
                <a:latin typeface="+mn-lt"/>
                <a:cs typeface="+mn-cs"/>
              </a:rPr>
              <a:t>- </a:t>
            </a:r>
            <a:r>
              <a:rPr lang="ar-EG" sz="3600" b="1" cap="small" dirty="0">
                <a:solidFill>
                  <a:srgbClr val="006600"/>
                </a:solidFill>
                <a:latin typeface="+mn-lt"/>
                <a:cs typeface="+mn-cs"/>
              </a:rPr>
              <a:t>(-4</a:t>
            </a:r>
            <a:r>
              <a:rPr lang="ar-EG" sz="3600" b="1" cap="small" dirty="0" err="1">
                <a:solidFill>
                  <a:srgbClr val="006600"/>
                </a:solidFill>
                <a:latin typeface="+mn-lt"/>
                <a:cs typeface="+mn-cs"/>
              </a:rPr>
              <a:t>)</a:t>
            </a:r>
            <a:endParaRPr lang="en-US" sz="3600" dirty="0">
              <a:solidFill>
                <a:srgbClr val="006600"/>
              </a:solidFill>
              <a:latin typeface="+mn-lt"/>
              <a:cs typeface="+mn-cs"/>
            </a:endParaRPr>
          </a:p>
        </p:txBody>
      </p:sp>
      <p:sp>
        <p:nvSpPr>
          <p:cNvPr id="13" name="Rectangle 17">
            <a:extLst>
              <a:ext uri="{FF2B5EF4-FFF2-40B4-BE49-F238E27FC236}">
                <a16:creationId xmlns:a16="http://schemas.microsoft.com/office/drawing/2014/main" id="{685BF808-C3BF-36BC-76FC-FECB81BDE049}"/>
              </a:ext>
            </a:extLst>
          </p:cNvPr>
          <p:cNvSpPr/>
          <p:nvPr/>
        </p:nvSpPr>
        <p:spPr>
          <a:xfrm>
            <a:off x="2268538" y="3359150"/>
            <a:ext cx="1366837" cy="646113"/>
          </a:xfrm>
          <a:prstGeom prst="rect">
            <a:avLst/>
          </a:prstGeom>
        </p:spPr>
        <p:txBody>
          <a:bodyPr>
            <a:spAutoFit/>
          </a:bodyPr>
          <a:lstStyle/>
          <a:p>
            <a:pPr algn="ctr" eaLnBrk="1" fontAlgn="auto" hangingPunct="1">
              <a:spcBef>
                <a:spcPts val="0"/>
              </a:spcBef>
              <a:spcAft>
                <a:spcPts val="0"/>
              </a:spcAft>
              <a:defRPr/>
            </a:pPr>
            <a:r>
              <a:rPr lang="ar-EG" sz="3600" b="1" cap="small" dirty="0">
                <a:solidFill>
                  <a:srgbClr val="006600"/>
                </a:solidFill>
                <a:latin typeface="+mn-lt"/>
                <a:cs typeface="+mn-cs"/>
              </a:rPr>
              <a:t>2× 2</a:t>
            </a:r>
            <a:endParaRPr lang="en-US" sz="3600" dirty="0">
              <a:solidFill>
                <a:srgbClr val="006600"/>
              </a:solidFill>
              <a:latin typeface="+mn-lt"/>
              <a:cs typeface="+mn-cs"/>
            </a:endParaRPr>
          </a:p>
        </p:txBody>
      </p:sp>
      <p:sp>
        <p:nvSpPr>
          <p:cNvPr id="14" name="Rectangle 15">
            <a:extLst>
              <a:ext uri="{FF2B5EF4-FFF2-40B4-BE49-F238E27FC236}">
                <a16:creationId xmlns:a16="http://schemas.microsoft.com/office/drawing/2014/main" id="{F8E4FE2C-8388-116D-DF54-0BFF669ED025}"/>
              </a:ext>
            </a:extLst>
          </p:cNvPr>
          <p:cNvSpPr>
            <a:spLocks noChangeArrowheads="1"/>
          </p:cNvSpPr>
          <p:nvPr/>
        </p:nvSpPr>
        <p:spPr bwMode="auto">
          <a:xfrm>
            <a:off x="1187450" y="4076700"/>
            <a:ext cx="705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a:solidFill>
                  <a:srgbClr val="0000FF"/>
                </a:solidFill>
                <a:latin typeface="Arial" panose="020B0604020202020204" pitchFamily="34" charset="0"/>
              </a:rPr>
              <a:t>ص = 2 – 4 – 1 = –3 </a:t>
            </a:r>
            <a:endParaRPr lang="en-US" altLang="ar-SA" sz="3600">
              <a:solidFill>
                <a:srgbClr val="0000FF"/>
              </a:solidFill>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2.5"/>
                                          </p:val>
                                        </p:tav>
                                        <p:tav tm="100000">
                                          <p:val>
                                            <p:strVal val="#ppt_w"/>
                                          </p:val>
                                        </p:tav>
                                      </p:tavLst>
                                    </p:anim>
                                    <p:anim calcmode="lin" valueType="num">
                                      <p:cBhvr>
                                        <p:cTn id="15" dur="500" fill="hold"/>
                                        <p:tgtEl>
                                          <p:spTgt spid="8"/>
                                        </p:tgtEl>
                                        <p:attrNameLst>
                                          <p:attrName>ppt_h</p:attrName>
                                        </p:attrNameLst>
                                      </p:cBhvr>
                                      <p:tavLst>
                                        <p:tav tm="0">
                                          <p:val>
                                            <p:strVal val="#ppt_h*0.01"/>
                                          </p:val>
                                        </p:tav>
                                        <p:tav tm="100000">
                                          <p:val>
                                            <p:strVal val="#ppt_h"/>
                                          </p:val>
                                        </p:tav>
                                      </p:tavLst>
                                    </p:anim>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h+1"/>
                                          </p:val>
                                        </p:tav>
                                        <p:tav tm="100000">
                                          <p:val>
                                            <p:strVal val="#ppt_y"/>
                                          </p:val>
                                        </p:tav>
                                      </p:tavLst>
                                    </p:anim>
                                    <p:animEffect transition="in" filter="fade">
                                      <p:cBhvr>
                                        <p:cTn id="18" dur="5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3" name="فقاقيع.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2.5"/>
                                          </p:val>
                                        </p:tav>
                                        <p:tav tm="100000">
                                          <p:val>
                                            <p:strVal val="#ppt_w"/>
                                          </p:val>
                                        </p:tav>
                                      </p:tavLst>
                                    </p:anim>
                                    <p:anim calcmode="lin" valueType="num">
                                      <p:cBhvr>
                                        <p:cTn id="22" dur="500" fill="hold"/>
                                        <p:tgtEl>
                                          <p:spTgt spid="10"/>
                                        </p:tgtEl>
                                        <p:attrNameLst>
                                          <p:attrName>ppt_h</p:attrName>
                                        </p:attrNameLst>
                                      </p:cBhvr>
                                      <p:tavLst>
                                        <p:tav tm="0">
                                          <p:val>
                                            <p:strVal val="#ppt_h*0.01"/>
                                          </p:val>
                                        </p:tav>
                                        <p:tav tm="100000">
                                          <p:val>
                                            <p:strVal val="#ppt_h"/>
                                          </p:val>
                                        </p:tav>
                                      </p:tavLst>
                                    </p:anim>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h+1"/>
                                          </p:val>
                                        </p:tav>
                                        <p:tav tm="100000">
                                          <p:val>
                                            <p:strVal val="#ppt_y"/>
                                          </p:val>
                                        </p:tav>
                                      </p:tavLst>
                                    </p:anim>
                                    <p:animEffect transition="in" filter="fade">
                                      <p:cBhvr>
                                        <p:cTn id="25"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3" name="فقاقيع.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ppt_w*2.5"/>
                                          </p:val>
                                        </p:tav>
                                        <p:tav tm="100000">
                                          <p:val>
                                            <p:strVal val="#ppt_w"/>
                                          </p:val>
                                        </p:tav>
                                      </p:tavLst>
                                    </p:anim>
                                    <p:anim calcmode="lin" valueType="num">
                                      <p:cBhvr>
                                        <p:cTn id="29" dur="500" fill="hold"/>
                                        <p:tgtEl>
                                          <p:spTgt spid="11"/>
                                        </p:tgtEl>
                                        <p:attrNameLst>
                                          <p:attrName>ppt_h</p:attrName>
                                        </p:attrNameLst>
                                      </p:cBhvr>
                                      <p:tavLst>
                                        <p:tav tm="0">
                                          <p:val>
                                            <p:strVal val="#ppt_h*0.01"/>
                                          </p:val>
                                        </p:tav>
                                        <p:tav tm="100000">
                                          <p:val>
                                            <p:strVal val="#ppt_h"/>
                                          </p:val>
                                        </p:tav>
                                      </p:tavLst>
                                    </p:anim>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h+1"/>
                                          </p:val>
                                        </p:tav>
                                        <p:tav tm="100000">
                                          <p:val>
                                            <p:strVal val="#ppt_y"/>
                                          </p:val>
                                        </p:tav>
                                      </p:tavLst>
                                    </p:anim>
                                    <p:animEffect transition="in" filter="fade">
                                      <p:cBhvr>
                                        <p:cTn id="32"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فقاقيع.WAV"/>
                                        </p:tgtEl>
                                      </p:cMediaNode>
                                    </p:audio>
                                  </p:subTnLst>
                                </p:cTn>
                              </p:par>
                              <p:par>
                                <p:cTn id="33" presetID="58" presetClass="entr" presetSubtype="0" accel="10000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ppt_w*2.5"/>
                                          </p:val>
                                        </p:tav>
                                        <p:tav tm="100000">
                                          <p:val>
                                            <p:strVal val="#ppt_w"/>
                                          </p:val>
                                        </p:tav>
                                      </p:tavLst>
                                    </p:anim>
                                    <p:anim calcmode="lin" valueType="num">
                                      <p:cBhvr>
                                        <p:cTn id="36" dur="500" fill="hold"/>
                                        <p:tgtEl>
                                          <p:spTgt spid="12"/>
                                        </p:tgtEl>
                                        <p:attrNameLst>
                                          <p:attrName>ppt_h</p:attrName>
                                        </p:attrNameLst>
                                      </p:cBhvr>
                                      <p:tavLst>
                                        <p:tav tm="0">
                                          <p:val>
                                            <p:strVal val="#ppt_h*0.01"/>
                                          </p:val>
                                        </p:tav>
                                        <p:tav tm="100000">
                                          <p:val>
                                            <p:strVal val="#ppt_h"/>
                                          </p:val>
                                        </p:tav>
                                      </p:tavLst>
                                    </p:anim>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h+1"/>
                                          </p:val>
                                        </p:tav>
                                        <p:tav tm="100000">
                                          <p:val>
                                            <p:strVal val="#ppt_y"/>
                                          </p:val>
                                        </p:tav>
                                      </p:tavLst>
                                    </p:anim>
                                    <p:animEffect transition="in" filter="fade">
                                      <p:cBhvr>
                                        <p:cTn id="39"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3" name="فقاقيع.WAV"/>
                                        </p:tgtEl>
                                      </p:cMediaNode>
                                    </p:audio>
                                  </p:subTnLst>
                                </p:cTn>
                              </p:par>
                              <p:par>
                                <p:cTn id="40" presetID="58" presetClass="entr" presetSubtype="0" accel="10000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ppt_w*2.5"/>
                                          </p:val>
                                        </p:tav>
                                        <p:tav tm="100000">
                                          <p:val>
                                            <p:strVal val="#ppt_w"/>
                                          </p:val>
                                        </p:tav>
                                      </p:tavLst>
                                    </p:anim>
                                    <p:anim calcmode="lin" valueType="num">
                                      <p:cBhvr>
                                        <p:cTn id="43" dur="500" fill="hold"/>
                                        <p:tgtEl>
                                          <p:spTgt spid="13"/>
                                        </p:tgtEl>
                                        <p:attrNameLst>
                                          <p:attrName>ppt_h</p:attrName>
                                        </p:attrNameLst>
                                      </p:cBhvr>
                                      <p:tavLst>
                                        <p:tav tm="0">
                                          <p:val>
                                            <p:strVal val="#ppt_h*0.01"/>
                                          </p:val>
                                        </p:tav>
                                        <p:tav tm="100000">
                                          <p:val>
                                            <p:strVal val="#ppt_h"/>
                                          </p:val>
                                        </p:tav>
                                      </p:tavLst>
                                    </p:anim>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h+1"/>
                                          </p:val>
                                        </p:tav>
                                        <p:tav tm="100000">
                                          <p:val>
                                            <p:strVal val="#ppt_y"/>
                                          </p:val>
                                        </p:tav>
                                      </p:tavLst>
                                    </p:anim>
                                    <p:animEffect transition="in" filter="fade">
                                      <p:cBhvr>
                                        <p:cTn id="46"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3" name="فقاقيع.WAV"/>
                                        </p:tgtEl>
                                      </p:cMediaNode>
                                    </p:audio>
                                  </p:subTnLst>
                                </p:cTn>
                              </p:par>
                              <p:par>
                                <p:cTn id="47" presetID="58" presetClass="entr" presetSubtype="0" accel="10000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ppt_w*2.5"/>
                                          </p:val>
                                        </p:tav>
                                        <p:tav tm="100000">
                                          <p:val>
                                            <p:strVal val="#ppt_w"/>
                                          </p:val>
                                        </p:tav>
                                      </p:tavLst>
                                    </p:anim>
                                    <p:anim calcmode="lin" valueType="num">
                                      <p:cBhvr>
                                        <p:cTn id="50" dur="500" fill="hold"/>
                                        <p:tgtEl>
                                          <p:spTgt spid="14"/>
                                        </p:tgtEl>
                                        <p:attrNameLst>
                                          <p:attrName>ppt_h</p:attrName>
                                        </p:attrNameLst>
                                      </p:cBhvr>
                                      <p:tavLst>
                                        <p:tav tm="0">
                                          <p:val>
                                            <p:strVal val="#ppt_h*0.01"/>
                                          </p:val>
                                        </p:tav>
                                        <p:tav tm="100000">
                                          <p:val>
                                            <p:strVal val="#ppt_h"/>
                                          </p:val>
                                        </p:tav>
                                      </p:tavLst>
                                    </p:anim>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h+1"/>
                                          </p:val>
                                        </p:tav>
                                        <p:tav tm="100000">
                                          <p:val>
                                            <p:strVal val="#ppt_y"/>
                                          </p:val>
                                        </p:tav>
                                      </p:tavLst>
                                    </p:anim>
                                    <p:animEffect transition="in" filter="fade">
                                      <p:cBhvr>
                                        <p:cTn id="53" dur="500"/>
                                        <p:tgtEl>
                                          <p:spTgt spid="14"/>
                                        </p:tgtEl>
                                      </p:cBhvr>
                                    </p:animEffect>
                                  </p:childTnLst>
                                  <p:subTnLst>
                                    <p:audio>
                                      <p:cMediaNode>
                                        <p:cTn display="0" masterRel="sameClick">
                                          <p:stCondLst>
                                            <p:cond evt="begin" delay="0">
                                              <p:tn val="47"/>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7993C68A-8249-C840-3ECD-B5AA5FDDD858}"/>
              </a:ext>
            </a:extLst>
          </p:cNvPr>
          <p:cNvSpPr/>
          <p:nvPr/>
        </p:nvSpPr>
        <p:spPr>
          <a:xfrm>
            <a:off x="899592" y="3439954"/>
            <a:ext cx="6978650" cy="1760537"/>
          </a:xfrm>
          <a:prstGeom prst="rect">
            <a:avLst/>
          </a:prstGeom>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7" name="TextBox 6">
            <a:extLst>
              <a:ext uri="{FF2B5EF4-FFF2-40B4-BE49-F238E27FC236}">
                <a16:creationId xmlns:a16="http://schemas.microsoft.com/office/drawing/2014/main" id="{3E22BC12-3708-9AB1-F07E-8ECB2C183552}"/>
              </a:ext>
            </a:extLst>
          </p:cNvPr>
          <p:cNvSpPr txBox="1"/>
          <p:nvPr/>
        </p:nvSpPr>
        <p:spPr>
          <a:xfrm>
            <a:off x="893242" y="3927316"/>
            <a:ext cx="7056437" cy="769938"/>
          </a:xfrm>
          <a:prstGeom prst="rect">
            <a:avLst/>
          </a:prstGeom>
          <a:noFill/>
        </p:spPr>
        <p:txBody>
          <a:bodyPr rtlCol="1">
            <a:spAutoFit/>
          </a:bodyPr>
          <a:lstStyle/>
          <a:p>
            <a:pPr algn="ctr" rtl="1" eaLnBrk="1" fontAlgn="auto" hangingPunct="1">
              <a:spcBef>
                <a:spcPts val="0"/>
              </a:spcBef>
              <a:spcAft>
                <a:spcPts val="0"/>
              </a:spcAft>
              <a:defRPr/>
            </a:pPr>
            <a:r>
              <a:rPr lang="ar-SA" sz="4400" b="1" cap="small" dirty="0">
                <a:solidFill>
                  <a:schemeClr val="accent6">
                    <a:lumMod val="50000"/>
                  </a:schemeClr>
                </a:solidFill>
                <a:latin typeface="+mn-lt"/>
                <a:cs typeface="+mn-cs"/>
              </a:rPr>
              <a:t>4ج</a:t>
            </a:r>
            <a:r>
              <a:rPr lang="ar-EG" sz="4400" b="1" cap="small" dirty="0">
                <a:solidFill>
                  <a:schemeClr val="accent6">
                    <a:lumMod val="50000"/>
                  </a:schemeClr>
                </a:solidFill>
                <a:latin typeface="+mn-lt"/>
                <a:cs typeface="+mn-cs"/>
              </a:rPr>
              <a:t>ـ</a:t>
            </a:r>
            <a:r>
              <a:rPr lang="ar-SA" sz="4400" b="1" cap="small" dirty="0">
                <a:solidFill>
                  <a:schemeClr val="accent6">
                    <a:lumMod val="50000"/>
                  </a:schemeClr>
                </a:solidFill>
                <a:latin typeface="+mn-lt"/>
                <a:cs typeface="+mn-cs"/>
              </a:rPr>
              <a:t>) حدد مجال الدالة ومداها. </a:t>
            </a:r>
            <a:endParaRPr lang="en-US" sz="4400" dirty="0">
              <a:solidFill>
                <a:schemeClr val="accent6">
                  <a:lumMod val="50000"/>
                </a:schemeClr>
              </a:solidFill>
              <a:latin typeface="+mn-lt"/>
              <a:cs typeface="+mn-cs"/>
            </a:endParaRPr>
          </a:p>
        </p:txBody>
      </p:sp>
      <p:sp>
        <p:nvSpPr>
          <p:cNvPr id="9" name="Rectangle 8">
            <a:extLst>
              <a:ext uri="{FF2B5EF4-FFF2-40B4-BE49-F238E27FC236}">
                <a16:creationId xmlns:a16="http://schemas.microsoft.com/office/drawing/2014/main" id="{33E5F201-DA2F-9BC9-8BF7-5BA35E0C75CE}"/>
              </a:ext>
            </a:extLst>
          </p:cNvPr>
          <p:cNvSpPr/>
          <p:nvPr/>
        </p:nvSpPr>
        <p:spPr>
          <a:xfrm>
            <a:off x="1711325" y="1989138"/>
            <a:ext cx="4876800" cy="584200"/>
          </a:xfrm>
          <a:prstGeom prst="rect">
            <a:avLst/>
          </a:prstGeom>
        </p:spPr>
        <p:txBody>
          <a:bodyPr wrap="none">
            <a:spAutoFit/>
          </a:bodyPr>
          <a:lstStyle/>
          <a:p>
            <a:pPr algn="ctr" rtl="1" eaLnBrk="1" fontAlgn="auto" hangingPunct="1">
              <a:spcBef>
                <a:spcPts val="0"/>
              </a:spcBef>
              <a:spcAft>
                <a:spcPts val="0"/>
              </a:spcAft>
              <a:defRPr/>
            </a:pPr>
            <a:r>
              <a:rPr lang="ar-SA" sz="3200" b="1" cap="small" dirty="0">
                <a:latin typeface="+mn-lt"/>
                <a:cs typeface="+mn-cs"/>
              </a:rPr>
              <a:t>ليكن د (س) = 2س</a:t>
            </a:r>
            <a:r>
              <a:rPr lang="ar-EG" sz="3200" b="1" baseline="30000" dirty="0">
                <a:latin typeface="+mn-lt"/>
                <a:cs typeface="+mn-cs"/>
              </a:rPr>
              <a:t>2</a:t>
            </a:r>
            <a:r>
              <a:rPr lang="ar-EG" sz="3200" b="1" cap="small" dirty="0">
                <a:latin typeface="+mn-lt"/>
                <a:cs typeface="+mn-cs"/>
              </a:rPr>
              <a:t> </a:t>
            </a:r>
            <a:r>
              <a:rPr lang="ar-SA" sz="3200" b="1" cap="small" dirty="0">
                <a:latin typeface="+mn-lt"/>
                <a:cs typeface="+mn-cs"/>
              </a:rPr>
              <a:t>– 4س – 1.</a:t>
            </a:r>
            <a:endParaRPr lang="en-US" sz="3200" dirty="0">
              <a:latin typeface="+mn-lt"/>
              <a:cs typeface="+mn-cs"/>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8.WAV"/>
                                        </p:tgtEl>
                                      </p:cMediaNode>
                                    </p:audio>
                                  </p:sub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0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EC8179CC-6ADD-F311-069D-4F7AAF3A71B5}"/>
              </a:ext>
            </a:extLst>
          </p:cNvPr>
          <p:cNvSpPr>
            <a:spLocks noChangeArrowheads="1"/>
          </p:cNvSpPr>
          <p:nvPr/>
        </p:nvSpPr>
        <p:spPr bwMode="auto">
          <a:xfrm>
            <a:off x="839887" y="1628279"/>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dirty="0">
                <a:latin typeface="Arial" panose="020B0604020202020204" pitchFamily="34" charset="0"/>
              </a:rPr>
              <a:t>المجال = مجموعة الأعداد الحقيقية </a:t>
            </a:r>
            <a:endParaRPr lang="en-US" altLang="ar-SA" sz="3600" dirty="0">
              <a:latin typeface="Arial" panose="020B0604020202020204" pitchFamily="34" charset="0"/>
            </a:endParaRPr>
          </a:p>
        </p:txBody>
      </p:sp>
      <p:sp>
        <p:nvSpPr>
          <p:cNvPr id="14" name="Rectangle 15">
            <a:extLst>
              <a:ext uri="{FF2B5EF4-FFF2-40B4-BE49-F238E27FC236}">
                <a16:creationId xmlns:a16="http://schemas.microsoft.com/office/drawing/2014/main" id="{F0D669EF-4519-B7EB-4441-A4B565B24032}"/>
              </a:ext>
            </a:extLst>
          </p:cNvPr>
          <p:cNvSpPr>
            <a:spLocks noChangeArrowheads="1"/>
          </p:cNvSpPr>
          <p:nvPr/>
        </p:nvSpPr>
        <p:spPr bwMode="auto">
          <a:xfrm>
            <a:off x="1979712" y="2564904"/>
            <a:ext cx="627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EG" altLang="ar-SA" sz="3600" b="1" dirty="0">
                <a:latin typeface="Arial" panose="020B0604020202020204" pitchFamily="34" charset="0"/>
              </a:rPr>
              <a:t>المدى= {ص | ص ≥ –3}</a:t>
            </a:r>
            <a:endParaRPr lang="en-US" altLang="ar-SA" sz="3600" dirty="0">
              <a:latin typeface="Arial" panose="020B0604020202020204" pitchFamily="34" charset="0"/>
            </a:endParaRPr>
          </a:p>
        </p:txBody>
      </p:sp>
    </p:spTree>
  </p:cSld>
  <p:clrMapOvr>
    <a:masterClrMapping/>
  </p:clrMapOvr>
  <p:transition>
    <p:wheel spokes="3"/>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فقاقيع.WAV"/>
                                        </p:tgtEl>
                                      </p:cMediaNode>
                                    </p:audio>
                                  </p:subTnLst>
                                </p:cTn>
                              </p:par>
                            </p:childTnLst>
                          </p:cTn>
                        </p:par>
                        <p:par>
                          <p:cTn id="12" fill="hold" nodeType="afterGroup">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2.5"/>
                                          </p:val>
                                        </p:tav>
                                        <p:tav tm="100000">
                                          <p:val>
                                            <p:strVal val="#ppt_w"/>
                                          </p:val>
                                        </p:tav>
                                      </p:tavLst>
                                    </p:anim>
                                    <p:anim calcmode="lin" valueType="num">
                                      <p:cBhvr>
                                        <p:cTn id="16" dur="500" fill="hold"/>
                                        <p:tgtEl>
                                          <p:spTgt spid="14"/>
                                        </p:tgtEl>
                                        <p:attrNameLst>
                                          <p:attrName>ppt_h</p:attrName>
                                        </p:attrNameLst>
                                      </p:cBhvr>
                                      <p:tavLst>
                                        <p:tav tm="0">
                                          <p:val>
                                            <p:strVal val="#ppt_h*0.01"/>
                                          </p:val>
                                        </p:tav>
                                        <p:tav tm="100000">
                                          <p:val>
                                            <p:strVal val="#ppt_h"/>
                                          </p:val>
                                        </p:tav>
                                      </p:tavLst>
                                    </p:anim>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h+1"/>
                                          </p:val>
                                        </p:tav>
                                        <p:tav tm="100000">
                                          <p:val>
                                            <p:strVal val="#ppt_y"/>
                                          </p:val>
                                        </p:tav>
                                      </p:tavLst>
                                    </p:anim>
                                    <p:animEffect transition="in" filter="fade">
                                      <p:cBhvr>
                                        <p:cTn id="19" dur="5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3" name="فقاقي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27679E30-6474-F9DF-0C31-9B2D7B323C64}"/>
              </a:ext>
            </a:extLst>
          </p:cNvPr>
          <p:cNvSpPr>
            <a:spLocks noChangeArrowheads="1"/>
          </p:cNvSpPr>
          <p:nvPr/>
        </p:nvSpPr>
        <p:spPr bwMode="auto">
          <a:xfrm>
            <a:off x="1258888" y="2420938"/>
            <a:ext cx="6697662" cy="1938337"/>
          </a:xfrm>
          <a:prstGeom prst="rect">
            <a:avLst/>
          </a:prstGeom>
          <a:noFill/>
          <a:ln w="9525">
            <a:noFill/>
            <a:miter lim="800000"/>
            <a:headEnd/>
            <a:tailEnd/>
          </a:ln>
          <a:effectLst/>
        </p:spPr>
        <p:txBody>
          <a:bodyPr anchor="ctr">
            <a:spAutoFit/>
          </a:bodyPr>
          <a:lstStyle/>
          <a:p>
            <a:pPr algn="ctr" rtl="1" eaLnBrk="1" fontAlgn="auto" hangingPunct="1">
              <a:spcBef>
                <a:spcPts val="0"/>
              </a:spcBef>
              <a:spcAft>
                <a:spcPts val="0"/>
              </a:spcAft>
              <a:defRPr/>
            </a:pPr>
            <a:r>
              <a:rPr lang="ar-SA" sz="4000" b="1" cap="small" dirty="0">
                <a:solidFill>
                  <a:srgbClr val="C00000"/>
                </a:solidFill>
                <a:latin typeface="Arial" charset="0"/>
                <a:cs typeface="Arial" charset="0"/>
              </a:rPr>
              <a:t>تمثيل الدوال التربيعية بيانيًا: </a:t>
            </a:r>
            <a:r>
              <a:rPr lang="ar-SA" sz="4000" b="1" cap="small" dirty="0">
                <a:solidFill>
                  <a:srgbClr val="006600"/>
                </a:solidFill>
                <a:latin typeface="Arial" charset="0"/>
                <a:cs typeface="Arial" charset="0"/>
              </a:rPr>
              <a:t>تعلمت كيفية إيجاد العديد من الخصائص ال</a:t>
            </a:r>
            <a:r>
              <a:rPr lang="ar-EG" sz="4000" b="1" cap="small" dirty="0">
                <a:solidFill>
                  <a:srgbClr val="006600"/>
                </a:solidFill>
                <a:latin typeface="Arial" charset="0"/>
                <a:cs typeface="Arial" charset="0"/>
              </a:rPr>
              <a:t>م</a:t>
            </a:r>
            <a:r>
              <a:rPr lang="ar-SA" sz="4000" b="1" cap="small" dirty="0">
                <a:solidFill>
                  <a:srgbClr val="006600"/>
                </a:solidFill>
                <a:latin typeface="Arial" charset="0"/>
                <a:cs typeface="Arial" charset="0"/>
              </a:rPr>
              <a:t>همة للدوال </a:t>
            </a:r>
            <a:r>
              <a:rPr lang="ar-SA" sz="4000" b="1" cap="small" dirty="0" err="1">
                <a:solidFill>
                  <a:srgbClr val="006600"/>
                </a:solidFill>
                <a:latin typeface="Arial" charset="0"/>
                <a:cs typeface="Arial" charset="0"/>
              </a:rPr>
              <a:t>التربيعية.</a:t>
            </a:r>
            <a:endParaRPr lang="en-US" sz="4000" dirty="0">
              <a:solidFill>
                <a:srgbClr val="006600"/>
              </a:solidFill>
              <a:latin typeface="Arial" charset="0"/>
              <a:cs typeface="Arial" charset="0"/>
            </a:endParaRPr>
          </a:p>
        </p:txBody>
      </p:sp>
    </p:spTree>
  </p:cSld>
  <p:clrMapOvr>
    <a:masterClrMapping/>
  </p:clrMapOvr>
  <p:transition>
    <p:pull dir="rd"/>
    <p:sndAc>
      <p:stSnd>
        <p:snd r:embed="rId2" name="cached_lighttrail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id="{082E5335-5412-C473-9DF8-7CBFCEFE9188}"/>
              </a:ext>
            </a:extLst>
          </p:cNvPr>
          <p:cNvSpPr/>
          <p:nvPr/>
        </p:nvSpPr>
        <p:spPr>
          <a:xfrm>
            <a:off x="2124075" y="2276475"/>
            <a:ext cx="4824413" cy="10080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b="1"/>
          </a:p>
        </p:txBody>
      </p:sp>
      <p:sp>
        <p:nvSpPr>
          <p:cNvPr id="188" name="TextBox 187">
            <a:extLst>
              <a:ext uri="{FF2B5EF4-FFF2-40B4-BE49-F238E27FC236}">
                <a16:creationId xmlns:a16="http://schemas.microsoft.com/office/drawing/2014/main" id="{AB512127-8DE7-B32E-4597-4F587331F1A7}"/>
              </a:ext>
            </a:extLst>
          </p:cNvPr>
          <p:cNvSpPr txBox="1"/>
          <p:nvPr/>
        </p:nvSpPr>
        <p:spPr>
          <a:xfrm>
            <a:off x="1908175" y="2276475"/>
            <a:ext cx="5184775"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القيمة الصغرى</a:t>
            </a:r>
            <a:endParaRPr lang="en-US" sz="5400" dirty="0">
              <a:latin typeface="+mn-lt"/>
              <a:cs typeface="+mn-cs"/>
            </a:endParaRPr>
          </a:p>
        </p:txBody>
      </p:sp>
      <p:sp>
        <p:nvSpPr>
          <p:cNvPr id="189" name="Rectangle 188">
            <a:extLst>
              <a:ext uri="{FF2B5EF4-FFF2-40B4-BE49-F238E27FC236}">
                <a16:creationId xmlns:a16="http://schemas.microsoft.com/office/drawing/2014/main" id="{375FB6B1-42C0-F1E7-548A-9BC489820FD0}"/>
              </a:ext>
            </a:extLst>
          </p:cNvPr>
          <p:cNvSpPr/>
          <p:nvPr/>
        </p:nvSpPr>
        <p:spPr>
          <a:xfrm>
            <a:off x="2124075" y="3644900"/>
            <a:ext cx="4824413" cy="10080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b="1"/>
          </a:p>
        </p:txBody>
      </p:sp>
      <p:sp>
        <p:nvSpPr>
          <p:cNvPr id="190" name="TextBox 189">
            <a:extLst>
              <a:ext uri="{FF2B5EF4-FFF2-40B4-BE49-F238E27FC236}">
                <a16:creationId xmlns:a16="http://schemas.microsoft.com/office/drawing/2014/main" id="{03E8E3E5-692E-F5EC-30F2-EA0A8899E843}"/>
              </a:ext>
            </a:extLst>
          </p:cNvPr>
          <p:cNvSpPr txBox="1"/>
          <p:nvPr/>
        </p:nvSpPr>
        <p:spPr>
          <a:xfrm>
            <a:off x="1908175" y="3644900"/>
            <a:ext cx="5184775" cy="923925"/>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القيمة العظمى</a:t>
            </a:r>
            <a:endParaRPr lang="en-US" sz="5400" dirty="0">
              <a:latin typeface="+mn-lt"/>
              <a:cs typeface="+mn-cs"/>
            </a:endParaRPr>
          </a:p>
        </p:txBody>
      </p:sp>
      <p:sp>
        <p:nvSpPr>
          <p:cNvPr id="191" name="Rectangle 190">
            <a:extLst>
              <a:ext uri="{FF2B5EF4-FFF2-40B4-BE49-F238E27FC236}">
                <a16:creationId xmlns:a16="http://schemas.microsoft.com/office/drawing/2014/main" id="{EABC0895-10E6-E7E9-583D-620DD986FAE5}"/>
              </a:ext>
            </a:extLst>
          </p:cNvPr>
          <p:cNvSpPr/>
          <p:nvPr/>
        </p:nvSpPr>
        <p:spPr>
          <a:xfrm>
            <a:off x="2124075" y="4941888"/>
            <a:ext cx="4824413" cy="100806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b="1"/>
          </a:p>
        </p:txBody>
      </p:sp>
      <p:sp>
        <p:nvSpPr>
          <p:cNvPr id="192" name="TextBox 191">
            <a:extLst>
              <a:ext uri="{FF2B5EF4-FFF2-40B4-BE49-F238E27FC236}">
                <a16:creationId xmlns:a16="http://schemas.microsoft.com/office/drawing/2014/main" id="{F31D5511-4625-FB4D-BFA8-A3B2D4A3E8F7}"/>
              </a:ext>
            </a:extLst>
          </p:cNvPr>
          <p:cNvSpPr txBox="1"/>
          <p:nvPr/>
        </p:nvSpPr>
        <p:spPr>
          <a:xfrm>
            <a:off x="1908175" y="4941888"/>
            <a:ext cx="5184775" cy="922337"/>
          </a:xfrm>
          <a:prstGeom prst="rect">
            <a:avLst/>
          </a:prstGeom>
          <a:noFill/>
        </p:spPr>
        <p:txBody>
          <a:bodyPr rtlCol="1">
            <a:spAutoFit/>
          </a:bodyPr>
          <a:lstStyle/>
          <a:p>
            <a:pPr algn="ctr" rtl="1" eaLnBrk="1" fontAlgn="auto" hangingPunct="1">
              <a:spcBef>
                <a:spcPts val="0"/>
              </a:spcBef>
              <a:spcAft>
                <a:spcPts val="0"/>
              </a:spcAft>
              <a:defRPr/>
            </a:pPr>
            <a:r>
              <a:rPr lang="ar-SA" sz="5400" b="1" cap="small" dirty="0">
                <a:latin typeface="+mn-lt"/>
                <a:cs typeface="+mn-cs"/>
              </a:rPr>
              <a:t>- متماثل</a:t>
            </a:r>
            <a:endParaRPr lang="en-US" sz="5400" dirty="0">
              <a:latin typeface="+mn-lt"/>
              <a:cs typeface="+mn-cs"/>
            </a:endParaRPr>
          </a:p>
        </p:txBody>
      </p:sp>
    </p:spTree>
  </p:cSld>
  <p:clrMapOvr>
    <a:masterClrMapping/>
  </p:clrMapOvr>
  <p:transition>
    <p:split orient="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strips(downLeft)">
                                      <p:cBhvr>
                                        <p:cTn id="7" dur="500"/>
                                        <p:tgtEl>
                                          <p:spTgt spid="187"/>
                                        </p:tgtEl>
                                      </p:cBhvr>
                                    </p:animEffect>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8" presetID="18" presetClass="entr" presetSubtype="12"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strips(downLeft)">
                                      <p:cBhvr>
                                        <p:cTn id="10" dur="500"/>
                                        <p:tgtEl>
                                          <p:spTgt spid="188"/>
                                        </p:tgtEl>
                                      </p:cBhvr>
                                    </p:animEffect>
                                  </p:childTnLst>
                                  <p:subTnLst>
                                    <p:audio>
                                      <p:cMediaNode>
                                        <p:cTn display="0" masterRel="sameClick">
                                          <p:stCondLst>
                                            <p:cond evt="begin" delay="0">
                                              <p:tn val="8"/>
                                            </p:cond>
                                          </p:stCondLst>
                                          <p:endCondLst>
                                            <p:cond evt="onStopAudio" delay="0">
                                              <p:tgtEl>
                                                <p:sldTgt/>
                                              </p:tgtEl>
                                            </p:cond>
                                          </p:endCondLst>
                                        </p:cTn>
                                        <p:tgtEl>
                                          <p:sndTgt r:embed="rId3" name="cp_empty.wav"/>
                                        </p:tgtEl>
                                      </p:cMediaNode>
                                    </p:audio>
                                  </p:sub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strips(downLeft)">
                                      <p:cBhvr>
                                        <p:cTn id="14" dur="500"/>
                                        <p:tgtEl>
                                          <p:spTgt spid="189"/>
                                        </p:tgtEl>
                                      </p:cBhvr>
                                    </p:animEffect>
                                  </p:childTnLst>
                                  <p:subTnLst>
                                    <p:audio>
                                      <p:cMediaNode>
                                        <p:cTn display="0" masterRel="sameClick">
                                          <p:stCondLst>
                                            <p:cond evt="begin" delay="0">
                                              <p:tn val="12"/>
                                            </p:cond>
                                          </p:stCondLst>
                                          <p:endCondLst>
                                            <p:cond evt="onStopAudio" delay="0">
                                              <p:tgtEl>
                                                <p:sldTgt/>
                                              </p:tgtEl>
                                            </p:cond>
                                          </p:endCondLst>
                                        </p:cTn>
                                        <p:tgtEl>
                                          <p:sndTgt r:embed="rId3" name="cp_empty.wav"/>
                                        </p:tgtEl>
                                      </p:cMediaNode>
                                    </p:audio>
                                  </p:subTnLst>
                                </p:cTn>
                              </p:par>
                              <p:par>
                                <p:cTn id="15" presetID="18" presetClass="entr" presetSubtype="12"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strips(downLeft)">
                                      <p:cBhvr>
                                        <p:cTn id="17" dur="500"/>
                                        <p:tgtEl>
                                          <p:spTgt spid="190"/>
                                        </p:tgtEl>
                                      </p:cBhvr>
                                    </p:animEffect>
                                  </p:childTnLst>
                                  <p:subTnLst>
                                    <p:audio>
                                      <p:cMediaNode>
                                        <p:cTn display="0" masterRel="sameClick">
                                          <p:stCondLst>
                                            <p:cond evt="begin" delay="0">
                                              <p:tn val="15"/>
                                            </p:cond>
                                          </p:stCondLst>
                                          <p:endCondLst>
                                            <p:cond evt="onStopAudio" delay="0">
                                              <p:tgtEl>
                                                <p:sldTgt/>
                                              </p:tgtEl>
                                            </p:cond>
                                          </p:endCondLst>
                                        </p:cTn>
                                        <p:tgtEl>
                                          <p:sndTgt r:embed="rId3" name="cp_empty.wav"/>
                                        </p:tgtEl>
                                      </p:cMediaNode>
                                    </p:audio>
                                  </p:sub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strips(downLeft)">
                                      <p:cBhvr>
                                        <p:cTn id="21" dur="500"/>
                                        <p:tgtEl>
                                          <p:spTgt spid="191"/>
                                        </p:tgtEl>
                                      </p:cBhvr>
                                    </p:animEffect>
                                  </p:childTnLst>
                                  <p:subTnLst>
                                    <p:audio>
                                      <p:cMediaNode>
                                        <p:cTn display="0" masterRel="sameClick">
                                          <p:stCondLst>
                                            <p:cond evt="begin" delay="0">
                                              <p:tn val="19"/>
                                            </p:cond>
                                          </p:stCondLst>
                                          <p:endCondLst>
                                            <p:cond evt="onStopAudio" delay="0">
                                              <p:tgtEl>
                                                <p:sldTgt/>
                                              </p:tgtEl>
                                            </p:cond>
                                          </p:endCondLst>
                                        </p:cTn>
                                        <p:tgtEl>
                                          <p:sndTgt r:embed="rId3" name="cp_empty.wav"/>
                                        </p:tgtEl>
                                      </p:cMediaNode>
                                    </p:audio>
                                  </p:subTnLst>
                                </p:cTn>
                              </p:par>
                              <p:par>
                                <p:cTn id="22" presetID="18" presetClass="entr" presetSubtype="12" fill="hold" nodeType="with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strips(downLeft)">
                                      <p:cBhvr>
                                        <p:cTn id="24" dur="500"/>
                                        <p:tgtEl>
                                          <p:spTgt spid="192"/>
                                        </p:tgtEl>
                                      </p:cBhvr>
                                    </p:animEffect>
                                  </p:childTnLst>
                                  <p:subTnLst>
                                    <p:audio>
                                      <p:cMediaNode>
                                        <p:cTn display="0" masterRel="sameClick">
                                          <p:stCondLst>
                                            <p:cond evt="begin" delay="0">
                                              <p:tn val="22"/>
                                            </p:cond>
                                          </p:stCondLst>
                                          <p:endCondLst>
                                            <p:cond evt="onStopAudio" delay="0">
                                              <p:tgtEl>
                                                <p:sldTgt/>
                                              </p:tgtEl>
                                            </p:cond>
                                          </p:endCondLst>
                                        </p:cTn>
                                        <p:tgtEl>
                                          <p:sndTgt r:embed="rId3"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p:bldP spid="189" grpId="0" animBg="1"/>
      <p:bldP spid="190" grpId="0"/>
      <p:bldP spid="191" grpId="0" animBg="1"/>
      <p:bldP spid="19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0F2056D4-2D68-8494-9A6A-F43B00C114A8}"/>
              </a:ext>
            </a:extLst>
          </p:cNvPr>
          <p:cNvSpPr/>
          <p:nvPr/>
        </p:nvSpPr>
        <p:spPr>
          <a:xfrm rot="21206660">
            <a:off x="314325" y="458788"/>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CF56D2A4-9D58-7311-9319-FF728C1A0155}"/>
              </a:ext>
            </a:extLst>
          </p:cNvPr>
          <p:cNvSpPr>
            <a:spLocks noChangeArrowheads="1"/>
          </p:cNvSpPr>
          <p:nvPr/>
        </p:nvSpPr>
        <p:spPr bwMode="auto">
          <a:xfrm>
            <a:off x="5816600" y="1000125"/>
            <a:ext cx="2587625" cy="646113"/>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FE1CED0E-5724-CB24-B78F-B2E4D237C9E5}"/>
              </a:ext>
            </a:extLst>
          </p:cNvPr>
          <p:cNvSpPr/>
          <p:nvPr/>
        </p:nvSpPr>
        <p:spPr>
          <a:xfrm>
            <a:off x="2652713" y="755650"/>
            <a:ext cx="2860675" cy="132238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تمثيل الدوال التربيعية بيانيًا</a:t>
            </a:r>
            <a:endParaRPr lang="ar-EG" sz="4000" dirty="0">
              <a:solidFill>
                <a:srgbClr val="FFFF00"/>
              </a:solidFill>
              <a:latin typeface="+mn-lt"/>
              <a:cs typeface="+mn-cs"/>
            </a:endParaRPr>
          </a:p>
        </p:txBody>
      </p:sp>
      <p:sp>
        <p:nvSpPr>
          <p:cNvPr id="14" name="Flowchart: Process 13">
            <a:extLst>
              <a:ext uri="{FF2B5EF4-FFF2-40B4-BE49-F238E27FC236}">
                <a16:creationId xmlns:a16="http://schemas.microsoft.com/office/drawing/2014/main" id="{0D54EA8C-9507-4C11-C464-DFD48EE01529}"/>
              </a:ext>
            </a:extLst>
          </p:cNvPr>
          <p:cNvSpPr/>
          <p:nvPr/>
        </p:nvSpPr>
        <p:spPr>
          <a:xfrm>
            <a:off x="5802313" y="2493963"/>
            <a:ext cx="2803525" cy="842962"/>
          </a:xfrm>
          <a:prstGeom prst="flowChartProcess">
            <a:avLst/>
          </a:prstGeom>
          <a:noFill/>
          <a:ln/>
        </p:spPr>
        <p:style>
          <a:lnRef idx="2">
            <a:schemeClr val="accent6"/>
          </a:lnRef>
          <a:fillRef idx="1">
            <a:schemeClr val="lt1"/>
          </a:fillRef>
          <a:effectRef idx="0">
            <a:schemeClr val="accent6"/>
          </a:effectRef>
          <a:fontRef idx="minor">
            <a:schemeClr val="dk1"/>
          </a:fontRef>
        </p:style>
        <p:txBody>
          <a:bodyPr rtlCol="1" anchor="ctr"/>
          <a:lstStyle/>
          <a:p>
            <a:pPr algn="ctr" eaLnBrk="1" fontAlgn="auto" hangingPunct="1">
              <a:spcBef>
                <a:spcPts val="0"/>
              </a:spcBef>
              <a:spcAft>
                <a:spcPts val="0"/>
              </a:spcAft>
              <a:defRPr/>
            </a:pPr>
            <a:r>
              <a:rPr lang="ar-EG" sz="4400" b="1" dirty="0">
                <a:solidFill>
                  <a:srgbClr val="C00000"/>
                </a:solidFill>
              </a:rPr>
              <a:t>الخطوة 1</a:t>
            </a:r>
            <a:r>
              <a:rPr lang="ar-SA" sz="4400" b="1" dirty="0">
                <a:solidFill>
                  <a:srgbClr val="C00000"/>
                </a:solidFill>
              </a:rPr>
              <a:t>:</a:t>
            </a:r>
            <a:endParaRPr lang="ar-EG" sz="4400" b="1" dirty="0">
              <a:solidFill>
                <a:srgbClr val="C00000"/>
              </a:solidFill>
            </a:endParaRPr>
          </a:p>
        </p:txBody>
      </p:sp>
      <p:sp>
        <p:nvSpPr>
          <p:cNvPr id="19" name="Rectangle 18">
            <a:extLst>
              <a:ext uri="{FF2B5EF4-FFF2-40B4-BE49-F238E27FC236}">
                <a16:creationId xmlns:a16="http://schemas.microsoft.com/office/drawing/2014/main" id="{07D98098-EA22-E6F7-1154-2487C2518F3C}"/>
              </a:ext>
            </a:extLst>
          </p:cNvPr>
          <p:cNvSpPr/>
          <p:nvPr/>
        </p:nvSpPr>
        <p:spPr>
          <a:xfrm>
            <a:off x="684213" y="4975225"/>
            <a:ext cx="7200900" cy="830263"/>
          </a:xfrm>
          <a:prstGeom prst="rect">
            <a:avLst/>
          </a:prstGeom>
        </p:spPr>
        <p:txBody>
          <a:bodyPr>
            <a:spAutoFit/>
          </a:bodyPr>
          <a:lstStyle/>
          <a:p>
            <a:pPr algn="ctr" rtl="1" eaLnBrk="1" fontAlgn="auto" hangingPunct="1">
              <a:spcBef>
                <a:spcPts val="0"/>
              </a:spcBef>
              <a:spcAft>
                <a:spcPts val="0"/>
              </a:spcAft>
              <a:defRPr/>
            </a:pPr>
            <a:r>
              <a:rPr lang="ar-SA" sz="4800" b="1" cap="small" dirty="0">
                <a:latin typeface="+mn-lt"/>
                <a:cs typeface="+mn-cs"/>
              </a:rPr>
              <a:t>أوجد معادلة محور التماثل.</a:t>
            </a:r>
            <a:endParaRPr lang="en-US" sz="48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500"/>
                                        <p:tgtEl>
                                          <p:spTgt spid="6"/>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cached_extralife.wav"/>
                                        </p:tgtEl>
                                      </p:cMediaNode>
                                    </p:audio>
                                  </p:sub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5" name="Disconnect.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14" grpId="0"/>
      <p:bldP spid="1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5E2772D3-79B2-904D-F60E-A6F430C54F33}"/>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1BEF33D1-EFE6-AC23-C5C0-89E207900778}"/>
              </a:ext>
            </a:extLst>
          </p:cNvPr>
          <p:cNvSpPr>
            <a:spLocks noChangeArrowheads="1"/>
          </p:cNvSpPr>
          <p:nvPr/>
        </p:nvSpPr>
        <p:spPr bwMode="auto">
          <a:xfrm>
            <a:off x="6207125" y="587375"/>
            <a:ext cx="2587625" cy="646113"/>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8A08052B-44F6-E262-63F4-272AF731D82A}"/>
              </a:ext>
            </a:extLst>
          </p:cNvPr>
          <p:cNvSpPr/>
          <p:nvPr/>
        </p:nvSpPr>
        <p:spPr>
          <a:xfrm>
            <a:off x="3111500" y="333375"/>
            <a:ext cx="2860675" cy="132238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تمثيل الدوال التربيعية بيانيًا</a:t>
            </a:r>
            <a:endParaRPr lang="ar-EG" sz="4000" dirty="0">
              <a:solidFill>
                <a:srgbClr val="FFFF00"/>
              </a:solidFill>
              <a:latin typeface="+mn-lt"/>
              <a:cs typeface="+mn-cs"/>
            </a:endParaRPr>
          </a:p>
        </p:txBody>
      </p:sp>
      <p:sp>
        <p:nvSpPr>
          <p:cNvPr id="14" name="Flowchart: Process 13">
            <a:extLst>
              <a:ext uri="{FF2B5EF4-FFF2-40B4-BE49-F238E27FC236}">
                <a16:creationId xmlns:a16="http://schemas.microsoft.com/office/drawing/2014/main" id="{E6186ACD-59ED-E921-6DA8-E0A9717FB765}"/>
              </a:ext>
            </a:extLst>
          </p:cNvPr>
          <p:cNvSpPr/>
          <p:nvPr/>
        </p:nvSpPr>
        <p:spPr>
          <a:xfrm>
            <a:off x="5341938" y="2460625"/>
            <a:ext cx="2803525" cy="842963"/>
          </a:xfrm>
          <a:prstGeom prst="flowChartProcess">
            <a:avLst/>
          </a:prstGeom>
          <a:noFill/>
          <a:ln/>
        </p:spPr>
        <p:style>
          <a:lnRef idx="2">
            <a:schemeClr val="accent5"/>
          </a:lnRef>
          <a:fillRef idx="1">
            <a:schemeClr val="lt1"/>
          </a:fillRef>
          <a:effectRef idx="0">
            <a:schemeClr val="accent5"/>
          </a:effectRef>
          <a:fontRef idx="minor">
            <a:schemeClr val="dk1"/>
          </a:fontRef>
        </p:style>
        <p:txBody>
          <a:bodyPr rtlCol="1" anchor="ctr"/>
          <a:lstStyle/>
          <a:p>
            <a:pPr algn="ctr" eaLnBrk="1" fontAlgn="auto" hangingPunct="1">
              <a:spcBef>
                <a:spcPts val="0"/>
              </a:spcBef>
              <a:spcAft>
                <a:spcPts val="0"/>
              </a:spcAft>
              <a:defRPr/>
            </a:pPr>
            <a:r>
              <a:rPr lang="ar-EG" sz="4400" b="1" dirty="0">
                <a:solidFill>
                  <a:srgbClr val="C00000"/>
                </a:solidFill>
              </a:rPr>
              <a:t>الخطوة 2</a:t>
            </a:r>
            <a:r>
              <a:rPr lang="ar-SA" sz="4400" b="1" dirty="0">
                <a:solidFill>
                  <a:srgbClr val="C00000"/>
                </a:solidFill>
              </a:rPr>
              <a:t>:</a:t>
            </a:r>
            <a:endParaRPr lang="ar-EG" sz="4400" b="1" dirty="0">
              <a:solidFill>
                <a:srgbClr val="C00000"/>
              </a:solidFill>
            </a:endParaRPr>
          </a:p>
        </p:txBody>
      </p:sp>
      <p:sp>
        <p:nvSpPr>
          <p:cNvPr id="18" name="Flowchart: Alternate Process 17">
            <a:extLst>
              <a:ext uri="{FF2B5EF4-FFF2-40B4-BE49-F238E27FC236}">
                <a16:creationId xmlns:a16="http://schemas.microsoft.com/office/drawing/2014/main" id="{5E9BF1AD-E9ED-48B8-B6B3-3F720311A120}"/>
              </a:ext>
            </a:extLst>
          </p:cNvPr>
          <p:cNvSpPr/>
          <p:nvPr/>
        </p:nvSpPr>
        <p:spPr>
          <a:xfrm>
            <a:off x="755650" y="4005263"/>
            <a:ext cx="7389813" cy="1727200"/>
          </a:xfrm>
          <a:prstGeom prst="flowChartAlternateProcess">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D8AC2DF5-4E22-ADC9-D335-0BB6A32E52A4}"/>
              </a:ext>
            </a:extLst>
          </p:cNvPr>
          <p:cNvSpPr/>
          <p:nvPr/>
        </p:nvSpPr>
        <p:spPr>
          <a:xfrm>
            <a:off x="966788" y="4005263"/>
            <a:ext cx="7200900" cy="1570037"/>
          </a:xfrm>
          <a:prstGeom prst="rect">
            <a:avLst/>
          </a:prstGeom>
        </p:spPr>
        <p:txBody>
          <a:bodyPr>
            <a:spAutoFit/>
          </a:bodyPr>
          <a:lstStyle/>
          <a:p>
            <a:pPr algn="ctr" rtl="1" eaLnBrk="1" fontAlgn="auto" hangingPunct="1">
              <a:spcBef>
                <a:spcPts val="0"/>
              </a:spcBef>
              <a:spcAft>
                <a:spcPts val="0"/>
              </a:spcAft>
              <a:defRPr/>
            </a:pPr>
            <a:r>
              <a:rPr lang="ar-SA" sz="4800" b="1" cap="small" dirty="0">
                <a:latin typeface="+mn-lt"/>
                <a:cs typeface="+mn-cs"/>
              </a:rPr>
              <a:t>أوجد الرأس وحدد إذا كان يمثل نقطة صغرى أم نقطة عظمى.</a:t>
            </a:r>
            <a:endParaRPr lang="en-US" sz="48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par>
                                <p:cTn id="13" presetID="5"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5BBB2C49-505B-CA30-3D76-FC8737FCE8BE}"/>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174820CD-244B-F2B4-F330-5FB7DF616EFE}"/>
              </a:ext>
            </a:extLst>
          </p:cNvPr>
          <p:cNvSpPr>
            <a:spLocks noChangeArrowheads="1"/>
          </p:cNvSpPr>
          <p:nvPr/>
        </p:nvSpPr>
        <p:spPr bwMode="auto">
          <a:xfrm>
            <a:off x="6107113" y="604838"/>
            <a:ext cx="2587625" cy="644525"/>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BAB8EC99-F4CF-8569-F7B2-9BCA155326E9}"/>
              </a:ext>
            </a:extLst>
          </p:cNvPr>
          <p:cNvSpPr/>
          <p:nvPr/>
        </p:nvSpPr>
        <p:spPr>
          <a:xfrm>
            <a:off x="3111500" y="333375"/>
            <a:ext cx="2860675" cy="132238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تمثيل الدوال التربيعية بيانيًا</a:t>
            </a:r>
            <a:endParaRPr lang="ar-EG" sz="4000" dirty="0">
              <a:solidFill>
                <a:srgbClr val="FFFF00"/>
              </a:solidFill>
              <a:latin typeface="+mn-lt"/>
              <a:cs typeface="+mn-cs"/>
            </a:endParaRPr>
          </a:p>
        </p:txBody>
      </p:sp>
      <p:sp>
        <p:nvSpPr>
          <p:cNvPr id="14" name="Flowchart: Process 13">
            <a:extLst>
              <a:ext uri="{FF2B5EF4-FFF2-40B4-BE49-F238E27FC236}">
                <a16:creationId xmlns:a16="http://schemas.microsoft.com/office/drawing/2014/main" id="{209543E9-0AF3-5210-9F15-619A390A4BF5}"/>
              </a:ext>
            </a:extLst>
          </p:cNvPr>
          <p:cNvSpPr/>
          <p:nvPr/>
        </p:nvSpPr>
        <p:spPr>
          <a:xfrm>
            <a:off x="4541838" y="2841625"/>
            <a:ext cx="2803525" cy="842963"/>
          </a:xfrm>
          <a:prstGeom prst="flowChart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pPr algn="ctr" eaLnBrk="1" fontAlgn="auto" hangingPunct="1">
              <a:spcBef>
                <a:spcPts val="0"/>
              </a:spcBef>
              <a:spcAft>
                <a:spcPts val="0"/>
              </a:spcAft>
              <a:defRPr/>
            </a:pPr>
            <a:r>
              <a:rPr lang="ar-EG" sz="4400" b="1" dirty="0">
                <a:solidFill>
                  <a:srgbClr val="C00000"/>
                </a:solidFill>
              </a:rPr>
              <a:t>الخطوة 3</a:t>
            </a:r>
            <a:r>
              <a:rPr lang="ar-SA" sz="4400" b="1" dirty="0">
                <a:solidFill>
                  <a:srgbClr val="C00000"/>
                </a:solidFill>
              </a:rPr>
              <a:t>:</a:t>
            </a:r>
            <a:endParaRPr lang="ar-EG" sz="4400" b="1" dirty="0">
              <a:solidFill>
                <a:srgbClr val="C00000"/>
              </a:solidFill>
            </a:endParaRPr>
          </a:p>
        </p:txBody>
      </p:sp>
      <p:sp>
        <p:nvSpPr>
          <p:cNvPr id="19" name="Rectangle 18">
            <a:extLst>
              <a:ext uri="{FF2B5EF4-FFF2-40B4-BE49-F238E27FC236}">
                <a16:creationId xmlns:a16="http://schemas.microsoft.com/office/drawing/2014/main" id="{FA15BA33-B629-39C1-2631-B16714DBFE38}"/>
              </a:ext>
            </a:extLst>
          </p:cNvPr>
          <p:cNvSpPr/>
          <p:nvPr/>
        </p:nvSpPr>
        <p:spPr>
          <a:xfrm>
            <a:off x="827088" y="4902200"/>
            <a:ext cx="7200900" cy="830263"/>
          </a:xfrm>
          <a:prstGeom prst="rect">
            <a:avLst/>
          </a:prstGeom>
        </p:spPr>
        <p:txBody>
          <a:bodyPr>
            <a:spAutoFit/>
          </a:bodyPr>
          <a:lstStyle/>
          <a:p>
            <a:pPr algn="ctr" rtl="1" eaLnBrk="1" fontAlgn="auto" hangingPunct="1">
              <a:spcBef>
                <a:spcPts val="0"/>
              </a:spcBef>
              <a:spcAft>
                <a:spcPts val="0"/>
              </a:spcAft>
              <a:defRPr/>
            </a:pPr>
            <a:r>
              <a:rPr lang="ar-SA" sz="4800" b="1" cap="small" dirty="0">
                <a:latin typeface="+mn-lt"/>
                <a:cs typeface="+mn-cs"/>
              </a:rPr>
              <a:t>أوجد المقطع الصادي.</a:t>
            </a:r>
            <a:endParaRPr lang="en-US" sz="48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subTnLst>
                                    <p:audio>
                                      <p:cMediaNode>
                                        <p:cTn display="0" masterRel="sameClick">
                                          <p:stCondLst>
                                            <p:cond evt="begin" delay="0">
                                              <p:tn val="8"/>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9AB49FBB-65C4-152D-7044-86322BAAC9C1}"/>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52B03131-F621-A094-B43A-1D0592C661D5}"/>
              </a:ext>
            </a:extLst>
          </p:cNvPr>
          <p:cNvSpPr>
            <a:spLocks noChangeArrowheads="1"/>
          </p:cNvSpPr>
          <p:nvPr/>
        </p:nvSpPr>
        <p:spPr bwMode="auto">
          <a:xfrm>
            <a:off x="6107113" y="671513"/>
            <a:ext cx="2587625" cy="646112"/>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39EBE819-22E2-3B40-D0AF-4FB61B36A2F4}"/>
              </a:ext>
            </a:extLst>
          </p:cNvPr>
          <p:cNvSpPr/>
          <p:nvPr/>
        </p:nvSpPr>
        <p:spPr>
          <a:xfrm>
            <a:off x="3111500" y="333375"/>
            <a:ext cx="2860675" cy="132238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تمثيل الدوال التربيعية بيانيًا</a:t>
            </a:r>
            <a:endParaRPr lang="ar-EG" sz="4000" dirty="0">
              <a:solidFill>
                <a:srgbClr val="FFFF00"/>
              </a:solidFill>
              <a:latin typeface="+mn-lt"/>
              <a:cs typeface="+mn-cs"/>
            </a:endParaRPr>
          </a:p>
        </p:txBody>
      </p:sp>
      <p:sp>
        <p:nvSpPr>
          <p:cNvPr id="14" name="Flowchart: Process 13">
            <a:extLst>
              <a:ext uri="{FF2B5EF4-FFF2-40B4-BE49-F238E27FC236}">
                <a16:creationId xmlns:a16="http://schemas.microsoft.com/office/drawing/2014/main" id="{D81AD748-3265-FD37-F050-13E8DC2DEEF2}"/>
              </a:ext>
            </a:extLst>
          </p:cNvPr>
          <p:cNvSpPr/>
          <p:nvPr/>
        </p:nvSpPr>
        <p:spPr>
          <a:xfrm>
            <a:off x="5945189" y="2420938"/>
            <a:ext cx="2587626" cy="842962"/>
          </a:xfrm>
          <a:prstGeom prst="flowChartProcess">
            <a:avLst/>
          </a:prstGeom>
          <a:noFill/>
          <a:ln/>
        </p:spPr>
        <p:style>
          <a:lnRef idx="2">
            <a:schemeClr val="accent5"/>
          </a:lnRef>
          <a:fillRef idx="1">
            <a:schemeClr val="lt1"/>
          </a:fillRef>
          <a:effectRef idx="0">
            <a:schemeClr val="accent5"/>
          </a:effectRef>
          <a:fontRef idx="minor">
            <a:schemeClr val="dk1"/>
          </a:fontRef>
        </p:style>
        <p:txBody>
          <a:bodyPr rtlCol="1" anchor="ctr"/>
          <a:lstStyle/>
          <a:p>
            <a:pPr algn="ctr" eaLnBrk="1" fontAlgn="auto" hangingPunct="1">
              <a:spcBef>
                <a:spcPts val="0"/>
              </a:spcBef>
              <a:spcAft>
                <a:spcPts val="0"/>
              </a:spcAft>
              <a:defRPr/>
            </a:pPr>
            <a:r>
              <a:rPr lang="ar-EG" sz="4400" b="1" dirty="0">
                <a:solidFill>
                  <a:srgbClr val="C00000"/>
                </a:solidFill>
              </a:rPr>
              <a:t>الخطوة 4</a:t>
            </a:r>
            <a:r>
              <a:rPr lang="ar-SA" sz="4400" b="1" dirty="0">
                <a:solidFill>
                  <a:srgbClr val="C00000"/>
                </a:solidFill>
              </a:rPr>
              <a:t>:</a:t>
            </a:r>
            <a:endParaRPr lang="ar-EG" sz="4400" b="1" dirty="0">
              <a:solidFill>
                <a:srgbClr val="C00000"/>
              </a:solidFill>
            </a:endParaRPr>
          </a:p>
        </p:txBody>
      </p:sp>
      <p:sp>
        <p:nvSpPr>
          <p:cNvPr id="18" name="Flowchart: Alternate Process 17">
            <a:extLst>
              <a:ext uri="{FF2B5EF4-FFF2-40B4-BE49-F238E27FC236}">
                <a16:creationId xmlns:a16="http://schemas.microsoft.com/office/drawing/2014/main" id="{B4554B64-D83C-E834-ED71-FB480C1CE47B}"/>
              </a:ext>
            </a:extLst>
          </p:cNvPr>
          <p:cNvSpPr/>
          <p:nvPr/>
        </p:nvSpPr>
        <p:spPr>
          <a:xfrm>
            <a:off x="1149350" y="4221163"/>
            <a:ext cx="7389813" cy="1727200"/>
          </a:xfrm>
          <a:prstGeom prst="flowChartAlternateProcess">
            <a:avLst/>
          </a:prstGeom>
          <a:solidFill>
            <a:schemeClr val="accent5">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19" name="Rectangle 18">
            <a:extLst>
              <a:ext uri="{FF2B5EF4-FFF2-40B4-BE49-F238E27FC236}">
                <a16:creationId xmlns:a16="http://schemas.microsoft.com/office/drawing/2014/main" id="{8AA6BB41-A9E7-2BBA-25C1-1F13D41B7D80}"/>
              </a:ext>
            </a:extLst>
          </p:cNvPr>
          <p:cNvSpPr/>
          <p:nvPr/>
        </p:nvSpPr>
        <p:spPr>
          <a:xfrm>
            <a:off x="971550" y="4360863"/>
            <a:ext cx="7416800" cy="1447800"/>
          </a:xfrm>
          <a:prstGeom prst="rect">
            <a:avLst/>
          </a:prstGeom>
        </p:spPr>
        <p:txBody>
          <a:bodyPr>
            <a:spAutoFit/>
          </a:bodyPr>
          <a:lstStyle/>
          <a:p>
            <a:pPr algn="ctr" rtl="1" eaLnBrk="1" fontAlgn="auto" hangingPunct="1">
              <a:spcBef>
                <a:spcPts val="0"/>
              </a:spcBef>
              <a:spcAft>
                <a:spcPts val="0"/>
              </a:spcAft>
              <a:defRPr/>
            </a:pPr>
            <a:r>
              <a:rPr lang="ar-SA" sz="4400" b="1" cap="small" dirty="0">
                <a:latin typeface="+mn-lt"/>
                <a:cs typeface="+mn-cs"/>
              </a:rPr>
              <a:t>استعمل التماثل لإيجاد نقاط أخرى على التمثيل البياني للدالة عند الضرورة.</a:t>
            </a:r>
            <a:endParaRPr lang="en-US" sz="44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par>
                                <p:cTn id="13" presetID="5"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55ED24D2-7066-CBAE-0B4D-233B6F862895}"/>
              </a:ext>
            </a:extLst>
          </p:cNvPr>
          <p:cNvSpPr/>
          <p:nvPr/>
        </p:nvSpPr>
        <p:spPr>
          <a:xfrm rot="21206660">
            <a:off x="457200" y="385763"/>
            <a:ext cx="2274888" cy="121761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ar-EG" sz="3600" b="1" dirty="0">
                <a:solidFill>
                  <a:srgbClr val="FF0000"/>
                </a:solidFill>
              </a:rPr>
              <a:t>أضف إلى مطويتك</a:t>
            </a:r>
          </a:p>
        </p:txBody>
      </p:sp>
      <p:sp>
        <p:nvSpPr>
          <p:cNvPr id="6" name="Rectangle 5">
            <a:extLst>
              <a:ext uri="{FF2B5EF4-FFF2-40B4-BE49-F238E27FC236}">
                <a16:creationId xmlns:a16="http://schemas.microsoft.com/office/drawing/2014/main" id="{72CFACCC-2882-E01A-34A0-6C636D031649}"/>
              </a:ext>
            </a:extLst>
          </p:cNvPr>
          <p:cNvSpPr>
            <a:spLocks noChangeArrowheads="1"/>
          </p:cNvSpPr>
          <p:nvPr/>
        </p:nvSpPr>
        <p:spPr bwMode="auto">
          <a:xfrm>
            <a:off x="6226175" y="604838"/>
            <a:ext cx="2587625" cy="644525"/>
          </a:xfrm>
          <a:prstGeom prst="rect">
            <a:avLst/>
          </a:prstGeom>
          <a:noFill/>
          <a:ln w="9525">
            <a:noFill/>
            <a:miter lim="800000"/>
            <a:headEnd/>
            <a:tailEnd/>
          </a:ln>
        </p:spPr>
        <p:txBody>
          <a:bodyPr anchor="ctr">
            <a:spAutoFit/>
          </a:bodyPr>
          <a:lstStyle/>
          <a:p>
            <a:pPr algn="ctr" eaLnBrk="1" fontAlgn="auto" hangingPunct="1">
              <a:spcBef>
                <a:spcPts val="0"/>
              </a:spcBef>
              <a:spcAft>
                <a:spcPts val="0"/>
              </a:spcAft>
              <a:defRPr/>
            </a:pPr>
            <a:r>
              <a:rPr lang="ar-SA" sz="3600" b="1" cap="small" dirty="0">
                <a:latin typeface="+mn-lt"/>
                <a:cs typeface="+mn-cs"/>
              </a:rPr>
              <a:t>مفهوم أساسي</a:t>
            </a:r>
            <a:endParaRPr lang="ar-EG" sz="3600" b="1" dirty="0">
              <a:latin typeface="+mn-lt"/>
              <a:cs typeface="+mn-cs"/>
            </a:endParaRPr>
          </a:p>
        </p:txBody>
      </p:sp>
      <p:sp>
        <p:nvSpPr>
          <p:cNvPr id="11" name="Rectangle 10">
            <a:extLst>
              <a:ext uri="{FF2B5EF4-FFF2-40B4-BE49-F238E27FC236}">
                <a16:creationId xmlns:a16="http://schemas.microsoft.com/office/drawing/2014/main" id="{9B322FC4-BA5F-1FA1-BD14-21C75C18E9D3}"/>
              </a:ext>
            </a:extLst>
          </p:cNvPr>
          <p:cNvSpPr/>
          <p:nvPr/>
        </p:nvSpPr>
        <p:spPr>
          <a:xfrm>
            <a:off x="3111500" y="333375"/>
            <a:ext cx="2860675" cy="1322388"/>
          </a:xfrm>
          <a:prstGeom prst="rect">
            <a:avLst/>
          </a:prstGeom>
          <a:solidFill>
            <a:schemeClr val="accent5">
              <a:lumMod val="75000"/>
            </a:schemeClr>
          </a:solidFill>
        </p:spPr>
        <p:txBody>
          <a:bodyPr>
            <a:spAutoFit/>
          </a:bodyPr>
          <a:lstStyle/>
          <a:p>
            <a:pPr algn="ctr" eaLnBrk="1" fontAlgn="auto" hangingPunct="1">
              <a:spcBef>
                <a:spcPts val="0"/>
              </a:spcBef>
              <a:spcAft>
                <a:spcPts val="0"/>
              </a:spcAft>
              <a:defRPr/>
            </a:pPr>
            <a:r>
              <a:rPr lang="ar-SA" sz="4000" b="1" cap="small" dirty="0">
                <a:solidFill>
                  <a:srgbClr val="FFFF00"/>
                </a:solidFill>
                <a:latin typeface="+mn-lt"/>
                <a:cs typeface="+mn-cs"/>
              </a:rPr>
              <a:t>تمثيل الدوال التربيعية بيانيًا</a:t>
            </a:r>
            <a:endParaRPr lang="ar-EG" sz="4000" dirty="0">
              <a:solidFill>
                <a:srgbClr val="FFFF00"/>
              </a:solidFill>
              <a:latin typeface="+mn-lt"/>
              <a:cs typeface="+mn-cs"/>
            </a:endParaRPr>
          </a:p>
        </p:txBody>
      </p:sp>
      <p:sp>
        <p:nvSpPr>
          <p:cNvPr id="14" name="Flowchart: Process 13">
            <a:extLst>
              <a:ext uri="{FF2B5EF4-FFF2-40B4-BE49-F238E27FC236}">
                <a16:creationId xmlns:a16="http://schemas.microsoft.com/office/drawing/2014/main" id="{9D387FA3-342C-F08A-3098-CECFD5B94636}"/>
              </a:ext>
            </a:extLst>
          </p:cNvPr>
          <p:cNvSpPr/>
          <p:nvPr/>
        </p:nvSpPr>
        <p:spPr>
          <a:xfrm>
            <a:off x="4541838" y="2713038"/>
            <a:ext cx="2803525" cy="842962"/>
          </a:xfrm>
          <a:prstGeom prst="flowChartProcess">
            <a:avLst/>
          </a:prstGeom>
          <a:noFill/>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r>
              <a:rPr lang="ar-EG" sz="4400" b="1" dirty="0">
                <a:solidFill>
                  <a:srgbClr val="C00000"/>
                </a:solidFill>
              </a:rPr>
              <a:t>الخطوة 5</a:t>
            </a:r>
            <a:r>
              <a:rPr lang="ar-SA" sz="4400" b="1" dirty="0">
                <a:solidFill>
                  <a:srgbClr val="C00000"/>
                </a:solidFill>
              </a:rPr>
              <a:t>:</a:t>
            </a:r>
            <a:endParaRPr lang="ar-EG" sz="4400" b="1" dirty="0">
              <a:solidFill>
                <a:srgbClr val="C00000"/>
              </a:solidFill>
            </a:endParaRPr>
          </a:p>
        </p:txBody>
      </p:sp>
      <p:sp>
        <p:nvSpPr>
          <p:cNvPr id="19" name="Rectangle 18">
            <a:extLst>
              <a:ext uri="{FF2B5EF4-FFF2-40B4-BE49-F238E27FC236}">
                <a16:creationId xmlns:a16="http://schemas.microsoft.com/office/drawing/2014/main" id="{E0ED74A4-47A0-4399-057C-7CB46F19B19C}"/>
              </a:ext>
            </a:extLst>
          </p:cNvPr>
          <p:cNvSpPr/>
          <p:nvPr/>
        </p:nvSpPr>
        <p:spPr>
          <a:xfrm>
            <a:off x="755650" y="4868863"/>
            <a:ext cx="7416800" cy="769937"/>
          </a:xfrm>
          <a:prstGeom prst="rect">
            <a:avLst/>
          </a:prstGeom>
        </p:spPr>
        <p:txBody>
          <a:bodyPr>
            <a:spAutoFit/>
          </a:bodyPr>
          <a:lstStyle/>
          <a:p>
            <a:pPr algn="ctr" rtl="1" eaLnBrk="1" fontAlgn="auto" hangingPunct="1">
              <a:spcBef>
                <a:spcPts val="0"/>
              </a:spcBef>
              <a:spcAft>
                <a:spcPts val="0"/>
              </a:spcAft>
              <a:defRPr/>
            </a:pPr>
            <a:r>
              <a:rPr lang="ar-SA" sz="4400" b="1" cap="small" dirty="0">
                <a:latin typeface="+mn-lt"/>
                <a:cs typeface="+mn-cs"/>
              </a:rPr>
              <a:t>صل بين النقاط بمنحنى.</a:t>
            </a:r>
            <a:endParaRPr lang="en-US" sz="4400" dirty="0">
              <a:solidFill>
                <a:srgbClr val="FF0066"/>
              </a:solidFill>
              <a:latin typeface="+mn-lt"/>
              <a:cs typeface="+mn-cs"/>
            </a:endParaRPr>
          </a:p>
        </p:txBody>
      </p:sp>
    </p:spTree>
  </p:cSld>
  <p:clrMapOvr>
    <a:masterClrMapping/>
  </p:clrMapOvr>
  <p:transition>
    <p:comb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subTnLst>
                                    <p:audio>
                                      <p:cMediaNode>
                                        <p:cTn display="0" masterRel="sameClick">
                                          <p:stCondLst>
                                            <p:cond evt="begin" delay="0">
                                              <p:tn val="8"/>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4" name="Freeform 64"/>
          <p:cNvSpPr/>
          <p:nvPr/>
        </p:nvSpPr>
        <p:spPr>
          <a:xfrm rot="-424569">
            <a:off x="3144386" y="1468178"/>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TextBox 3">
            <a:extLst>
              <a:ext uri="{FF2B5EF4-FFF2-40B4-BE49-F238E27FC236}">
                <a16:creationId xmlns:a16="http://schemas.microsoft.com/office/drawing/2014/main" id="{FE3A9FCD-32E3-4857-9C8C-C8646512AB38}"/>
              </a:ext>
            </a:extLst>
          </p:cNvPr>
          <p:cNvSpPr txBox="1"/>
          <p:nvPr/>
        </p:nvSpPr>
        <p:spPr>
          <a:xfrm>
            <a:off x="4213357" y="1467227"/>
            <a:ext cx="4881193" cy="1107996"/>
          </a:xfrm>
          <a:prstGeom prst="rect">
            <a:avLst/>
          </a:prstGeom>
          <a:solidFill>
            <a:srgbClr val="6C9EBC"/>
          </a:solidFill>
          <a:ln>
            <a:noFill/>
          </a:ln>
          <a:effectLst/>
        </p:spPr>
        <p:txBody>
          <a:bodyPr wrap="square" rtlCol="1">
            <a:spAutoFit/>
          </a:bodyPr>
          <a:lstStyle/>
          <a:p>
            <a:pPr lvl="0" algn="ctr" eaLnBrk="1" fontAlgn="auto" hangingPunct="1">
              <a:spcBef>
                <a:spcPts val="0"/>
              </a:spcBef>
              <a:spcAft>
                <a:spcPts val="0"/>
              </a:spcAft>
              <a:defRPr/>
            </a:pPr>
            <a:r>
              <a:rPr lang="ar-EG" sz="6600" b="1" dirty="0">
                <a:solidFill>
                  <a:srgbClr val="FDD336"/>
                </a:solidFill>
                <a:latin typeface="Calibri"/>
              </a:rPr>
              <a:t>إرشادات للدراسة</a:t>
            </a:r>
          </a:p>
        </p:txBody>
      </p:sp>
    </p:spTree>
    <p:extLst>
      <p:ext uri="{BB962C8B-B14F-4D97-AF65-F5344CB8AC3E}">
        <p14:creationId xmlns:p14="http://schemas.microsoft.com/office/powerpoint/2010/main" val="21927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subTnLst>
                                    <p:audio>
                                      <p:cMediaNode>
                                        <p:cTn display="0" masterRel="sameClick">
                                          <p:stCondLst>
                                            <p:cond evt="begin" delay="0">
                                              <p:tn val="5"/>
                                            </p:cond>
                                          </p:stCondLst>
                                          <p:endCondLst>
                                            <p:cond evt="onStopAudio" delay="0">
                                              <p:tgtEl>
                                                <p:sldTgt/>
                                              </p:tgtEl>
                                            </p:cond>
                                          </p:endCondLst>
                                        </p:cTn>
                                        <p:tgtEl>
                                          <p:sndTgt r:embed="rId2" name="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74DCE014-8D93-6223-0C29-0F529AB81BB4}"/>
              </a:ext>
            </a:extLst>
          </p:cNvPr>
          <p:cNvSpPr>
            <a:spLocks noChangeArrowheads="1"/>
          </p:cNvSpPr>
          <p:nvPr/>
        </p:nvSpPr>
        <p:spPr bwMode="auto">
          <a:xfrm>
            <a:off x="1636712" y="1535906"/>
            <a:ext cx="58705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ar-EG" altLang="ar-SA" sz="4000" b="1" dirty="0">
                <a:solidFill>
                  <a:srgbClr val="006600"/>
                </a:solidFill>
              </a:rPr>
              <a:t>التماثل والنقاط</a:t>
            </a:r>
          </a:p>
          <a:p>
            <a:pPr algn="ctr" eaLnBrk="1" hangingPunct="1">
              <a:spcBef>
                <a:spcPct val="0"/>
              </a:spcBef>
              <a:buFontTx/>
              <a:buNone/>
            </a:pPr>
            <a:r>
              <a:rPr lang="ar-EG" altLang="ar-SA" sz="4000" b="1" dirty="0">
                <a:solidFill>
                  <a:srgbClr val="C00000"/>
                </a:solidFill>
              </a:rPr>
              <a:t>النقاط الواقعة على الطرفين المتقابلين لمحور التماثل تبعد المسافة نفسها عن المحور يمينًا ويسارًا، كما تبعد بعدًا متساويًا من الرأس.</a:t>
            </a:r>
            <a:endParaRPr lang="en-US" altLang="ar-SA" sz="4000" dirty="0">
              <a:solidFill>
                <a:srgbClr val="C00000"/>
              </a:solidFill>
            </a:endParaRPr>
          </a:p>
        </p:txBody>
      </p:sp>
    </p:spTree>
  </p:cSld>
  <p:clrMapOvr>
    <a:masterClrMapping/>
  </p:clrMapOvr>
  <p:transition>
    <p:zoom/>
    <p:sndAc>
      <p:stSnd>
        <p:snd r:embed="rId3" name="0085 - arcade game sou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145">
                                          <p:stCondLst>
                                            <p:cond delay="0"/>
                                          </p:stCondLst>
                                        </p:cTn>
                                        <p:tgtEl>
                                          <p:spTgt spid="10">
                                            <p:txEl>
                                              <p:pRg st="0" end="0"/>
                                            </p:txEl>
                                          </p:spTgt>
                                        </p:tgtEl>
                                      </p:cBhvr>
                                    </p:animEffect>
                                    <p:anim calcmode="lin" valueType="num">
                                      <p:cBhvr>
                                        <p:cTn id="8" dur="455"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0"/>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3"/>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10">
                                            <p:txEl>
                                              <p:pRg st="0" end="0"/>
                                            </p:txEl>
                                          </p:spTgt>
                                        </p:tgtEl>
                                      </p:cBhvr>
                                      <p:to x="100000" y="60000"/>
                                    </p:animScale>
                                    <p:animScale>
                                      <p:cBhvr>
                                        <p:cTn id="14" dur="42" decel="50000">
                                          <p:stCondLst>
                                            <p:cond delay="169"/>
                                          </p:stCondLst>
                                        </p:cTn>
                                        <p:tgtEl>
                                          <p:spTgt spid="10">
                                            <p:txEl>
                                              <p:pRg st="0" end="0"/>
                                            </p:txEl>
                                          </p:spTgt>
                                        </p:tgtEl>
                                      </p:cBhvr>
                                      <p:to x="100000" y="100000"/>
                                    </p:animScale>
                                    <p:animScale>
                                      <p:cBhvr>
                                        <p:cTn id="15" dur="7">
                                          <p:stCondLst>
                                            <p:cond delay="327"/>
                                          </p:stCondLst>
                                        </p:cTn>
                                        <p:tgtEl>
                                          <p:spTgt spid="10">
                                            <p:txEl>
                                              <p:pRg st="0" end="0"/>
                                            </p:txEl>
                                          </p:spTgt>
                                        </p:tgtEl>
                                      </p:cBhvr>
                                      <p:to x="100000" y="80000"/>
                                    </p:animScale>
                                    <p:animScale>
                                      <p:cBhvr>
                                        <p:cTn id="16" dur="42" decel="50000">
                                          <p:stCondLst>
                                            <p:cond delay="334"/>
                                          </p:stCondLst>
                                        </p:cTn>
                                        <p:tgtEl>
                                          <p:spTgt spid="10">
                                            <p:txEl>
                                              <p:pRg st="0" end="0"/>
                                            </p:txEl>
                                          </p:spTgt>
                                        </p:tgtEl>
                                      </p:cBhvr>
                                      <p:to x="100000" y="100000"/>
                                    </p:animScale>
                                    <p:animScale>
                                      <p:cBhvr>
                                        <p:cTn id="17" dur="7">
                                          <p:stCondLst>
                                            <p:cond delay="410"/>
                                          </p:stCondLst>
                                        </p:cTn>
                                        <p:tgtEl>
                                          <p:spTgt spid="10">
                                            <p:txEl>
                                              <p:pRg st="0" end="0"/>
                                            </p:txEl>
                                          </p:spTgt>
                                        </p:tgtEl>
                                      </p:cBhvr>
                                      <p:to x="100000" y="90000"/>
                                    </p:animScale>
                                    <p:animScale>
                                      <p:cBhvr>
                                        <p:cTn id="18" dur="42" decel="50000">
                                          <p:stCondLst>
                                            <p:cond delay="416"/>
                                          </p:stCondLst>
                                        </p:cTn>
                                        <p:tgtEl>
                                          <p:spTgt spid="10">
                                            <p:txEl>
                                              <p:pRg st="0" end="0"/>
                                            </p:txEl>
                                          </p:spTgt>
                                        </p:tgtEl>
                                      </p:cBhvr>
                                      <p:to x="100000" y="100000"/>
                                    </p:animScale>
                                    <p:animScale>
                                      <p:cBhvr>
                                        <p:cTn id="19" dur="7">
                                          <p:stCondLst>
                                            <p:cond delay="451"/>
                                          </p:stCondLst>
                                        </p:cTn>
                                        <p:tgtEl>
                                          <p:spTgt spid="10">
                                            <p:txEl>
                                              <p:pRg st="0" end="0"/>
                                            </p:txEl>
                                          </p:spTgt>
                                        </p:tgtEl>
                                      </p:cBhvr>
                                      <p:to x="100000" y="95000"/>
                                    </p:animScale>
                                    <p:animScale>
                                      <p:cBhvr>
                                        <p:cTn id="20" dur="42" decel="50000">
                                          <p:stCondLst>
                                            <p:cond delay="458"/>
                                          </p:stCondLst>
                                        </p:cTn>
                                        <p:tgtEl>
                                          <p:spTgt spid="10">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Exclama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heel(4)">
                                      <p:cBhvr>
                                        <p:cTn id="25" dur="500"/>
                                        <p:tgtEl>
                                          <p:spTgt spid="10">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5" name="cached_extralif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61" name="Freeform 61"/>
          <p:cNvSpPr/>
          <p:nvPr/>
        </p:nvSpPr>
        <p:spPr>
          <a:xfrm>
            <a:off x="731618" y="840813"/>
            <a:ext cx="7273937" cy="5282044"/>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3"/>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6" name="Rectangle 1">
            <a:extLst>
              <a:ext uri="{FF2B5EF4-FFF2-40B4-BE49-F238E27FC236}">
                <a16:creationId xmlns:a16="http://schemas.microsoft.com/office/drawing/2014/main" id="{FDDEC577-FC29-4B44-86E6-DF2C46A30C0D}"/>
              </a:ext>
            </a:extLst>
          </p:cNvPr>
          <p:cNvSpPr>
            <a:spLocks noChangeArrowheads="1"/>
          </p:cNvSpPr>
          <p:nvPr/>
        </p:nvSpPr>
        <p:spPr bwMode="auto">
          <a:xfrm>
            <a:off x="1816148" y="3131174"/>
            <a:ext cx="5400675" cy="769441"/>
          </a:xfrm>
          <a:prstGeom prst="rect">
            <a:avLst/>
          </a:prstGeom>
          <a:no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400" b="1" cap="small" dirty="0">
                <a:solidFill>
                  <a:srgbClr val="FF0066"/>
                </a:solidFill>
                <a:latin typeface="Calibri"/>
              </a:rPr>
              <a:t>تمثيل الدوال التربيعية بيانيًا</a:t>
            </a:r>
          </a:p>
        </p:txBody>
      </p:sp>
      <p:sp>
        <p:nvSpPr>
          <p:cNvPr id="68" name="Rectangle 10">
            <a:extLst>
              <a:ext uri="{FF2B5EF4-FFF2-40B4-BE49-F238E27FC236}">
                <a16:creationId xmlns:a16="http://schemas.microsoft.com/office/drawing/2014/main" id="{F9571122-288F-4867-93D2-C15C85F24DB6}"/>
              </a:ext>
            </a:extLst>
          </p:cNvPr>
          <p:cNvSpPr/>
          <p:nvPr/>
        </p:nvSpPr>
        <p:spPr>
          <a:xfrm>
            <a:off x="3248397" y="1650278"/>
            <a:ext cx="1800225" cy="83185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a:t>
            </a:r>
            <a:r>
              <a:rPr kumimoji="0" lang="ar-EG" sz="48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5</a:t>
            </a:r>
            <a:endParaRPr kumimoji="0" 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90471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800" decel="100000"/>
                                        <p:tgtEl>
                                          <p:spTgt spid="68"/>
                                        </p:tgtEl>
                                      </p:cBhvr>
                                    </p:animEffect>
                                    <p:anim calcmode="lin" valueType="num">
                                      <p:cBhvr>
                                        <p:cTn id="8" dur="800" decel="100000" fill="hold"/>
                                        <p:tgtEl>
                                          <p:spTgt spid="68"/>
                                        </p:tgtEl>
                                        <p:attrNameLst>
                                          <p:attrName>style.rotation</p:attrName>
                                        </p:attrNameLst>
                                      </p:cBhvr>
                                      <p:tavLst>
                                        <p:tav tm="0">
                                          <p:val>
                                            <p:fltVal val="-90"/>
                                          </p:val>
                                        </p:tav>
                                        <p:tav tm="100000">
                                          <p:val>
                                            <p:fltVal val="0"/>
                                          </p:val>
                                        </p:tav>
                                      </p:tavLst>
                                    </p:anim>
                                    <p:anim calcmode="lin" valueType="num">
                                      <p:cBhvr>
                                        <p:cTn id="9" dur="800" decel="100000" fill="hold"/>
                                        <p:tgtEl>
                                          <p:spTgt spid="68"/>
                                        </p:tgtEl>
                                        <p:attrNameLst>
                                          <p:attrName>ppt_x</p:attrName>
                                        </p:attrNameLst>
                                      </p:cBhvr>
                                      <p:tavLst>
                                        <p:tav tm="0">
                                          <p:val>
                                            <p:strVal val="#ppt_x+0.4"/>
                                          </p:val>
                                        </p:tav>
                                        <p:tav tm="100000">
                                          <p:val>
                                            <p:strVal val="#ppt_x-0.05"/>
                                          </p:val>
                                        </p:tav>
                                      </p:tavLst>
                                    </p:anim>
                                    <p:anim calcmode="lin" valueType="num">
                                      <p:cBhvr>
                                        <p:cTn id="10" dur="800" decel="100000" fill="hold"/>
                                        <p:tgtEl>
                                          <p:spTgt spid="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057 - arcade game beep.wav"/>
                                        </p:tgtEl>
                                      </p:cMediaNode>
                                    </p:audio>
                                  </p:subTnLst>
                                </p:cTn>
                              </p:par>
                              <p:par>
                                <p:cTn id="13" presetID="18" presetClass="entr" presetSubtype="1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strips(downLeft)">
                                      <p:cBhvr>
                                        <p:cTn id="15" dur="500"/>
                                        <p:tgtEl>
                                          <p:spTgt spid="66"/>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7ECF75DC-376D-5151-F16B-E7BB3E812A7D}"/>
              </a:ext>
            </a:extLst>
          </p:cNvPr>
          <p:cNvSpPr/>
          <p:nvPr/>
        </p:nvSpPr>
        <p:spPr>
          <a:xfrm>
            <a:off x="672579" y="1146423"/>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92B61093-B679-FC3B-91B4-6FD699436925}"/>
              </a:ext>
            </a:extLst>
          </p:cNvPr>
          <p:cNvSpPr txBox="1"/>
          <p:nvPr/>
        </p:nvSpPr>
        <p:spPr>
          <a:xfrm>
            <a:off x="601142" y="1148011"/>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32" name="Rounded Rectangle 13">
            <a:extLst>
              <a:ext uri="{FF2B5EF4-FFF2-40B4-BE49-F238E27FC236}">
                <a16:creationId xmlns:a16="http://schemas.microsoft.com/office/drawing/2014/main" id="{B277E048-3896-7587-D177-F93431C519A3}"/>
              </a:ext>
            </a:extLst>
          </p:cNvPr>
          <p:cNvSpPr/>
          <p:nvPr/>
        </p:nvSpPr>
        <p:spPr bwMode="auto">
          <a:xfrm>
            <a:off x="899592" y="3861048"/>
            <a:ext cx="7680325" cy="1584325"/>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endParaRPr lang="ar-EG"/>
          </a:p>
        </p:txBody>
      </p:sp>
      <p:sp>
        <p:nvSpPr>
          <p:cNvPr id="33" name="TextBox 32">
            <a:extLst>
              <a:ext uri="{FF2B5EF4-FFF2-40B4-BE49-F238E27FC236}">
                <a16:creationId xmlns:a16="http://schemas.microsoft.com/office/drawing/2014/main" id="{DE3E4B16-F33D-4F9A-F7AC-C40891F6B62E}"/>
              </a:ext>
            </a:extLst>
          </p:cNvPr>
          <p:cNvSpPr txBox="1"/>
          <p:nvPr/>
        </p:nvSpPr>
        <p:spPr>
          <a:xfrm>
            <a:off x="5352529" y="4400798"/>
            <a:ext cx="295275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س = </a:t>
            </a:r>
            <a:r>
              <a:rPr lang="ar-EG" sz="4000" b="1" cap="small" dirty="0">
                <a:latin typeface="+mn-lt"/>
                <a:cs typeface="+mn-cs"/>
              </a:rPr>
              <a:t>ــــــــ</a:t>
            </a:r>
            <a:r>
              <a:rPr lang="ar-SA" sz="4000" b="1" cap="small" dirty="0">
                <a:latin typeface="+mn-lt"/>
                <a:cs typeface="+mn-cs"/>
              </a:rPr>
              <a:t> </a:t>
            </a:r>
            <a:endParaRPr lang="en-US" sz="4000" dirty="0">
              <a:solidFill>
                <a:srgbClr val="0000CC"/>
              </a:solidFill>
              <a:latin typeface="+mn-lt"/>
              <a:cs typeface="+mn-cs"/>
            </a:endParaRPr>
          </a:p>
        </p:txBody>
      </p:sp>
      <p:sp>
        <p:nvSpPr>
          <p:cNvPr id="34" name="TextBox 33">
            <a:extLst>
              <a:ext uri="{FF2B5EF4-FFF2-40B4-BE49-F238E27FC236}">
                <a16:creationId xmlns:a16="http://schemas.microsoft.com/office/drawing/2014/main" id="{401B0CF6-1905-322C-CC56-FC9D5ED48DA1}"/>
              </a:ext>
            </a:extLst>
          </p:cNvPr>
          <p:cNvSpPr txBox="1"/>
          <p:nvPr/>
        </p:nvSpPr>
        <p:spPr>
          <a:xfrm>
            <a:off x="5641454" y="4184898"/>
            <a:ext cx="1150938"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a:t>
            </a:r>
            <a:r>
              <a:rPr lang="ar-SA" sz="4000" b="1" cap="small" dirty="0">
                <a:solidFill>
                  <a:srgbClr val="C00000"/>
                </a:solidFill>
                <a:latin typeface="+mn-lt"/>
                <a:cs typeface="+mn-cs"/>
              </a:rPr>
              <a:t>ب</a:t>
            </a:r>
            <a:endParaRPr lang="en-US" sz="4000" dirty="0">
              <a:solidFill>
                <a:srgbClr val="C00000"/>
              </a:solidFill>
              <a:latin typeface="+mn-lt"/>
              <a:cs typeface="+mn-cs"/>
            </a:endParaRPr>
          </a:p>
        </p:txBody>
      </p:sp>
      <p:sp>
        <p:nvSpPr>
          <p:cNvPr id="35" name="TextBox 34">
            <a:extLst>
              <a:ext uri="{FF2B5EF4-FFF2-40B4-BE49-F238E27FC236}">
                <a16:creationId xmlns:a16="http://schemas.microsoft.com/office/drawing/2014/main" id="{99AECDD4-E620-0F4F-31C0-3A7D8EBB64C6}"/>
              </a:ext>
            </a:extLst>
          </p:cNvPr>
          <p:cNvSpPr txBox="1"/>
          <p:nvPr/>
        </p:nvSpPr>
        <p:spPr>
          <a:xfrm>
            <a:off x="5641454" y="4832598"/>
            <a:ext cx="107950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2</a:t>
            </a:r>
            <a:r>
              <a:rPr lang="ar-SA" sz="4000" b="1" cap="small" dirty="0">
                <a:solidFill>
                  <a:srgbClr val="0000CC"/>
                </a:solidFill>
                <a:latin typeface="+mn-lt"/>
                <a:cs typeface="+mn-cs"/>
              </a:rPr>
              <a:t>أ</a:t>
            </a:r>
            <a:r>
              <a:rPr lang="ar-SA" sz="4000" b="1" cap="small" dirty="0">
                <a:latin typeface="+mn-lt"/>
                <a:cs typeface="+mn-cs"/>
              </a:rPr>
              <a:t> </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F5A96948-F3BB-9AAE-702B-4C8591ED1D4F}"/>
              </a:ext>
            </a:extLst>
          </p:cNvPr>
          <p:cNvSpPr txBox="1"/>
          <p:nvPr/>
        </p:nvSpPr>
        <p:spPr>
          <a:xfrm>
            <a:off x="888479" y="4245223"/>
            <a:ext cx="2952750" cy="1200150"/>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صيغة معادلة محور التماثل</a:t>
            </a:r>
            <a:endParaRPr lang="en-US" sz="3600" dirty="0">
              <a:solidFill>
                <a:srgbClr val="0000CC"/>
              </a:solidFill>
              <a:latin typeface="+mn-lt"/>
              <a:cs typeface="+mn-cs"/>
            </a:endParaRPr>
          </a:p>
        </p:txBody>
      </p:sp>
      <p:sp>
        <p:nvSpPr>
          <p:cNvPr id="38" name="Snip Diagonal Corner Rectangle 17">
            <a:extLst>
              <a:ext uri="{FF2B5EF4-FFF2-40B4-BE49-F238E27FC236}">
                <a16:creationId xmlns:a16="http://schemas.microsoft.com/office/drawing/2014/main" id="{3E8EDF60-1A99-607E-B4D5-1B51B933360D}"/>
              </a:ext>
            </a:extLst>
          </p:cNvPr>
          <p:cNvSpPr/>
          <p:nvPr/>
        </p:nvSpPr>
        <p:spPr>
          <a:xfrm>
            <a:off x="1213917" y="2317998"/>
            <a:ext cx="6805612"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39" name="Rectangle 18">
            <a:extLst>
              <a:ext uri="{FF2B5EF4-FFF2-40B4-BE49-F238E27FC236}">
                <a16:creationId xmlns:a16="http://schemas.microsoft.com/office/drawing/2014/main" id="{A36F0486-76C8-ABF0-9444-240826556018}"/>
              </a:ext>
            </a:extLst>
          </p:cNvPr>
          <p:cNvSpPr/>
          <p:nvPr/>
        </p:nvSpPr>
        <p:spPr>
          <a:xfrm>
            <a:off x="996429" y="2570411"/>
            <a:ext cx="6865938" cy="646112"/>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C00000"/>
                </a:solidFill>
                <a:latin typeface="Arial" charset="0"/>
                <a:cs typeface="Arial" charset="0"/>
              </a:rPr>
              <a:t>الخطوة 1: </a:t>
            </a:r>
            <a:r>
              <a:rPr lang="ar-SA" sz="3600" b="1" cap="small" dirty="0">
                <a:solidFill>
                  <a:srgbClr val="006600"/>
                </a:solidFill>
                <a:latin typeface="Arial" charset="0"/>
                <a:cs typeface="Arial" charset="0"/>
              </a:rPr>
              <a:t>أوجد معادلة محور التماثل.</a:t>
            </a:r>
            <a:endParaRPr lang="en-US" sz="3600" dirty="0">
              <a:solidFill>
                <a:srgbClr val="006600"/>
              </a:solidFill>
              <a:latin typeface="Arial" charset="0"/>
              <a:cs typeface="Arial" charset="0"/>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4.WAV"/>
                                        </p:tgtEl>
                                      </p:cMediaNode>
                                    </p:audio>
                                  </p:subTnLst>
                                </p:cTn>
                              </p:par>
                              <p:par>
                                <p:cTn id="12" presetID="58" presetClass="entr" presetSubtype="0" accel="10000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2.5"/>
                                          </p:val>
                                        </p:tav>
                                        <p:tav tm="100000">
                                          <p:val>
                                            <p:strVal val="#ppt_w"/>
                                          </p:val>
                                        </p:tav>
                                      </p:tavLst>
                                    </p:anim>
                                    <p:anim calcmode="lin" valueType="num">
                                      <p:cBhvr>
                                        <p:cTn id="15" dur="500" fill="hold"/>
                                        <p:tgtEl>
                                          <p:spTgt spid="9"/>
                                        </p:tgtEl>
                                        <p:attrNameLst>
                                          <p:attrName>ppt_h</p:attrName>
                                        </p:attrNameLst>
                                      </p:cBhvr>
                                      <p:tavLst>
                                        <p:tav tm="0">
                                          <p:val>
                                            <p:strVal val="#ppt_h*0.01"/>
                                          </p:val>
                                        </p:tav>
                                        <p:tav tm="100000">
                                          <p:val>
                                            <p:strVal val="#ppt_h"/>
                                          </p:val>
                                        </p:tav>
                                      </p:tavLst>
                                    </p:anim>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h+1"/>
                                          </p:val>
                                        </p:tav>
                                        <p:tav tm="100000">
                                          <p:val>
                                            <p:strVal val="#ppt_y"/>
                                          </p:val>
                                        </p:tav>
                                      </p:tavLst>
                                    </p:anim>
                                    <p:animEffect transition="in" filter="fade">
                                      <p:cBhvr>
                                        <p:cTn id="18" dur="500"/>
                                        <p:tgtEl>
                                          <p:spTgt spid="9"/>
                                        </p:tgtEl>
                                      </p:cBhvr>
                                    </p:animEffect>
                                  </p:childTnLst>
                                  <p:subTnLst>
                                    <p:audio>
                                      <p:cMediaNode>
                                        <p:cTn display="0" masterRel="sameClick">
                                          <p:stCondLst>
                                            <p:cond evt="begin" delay="0">
                                              <p:tn val="12"/>
                                            </p:cond>
                                          </p:stCondLst>
                                          <p:endCondLst>
                                            <p:cond evt="onStopAudio" delay="0">
                                              <p:tgtEl>
                                                <p:sldTgt/>
                                              </p:tgtEl>
                                            </p:cond>
                                          </p:endCondLst>
                                        </p:cTn>
                                        <p:tgtEl>
                                          <p:sndTgt r:embed="rId3" name="SOUND4.WAV"/>
                                        </p:tgtEl>
                                      </p:cMediaNode>
                                    </p:audio>
                                  </p:subTnLst>
                                </p:cTn>
                              </p:par>
                              <p:par>
                                <p:cTn id="19" presetID="58" presetClass="entr" presetSubtype="0" accel="10000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ppt_w*2.5"/>
                                          </p:val>
                                        </p:tav>
                                        <p:tav tm="100000">
                                          <p:val>
                                            <p:strVal val="#ppt_w"/>
                                          </p:val>
                                        </p:tav>
                                      </p:tavLst>
                                    </p:anim>
                                    <p:anim calcmode="lin" valueType="num">
                                      <p:cBhvr>
                                        <p:cTn id="22" dur="500" fill="hold"/>
                                        <p:tgtEl>
                                          <p:spTgt spid="38"/>
                                        </p:tgtEl>
                                        <p:attrNameLst>
                                          <p:attrName>ppt_h</p:attrName>
                                        </p:attrNameLst>
                                      </p:cBhvr>
                                      <p:tavLst>
                                        <p:tav tm="0">
                                          <p:val>
                                            <p:strVal val="#ppt_h*0.01"/>
                                          </p:val>
                                        </p:tav>
                                        <p:tav tm="100000">
                                          <p:val>
                                            <p:strVal val="#ppt_h"/>
                                          </p:val>
                                        </p:tav>
                                      </p:tavLst>
                                    </p:anim>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ppt_h+1"/>
                                          </p:val>
                                        </p:tav>
                                        <p:tav tm="100000">
                                          <p:val>
                                            <p:strVal val="#ppt_y"/>
                                          </p:val>
                                        </p:tav>
                                      </p:tavLst>
                                    </p:anim>
                                    <p:animEffect transition="in" filter="fade">
                                      <p:cBhvr>
                                        <p:cTn id="25" dur="500"/>
                                        <p:tgtEl>
                                          <p:spTgt spid="38"/>
                                        </p:tgtEl>
                                      </p:cBhvr>
                                    </p:animEffect>
                                  </p:childTnLst>
                                  <p:subTnLst>
                                    <p:audio>
                                      <p:cMediaNode>
                                        <p:cTn display="0" masterRel="sameClick">
                                          <p:stCondLst>
                                            <p:cond evt="begin" delay="0">
                                              <p:tn val="19"/>
                                            </p:cond>
                                          </p:stCondLst>
                                          <p:endCondLst>
                                            <p:cond evt="onStopAudio" delay="0">
                                              <p:tgtEl>
                                                <p:sldTgt/>
                                              </p:tgtEl>
                                            </p:cond>
                                          </p:endCondLst>
                                        </p:cTn>
                                        <p:tgtEl>
                                          <p:sndTgt r:embed="rId4" name="SOUND28.WAV"/>
                                        </p:tgtEl>
                                      </p:cMediaNode>
                                    </p:audio>
                                  </p:subTnLst>
                                </p:cTn>
                              </p:par>
                              <p:par>
                                <p:cTn id="26" presetID="58" presetClass="entr" presetSubtype="0" accel="10000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strVal val="#ppt_w*2.5"/>
                                          </p:val>
                                        </p:tav>
                                        <p:tav tm="100000">
                                          <p:val>
                                            <p:strVal val="#ppt_w"/>
                                          </p:val>
                                        </p:tav>
                                      </p:tavLst>
                                    </p:anim>
                                    <p:anim calcmode="lin" valueType="num">
                                      <p:cBhvr>
                                        <p:cTn id="29" dur="500" fill="hold"/>
                                        <p:tgtEl>
                                          <p:spTgt spid="39"/>
                                        </p:tgtEl>
                                        <p:attrNameLst>
                                          <p:attrName>ppt_h</p:attrName>
                                        </p:attrNameLst>
                                      </p:cBhvr>
                                      <p:tavLst>
                                        <p:tav tm="0">
                                          <p:val>
                                            <p:strVal val="#ppt_h*0.01"/>
                                          </p:val>
                                        </p:tav>
                                        <p:tav tm="100000">
                                          <p:val>
                                            <p:strVal val="#ppt_h"/>
                                          </p:val>
                                        </p:tav>
                                      </p:tavLst>
                                    </p:anim>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h+1"/>
                                          </p:val>
                                        </p:tav>
                                        <p:tav tm="100000">
                                          <p:val>
                                            <p:strVal val="#ppt_y"/>
                                          </p:val>
                                        </p:tav>
                                      </p:tavLst>
                                    </p:anim>
                                    <p:animEffect transition="in" filter="fade">
                                      <p:cBhvr>
                                        <p:cTn id="32" dur="500"/>
                                        <p:tgtEl>
                                          <p:spTgt spid="39"/>
                                        </p:tgtEl>
                                      </p:cBhvr>
                                    </p:animEffect>
                                  </p:childTnLst>
                                  <p:subTnLst>
                                    <p:audio>
                                      <p:cMediaNode>
                                        <p:cTn display="0" masterRel="sameClick">
                                          <p:stCondLst>
                                            <p:cond evt="begin" delay="0">
                                              <p:tn val="26"/>
                                            </p:cond>
                                          </p:stCondLst>
                                          <p:endCondLst>
                                            <p:cond evt="onStopAudio" delay="0">
                                              <p:tgtEl>
                                                <p:sldTgt/>
                                              </p:tgtEl>
                                            </p:cond>
                                          </p:endCondLst>
                                        </p:cTn>
                                        <p:tgtEl>
                                          <p:sndTgt r:embed="rId4" name="SOUND28.WAV"/>
                                        </p:tgtEl>
                                      </p:cMediaNode>
                                    </p:audio>
                                  </p:subTnLst>
                                </p:cTn>
                              </p:par>
                              <p:par>
                                <p:cTn id="33" presetID="14" presetClass="entr" presetSubtype="1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par>
                                <p:cTn id="36" presetID="14" presetClass="entr" presetSubtype="1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500"/>
                                        <p:tgtEl>
                                          <p:spTgt spid="34"/>
                                        </p:tgtEl>
                                      </p:cBhvr>
                                    </p:animEffect>
                                  </p:childTnLst>
                                </p:cTn>
                              </p:par>
                              <p:par>
                                <p:cTn id="42" presetID="14"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500"/>
                                        <p:tgtEl>
                                          <p:spTgt spid="35"/>
                                        </p:tgtEl>
                                      </p:cBhvr>
                                    </p:animEffect>
                                  </p:childTnLst>
                                </p:cTn>
                              </p:par>
                              <p:par>
                                <p:cTn id="45" presetID="14" presetClass="entr" presetSubtype="1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randombar(horizontal)">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5"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2" grpId="0" animBg="1"/>
      <p:bldP spid="33" grpId="0"/>
      <p:bldP spid="34" grpId="0"/>
      <p:bldP spid="35" grpId="0"/>
      <p:bldP spid="36" grpId="0"/>
      <p:bldP spid="3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88DEEE23-05C9-B6A9-8313-C7628210FD3B}"/>
              </a:ext>
            </a:extLst>
          </p:cNvPr>
          <p:cNvSpPr/>
          <p:nvPr/>
        </p:nvSpPr>
        <p:spPr>
          <a:xfrm>
            <a:off x="683692" y="1336402"/>
            <a:ext cx="7272338" cy="792163"/>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EG"/>
          </a:p>
        </p:txBody>
      </p:sp>
      <p:sp>
        <p:nvSpPr>
          <p:cNvPr id="9" name="TextBox 8">
            <a:extLst>
              <a:ext uri="{FF2B5EF4-FFF2-40B4-BE49-F238E27FC236}">
                <a16:creationId xmlns:a16="http://schemas.microsoft.com/office/drawing/2014/main" id="{02D2761A-B087-F940-1235-1D088FB5635A}"/>
              </a:ext>
            </a:extLst>
          </p:cNvPr>
          <p:cNvSpPr txBox="1"/>
          <p:nvPr/>
        </p:nvSpPr>
        <p:spPr>
          <a:xfrm>
            <a:off x="539230" y="1337990"/>
            <a:ext cx="7404100" cy="708025"/>
          </a:xfrm>
          <a:prstGeom prst="rect">
            <a:avLst/>
          </a:prstGeom>
          <a:noFill/>
        </p:spPr>
        <p:txBody>
          <a:bodyPr rtlCol="1">
            <a:spAutoFit/>
          </a:bodyPr>
          <a:lstStyle/>
          <a:p>
            <a:pPr algn="ctr" rtl="1" eaLnBrk="1" fontAlgn="auto" hangingPunct="1">
              <a:spcBef>
                <a:spcPts val="0"/>
              </a:spcBef>
              <a:spcAft>
                <a:spcPts val="0"/>
              </a:spcAft>
              <a:defRPr/>
            </a:pPr>
            <a:r>
              <a:rPr lang="ar-SA" sz="4000" b="1" cap="small" dirty="0">
                <a:solidFill>
                  <a:srgbClr val="00B0F0"/>
                </a:solidFill>
                <a:latin typeface="+mn-lt"/>
                <a:cs typeface="+mn-cs"/>
              </a:rPr>
              <a:t>مثل الدالة</a:t>
            </a:r>
            <a:r>
              <a:rPr lang="ar-EG" sz="4000" b="1" cap="small" dirty="0">
                <a:solidFill>
                  <a:srgbClr val="00B0F0"/>
                </a:solidFill>
                <a:latin typeface="+mn-lt"/>
                <a:cs typeface="+mn-cs"/>
              </a:rPr>
              <a:t> د(س)= </a:t>
            </a:r>
            <a:r>
              <a:rPr lang="ar-SA" sz="4000" b="1" cap="small" dirty="0">
                <a:solidFill>
                  <a:srgbClr val="00B0F0"/>
                </a:solidFill>
                <a:latin typeface="+mn-lt"/>
                <a:cs typeface="+mn-cs"/>
              </a:rPr>
              <a:t>س</a:t>
            </a:r>
            <a:r>
              <a:rPr lang="ar-EG" sz="4000" b="1" baseline="30000" dirty="0">
                <a:solidFill>
                  <a:srgbClr val="00B0F0"/>
                </a:solidFill>
                <a:latin typeface="+mn-lt"/>
                <a:cs typeface="+mn-cs"/>
              </a:rPr>
              <a:t>2</a:t>
            </a:r>
            <a:r>
              <a:rPr lang="ar-SA" sz="4000" b="1" cap="small" dirty="0">
                <a:solidFill>
                  <a:srgbClr val="00B0F0"/>
                </a:solidFill>
                <a:latin typeface="+mn-lt"/>
                <a:cs typeface="+mn-cs"/>
              </a:rPr>
              <a:t> + 4س + 3 بيانيًا.</a:t>
            </a:r>
            <a:endParaRPr lang="en-US" sz="4000" dirty="0">
              <a:solidFill>
                <a:srgbClr val="00B0F0"/>
              </a:solidFill>
              <a:latin typeface="+mn-lt"/>
              <a:cs typeface="+mn-cs"/>
            </a:endParaRPr>
          </a:p>
        </p:txBody>
      </p:sp>
      <p:sp>
        <p:nvSpPr>
          <p:cNvPr id="33" name="TextBox 32">
            <a:extLst>
              <a:ext uri="{FF2B5EF4-FFF2-40B4-BE49-F238E27FC236}">
                <a16:creationId xmlns:a16="http://schemas.microsoft.com/office/drawing/2014/main" id="{73C93B11-BA85-41F0-543E-EDF1628C679E}"/>
              </a:ext>
            </a:extLst>
          </p:cNvPr>
          <p:cNvSpPr txBox="1"/>
          <p:nvPr/>
        </p:nvSpPr>
        <p:spPr>
          <a:xfrm>
            <a:off x="5363642" y="4590777"/>
            <a:ext cx="295275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س = </a:t>
            </a:r>
            <a:r>
              <a:rPr lang="ar-EG" sz="4000" b="1" cap="small" dirty="0">
                <a:latin typeface="+mn-lt"/>
                <a:cs typeface="+mn-cs"/>
              </a:rPr>
              <a:t>ــــــــ</a:t>
            </a:r>
            <a:r>
              <a:rPr lang="ar-SA" sz="4000" b="1" cap="small" dirty="0">
                <a:latin typeface="+mn-lt"/>
                <a:cs typeface="+mn-cs"/>
              </a:rPr>
              <a:t> </a:t>
            </a:r>
            <a:endParaRPr lang="en-US" sz="4000" dirty="0">
              <a:solidFill>
                <a:srgbClr val="0000CC"/>
              </a:solidFill>
              <a:latin typeface="+mn-lt"/>
              <a:cs typeface="+mn-cs"/>
            </a:endParaRPr>
          </a:p>
        </p:txBody>
      </p:sp>
      <p:sp>
        <p:nvSpPr>
          <p:cNvPr id="34" name="TextBox 33">
            <a:extLst>
              <a:ext uri="{FF2B5EF4-FFF2-40B4-BE49-F238E27FC236}">
                <a16:creationId xmlns:a16="http://schemas.microsoft.com/office/drawing/2014/main" id="{D0718DA2-DC37-F532-4A3E-8320694526A4}"/>
              </a:ext>
            </a:extLst>
          </p:cNvPr>
          <p:cNvSpPr txBox="1"/>
          <p:nvPr/>
        </p:nvSpPr>
        <p:spPr>
          <a:xfrm>
            <a:off x="5652567" y="4374877"/>
            <a:ext cx="1150938"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a:t>
            </a:r>
            <a:r>
              <a:rPr lang="ar-EG" sz="4000" b="1" cap="small" dirty="0">
                <a:solidFill>
                  <a:srgbClr val="C00000"/>
                </a:solidFill>
                <a:latin typeface="+mn-lt"/>
                <a:cs typeface="+mn-cs"/>
              </a:rPr>
              <a:t>4</a:t>
            </a:r>
            <a:endParaRPr lang="en-US" sz="4000" dirty="0">
              <a:solidFill>
                <a:srgbClr val="C00000"/>
              </a:solidFill>
              <a:latin typeface="+mn-lt"/>
              <a:cs typeface="+mn-cs"/>
            </a:endParaRPr>
          </a:p>
        </p:txBody>
      </p:sp>
      <p:sp>
        <p:nvSpPr>
          <p:cNvPr id="35" name="TextBox 34">
            <a:extLst>
              <a:ext uri="{FF2B5EF4-FFF2-40B4-BE49-F238E27FC236}">
                <a16:creationId xmlns:a16="http://schemas.microsoft.com/office/drawing/2014/main" id="{BD3B4C54-E437-66BC-320A-66DA7122DE6C}"/>
              </a:ext>
            </a:extLst>
          </p:cNvPr>
          <p:cNvSpPr txBox="1"/>
          <p:nvPr/>
        </p:nvSpPr>
        <p:spPr>
          <a:xfrm>
            <a:off x="5652567" y="5022577"/>
            <a:ext cx="1079500" cy="708025"/>
          </a:xfrm>
          <a:prstGeom prst="rect">
            <a:avLst/>
          </a:prstGeom>
          <a:noFill/>
        </p:spPr>
        <p:txBody>
          <a:bodyPr>
            <a:spAutoFit/>
          </a:bodyPr>
          <a:lstStyle/>
          <a:p>
            <a:pPr algn="ctr" rtl="1" eaLnBrk="1" fontAlgn="auto" hangingPunct="1">
              <a:spcBef>
                <a:spcPts val="0"/>
              </a:spcBef>
              <a:spcAft>
                <a:spcPts val="0"/>
              </a:spcAft>
              <a:defRPr/>
            </a:pPr>
            <a:r>
              <a:rPr lang="ar-SA" sz="4000" b="1" cap="small" dirty="0">
                <a:latin typeface="+mn-lt"/>
                <a:cs typeface="+mn-cs"/>
              </a:rPr>
              <a:t>2</a:t>
            </a:r>
            <a:r>
              <a:rPr lang="ar-EG" sz="4000" b="1" cap="small" dirty="0">
                <a:latin typeface="+mn-lt"/>
                <a:cs typeface="+mn-cs"/>
              </a:rPr>
              <a:t>×</a:t>
            </a:r>
            <a:r>
              <a:rPr lang="ar-EG" sz="4000" b="1" cap="small" dirty="0">
                <a:solidFill>
                  <a:srgbClr val="0000CC"/>
                </a:solidFill>
                <a:latin typeface="+mn-lt"/>
                <a:cs typeface="+mn-cs"/>
              </a:rPr>
              <a:t>1</a:t>
            </a:r>
            <a:r>
              <a:rPr lang="ar-SA" sz="4000" b="1" cap="small" dirty="0">
                <a:latin typeface="+mn-lt"/>
                <a:cs typeface="+mn-cs"/>
              </a:rPr>
              <a:t> </a:t>
            </a:r>
            <a:endParaRPr lang="en-US" sz="4000" dirty="0">
              <a:solidFill>
                <a:srgbClr val="0000CC"/>
              </a:solidFill>
              <a:latin typeface="+mn-lt"/>
              <a:cs typeface="+mn-cs"/>
            </a:endParaRPr>
          </a:p>
        </p:txBody>
      </p:sp>
      <p:sp>
        <p:nvSpPr>
          <p:cNvPr id="36" name="TextBox 35">
            <a:extLst>
              <a:ext uri="{FF2B5EF4-FFF2-40B4-BE49-F238E27FC236}">
                <a16:creationId xmlns:a16="http://schemas.microsoft.com/office/drawing/2014/main" id="{5D806A0C-78E9-96CB-9F7A-6D97CB90A7BD}"/>
              </a:ext>
            </a:extLst>
          </p:cNvPr>
          <p:cNvSpPr txBox="1"/>
          <p:nvPr/>
        </p:nvSpPr>
        <p:spPr>
          <a:xfrm>
            <a:off x="899592" y="4797152"/>
            <a:ext cx="2952750" cy="646113"/>
          </a:xfrm>
          <a:prstGeom prst="rect">
            <a:avLst/>
          </a:prstGeom>
          <a:noFill/>
        </p:spPr>
        <p:txBody>
          <a:bodyPr>
            <a:spAutoFit/>
          </a:bodyPr>
          <a:lstStyle/>
          <a:p>
            <a:pPr algn="ctr" rtl="1" eaLnBrk="1" fontAlgn="auto" hangingPunct="1">
              <a:spcBef>
                <a:spcPts val="0"/>
              </a:spcBef>
              <a:spcAft>
                <a:spcPts val="0"/>
              </a:spcAft>
              <a:defRPr/>
            </a:pPr>
            <a:r>
              <a:rPr lang="ar-SA" sz="3600" b="1" cap="small" dirty="0">
                <a:solidFill>
                  <a:srgbClr val="0000CC"/>
                </a:solidFill>
                <a:latin typeface="+mn-lt"/>
                <a:cs typeface="+mn-cs"/>
              </a:rPr>
              <a:t>أ = 1، ب = 4</a:t>
            </a:r>
            <a:endParaRPr lang="en-US" sz="3600" dirty="0">
              <a:solidFill>
                <a:srgbClr val="0000CC"/>
              </a:solidFill>
              <a:latin typeface="+mn-lt"/>
              <a:cs typeface="+mn-cs"/>
            </a:endParaRPr>
          </a:p>
        </p:txBody>
      </p:sp>
      <p:sp>
        <p:nvSpPr>
          <p:cNvPr id="38" name="Snip Diagonal Corner Rectangle 17">
            <a:extLst>
              <a:ext uri="{FF2B5EF4-FFF2-40B4-BE49-F238E27FC236}">
                <a16:creationId xmlns:a16="http://schemas.microsoft.com/office/drawing/2014/main" id="{880B238B-D34C-A04D-6FA5-26258C15006F}"/>
              </a:ext>
            </a:extLst>
          </p:cNvPr>
          <p:cNvSpPr/>
          <p:nvPr/>
        </p:nvSpPr>
        <p:spPr>
          <a:xfrm>
            <a:off x="1479030" y="2638152"/>
            <a:ext cx="6805612" cy="1152525"/>
          </a:xfrm>
          <a:prstGeom prst="snip2DiagRect">
            <a:avLst/>
          </a:prstGeom>
          <a:ln/>
        </p:spPr>
        <p:style>
          <a:lnRef idx="2">
            <a:schemeClr val="accent4"/>
          </a:lnRef>
          <a:fillRef idx="1">
            <a:schemeClr val="lt1"/>
          </a:fillRef>
          <a:effectRef idx="0">
            <a:schemeClr val="accent4"/>
          </a:effectRef>
          <a:fontRef idx="minor">
            <a:schemeClr val="dk1"/>
          </a:fontRef>
        </p:style>
        <p:txBody>
          <a:bodyPr rtlCol="1" anchor="ctr"/>
          <a:lstStyle/>
          <a:p>
            <a:pPr algn="ctr" eaLnBrk="1" fontAlgn="auto" hangingPunct="1">
              <a:spcBef>
                <a:spcPts val="0"/>
              </a:spcBef>
              <a:spcAft>
                <a:spcPts val="0"/>
              </a:spcAft>
              <a:defRPr/>
            </a:pPr>
            <a:endParaRPr lang="ar-EG"/>
          </a:p>
        </p:txBody>
      </p:sp>
      <p:sp>
        <p:nvSpPr>
          <p:cNvPr id="39" name="Rectangle 18">
            <a:extLst>
              <a:ext uri="{FF2B5EF4-FFF2-40B4-BE49-F238E27FC236}">
                <a16:creationId xmlns:a16="http://schemas.microsoft.com/office/drawing/2014/main" id="{04A94EA6-5B75-51C8-028E-5B1B372F9058}"/>
              </a:ext>
            </a:extLst>
          </p:cNvPr>
          <p:cNvSpPr/>
          <p:nvPr/>
        </p:nvSpPr>
        <p:spPr>
          <a:xfrm>
            <a:off x="1479030" y="2711177"/>
            <a:ext cx="6865937" cy="646113"/>
          </a:xfrm>
          <a:prstGeom prst="rect">
            <a:avLst/>
          </a:prstGeom>
        </p:spPr>
        <p:txBody>
          <a:bodyPr>
            <a:spAutoFit/>
          </a:bodyPr>
          <a:lstStyle/>
          <a:p>
            <a:pPr algn="ctr" rtl="1" eaLnBrk="1" fontAlgn="auto" hangingPunct="1">
              <a:spcBef>
                <a:spcPts val="0"/>
              </a:spcBef>
              <a:spcAft>
                <a:spcPts val="0"/>
              </a:spcAft>
              <a:defRPr/>
            </a:pPr>
            <a:r>
              <a:rPr lang="ar-SA" sz="3600" b="1" cap="small" dirty="0">
                <a:solidFill>
                  <a:srgbClr val="C00000"/>
                </a:solidFill>
                <a:latin typeface="Arial" charset="0"/>
                <a:cs typeface="Arial" charset="0"/>
              </a:rPr>
              <a:t>الخطوة 1: </a:t>
            </a:r>
            <a:r>
              <a:rPr lang="ar-SA" sz="3600" b="1" cap="small" dirty="0">
                <a:solidFill>
                  <a:srgbClr val="006600"/>
                </a:solidFill>
                <a:latin typeface="Arial" charset="0"/>
                <a:cs typeface="Arial" charset="0"/>
              </a:rPr>
              <a:t>أوجد معادلة محور التماثل.</a:t>
            </a:r>
            <a:endParaRPr lang="en-US" sz="3600" dirty="0">
              <a:solidFill>
                <a:srgbClr val="006600"/>
              </a:solidFill>
              <a:latin typeface="Arial" charset="0"/>
              <a:cs typeface="Arial" charset="0"/>
            </a:endParaRPr>
          </a:p>
        </p:txBody>
      </p:sp>
    </p:spTree>
  </p:cSld>
  <p:clrMapOvr>
    <a:masterClrMapping/>
  </p:clrMapOvr>
  <p:transition>
    <p:push/>
    <p:sndAc>
      <p:stSnd>
        <p:snd r:embed="rId2" name="chor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subTnLst>
                                    <p:audio>
                                      <p:cMediaNode>
                                        <p:cTn display="0" masterRel="sameClick">
                                          <p:stCondLst>
                                            <p:cond evt="begin" delay="0">
                                              <p:tn val="14"/>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5824</TotalTime>
  <Words>2938</Words>
  <Application>Microsoft Macintosh PowerPoint</Application>
  <PresentationFormat>عرض على الشاشة (4:3)</PresentationFormat>
  <Paragraphs>451</Paragraphs>
  <Slides>123</Slides>
  <Notes>5</Notes>
  <HiddenSlides>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123</vt:i4>
      </vt:variant>
    </vt:vector>
  </HeadingPairs>
  <TitlesOfParts>
    <vt:vector size="128" baseType="lpstr">
      <vt:lpstr>Arial</vt:lpstr>
      <vt:lpstr>Calibri</vt:lpstr>
      <vt:lpstr>Times New Roman</vt:lpstr>
      <vt:lpstr>Office Theme</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3 متوسط - الفصل الثامن</dc:title>
  <dc:subject>(8-1) تمثيل الدوال التربيعية بيانياً</dc:subject>
  <dc:creator>Eman Adel</dc:creator>
  <cp:lastModifiedBy>Mahmood Bayoumi</cp:lastModifiedBy>
  <cp:revision>7</cp:revision>
  <dcterms:created xsi:type="dcterms:W3CDTF">2012-01-25T10:57:27Z</dcterms:created>
  <dcterms:modified xsi:type="dcterms:W3CDTF">2026-03-27T00:09:35Z</dcterms:modified>
</cp:coreProperties>
</file>