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80" r:id="rId2"/>
    <p:sldId id="278" r:id="rId3"/>
    <p:sldId id="256" r:id="rId4"/>
    <p:sldId id="257" r:id="rId5"/>
    <p:sldId id="258" r:id="rId6"/>
    <p:sldId id="279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1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DD2777B-D0E1-4F08-A44B-5A178BB9F11D}" type="datetimeFigureOut">
              <a:rPr lang="ar-SA" smtClean="0"/>
              <a:t>17/06/46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572DC73-6171-477F-BABF-3D44A82C27A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8791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7792749926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7792749926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1963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rtl="0"/>
            <a:fld id="{00000000-1234-1234-1234-123412341234}" type="slidenum">
              <a:rPr lang="en-GB" smtClean="0"/>
              <a:pPr algn="r" rtl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77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65653-19B4-4BF9-A447-D9BAE83A34BD}" type="datetimeFigureOut">
              <a:rPr lang="ar-SA" smtClean="0"/>
              <a:pPr/>
              <a:t>17/06/46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327C1-2275-4E9A-BB1F-123345649A01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microsoft.com/office/2007/relationships/hdphoto" Target="../media/hdphoto1.wdp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hdphoto" Target="../media/hdphoto1.wdp"/><Relationship Id="rId7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image" Target="../media/image5.png"/><Relationship Id="rId5" Type="http://schemas.openxmlformats.org/officeDocument/2006/relationships/image" Target="../media/image15.png"/><Relationship Id="rId10" Type="http://schemas.openxmlformats.org/officeDocument/2006/relationships/image" Target="../media/image18.png"/><Relationship Id="rId4" Type="http://schemas.openxmlformats.org/officeDocument/2006/relationships/image" Target="../media/image14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microsoft.com/office/2007/relationships/hdphoto" Target="../media/hdphoto1.wdp"/><Relationship Id="rId7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7.png"/><Relationship Id="rId5" Type="http://schemas.openxmlformats.org/officeDocument/2006/relationships/image" Target="../media/image20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25.png"/><Relationship Id="rId10" Type="http://schemas.openxmlformats.org/officeDocument/2006/relationships/image" Target="../media/image27.png"/><Relationship Id="rId4" Type="http://schemas.openxmlformats.org/officeDocument/2006/relationships/image" Target="../media/image10.png"/><Relationship Id="rId9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18"/>
          <p:cNvPicPr preferRelativeResize="0"/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1279" t="1701" r="19324" b="3800"/>
          <a:stretch/>
        </p:blipFill>
        <p:spPr>
          <a:xfrm>
            <a:off x="-36512" y="-27384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مربع نص 3"/>
          <p:cNvSpPr txBox="1"/>
          <p:nvPr/>
        </p:nvSpPr>
        <p:spPr>
          <a:xfrm>
            <a:off x="1883791" y="1792416"/>
            <a:ext cx="67470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</a:rPr>
              <a:t>الهدف:</a:t>
            </a:r>
          </a:p>
          <a:p>
            <a:r>
              <a:rPr lang="ar-SA" sz="3200" b="1" dirty="0"/>
              <a:t>استعمال بطاقات الجبر لإجاد ناتج ضرب ثنائية حد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0512" y="681572"/>
            <a:ext cx="6250279" cy="719832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568" y="612153"/>
            <a:ext cx="1224136" cy="858669"/>
          </a:xfrm>
          <a:prstGeom prst="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3360194" y="3171104"/>
            <a:ext cx="308770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800" b="0" cap="none" spc="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بطاقات الجبر في الضرب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776657" y="4914974"/>
            <a:ext cx="819152" cy="400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8"/>
          <a:srcRect t="47504" r="79243"/>
          <a:stretch/>
        </p:blipFill>
        <p:spPr bwMode="auto">
          <a:xfrm>
            <a:off x="6795034" y="5467251"/>
            <a:ext cx="435632" cy="37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9"/>
          <a:srcRect t="41596"/>
          <a:stretch/>
        </p:blipFill>
        <p:spPr bwMode="auto">
          <a:xfrm>
            <a:off x="5378095" y="4842027"/>
            <a:ext cx="847727" cy="417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 rotWithShape="1">
          <a:blip r:embed="rId10"/>
          <a:srcRect r="69127" b="74742"/>
          <a:stretch/>
        </p:blipFill>
        <p:spPr bwMode="auto">
          <a:xfrm>
            <a:off x="6805882" y="4824627"/>
            <a:ext cx="4356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مربع نص 11"/>
          <p:cNvSpPr txBox="1"/>
          <p:nvPr/>
        </p:nvSpPr>
        <p:spPr>
          <a:xfrm>
            <a:off x="7118275" y="4885019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×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6082294" y="4855403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=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35176" y="4208049"/>
            <a:ext cx="819152" cy="400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9"/>
          <a:srcRect t="41596"/>
          <a:stretch/>
        </p:blipFill>
        <p:spPr bwMode="auto">
          <a:xfrm>
            <a:off x="7733829" y="4209365"/>
            <a:ext cx="847727" cy="417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 rotWithShape="1">
          <a:blip r:embed="rId10"/>
          <a:srcRect r="69127" b="74742"/>
          <a:stretch/>
        </p:blipFill>
        <p:spPr bwMode="auto">
          <a:xfrm>
            <a:off x="6834791" y="4209365"/>
            <a:ext cx="4356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مربع نص 16"/>
          <p:cNvSpPr txBox="1"/>
          <p:nvPr/>
        </p:nvSpPr>
        <p:spPr>
          <a:xfrm>
            <a:off x="7143659" y="4194556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×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6104293" y="4179748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=</a:t>
            </a: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791625" y="5489847"/>
            <a:ext cx="819152" cy="400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مربع نص 19"/>
          <p:cNvSpPr txBox="1"/>
          <p:nvPr/>
        </p:nvSpPr>
        <p:spPr>
          <a:xfrm>
            <a:off x="7143659" y="5446275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×</a:t>
            </a:r>
          </a:p>
        </p:txBody>
      </p:sp>
      <p:sp>
        <p:nvSpPr>
          <p:cNvPr id="21" name="مربع نص 20"/>
          <p:cNvSpPr txBox="1"/>
          <p:nvPr/>
        </p:nvSpPr>
        <p:spPr>
          <a:xfrm>
            <a:off x="6082294" y="5373654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=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92617" y="5428304"/>
            <a:ext cx="819152" cy="400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402454" y="4156437"/>
            <a:ext cx="84882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 rotWithShape="1">
          <a:blip r:embed="rId10"/>
          <a:srcRect r="69127" b="74742"/>
          <a:stretch/>
        </p:blipFill>
        <p:spPr bwMode="auto">
          <a:xfrm>
            <a:off x="2380512" y="4258582"/>
            <a:ext cx="516778" cy="583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مستطيل 24"/>
          <p:cNvSpPr/>
          <p:nvPr/>
        </p:nvSpPr>
        <p:spPr>
          <a:xfrm>
            <a:off x="1036393" y="4155276"/>
            <a:ext cx="848825" cy="79324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024815" y="4372461"/>
            <a:ext cx="848825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>
                <a:solidFill>
                  <a:schemeClr val="bg1"/>
                </a:solidFill>
              </a:rPr>
              <a:t>- س</a:t>
            </a:r>
            <a:r>
              <a:rPr lang="ar-SA" sz="3200" b="1" baseline="300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7" name="مربع نص 26"/>
          <p:cNvSpPr txBox="1"/>
          <p:nvPr/>
        </p:nvSpPr>
        <p:spPr>
          <a:xfrm>
            <a:off x="2758650" y="4304320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×</a:t>
            </a:r>
          </a:p>
        </p:txBody>
      </p:sp>
      <p:sp>
        <p:nvSpPr>
          <p:cNvPr id="28" name="مربع نص 27"/>
          <p:cNvSpPr txBox="1"/>
          <p:nvPr/>
        </p:nvSpPr>
        <p:spPr>
          <a:xfrm>
            <a:off x="1705485" y="4341683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=</a:t>
            </a: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006030" y="5182179"/>
            <a:ext cx="84882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 rotWithShape="1">
          <a:blip r:embed="rId10"/>
          <a:srcRect r="69127" b="74742"/>
          <a:stretch/>
        </p:blipFill>
        <p:spPr bwMode="auto">
          <a:xfrm>
            <a:off x="2380512" y="5322134"/>
            <a:ext cx="558492" cy="512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مستطيل 30"/>
          <p:cNvSpPr/>
          <p:nvPr/>
        </p:nvSpPr>
        <p:spPr>
          <a:xfrm>
            <a:off x="3402454" y="5222828"/>
            <a:ext cx="848825" cy="79324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3402454" y="5403428"/>
            <a:ext cx="848825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>
                <a:solidFill>
                  <a:schemeClr val="bg1"/>
                </a:solidFill>
              </a:rPr>
              <a:t>- س</a:t>
            </a:r>
            <a:r>
              <a:rPr lang="ar-SA" sz="3200" b="1" baseline="300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3" name="مربع نص 32"/>
          <p:cNvSpPr txBox="1"/>
          <p:nvPr/>
        </p:nvSpPr>
        <p:spPr>
          <a:xfrm>
            <a:off x="2748063" y="5384143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×</a:t>
            </a:r>
          </a:p>
        </p:txBody>
      </p:sp>
      <p:sp>
        <p:nvSpPr>
          <p:cNvPr id="34" name="مربع نص 33"/>
          <p:cNvSpPr txBox="1"/>
          <p:nvPr/>
        </p:nvSpPr>
        <p:spPr>
          <a:xfrm>
            <a:off x="1700192" y="5347391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=</a:t>
            </a:r>
          </a:p>
        </p:txBody>
      </p:sp>
      <p:cxnSp>
        <p:nvCxnSpPr>
          <p:cNvPr id="35" name="رابط مستقيم 34"/>
          <p:cNvCxnSpPr/>
          <p:nvPr/>
        </p:nvCxnSpPr>
        <p:spPr>
          <a:xfrm flipH="1">
            <a:off x="4820011" y="4005064"/>
            <a:ext cx="10657" cy="1969203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148;p18"/>
          <p:cNvPicPr preferRelativeResize="0"/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1279" t="1701" r="19324" b="3800"/>
          <a:stretch/>
        </p:blipFill>
        <p:spPr>
          <a:xfrm>
            <a:off x="-36512" y="-44624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73683" y="513310"/>
            <a:ext cx="1238250" cy="577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1651030"/>
            <a:ext cx="235745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" name="مستطيل مستدير الزوايا 55"/>
          <p:cNvSpPr/>
          <p:nvPr/>
        </p:nvSpPr>
        <p:spPr>
          <a:xfrm>
            <a:off x="502552" y="539431"/>
            <a:ext cx="6715172" cy="48827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استعمل بطاقات الجبر لإيجاد ناتج  ( س  +  3 ) ( س  +  4 )</a:t>
            </a:r>
          </a:p>
        </p:txBody>
      </p:sp>
      <p:grpSp>
        <p:nvGrpSpPr>
          <p:cNvPr id="65" name="مجموعة 64"/>
          <p:cNvGrpSpPr/>
          <p:nvPr/>
        </p:nvGrpSpPr>
        <p:grpSpPr>
          <a:xfrm>
            <a:off x="5915254" y="3093858"/>
            <a:ext cx="514134" cy="914626"/>
            <a:chOff x="7772642" y="3371630"/>
            <a:chExt cx="514134" cy="914626"/>
          </a:xfrm>
        </p:grpSpPr>
        <p:sp>
          <p:nvSpPr>
            <p:cNvPr id="57" name="مربع نص 56"/>
            <p:cNvSpPr txBox="1"/>
            <p:nvPr/>
          </p:nvSpPr>
          <p:spPr>
            <a:xfrm>
              <a:off x="8001024" y="3626988"/>
              <a:ext cx="285752" cy="43088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3</a:t>
              </a:r>
              <a:endParaRPr lang="ar-SA" sz="3200" b="1" baseline="30000" dirty="0"/>
            </a:p>
          </p:txBody>
        </p:sp>
        <p:sp>
          <p:nvSpPr>
            <p:cNvPr id="58" name="قوس كبير أيمن 57"/>
            <p:cNvSpPr/>
            <p:nvPr/>
          </p:nvSpPr>
          <p:spPr>
            <a:xfrm>
              <a:off x="7772642" y="3371630"/>
              <a:ext cx="156944" cy="914626"/>
            </a:xfrm>
            <a:prstGeom prst="rightBrace">
              <a:avLst/>
            </a:prstGeom>
            <a:ln w="381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62" name="مجموعة 61"/>
          <p:cNvGrpSpPr/>
          <p:nvPr/>
        </p:nvGrpSpPr>
        <p:grpSpPr>
          <a:xfrm>
            <a:off x="3714744" y="1237386"/>
            <a:ext cx="1071570" cy="613708"/>
            <a:chOff x="4143372" y="3386796"/>
            <a:chExt cx="928694" cy="613708"/>
          </a:xfrm>
        </p:grpSpPr>
        <p:sp>
          <p:nvSpPr>
            <p:cNvPr id="59" name="قوس كبير أيمن 58"/>
            <p:cNvSpPr/>
            <p:nvPr/>
          </p:nvSpPr>
          <p:spPr>
            <a:xfrm rot="16200000">
              <a:off x="4500562" y="3429000"/>
              <a:ext cx="214314" cy="928694"/>
            </a:xfrm>
            <a:prstGeom prst="rightBrace">
              <a:avLst/>
            </a:prstGeom>
            <a:ln w="381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1" name="مربع نص 60"/>
            <p:cNvSpPr txBox="1"/>
            <p:nvPr/>
          </p:nvSpPr>
          <p:spPr>
            <a:xfrm>
              <a:off x="4471328" y="3386796"/>
              <a:ext cx="285752" cy="43088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4</a:t>
              </a:r>
              <a:endParaRPr lang="ar-SA" sz="3200" b="1" baseline="30000" dirty="0"/>
            </a:p>
          </p:txBody>
        </p:sp>
      </p:grpSp>
      <p:graphicFrame>
        <p:nvGraphicFramePr>
          <p:cNvPr id="66" name="جدول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469232"/>
              </p:ext>
            </p:extLst>
          </p:nvPr>
        </p:nvGraphicFramePr>
        <p:xfrm>
          <a:off x="714348" y="4286256"/>
          <a:ext cx="7929618" cy="1730748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643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444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30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7" name="شكل بيضاوي 66"/>
          <p:cNvSpPr/>
          <p:nvPr/>
        </p:nvSpPr>
        <p:spPr>
          <a:xfrm>
            <a:off x="6115500" y="3322240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8" name="شكل بيضاوي 67"/>
          <p:cNvSpPr/>
          <p:nvPr/>
        </p:nvSpPr>
        <p:spPr>
          <a:xfrm>
            <a:off x="5658736" y="243684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9" name="شكل بيضاوي 68"/>
          <p:cNvSpPr/>
          <p:nvPr/>
        </p:nvSpPr>
        <p:spPr>
          <a:xfrm>
            <a:off x="5043930" y="166509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0" name="شكل بيضاوي 69"/>
          <p:cNvSpPr/>
          <p:nvPr/>
        </p:nvSpPr>
        <p:spPr>
          <a:xfrm>
            <a:off x="4086002" y="1206442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1" name="مربع نص 90"/>
          <p:cNvSpPr txBox="1"/>
          <p:nvPr/>
        </p:nvSpPr>
        <p:spPr>
          <a:xfrm>
            <a:off x="7072330" y="5615442"/>
            <a:ext cx="642942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</a:t>
            </a:r>
            <a:r>
              <a:rPr lang="ar-SA" sz="3200" b="1" baseline="30000" dirty="0"/>
              <a:t>2</a:t>
            </a:r>
          </a:p>
        </p:txBody>
      </p:sp>
      <p:sp>
        <p:nvSpPr>
          <p:cNvPr id="92" name="مربع نص 91"/>
          <p:cNvSpPr txBox="1"/>
          <p:nvPr/>
        </p:nvSpPr>
        <p:spPr>
          <a:xfrm>
            <a:off x="4214810" y="5572140"/>
            <a:ext cx="857256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7 س</a:t>
            </a:r>
            <a:endParaRPr lang="ar-SA" sz="3200" b="1" baseline="30000" dirty="0"/>
          </a:p>
        </p:txBody>
      </p:sp>
      <p:sp>
        <p:nvSpPr>
          <p:cNvPr id="93" name="مربع نص 92"/>
          <p:cNvSpPr txBox="1"/>
          <p:nvPr/>
        </p:nvSpPr>
        <p:spPr>
          <a:xfrm>
            <a:off x="1640846" y="5590663"/>
            <a:ext cx="857256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12</a:t>
            </a:r>
            <a:endParaRPr lang="ar-SA" sz="3200" b="1" baseline="30000" dirty="0"/>
          </a:p>
        </p:txBody>
      </p:sp>
      <p:sp>
        <p:nvSpPr>
          <p:cNvPr id="94" name="شكل بيضاوي 93"/>
          <p:cNvSpPr/>
          <p:nvPr/>
        </p:nvSpPr>
        <p:spPr>
          <a:xfrm>
            <a:off x="5643570" y="243684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5" name="شكل بيضاوي 94"/>
          <p:cNvSpPr/>
          <p:nvPr/>
        </p:nvSpPr>
        <p:spPr>
          <a:xfrm>
            <a:off x="6129568" y="3308172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6" name="شكل بيضاوي 95"/>
          <p:cNvSpPr/>
          <p:nvPr/>
        </p:nvSpPr>
        <p:spPr>
          <a:xfrm>
            <a:off x="4071934" y="1206442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7" name="شكل بيضاوي 96"/>
          <p:cNvSpPr/>
          <p:nvPr/>
        </p:nvSpPr>
        <p:spPr>
          <a:xfrm>
            <a:off x="5057998" y="1651030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8" name="مربع نص 97"/>
          <p:cNvSpPr txBox="1"/>
          <p:nvPr/>
        </p:nvSpPr>
        <p:spPr>
          <a:xfrm>
            <a:off x="5370513" y="6129613"/>
            <a:ext cx="2786082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( س + 3 ) ( س + 4 )  =</a:t>
            </a:r>
            <a:endParaRPr lang="ar-SA" sz="3200" b="1" baseline="30000" dirty="0"/>
          </a:p>
        </p:txBody>
      </p:sp>
      <p:sp>
        <p:nvSpPr>
          <p:cNvPr id="99" name="مربع نص 98"/>
          <p:cNvSpPr txBox="1"/>
          <p:nvPr/>
        </p:nvSpPr>
        <p:spPr>
          <a:xfrm>
            <a:off x="2678893" y="6098673"/>
            <a:ext cx="2786082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</a:t>
            </a:r>
            <a:r>
              <a:rPr lang="ar-SA" sz="3200" b="1" spc="-100" baseline="30000" dirty="0"/>
              <a:t>2</a:t>
            </a:r>
            <a:r>
              <a:rPr lang="ar-SA" sz="2200" b="1" dirty="0"/>
              <a:t>  +  7 س  +  12</a:t>
            </a:r>
            <a:endParaRPr lang="ar-SA" sz="3200" b="1" baseline="30000" dirty="0"/>
          </a:p>
        </p:txBody>
      </p:sp>
      <p:pic>
        <p:nvPicPr>
          <p:cNvPr id="101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00166" y="4429132"/>
            <a:ext cx="116205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86314" y="3008352"/>
            <a:ext cx="8572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" name="Picture 1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44782" y="4357694"/>
            <a:ext cx="85725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" name="Picture 1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687706" y="4385830"/>
            <a:ext cx="110014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000892" y="4385830"/>
            <a:ext cx="847727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86314" y="2079658"/>
            <a:ext cx="848825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714744" y="2093726"/>
            <a:ext cx="111420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14744" y="3079790"/>
            <a:ext cx="1090615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" name="مربع نص 32"/>
          <p:cNvSpPr txBox="1"/>
          <p:nvPr/>
        </p:nvSpPr>
        <p:spPr>
          <a:xfrm>
            <a:off x="7312834" y="1187460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صفحة 81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800" decel="100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800" decel="100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800" decel="100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800" decel="100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8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5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91" grpId="0"/>
      <p:bldP spid="92" grpId="0"/>
      <p:bldP spid="93" grpId="0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/>
      <p:bldP spid="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148;p18"/>
          <p:cNvPicPr preferRelativeResize="0"/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1279" t="1701" r="19324" b="3800"/>
          <a:stretch/>
        </p:blipFill>
        <p:spPr>
          <a:xfrm>
            <a:off x="-36512" y="-99392"/>
            <a:ext cx="9117090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" name="مجموعة 40"/>
          <p:cNvGrpSpPr/>
          <p:nvPr/>
        </p:nvGrpSpPr>
        <p:grpSpPr>
          <a:xfrm>
            <a:off x="3024189" y="1820902"/>
            <a:ext cx="2690819" cy="2472194"/>
            <a:chOff x="3024189" y="1599748"/>
            <a:chExt cx="2690819" cy="2472194"/>
          </a:xfrm>
        </p:grpSpPr>
        <p:grpSp>
          <p:nvGrpSpPr>
            <p:cNvPr id="20" name="مجموعة 19"/>
            <p:cNvGrpSpPr/>
            <p:nvPr/>
          </p:nvGrpSpPr>
          <p:grpSpPr>
            <a:xfrm>
              <a:off x="3024189" y="1599748"/>
              <a:ext cx="2690819" cy="2472194"/>
              <a:chOff x="3024189" y="2099814"/>
              <a:chExt cx="2690819" cy="2472194"/>
            </a:xfrm>
          </p:grpSpPr>
          <p:pic>
            <p:nvPicPr>
              <p:cNvPr id="2051" name="Picture 3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024189" y="2099814"/>
                <a:ext cx="2690819" cy="2472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2053" name="Picture 5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971394" y="2243788"/>
                <a:ext cx="276225" cy="2476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743012" y="1714488"/>
              <a:ext cx="300040" cy="216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4755" y="548680"/>
            <a:ext cx="1419226" cy="50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مستطيل مستدير الزوايا 28"/>
          <p:cNvSpPr/>
          <p:nvPr/>
        </p:nvSpPr>
        <p:spPr>
          <a:xfrm>
            <a:off x="971600" y="561996"/>
            <a:ext cx="6457920" cy="49074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استعمل بطاقات الجبر لإيجاد ناتج  ( س  ــ  2 ) ( س  ــ  5 )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52949" y="2292832"/>
            <a:ext cx="847727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452949" y="3292964"/>
            <a:ext cx="847727" cy="72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095627" y="2292832"/>
            <a:ext cx="1404941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081559" y="3278896"/>
            <a:ext cx="1404941" cy="72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" name="مجموعة 8"/>
          <p:cNvGrpSpPr/>
          <p:nvPr/>
        </p:nvGrpSpPr>
        <p:grpSpPr>
          <a:xfrm>
            <a:off x="5629502" y="3349236"/>
            <a:ext cx="657010" cy="700312"/>
            <a:chOff x="7772642" y="3371630"/>
            <a:chExt cx="657010" cy="914626"/>
          </a:xfrm>
        </p:grpSpPr>
        <p:sp>
          <p:nvSpPr>
            <p:cNvPr id="10" name="مربع نص 9"/>
            <p:cNvSpPr txBox="1"/>
            <p:nvPr/>
          </p:nvSpPr>
          <p:spPr>
            <a:xfrm>
              <a:off x="7858148" y="3626987"/>
              <a:ext cx="571504" cy="562750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ــ 2</a:t>
              </a:r>
              <a:endParaRPr lang="ar-SA" sz="3200" b="1" baseline="30000" dirty="0"/>
            </a:p>
          </p:txBody>
        </p:sp>
        <p:sp>
          <p:nvSpPr>
            <p:cNvPr id="11" name="قوس كبير أيمن 10"/>
            <p:cNvSpPr/>
            <p:nvPr/>
          </p:nvSpPr>
          <p:spPr>
            <a:xfrm>
              <a:off x="7772642" y="3371630"/>
              <a:ext cx="156944" cy="914626"/>
            </a:xfrm>
            <a:prstGeom prst="rightBrace">
              <a:avLst/>
            </a:prstGeom>
            <a:ln w="381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2" name="مجموعة 11"/>
          <p:cNvGrpSpPr/>
          <p:nvPr/>
        </p:nvGrpSpPr>
        <p:grpSpPr>
          <a:xfrm>
            <a:off x="3143240" y="1292700"/>
            <a:ext cx="1357322" cy="613708"/>
            <a:chOff x="4143372" y="3386796"/>
            <a:chExt cx="928694" cy="613708"/>
          </a:xfrm>
        </p:grpSpPr>
        <p:sp>
          <p:nvSpPr>
            <p:cNvPr id="13" name="قوس كبير أيمن 12"/>
            <p:cNvSpPr/>
            <p:nvPr/>
          </p:nvSpPr>
          <p:spPr>
            <a:xfrm rot="16200000">
              <a:off x="4500562" y="3429000"/>
              <a:ext cx="214314" cy="928694"/>
            </a:xfrm>
            <a:prstGeom prst="rightBrace">
              <a:avLst/>
            </a:prstGeom>
            <a:ln w="381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" name="مربع نص 13"/>
            <p:cNvSpPr txBox="1"/>
            <p:nvPr/>
          </p:nvSpPr>
          <p:spPr>
            <a:xfrm>
              <a:off x="4387765" y="3386796"/>
              <a:ext cx="488786" cy="43088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ــ 5</a:t>
              </a:r>
              <a:endParaRPr lang="ar-SA" sz="3200" b="1" baseline="30000" dirty="0"/>
            </a:p>
          </p:txBody>
        </p:sp>
      </p:grpSp>
      <p:sp>
        <p:nvSpPr>
          <p:cNvPr id="15" name="شكل بيضاوي 14"/>
          <p:cNvSpPr/>
          <p:nvPr/>
        </p:nvSpPr>
        <p:spPr>
          <a:xfrm>
            <a:off x="5343750" y="2635954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/>
          <p:cNvSpPr/>
          <p:nvPr/>
        </p:nvSpPr>
        <p:spPr>
          <a:xfrm>
            <a:off x="5858982" y="350727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/>
          <p:cNvSpPr/>
          <p:nvPr/>
        </p:nvSpPr>
        <p:spPr>
          <a:xfrm>
            <a:off x="3686608" y="1235330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شكل بيضاوي 17"/>
          <p:cNvSpPr/>
          <p:nvPr/>
        </p:nvSpPr>
        <p:spPr>
          <a:xfrm>
            <a:off x="4700808" y="1806834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شكل بيضاوي 22"/>
          <p:cNvSpPr/>
          <p:nvPr/>
        </p:nvSpPr>
        <p:spPr>
          <a:xfrm>
            <a:off x="5343750" y="2650022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شكل بيضاوي 23"/>
          <p:cNvSpPr/>
          <p:nvPr/>
        </p:nvSpPr>
        <p:spPr>
          <a:xfrm>
            <a:off x="5857884" y="350727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شكل بيضاوي 24"/>
          <p:cNvSpPr/>
          <p:nvPr/>
        </p:nvSpPr>
        <p:spPr>
          <a:xfrm>
            <a:off x="3714744" y="1221262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شكل بيضاوي 25"/>
          <p:cNvSpPr/>
          <p:nvPr/>
        </p:nvSpPr>
        <p:spPr>
          <a:xfrm>
            <a:off x="4714876" y="1792766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312982"/>
              </p:ext>
            </p:extLst>
          </p:nvPr>
        </p:nvGraphicFramePr>
        <p:xfrm>
          <a:off x="714348" y="4286256"/>
          <a:ext cx="7929618" cy="1730748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2643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444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30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" name="مربع نص 27"/>
          <p:cNvSpPr txBox="1"/>
          <p:nvPr/>
        </p:nvSpPr>
        <p:spPr>
          <a:xfrm>
            <a:off x="7072330" y="5615442"/>
            <a:ext cx="642942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</a:t>
            </a:r>
            <a:r>
              <a:rPr lang="ar-SA" sz="3200" b="1" baseline="30000" dirty="0"/>
              <a:t>2</a:t>
            </a:r>
          </a:p>
        </p:txBody>
      </p:sp>
      <p:sp>
        <p:nvSpPr>
          <p:cNvPr id="30" name="مربع نص 29"/>
          <p:cNvSpPr txBox="1"/>
          <p:nvPr/>
        </p:nvSpPr>
        <p:spPr>
          <a:xfrm>
            <a:off x="4143372" y="5572140"/>
            <a:ext cx="92869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ــ 7 س</a:t>
            </a:r>
            <a:endParaRPr lang="ar-SA" sz="3200" b="1" baseline="30000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1599740" y="5590663"/>
            <a:ext cx="857256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10</a:t>
            </a:r>
            <a:endParaRPr lang="ar-SA" sz="3200" b="1" baseline="30000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5282590" y="6096726"/>
            <a:ext cx="2786082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( س ــ 2 ) ( س ــ 5 )  =</a:t>
            </a:r>
            <a:endParaRPr lang="ar-SA" sz="3200" b="1" baseline="30000" dirty="0"/>
          </a:p>
        </p:txBody>
      </p:sp>
      <p:sp>
        <p:nvSpPr>
          <p:cNvPr id="33" name="مربع نص 32"/>
          <p:cNvSpPr txBox="1"/>
          <p:nvPr/>
        </p:nvSpPr>
        <p:spPr>
          <a:xfrm>
            <a:off x="2646117" y="6096726"/>
            <a:ext cx="2786082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</a:t>
            </a:r>
            <a:r>
              <a:rPr lang="ar-SA" sz="3200" b="1" spc="-100" baseline="30000" dirty="0"/>
              <a:t>2</a:t>
            </a:r>
            <a:r>
              <a:rPr lang="ar-SA" sz="2200" b="1" dirty="0"/>
              <a:t>  ــ 7 س  +  10</a:t>
            </a:r>
            <a:endParaRPr lang="ar-SA" sz="3200" b="1" baseline="30000" dirty="0"/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00892" y="4385830"/>
            <a:ext cx="847727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10157" y="4572008"/>
            <a:ext cx="847727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14498" y="4400996"/>
            <a:ext cx="1404941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328056" y="4529804"/>
            <a:ext cx="1404941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مربع نص 3"/>
          <p:cNvSpPr txBox="1"/>
          <p:nvPr/>
        </p:nvSpPr>
        <p:spPr>
          <a:xfrm>
            <a:off x="7532887" y="1115452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صفحة 81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8" grpId="0"/>
      <p:bldP spid="30" grpId="0"/>
      <p:bldP spid="31" grpId="0"/>
      <p:bldP spid="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148;p18"/>
          <p:cNvPicPr preferRelativeResize="0"/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1279" t="1701" r="19324" b="3800"/>
          <a:stretch/>
        </p:blipFill>
        <p:spPr>
          <a:xfrm>
            <a:off x="0" y="-99392"/>
            <a:ext cx="9144000" cy="695739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72114" y="436790"/>
            <a:ext cx="1276350" cy="471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1412338"/>
            <a:ext cx="3214709" cy="2952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مستطيل مستدير الزوايا 25"/>
          <p:cNvSpPr/>
          <p:nvPr/>
        </p:nvSpPr>
        <p:spPr>
          <a:xfrm>
            <a:off x="785786" y="443395"/>
            <a:ext cx="6715172" cy="46314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استعمل بطاقات الجبر لإيجاد ناتج  ( س  ــ  4) ( 2 س  +  3 )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6040" y="1831598"/>
            <a:ext cx="847727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86920" y="1831598"/>
            <a:ext cx="847727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868" y="1832696"/>
            <a:ext cx="82823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30108" y="2817662"/>
            <a:ext cx="81395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15056" y="2815466"/>
            <a:ext cx="81395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شكل بيضاوي 12"/>
          <p:cNvSpPr/>
          <p:nvPr/>
        </p:nvSpPr>
        <p:spPr>
          <a:xfrm>
            <a:off x="6129568" y="2146584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/>
          <p:cNvSpPr/>
          <p:nvPr/>
        </p:nvSpPr>
        <p:spPr>
          <a:xfrm>
            <a:off x="6643702" y="321595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/>
          <p:cNvSpPr/>
          <p:nvPr/>
        </p:nvSpPr>
        <p:spPr>
          <a:xfrm>
            <a:off x="3786182" y="983710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/>
          <p:cNvSpPr/>
          <p:nvPr/>
        </p:nvSpPr>
        <p:spPr>
          <a:xfrm>
            <a:off x="4657506" y="145169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7" name="جدول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684125"/>
              </p:ext>
            </p:extLst>
          </p:nvPr>
        </p:nvGraphicFramePr>
        <p:xfrm>
          <a:off x="714348" y="4249427"/>
          <a:ext cx="7929618" cy="2000264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643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7163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" name="مربع نص 17"/>
          <p:cNvSpPr txBox="1"/>
          <p:nvPr/>
        </p:nvSpPr>
        <p:spPr>
          <a:xfrm>
            <a:off x="6907933" y="5835131"/>
            <a:ext cx="857256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2 س</a:t>
            </a:r>
            <a:r>
              <a:rPr lang="ar-SA" sz="3200" b="1" baseline="30000" dirty="0"/>
              <a:t>2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4160506" y="5776792"/>
            <a:ext cx="92869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ــ 5 س</a:t>
            </a:r>
            <a:endParaRPr lang="ar-SA" sz="3200" b="1" baseline="30000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1592019" y="5782458"/>
            <a:ext cx="857256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ــ 12</a:t>
            </a:r>
            <a:endParaRPr lang="ar-SA" sz="3200" b="1" baseline="30000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5082072" y="6138443"/>
            <a:ext cx="3000396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( س ــ 4 ) ( 2 س +  3 )  =</a:t>
            </a:r>
            <a:endParaRPr lang="ar-SA" sz="3200" b="1" baseline="30000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2497123" y="6170002"/>
            <a:ext cx="2786082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2 س</a:t>
            </a:r>
            <a:r>
              <a:rPr lang="ar-SA" sz="3200" b="1" spc="-100" baseline="30000" dirty="0"/>
              <a:t>2</a:t>
            </a:r>
            <a:r>
              <a:rPr lang="ar-SA" sz="2200" b="1" dirty="0"/>
              <a:t>  ــ 5 س  ــ  12</a:t>
            </a:r>
            <a:endParaRPr lang="ar-SA" sz="3200" b="1" baseline="30000" dirty="0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81679" y="4537375"/>
            <a:ext cx="847727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8" name="مجموعة 27"/>
          <p:cNvGrpSpPr/>
          <p:nvPr/>
        </p:nvGrpSpPr>
        <p:grpSpPr>
          <a:xfrm>
            <a:off x="6415320" y="2908594"/>
            <a:ext cx="657010" cy="1185212"/>
            <a:chOff x="7772642" y="3371630"/>
            <a:chExt cx="657010" cy="914626"/>
          </a:xfrm>
        </p:grpSpPr>
        <p:sp>
          <p:nvSpPr>
            <p:cNvPr id="29" name="مربع نص 28"/>
            <p:cNvSpPr txBox="1"/>
            <p:nvPr/>
          </p:nvSpPr>
          <p:spPr>
            <a:xfrm>
              <a:off x="7858148" y="3626987"/>
              <a:ext cx="571504" cy="33251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ــ 4</a:t>
              </a:r>
              <a:endParaRPr lang="ar-SA" sz="3200" b="1" baseline="30000" dirty="0"/>
            </a:p>
          </p:txBody>
        </p:sp>
        <p:sp>
          <p:nvSpPr>
            <p:cNvPr id="30" name="قوس كبير أيمن 29"/>
            <p:cNvSpPr/>
            <p:nvPr/>
          </p:nvSpPr>
          <p:spPr>
            <a:xfrm>
              <a:off x="7772642" y="3371630"/>
              <a:ext cx="156944" cy="914626"/>
            </a:xfrm>
            <a:prstGeom prst="rightBrace">
              <a:avLst/>
            </a:prstGeom>
            <a:ln w="381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31" name="مجموعة 30"/>
          <p:cNvGrpSpPr/>
          <p:nvPr/>
        </p:nvGrpSpPr>
        <p:grpSpPr>
          <a:xfrm>
            <a:off x="3615170" y="980290"/>
            <a:ext cx="714380" cy="613708"/>
            <a:chOff x="4143372" y="3386796"/>
            <a:chExt cx="928694" cy="613708"/>
          </a:xfrm>
        </p:grpSpPr>
        <p:sp>
          <p:nvSpPr>
            <p:cNvPr id="32" name="قوس كبير أيمن 31"/>
            <p:cNvSpPr/>
            <p:nvPr/>
          </p:nvSpPr>
          <p:spPr>
            <a:xfrm rot="16200000">
              <a:off x="4500562" y="3429000"/>
              <a:ext cx="214314" cy="928694"/>
            </a:xfrm>
            <a:prstGeom prst="rightBrace">
              <a:avLst/>
            </a:prstGeom>
            <a:ln w="381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4385403" y="3386796"/>
              <a:ext cx="417995" cy="43088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3</a:t>
              </a:r>
              <a:endParaRPr lang="ar-SA" sz="3200" b="1" baseline="30000" dirty="0"/>
            </a:p>
          </p:txBody>
        </p:sp>
      </p:grpSp>
      <p:sp>
        <p:nvSpPr>
          <p:cNvPr id="34" name="شكل بيضاوي 33"/>
          <p:cNvSpPr/>
          <p:nvPr/>
        </p:nvSpPr>
        <p:spPr>
          <a:xfrm>
            <a:off x="6143636" y="2160652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شكل بيضاوي 34"/>
          <p:cNvSpPr/>
          <p:nvPr/>
        </p:nvSpPr>
        <p:spPr>
          <a:xfrm>
            <a:off x="6143636" y="2160652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شكل بيضاوي 35"/>
          <p:cNvSpPr/>
          <p:nvPr/>
        </p:nvSpPr>
        <p:spPr>
          <a:xfrm>
            <a:off x="6643702" y="321595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شكل بيضاوي 36"/>
          <p:cNvSpPr/>
          <p:nvPr/>
        </p:nvSpPr>
        <p:spPr>
          <a:xfrm>
            <a:off x="6627438" y="321595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شكل بيضاوي 37"/>
          <p:cNvSpPr/>
          <p:nvPr/>
        </p:nvSpPr>
        <p:spPr>
          <a:xfrm>
            <a:off x="4657506" y="1444076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شكل بيضاوي 39"/>
          <p:cNvSpPr/>
          <p:nvPr/>
        </p:nvSpPr>
        <p:spPr>
          <a:xfrm>
            <a:off x="5500694" y="145169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شكل بيضاوي 40"/>
          <p:cNvSpPr/>
          <p:nvPr/>
        </p:nvSpPr>
        <p:spPr>
          <a:xfrm>
            <a:off x="5500694" y="1444076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3" name="شكل بيضاوي 42"/>
          <p:cNvSpPr/>
          <p:nvPr/>
        </p:nvSpPr>
        <p:spPr>
          <a:xfrm>
            <a:off x="3786182" y="983710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8" y="4538473"/>
            <a:ext cx="847727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286248" y="4662889"/>
            <a:ext cx="819152" cy="1015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300316" y="4349001"/>
            <a:ext cx="804645" cy="313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71868" y="2817662"/>
            <a:ext cx="857256" cy="134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8992" y="4679153"/>
            <a:ext cx="82823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143504" y="4349001"/>
            <a:ext cx="81395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2" name="Picture 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643042" y="4378235"/>
            <a:ext cx="857256" cy="1343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2" name="مربع نص 41"/>
          <p:cNvSpPr txBox="1"/>
          <p:nvPr/>
        </p:nvSpPr>
        <p:spPr>
          <a:xfrm>
            <a:off x="7516124" y="97143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صفحة 82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800" decel="100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8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8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800" decel="100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0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5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1" dur="200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200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5" dur="2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2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8" grpId="0"/>
      <p:bldP spid="19" grpId="0"/>
      <p:bldP spid="20" grpId="0"/>
      <p:bldP spid="21" grpId="0"/>
      <p:bldP spid="22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40" grpId="0" animBg="1"/>
      <p:bldP spid="40" grpId="1" animBg="1"/>
      <p:bldP spid="41" grpId="0" animBg="1"/>
      <p:bldP spid="41" grpId="1" animBg="1"/>
      <p:bldP spid="43" grpId="0" animBg="1"/>
      <p:bldP spid="4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148;p18"/>
          <p:cNvPicPr preferRelativeResize="0"/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1279" t="1701" r="19324" b="3800"/>
          <a:stretch/>
        </p:blipFill>
        <p:spPr>
          <a:xfrm>
            <a:off x="0" y="-183850"/>
            <a:ext cx="9144000" cy="70418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3" name="مجموعة 22"/>
          <p:cNvGrpSpPr/>
          <p:nvPr/>
        </p:nvGrpSpPr>
        <p:grpSpPr>
          <a:xfrm>
            <a:off x="3643306" y="1785926"/>
            <a:ext cx="2357454" cy="2786082"/>
            <a:chOff x="3643306" y="1428736"/>
            <a:chExt cx="2357454" cy="2786082"/>
          </a:xfrm>
        </p:grpSpPr>
        <p:pic>
          <p:nvPicPr>
            <p:cNvPr id="2" name="Picture 1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643306" y="1428736"/>
              <a:ext cx="2357454" cy="27860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500694" y="3300192"/>
              <a:ext cx="390525" cy="857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" name="مستطيل مستدير الزوايا 2"/>
          <p:cNvSpPr/>
          <p:nvPr/>
        </p:nvSpPr>
        <p:spPr>
          <a:xfrm>
            <a:off x="395536" y="676736"/>
            <a:ext cx="6889968" cy="44800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1) استعمل بطاقات الجبر لإيجاد ناتج  ( س  +  1 ) ( س  +  4 )</a:t>
            </a:r>
          </a:p>
        </p:txBody>
      </p:sp>
      <p:grpSp>
        <p:nvGrpSpPr>
          <p:cNvPr id="4" name="مجموعة 3"/>
          <p:cNvGrpSpPr/>
          <p:nvPr/>
        </p:nvGrpSpPr>
        <p:grpSpPr>
          <a:xfrm>
            <a:off x="5900088" y="3171384"/>
            <a:ext cx="514134" cy="434086"/>
            <a:chOff x="7772642" y="3371630"/>
            <a:chExt cx="514134" cy="957706"/>
          </a:xfrm>
        </p:grpSpPr>
        <p:sp>
          <p:nvSpPr>
            <p:cNvPr id="5" name="مربع نص 4"/>
            <p:cNvSpPr txBox="1"/>
            <p:nvPr/>
          </p:nvSpPr>
          <p:spPr>
            <a:xfrm>
              <a:off x="8001024" y="3378688"/>
              <a:ext cx="285752" cy="950648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1</a:t>
              </a:r>
              <a:endParaRPr lang="ar-SA" sz="3200" b="1" baseline="30000" dirty="0"/>
            </a:p>
          </p:txBody>
        </p:sp>
        <p:sp>
          <p:nvSpPr>
            <p:cNvPr id="6" name="قوس كبير أيمن 5"/>
            <p:cNvSpPr/>
            <p:nvPr/>
          </p:nvSpPr>
          <p:spPr>
            <a:xfrm>
              <a:off x="7772642" y="3371630"/>
              <a:ext cx="156944" cy="914626"/>
            </a:xfrm>
            <a:prstGeom prst="rightBrace">
              <a:avLst/>
            </a:prstGeom>
            <a:ln w="381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7" name="مجموعة 6"/>
          <p:cNvGrpSpPr/>
          <p:nvPr/>
        </p:nvGrpSpPr>
        <p:grpSpPr>
          <a:xfrm>
            <a:off x="3714744" y="1285860"/>
            <a:ext cx="1071570" cy="613708"/>
            <a:chOff x="4143372" y="3386796"/>
            <a:chExt cx="928694" cy="613708"/>
          </a:xfrm>
        </p:grpSpPr>
        <p:sp>
          <p:nvSpPr>
            <p:cNvPr id="8" name="قوس كبير أيمن 7"/>
            <p:cNvSpPr/>
            <p:nvPr/>
          </p:nvSpPr>
          <p:spPr>
            <a:xfrm rot="16200000">
              <a:off x="4500562" y="3429000"/>
              <a:ext cx="214314" cy="928694"/>
            </a:xfrm>
            <a:prstGeom prst="rightBrace">
              <a:avLst/>
            </a:prstGeom>
            <a:ln w="381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" name="مربع نص 8"/>
            <p:cNvSpPr txBox="1"/>
            <p:nvPr/>
          </p:nvSpPr>
          <p:spPr>
            <a:xfrm>
              <a:off x="4471328" y="3386796"/>
              <a:ext cx="285752" cy="43088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2200" b="1" dirty="0"/>
                <a:t>4</a:t>
              </a:r>
              <a:endParaRPr lang="ar-SA" sz="3200" b="1" baseline="30000" dirty="0"/>
            </a:p>
          </p:txBody>
        </p:sp>
      </p:grpSp>
      <p:graphicFrame>
        <p:nvGraphicFramePr>
          <p:cNvPr id="10" name="جدول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674077"/>
              </p:ext>
            </p:extLst>
          </p:nvPr>
        </p:nvGraphicFramePr>
        <p:xfrm>
          <a:off x="714348" y="3717032"/>
          <a:ext cx="7929618" cy="1730748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2643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444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30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مربع نص 10"/>
          <p:cNvSpPr txBox="1"/>
          <p:nvPr/>
        </p:nvSpPr>
        <p:spPr>
          <a:xfrm>
            <a:off x="7072330" y="5046218"/>
            <a:ext cx="642942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</a:t>
            </a:r>
            <a:r>
              <a:rPr lang="ar-SA" sz="3200" b="1" baseline="30000" dirty="0"/>
              <a:t>2</a:t>
            </a:r>
          </a:p>
        </p:txBody>
      </p:sp>
      <p:sp>
        <p:nvSpPr>
          <p:cNvPr id="12" name="مربع نص 11"/>
          <p:cNvSpPr txBox="1"/>
          <p:nvPr/>
        </p:nvSpPr>
        <p:spPr>
          <a:xfrm>
            <a:off x="4214810" y="5002916"/>
            <a:ext cx="857256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5 س</a:t>
            </a:r>
            <a:endParaRPr lang="ar-SA" sz="3200" b="1" baseline="30000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1640846" y="5021439"/>
            <a:ext cx="857256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4</a:t>
            </a:r>
            <a:endParaRPr lang="ar-SA" sz="3200" b="1" baseline="30000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5429256" y="5661248"/>
            <a:ext cx="2786082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( س + 1 ) ( س + 4 )  =</a:t>
            </a:r>
            <a:endParaRPr lang="ar-SA" sz="3200" b="1" baseline="300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2857488" y="5661248"/>
            <a:ext cx="2786082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</a:t>
            </a:r>
            <a:r>
              <a:rPr lang="ar-SA" sz="3200" b="1" spc="-100" baseline="30000" dirty="0"/>
              <a:t>2</a:t>
            </a:r>
            <a:r>
              <a:rPr lang="ar-SA" sz="2200" b="1" dirty="0"/>
              <a:t>  +  5 س  +   4 </a:t>
            </a:r>
            <a:endParaRPr lang="ar-SA" sz="3200" b="1" baseline="30000" dirty="0"/>
          </a:p>
        </p:txBody>
      </p:sp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87706" y="3816606"/>
            <a:ext cx="110014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00892" y="3816606"/>
            <a:ext cx="847727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86314" y="2214554"/>
            <a:ext cx="848825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1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14744" y="2228622"/>
            <a:ext cx="111420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828518" y="3214685"/>
            <a:ext cx="819152" cy="357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714744" y="3214686"/>
            <a:ext cx="110966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929190" y="4145660"/>
            <a:ext cx="819152" cy="357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428728" y="4145660"/>
            <a:ext cx="110966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71237" y="696116"/>
            <a:ext cx="1428751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شكل بيضاوي 26"/>
          <p:cNvSpPr/>
          <p:nvPr/>
        </p:nvSpPr>
        <p:spPr>
          <a:xfrm>
            <a:off x="5643570" y="2571744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شكل بيضاوي 27"/>
          <p:cNvSpPr/>
          <p:nvPr/>
        </p:nvSpPr>
        <p:spPr>
          <a:xfrm>
            <a:off x="6101432" y="3143248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كل بيضاوي 28"/>
          <p:cNvSpPr/>
          <p:nvPr/>
        </p:nvSpPr>
        <p:spPr>
          <a:xfrm>
            <a:off x="4101168" y="1256626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شكل بيضاوي 29"/>
          <p:cNvSpPr/>
          <p:nvPr/>
        </p:nvSpPr>
        <p:spPr>
          <a:xfrm>
            <a:off x="5042832" y="1814062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شكل بيضاوي 30"/>
          <p:cNvSpPr/>
          <p:nvPr/>
        </p:nvSpPr>
        <p:spPr>
          <a:xfrm>
            <a:off x="5643570" y="2571744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شكل بيضاوي 31"/>
          <p:cNvSpPr/>
          <p:nvPr/>
        </p:nvSpPr>
        <p:spPr>
          <a:xfrm>
            <a:off x="4086002" y="1241460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شكل بيضاوي 32"/>
          <p:cNvSpPr/>
          <p:nvPr/>
        </p:nvSpPr>
        <p:spPr>
          <a:xfrm>
            <a:off x="6086266" y="3157316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شكل بيضاوي 33"/>
          <p:cNvSpPr/>
          <p:nvPr/>
        </p:nvSpPr>
        <p:spPr>
          <a:xfrm>
            <a:off x="5043930" y="1814062"/>
            <a:ext cx="357190" cy="428628"/>
          </a:xfrm>
          <a:prstGeom prst="ellips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34"/>
          <p:cNvSpPr txBox="1"/>
          <p:nvPr/>
        </p:nvSpPr>
        <p:spPr>
          <a:xfrm>
            <a:off x="7549828" y="1221891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صفحة 82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800" decel="100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  <p:bldP spid="12" grpId="0"/>
      <p:bldP spid="13" grpId="0"/>
      <p:bldP spid="14" grpId="0"/>
      <p:bldP spid="15" grpId="0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148;p18"/>
          <p:cNvPicPr preferRelativeResize="0"/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l="1279" t="1701" r="19324" b="3800"/>
          <a:stretch/>
        </p:blipFill>
        <p:spPr>
          <a:xfrm>
            <a:off x="-25648" y="-99392"/>
            <a:ext cx="911709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مستطيل مستدير الزوايا 1"/>
          <p:cNvSpPr/>
          <p:nvPr/>
        </p:nvSpPr>
        <p:spPr>
          <a:xfrm>
            <a:off x="395536" y="632088"/>
            <a:ext cx="7033984" cy="142876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chemeClr val="tx1"/>
                </a:solidFill>
              </a:rPr>
              <a:t>8) يبين الشكل المجاور تمثيلا لـ ( س + 4 ) ( س + 5 ) مقسما إلى 4 أجزاء . فسر كيف يظهر هذا التمثيل استعمال خاصية التوزيع  لإيجاد ناتج الضرب .</a:t>
            </a:r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328" y="715983"/>
            <a:ext cx="1199653" cy="462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59632" y="2623896"/>
            <a:ext cx="3143266" cy="3181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خماسي 4"/>
          <p:cNvSpPr/>
          <p:nvPr/>
        </p:nvSpPr>
        <p:spPr>
          <a:xfrm flipH="1">
            <a:off x="4714876" y="2714620"/>
            <a:ext cx="2928958" cy="500066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" name="مربع نص 5"/>
          <p:cNvSpPr txBox="1"/>
          <p:nvPr/>
        </p:nvSpPr>
        <p:spPr>
          <a:xfrm>
            <a:off x="3101036" y="2214554"/>
            <a:ext cx="128588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 × س</a:t>
            </a:r>
            <a:endParaRPr lang="ar-SA" sz="3200" b="1" baseline="300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1474226" y="2214554"/>
            <a:ext cx="128588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5 ×  س</a:t>
            </a:r>
            <a:endParaRPr lang="ar-SA" sz="3200" b="1" baseline="30000" dirty="0"/>
          </a:p>
        </p:txBody>
      </p:sp>
      <p:sp>
        <p:nvSpPr>
          <p:cNvPr id="8" name="مستطيل 7"/>
          <p:cNvSpPr/>
          <p:nvPr/>
        </p:nvSpPr>
        <p:spPr>
          <a:xfrm>
            <a:off x="5000628" y="3214686"/>
            <a:ext cx="2643206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200" b="1" dirty="0">
                <a:solidFill>
                  <a:schemeClr val="tx1"/>
                </a:solidFill>
              </a:rPr>
              <a:t>       (          +         )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7072330" y="2714620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 </a:t>
            </a:r>
            <a:endParaRPr lang="ar-SA" sz="3200" b="1" baseline="30000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6715140" y="2742756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×</a:t>
            </a:r>
            <a:endParaRPr lang="ar-SA" sz="3200" b="1" baseline="30000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6357950" y="2741595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</a:t>
            </a:r>
            <a:endParaRPr lang="ar-SA" sz="3200" b="1" baseline="30000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6000760" y="2771990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+</a:t>
            </a:r>
            <a:endParaRPr lang="ar-SA" sz="3200" b="1" baseline="300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5572132" y="2786121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5</a:t>
            </a:r>
            <a:endParaRPr lang="ar-SA" sz="3200" b="1" baseline="30000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5243078" y="2743917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×</a:t>
            </a:r>
            <a:endParaRPr lang="ar-SA" sz="3200" b="1" baseline="300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4857752" y="2742756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</a:t>
            </a:r>
            <a:endParaRPr lang="ar-SA" sz="3200" b="1" baseline="30000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3071802" y="5712757"/>
            <a:ext cx="128588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4 × س</a:t>
            </a:r>
            <a:endParaRPr lang="ar-SA" sz="3200" b="1" baseline="30000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1500166" y="5712757"/>
            <a:ext cx="128588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4 ×  5</a:t>
            </a:r>
            <a:endParaRPr lang="ar-SA" sz="3200" b="1" baseline="30000" dirty="0"/>
          </a:p>
        </p:txBody>
      </p:sp>
      <p:sp>
        <p:nvSpPr>
          <p:cNvPr id="20" name="خماسي 19"/>
          <p:cNvSpPr/>
          <p:nvPr/>
        </p:nvSpPr>
        <p:spPr>
          <a:xfrm flipH="1">
            <a:off x="4714876" y="4429132"/>
            <a:ext cx="2928958" cy="500066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1" name="مستطيل 20"/>
          <p:cNvSpPr/>
          <p:nvPr/>
        </p:nvSpPr>
        <p:spPr>
          <a:xfrm>
            <a:off x="5000628" y="4929198"/>
            <a:ext cx="2643206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200" b="1" dirty="0">
                <a:solidFill>
                  <a:schemeClr val="tx1"/>
                </a:solidFill>
              </a:rPr>
              <a:t>       (          +         )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7072330" y="4429132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4</a:t>
            </a:r>
            <a:endParaRPr lang="ar-SA" sz="3200" b="1" baseline="30000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6715140" y="4457268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×</a:t>
            </a:r>
            <a:endParaRPr lang="ar-SA" sz="3200" b="1" baseline="30000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6357950" y="4456107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س</a:t>
            </a:r>
            <a:endParaRPr lang="ar-SA" sz="3200" b="1" baseline="30000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6000760" y="4486502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+</a:t>
            </a:r>
            <a:endParaRPr lang="ar-SA" sz="3200" b="1" baseline="30000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5572132" y="4500633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4</a:t>
            </a:r>
            <a:endParaRPr lang="ar-SA" sz="3200" b="1" baseline="30000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5243078" y="4458429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×</a:t>
            </a:r>
            <a:endParaRPr lang="ar-SA" sz="3200" b="1" baseline="30000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4857752" y="4457268"/>
            <a:ext cx="571504" cy="4308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200" b="1" dirty="0"/>
              <a:t>5</a:t>
            </a:r>
            <a:endParaRPr lang="ar-SA" sz="3200" b="1" baseline="30000" dirty="0"/>
          </a:p>
        </p:txBody>
      </p:sp>
      <p:sp>
        <p:nvSpPr>
          <p:cNvPr id="29" name="مستطيل 28"/>
          <p:cNvSpPr/>
          <p:nvPr/>
        </p:nvSpPr>
        <p:spPr>
          <a:xfrm>
            <a:off x="5000628" y="3714752"/>
            <a:ext cx="2643206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200" b="1" dirty="0">
                <a:solidFill>
                  <a:schemeClr val="tx1"/>
                </a:solidFill>
              </a:rPr>
              <a:t>        س</a:t>
            </a:r>
            <a:r>
              <a:rPr lang="ar-SA" sz="3200" b="1" spc="-100" baseline="30000" dirty="0">
                <a:solidFill>
                  <a:schemeClr val="tx1"/>
                </a:solidFill>
              </a:rPr>
              <a:t>2</a:t>
            </a:r>
            <a:r>
              <a:rPr lang="ar-SA" sz="2200" b="1" dirty="0">
                <a:solidFill>
                  <a:schemeClr val="tx1"/>
                </a:solidFill>
              </a:rPr>
              <a:t>     +   5 س</a:t>
            </a:r>
          </a:p>
        </p:txBody>
      </p:sp>
      <p:sp>
        <p:nvSpPr>
          <p:cNvPr id="30" name="مستطيل 29"/>
          <p:cNvSpPr/>
          <p:nvPr/>
        </p:nvSpPr>
        <p:spPr>
          <a:xfrm>
            <a:off x="5000628" y="5429264"/>
            <a:ext cx="2643206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200" b="1" dirty="0">
                <a:solidFill>
                  <a:schemeClr val="tx1"/>
                </a:solidFill>
              </a:rPr>
              <a:t>       4 س     +   20</a:t>
            </a:r>
          </a:p>
        </p:txBody>
      </p:sp>
      <p:sp>
        <p:nvSpPr>
          <p:cNvPr id="31" name="مربع نص 30"/>
          <p:cNvSpPr txBox="1"/>
          <p:nvPr/>
        </p:nvSpPr>
        <p:spPr>
          <a:xfrm>
            <a:off x="7677718" y="1346468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/>
              <a:t>صفحة 82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0799 0.07331 " pathEditMode="relative" ptsTypes="AA"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416 L 0.23472 0.069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0" y="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03515E-7 L -0.01389 0.06892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" y="3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71785E-6 L -0.03038 0.07284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0" y="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01573E-6 L -0.00538 0.07493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3700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209 L 0.15764 0.06522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208 L -0.01389 0.06892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" y="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347 L 0.04826 0.07424 " pathEditMode="relative" rAng="0" ptsTypes="AA">
                                      <p:cBhvr>
                                        <p:cTn id="1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0" y="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/>
      <p:bldP spid="7" grpId="0"/>
      <p:bldP spid="8" grpId="0" animBg="1"/>
      <p:bldP spid="9" grpId="0"/>
      <p:bldP spid="9" grpId="1"/>
      <p:bldP spid="12" grpId="0"/>
      <p:bldP spid="13" grpId="0"/>
      <p:bldP spid="13" grpId="1"/>
      <p:bldP spid="14" grpId="0"/>
      <p:bldP spid="15" grpId="0"/>
      <p:bldP spid="15" grpId="1"/>
      <p:bldP spid="16" grpId="0"/>
      <p:bldP spid="17" grpId="0"/>
      <p:bldP spid="17" grpId="1"/>
      <p:bldP spid="18" grpId="0"/>
      <p:bldP spid="19" grpId="0"/>
      <p:bldP spid="20" grpId="0" animBg="1"/>
      <p:bldP spid="21" grpId="0" animBg="1"/>
      <p:bldP spid="22" grpId="0"/>
      <p:bldP spid="22" grpId="1"/>
      <p:bldP spid="23" grpId="0"/>
      <p:bldP spid="24" grpId="0"/>
      <p:bldP spid="24" grpId="1"/>
      <p:bldP spid="25" grpId="0"/>
      <p:bldP spid="26" grpId="0"/>
      <p:bldP spid="26" grpId="1"/>
      <p:bldP spid="27" grpId="0"/>
      <p:bldP spid="28" grpId="0"/>
      <p:bldP spid="28" grpId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ذروة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chemeClr val="tx1"/>
          </a:solidFill>
          <a:prstDash val="soli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2322</TotalTime>
  <Words>280</Words>
  <Application>Microsoft Office PowerPoint</Application>
  <PresentationFormat>عرض على الشاشة (4:3)</PresentationFormat>
  <Paragraphs>75</Paragraphs>
  <Slides>6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9" baseType="lpstr">
      <vt:lpstr>Arial</vt:lpstr>
      <vt:lpstr>Calibri</vt:lpstr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free-tech</dc:creator>
  <cp:lastModifiedBy>Abdullah Almohandes</cp:lastModifiedBy>
  <cp:revision>280</cp:revision>
  <dcterms:created xsi:type="dcterms:W3CDTF">2012-10-01T13:49:55Z</dcterms:created>
  <dcterms:modified xsi:type="dcterms:W3CDTF">2024-12-18T20:01:18Z</dcterms:modified>
</cp:coreProperties>
</file>