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32" r:id="rId1"/>
  </p:sldMasterIdLst>
  <p:notesMasterIdLst>
    <p:notesMasterId r:id="rId13"/>
  </p:notesMasterIdLst>
  <p:sldIdLst>
    <p:sldId id="276" r:id="rId2"/>
    <p:sldId id="295" r:id="rId3"/>
    <p:sldId id="289" r:id="rId4"/>
    <p:sldId id="294" r:id="rId5"/>
    <p:sldId id="290" r:id="rId6"/>
    <p:sldId id="291" r:id="rId7"/>
    <p:sldId id="277" r:id="rId8"/>
    <p:sldId id="292" r:id="rId9"/>
    <p:sldId id="286" r:id="rId10"/>
    <p:sldId id="293" r:id="rId11"/>
    <p:sldId id="261" r:id="rId12"/>
  </p:sldIdLst>
  <p:sldSz cx="12192000" cy="6858000"/>
  <p:notesSz cx="6858000" cy="9144000"/>
  <p:custDataLst>
    <p:tags r:id="rId14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CCFF"/>
    <a:srgbClr val="CCCCFF"/>
    <a:srgbClr val="567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5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" y="5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6F0C11E-9153-4782-BE1B-00266772A033}" type="datetimeFigureOut">
              <a:rPr lang="ar-SA" smtClean="0"/>
              <a:t>29/02/47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DD64F67-7C64-45F3-9922-6B21E2C7BC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669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29/02/1447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48685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29/02/1447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45338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29/02/1447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76515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29/02/1447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09393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29/02/1447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59937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29/02/1447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3983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29/02/1447</a:t>
            </a:fld>
            <a:endParaRPr lang="ar-EG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74212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29/02/1447</a:t>
            </a:fld>
            <a:endParaRPr lang="ar-EG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5281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29/02/1447</a:t>
            </a:fld>
            <a:endParaRPr lang="ar-EG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67543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29/02/1447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2919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29/02/1447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27286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C9A45-A6E1-49DE-99EF-65F7AD02BA55}" type="datetimeFigureOut">
              <a:rPr lang="ar-EG" smtClean="0"/>
              <a:t>29/02/1447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0194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hdphoto" Target="../media/hdphoto2.wdp"/><Relationship Id="rId7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2.wdp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2.wdp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2.wdp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4.png"/><Relationship Id="rId5" Type="http://schemas.openxmlformats.org/officeDocument/2006/relationships/image" Target="../media/image20.png"/><Relationship Id="rId10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2.wdp"/><Relationship Id="rId7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14.png"/><Relationship Id="rId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2.wdp"/><Relationship Id="rId7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7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700920AA-4F4C-4B31-BC2E-B0D58CE402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5" b="9019"/>
          <a:stretch/>
        </p:blipFill>
        <p:spPr>
          <a:xfrm>
            <a:off x="355600" y="304800"/>
            <a:ext cx="6062361" cy="6229704"/>
          </a:xfrm>
          <a:prstGeom prst="rect">
            <a:avLst/>
          </a:prstGeom>
          <a:effectLst>
            <a:glow rad="127000">
              <a:schemeClr val="accent2">
                <a:lumMod val="75000"/>
              </a:schemeClr>
            </a:glow>
          </a:effectLst>
        </p:spPr>
      </p:pic>
      <p:pic>
        <p:nvPicPr>
          <p:cNvPr id="1028" name="Picture 4" descr="سكرابز اركان ذهبية للتصاميم رووعة - شبكة شعاع الدعوية النسائية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2663" y="710002"/>
            <a:ext cx="4566596" cy="5722900"/>
          </a:xfrm>
          <a:prstGeom prst="rect">
            <a:avLst/>
          </a:prstGeom>
          <a:noFill/>
          <a:effectLst>
            <a:glow rad="63500">
              <a:schemeClr val="accent1">
                <a:lumMod val="50000"/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1552572" y="2014633"/>
            <a:ext cx="4255956" cy="938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500" b="1" dirty="0">
                <a:solidFill>
                  <a:srgbClr val="FFC000"/>
                </a:solidFill>
                <a:cs typeface="Sultan bold" pitchFamily="2" charset="-78"/>
              </a:rPr>
              <a:t>المعادلات الخطية</a:t>
            </a:r>
            <a:endParaRPr lang="ar-EG" sz="5500" b="1" dirty="0">
              <a:solidFill>
                <a:srgbClr val="FFC000"/>
              </a:solidFill>
              <a:cs typeface="Sultan bold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1519337" y="3155953"/>
            <a:ext cx="412064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>
                <a:solidFill>
                  <a:schemeClr val="bg1"/>
                </a:solidFill>
                <a:latin typeface="AGA Arabesque" panose="05010101010101010101" pitchFamily="2" charset="2"/>
                <a:cs typeface="+mj-cs"/>
              </a:rPr>
              <a:t>الاستكشاف +</a:t>
            </a:r>
          </a:p>
          <a:p>
            <a:pPr algn="ctr"/>
            <a:r>
              <a:rPr lang="ar-SA" sz="3600" b="1" dirty="0">
                <a:solidFill>
                  <a:schemeClr val="bg1"/>
                </a:solidFill>
                <a:latin typeface="AGA Arabesque" panose="05010101010101010101" pitchFamily="2" charset="2"/>
                <a:cs typeface="+mj-cs"/>
              </a:rPr>
              <a:t>حل المعادلات ذات خطوة واحدة ( 1 - 2 )</a:t>
            </a:r>
            <a:endParaRPr lang="ar-EG" sz="3600" b="1" dirty="0">
              <a:solidFill>
                <a:schemeClr val="bg1"/>
              </a:solidFill>
              <a:latin typeface="AGA Arabesque" panose="05010101010101010101" pitchFamily="2" charset="2"/>
              <a:cs typeface="+mj-cs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E12BA75-5EFD-4B16-A085-AD6FF185BC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50"/>
          <a:stretch/>
        </p:blipFill>
        <p:spPr>
          <a:xfrm rot="10800000">
            <a:off x="5977071" y="-323496"/>
            <a:ext cx="745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13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7" y="173934"/>
            <a:ext cx="11764370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/>
            </a:b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09482" y="321283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71839" t="1159" r="-1278" b="68663"/>
          <a:stretch/>
        </p:blipFill>
        <p:spPr>
          <a:xfrm>
            <a:off x="9729352" y="368490"/>
            <a:ext cx="1914382" cy="518614"/>
          </a:xfrm>
          <a:prstGeom prst="rect">
            <a:avLst/>
          </a:prstGeom>
        </p:spPr>
      </p:pic>
      <p:grpSp>
        <p:nvGrpSpPr>
          <p:cNvPr id="35" name="Group 182"/>
          <p:cNvGrpSpPr>
            <a:grpSpLocks/>
          </p:cNvGrpSpPr>
          <p:nvPr/>
        </p:nvGrpSpPr>
        <p:grpSpPr bwMode="auto">
          <a:xfrm>
            <a:off x="8686364" y="2093409"/>
            <a:ext cx="1833563" cy="777875"/>
            <a:chOff x="4241" y="2863"/>
            <a:chExt cx="1155" cy="490"/>
          </a:xfrm>
        </p:grpSpPr>
        <p:grpSp>
          <p:nvGrpSpPr>
            <p:cNvPr id="36" name="Group 162"/>
            <p:cNvGrpSpPr>
              <a:grpSpLocks/>
            </p:cNvGrpSpPr>
            <p:nvPr/>
          </p:nvGrpSpPr>
          <p:grpSpPr bwMode="auto">
            <a:xfrm>
              <a:off x="4898" y="2863"/>
              <a:ext cx="498" cy="490"/>
              <a:chOff x="5035" y="1253"/>
              <a:chExt cx="498" cy="490"/>
            </a:xfrm>
          </p:grpSpPr>
          <p:grpSp>
            <p:nvGrpSpPr>
              <p:cNvPr id="38" name="Group 163"/>
              <p:cNvGrpSpPr>
                <a:grpSpLocks/>
              </p:cNvGrpSpPr>
              <p:nvPr/>
            </p:nvGrpSpPr>
            <p:grpSpPr bwMode="auto">
              <a:xfrm>
                <a:off x="5307" y="1253"/>
                <a:ext cx="226" cy="490"/>
                <a:chOff x="5307" y="1253"/>
                <a:chExt cx="226" cy="490"/>
              </a:xfrm>
            </p:grpSpPr>
            <p:sp>
              <p:nvSpPr>
                <p:cNvPr id="40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5307" y="1253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</a:pPr>
                  <a:r>
                    <a:rPr lang="ar-SA" altLang="ar-SA" sz="2400" b="1"/>
                    <a:t>1</a:t>
                  </a:r>
                  <a:endParaRPr lang="en-US" altLang="ar-SA" sz="2400" b="1"/>
                </a:p>
              </p:txBody>
            </p:sp>
            <p:sp>
              <p:nvSpPr>
                <p:cNvPr id="41" name="Line 165"/>
                <p:cNvSpPr>
                  <a:spLocks noChangeShapeType="1"/>
                </p:cNvSpPr>
                <p:nvPr/>
              </p:nvSpPr>
              <p:spPr bwMode="auto">
                <a:xfrm flipH="1">
                  <a:off x="5352" y="1480"/>
                  <a:ext cx="1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2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5307" y="1455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</a:pPr>
                  <a:r>
                    <a:rPr lang="ar-SA" altLang="ar-SA" sz="2400" b="1"/>
                    <a:t>5</a:t>
                  </a:r>
                  <a:endParaRPr lang="en-US" altLang="ar-SA" sz="2400" b="1"/>
                </a:p>
              </p:txBody>
            </p:sp>
          </p:grpSp>
          <p:sp>
            <p:nvSpPr>
              <p:cNvPr id="39" name="Text Box 87"/>
              <p:cNvSpPr txBox="1">
                <a:spLocks noChangeArrowheads="1"/>
              </p:cNvSpPr>
              <p:nvPr/>
            </p:nvSpPr>
            <p:spPr bwMode="auto">
              <a:xfrm>
                <a:off x="5035" y="1321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ar-SA" sz="2400" b="1" dirty="0"/>
                  <a:t>ز</a:t>
                </a:r>
                <a:endParaRPr lang="en-US" altLang="ar-SA" sz="2400" b="1" dirty="0"/>
              </a:p>
            </p:txBody>
          </p:sp>
        </p:grpSp>
        <p:sp>
          <p:nvSpPr>
            <p:cNvPr id="37" name="Text Box 87"/>
            <p:cNvSpPr txBox="1">
              <a:spLocks noChangeArrowheads="1"/>
            </p:cNvSpPr>
            <p:nvPr/>
          </p:nvSpPr>
          <p:spPr bwMode="auto">
            <a:xfrm>
              <a:off x="4241" y="2954"/>
              <a:ext cx="7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ar-SA" sz="2400" b="1"/>
                <a:t>=  288</a:t>
              </a:r>
              <a:endParaRPr lang="en-US" altLang="ar-SA" sz="2400" b="1"/>
            </a:p>
          </p:txBody>
        </p:sp>
      </p:grpSp>
      <p:sp>
        <p:nvSpPr>
          <p:cNvPr id="43" name="Text Box 87"/>
          <p:cNvSpPr txBox="1">
            <a:spLocks noChangeArrowheads="1"/>
          </p:cNvSpPr>
          <p:nvPr/>
        </p:nvSpPr>
        <p:spPr bwMode="auto">
          <a:xfrm>
            <a:off x="10342127" y="2215647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FF0000"/>
                </a:solidFill>
              </a:rPr>
              <a:t>5 </a:t>
            </a:r>
            <a:r>
              <a:rPr lang="ar-SA" altLang="ar-SA" sz="2400" b="1"/>
              <a:t>×</a:t>
            </a:r>
            <a:endParaRPr lang="en-US" altLang="ar-SA" sz="2400" b="1"/>
          </a:p>
        </p:txBody>
      </p:sp>
      <p:sp>
        <p:nvSpPr>
          <p:cNvPr id="44" name="Text Box 87"/>
          <p:cNvSpPr txBox="1">
            <a:spLocks noChangeArrowheads="1"/>
          </p:cNvSpPr>
          <p:nvPr/>
        </p:nvSpPr>
        <p:spPr bwMode="auto">
          <a:xfrm>
            <a:off x="8075177" y="2215647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ar-SA" altLang="ar-SA" sz="2400" b="1"/>
              <a:t>×</a:t>
            </a:r>
            <a:r>
              <a:rPr lang="ar-SA" altLang="ar-SA" sz="2400" b="1">
                <a:solidFill>
                  <a:srgbClr val="FF0000"/>
                </a:solidFill>
              </a:rPr>
              <a:t> 5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45" name="Line 186"/>
          <p:cNvSpPr>
            <a:spLocks noChangeShapeType="1"/>
          </p:cNvSpPr>
          <p:nvPr/>
        </p:nvSpPr>
        <p:spPr bwMode="auto">
          <a:xfrm flipH="1">
            <a:off x="10846952" y="2344234"/>
            <a:ext cx="179387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6" name="Line 187"/>
          <p:cNvSpPr>
            <a:spLocks noChangeShapeType="1"/>
          </p:cNvSpPr>
          <p:nvPr/>
        </p:nvSpPr>
        <p:spPr bwMode="auto">
          <a:xfrm flipH="1">
            <a:off x="10235764" y="2561722"/>
            <a:ext cx="179388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7" name="Text Box 87"/>
          <p:cNvSpPr txBox="1">
            <a:spLocks noChangeArrowheads="1"/>
          </p:cNvSpPr>
          <p:nvPr/>
        </p:nvSpPr>
        <p:spPr bwMode="auto">
          <a:xfrm>
            <a:off x="8543489" y="2717297"/>
            <a:ext cx="162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ar-SA" altLang="ar-SA" sz="2400" b="1" dirty="0"/>
              <a:t>ز   = 1440</a:t>
            </a:r>
            <a:endParaRPr lang="en-US" altLang="ar-SA" sz="2400" b="1" dirty="0"/>
          </a:p>
        </p:txBody>
      </p:sp>
      <p:sp>
        <p:nvSpPr>
          <p:cNvPr id="48" name="Text Box 87"/>
          <p:cNvSpPr txBox="1">
            <a:spLocks noChangeArrowheads="1"/>
          </p:cNvSpPr>
          <p:nvPr/>
        </p:nvSpPr>
        <p:spPr bwMode="auto">
          <a:xfrm>
            <a:off x="7025890" y="3233235"/>
            <a:ext cx="43576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ar-SA" altLang="ar-SA" sz="2200" b="1" dirty="0">
                <a:solidFill>
                  <a:srgbClr val="FF0000"/>
                </a:solidFill>
              </a:rPr>
              <a:t>كمية الزجاج للوحة كاملة  = </a:t>
            </a:r>
            <a:r>
              <a:rPr lang="ar-SA" altLang="ar-SA" sz="2200" b="1" dirty="0"/>
              <a:t>1440 سم2</a:t>
            </a:r>
            <a:endParaRPr lang="en-US" altLang="ar-SA" sz="22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3434" y="3864930"/>
            <a:ext cx="5189986" cy="1907668"/>
          </a:xfrm>
          <a:prstGeom prst="rect">
            <a:avLst/>
          </a:prstGeom>
        </p:spPr>
      </p:pic>
      <p:sp>
        <p:nvSpPr>
          <p:cNvPr id="49" name="Text Box 87"/>
          <p:cNvSpPr txBox="1">
            <a:spLocks noChangeArrowheads="1"/>
          </p:cNvSpPr>
          <p:nvPr/>
        </p:nvSpPr>
        <p:spPr bwMode="auto">
          <a:xfrm>
            <a:off x="9625939" y="5797310"/>
            <a:ext cx="1404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ar-SA" altLang="ar-SA" sz="2000" b="1" dirty="0"/>
              <a:t>الحل = 13</a:t>
            </a:r>
            <a:endParaRPr lang="en-US" altLang="ar-SA" sz="2000" b="1" dirty="0"/>
          </a:p>
        </p:txBody>
      </p:sp>
      <p:sp>
        <p:nvSpPr>
          <p:cNvPr id="50" name="Text Box 87"/>
          <p:cNvSpPr txBox="1">
            <a:spLocks noChangeArrowheads="1"/>
          </p:cNvSpPr>
          <p:nvPr/>
        </p:nvSpPr>
        <p:spPr bwMode="auto">
          <a:xfrm>
            <a:off x="8478109" y="5797310"/>
            <a:ext cx="1404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ar-SA" altLang="ar-SA" sz="2000" b="1" dirty="0"/>
              <a:t>الحل = 13</a:t>
            </a:r>
            <a:endParaRPr lang="en-US" altLang="ar-SA" sz="2000" b="1" dirty="0"/>
          </a:p>
        </p:txBody>
      </p:sp>
      <p:sp>
        <p:nvSpPr>
          <p:cNvPr id="51" name="Text Box 87"/>
          <p:cNvSpPr txBox="1">
            <a:spLocks noChangeArrowheads="1"/>
          </p:cNvSpPr>
          <p:nvPr/>
        </p:nvSpPr>
        <p:spPr bwMode="auto">
          <a:xfrm>
            <a:off x="7330279" y="5780835"/>
            <a:ext cx="14049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ar-SA" altLang="ar-SA" sz="2000" b="1" dirty="0">
                <a:solidFill>
                  <a:srgbClr val="FF0000"/>
                </a:solidFill>
              </a:rPr>
              <a:t>الحل = 45</a:t>
            </a:r>
            <a:endParaRPr lang="en-US" altLang="ar-SA" sz="2000" b="1" dirty="0">
              <a:solidFill>
                <a:srgbClr val="FF0000"/>
              </a:solidFill>
            </a:endParaRPr>
          </a:p>
        </p:txBody>
      </p:sp>
      <p:sp>
        <p:nvSpPr>
          <p:cNvPr id="52" name="Text Box 87"/>
          <p:cNvSpPr txBox="1">
            <a:spLocks noChangeArrowheads="1"/>
          </p:cNvSpPr>
          <p:nvPr/>
        </p:nvSpPr>
        <p:spPr bwMode="auto">
          <a:xfrm>
            <a:off x="6199434" y="5765627"/>
            <a:ext cx="1404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ar-SA" altLang="ar-SA" sz="2000" b="1" dirty="0"/>
              <a:t>الحل = 13</a:t>
            </a:r>
            <a:endParaRPr lang="en-US" altLang="ar-SA" sz="2000" b="1" dirty="0"/>
          </a:p>
        </p:txBody>
      </p:sp>
      <p:sp>
        <p:nvSpPr>
          <p:cNvPr id="53" name="Rectangle 65"/>
          <p:cNvSpPr>
            <a:spLocks noChangeArrowheads="1"/>
          </p:cNvSpPr>
          <p:nvPr/>
        </p:nvSpPr>
        <p:spPr bwMode="auto">
          <a:xfrm>
            <a:off x="7453776" y="4995082"/>
            <a:ext cx="1232588" cy="121881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302" y="368490"/>
            <a:ext cx="5143064" cy="518614"/>
          </a:xfrm>
          <a:prstGeom prst="rect">
            <a:avLst/>
          </a:prstGeom>
        </p:spPr>
      </p:pic>
      <p:graphicFrame>
        <p:nvGraphicFramePr>
          <p:cNvPr id="54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763685"/>
              </p:ext>
            </p:extLst>
          </p:nvPr>
        </p:nvGraphicFramePr>
        <p:xfrm>
          <a:off x="659638" y="909517"/>
          <a:ext cx="5054807" cy="1433715"/>
        </p:xfrm>
        <a:graphic>
          <a:graphicData uri="http://schemas.openxmlformats.org/drawingml/2006/table">
            <a:tbl>
              <a:tblPr rtl="1"/>
              <a:tblGrid>
                <a:gridCol w="1276630">
                  <a:extLst>
                    <a:ext uri="{9D8B030D-6E8A-4147-A177-3AD203B41FA5}">
                      <a16:colId xmlns:a16="http://schemas.microsoft.com/office/drawing/2014/main" val="552286467"/>
                    </a:ext>
                  </a:extLst>
                </a:gridCol>
                <a:gridCol w="1224920">
                  <a:extLst>
                    <a:ext uri="{9D8B030D-6E8A-4147-A177-3AD203B41FA5}">
                      <a16:colId xmlns:a16="http://schemas.microsoft.com/office/drawing/2014/main" val="1163810573"/>
                    </a:ext>
                  </a:extLst>
                </a:gridCol>
                <a:gridCol w="2553257">
                  <a:extLst>
                    <a:ext uri="{9D8B030D-6E8A-4147-A177-3AD203B41FA5}">
                      <a16:colId xmlns:a16="http://schemas.microsoft.com/office/drawing/2014/main" val="1236962436"/>
                    </a:ext>
                  </a:extLst>
                </a:gridCol>
              </a:tblGrid>
              <a:tr h="3973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المعادلة</a:t>
                      </a:r>
                      <a:endParaRPr kumimoji="0" lang="en-US" alt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/>
                        </a:gs>
                        <a:gs pos="50000">
                          <a:schemeClr val="bg1"/>
                        </a:gs>
                        <a:gs pos="100000">
                          <a:srgbClr val="669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الحل</a:t>
                      </a:r>
                      <a:endParaRPr kumimoji="0" lang="en-US" alt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/>
                        </a:gs>
                        <a:gs pos="50000">
                          <a:schemeClr val="bg1"/>
                        </a:gs>
                        <a:gs pos="100000">
                          <a:srgbClr val="669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التوضيح</a:t>
                      </a:r>
                      <a:endParaRPr kumimoji="0" lang="en-US" alt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/>
                        </a:gs>
                        <a:gs pos="50000">
                          <a:schemeClr val="bg1"/>
                        </a:gs>
                        <a:gs pos="100000">
                          <a:srgbClr val="6699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84414793"/>
                  </a:ext>
                </a:extLst>
              </a:tr>
              <a:tr h="4431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724958"/>
                  </a:ext>
                </a:extLst>
              </a:tr>
              <a:tr h="4431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ar-S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005957"/>
                  </a:ext>
                </a:extLst>
              </a:tr>
            </a:tbl>
          </a:graphicData>
        </a:graphic>
      </p:graphicFrame>
      <p:sp>
        <p:nvSpPr>
          <p:cNvPr id="55" name="Text Box 87"/>
          <p:cNvSpPr txBox="1">
            <a:spLocks noChangeArrowheads="1"/>
          </p:cNvSpPr>
          <p:nvPr/>
        </p:nvSpPr>
        <p:spPr bwMode="auto">
          <a:xfrm>
            <a:off x="3981934" y="1380214"/>
            <a:ext cx="17153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ar-SA" altLang="ar-SA" b="1" dirty="0"/>
              <a:t>س + س = س</a:t>
            </a:r>
            <a:endParaRPr lang="en-US" altLang="ar-SA" b="1" dirty="0"/>
          </a:p>
        </p:txBody>
      </p:sp>
      <p:sp>
        <p:nvSpPr>
          <p:cNvPr id="56" name="Text Box 87"/>
          <p:cNvSpPr txBox="1">
            <a:spLocks noChangeArrowheads="1"/>
          </p:cNvSpPr>
          <p:nvPr/>
        </p:nvSpPr>
        <p:spPr bwMode="auto">
          <a:xfrm>
            <a:off x="3928096" y="1912450"/>
            <a:ext cx="17153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ar-SA" altLang="ar-SA" b="1" dirty="0"/>
              <a:t>س + 0 = س</a:t>
            </a:r>
            <a:endParaRPr lang="en-US" altLang="ar-SA" b="1" dirty="0"/>
          </a:p>
        </p:txBody>
      </p:sp>
      <p:sp>
        <p:nvSpPr>
          <p:cNvPr id="57" name="Text Box 87"/>
          <p:cNvSpPr txBox="1">
            <a:spLocks noChangeArrowheads="1"/>
          </p:cNvSpPr>
          <p:nvPr/>
        </p:nvSpPr>
        <p:spPr bwMode="auto">
          <a:xfrm>
            <a:off x="3168955" y="1393393"/>
            <a:ext cx="12452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ar-SA" altLang="ar-SA" b="1" dirty="0"/>
              <a:t>صحيحة أحيانا</a:t>
            </a:r>
            <a:endParaRPr lang="en-US" altLang="ar-SA" b="1" dirty="0"/>
          </a:p>
        </p:txBody>
      </p:sp>
      <p:sp>
        <p:nvSpPr>
          <p:cNvPr id="58" name="Text Box 87"/>
          <p:cNvSpPr txBox="1">
            <a:spLocks noChangeArrowheads="1"/>
          </p:cNvSpPr>
          <p:nvPr/>
        </p:nvSpPr>
        <p:spPr bwMode="auto">
          <a:xfrm>
            <a:off x="2653762" y="1900610"/>
            <a:ext cx="1715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ar-SA" altLang="ar-SA" b="1" dirty="0"/>
              <a:t>صحيحة دائما</a:t>
            </a:r>
            <a:endParaRPr lang="en-US" altLang="ar-SA" b="1" dirty="0"/>
          </a:p>
        </p:txBody>
      </p:sp>
      <p:sp>
        <p:nvSpPr>
          <p:cNvPr id="59" name="Text Box 87"/>
          <p:cNvSpPr txBox="1">
            <a:spLocks noChangeArrowheads="1"/>
          </p:cNvSpPr>
          <p:nvPr/>
        </p:nvSpPr>
        <p:spPr bwMode="auto">
          <a:xfrm>
            <a:off x="968397" y="1380214"/>
            <a:ext cx="16807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ar-SA" altLang="ar-SA" b="1" dirty="0"/>
              <a:t>إذا كانت س = 0</a:t>
            </a:r>
            <a:endParaRPr lang="en-US" altLang="ar-SA" b="1" dirty="0"/>
          </a:p>
        </p:txBody>
      </p:sp>
      <p:sp>
        <p:nvSpPr>
          <p:cNvPr id="60" name="Text Box 87"/>
          <p:cNvSpPr txBox="1">
            <a:spLocks noChangeArrowheads="1"/>
          </p:cNvSpPr>
          <p:nvPr/>
        </p:nvSpPr>
        <p:spPr bwMode="auto">
          <a:xfrm>
            <a:off x="764421" y="1899509"/>
            <a:ext cx="21383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ar-SA" altLang="ar-SA" b="1" dirty="0"/>
              <a:t>العنصر المحايد في الجمع</a:t>
            </a:r>
            <a:endParaRPr lang="en-US" altLang="ar-SA" b="1" dirty="0"/>
          </a:p>
        </p:txBody>
      </p:sp>
      <p:pic>
        <p:nvPicPr>
          <p:cNvPr id="62" name="صورة 61"/>
          <p:cNvPicPr>
            <a:picLocks noChangeAspect="1"/>
          </p:cNvPicPr>
          <p:nvPr/>
        </p:nvPicPr>
        <p:blipFill rotWithShape="1">
          <a:blip r:embed="rId8"/>
          <a:srcRect l="5018" t="5987" b="1"/>
          <a:stretch/>
        </p:blipFill>
        <p:spPr>
          <a:xfrm>
            <a:off x="709683" y="2497539"/>
            <a:ext cx="5123735" cy="559211"/>
          </a:xfrm>
          <a:prstGeom prst="rect">
            <a:avLst/>
          </a:prstGeom>
        </p:spPr>
      </p:pic>
      <p:sp>
        <p:nvSpPr>
          <p:cNvPr id="64" name="Text Box 87"/>
          <p:cNvSpPr txBox="1">
            <a:spLocks noChangeArrowheads="1"/>
          </p:cNvSpPr>
          <p:nvPr/>
        </p:nvSpPr>
        <p:spPr bwMode="auto">
          <a:xfrm>
            <a:off x="2190559" y="3056750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 dirty="0"/>
              <a:t> </a:t>
            </a:r>
            <a:r>
              <a:rPr lang="ar-SA" altLang="ar-SA" sz="2000" b="1" dirty="0"/>
              <a:t>س  ــ 7 =  14</a:t>
            </a:r>
            <a:endParaRPr lang="en-US" altLang="ar-SA" sz="2000" b="1" dirty="0"/>
          </a:p>
        </p:txBody>
      </p:sp>
      <p:sp>
        <p:nvSpPr>
          <p:cNvPr id="65" name="Text Box 87"/>
          <p:cNvSpPr txBox="1">
            <a:spLocks noChangeArrowheads="1"/>
          </p:cNvSpPr>
          <p:nvPr/>
        </p:nvSpPr>
        <p:spPr bwMode="auto">
          <a:xfrm>
            <a:off x="2902057" y="3459213"/>
            <a:ext cx="86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>
                <a:solidFill>
                  <a:srgbClr val="FF0000"/>
                </a:solidFill>
              </a:rPr>
              <a:t>+ 5</a:t>
            </a:r>
            <a:endParaRPr lang="en-US" altLang="ar-SA" sz="2000" b="1" dirty="0">
              <a:solidFill>
                <a:srgbClr val="FF0000"/>
              </a:solidFill>
            </a:endParaRPr>
          </a:p>
        </p:txBody>
      </p:sp>
      <p:sp>
        <p:nvSpPr>
          <p:cNvPr id="66" name="Text Box 87"/>
          <p:cNvSpPr txBox="1">
            <a:spLocks noChangeArrowheads="1"/>
          </p:cNvSpPr>
          <p:nvPr/>
        </p:nvSpPr>
        <p:spPr bwMode="auto">
          <a:xfrm>
            <a:off x="2245327" y="3419340"/>
            <a:ext cx="86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>
                <a:solidFill>
                  <a:srgbClr val="FF0000"/>
                </a:solidFill>
              </a:rPr>
              <a:t>+ 5</a:t>
            </a:r>
            <a:endParaRPr lang="en-US" altLang="ar-SA" sz="2000" b="1" dirty="0">
              <a:solidFill>
                <a:srgbClr val="FF0000"/>
              </a:solidFill>
            </a:endParaRPr>
          </a:p>
        </p:txBody>
      </p:sp>
      <p:sp>
        <p:nvSpPr>
          <p:cNvPr id="67" name="Line 49"/>
          <p:cNvSpPr>
            <a:spLocks noChangeShapeType="1"/>
          </p:cNvSpPr>
          <p:nvPr/>
        </p:nvSpPr>
        <p:spPr bwMode="auto">
          <a:xfrm flipH="1">
            <a:off x="2056512" y="3859323"/>
            <a:ext cx="2195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8" name="Text Box 87"/>
          <p:cNvSpPr txBox="1">
            <a:spLocks noChangeArrowheads="1"/>
          </p:cNvSpPr>
          <p:nvPr/>
        </p:nvSpPr>
        <p:spPr bwMode="auto">
          <a:xfrm>
            <a:off x="2100864" y="3943979"/>
            <a:ext cx="2016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/>
              <a:t>س ــ 2  =  19</a:t>
            </a:r>
            <a:endParaRPr lang="en-US" altLang="ar-SA" sz="2000" b="1" dirty="0"/>
          </a:p>
        </p:txBody>
      </p:sp>
      <p:pic>
        <p:nvPicPr>
          <p:cNvPr id="69" name="صورة 68"/>
          <p:cNvPicPr>
            <a:picLocks noChangeAspect="1"/>
          </p:cNvPicPr>
          <p:nvPr/>
        </p:nvPicPr>
        <p:blipFill rotWithShape="1">
          <a:blip r:embed="rId5"/>
          <a:srcRect l="259" t="28822" r="890" b="4468"/>
          <a:stretch/>
        </p:blipFill>
        <p:spPr>
          <a:xfrm>
            <a:off x="6514232" y="887104"/>
            <a:ext cx="5066464" cy="1255594"/>
          </a:xfrm>
          <a:prstGeom prst="rect">
            <a:avLst/>
          </a:prstGeom>
        </p:spPr>
      </p:pic>
      <p:sp>
        <p:nvSpPr>
          <p:cNvPr id="70" name="مستطيل مستدير الزوايا"/>
          <p:cNvSpPr/>
          <p:nvPr/>
        </p:nvSpPr>
        <p:spPr>
          <a:xfrm>
            <a:off x="3716921" y="4681378"/>
            <a:ext cx="1811790" cy="1297763"/>
          </a:xfrm>
          <a:prstGeom prst="roundRect">
            <a:avLst>
              <a:gd name="adj" fmla="val 12608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410751">
              <a:defRPr sz="2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547"/>
          </a:p>
        </p:txBody>
      </p:sp>
      <p:sp>
        <p:nvSpPr>
          <p:cNvPr id="71" name="مستطيل مستدير الزوايا"/>
          <p:cNvSpPr/>
          <p:nvPr/>
        </p:nvSpPr>
        <p:spPr>
          <a:xfrm>
            <a:off x="3907990" y="4783531"/>
            <a:ext cx="1438230" cy="1093456"/>
          </a:xfrm>
          <a:prstGeom prst="roundRect">
            <a:avLst>
              <a:gd name="adj" fmla="val 1418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410751">
              <a:defRPr sz="2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547"/>
          </a:p>
        </p:txBody>
      </p:sp>
      <p:sp>
        <p:nvSpPr>
          <p:cNvPr id="72" name="الواجب"/>
          <p:cNvSpPr txBox="1"/>
          <p:nvPr/>
        </p:nvSpPr>
        <p:spPr>
          <a:xfrm>
            <a:off x="3851453" y="4740194"/>
            <a:ext cx="1354000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defTabSz="2311906">
              <a:defRPr sz="9900">
                <a:solidFill>
                  <a:srgbClr val="000000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rPr lang="ar-SA" sz="3600" dirty="0"/>
              <a:t>متابعة </a:t>
            </a:r>
          </a:p>
          <a:p>
            <a:pPr rtl="0">
              <a:defRPr/>
            </a:pPr>
            <a:r>
              <a:rPr lang="ar-SA" sz="3600" dirty="0"/>
              <a:t>المنصة</a:t>
            </a:r>
            <a:r>
              <a:rPr sz="3600" dirty="0"/>
              <a:t> </a:t>
            </a:r>
          </a:p>
        </p:txBody>
      </p:sp>
      <p:pic>
        <p:nvPicPr>
          <p:cNvPr id="73" name="صورة 3" descr="لقطة الشاشة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6" t="32045" r="17671" b="16684"/>
          <a:stretch>
            <a:fillRect/>
          </a:stretch>
        </p:blipFill>
        <p:spPr bwMode="auto">
          <a:xfrm>
            <a:off x="982074" y="4681378"/>
            <a:ext cx="2261395" cy="151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614149"/>
            <a:ext cx="456646" cy="558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46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4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7" grpId="0"/>
      <p:bldP spid="49" grpId="0"/>
      <p:bldP spid="50" grpId="0"/>
      <p:bldP spid="51" grpId="0"/>
      <p:bldP spid="52" grpId="0"/>
      <p:bldP spid="55" grpId="0"/>
      <p:bldP spid="56" grpId="0"/>
      <p:bldP spid="57" grpId="0"/>
      <p:bldP spid="58" grpId="0"/>
      <p:bldP spid="59" grpId="0"/>
      <p:bldP spid="60" grpId="0"/>
      <p:bldP spid="64" grpId="0"/>
      <p:bldP spid="65" grpId="0"/>
      <p:bldP spid="66" grpId="0"/>
      <p:bldP spid="68" grpId="0"/>
      <p:bldP spid="70" grpId="0" animBg="1"/>
      <p:bldP spid="71" grpId="0" animBg="1"/>
      <p:bldP spid="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700920AA-4F4C-4B31-BC2E-B0D58CE40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76" y="330521"/>
            <a:ext cx="6052734" cy="6858000"/>
          </a:xfrm>
          <a:prstGeom prst="rect">
            <a:avLst/>
          </a:prstGeom>
        </p:spPr>
      </p:pic>
      <p:pic>
        <p:nvPicPr>
          <p:cNvPr id="6" name="Picture 4" descr="سكرابز اركان ذهبية للتصاميم رووعة - شبكة شعاع الدعوية النسائية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10891" y="1687450"/>
            <a:ext cx="5360600" cy="419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E12BA75-5EFD-4B16-A085-AD6FF185BC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50"/>
          <a:stretch/>
        </p:blipFill>
        <p:spPr>
          <a:xfrm rot="10800000">
            <a:off x="5922479" y="-323496"/>
            <a:ext cx="745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40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C40E1-72C4-F9DE-2F53-D6746CA06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9ED0A2B9-6F89-F9F2-3EF5-196C830A5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9" y="173934"/>
            <a:ext cx="11778017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DF041831-8B01-6A1C-67AC-DA30550DF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93D8DC50-50FB-FCBE-5B7C-AE5A876D7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6B5061C5-5CCD-892D-AB79-176917BF9C27}"/>
              </a:ext>
            </a:extLst>
          </p:cNvPr>
          <p:cNvSpPr/>
          <p:nvPr/>
        </p:nvSpPr>
        <p:spPr>
          <a:xfrm>
            <a:off x="6036367" y="309461"/>
            <a:ext cx="5616391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/>
            </a:b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FDFDBC4-F869-C5DC-E409-9B768C8BA7D0}"/>
              </a:ext>
            </a:extLst>
          </p:cNvPr>
          <p:cNvSpPr/>
          <p:nvPr/>
        </p:nvSpPr>
        <p:spPr>
          <a:xfrm>
            <a:off x="509482" y="313286"/>
            <a:ext cx="5586518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2" name="مستطيل 81">
            <a:extLst>
              <a:ext uri="{FF2B5EF4-FFF2-40B4-BE49-F238E27FC236}">
                <a16:creationId xmlns:a16="http://schemas.microsoft.com/office/drawing/2014/main" id="{A3978C40-7642-CD18-57CC-8CE47E8992A3}"/>
              </a:ext>
            </a:extLst>
          </p:cNvPr>
          <p:cNvSpPr/>
          <p:nvPr/>
        </p:nvSpPr>
        <p:spPr>
          <a:xfrm>
            <a:off x="4342421" y="507077"/>
            <a:ext cx="36417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استكشاف</a:t>
            </a:r>
            <a:r>
              <a:rPr lang="ar-SA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 حل المعادلات )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972C685-CBBC-5130-3FDF-71A38248E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890" y="1266356"/>
            <a:ext cx="10834619" cy="508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36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9" y="173934"/>
            <a:ext cx="11778017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157620" y="309461"/>
            <a:ext cx="5495138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/>
            </a:b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09482" y="313286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600501"/>
            <a:ext cx="456646" cy="5609230"/>
          </a:xfrm>
          <a:prstGeom prst="rect">
            <a:avLst/>
          </a:prstGeom>
        </p:spPr>
      </p:pic>
      <p:sp>
        <p:nvSpPr>
          <p:cNvPr id="26" name="مستطيل 25"/>
          <p:cNvSpPr/>
          <p:nvPr/>
        </p:nvSpPr>
        <p:spPr>
          <a:xfrm>
            <a:off x="7103800" y="351560"/>
            <a:ext cx="36417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استكشاف</a:t>
            </a:r>
            <a:r>
              <a:rPr lang="ar-SA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 حل المعادلات )</a:t>
            </a:r>
          </a:p>
        </p:txBody>
      </p:sp>
      <p:pic>
        <p:nvPicPr>
          <p:cNvPr id="17" name="Picture 5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790" y="2176997"/>
            <a:ext cx="5040561" cy="183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635" y="2629436"/>
            <a:ext cx="341312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672" y="2669123"/>
            <a:ext cx="3349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10" y="2716748"/>
            <a:ext cx="2984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60"/>
          <p:cNvSpPr txBox="1">
            <a:spLocks noChangeArrowheads="1"/>
          </p:cNvSpPr>
          <p:nvPr/>
        </p:nvSpPr>
        <p:spPr bwMode="auto">
          <a:xfrm>
            <a:off x="6328285" y="1598662"/>
            <a:ext cx="5238948" cy="400110"/>
          </a:xfrm>
          <a:prstGeom prst="rect">
            <a:avLst/>
          </a:prstGeom>
          <a:solidFill>
            <a:srgbClr val="EFD1AF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000" b="1" dirty="0"/>
              <a:t>حل المعادلة التالية : س + 3 =  ــ 4 مستعملا بطاقات الجبر </a:t>
            </a:r>
            <a:endParaRPr lang="en-US" altLang="ar-SA" sz="2000" b="1" dirty="0"/>
          </a:p>
        </p:txBody>
      </p:sp>
      <p:pic>
        <p:nvPicPr>
          <p:cNvPr id="22" name="Picture 6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22" y="2669123"/>
            <a:ext cx="3349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285" y="2669123"/>
            <a:ext cx="33496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947" y="2716748"/>
            <a:ext cx="2984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10" y="2716748"/>
            <a:ext cx="2984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847" y="2716748"/>
            <a:ext cx="2984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110" y="3173948"/>
            <a:ext cx="2984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147" y="3173948"/>
            <a:ext cx="2984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010" y="3173948"/>
            <a:ext cx="2984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7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735" y="3173948"/>
            <a:ext cx="2984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7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772" y="3173948"/>
            <a:ext cx="2984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7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635" y="3173948"/>
            <a:ext cx="2984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 Box 73"/>
          <p:cNvSpPr txBox="1">
            <a:spLocks noChangeArrowheads="1"/>
          </p:cNvSpPr>
          <p:nvPr/>
        </p:nvSpPr>
        <p:spPr bwMode="auto">
          <a:xfrm>
            <a:off x="7875709" y="4022464"/>
            <a:ext cx="2054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400" b="1"/>
              <a:t>س       = ــ 4</a:t>
            </a:r>
            <a:endParaRPr lang="en-US" altLang="ar-SA" sz="2400" b="1"/>
          </a:p>
        </p:txBody>
      </p:sp>
      <p:sp>
        <p:nvSpPr>
          <p:cNvPr id="37" name="Text Box 74"/>
          <p:cNvSpPr txBox="1">
            <a:spLocks noChangeArrowheads="1"/>
          </p:cNvSpPr>
          <p:nvPr/>
        </p:nvSpPr>
        <p:spPr bwMode="auto">
          <a:xfrm>
            <a:off x="8955209" y="4562214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400" b="1">
                <a:solidFill>
                  <a:srgbClr val="FF0000"/>
                </a:solidFill>
              </a:rPr>
              <a:t>ــ 3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38" name="Text Box 75"/>
          <p:cNvSpPr txBox="1">
            <a:spLocks noChangeArrowheads="1"/>
          </p:cNvSpPr>
          <p:nvPr/>
        </p:nvSpPr>
        <p:spPr bwMode="auto">
          <a:xfrm>
            <a:off x="8201146" y="4562214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400" b="1">
                <a:solidFill>
                  <a:srgbClr val="FF0000"/>
                </a:solidFill>
              </a:rPr>
              <a:t>ــ 3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39" name="Line 76"/>
          <p:cNvSpPr>
            <a:spLocks noChangeShapeType="1"/>
          </p:cNvSpPr>
          <p:nvPr/>
        </p:nvSpPr>
        <p:spPr bwMode="auto">
          <a:xfrm flipH="1" flipV="1">
            <a:off x="8091961" y="5060711"/>
            <a:ext cx="194310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40" name="Group 79"/>
          <p:cNvGrpSpPr>
            <a:grpSpLocks/>
          </p:cNvGrpSpPr>
          <p:nvPr/>
        </p:nvGrpSpPr>
        <p:grpSpPr bwMode="auto">
          <a:xfrm>
            <a:off x="9064746" y="4130414"/>
            <a:ext cx="468313" cy="865187"/>
            <a:chOff x="4921" y="1547"/>
            <a:chExt cx="295" cy="545"/>
          </a:xfrm>
        </p:grpSpPr>
        <p:sp>
          <p:nvSpPr>
            <p:cNvPr id="41" name="Line 77"/>
            <p:cNvSpPr>
              <a:spLocks noChangeShapeType="1"/>
            </p:cNvSpPr>
            <p:nvPr/>
          </p:nvSpPr>
          <p:spPr bwMode="auto">
            <a:xfrm flipH="1">
              <a:off x="4921" y="1547"/>
              <a:ext cx="272" cy="5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Line 78"/>
            <p:cNvSpPr>
              <a:spLocks noChangeShapeType="1"/>
            </p:cNvSpPr>
            <p:nvPr/>
          </p:nvSpPr>
          <p:spPr bwMode="auto">
            <a:xfrm>
              <a:off x="4921" y="1547"/>
              <a:ext cx="295" cy="5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3" name="Text Box 80"/>
          <p:cNvSpPr txBox="1">
            <a:spLocks noChangeArrowheads="1"/>
          </p:cNvSpPr>
          <p:nvPr/>
        </p:nvSpPr>
        <p:spPr bwMode="auto">
          <a:xfrm>
            <a:off x="9475672" y="2788186"/>
            <a:ext cx="9382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ar-SA" sz="3200" b="1"/>
              <a:t>صفر</a:t>
            </a:r>
            <a:endParaRPr lang="en-US" altLang="ar-SA" sz="3200" b="1"/>
          </a:p>
        </p:txBody>
      </p:sp>
      <p:sp>
        <p:nvSpPr>
          <p:cNvPr id="44" name="Text Box 81"/>
          <p:cNvSpPr txBox="1">
            <a:spLocks noChangeArrowheads="1"/>
          </p:cNvSpPr>
          <p:nvPr/>
        </p:nvSpPr>
        <p:spPr bwMode="auto">
          <a:xfrm>
            <a:off x="8740896" y="4274876"/>
            <a:ext cx="938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ar-SA" sz="3200" b="1"/>
              <a:t>صفر</a:t>
            </a:r>
            <a:endParaRPr lang="en-US" altLang="ar-SA" sz="3200" b="1"/>
          </a:p>
        </p:txBody>
      </p:sp>
      <p:sp>
        <p:nvSpPr>
          <p:cNvPr id="45" name="Text Box 82"/>
          <p:cNvSpPr txBox="1">
            <a:spLocks noChangeArrowheads="1"/>
          </p:cNvSpPr>
          <p:nvPr/>
        </p:nvSpPr>
        <p:spPr bwMode="auto">
          <a:xfrm>
            <a:off x="7875709" y="5062035"/>
            <a:ext cx="2054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400" b="1" dirty="0"/>
              <a:t>س       = ــ 7</a:t>
            </a:r>
            <a:endParaRPr lang="en-US" altLang="ar-SA" sz="2400" b="1" dirty="0"/>
          </a:p>
        </p:txBody>
      </p:sp>
      <p:grpSp>
        <p:nvGrpSpPr>
          <p:cNvPr id="46" name="Group 83"/>
          <p:cNvGrpSpPr>
            <a:grpSpLocks/>
          </p:cNvGrpSpPr>
          <p:nvPr/>
        </p:nvGrpSpPr>
        <p:grpSpPr bwMode="auto">
          <a:xfrm>
            <a:off x="9510597" y="2680236"/>
            <a:ext cx="1081088" cy="865187"/>
            <a:chOff x="4921" y="1547"/>
            <a:chExt cx="295" cy="545"/>
          </a:xfrm>
        </p:grpSpPr>
        <p:sp>
          <p:nvSpPr>
            <p:cNvPr id="47" name="Line 84"/>
            <p:cNvSpPr>
              <a:spLocks noChangeShapeType="1"/>
            </p:cNvSpPr>
            <p:nvPr/>
          </p:nvSpPr>
          <p:spPr bwMode="auto">
            <a:xfrm flipH="1">
              <a:off x="4921" y="1547"/>
              <a:ext cx="272" cy="5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Line 85"/>
            <p:cNvSpPr>
              <a:spLocks noChangeShapeType="1"/>
            </p:cNvSpPr>
            <p:nvPr/>
          </p:nvSpPr>
          <p:spPr bwMode="auto">
            <a:xfrm>
              <a:off x="4921" y="1547"/>
              <a:ext cx="295" cy="5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9" name="Text Box 86"/>
          <p:cNvSpPr txBox="1">
            <a:spLocks noChangeArrowheads="1"/>
          </p:cNvSpPr>
          <p:nvPr/>
        </p:nvSpPr>
        <p:spPr bwMode="auto">
          <a:xfrm>
            <a:off x="8848846" y="4058976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400" b="1"/>
              <a:t>+ 3</a:t>
            </a:r>
            <a:endParaRPr lang="en-US" altLang="ar-SA" sz="2400" b="1"/>
          </a:p>
        </p:txBody>
      </p:sp>
      <p:sp>
        <p:nvSpPr>
          <p:cNvPr id="50" name="Rectangle 87"/>
          <p:cNvSpPr>
            <a:spLocks noChangeArrowheads="1"/>
          </p:cNvSpPr>
          <p:nvPr/>
        </p:nvSpPr>
        <p:spPr bwMode="auto">
          <a:xfrm>
            <a:off x="6667385" y="2535773"/>
            <a:ext cx="4573587" cy="11890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065" y="2214990"/>
            <a:ext cx="3903918" cy="166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729" y="2570591"/>
            <a:ext cx="34131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582022" y="1637663"/>
            <a:ext cx="5124004" cy="400110"/>
          </a:xfrm>
          <a:prstGeom prst="rect">
            <a:avLst/>
          </a:prstGeom>
          <a:solidFill>
            <a:srgbClr val="EFD1AF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000" b="1" dirty="0"/>
              <a:t>حل المعادلة التالية : س ــ 2 =  1 مستعملا بطاقات الجبر</a:t>
            </a:r>
            <a:endParaRPr lang="en-US" altLang="ar-SA" sz="2000" b="1" dirty="0"/>
          </a:p>
        </p:txBody>
      </p:sp>
      <p:pic>
        <p:nvPicPr>
          <p:cNvPr id="57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21" y="3161388"/>
            <a:ext cx="3349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684" y="3161388"/>
            <a:ext cx="33496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609" y="2670851"/>
            <a:ext cx="2984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46" y="2670851"/>
            <a:ext cx="2984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Text Box 21"/>
          <p:cNvSpPr txBox="1">
            <a:spLocks noChangeArrowheads="1"/>
          </p:cNvSpPr>
          <p:nvPr/>
        </p:nvSpPr>
        <p:spPr bwMode="auto">
          <a:xfrm>
            <a:off x="2053120" y="3924946"/>
            <a:ext cx="2054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400" b="1" dirty="0"/>
              <a:t>س       =   1</a:t>
            </a:r>
            <a:endParaRPr lang="en-US" altLang="ar-SA" sz="2400" b="1" dirty="0"/>
          </a:p>
        </p:txBody>
      </p:sp>
      <p:sp>
        <p:nvSpPr>
          <p:cNvPr id="62" name="Text Box 22"/>
          <p:cNvSpPr txBox="1">
            <a:spLocks noChangeArrowheads="1"/>
          </p:cNvSpPr>
          <p:nvPr/>
        </p:nvSpPr>
        <p:spPr bwMode="auto">
          <a:xfrm>
            <a:off x="3132620" y="4464696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400" b="1">
                <a:solidFill>
                  <a:srgbClr val="FF0000"/>
                </a:solidFill>
              </a:rPr>
              <a:t>+ 2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63" name="Text Box 23"/>
          <p:cNvSpPr txBox="1">
            <a:spLocks noChangeArrowheads="1"/>
          </p:cNvSpPr>
          <p:nvPr/>
        </p:nvSpPr>
        <p:spPr bwMode="auto">
          <a:xfrm>
            <a:off x="2378557" y="4464696"/>
            <a:ext cx="65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400" b="1">
                <a:solidFill>
                  <a:srgbClr val="FF0000"/>
                </a:solidFill>
              </a:rPr>
              <a:t>+ 2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64" name="Line 24"/>
          <p:cNvSpPr>
            <a:spLocks noChangeShapeType="1"/>
          </p:cNvSpPr>
          <p:nvPr/>
        </p:nvSpPr>
        <p:spPr bwMode="auto">
          <a:xfrm flipH="1" flipV="1">
            <a:off x="2377687" y="4949545"/>
            <a:ext cx="1943969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65" name="Group 25"/>
          <p:cNvGrpSpPr>
            <a:grpSpLocks/>
          </p:cNvGrpSpPr>
          <p:nvPr/>
        </p:nvGrpSpPr>
        <p:grpSpPr bwMode="auto">
          <a:xfrm>
            <a:off x="3242157" y="4032896"/>
            <a:ext cx="468313" cy="865187"/>
            <a:chOff x="4921" y="1547"/>
            <a:chExt cx="295" cy="545"/>
          </a:xfrm>
        </p:grpSpPr>
        <p:sp>
          <p:nvSpPr>
            <p:cNvPr id="66" name="Line 26"/>
            <p:cNvSpPr>
              <a:spLocks noChangeShapeType="1"/>
            </p:cNvSpPr>
            <p:nvPr/>
          </p:nvSpPr>
          <p:spPr bwMode="auto">
            <a:xfrm flipH="1">
              <a:off x="4921" y="1547"/>
              <a:ext cx="272" cy="5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7" name="Line 27"/>
            <p:cNvSpPr>
              <a:spLocks noChangeShapeType="1"/>
            </p:cNvSpPr>
            <p:nvPr/>
          </p:nvSpPr>
          <p:spPr bwMode="auto">
            <a:xfrm>
              <a:off x="4921" y="1547"/>
              <a:ext cx="295" cy="5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8" name="Text Box 28"/>
          <p:cNvSpPr txBox="1">
            <a:spLocks noChangeArrowheads="1"/>
          </p:cNvSpPr>
          <p:nvPr/>
        </p:nvSpPr>
        <p:spPr bwMode="auto">
          <a:xfrm>
            <a:off x="3276175" y="2744526"/>
            <a:ext cx="938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ar-SA" sz="3200" b="1" dirty="0"/>
              <a:t>صفر</a:t>
            </a:r>
            <a:endParaRPr lang="en-US" altLang="ar-SA" sz="3200" b="1" dirty="0"/>
          </a:p>
        </p:txBody>
      </p:sp>
      <p:sp>
        <p:nvSpPr>
          <p:cNvPr id="69" name="Text Box 29"/>
          <p:cNvSpPr txBox="1">
            <a:spLocks noChangeArrowheads="1"/>
          </p:cNvSpPr>
          <p:nvPr/>
        </p:nvSpPr>
        <p:spPr bwMode="auto">
          <a:xfrm>
            <a:off x="2918307" y="4177358"/>
            <a:ext cx="938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ar-SA" sz="3200" b="1"/>
              <a:t>صفر</a:t>
            </a:r>
            <a:endParaRPr lang="en-US" altLang="ar-SA" sz="3200" b="1"/>
          </a:p>
        </p:txBody>
      </p:sp>
      <p:sp>
        <p:nvSpPr>
          <p:cNvPr id="70" name="Text Box 30"/>
          <p:cNvSpPr txBox="1">
            <a:spLocks noChangeArrowheads="1"/>
          </p:cNvSpPr>
          <p:nvPr/>
        </p:nvSpPr>
        <p:spPr bwMode="auto">
          <a:xfrm>
            <a:off x="2053120" y="4923573"/>
            <a:ext cx="2054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400" b="1" dirty="0"/>
              <a:t>س       =  3</a:t>
            </a:r>
            <a:endParaRPr lang="en-US" altLang="ar-SA" sz="2400" b="1" dirty="0"/>
          </a:p>
        </p:txBody>
      </p:sp>
      <p:grpSp>
        <p:nvGrpSpPr>
          <p:cNvPr id="71" name="Group 31"/>
          <p:cNvGrpSpPr>
            <a:grpSpLocks/>
          </p:cNvGrpSpPr>
          <p:nvPr/>
        </p:nvGrpSpPr>
        <p:grpSpPr bwMode="auto">
          <a:xfrm>
            <a:off x="3540771" y="2656563"/>
            <a:ext cx="684213" cy="865188"/>
            <a:chOff x="4921" y="1547"/>
            <a:chExt cx="295" cy="545"/>
          </a:xfrm>
        </p:grpSpPr>
        <p:sp>
          <p:nvSpPr>
            <p:cNvPr id="72" name="Line 32"/>
            <p:cNvSpPr>
              <a:spLocks noChangeShapeType="1"/>
            </p:cNvSpPr>
            <p:nvPr/>
          </p:nvSpPr>
          <p:spPr bwMode="auto">
            <a:xfrm flipH="1">
              <a:off x="4921" y="1547"/>
              <a:ext cx="272" cy="5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3" name="Line 33"/>
            <p:cNvSpPr>
              <a:spLocks noChangeShapeType="1"/>
            </p:cNvSpPr>
            <p:nvPr/>
          </p:nvSpPr>
          <p:spPr bwMode="auto">
            <a:xfrm>
              <a:off x="4921" y="1547"/>
              <a:ext cx="295" cy="5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74" name="Text Box 34"/>
          <p:cNvSpPr txBox="1">
            <a:spLocks noChangeArrowheads="1"/>
          </p:cNvSpPr>
          <p:nvPr/>
        </p:nvSpPr>
        <p:spPr bwMode="auto">
          <a:xfrm>
            <a:off x="3026257" y="3961458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400" b="1"/>
              <a:t>ــ 2</a:t>
            </a:r>
            <a:endParaRPr lang="en-US" altLang="ar-SA" sz="2400" b="1"/>
          </a:p>
        </p:txBody>
      </p:sp>
      <p:sp>
        <p:nvSpPr>
          <p:cNvPr id="75" name="Rectangle 35"/>
          <p:cNvSpPr>
            <a:spLocks noChangeArrowheads="1"/>
          </p:cNvSpPr>
          <p:nvPr/>
        </p:nvSpPr>
        <p:spPr bwMode="auto">
          <a:xfrm>
            <a:off x="1480097" y="2476928"/>
            <a:ext cx="3435432" cy="11890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76" name="Picture 4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246" y="2714444"/>
            <a:ext cx="3349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5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84" y="3157357"/>
            <a:ext cx="33496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5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246" y="3157357"/>
            <a:ext cx="3349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71404" y="921778"/>
            <a:ext cx="2948843" cy="535596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26058" y="964784"/>
            <a:ext cx="2862409" cy="597064"/>
          </a:xfrm>
          <a:prstGeom prst="rect">
            <a:avLst/>
          </a:prstGeom>
        </p:spPr>
      </p:pic>
      <p:sp>
        <p:nvSpPr>
          <p:cNvPr id="82" name="مستطيل 81"/>
          <p:cNvSpPr/>
          <p:nvPr/>
        </p:nvSpPr>
        <p:spPr>
          <a:xfrm>
            <a:off x="1422572" y="380533"/>
            <a:ext cx="36417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استكشاف</a:t>
            </a:r>
            <a:r>
              <a:rPr lang="ar-SA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 حل المعادلات )</a:t>
            </a:r>
          </a:p>
        </p:txBody>
      </p:sp>
    </p:spTree>
    <p:extLst>
      <p:ext uri="{BB962C8B-B14F-4D97-AF65-F5344CB8AC3E}">
        <p14:creationId xmlns:p14="http://schemas.microsoft.com/office/powerpoint/2010/main" val="2473947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7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7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39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3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7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5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7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1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6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0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1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44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5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48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9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2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3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6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7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0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1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4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5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8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9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72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3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76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7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21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1" grpId="0" animBg="1"/>
      <p:bldP spid="36" grpId="0"/>
      <p:bldP spid="37" grpId="0"/>
      <p:bldP spid="37" grpId="1"/>
      <p:bldP spid="38" grpId="0"/>
      <p:bldP spid="43" grpId="0"/>
      <p:bldP spid="43" grpId="1"/>
      <p:bldP spid="44" grpId="0"/>
      <p:bldP spid="44" grpId="1"/>
      <p:bldP spid="45" grpId="0"/>
      <p:bldP spid="49" grpId="0"/>
      <p:bldP spid="49" grpId="1"/>
      <p:bldP spid="56" grpId="0" animBg="1"/>
      <p:bldP spid="61" grpId="0"/>
      <p:bldP spid="62" grpId="0"/>
      <p:bldP spid="62" grpId="1"/>
      <p:bldP spid="63" grpId="0"/>
      <p:bldP spid="68" grpId="0"/>
      <p:bldP spid="68" grpId="1"/>
      <p:bldP spid="69" grpId="0"/>
      <p:bldP spid="69" grpId="1"/>
      <p:bldP spid="70" grpId="0"/>
      <p:bldP spid="74" grpId="0"/>
      <p:bldP spid="74" grpId="1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173934"/>
            <a:ext cx="11529392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157620" y="309461"/>
            <a:ext cx="5495138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/>
            </a:b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09482" y="313286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600501"/>
            <a:ext cx="456646" cy="5609230"/>
          </a:xfrm>
          <a:prstGeom prst="rect">
            <a:avLst/>
          </a:prstGeom>
        </p:spPr>
      </p:pic>
      <p:sp>
        <p:nvSpPr>
          <p:cNvPr id="26" name="مستطيل 25"/>
          <p:cNvSpPr/>
          <p:nvPr/>
        </p:nvSpPr>
        <p:spPr>
          <a:xfrm>
            <a:off x="7082075" y="517248"/>
            <a:ext cx="36417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استكشاف</a:t>
            </a:r>
            <a:r>
              <a:rPr lang="ar-SA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 حل المعادلات )</a:t>
            </a:r>
          </a:p>
        </p:txBody>
      </p:sp>
      <p:sp>
        <p:nvSpPr>
          <p:cNvPr id="21" name="Text Box 60"/>
          <p:cNvSpPr txBox="1">
            <a:spLocks noChangeArrowheads="1"/>
          </p:cNvSpPr>
          <p:nvPr/>
        </p:nvSpPr>
        <p:spPr bwMode="auto">
          <a:xfrm>
            <a:off x="6328285" y="1830678"/>
            <a:ext cx="5238948" cy="400110"/>
          </a:xfrm>
          <a:prstGeom prst="rect">
            <a:avLst/>
          </a:prstGeom>
          <a:solidFill>
            <a:srgbClr val="EFD1AF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000" b="1" dirty="0"/>
              <a:t>حل المعادلة التالية :  3س  =  12 مستعملا بطاقات الجبر </a:t>
            </a:r>
            <a:endParaRPr lang="en-US" altLang="ar-SA" sz="20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9224" y="1184930"/>
            <a:ext cx="2729552" cy="561773"/>
          </a:xfrm>
          <a:prstGeom prst="rect">
            <a:avLst/>
          </a:prstGeom>
        </p:spPr>
      </p:pic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613" y="2368487"/>
            <a:ext cx="4970462" cy="208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Text Box 5"/>
          <p:cNvSpPr txBox="1">
            <a:spLocks noChangeArrowheads="1"/>
          </p:cNvSpPr>
          <p:nvPr/>
        </p:nvSpPr>
        <p:spPr bwMode="auto">
          <a:xfrm>
            <a:off x="8128223" y="4505262"/>
            <a:ext cx="154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400" b="1" dirty="0"/>
              <a:t>2 س =  8</a:t>
            </a:r>
            <a:endParaRPr lang="en-US" altLang="ar-SA" sz="2400" b="1" dirty="0"/>
          </a:p>
        </p:txBody>
      </p:sp>
      <p:sp>
        <p:nvSpPr>
          <p:cNvPr id="81" name="Text Box 6"/>
          <p:cNvSpPr txBox="1">
            <a:spLocks noChangeArrowheads="1"/>
          </p:cNvSpPr>
          <p:nvPr/>
        </p:nvSpPr>
        <p:spPr bwMode="auto">
          <a:xfrm>
            <a:off x="9099873" y="4937062"/>
            <a:ext cx="468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ar-SA" sz="2400" b="1">
                <a:solidFill>
                  <a:srgbClr val="FF0000"/>
                </a:solidFill>
              </a:rPr>
              <a:t>2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8212792" y="5298302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ar-SA" sz="2400" b="1" dirty="0"/>
              <a:t>س  =  4</a:t>
            </a:r>
            <a:endParaRPr lang="en-US" altLang="ar-SA" sz="2400" b="1" dirty="0"/>
          </a:p>
        </p:txBody>
      </p:sp>
      <p:sp>
        <p:nvSpPr>
          <p:cNvPr id="84" name="Rectangle 8"/>
          <p:cNvSpPr>
            <a:spLocks noChangeArrowheads="1"/>
          </p:cNvSpPr>
          <p:nvPr/>
        </p:nvSpPr>
        <p:spPr bwMode="auto">
          <a:xfrm>
            <a:off x="6782538" y="2657412"/>
            <a:ext cx="4392613" cy="431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5" name="Line 16"/>
          <p:cNvSpPr>
            <a:spLocks noChangeShapeType="1"/>
          </p:cNvSpPr>
          <p:nvPr/>
        </p:nvSpPr>
        <p:spPr bwMode="auto">
          <a:xfrm flipH="1">
            <a:off x="9064948" y="4937062"/>
            <a:ext cx="539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6" name="Line 17"/>
          <p:cNvSpPr>
            <a:spLocks noChangeShapeType="1"/>
          </p:cNvSpPr>
          <p:nvPr/>
        </p:nvSpPr>
        <p:spPr bwMode="auto">
          <a:xfrm flipH="1">
            <a:off x="8380735" y="4937062"/>
            <a:ext cx="323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7" name="Text Box 18"/>
          <p:cNvSpPr txBox="1">
            <a:spLocks noChangeArrowheads="1"/>
          </p:cNvSpPr>
          <p:nvPr/>
        </p:nvSpPr>
        <p:spPr bwMode="auto">
          <a:xfrm>
            <a:off x="8272785" y="4937062"/>
            <a:ext cx="468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ar-SA" sz="2400" b="1">
                <a:solidFill>
                  <a:srgbClr val="FF0000"/>
                </a:solidFill>
              </a:rPr>
              <a:t>2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pic>
        <p:nvPicPr>
          <p:cNvPr id="88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263" y="2692337"/>
            <a:ext cx="8604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263" y="3247962"/>
            <a:ext cx="8604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851" y="3270187"/>
            <a:ext cx="33496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88" y="3270187"/>
            <a:ext cx="3349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851" y="2728849"/>
            <a:ext cx="33496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88" y="2728849"/>
            <a:ext cx="3349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Rectangle 28"/>
          <p:cNvSpPr>
            <a:spLocks noChangeArrowheads="1"/>
          </p:cNvSpPr>
          <p:nvPr/>
        </p:nvSpPr>
        <p:spPr bwMode="auto">
          <a:xfrm>
            <a:off x="6782538" y="3197162"/>
            <a:ext cx="4392613" cy="431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5" name="Line 30"/>
          <p:cNvSpPr>
            <a:spLocks noChangeShapeType="1"/>
          </p:cNvSpPr>
          <p:nvPr/>
        </p:nvSpPr>
        <p:spPr bwMode="auto">
          <a:xfrm flipH="1">
            <a:off x="9280848" y="4505262"/>
            <a:ext cx="323850" cy="755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96" name="Picture 3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713" y="3270187"/>
            <a:ext cx="3349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3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351" y="3270187"/>
            <a:ext cx="33496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713" y="2728849"/>
            <a:ext cx="3349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351" y="2728849"/>
            <a:ext cx="33496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263" y="3781362"/>
            <a:ext cx="8604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851" y="3805862"/>
            <a:ext cx="33496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88" y="3805862"/>
            <a:ext cx="3349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3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713" y="3805862"/>
            <a:ext cx="3349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3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351" y="3805862"/>
            <a:ext cx="33496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" name="Rectangle 28"/>
          <p:cNvSpPr>
            <a:spLocks noChangeArrowheads="1"/>
          </p:cNvSpPr>
          <p:nvPr/>
        </p:nvSpPr>
        <p:spPr bwMode="auto">
          <a:xfrm>
            <a:off x="6782215" y="3701987"/>
            <a:ext cx="4392613" cy="431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44734" y="355148"/>
            <a:ext cx="3936232" cy="69532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0455" y="436630"/>
            <a:ext cx="1021427" cy="99877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46B93A2-5212-FB2B-DE75-92A506E4A3B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b="71525"/>
          <a:stretch>
            <a:fillRect/>
          </a:stretch>
        </p:blipFill>
        <p:spPr>
          <a:xfrm>
            <a:off x="3086175" y="1184930"/>
            <a:ext cx="2659660" cy="141384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8F6AD0B5-8170-2A4C-6E99-48FD7B80AB4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27880" b="27928"/>
          <a:stretch>
            <a:fillRect/>
          </a:stretch>
        </p:blipFill>
        <p:spPr>
          <a:xfrm>
            <a:off x="733687" y="2675000"/>
            <a:ext cx="3088176" cy="1921485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8B575876-13DD-D9DE-6874-524EA4EDFDF8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72072"/>
          <a:stretch>
            <a:fillRect/>
          </a:stretch>
        </p:blipFill>
        <p:spPr>
          <a:xfrm>
            <a:off x="2768138" y="4861121"/>
            <a:ext cx="2900759" cy="141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61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8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1" grpId="0" animBg="1"/>
      <p:bldP spid="80" grpId="0"/>
      <p:bldP spid="81" grpId="0"/>
      <p:bldP spid="83" grpId="0"/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5" y="173934"/>
            <a:ext cx="11709778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/>
            </a:b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09482" y="313286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614149"/>
            <a:ext cx="456646" cy="5581935"/>
          </a:xfrm>
          <a:prstGeom prst="rect">
            <a:avLst/>
          </a:prstGeom>
        </p:spPr>
      </p:pic>
      <p:pic>
        <p:nvPicPr>
          <p:cNvPr id="17" name="Google Shape;673;p60"/>
          <p:cNvPicPr preferRelativeResize="0"/>
          <p:nvPr/>
        </p:nvPicPr>
        <p:blipFill>
          <a:blip r:embed="rId6">
            <a:alphaModFix amt="83000"/>
          </a:blip>
          <a:stretch>
            <a:fillRect/>
          </a:stretch>
        </p:blipFill>
        <p:spPr>
          <a:xfrm rot="21371547">
            <a:off x="6072075" y="2502430"/>
            <a:ext cx="5899536" cy="209366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مربع نص 27"/>
          <p:cNvSpPr txBox="1"/>
          <p:nvPr/>
        </p:nvSpPr>
        <p:spPr>
          <a:xfrm>
            <a:off x="7320872" y="4407465"/>
            <a:ext cx="35947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في عام 1438هـ  وعددهم  1752014</a:t>
            </a:r>
          </a:p>
        </p:txBody>
      </p:sp>
      <p:sp>
        <p:nvSpPr>
          <p:cNvPr id="29" name="مربع نص 28"/>
          <p:cNvSpPr txBox="1"/>
          <p:nvPr/>
        </p:nvSpPr>
        <p:spPr>
          <a:xfrm>
            <a:off x="6804951" y="4915296"/>
            <a:ext cx="462659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ما المقدار الذي تمثله س في المعادلة ؟</a:t>
            </a:r>
          </a:p>
        </p:txBody>
      </p:sp>
      <p:sp>
        <p:nvSpPr>
          <p:cNvPr id="30" name="مربع نص 29"/>
          <p:cNvSpPr txBox="1"/>
          <p:nvPr/>
        </p:nvSpPr>
        <p:spPr>
          <a:xfrm>
            <a:off x="7074185" y="5431221"/>
            <a:ext cx="40881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الزيادة في عدد الحجاج القادمين من خارج المملكة عام 1438هـ على عام 1437هـ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6193" y="414457"/>
            <a:ext cx="2017090" cy="3099917"/>
          </a:xfrm>
          <a:prstGeom prst="rect">
            <a:avLst/>
          </a:prstGeom>
        </p:spPr>
      </p:pic>
      <p:sp>
        <p:nvSpPr>
          <p:cNvPr id="33" name="مربع نص 32"/>
          <p:cNvSpPr txBox="1"/>
          <p:nvPr/>
        </p:nvSpPr>
        <p:spPr>
          <a:xfrm>
            <a:off x="6804952" y="3699579"/>
            <a:ext cx="462659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في أي العامين كان عدد الحجاج أكبر ، وما هو عددهم في ذلك العام ؟</a:t>
            </a: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325" y="2879784"/>
            <a:ext cx="5192698" cy="351481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0896" y="419404"/>
            <a:ext cx="3161087" cy="3048135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4326" y="554145"/>
            <a:ext cx="5192698" cy="224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93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173934"/>
            <a:ext cx="11722280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/>
            </a:b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09482" y="313286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2" name="Google Shape;673;p60"/>
          <p:cNvPicPr preferRelativeResize="0"/>
          <p:nvPr/>
        </p:nvPicPr>
        <p:blipFill>
          <a:blip r:embed="rId5">
            <a:alphaModFix amt="83000"/>
          </a:blip>
          <a:stretch>
            <a:fillRect/>
          </a:stretch>
        </p:blipFill>
        <p:spPr>
          <a:xfrm rot="21371547">
            <a:off x="6092880" y="3160710"/>
            <a:ext cx="5784632" cy="2093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5574" y="340368"/>
            <a:ext cx="5289898" cy="378052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7"/>
          <a:srcRect b="3456"/>
          <a:stretch/>
        </p:blipFill>
        <p:spPr>
          <a:xfrm>
            <a:off x="1089256" y="401515"/>
            <a:ext cx="4760937" cy="1737793"/>
          </a:xfrm>
          <a:prstGeom prst="rect">
            <a:avLst/>
          </a:prstGeom>
        </p:spPr>
      </p:pic>
      <p:sp>
        <p:nvSpPr>
          <p:cNvPr id="18" name="Text Box 87"/>
          <p:cNvSpPr txBox="1">
            <a:spLocks noChangeArrowheads="1"/>
          </p:cNvSpPr>
          <p:nvPr/>
        </p:nvSpPr>
        <p:spPr bwMode="auto">
          <a:xfrm>
            <a:off x="3699448" y="2319606"/>
            <a:ext cx="1763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/>
              <a:t>113 = ق ــ 25</a:t>
            </a:r>
            <a:endParaRPr lang="en-US" altLang="ar-SA" sz="2000" b="1" dirty="0"/>
          </a:p>
        </p:txBody>
      </p:sp>
      <p:sp>
        <p:nvSpPr>
          <p:cNvPr id="19" name="Text Box 87"/>
          <p:cNvSpPr txBox="1">
            <a:spLocks noChangeArrowheads="1"/>
          </p:cNvSpPr>
          <p:nvPr/>
        </p:nvSpPr>
        <p:spPr bwMode="auto">
          <a:xfrm>
            <a:off x="4635899" y="2684270"/>
            <a:ext cx="86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>
                <a:solidFill>
                  <a:srgbClr val="FF0000"/>
                </a:solidFill>
              </a:rPr>
              <a:t>+ 25</a:t>
            </a:r>
            <a:endParaRPr lang="en-US" altLang="ar-SA" sz="2000" b="1" dirty="0">
              <a:solidFill>
                <a:srgbClr val="FF0000"/>
              </a:solidFill>
            </a:endParaRPr>
          </a:p>
        </p:txBody>
      </p:sp>
      <p:sp>
        <p:nvSpPr>
          <p:cNvPr id="20" name="Text Box 87"/>
          <p:cNvSpPr txBox="1">
            <a:spLocks noChangeArrowheads="1"/>
          </p:cNvSpPr>
          <p:nvPr/>
        </p:nvSpPr>
        <p:spPr bwMode="auto">
          <a:xfrm>
            <a:off x="3520061" y="2684270"/>
            <a:ext cx="86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>
                <a:solidFill>
                  <a:srgbClr val="FF0000"/>
                </a:solidFill>
              </a:rPr>
              <a:t>+ 25</a:t>
            </a:r>
            <a:endParaRPr lang="en-US" altLang="ar-SA" sz="2000" b="1" dirty="0">
              <a:solidFill>
                <a:srgbClr val="FF0000"/>
              </a:solidFill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 flipV="1">
            <a:off x="3699447" y="3116070"/>
            <a:ext cx="1800051" cy="108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H="1">
            <a:off x="3987827" y="2344113"/>
            <a:ext cx="179934" cy="66363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3" name="Text Box 87"/>
          <p:cNvSpPr txBox="1">
            <a:spLocks noChangeArrowheads="1"/>
          </p:cNvSpPr>
          <p:nvPr/>
        </p:nvSpPr>
        <p:spPr bwMode="auto">
          <a:xfrm>
            <a:off x="3555484" y="3212968"/>
            <a:ext cx="2016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/>
              <a:t>138   = ق</a:t>
            </a:r>
            <a:endParaRPr lang="en-US" altLang="ar-SA" sz="2000" b="1" dirty="0"/>
          </a:p>
        </p:txBody>
      </p:sp>
      <p:sp>
        <p:nvSpPr>
          <p:cNvPr id="24" name="Text Box 87"/>
          <p:cNvSpPr txBox="1">
            <a:spLocks noChangeArrowheads="1"/>
          </p:cNvSpPr>
          <p:nvPr/>
        </p:nvSpPr>
        <p:spPr bwMode="auto">
          <a:xfrm>
            <a:off x="3448345" y="4148426"/>
            <a:ext cx="2016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/>
              <a:t>113 = ق ــ 25</a:t>
            </a:r>
            <a:endParaRPr lang="en-US" altLang="ar-SA" sz="2000" b="1" dirty="0"/>
          </a:p>
        </p:txBody>
      </p:sp>
      <p:sp>
        <p:nvSpPr>
          <p:cNvPr id="25" name="Text Box 87"/>
          <p:cNvSpPr txBox="1">
            <a:spLocks noChangeArrowheads="1"/>
          </p:cNvSpPr>
          <p:nvPr/>
        </p:nvSpPr>
        <p:spPr bwMode="auto">
          <a:xfrm>
            <a:off x="3195341" y="4575884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/>
              <a:t>113 = 138 ــ 25</a:t>
            </a:r>
            <a:r>
              <a:rPr lang="ar-SA" altLang="ar-SA" sz="2400" b="1" dirty="0"/>
              <a:t> </a:t>
            </a:r>
            <a:endParaRPr lang="en-US" altLang="ar-SA" sz="2400" b="1" dirty="0"/>
          </a:p>
        </p:txBody>
      </p:sp>
      <p:sp>
        <p:nvSpPr>
          <p:cNvPr id="26" name="Text Box 87"/>
          <p:cNvSpPr txBox="1">
            <a:spLocks noChangeArrowheads="1"/>
          </p:cNvSpPr>
          <p:nvPr/>
        </p:nvSpPr>
        <p:spPr bwMode="auto">
          <a:xfrm>
            <a:off x="3505772" y="5033084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/>
              <a:t>113</a:t>
            </a:r>
            <a:r>
              <a:rPr lang="ar-SA" altLang="ar-SA" sz="2400" b="1" dirty="0"/>
              <a:t> </a:t>
            </a:r>
            <a:r>
              <a:rPr lang="ar-SA" altLang="ar-SA" sz="2000" b="1" dirty="0"/>
              <a:t>= 113</a:t>
            </a:r>
            <a:r>
              <a:rPr lang="ar-SA" altLang="ar-SA" sz="2400" b="1" dirty="0"/>
              <a:t> </a:t>
            </a:r>
            <a:endParaRPr lang="en-US" altLang="ar-SA" sz="2400" b="1" dirty="0"/>
          </a:p>
        </p:txBody>
      </p:sp>
      <p:sp>
        <p:nvSpPr>
          <p:cNvPr id="27" name="Text Box 87"/>
          <p:cNvSpPr txBox="1">
            <a:spLocks noChangeArrowheads="1"/>
          </p:cNvSpPr>
          <p:nvPr/>
        </p:nvSpPr>
        <p:spPr bwMode="auto">
          <a:xfrm>
            <a:off x="3572969" y="5033084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sz="24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</a:rPr>
              <a:t>✓</a:t>
            </a:r>
          </a:p>
        </p:txBody>
      </p:sp>
      <p:pic>
        <p:nvPicPr>
          <p:cNvPr id="28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17" y="3736285"/>
            <a:ext cx="626555" cy="35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 Box 87"/>
          <p:cNvSpPr txBox="1">
            <a:spLocks noChangeArrowheads="1"/>
          </p:cNvSpPr>
          <p:nvPr/>
        </p:nvSpPr>
        <p:spPr bwMode="auto">
          <a:xfrm>
            <a:off x="922195" y="2262516"/>
            <a:ext cx="2195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 dirty="0"/>
              <a:t> </a:t>
            </a:r>
            <a:r>
              <a:rPr lang="ar-SA" altLang="ar-SA" sz="2000" b="1" dirty="0"/>
              <a:t>ر  ــ 87 =  ــ 3</a:t>
            </a:r>
            <a:endParaRPr lang="en-US" altLang="ar-SA" sz="2000" b="1" dirty="0"/>
          </a:p>
        </p:txBody>
      </p:sp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1937165" y="2744262"/>
            <a:ext cx="86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>
                <a:solidFill>
                  <a:srgbClr val="FF0000"/>
                </a:solidFill>
              </a:rPr>
              <a:t>+ 87</a:t>
            </a:r>
            <a:endParaRPr lang="en-US" altLang="ar-SA" sz="2000" b="1" dirty="0">
              <a:solidFill>
                <a:srgbClr val="FF0000"/>
              </a:solidFill>
            </a:endParaRPr>
          </a:p>
        </p:txBody>
      </p:sp>
      <p:sp>
        <p:nvSpPr>
          <p:cNvPr id="36" name="Text Box 87"/>
          <p:cNvSpPr txBox="1">
            <a:spLocks noChangeArrowheads="1"/>
          </p:cNvSpPr>
          <p:nvPr/>
        </p:nvSpPr>
        <p:spPr bwMode="auto">
          <a:xfrm>
            <a:off x="1173020" y="2754670"/>
            <a:ext cx="86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>
                <a:solidFill>
                  <a:srgbClr val="FF0000"/>
                </a:solidFill>
              </a:rPr>
              <a:t>+ 87</a:t>
            </a:r>
            <a:endParaRPr lang="en-US" altLang="ar-SA" sz="2000" b="1" dirty="0">
              <a:solidFill>
                <a:srgbClr val="FF0000"/>
              </a:solidFill>
            </a:endParaRPr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 flipH="1" flipV="1">
            <a:off x="1319246" y="3162628"/>
            <a:ext cx="1763536" cy="108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0" name="Line 23"/>
          <p:cNvSpPr>
            <a:spLocks noChangeShapeType="1"/>
          </p:cNvSpPr>
          <p:nvPr/>
        </p:nvSpPr>
        <p:spPr bwMode="auto">
          <a:xfrm flipH="1">
            <a:off x="2362057" y="2297441"/>
            <a:ext cx="71437" cy="776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3" name="Text Box 87"/>
          <p:cNvSpPr txBox="1">
            <a:spLocks noChangeArrowheads="1"/>
          </p:cNvSpPr>
          <p:nvPr/>
        </p:nvSpPr>
        <p:spPr bwMode="auto">
          <a:xfrm>
            <a:off x="1407352" y="3270548"/>
            <a:ext cx="15127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/>
              <a:t>ر        =   84</a:t>
            </a:r>
            <a:endParaRPr lang="en-US" altLang="ar-SA" sz="2000" b="1" dirty="0"/>
          </a:p>
        </p:txBody>
      </p:sp>
      <p:sp>
        <p:nvSpPr>
          <p:cNvPr id="44" name="Text Box 87"/>
          <p:cNvSpPr txBox="1">
            <a:spLocks noChangeArrowheads="1"/>
          </p:cNvSpPr>
          <p:nvPr/>
        </p:nvSpPr>
        <p:spPr bwMode="auto">
          <a:xfrm>
            <a:off x="1066657" y="4179395"/>
            <a:ext cx="2016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/>
              <a:t>ر ــ 87 =  ــ 3</a:t>
            </a:r>
            <a:endParaRPr lang="en-US" altLang="ar-SA" sz="2000" b="1" dirty="0"/>
          </a:p>
        </p:txBody>
      </p:sp>
      <p:sp>
        <p:nvSpPr>
          <p:cNvPr id="45" name="Text Box 87"/>
          <p:cNvSpPr txBox="1">
            <a:spLocks noChangeArrowheads="1"/>
          </p:cNvSpPr>
          <p:nvPr/>
        </p:nvSpPr>
        <p:spPr bwMode="auto">
          <a:xfrm>
            <a:off x="1103172" y="4622442"/>
            <a:ext cx="2016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/>
              <a:t>84 ــ 87 = ــ 3</a:t>
            </a:r>
            <a:endParaRPr lang="en-US" altLang="ar-SA" sz="2000" b="1" dirty="0"/>
          </a:p>
        </p:txBody>
      </p:sp>
      <p:sp>
        <p:nvSpPr>
          <p:cNvPr id="46" name="Text Box 87"/>
          <p:cNvSpPr txBox="1">
            <a:spLocks noChangeArrowheads="1"/>
          </p:cNvSpPr>
          <p:nvPr/>
        </p:nvSpPr>
        <p:spPr bwMode="auto">
          <a:xfrm>
            <a:off x="596757" y="5010397"/>
            <a:ext cx="2016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/>
              <a:t>ــ 3 = ــ 3</a:t>
            </a:r>
            <a:endParaRPr lang="en-US" altLang="ar-SA" sz="2000" b="1" dirty="0"/>
          </a:p>
        </p:txBody>
      </p:sp>
      <p:sp>
        <p:nvSpPr>
          <p:cNvPr id="47" name="Text Box 87"/>
          <p:cNvSpPr txBox="1">
            <a:spLocks noChangeArrowheads="1"/>
          </p:cNvSpPr>
          <p:nvPr/>
        </p:nvSpPr>
        <p:spPr bwMode="auto">
          <a:xfrm>
            <a:off x="933191" y="4946054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sz="24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</a:rPr>
              <a:t>✓</a:t>
            </a:r>
          </a:p>
        </p:txBody>
      </p:sp>
      <p:pic>
        <p:nvPicPr>
          <p:cNvPr id="48" name="Picture 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494" y="3797628"/>
            <a:ext cx="649288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Line 30"/>
          <p:cNvSpPr>
            <a:spLocks noChangeShapeType="1"/>
          </p:cNvSpPr>
          <p:nvPr/>
        </p:nvSpPr>
        <p:spPr bwMode="auto">
          <a:xfrm flipH="1">
            <a:off x="3339357" y="2065532"/>
            <a:ext cx="20811" cy="3421161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50" name="صورة 49"/>
          <p:cNvPicPr>
            <a:picLocks noChangeAspect="1"/>
          </p:cNvPicPr>
          <p:nvPr/>
        </p:nvPicPr>
        <p:blipFill rotWithShape="1">
          <a:blip r:embed="rId9"/>
          <a:srcRect l="51910" t="68789" r="1025" b="1435"/>
          <a:stretch/>
        </p:blipFill>
        <p:spPr>
          <a:xfrm>
            <a:off x="8984236" y="5118196"/>
            <a:ext cx="2611235" cy="1312413"/>
          </a:xfrm>
          <a:prstGeom prst="rect">
            <a:avLst/>
          </a:prstGeom>
        </p:spPr>
      </p:pic>
      <p:pic>
        <p:nvPicPr>
          <p:cNvPr id="51" name="صورة 50"/>
          <p:cNvPicPr>
            <a:picLocks noChangeAspect="1"/>
          </p:cNvPicPr>
          <p:nvPr/>
        </p:nvPicPr>
        <p:blipFill rotWithShape="1">
          <a:blip r:embed="rId9"/>
          <a:srcRect l="52677" t="34811" r="826" b="32611"/>
          <a:stretch/>
        </p:blipFill>
        <p:spPr>
          <a:xfrm>
            <a:off x="6380037" y="5059336"/>
            <a:ext cx="2531951" cy="1436391"/>
          </a:xfrm>
          <a:prstGeom prst="rect">
            <a:avLst/>
          </a:prstGeom>
        </p:spPr>
      </p:pic>
      <p:pic>
        <p:nvPicPr>
          <p:cNvPr id="53" name="صورة 52"/>
          <p:cNvPicPr>
            <a:picLocks noChangeAspect="1"/>
          </p:cNvPicPr>
          <p:nvPr/>
        </p:nvPicPr>
        <p:blipFill rotWithShape="1">
          <a:blip r:embed="rId9"/>
          <a:srcRect l="71375" t="8188" r="7622" b="65889"/>
          <a:stretch/>
        </p:blipFill>
        <p:spPr>
          <a:xfrm>
            <a:off x="8183377" y="4250367"/>
            <a:ext cx="1601718" cy="679494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614149"/>
            <a:ext cx="456646" cy="558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80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/>
      <p:bldP spid="24" grpId="0"/>
      <p:bldP spid="25" grpId="0"/>
      <p:bldP spid="26" grpId="0"/>
      <p:bldP spid="27" grpId="0"/>
      <p:bldP spid="32" grpId="0"/>
      <p:bldP spid="34" grpId="0"/>
      <p:bldP spid="36" grpId="0"/>
      <p:bldP spid="43" grpId="0"/>
      <p:bldP spid="44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5" y="173934"/>
            <a:ext cx="11760088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185962" y="3299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/>
            </a:b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23983" y="304096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77" name="Google Shape;673;p60"/>
          <p:cNvPicPr preferRelativeResize="0"/>
          <p:nvPr/>
        </p:nvPicPr>
        <p:blipFill>
          <a:blip r:embed="rId5">
            <a:alphaModFix amt="83000"/>
          </a:blip>
          <a:stretch>
            <a:fillRect/>
          </a:stretch>
        </p:blipFill>
        <p:spPr>
          <a:xfrm rot="21371547">
            <a:off x="6178513" y="5266002"/>
            <a:ext cx="5702105" cy="2093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6136" y="438149"/>
            <a:ext cx="5257800" cy="272813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0901" y="3115520"/>
            <a:ext cx="5039161" cy="3080563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187" y="1464901"/>
            <a:ext cx="5190879" cy="1546270"/>
          </a:xfrm>
          <a:prstGeom prst="rect">
            <a:avLst/>
          </a:prstGeom>
        </p:spPr>
      </p:pic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3529116" y="3280029"/>
            <a:ext cx="2016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/>
              <a:t>27 + ك =  30</a:t>
            </a:r>
            <a:endParaRPr lang="en-US" altLang="ar-SA" sz="2000" b="1" dirty="0"/>
          </a:p>
        </p:txBody>
      </p:sp>
      <p:sp>
        <p:nvSpPr>
          <p:cNvPr id="35" name="Text Box 87"/>
          <p:cNvSpPr txBox="1">
            <a:spLocks noChangeArrowheads="1"/>
          </p:cNvSpPr>
          <p:nvPr/>
        </p:nvSpPr>
        <p:spPr bwMode="auto">
          <a:xfrm>
            <a:off x="4862491" y="3679499"/>
            <a:ext cx="86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>
                <a:solidFill>
                  <a:srgbClr val="FF0000"/>
                </a:solidFill>
              </a:rPr>
              <a:t>ــ 27</a:t>
            </a:r>
            <a:endParaRPr lang="en-US" altLang="ar-SA" sz="2000" b="1" dirty="0">
              <a:solidFill>
                <a:srgbClr val="FF0000"/>
              </a:solidFill>
            </a:endParaRPr>
          </a:p>
        </p:txBody>
      </p:sp>
      <p:sp>
        <p:nvSpPr>
          <p:cNvPr id="36" name="Text Box 87"/>
          <p:cNvSpPr txBox="1">
            <a:spLocks noChangeArrowheads="1"/>
          </p:cNvSpPr>
          <p:nvPr/>
        </p:nvSpPr>
        <p:spPr bwMode="auto">
          <a:xfrm>
            <a:off x="3696942" y="3695984"/>
            <a:ext cx="86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>
                <a:solidFill>
                  <a:srgbClr val="FF0000"/>
                </a:solidFill>
              </a:rPr>
              <a:t>ــ 27</a:t>
            </a:r>
            <a:endParaRPr lang="en-US" altLang="ar-SA" sz="2000" b="1" dirty="0">
              <a:solidFill>
                <a:srgbClr val="FF0000"/>
              </a:solidFill>
            </a:endParaRPr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 flipH="1">
            <a:off x="3529116" y="4108866"/>
            <a:ext cx="2195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8" name="Line 8"/>
          <p:cNvSpPr>
            <a:spLocks noChangeShapeType="1"/>
          </p:cNvSpPr>
          <p:nvPr/>
        </p:nvSpPr>
        <p:spPr bwMode="auto">
          <a:xfrm flipH="1">
            <a:off x="5296890" y="3279731"/>
            <a:ext cx="69161" cy="709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9" name="Text Box 87"/>
          <p:cNvSpPr txBox="1">
            <a:spLocks noChangeArrowheads="1"/>
          </p:cNvSpPr>
          <p:nvPr/>
        </p:nvSpPr>
        <p:spPr bwMode="auto">
          <a:xfrm>
            <a:off x="3925891" y="4150009"/>
            <a:ext cx="11286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/>
              <a:t>ك =  3</a:t>
            </a:r>
            <a:endParaRPr lang="en-US" altLang="ar-SA" sz="2000" b="1" dirty="0"/>
          </a:p>
        </p:txBody>
      </p:sp>
      <p:sp>
        <p:nvSpPr>
          <p:cNvPr id="40" name="Text Box 87"/>
          <p:cNvSpPr txBox="1">
            <a:spLocks noChangeArrowheads="1"/>
          </p:cNvSpPr>
          <p:nvPr/>
        </p:nvSpPr>
        <p:spPr bwMode="auto">
          <a:xfrm>
            <a:off x="3515106" y="5007674"/>
            <a:ext cx="2016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/>
              <a:t>27 + ك =  30</a:t>
            </a:r>
            <a:endParaRPr lang="en-US" altLang="ar-SA" sz="2000" b="1" dirty="0"/>
          </a:p>
        </p:txBody>
      </p:sp>
      <p:sp>
        <p:nvSpPr>
          <p:cNvPr id="41" name="Text Box 87"/>
          <p:cNvSpPr txBox="1">
            <a:spLocks noChangeArrowheads="1"/>
          </p:cNvSpPr>
          <p:nvPr/>
        </p:nvSpPr>
        <p:spPr bwMode="auto">
          <a:xfrm>
            <a:off x="3264281" y="5428165"/>
            <a:ext cx="2266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/>
              <a:t>27 + 3 =  30</a:t>
            </a:r>
            <a:endParaRPr lang="en-US" altLang="ar-SA" sz="2000" b="1" dirty="0"/>
          </a:p>
        </p:txBody>
      </p:sp>
      <p:sp>
        <p:nvSpPr>
          <p:cNvPr id="42" name="Text Box 87"/>
          <p:cNvSpPr txBox="1">
            <a:spLocks noChangeArrowheads="1"/>
          </p:cNvSpPr>
          <p:nvPr/>
        </p:nvSpPr>
        <p:spPr bwMode="auto">
          <a:xfrm>
            <a:off x="3696942" y="5764372"/>
            <a:ext cx="140027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/>
              <a:t>30 = 30</a:t>
            </a:r>
            <a:r>
              <a:rPr lang="ar-SA" altLang="ar-SA" sz="2400" b="1" dirty="0"/>
              <a:t> </a:t>
            </a:r>
            <a:endParaRPr lang="en-US" altLang="ar-SA" sz="2400" b="1" dirty="0"/>
          </a:p>
        </p:txBody>
      </p:sp>
      <p:sp>
        <p:nvSpPr>
          <p:cNvPr id="43" name="Text Box 87"/>
          <p:cNvSpPr txBox="1">
            <a:spLocks noChangeArrowheads="1"/>
          </p:cNvSpPr>
          <p:nvPr/>
        </p:nvSpPr>
        <p:spPr bwMode="auto">
          <a:xfrm>
            <a:off x="3619223" y="5796324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sz="24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</a:rPr>
              <a:t>✓</a:t>
            </a:r>
          </a:p>
        </p:txBody>
      </p:sp>
      <p:pic>
        <p:nvPicPr>
          <p:cNvPr id="4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295" y="4550119"/>
            <a:ext cx="7683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 Box 87"/>
          <p:cNvSpPr txBox="1">
            <a:spLocks noChangeArrowheads="1"/>
          </p:cNvSpPr>
          <p:nvPr/>
        </p:nvSpPr>
        <p:spPr bwMode="auto">
          <a:xfrm>
            <a:off x="617215" y="3295874"/>
            <a:ext cx="2195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/>
              <a:t>ــ 12 = ف + 16</a:t>
            </a:r>
            <a:endParaRPr lang="en-US" altLang="ar-SA" sz="2000" b="1" dirty="0"/>
          </a:p>
        </p:txBody>
      </p:sp>
      <p:sp>
        <p:nvSpPr>
          <p:cNvPr id="46" name="Text Box 87"/>
          <p:cNvSpPr txBox="1">
            <a:spLocks noChangeArrowheads="1"/>
          </p:cNvSpPr>
          <p:nvPr/>
        </p:nvSpPr>
        <p:spPr bwMode="auto">
          <a:xfrm>
            <a:off x="1949128" y="3655616"/>
            <a:ext cx="86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>
                <a:solidFill>
                  <a:srgbClr val="FF0000"/>
                </a:solidFill>
              </a:rPr>
              <a:t>ــ 16</a:t>
            </a:r>
            <a:endParaRPr lang="en-US" altLang="ar-SA" sz="2000" b="1" dirty="0">
              <a:solidFill>
                <a:srgbClr val="FF0000"/>
              </a:solidFill>
            </a:endParaRPr>
          </a:p>
        </p:txBody>
      </p:sp>
      <p:sp>
        <p:nvSpPr>
          <p:cNvPr id="47" name="Text Box 87"/>
          <p:cNvSpPr txBox="1">
            <a:spLocks noChangeArrowheads="1"/>
          </p:cNvSpPr>
          <p:nvPr/>
        </p:nvSpPr>
        <p:spPr bwMode="auto">
          <a:xfrm>
            <a:off x="869454" y="3655616"/>
            <a:ext cx="86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>
                <a:solidFill>
                  <a:srgbClr val="FF0000"/>
                </a:solidFill>
              </a:rPr>
              <a:t>ــ 16</a:t>
            </a:r>
            <a:endParaRPr lang="en-US" altLang="ar-SA" sz="2000" b="1" dirty="0">
              <a:solidFill>
                <a:srgbClr val="FF0000"/>
              </a:solidFill>
            </a:endParaRPr>
          </a:p>
        </p:txBody>
      </p:sp>
      <p:sp>
        <p:nvSpPr>
          <p:cNvPr id="48" name="Line 19"/>
          <p:cNvSpPr>
            <a:spLocks noChangeShapeType="1"/>
          </p:cNvSpPr>
          <p:nvPr/>
        </p:nvSpPr>
        <p:spPr bwMode="auto">
          <a:xfrm flipH="1">
            <a:off x="1049014" y="4165654"/>
            <a:ext cx="1798638" cy="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9" name="Line 20"/>
          <p:cNvSpPr>
            <a:spLocks noChangeShapeType="1"/>
          </p:cNvSpPr>
          <p:nvPr/>
        </p:nvSpPr>
        <p:spPr bwMode="auto">
          <a:xfrm flipH="1">
            <a:off x="1301776" y="3295576"/>
            <a:ext cx="215254" cy="6743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0" name="Text Box 87"/>
          <p:cNvSpPr txBox="1">
            <a:spLocks noChangeArrowheads="1"/>
          </p:cNvSpPr>
          <p:nvPr/>
        </p:nvSpPr>
        <p:spPr bwMode="auto">
          <a:xfrm>
            <a:off x="796603" y="4235414"/>
            <a:ext cx="2016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/>
              <a:t>ــ 28 = ف</a:t>
            </a:r>
            <a:endParaRPr lang="en-US" altLang="ar-SA" sz="2000" b="1" dirty="0"/>
          </a:p>
        </p:txBody>
      </p:sp>
      <p:sp>
        <p:nvSpPr>
          <p:cNvPr id="51" name="Text Box 87"/>
          <p:cNvSpPr txBox="1">
            <a:spLocks noChangeArrowheads="1"/>
          </p:cNvSpPr>
          <p:nvPr/>
        </p:nvSpPr>
        <p:spPr bwMode="auto">
          <a:xfrm>
            <a:off x="831527" y="5103351"/>
            <a:ext cx="2016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/>
              <a:t>ــ 12 = ف + 16</a:t>
            </a:r>
            <a:endParaRPr lang="en-US" altLang="ar-SA" sz="2000" b="1" dirty="0"/>
          </a:p>
        </p:txBody>
      </p:sp>
      <p:sp>
        <p:nvSpPr>
          <p:cNvPr id="52" name="Text Box 87"/>
          <p:cNvSpPr txBox="1">
            <a:spLocks noChangeArrowheads="1"/>
          </p:cNvSpPr>
          <p:nvPr/>
        </p:nvSpPr>
        <p:spPr bwMode="auto">
          <a:xfrm>
            <a:off x="471165" y="5448686"/>
            <a:ext cx="2376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/>
              <a:t>ــ 12 = ــ 28 + 16</a:t>
            </a:r>
            <a:endParaRPr lang="en-US" altLang="ar-SA" sz="2000" b="1" dirty="0"/>
          </a:p>
        </p:txBody>
      </p:sp>
      <p:sp>
        <p:nvSpPr>
          <p:cNvPr id="53" name="Text Box 87"/>
          <p:cNvSpPr txBox="1">
            <a:spLocks noChangeArrowheads="1"/>
          </p:cNvSpPr>
          <p:nvPr/>
        </p:nvSpPr>
        <p:spPr bwMode="auto">
          <a:xfrm>
            <a:off x="831526" y="5837307"/>
            <a:ext cx="2016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 dirty="0"/>
              <a:t>ــ 12 = ــ 12</a:t>
            </a:r>
            <a:endParaRPr lang="en-US" altLang="ar-SA" sz="2000" b="1" dirty="0"/>
          </a:p>
        </p:txBody>
      </p:sp>
      <p:sp>
        <p:nvSpPr>
          <p:cNvPr id="54" name="Text Box 87"/>
          <p:cNvSpPr txBox="1">
            <a:spLocks noChangeArrowheads="1"/>
          </p:cNvSpPr>
          <p:nvPr/>
        </p:nvSpPr>
        <p:spPr bwMode="auto">
          <a:xfrm>
            <a:off x="904578" y="5859423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sz="24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</a:rPr>
              <a:t>✓</a:t>
            </a:r>
          </a:p>
        </p:txBody>
      </p:sp>
      <p:pic>
        <p:nvPicPr>
          <p:cNvPr id="55" name="Picture 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550" y="4640747"/>
            <a:ext cx="7683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Line 27"/>
          <p:cNvSpPr>
            <a:spLocks noChangeShapeType="1"/>
          </p:cNvSpPr>
          <p:nvPr/>
        </p:nvSpPr>
        <p:spPr bwMode="auto">
          <a:xfrm>
            <a:off x="3202561" y="3135715"/>
            <a:ext cx="3250" cy="3384376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10"/>
          <a:srcRect l="-890" t="739" r="890" b="65636"/>
          <a:stretch/>
        </p:blipFill>
        <p:spPr>
          <a:xfrm>
            <a:off x="2565780" y="329962"/>
            <a:ext cx="1805824" cy="1539781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10"/>
          <a:srcRect l="5799" t="55078" r="6985" b="3192"/>
          <a:stretch/>
        </p:blipFill>
        <p:spPr>
          <a:xfrm>
            <a:off x="617216" y="367147"/>
            <a:ext cx="1999858" cy="1990931"/>
          </a:xfrm>
          <a:prstGeom prst="rect">
            <a:avLst/>
          </a:prstGeom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614149"/>
            <a:ext cx="456646" cy="558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97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9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50" grpId="0"/>
      <p:bldP spid="51" grpId="0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9" y="173934"/>
            <a:ext cx="11791665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/>
            </a:b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7876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396" y="417089"/>
            <a:ext cx="5172075" cy="332660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7606" y="334974"/>
            <a:ext cx="4360679" cy="3362471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135" y="845591"/>
            <a:ext cx="1967489" cy="1713815"/>
          </a:xfrm>
          <a:prstGeom prst="rect">
            <a:avLst/>
          </a:prstGeom>
        </p:spPr>
      </p:pic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8"/>
          <a:srcRect b="56688"/>
          <a:stretch/>
        </p:blipFill>
        <p:spPr>
          <a:xfrm>
            <a:off x="994944" y="3800570"/>
            <a:ext cx="4824369" cy="40666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8"/>
          <a:srcRect l="73940" t="39023" b="-1"/>
          <a:stretch/>
        </p:blipFill>
        <p:spPr>
          <a:xfrm>
            <a:off x="717835" y="3717445"/>
            <a:ext cx="1577976" cy="680181"/>
          </a:xfrm>
          <a:prstGeom prst="rect">
            <a:avLst/>
          </a:prstGeom>
        </p:spPr>
      </p:pic>
      <p:grpSp>
        <p:nvGrpSpPr>
          <p:cNvPr id="55" name="Group 26"/>
          <p:cNvGrpSpPr>
            <a:grpSpLocks/>
          </p:cNvGrpSpPr>
          <p:nvPr/>
        </p:nvGrpSpPr>
        <p:grpSpPr bwMode="auto">
          <a:xfrm>
            <a:off x="2627598" y="4218240"/>
            <a:ext cx="1439863" cy="777875"/>
            <a:chOff x="4626" y="1253"/>
            <a:chExt cx="907" cy="490"/>
          </a:xfrm>
        </p:grpSpPr>
        <p:grpSp>
          <p:nvGrpSpPr>
            <p:cNvPr id="56" name="Group 27"/>
            <p:cNvGrpSpPr>
              <a:grpSpLocks/>
            </p:cNvGrpSpPr>
            <p:nvPr/>
          </p:nvGrpSpPr>
          <p:grpSpPr bwMode="auto">
            <a:xfrm>
              <a:off x="5035" y="1253"/>
              <a:ext cx="498" cy="490"/>
              <a:chOff x="5035" y="1253"/>
              <a:chExt cx="498" cy="490"/>
            </a:xfrm>
          </p:grpSpPr>
          <p:grpSp>
            <p:nvGrpSpPr>
              <p:cNvPr id="58" name="Group 28"/>
              <p:cNvGrpSpPr>
                <a:grpSpLocks/>
              </p:cNvGrpSpPr>
              <p:nvPr/>
            </p:nvGrpSpPr>
            <p:grpSpPr bwMode="auto">
              <a:xfrm>
                <a:off x="5307" y="1253"/>
                <a:ext cx="226" cy="490"/>
                <a:chOff x="5307" y="1253"/>
                <a:chExt cx="226" cy="490"/>
              </a:xfrm>
            </p:grpSpPr>
            <p:sp>
              <p:nvSpPr>
                <p:cNvPr id="60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5307" y="1253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</a:pPr>
                  <a:r>
                    <a:rPr lang="ar-SA" altLang="ar-SA" sz="2400" b="1"/>
                    <a:t>3</a:t>
                  </a:r>
                  <a:endParaRPr lang="en-US" altLang="ar-SA" sz="2400" b="1"/>
                </a:p>
              </p:txBody>
            </p:sp>
            <p:sp>
              <p:nvSpPr>
                <p:cNvPr id="61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5352" y="1480"/>
                  <a:ext cx="1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2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5307" y="1455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</a:pPr>
                  <a:r>
                    <a:rPr lang="ar-SA" altLang="ar-SA" sz="2400" b="1"/>
                    <a:t>5</a:t>
                  </a:r>
                  <a:endParaRPr lang="en-US" altLang="ar-SA" sz="2400" b="1"/>
                </a:p>
              </p:txBody>
            </p:sp>
          </p:grpSp>
          <p:sp>
            <p:nvSpPr>
              <p:cNvPr id="59" name="Text Box 87"/>
              <p:cNvSpPr txBox="1">
                <a:spLocks noChangeArrowheads="1"/>
              </p:cNvSpPr>
              <p:nvPr/>
            </p:nvSpPr>
            <p:spPr bwMode="auto">
              <a:xfrm>
                <a:off x="5035" y="1321"/>
                <a:ext cx="317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ar-SA" sz="2200" b="1" dirty="0"/>
                  <a:t>ل</a:t>
                </a:r>
                <a:endParaRPr lang="en-US" altLang="ar-SA" sz="2200" b="1" dirty="0"/>
              </a:p>
            </p:txBody>
          </p:sp>
        </p:grpSp>
        <p:sp>
          <p:nvSpPr>
            <p:cNvPr id="57" name="Text Box 87"/>
            <p:cNvSpPr txBox="1">
              <a:spLocks noChangeArrowheads="1"/>
            </p:cNvSpPr>
            <p:nvPr/>
          </p:nvSpPr>
          <p:spPr bwMode="auto">
            <a:xfrm>
              <a:off x="4626" y="1344"/>
              <a:ext cx="4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ar-SA" sz="2400" b="1" dirty="0"/>
                <a:t>= 6</a:t>
              </a:r>
              <a:endParaRPr lang="en-US" altLang="ar-SA" sz="2400" b="1" dirty="0"/>
            </a:p>
          </p:txBody>
        </p:sp>
      </p:grpSp>
      <p:grpSp>
        <p:nvGrpSpPr>
          <p:cNvPr id="79" name="Group 34"/>
          <p:cNvGrpSpPr>
            <a:grpSpLocks/>
          </p:cNvGrpSpPr>
          <p:nvPr/>
        </p:nvGrpSpPr>
        <p:grpSpPr bwMode="auto">
          <a:xfrm>
            <a:off x="3997611" y="4218240"/>
            <a:ext cx="682625" cy="777875"/>
            <a:chOff x="3991" y="2341"/>
            <a:chExt cx="430" cy="490"/>
          </a:xfrm>
        </p:grpSpPr>
        <p:grpSp>
          <p:nvGrpSpPr>
            <p:cNvPr id="80" name="Group 35"/>
            <p:cNvGrpSpPr>
              <a:grpSpLocks/>
            </p:cNvGrpSpPr>
            <p:nvPr/>
          </p:nvGrpSpPr>
          <p:grpSpPr bwMode="auto">
            <a:xfrm>
              <a:off x="4195" y="2341"/>
              <a:ext cx="226" cy="490"/>
              <a:chOff x="5307" y="1253"/>
              <a:chExt cx="226" cy="490"/>
            </a:xfrm>
          </p:grpSpPr>
          <p:sp>
            <p:nvSpPr>
              <p:cNvPr id="82" name="Text Box 87"/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5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83" name="Line 37"/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" name="Text Box 87"/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3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1" name="Text Box 87"/>
            <p:cNvSpPr txBox="1">
              <a:spLocks noChangeArrowheads="1"/>
            </p:cNvSpPr>
            <p:nvPr/>
          </p:nvSpPr>
          <p:spPr bwMode="auto">
            <a:xfrm>
              <a:off x="3991" y="2416"/>
              <a:ext cx="2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ar-SA" sz="2400" b="1"/>
                <a:t>×</a:t>
              </a:r>
              <a:endParaRPr lang="en-US" altLang="ar-SA" sz="2400" b="1"/>
            </a:p>
          </p:txBody>
        </p:sp>
      </p:grpSp>
      <p:grpSp>
        <p:nvGrpSpPr>
          <p:cNvPr id="85" name="Group 40"/>
          <p:cNvGrpSpPr>
            <a:grpSpLocks/>
          </p:cNvGrpSpPr>
          <p:nvPr/>
        </p:nvGrpSpPr>
        <p:grpSpPr bwMode="auto">
          <a:xfrm>
            <a:off x="2014823" y="4218240"/>
            <a:ext cx="757238" cy="777875"/>
            <a:chOff x="3787" y="2183"/>
            <a:chExt cx="477" cy="490"/>
          </a:xfrm>
        </p:grpSpPr>
        <p:grpSp>
          <p:nvGrpSpPr>
            <p:cNvPr id="86" name="Group 41"/>
            <p:cNvGrpSpPr>
              <a:grpSpLocks/>
            </p:cNvGrpSpPr>
            <p:nvPr/>
          </p:nvGrpSpPr>
          <p:grpSpPr bwMode="auto">
            <a:xfrm>
              <a:off x="3787" y="2183"/>
              <a:ext cx="226" cy="490"/>
              <a:chOff x="5307" y="1253"/>
              <a:chExt cx="226" cy="490"/>
            </a:xfrm>
          </p:grpSpPr>
          <p:sp>
            <p:nvSpPr>
              <p:cNvPr id="88" name="Text Box 87"/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5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89" name="Line 43"/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0" name="Text Box 87"/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3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7" name="Text Box 87"/>
            <p:cNvSpPr txBox="1">
              <a:spLocks noChangeArrowheads="1"/>
            </p:cNvSpPr>
            <p:nvPr/>
          </p:nvSpPr>
          <p:spPr bwMode="auto">
            <a:xfrm>
              <a:off x="3969" y="2258"/>
              <a:ext cx="2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ar-SA" sz="2400" b="1"/>
                <a:t>×</a:t>
              </a:r>
              <a:endParaRPr lang="en-US" altLang="ar-SA" sz="2400" b="1"/>
            </a:p>
          </p:txBody>
        </p:sp>
      </p:grpSp>
      <p:sp>
        <p:nvSpPr>
          <p:cNvPr id="91" name="Line 46"/>
          <p:cNvSpPr>
            <a:spLocks noChangeShapeType="1"/>
          </p:cNvSpPr>
          <p:nvPr/>
        </p:nvSpPr>
        <p:spPr bwMode="auto">
          <a:xfrm flipH="1">
            <a:off x="4419886" y="4326190"/>
            <a:ext cx="179387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2" name="Line 47"/>
          <p:cNvSpPr>
            <a:spLocks noChangeShapeType="1"/>
          </p:cNvSpPr>
          <p:nvPr/>
        </p:nvSpPr>
        <p:spPr bwMode="auto">
          <a:xfrm flipH="1">
            <a:off x="3800761" y="4672265"/>
            <a:ext cx="179387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3" name="Line 48"/>
          <p:cNvSpPr>
            <a:spLocks noChangeShapeType="1"/>
          </p:cNvSpPr>
          <p:nvPr/>
        </p:nvSpPr>
        <p:spPr bwMode="auto">
          <a:xfrm flipH="1">
            <a:off x="3794411" y="4362703"/>
            <a:ext cx="17938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4" name="Line 49"/>
          <p:cNvSpPr>
            <a:spLocks noChangeShapeType="1"/>
          </p:cNvSpPr>
          <p:nvPr/>
        </p:nvSpPr>
        <p:spPr bwMode="auto">
          <a:xfrm flipH="1">
            <a:off x="4434173" y="4650040"/>
            <a:ext cx="179388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5" name="Text Box 87"/>
          <p:cNvSpPr txBox="1">
            <a:spLocks noChangeArrowheads="1"/>
          </p:cNvSpPr>
          <p:nvPr/>
        </p:nvSpPr>
        <p:spPr bwMode="auto">
          <a:xfrm>
            <a:off x="2308597" y="4806560"/>
            <a:ext cx="1128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ar-SA" altLang="ar-SA" sz="2000" b="1" dirty="0"/>
              <a:t>ل = 10</a:t>
            </a:r>
            <a:endParaRPr lang="en-US" altLang="ar-SA" sz="2000" b="1" dirty="0"/>
          </a:p>
        </p:txBody>
      </p:sp>
      <p:sp>
        <p:nvSpPr>
          <p:cNvPr id="96" name="Line 51"/>
          <p:cNvSpPr>
            <a:spLocks noChangeShapeType="1"/>
          </p:cNvSpPr>
          <p:nvPr/>
        </p:nvSpPr>
        <p:spPr bwMode="auto">
          <a:xfrm flipH="1">
            <a:off x="2764123" y="4499228"/>
            <a:ext cx="179388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7" name="Line 52"/>
          <p:cNvSpPr>
            <a:spLocks noChangeShapeType="1"/>
          </p:cNvSpPr>
          <p:nvPr/>
        </p:nvSpPr>
        <p:spPr bwMode="auto">
          <a:xfrm flipH="1">
            <a:off x="2116423" y="4672265"/>
            <a:ext cx="179388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8" name="Text Box 87"/>
          <p:cNvSpPr txBox="1">
            <a:spLocks noChangeArrowheads="1"/>
          </p:cNvSpPr>
          <p:nvPr/>
        </p:nvSpPr>
        <p:spPr bwMode="auto">
          <a:xfrm>
            <a:off x="2627598" y="4084890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chemeClr val="accent2"/>
                </a:solidFill>
              </a:rPr>
              <a:t>2</a:t>
            </a:r>
            <a:endParaRPr lang="en-US" altLang="ar-SA" sz="2400" b="1">
              <a:solidFill>
                <a:schemeClr val="accent2"/>
              </a:solidFill>
            </a:endParaRPr>
          </a:p>
        </p:txBody>
      </p:sp>
      <p:pic>
        <p:nvPicPr>
          <p:cNvPr id="99" name="Picture 5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596" y="4958841"/>
            <a:ext cx="768350" cy="34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0" name="Group 55"/>
          <p:cNvGrpSpPr>
            <a:grpSpLocks/>
          </p:cNvGrpSpPr>
          <p:nvPr/>
        </p:nvGrpSpPr>
        <p:grpSpPr bwMode="auto">
          <a:xfrm>
            <a:off x="3770162" y="5365273"/>
            <a:ext cx="1439863" cy="777875"/>
            <a:chOff x="4626" y="1253"/>
            <a:chExt cx="907" cy="490"/>
          </a:xfrm>
        </p:grpSpPr>
        <p:grpSp>
          <p:nvGrpSpPr>
            <p:cNvPr id="101" name="Group 56"/>
            <p:cNvGrpSpPr>
              <a:grpSpLocks/>
            </p:cNvGrpSpPr>
            <p:nvPr/>
          </p:nvGrpSpPr>
          <p:grpSpPr bwMode="auto">
            <a:xfrm>
              <a:off x="5035" y="1253"/>
              <a:ext cx="498" cy="490"/>
              <a:chOff x="5035" y="1253"/>
              <a:chExt cx="498" cy="490"/>
            </a:xfrm>
          </p:grpSpPr>
          <p:grpSp>
            <p:nvGrpSpPr>
              <p:cNvPr id="103" name="Group 57"/>
              <p:cNvGrpSpPr>
                <a:grpSpLocks/>
              </p:cNvGrpSpPr>
              <p:nvPr/>
            </p:nvGrpSpPr>
            <p:grpSpPr bwMode="auto">
              <a:xfrm>
                <a:off x="5307" y="1253"/>
                <a:ext cx="226" cy="490"/>
                <a:chOff x="5307" y="1253"/>
                <a:chExt cx="226" cy="490"/>
              </a:xfrm>
            </p:grpSpPr>
            <p:sp>
              <p:nvSpPr>
                <p:cNvPr id="10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5307" y="1253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</a:pPr>
                  <a:r>
                    <a:rPr lang="ar-SA" altLang="ar-SA" sz="2400" b="1"/>
                    <a:t>3</a:t>
                  </a:r>
                  <a:endParaRPr lang="en-US" altLang="ar-SA" sz="2400" b="1"/>
                </a:p>
              </p:txBody>
            </p:sp>
            <p:sp>
              <p:nvSpPr>
                <p:cNvPr id="106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5352" y="1480"/>
                  <a:ext cx="1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07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5307" y="1455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</a:pPr>
                  <a:r>
                    <a:rPr lang="ar-SA" altLang="ar-SA" sz="2400" b="1"/>
                    <a:t>5</a:t>
                  </a:r>
                  <a:endParaRPr lang="en-US" altLang="ar-SA" sz="2400" b="1"/>
                </a:p>
              </p:txBody>
            </p:sp>
          </p:grpSp>
          <p:sp>
            <p:nvSpPr>
              <p:cNvPr id="104" name="Text Box 87"/>
              <p:cNvSpPr txBox="1">
                <a:spLocks noChangeArrowheads="1"/>
              </p:cNvSpPr>
              <p:nvPr/>
            </p:nvSpPr>
            <p:spPr bwMode="auto">
              <a:xfrm>
                <a:off x="5035" y="1321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ar-SA" sz="2400" b="1"/>
                  <a:t>ل</a:t>
                </a:r>
                <a:endParaRPr lang="en-US" altLang="ar-SA" sz="2400" b="1"/>
              </a:p>
            </p:txBody>
          </p:sp>
        </p:grpSp>
        <p:sp>
          <p:nvSpPr>
            <p:cNvPr id="102" name="Text Box 87"/>
            <p:cNvSpPr txBox="1">
              <a:spLocks noChangeArrowheads="1"/>
            </p:cNvSpPr>
            <p:nvPr/>
          </p:nvSpPr>
          <p:spPr bwMode="auto">
            <a:xfrm>
              <a:off x="4626" y="1344"/>
              <a:ext cx="4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ar-SA" sz="2400" b="1"/>
                <a:t>= 6</a:t>
              </a:r>
              <a:endParaRPr lang="en-US" altLang="ar-SA" sz="2400" b="1"/>
            </a:p>
          </p:txBody>
        </p:sp>
      </p:grpSp>
      <p:sp>
        <p:nvSpPr>
          <p:cNvPr id="108" name="Text Box 87"/>
          <p:cNvSpPr txBox="1">
            <a:spLocks noChangeArrowheads="1"/>
          </p:cNvSpPr>
          <p:nvPr/>
        </p:nvSpPr>
        <p:spPr bwMode="auto">
          <a:xfrm>
            <a:off x="4346425" y="5509735"/>
            <a:ext cx="539750" cy="457200"/>
          </a:xfrm>
          <a:prstGeom prst="rect">
            <a:avLst/>
          </a:prstGeom>
          <a:solidFill>
            <a:srgbClr val="CDFDA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ar-SA" altLang="ar-SA" sz="2400" b="1"/>
              <a:t>10</a:t>
            </a:r>
            <a:endParaRPr lang="en-US" altLang="ar-SA" sz="2400" b="1"/>
          </a:p>
        </p:txBody>
      </p:sp>
      <p:sp>
        <p:nvSpPr>
          <p:cNvPr id="109" name="Text Box 87"/>
          <p:cNvSpPr txBox="1">
            <a:spLocks noChangeArrowheads="1"/>
          </p:cNvSpPr>
          <p:nvPr/>
        </p:nvSpPr>
        <p:spPr bwMode="auto">
          <a:xfrm>
            <a:off x="4382937" y="5149373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chemeClr val="accent2"/>
                </a:solidFill>
              </a:rPr>
              <a:t>2</a:t>
            </a:r>
            <a:endParaRPr lang="en-US" altLang="ar-SA" sz="2400" b="1">
              <a:solidFill>
                <a:schemeClr val="accent2"/>
              </a:solidFill>
            </a:endParaRPr>
          </a:p>
        </p:txBody>
      </p:sp>
      <p:sp>
        <p:nvSpPr>
          <p:cNvPr id="110" name="Line 65"/>
          <p:cNvSpPr>
            <a:spLocks noChangeShapeType="1"/>
          </p:cNvSpPr>
          <p:nvPr/>
        </p:nvSpPr>
        <p:spPr bwMode="auto">
          <a:xfrm flipH="1">
            <a:off x="4562325" y="5654198"/>
            <a:ext cx="17938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1" name="Line 66"/>
          <p:cNvSpPr>
            <a:spLocks noChangeShapeType="1"/>
          </p:cNvSpPr>
          <p:nvPr/>
        </p:nvSpPr>
        <p:spPr bwMode="auto">
          <a:xfrm flipH="1">
            <a:off x="4959200" y="5819298"/>
            <a:ext cx="17938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2" name="Text Box 87"/>
          <p:cNvSpPr txBox="1">
            <a:spLocks noChangeArrowheads="1"/>
          </p:cNvSpPr>
          <p:nvPr/>
        </p:nvSpPr>
        <p:spPr bwMode="auto">
          <a:xfrm>
            <a:off x="3627287" y="5986934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ar-SA" altLang="ar-SA" sz="2400" b="1" dirty="0"/>
              <a:t>6 =  6</a:t>
            </a:r>
            <a:endParaRPr lang="en-US" altLang="ar-SA" sz="2400" b="1" dirty="0"/>
          </a:p>
        </p:txBody>
      </p:sp>
      <p:sp>
        <p:nvSpPr>
          <p:cNvPr id="113" name="Text Box 87"/>
          <p:cNvSpPr txBox="1">
            <a:spLocks noChangeArrowheads="1"/>
          </p:cNvSpPr>
          <p:nvPr/>
        </p:nvSpPr>
        <p:spPr bwMode="auto">
          <a:xfrm>
            <a:off x="3251192" y="6041549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sz="24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</a:rPr>
              <a:t>✓</a:t>
            </a:r>
          </a:p>
        </p:txBody>
      </p:sp>
      <p:pic>
        <p:nvPicPr>
          <p:cNvPr id="114" name="صورة 113"/>
          <p:cNvPicPr>
            <a:picLocks noChangeAspect="1"/>
          </p:cNvPicPr>
          <p:nvPr/>
        </p:nvPicPr>
        <p:blipFill rotWithShape="1">
          <a:blip r:embed="rId10"/>
          <a:srcRect l="12676" t="7147" r="66321" b="66930"/>
          <a:stretch/>
        </p:blipFill>
        <p:spPr>
          <a:xfrm>
            <a:off x="8047897" y="3781503"/>
            <a:ext cx="1843894" cy="955011"/>
          </a:xfrm>
          <a:prstGeom prst="rect">
            <a:avLst/>
          </a:prstGeom>
        </p:spPr>
      </p:pic>
      <p:pic>
        <p:nvPicPr>
          <p:cNvPr id="115" name="صورة 114"/>
          <p:cNvPicPr>
            <a:picLocks noChangeAspect="1"/>
          </p:cNvPicPr>
          <p:nvPr/>
        </p:nvPicPr>
        <p:blipFill rotWithShape="1">
          <a:blip r:embed="rId10"/>
          <a:srcRect l="-33" t="31914" r="52004" b="35169"/>
          <a:stretch/>
        </p:blipFill>
        <p:spPr>
          <a:xfrm>
            <a:off x="6414866" y="4785758"/>
            <a:ext cx="2596577" cy="1670022"/>
          </a:xfrm>
          <a:prstGeom prst="rect">
            <a:avLst/>
          </a:prstGeom>
        </p:spPr>
      </p:pic>
      <p:pic>
        <p:nvPicPr>
          <p:cNvPr id="116" name="صورة 115"/>
          <p:cNvPicPr>
            <a:picLocks noChangeAspect="1"/>
          </p:cNvPicPr>
          <p:nvPr/>
        </p:nvPicPr>
        <p:blipFill rotWithShape="1">
          <a:blip r:embed="rId10"/>
          <a:srcRect l="-452" t="67319" r="52719" b="921"/>
          <a:stretch/>
        </p:blipFill>
        <p:spPr>
          <a:xfrm>
            <a:off x="9082712" y="4862159"/>
            <a:ext cx="2541176" cy="1613494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614149"/>
            <a:ext cx="456646" cy="558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70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8" grpId="0"/>
      <p:bldP spid="108" grpId="0" animBg="1"/>
      <p:bldP spid="109" grpId="0"/>
      <p:bldP spid="112" grpId="0"/>
      <p:bldP spid="1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173934"/>
            <a:ext cx="11805313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12183" y="334881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/>
            </a:b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7876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2330" y="996245"/>
            <a:ext cx="1859114" cy="650891"/>
          </a:xfrm>
          <a:prstGeom prst="rect">
            <a:avLst/>
          </a:prstGeom>
        </p:spPr>
      </p:pic>
      <p:grpSp>
        <p:nvGrpSpPr>
          <p:cNvPr id="104" name="Group 100"/>
          <p:cNvGrpSpPr>
            <a:grpSpLocks/>
          </p:cNvGrpSpPr>
          <p:nvPr/>
        </p:nvGrpSpPr>
        <p:grpSpPr bwMode="auto">
          <a:xfrm>
            <a:off x="9815450" y="1715399"/>
            <a:ext cx="682625" cy="777875"/>
            <a:chOff x="3991" y="2341"/>
            <a:chExt cx="430" cy="490"/>
          </a:xfrm>
        </p:grpSpPr>
        <p:grpSp>
          <p:nvGrpSpPr>
            <p:cNvPr id="105" name="Group 101"/>
            <p:cNvGrpSpPr>
              <a:grpSpLocks/>
            </p:cNvGrpSpPr>
            <p:nvPr/>
          </p:nvGrpSpPr>
          <p:grpSpPr bwMode="auto">
            <a:xfrm>
              <a:off x="4195" y="2341"/>
              <a:ext cx="226" cy="490"/>
              <a:chOff x="5307" y="1253"/>
              <a:chExt cx="226" cy="490"/>
            </a:xfrm>
          </p:grpSpPr>
          <p:sp>
            <p:nvSpPr>
              <p:cNvPr id="107" name="Text Box 87"/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3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08" name="Line 103"/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9" name="Text Box 87"/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2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6" name="Text Box 87"/>
            <p:cNvSpPr txBox="1">
              <a:spLocks noChangeArrowheads="1"/>
            </p:cNvSpPr>
            <p:nvPr/>
          </p:nvSpPr>
          <p:spPr bwMode="auto">
            <a:xfrm>
              <a:off x="3991" y="2416"/>
              <a:ext cx="2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ar-SA" sz="2400" b="1"/>
                <a:t>×</a:t>
              </a:r>
              <a:endParaRPr lang="en-US" altLang="ar-SA" sz="2400" b="1"/>
            </a:p>
          </p:txBody>
        </p:sp>
      </p:grpSp>
      <p:grpSp>
        <p:nvGrpSpPr>
          <p:cNvPr id="110" name="Group 106"/>
          <p:cNvGrpSpPr>
            <a:grpSpLocks/>
          </p:cNvGrpSpPr>
          <p:nvPr/>
        </p:nvGrpSpPr>
        <p:grpSpPr bwMode="auto">
          <a:xfrm>
            <a:off x="7256400" y="1715399"/>
            <a:ext cx="757237" cy="777875"/>
            <a:chOff x="3787" y="2183"/>
            <a:chExt cx="477" cy="490"/>
          </a:xfrm>
        </p:grpSpPr>
        <p:grpSp>
          <p:nvGrpSpPr>
            <p:cNvPr id="111" name="Group 107"/>
            <p:cNvGrpSpPr>
              <a:grpSpLocks/>
            </p:cNvGrpSpPr>
            <p:nvPr/>
          </p:nvGrpSpPr>
          <p:grpSpPr bwMode="auto">
            <a:xfrm>
              <a:off x="3787" y="2183"/>
              <a:ext cx="226" cy="490"/>
              <a:chOff x="5307" y="1253"/>
              <a:chExt cx="226" cy="490"/>
            </a:xfrm>
          </p:grpSpPr>
          <p:sp>
            <p:nvSpPr>
              <p:cNvPr id="113" name="Text Box 87"/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3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14" name="Line 109"/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5" name="Text Box 87"/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2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12" name="Text Box 87"/>
            <p:cNvSpPr txBox="1">
              <a:spLocks noChangeArrowheads="1"/>
            </p:cNvSpPr>
            <p:nvPr/>
          </p:nvSpPr>
          <p:spPr bwMode="auto">
            <a:xfrm>
              <a:off x="3969" y="2258"/>
              <a:ext cx="2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ar-SA" altLang="ar-SA" sz="2400" b="1"/>
                <a:t>×</a:t>
              </a:r>
              <a:endParaRPr lang="en-US" altLang="ar-SA" sz="2400" b="1"/>
            </a:p>
          </p:txBody>
        </p:sp>
      </p:grpSp>
      <p:pic>
        <p:nvPicPr>
          <p:cNvPr id="116" name="Picture 1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909" y="2738544"/>
            <a:ext cx="7683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" name="Text Box 87"/>
          <p:cNvSpPr txBox="1">
            <a:spLocks noChangeArrowheads="1"/>
          </p:cNvSpPr>
          <p:nvPr/>
        </p:nvSpPr>
        <p:spPr bwMode="auto">
          <a:xfrm>
            <a:off x="8121618" y="4214119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sz="24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</a:rPr>
              <a:t>✓</a:t>
            </a:r>
          </a:p>
        </p:txBody>
      </p:sp>
      <p:grpSp>
        <p:nvGrpSpPr>
          <p:cNvPr id="118" name="Group 141"/>
          <p:cNvGrpSpPr>
            <a:grpSpLocks/>
          </p:cNvGrpSpPr>
          <p:nvPr/>
        </p:nvGrpSpPr>
        <p:grpSpPr bwMode="auto">
          <a:xfrm>
            <a:off x="7940612" y="1693174"/>
            <a:ext cx="1981200" cy="777875"/>
            <a:chOff x="589" y="527"/>
            <a:chExt cx="1248" cy="490"/>
          </a:xfrm>
        </p:grpSpPr>
        <p:grpSp>
          <p:nvGrpSpPr>
            <p:cNvPr id="119" name="Group 142"/>
            <p:cNvGrpSpPr>
              <a:grpSpLocks/>
            </p:cNvGrpSpPr>
            <p:nvPr/>
          </p:nvGrpSpPr>
          <p:grpSpPr bwMode="auto">
            <a:xfrm>
              <a:off x="589" y="527"/>
              <a:ext cx="498" cy="490"/>
              <a:chOff x="5035" y="1253"/>
              <a:chExt cx="498" cy="490"/>
            </a:xfrm>
          </p:grpSpPr>
          <p:grpSp>
            <p:nvGrpSpPr>
              <p:cNvPr id="127" name="Group 143"/>
              <p:cNvGrpSpPr>
                <a:grpSpLocks/>
              </p:cNvGrpSpPr>
              <p:nvPr/>
            </p:nvGrpSpPr>
            <p:grpSpPr bwMode="auto">
              <a:xfrm>
                <a:off x="5307" y="1253"/>
                <a:ext cx="226" cy="490"/>
                <a:chOff x="5307" y="1253"/>
                <a:chExt cx="226" cy="490"/>
              </a:xfrm>
            </p:grpSpPr>
            <p:sp>
              <p:nvSpPr>
                <p:cNvPr id="129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5307" y="1253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</a:pPr>
                  <a:r>
                    <a:rPr lang="ar-SA" altLang="ar-SA" sz="2400" b="1"/>
                    <a:t>2</a:t>
                  </a:r>
                  <a:endParaRPr lang="en-US" altLang="ar-SA" sz="2400" b="1"/>
                </a:p>
              </p:txBody>
            </p:sp>
            <p:sp>
              <p:nvSpPr>
                <p:cNvPr id="130" name="Line 145"/>
                <p:cNvSpPr>
                  <a:spLocks noChangeShapeType="1"/>
                </p:cNvSpPr>
                <p:nvPr/>
              </p:nvSpPr>
              <p:spPr bwMode="auto">
                <a:xfrm flipH="1">
                  <a:off x="5352" y="1480"/>
                  <a:ext cx="1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3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5307" y="1455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</a:pPr>
                  <a:r>
                    <a:rPr lang="ar-SA" altLang="ar-SA" sz="2400" b="1"/>
                    <a:t>3</a:t>
                  </a:r>
                  <a:endParaRPr lang="en-US" altLang="ar-SA" sz="2400" b="1"/>
                </a:p>
              </p:txBody>
            </p:sp>
          </p:grpSp>
          <p:sp>
            <p:nvSpPr>
              <p:cNvPr id="128" name="Text Box 87"/>
              <p:cNvSpPr txBox="1">
                <a:spLocks noChangeArrowheads="1"/>
              </p:cNvSpPr>
              <p:nvPr/>
            </p:nvSpPr>
            <p:spPr bwMode="auto">
              <a:xfrm>
                <a:off x="5035" y="1321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ar-SA" sz="2400" b="1"/>
                  <a:t>ب</a:t>
                </a:r>
                <a:endParaRPr lang="en-US" altLang="ar-SA" sz="2400" b="1"/>
              </a:p>
            </p:txBody>
          </p:sp>
        </p:grpSp>
        <p:grpSp>
          <p:nvGrpSpPr>
            <p:cNvPr id="120" name="Group 148"/>
            <p:cNvGrpSpPr>
              <a:grpSpLocks/>
            </p:cNvGrpSpPr>
            <p:nvPr/>
          </p:nvGrpSpPr>
          <p:grpSpPr bwMode="auto">
            <a:xfrm>
              <a:off x="1089" y="527"/>
              <a:ext cx="748" cy="490"/>
              <a:chOff x="2064" y="82"/>
              <a:chExt cx="748" cy="490"/>
            </a:xfrm>
          </p:grpSpPr>
          <p:sp>
            <p:nvSpPr>
              <p:cNvPr id="121" name="Text Box 87"/>
              <p:cNvSpPr txBox="1">
                <a:spLocks noChangeArrowheads="1"/>
              </p:cNvSpPr>
              <p:nvPr/>
            </p:nvSpPr>
            <p:spPr bwMode="auto">
              <a:xfrm>
                <a:off x="2064" y="164"/>
                <a:ext cx="2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rtl="0" eaLnBrk="1" hangingPunct="1">
                  <a:spcBef>
                    <a:spcPct val="50000"/>
                  </a:spcBef>
                </a:pPr>
                <a:r>
                  <a:rPr lang="ar-SA" altLang="ar-SA" sz="2400" b="1"/>
                  <a:t>=</a:t>
                </a:r>
                <a:endParaRPr lang="en-US" altLang="ar-SA" sz="2400" b="1"/>
              </a:p>
            </p:txBody>
          </p:sp>
          <p:grpSp>
            <p:nvGrpSpPr>
              <p:cNvPr id="122" name="Group 150"/>
              <p:cNvGrpSpPr>
                <a:grpSpLocks/>
              </p:cNvGrpSpPr>
              <p:nvPr/>
            </p:nvGrpSpPr>
            <p:grpSpPr bwMode="auto">
              <a:xfrm>
                <a:off x="2336" y="82"/>
                <a:ext cx="226" cy="490"/>
                <a:chOff x="5307" y="1253"/>
                <a:chExt cx="226" cy="490"/>
              </a:xfrm>
            </p:grpSpPr>
            <p:sp>
              <p:nvSpPr>
                <p:cNvPr id="12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5307" y="1253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</a:pPr>
                  <a:r>
                    <a:rPr lang="ar-SA" altLang="ar-SA" sz="2400" b="1"/>
                    <a:t>1</a:t>
                  </a:r>
                  <a:endParaRPr lang="en-US" altLang="ar-SA" sz="2400" b="1"/>
                </a:p>
              </p:txBody>
            </p:sp>
            <p:sp>
              <p:nvSpPr>
                <p:cNvPr id="125" name="Line 152"/>
                <p:cNvSpPr>
                  <a:spLocks noChangeShapeType="1"/>
                </p:cNvSpPr>
                <p:nvPr/>
              </p:nvSpPr>
              <p:spPr bwMode="auto">
                <a:xfrm flipH="1">
                  <a:off x="5352" y="1480"/>
                  <a:ext cx="1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2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5307" y="1455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</a:pPr>
                  <a:r>
                    <a:rPr lang="ar-SA" altLang="ar-SA" sz="2400" b="1"/>
                    <a:t>4</a:t>
                  </a:r>
                  <a:endParaRPr lang="en-US" altLang="ar-SA" sz="2400" b="1"/>
                </a:p>
              </p:txBody>
            </p:sp>
          </p:grpSp>
          <p:sp>
            <p:nvSpPr>
              <p:cNvPr id="123" name="Text Box 87"/>
              <p:cNvSpPr txBox="1">
                <a:spLocks noChangeArrowheads="1"/>
              </p:cNvSpPr>
              <p:nvPr/>
            </p:nvSpPr>
            <p:spPr bwMode="auto">
              <a:xfrm>
                <a:off x="2540" y="146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ar-SA" sz="2400" b="1"/>
                  <a:t>ــ</a:t>
                </a:r>
                <a:endParaRPr lang="en-US" altLang="ar-SA" sz="2400" b="1"/>
              </a:p>
            </p:txBody>
          </p:sp>
        </p:grpSp>
      </p:grpSp>
      <p:grpSp>
        <p:nvGrpSpPr>
          <p:cNvPr id="132" name="Group 208"/>
          <p:cNvGrpSpPr>
            <a:grpSpLocks/>
          </p:cNvGrpSpPr>
          <p:nvPr/>
        </p:nvGrpSpPr>
        <p:grpSpPr bwMode="auto">
          <a:xfrm>
            <a:off x="7832663" y="2311506"/>
            <a:ext cx="2124075" cy="777875"/>
            <a:chOff x="816" y="1897"/>
            <a:chExt cx="1338" cy="490"/>
          </a:xfrm>
        </p:grpSpPr>
        <p:sp>
          <p:nvSpPr>
            <p:cNvPr id="133" name="Text Box 87"/>
            <p:cNvSpPr txBox="1">
              <a:spLocks noChangeArrowheads="1"/>
            </p:cNvSpPr>
            <p:nvPr/>
          </p:nvSpPr>
          <p:spPr bwMode="auto">
            <a:xfrm>
              <a:off x="816" y="1979"/>
              <a:ext cx="9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</a:pPr>
              <a:r>
                <a:rPr lang="ar-SA" altLang="ar-SA" sz="2400" b="1"/>
                <a:t>  =       ب</a:t>
              </a:r>
              <a:endParaRPr lang="en-US" altLang="ar-SA" sz="2400" b="1"/>
            </a:p>
          </p:txBody>
        </p:sp>
        <p:grpSp>
          <p:nvGrpSpPr>
            <p:cNvPr id="134" name="Group 162"/>
            <p:cNvGrpSpPr>
              <a:grpSpLocks/>
            </p:cNvGrpSpPr>
            <p:nvPr/>
          </p:nvGrpSpPr>
          <p:grpSpPr bwMode="auto">
            <a:xfrm>
              <a:off x="1655" y="1897"/>
              <a:ext cx="499" cy="490"/>
              <a:chOff x="884" y="2296"/>
              <a:chExt cx="499" cy="490"/>
            </a:xfrm>
          </p:grpSpPr>
          <p:grpSp>
            <p:nvGrpSpPr>
              <p:cNvPr id="135" name="Group 157"/>
              <p:cNvGrpSpPr>
                <a:grpSpLocks/>
              </p:cNvGrpSpPr>
              <p:nvPr/>
            </p:nvGrpSpPr>
            <p:grpSpPr bwMode="auto">
              <a:xfrm>
                <a:off x="884" y="2296"/>
                <a:ext cx="226" cy="490"/>
                <a:chOff x="5307" y="1253"/>
                <a:chExt cx="226" cy="490"/>
              </a:xfrm>
            </p:grpSpPr>
            <p:sp>
              <p:nvSpPr>
                <p:cNvPr id="137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5307" y="1253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</a:pPr>
                  <a:r>
                    <a:rPr lang="ar-SA" altLang="ar-SA" sz="2400" b="1"/>
                    <a:t>3</a:t>
                  </a:r>
                  <a:endParaRPr lang="en-US" altLang="ar-SA" sz="2400" b="1"/>
                </a:p>
              </p:txBody>
            </p:sp>
            <p:sp>
              <p:nvSpPr>
                <p:cNvPr id="138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5352" y="1480"/>
                  <a:ext cx="1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39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5307" y="1455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</a:pPr>
                  <a:r>
                    <a:rPr lang="ar-SA" altLang="ar-SA" sz="2400" b="1"/>
                    <a:t>8</a:t>
                  </a:r>
                  <a:endParaRPr lang="en-US" altLang="ar-SA" sz="2400" b="1"/>
                </a:p>
              </p:txBody>
            </p:sp>
          </p:grpSp>
          <p:sp>
            <p:nvSpPr>
              <p:cNvPr id="136" name="Text Box 87"/>
              <p:cNvSpPr txBox="1">
                <a:spLocks noChangeArrowheads="1"/>
              </p:cNvSpPr>
              <p:nvPr/>
            </p:nvSpPr>
            <p:spPr bwMode="auto">
              <a:xfrm>
                <a:off x="1066" y="2355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ar-SA" sz="2400" b="1"/>
                  <a:t>ــ</a:t>
                </a:r>
                <a:endParaRPr lang="en-US" altLang="ar-SA" sz="2400" b="1"/>
              </a:p>
            </p:txBody>
          </p:sp>
        </p:grpSp>
      </p:grpSp>
      <p:grpSp>
        <p:nvGrpSpPr>
          <p:cNvPr id="140" name="Group 189"/>
          <p:cNvGrpSpPr>
            <a:grpSpLocks/>
          </p:cNvGrpSpPr>
          <p:nvPr/>
        </p:nvGrpSpPr>
        <p:grpSpPr bwMode="auto">
          <a:xfrm>
            <a:off x="8805830" y="3086994"/>
            <a:ext cx="2125663" cy="777875"/>
            <a:chOff x="1360" y="2840"/>
            <a:chExt cx="1339" cy="490"/>
          </a:xfrm>
        </p:grpSpPr>
        <p:grpSp>
          <p:nvGrpSpPr>
            <p:cNvPr id="141" name="Group 188"/>
            <p:cNvGrpSpPr>
              <a:grpSpLocks/>
            </p:cNvGrpSpPr>
            <p:nvPr/>
          </p:nvGrpSpPr>
          <p:grpSpPr bwMode="auto">
            <a:xfrm>
              <a:off x="1360" y="2840"/>
              <a:ext cx="589" cy="490"/>
              <a:chOff x="1360" y="2840"/>
              <a:chExt cx="589" cy="490"/>
            </a:xfrm>
          </p:grpSpPr>
          <p:grpSp>
            <p:nvGrpSpPr>
              <p:cNvPr id="149" name="Group 174"/>
              <p:cNvGrpSpPr>
                <a:grpSpLocks/>
              </p:cNvGrpSpPr>
              <p:nvPr/>
            </p:nvGrpSpPr>
            <p:grpSpPr bwMode="auto">
              <a:xfrm>
                <a:off x="1723" y="2840"/>
                <a:ext cx="226" cy="490"/>
                <a:chOff x="5307" y="1253"/>
                <a:chExt cx="226" cy="490"/>
              </a:xfrm>
            </p:grpSpPr>
            <p:sp>
              <p:nvSpPr>
                <p:cNvPr id="15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5307" y="1253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</a:pPr>
                  <a:r>
                    <a:rPr lang="ar-SA" altLang="ar-SA" sz="2400" b="1"/>
                    <a:t>2</a:t>
                  </a:r>
                  <a:endParaRPr lang="en-US" altLang="ar-SA" sz="2400" b="1"/>
                </a:p>
              </p:txBody>
            </p:sp>
            <p:sp>
              <p:nvSpPr>
                <p:cNvPr id="152" name="Line 176"/>
                <p:cNvSpPr>
                  <a:spLocks noChangeShapeType="1"/>
                </p:cNvSpPr>
                <p:nvPr/>
              </p:nvSpPr>
              <p:spPr bwMode="auto">
                <a:xfrm flipH="1">
                  <a:off x="5352" y="1480"/>
                  <a:ext cx="1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53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5307" y="1455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</a:pPr>
                  <a:r>
                    <a:rPr lang="ar-SA" altLang="ar-SA" sz="2400" b="1"/>
                    <a:t>3</a:t>
                  </a:r>
                  <a:endParaRPr lang="en-US" altLang="ar-SA" sz="2400" b="1"/>
                </a:p>
              </p:txBody>
            </p:sp>
          </p:grpSp>
          <p:sp>
            <p:nvSpPr>
              <p:cNvPr id="150" name="Text Box 87"/>
              <p:cNvSpPr txBox="1">
                <a:spLocks noChangeArrowheads="1"/>
              </p:cNvSpPr>
              <p:nvPr/>
            </p:nvSpPr>
            <p:spPr bwMode="auto">
              <a:xfrm>
                <a:off x="1360" y="2908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ar-SA" sz="2400" b="1"/>
                  <a:t>ب</a:t>
                </a:r>
                <a:endParaRPr lang="en-US" altLang="ar-SA" sz="2400" b="1"/>
              </a:p>
            </p:txBody>
          </p:sp>
        </p:grpSp>
        <p:grpSp>
          <p:nvGrpSpPr>
            <p:cNvPr id="142" name="Group 179"/>
            <p:cNvGrpSpPr>
              <a:grpSpLocks/>
            </p:cNvGrpSpPr>
            <p:nvPr/>
          </p:nvGrpSpPr>
          <p:grpSpPr bwMode="auto">
            <a:xfrm>
              <a:off x="1951" y="2840"/>
              <a:ext cx="748" cy="490"/>
              <a:chOff x="2064" y="82"/>
              <a:chExt cx="748" cy="490"/>
            </a:xfrm>
          </p:grpSpPr>
          <p:sp>
            <p:nvSpPr>
              <p:cNvPr id="143" name="Text Box 87"/>
              <p:cNvSpPr txBox="1">
                <a:spLocks noChangeArrowheads="1"/>
              </p:cNvSpPr>
              <p:nvPr/>
            </p:nvSpPr>
            <p:spPr bwMode="auto">
              <a:xfrm>
                <a:off x="2064" y="164"/>
                <a:ext cx="2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rtl="0" eaLnBrk="1" hangingPunct="1">
                  <a:spcBef>
                    <a:spcPct val="50000"/>
                  </a:spcBef>
                </a:pPr>
                <a:r>
                  <a:rPr lang="ar-SA" altLang="ar-SA" sz="2400" b="1"/>
                  <a:t>=</a:t>
                </a:r>
                <a:endParaRPr lang="en-US" altLang="ar-SA" sz="2400" b="1"/>
              </a:p>
            </p:txBody>
          </p:sp>
          <p:grpSp>
            <p:nvGrpSpPr>
              <p:cNvPr id="144" name="Group 181"/>
              <p:cNvGrpSpPr>
                <a:grpSpLocks/>
              </p:cNvGrpSpPr>
              <p:nvPr/>
            </p:nvGrpSpPr>
            <p:grpSpPr bwMode="auto">
              <a:xfrm>
                <a:off x="2336" y="82"/>
                <a:ext cx="226" cy="490"/>
                <a:chOff x="5307" y="1253"/>
                <a:chExt cx="226" cy="490"/>
              </a:xfrm>
            </p:grpSpPr>
            <p:sp>
              <p:nvSpPr>
                <p:cNvPr id="14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5307" y="1253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</a:pPr>
                  <a:r>
                    <a:rPr lang="ar-SA" altLang="ar-SA" sz="2400" b="1"/>
                    <a:t>1</a:t>
                  </a:r>
                  <a:endParaRPr lang="en-US" altLang="ar-SA" sz="2400" b="1"/>
                </a:p>
              </p:txBody>
            </p:sp>
            <p:sp>
              <p:nvSpPr>
                <p:cNvPr id="147" name="Line 183"/>
                <p:cNvSpPr>
                  <a:spLocks noChangeShapeType="1"/>
                </p:cNvSpPr>
                <p:nvPr/>
              </p:nvSpPr>
              <p:spPr bwMode="auto">
                <a:xfrm flipH="1">
                  <a:off x="5352" y="1480"/>
                  <a:ext cx="1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48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5307" y="1455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</a:pPr>
                  <a:r>
                    <a:rPr lang="ar-SA" altLang="ar-SA" sz="2400" b="1"/>
                    <a:t>4</a:t>
                  </a:r>
                  <a:endParaRPr lang="en-US" altLang="ar-SA" sz="2400" b="1"/>
                </a:p>
              </p:txBody>
            </p:sp>
          </p:grpSp>
          <p:sp>
            <p:nvSpPr>
              <p:cNvPr id="145" name="Text Box 87"/>
              <p:cNvSpPr txBox="1">
                <a:spLocks noChangeArrowheads="1"/>
              </p:cNvSpPr>
              <p:nvPr/>
            </p:nvSpPr>
            <p:spPr bwMode="auto">
              <a:xfrm>
                <a:off x="2540" y="146"/>
                <a:ext cx="2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ar-SA" sz="2400" b="1"/>
                  <a:t>ــ</a:t>
                </a:r>
                <a:endParaRPr lang="en-US" altLang="ar-SA" sz="2400" b="1"/>
              </a:p>
            </p:txBody>
          </p:sp>
        </p:grpSp>
      </p:grpSp>
      <p:grpSp>
        <p:nvGrpSpPr>
          <p:cNvPr id="154" name="Group 187"/>
          <p:cNvGrpSpPr>
            <a:grpSpLocks/>
          </p:cNvGrpSpPr>
          <p:nvPr/>
        </p:nvGrpSpPr>
        <p:grpSpPr bwMode="auto">
          <a:xfrm>
            <a:off x="8518493" y="3123507"/>
            <a:ext cx="973137" cy="777875"/>
            <a:chOff x="943" y="2840"/>
            <a:chExt cx="613" cy="490"/>
          </a:xfrm>
        </p:grpSpPr>
        <p:sp>
          <p:nvSpPr>
            <p:cNvPr id="155" name="Rectangle 169"/>
            <p:cNvSpPr>
              <a:spLocks noChangeArrowheads="1"/>
            </p:cNvSpPr>
            <p:nvPr/>
          </p:nvSpPr>
          <p:spPr bwMode="auto">
            <a:xfrm>
              <a:off x="952" y="2908"/>
              <a:ext cx="386" cy="340"/>
            </a:xfrm>
            <a:prstGeom prst="rect">
              <a:avLst/>
            </a:prstGeom>
            <a:solidFill>
              <a:srgbClr val="CDFD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grpSp>
          <p:nvGrpSpPr>
            <p:cNvPr id="156" name="Group 186"/>
            <p:cNvGrpSpPr>
              <a:grpSpLocks/>
            </p:cNvGrpSpPr>
            <p:nvPr/>
          </p:nvGrpSpPr>
          <p:grpSpPr bwMode="auto">
            <a:xfrm>
              <a:off x="943" y="2840"/>
              <a:ext cx="613" cy="490"/>
              <a:chOff x="90" y="2840"/>
              <a:chExt cx="613" cy="490"/>
            </a:xfrm>
          </p:grpSpPr>
          <p:grpSp>
            <p:nvGrpSpPr>
              <p:cNvPr id="157" name="Group 164"/>
              <p:cNvGrpSpPr>
                <a:grpSpLocks/>
              </p:cNvGrpSpPr>
              <p:nvPr/>
            </p:nvGrpSpPr>
            <p:grpSpPr bwMode="auto">
              <a:xfrm>
                <a:off x="90" y="2840"/>
                <a:ext cx="226" cy="490"/>
                <a:chOff x="5307" y="1253"/>
                <a:chExt cx="226" cy="490"/>
              </a:xfrm>
            </p:grpSpPr>
            <p:sp>
              <p:nvSpPr>
                <p:cNvPr id="159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5307" y="1253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</a:pPr>
                  <a:r>
                    <a:rPr lang="ar-SA" altLang="ar-SA" sz="2400" b="1"/>
                    <a:t>3</a:t>
                  </a:r>
                  <a:endParaRPr lang="en-US" altLang="ar-SA" sz="2400" b="1"/>
                </a:p>
              </p:txBody>
            </p:sp>
            <p:sp>
              <p:nvSpPr>
                <p:cNvPr id="160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5352" y="1480"/>
                  <a:ext cx="1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6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5307" y="1455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</a:pPr>
                  <a:r>
                    <a:rPr lang="ar-SA" altLang="ar-SA" sz="2400" b="1"/>
                    <a:t>8</a:t>
                  </a:r>
                  <a:endParaRPr lang="en-US" altLang="ar-SA" sz="2400" b="1"/>
                </a:p>
              </p:txBody>
            </p:sp>
          </p:grpSp>
          <p:sp>
            <p:nvSpPr>
              <p:cNvPr id="158" name="Text Box 87"/>
              <p:cNvSpPr txBox="1">
                <a:spLocks noChangeArrowheads="1"/>
              </p:cNvSpPr>
              <p:nvPr/>
            </p:nvSpPr>
            <p:spPr bwMode="auto">
              <a:xfrm>
                <a:off x="295" y="2899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ar-SA" sz="2400" b="1"/>
                  <a:t>× ــ</a:t>
                </a:r>
                <a:endParaRPr lang="en-US" altLang="ar-SA" sz="2400" b="1"/>
              </a:p>
            </p:txBody>
          </p:sp>
        </p:grpSp>
      </p:grpSp>
      <p:sp>
        <p:nvSpPr>
          <p:cNvPr id="162" name="Line 131"/>
          <p:cNvSpPr>
            <a:spLocks noChangeShapeType="1"/>
          </p:cNvSpPr>
          <p:nvPr/>
        </p:nvSpPr>
        <p:spPr bwMode="auto">
          <a:xfrm flipH="1">
            <a:off x="8589930" y="3231457"/>
            <a:ext cx="179388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63" name="Line 190"/>
          <p:cNvSpPr>
            <a:spLocks noChangeShapeType="1"/>
          </p:cNvSpPr>
          <p:nvPr/>
        </p:nvSpPr>
        <p:spPr bwMode="auto">
          <a:xfrm flipH="1">
            <a:off x="9469405" y="3534669"/>
            <a:ext cx="179388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64" name="Line 191"/>
          <p:cNvSpPr>
            <a:spLocks noChangeShapeType="1"/>
          </p:cNvSpPr>
          <p:nvPr/>
        </p:nvSpPr>
        <p:spPr bwMode="auto">
          <a:xfrm flipH="1">
            <a:off x="9483693" y="3217169"/>
            <a:ext cx="179387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65" name="Line 192"/>
          <p:cNvSpPr>
            <a:spLocks noChangeShapeType="1"/>
          </p:cNvSpPr>
          <p:nvPr/>
        </p:nvSpPr>
        <p:spPr bwMode="auto">
          <a:xfrm flipH="1">
            <a:off x="8604218" y="3591819"/>
            <a:ext cx="179387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66" name="Text Box 87"/>
          <p:cNvSpPr txBox="1">
            <a:spLocks noChangeArrowheads="1"/>
          </p:cNvSpPr>
          <p:nvPr/>
        </p:nvSpPr>
        <p:spPr bwMode="auto">
          <a:xfrm>
            <a:off x="8481980" y="3736282"/>
            <a:ext cx="395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chemeClr val="accent2"/>
                </a:solidFill>
              </a:rPr>
              <a:t>4</a:t>
            </a:r>
            <a:endParaRPr lang="en-US" altLang="ar-SA" sz="2400" b="1">
              <a:solidFill>
                <a:schemeClr val="accent2"/>
              </a:solidFill>
            </a:endParaRPr>
          </a:p>
        </p:txBody>
      </p:sp>
      <p:grpSp>
        <p:nvGrpSpPr>
          <p:cNvPr id="167" name="Group 207"/>
          <p:cNvGrpSpPr>
            <a:grpSpLocks/>
          </p:cNvGrpSpPr>
          <p:nvPr/>
        </p:nvGrpSpPr>
        <p:grpSpPr bwMode="auto">
          <a:xfrm>
            <a:off x="8950293" y="4060132"/>
            <a:ext cx="1800225" cy="777875"/>
            <a:chOff x="1451" y="3453"/>
            <a:chExt cx="1134" cy="490"/>
          </a:xfrm>
        </p:grpSpPr>
        <p:grpSp>
          <p:nvGrpSpPr>
            <p:cNvPr id="168" name="Group 194"/>
            <p:cNvGrpSpPr>
              <a:grpSpLocks/>
            </p:cNvGrpSpPr>
            <p:nvPr/>
          </p:nvGrpSpPr>
          <p:grpSpPr bwMode="auto">
            <a:xfrm>
              <a:off x="2086" y="3453"/>
              <a:ext cx="499" cy="490"/>
              <a:chOff x="884" y="2296"/>
              <a:chExt cx="499" cy="490"/>
            </a:xfrm>
          </p:grpSpPr>
          <p:grpSp>
            <p:nvGrpSpPr>
              <p:cNvPr id="176" name="Group 195"/>
              <p:cNvGrpSpPr>
                <a:grpSpLocks/>
              </p:cNvGrpSpPr>
              <p:nvPr/>
            </p:nvGrpSpPr>
            <p:grpSpPr bwMode="auto">
              <a:xfrm>
                <a:off x="884" y="2296"/>
                <a:ext cx="226" cy="490"/>
                <a:chOff x="5307" y="1253"/>
                <a:chExt cx="226" cy="490"/>
              </a:xfrm>
            </p:grpSpPr>
            <p:sp>
              <p:nvSpPr>
                <p:cNvPr id="178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5307" y="1253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</a:pPr>
                  <a:r>
                    <a:rPr lang="ar-SA" altLang="ar-SA" sz="2400" b="1"/>
                    <a:t>1</a:t>
                  </a:r>
                  <a:endParaRPr lang="en-US" altLang="ar-SA" sz="2400" b="1"/>
                </a:p>
              </p:txBody>
            </p:sp>
            <p:sp>
              <p:nvSpPr>
                <p:cNvPr id="179" name="Line 197"/>
                <p:cNvSpPr>
                  <a:spLocks noChangeShapeType="1"/>
                </p:cNvSpPr>
                <p:nvPr/>
              </p:nvSpPr>
              <p:spPr bwMode="auto">
                <a:xfrm flipH="1">
                  <a:off x="5352" y="1480"/>
                  <a:ext cx="1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80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5307" y="1455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</a:pPr>
                  <a:r>
                    <a:rPr lang="ar-SA" altLang="ar-SA" sz="2400" b="1"/>
                    <a:t>4</a:t>
                  </a:r>
                  <a:endParaRPr lang="en-US" altLang="ar-SA" sz="2400" b="1"/>
                </a:p>
              </p:txBody>
            </p:sp>
          </p:grpSp>
          <p:sp>
            <p:nvSpPr>
              <p:cNvPr id="177" name="Text Box 87"/>
              <p:cNvSpPr txBox="1">
                <a:spLocks noChangeArrowheads="1"/>
              </p:cNvSpPr>
              <p:nvPr/>
            </p:nvSpPr>
            <p:spPr bwMode="auto">
              <a:xfrm>
                <a:off x="1066" y="2355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ar-SA" sz="2400" b="1"/>
                  <a:t>ــ</a:t>
                </a:r>
                <a:endParaRPr lang="en-US" altLang="ar-SA" sz="2400" b="1"/>
              </a:p>
            </p:txBody>
          </p:sp>
        </p:grpSp>
        <p:sp>
          <p:nvSpPr>
            <p:cNvPr id="169" name="Text Box 87"/>
            <p:cNvSpPr txBox="1">
              <a:spLocks noChangeArrowheads="1"/>
            </p:cNvSpPr>
            <p:nvPr/>
          </p:nvSpPr>
          <p:spPr bwMode="auto">
            <a:xfrm>
              <a:off x="1837" y="3537"/>
              <a:ext cx="2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0" eaLnBrk="1" hangingPunct="1">
                <a:spcBef>
                  <a:spcPct val="50000"/>
                </a:spcBef>
              </a:pPr>
              <a:r>
                <a:rPr lang="ar-SA" altLang="ar-SA" sz="2400" b="1"/>
                <a:t>=</a:t>
              </a:r>
              <a:endParaRPr lang="en-US" altLang="ar-SA" sz="2400" b="1"/>
            </a:p>
          </p:txBody>
        </p:sp>
        <p:grpSp>
          <p:nvGrpSpPr>
            <p:cNvPr id="170" name="Group 201"/>
            <p:cNvGrpSpPr>
              <a:grpSpLocks/>
            </p:cNvGrpSpPr>
            <p:nvPr/>
          </p:nvGrpSpPr>
          <p:grpSpPr bwMode="auto">
            <a:xfrm>
              <a:off x="1451" y="3453"/>
              <a:ext cx="499" cy="490"/>
              <a:chOff x="884" y="2296"/>
              <a:chExt cx="499" cy="490"/>
            </a:xfrm>
          </p:grpSpPr>
          <p:grpSp>
            <p:nvGrpSpPr>
              <p:cNvPr id="171" name="Group 202"/>
              <p:cNvGrpSpPr>
                <a:grpSpLocks/>
              </p:cNvGrpSpPr>
              <p:nvPr/>
            </p:nvGrpSpPr>
            <p:grpSpPr bwMode="auto">
              <a:xfrm>
                <a:off x="884" y="2296"/>
                <a:ext cx="226" cy="490"/>
                <a:chOff x="5307" y="1253"/>
                <a:chExt cx="226" cy="490"/>
              </a:xfrm>
            </p:grpSpPr>
            <p:sp>
              <p:nvSpPr>
                <p:cNvPr id="173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5307" y="1253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</a:pPr>
                  <a:r>
                    <a:rPr lang="ar-SA" altLang="ar-SA" sz="2400" b="1"/>
                    <a:t>1</a:t>
                  </a:r>
                  <a:endParaRPr lang="en-US" altLang="ar-SA" sz="2400" b="1"/>
                </a:p>
              </p:txBody>
            </p:sp>
            <p:sp>
              <p:nvSpPr>
                <p:cNvPr id="174" name="Line 204"/>
                <p:cNvSpPr>
                  <a:spLocks noChangeShapeType="1"/>
                </p:cNvSpPr>
                <p:nvPr/>
              </p:nvSpPr>
              <p:spPr bwMode="auto">
                <a:xfrm flipH="1">
                  <a:off x="5352" y="1480"/>
                  <a:ext cx="15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7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5307" y="1455"/>
                  <a:ext cx="22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993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 rtl="0" eaLnBrk="1" hangingPunct="1">
                    <a:spcBef>
                      <a:spcPct val="50000"/>
                    </a:spcBef>
                  </a:pPr>
                  <a:r>
                    <a:rPr lang="ar-SA" altLang="ar-SA" sz="2400" b="1"/>
                    <a:t>4</a:t>
                  </a:r>
                  <a:endParaRPr lang="en-US" altLang="ar-SA" sz="2400" b="1"/>
                </a:p>
              </p:txBody>
            </p:sp>
          </p:grpSp>
          <p:sp>
            <p:nvSpPr>
              <p:cNvPr id="172" name="Text Box 87"/>
              <p:cNvSpPr txBox="1">
                <a:spLocks noChangeArrowheads="1"/>
              </p:cNvSpPr>
              <p:nvPr/>
            </p:nvSpPr>
            <p:spPr bwMode="auto">
              <a:xfrm>
                <a:off x="1066" y="2355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ar-SA" sz="2400" b="1"/>
                  <a:t>ــ</a:t>
                </a:r>
                <a:endParaRPr lang="en-US" altLang="ar-SA" sz="2400" b="1"/>
              </a:p>
            </p:txBody>
          </p:sp>
        </p:grpSp>
      </p:grpSp>
      <p:sp>
        <p:nvSpPr>
          <p:cNvPr id="181" name="Line 112"/>
          <p:cNvSpPr>
            <a:spLocks noChangeShapeType="1"/>
          </p:cNvSpPr>
          <p:nvPr/>
        </p:nvSpPr>
        <p:spPr bwMode="auto">
          <a:xfrm flipH="1">
            <a:off x="8480362" y="1823349"/>
            <a:ext cx="179388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82" name="Line 113"/>
          <p:cNvSpPr>
            <a:spLocks noChangeShapeType="1"/>
          </p:cNvSpPr>
          <p:nvPr/>
        </p:nvSpPr>
        <p:spPr bwMode="auto">
          <a:xfrm flipH="1">
            <a:off x="7364350" y="2147199"/>
            <a:ext cx="179387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83" name="Line 114"/>
          <p:cNvSpPr>
            <a:spLocks noChangeShapeType="1"/>
          </p:cNvSpPr>
          <p:nvPr/>
        </p:nvSpPr>
        <p:spPr bwMode="auto">
          <a:xfrm flipH="1">
            <a:off x="7329425" y="1859862"/>
            <a:ext cx="17938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84" name="Line 115"/>
          <p:cNvSpPr>
            <a:spLocks noChangeShapeType="1"/>
          </p:cNvSpPr>
          <p:nvPr/>
        </p:nvSpPr>
        <p:spPr bwMode="auto">
          <a:xfrm flipH="1">
            <a:off x="8481950" y="2147199"/>
            <a:ext cx="179387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185" name="صورة 184"/>
          <p:cNvPicPr>
            <a:picLocks noChangeAspect="1"/>
          </p:cNvPicPr>
          <p:nvPr/>
        </p:nvPicPr>
        <p:blipFill rotWithShape="1">
          <a:blip r:embed="rId7"/>
          <a:srcRect b="56688"/>
          <a:stretch/>
        </p:blipFill>
        <p:spPr>
          <a:xfrm>
            <a:off x="6752391" y="497583"/>
            <a:ext cx="4824369" cy="551953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669" y="334880"/>
            <a:ext cx="5181600" cy="5928760"/>
          </a:xfrm>
          <a:prstGeom prst="rect">
            <a:avLst/>
          </a:prstGeom>
        </p:spPr>
      </p:pic>
      <p:pic>
        <p:nvPicPr>
          <p:cNvPr id="92" name="صورة 91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614149"/>
            <a:ext cx="456646" cy="558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29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6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37020504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1566</TotalTime>
  <Words>431</Words>
  <Application>Microsoft Office PowerPoint</Application>
  <PresentationFormat>شاشة عريضة</PresentationFormat>
  <Paragraphs>160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8" baseType="lpstr">
      <vt:lpstr>AGA Arabesque</vt:lpstr>
      <vt:lpstr>Arial</vt:lpstr>
      <vt:lpstr>Arial Unicode MS</vt:lpstr>
      <vt:lpstr>Calibri</vt:lpstr>
      <vt:lpstr>Calibri Light</vt:lpstr>
      <vt:lpstr>Sultan bold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rere hss</dc:creator>
  <cp:lastModifiedBy>Abdullah Almohandes</cp:lastModifiedBy>
  <cp:revision>294</cp:revision>
  <dcterms:created xsi:type="dcterms:W3CDTF">2020-11-12T21:23:07Z</dcterms:created>
  <dcterms:modified xsi:type="dcterms:W3CDTF">2025-08-23T17:00:52Z</dcterms:modified>
</cp:coreProperties>
</file>