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76" r:id="rId2"/>
    <p:sldId id="277" r:id="rId3"/>
    <p:sldId id="286" r:id="rId4"/>
    <p:sldId id="291" r:id="rId5"/>
    <p:sldId id="292" r:id="rId6"/>
    <p:sldId id="287" r:id="rId7"/>
    <p:sldId id="288" r:id="rId8"/>
    <p:sldId id="283" r:id="rId9"/>
    <p:sldId id="261" r:id="rId10"/>
  </p:sldIdLst>
  <p:sldSz cx="12192000" cy="6858000"/>
  <p:notesSz cx="6858000" cy="9144000"/>
  <p:custDataLst>
    <p:tags r:id="rId12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567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F0C11E-9153-4782-BE1B-00266772A033}" type="datetimeFigureOut">
              <a:rPr lang="ar-SA" smtClean="0"/>
              <a:t>25/03/46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D64F67-7C64-45F3-9922-6B21E2C7BC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69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389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38D12A-C657-4F53-91ED-115FDF9A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FEF442-BBFF-48BF-9F2B-0FC953616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8A3BFE-F9E6-454C-A972-5DCA628BB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1C620C-58F7-4B73-A8CC-E2EEE716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6865B5-33CA-4B2F-AA8A-F7052A23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A7A3BB-079D-40DC-A13E-C8A41E61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05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5E2976-1EAA-4BC7-8623-B915D27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0A3411-EDD1-4D11-B958-4F3E5A1F0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AA395A-3747-4326-B16F-05B945331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26A88B4-9D34-4287-872A-4E30FBE03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C4C3340-85D7-40FE-91BD-D600DF9ED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A60059-6436-49FD-AA8A-A9766079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34BD70E-A595-4E21-A64A-B9B318D9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CF05664-7DC4-4482-87E1-26BBA64A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5145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ED5BE3-3918-4507-941D-EB9065AD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DE8B73-6D57-401A-B070-5DAC51AA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1882A5D-C7D0-4412-A6BF-C86A2BB7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1FB63EB-D97C-4D1B-AE6B-A719CD72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13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95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302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796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490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999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480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550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12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8339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420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83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3276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142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334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061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460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752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676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7096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858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051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956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8061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502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5105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496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337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1033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163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954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39858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079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147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4897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345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017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786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9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7D6077-B512-4CC3-B36D-F1788BD7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7CC530-9622-4D2F-B42A-666815B6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CE21D19-C5BD-4D1C-B84D-27C01A86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98A60B-DAC8-408C-B0CB-F38772E5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F9B807-A0F5-433A-94A9-6F7CB392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D7C5F0-3BD6-4DE3-B039-01578393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342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D27440-269E-4915-AC57-625E4FB4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F6A3057-CD05-4ACC-89E2-E98D87E7F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EEBB67-FAC0-4545-A799-E8B81D259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30E263-DE32-4FF2-BB03-910AE1A2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6115B1-AE31-4CAA-8FF3-39F86354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37C98B-9E40-45DE-A5D9-941AD8E6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196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920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0B363B-113E-4622-8FA2-E6D8DE6D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EFAC90-CDE1-4DEB-9935-D98AF8740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7AC652-65D2-4CC9-8D5B-E617E01D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866025-0CD7-4132-AF9C-A7A8DC12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609DB6-A05F-4D9D-831F-161D971B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2690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8F29035-000D-4631-B116-0B9616F69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B75708-9AB0-4446-B97F-F4E8C992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C0D84E-EF62-4DFE-886E-DCAD0BD4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4F993B-410D-4239-820D-3FEF9D90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E1535A-9D40-437C-B7B5-FF62CA7F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66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999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427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B1629A-5C4D-4002-BA2F-90B69B75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B13663-5522-4631-9B20-CD0F5894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784B29-D02D-43FE-8308-490EAAE6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0FED34-4776-4AA8-BCB8-BF8AFF83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EDBC2C-38BF-4A21-A664-42A4380D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721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36375-DAF7-471B-B528-564FB210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AE7036-05B0-4375-8BA1-C24F7F43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E4B139-2997-474A-8AA6-70786FF9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8248FF-B06A-4175-8C43-AEBFA56F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16FFDB-B524-4F69-9932-F7609DD7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478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6E4735-8350-4F39-94A0-51717C68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30A187-3F16-4E99-B962-2277D420B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55D5C3-7E4A-45A4-8500-499848E39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F3689F-2B14-4ED8-A6A5-7976DD8AF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43D208-77D3-4449-BC0D-ACE12F4F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39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68" r:id="rId5"/>
    <p:sldLayoutId id="2147483667" r:id="rId6"/>
    <p:sldLayoutId id="2147483666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99" r:id="rId14"/>
    <p:sldLayoutId id="2147483698" r:id="rId15"/>
    <p:sldLayoutId id="2147483697" r:id="rId16"/>
    <p:sldLayoutId id="2147483696" r:id="rId17"/>
    <p:sldLayoutId id="2147483695" r:id="rId18"/>
    <p:sldLayoutId id="2147483694" r:id="rId19"/>
    <p:sldLayoutId id="2147483693" r:id="rId20"/>
    <p:sldLayoutId id="2147483692" r:id="rId21"/>
    <p:sldLayoutId id="2147483691" r:id="rId22"/>
    <p:sldLayoutId id="2147483690" r:id="rId23"/>
    <p:sldLayoutId id="2147483689" r:id="rId24"/>
    <p:sldLayoutId id="2147483688" r:id="rId25"/>
    <p:sldLayoutId id="2147483687" r:id="rId26"/>
    <p:sldLayoutId id="2147483686" r:id="rId27"/>
    <p:sldLayoutId id="2147483685" r:id="rId28"/>
    <p:sldLayoutId id="2147483684" r:id="rId29"/>
    <p:sldLayoutId id="2147483683" r:id="rId30"/>
    <p:sldLayoutId id="2147483682" r:id="rId31"/>
    <p:sldLayoutId id="2147483681" r:id="rId32"/>
    <p:sldLayoutId id="2147483680" r:id="rId33"/>
    <p:sldLayoutId id="2147483679" r:id="rId34"/>
    <p:sldLayoutId id="2147483678" r:id="rId35"/>
    <p:sldLayoutId id="2147483677" r:id="rId36"/>
    <p:sldLayoutId id="2147483673" r:id="rId37"/>
    <p:sldLayoutId id="2147483672" r:id="rId38"/>
    <p:sldLayoutId id="2147483671" r:id="rId39"/>
    <p:sldLayoutId id="2147483670" r:id="rId40"/>
    <p:sldLayoutId id="2147483669" r:id="rId41"/>
    <p:sldLayoutId id="2147483665" r:id="rId42"/>
    <p:sldLayoutId id="2147483664" r:id="rId43"/>
    <p:sldLayoutId id="2147483663" r:id="rId44"/>
    <p:sldLayoutId id="2147483662" r:id="rId45"/>
    <p:sldLayoutId id="2147483661" r:id="rId46"/>
    <p:sldLayoutId id="2147483660" r:id="rId47"/>
    <p:sldLayoutId id="2147483656" r:id="rId48"/>
    <p:sldLayoutId id="2147483657" r:id="rId49"/>
    <p:sldLayoutId id="2147483658" r:id="rId50"/>
    <p:sldLayoutId id="2147483659" r:id="rId5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microsoft.com/office/2007/relationships/hdphoto" Target="../media/hdphoto2.wdp"/><Relationship Id="rId7" Type="http://schemas.openxmlformats.org/officeDocument/2006/relationships/image" Target="../media/image14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wmf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1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7.png"/><Relationship Id="rId5" Type="http://schemas.openxmlformats.org/officeDocument/2006/relationships/image" Target="../media/image15.wmf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"/>
          <a:stretch/>
        </p:blipFill>
        <p:spPr>
          <a:xfrm>
            <a:off x="438150" y="316873"/>
            <a:ext cx="6030611" cy="6858000"/>
          </a:xfrm>
          <a:prstGeom prst="rect">
            <a:avLst/>
          </a:prstGeom>
        </p:spPr>
      </p:pic>
      <p:pic>
        <p:nvPicPr>
          <p:cNvPr id="1028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2663" y="710002"/>
            <a:ext cx="4566596" cy="57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76950" y="316873"/>
            <a:ext cx="745523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2017652" y="1906069"/>
            <a:ext cx="354553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5000" b="1" dirty="0">
                <a:solidFill>
                  <a:srgbClr val="FFC000"/>
                </a:solidFill>
                <a:cs typeface="Sultan bold" pitchFamily="2" charset="-78"/>
              </a:rPr>
              <a:t>الدوال الخطية</a:t>
            </a:r>
            <a:endParaRPr lang="ar-EG" sz="5000" b="1" dirty="0">
              <a:solidFill>
                <a:srgbClr val="FFC000"/>
              </a:solidFill>
              <a:cs typeface="Sultan bold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884225" y="2921732"/>
            <a:ext cx="360536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(3 -3)</a:t>
            </a:r>
          </a:p>
          <a:p>
            <a:pPr algn="ctr"/>
            <a:r>
              <a:rPr lang="ar-SA" sz="2800" b="1" dirty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 كتابة المعادلات بصيغة الميل والنقطة</a:t>
            </a:r>
            <a:endParaRPr lang="ar-EG" sz="2800" b="1" dirty="0">
              <a:solidFill>
                <a:schemeClr val="bg1"/>
              </a:solidFill>
              <a:latin typeface="AGA Arabesque" panose="05010101010101010101" pitchFamily="2" charset="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351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9" y="173934"/>
            <a:ext cx="11851688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68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77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41240" y="3299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ar-EG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19" name="صورة 3" descr="لقطة الشاشة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72178"/>
          <a:stretch/>
        </p:blipFill>
        <p:spPr bwMode="auto">
          <a:xfrm>
            <a:off x="750337" y="3774074"/>
            <a:ext cx="5018935" cy="10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615727"/>
            <a:ext cx="456646" cy="5502580"/>
          </a:xfrm>
          <a:prstGeom prst="rect">
            <a:avLst/>
          </a:prstGeom>
        </p:spPr>
      </p:pic>
      <p:pic>
        <p:nvPicPr>
          <p:cNvPr id="18" name="صورة 3" descr="لقطة الشاشة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22"/>
          <a:stretch/>
        </p:blipFill>
        <p:spPr bwMode="auto">
          <a:xfrm>
            <a:off x="545461" y="1546982"/>
            <a:ext cx="5255192" cy="203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رابط مستقيم 25"/>
          <p:cNvCxnSpPr/>
          <p:nvPr/>
        </p:nvCxnSpPr>
        <p:spPr>
          <a:xfrm>
            <a:off x="741417" y="4068367"/>
            <a:ext cx="8920" cy="6086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/>
          <a:srcRect l="19168" t="88422" b="3162"/>
          <a:stretch/>
        </p:blipFill>
        <p:spPr>
          <a:xfrm>
            <a:off x="3621024" y="4188301"/>
            <a:ext cx="1792850" cy="48873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/>
          <a:srcRect t="35495" b="21986"/>
          <a:stretch/>
        </p:blipFill>
        <p:spPr>
          <a:xfrm>
            <a:off x="2607341" y="1791191"/>
            <a:ext cx="1220947" cy="1637809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7"/>
          <a:srcRect b="66941"/>
          <a:stretch/>
        </p:blipFill>
        <p:spPr>
          <a:xfrm>
            <a:off x="4397101" y="1912175"/>
            <a:ext cx="1087720" cy="1516825"/>
          </a:xfrm>
          <a:prstGeom prst="rect">
            <a:avLst/>
          </a:prstGeom>
        </p:spPr>
      </p:pic>
      <p:sp>
        <p:nvSpPr>
          <p:cNvPr id="22" name="AutoShape 135"/>
          <p:cNvSpPr>
            <a:spLocks noChangeArrowheads="1"/>
          </p:cNvSpPr>
          <p:nvPr/>
        </p:nvSpPr>
        <p:spPr bwMode="auto">
          <a:xfrm>
            <a:off x="6870202" y="4789336"/>
            <a:ext cx="4255749" cy="544512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FF9933"/>
              </a:gs>
              <a:gs pos="50000">
                <a:srgbClr val="FDFEF4"/>
              </a:gs>
              <a:gs pos="100000">
                <a:srgbClr val="FF9933"/>
              </a:gs>
            </a:gsLst>
            <a:lin ang="5400000" scaled="1"/>
          </a:gradFill>
          <a:ln w="76200" cmpd="tri">
            <a:pattFill prst="lgGrid">
              <a:fgClr>
                <a:schemeClr val="tx1"/>
              </a:fgClr>
              <a:bgClr>
                <a:schemeClr val="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ar-SA" b="1" dirty="0">
                <a:cs typeface="Monotype Koufi" pitchFamily="2" charset="-78"/>
              </a:rPr>
              <a:t>معادلة المستقيم بصيغة الميل والمقطع تكتب</a:t>
            </a:r>
            <a:endParaRPr lang="en-US" altLang="ar-SA" b="1" dirty="0">
              <a:cs typeface="Monotype Koufi" pitchFamily="2" charset="-78"/>
            </a:endParaRPr>
          </a:p>
        </p:txBody>
      </p:sp>
      <p:sp>
        <p:nvSpPr>
          <p:cNvPr id="24" name="AutoShape 136"/>
          <p:cNvSpPr>
            <a:spLocks noChangeArrowheads="1"/>
          </p:cNvSpPr>
          <p:nvPr/>
        </p:nvSpPr>
        <p:spPr bwMode="auto">
          <a:xfrm>
            <a:off x="7799501" y="5646760"/>
            <a:ext cx="2424972" cy="5304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8004377" y="5718197"/>
            <a:ext cx="19873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chemeClr val="accent5">
                    <a:lumMod val="50000"/>
                  </a:schemeClr>
                </a:solidFill>
              </a:rPr>
              <a:t>ص =  م  س  +  ب</a:t>
            </a:r>
            <a:endParaRPr lang="en-US" altLang="ar-SA" sz="2000" b="1" baseline="-2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AutoShape 138"/>
          <p:cNvSpPr>
            <a:spLocks noChangeArrowheads="1"/>
          </p:cNvSpPr>
          <p:nvPr/>
        </p:nvSpPr>
        <p:spPr bwMode="auto">
          <a:xfrm>
            <a:off x="1194514" y="5091261"/>
            <a:ext cx="3968739" cy="544513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CCFF66"/>
              </a:gs>
              <a:gs pos="50000">
                <a:srgbClr val="FDFEF4"/>
              </a:gs>
              <a:gs pos="100000">
                <a:srgbClr val="CCFF66"/>
              </a:gs>
            </a:gsLst>
            <a:lin ang="5400000" scaled="1"/>
          </a:gradFill>
          <a:ln w="76200" cmpd="tri">
            <a:pattFill prst="lgGrid">
              <a:fgClr>
                <a:schemeClr val="tx1"/>
              </a:fgClr>
              <a:bgClr>
                <a:schemeClr val="hlink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ar-SA" b="1" dirty="0">
                <a:cs typeface="Monotype Koufi" pitchFamily="2" charset="-78"/>
              </a:rPr>
              <a:t>معادلة المستقيم بالصورة القياسية تكتب</a:t>
            </a:r>
            <a:endParaRPr lang="en-US" altLang="ar-SA" b="1" dirty="0">
              <a:cs typeface="Monotype Koufi" pitchFamily="2" charset="-78"/>
            </a:endParaRPr>
          </a:p>
        </p:txBody>
      </p:sp>
      <p:sp>
        <p:nvSpPr>
          <p:cNvPr id="28" name="AutoShape 139"/>
          <p:cNvSpPr>
            <a:spLocks noChangeArrowheads="1"/>
          </p:cNvSpPr>
          <p:nvPr/>
        </p:nvSpPr>
        <p:spPr bwMode="auto">
          <a:xfrm>
            <a:off x="2100640" y="5828604"/>
            <a:ext cx="2164818" cy="591629"/>
          </a:xfrm>
          <a:prstGeom prst="bevel">
            <a:avLst>
              <a:gd name="adj" fmla="val 12500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2191151" y="5900041"/>
            <a:ext cx="2033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chemeClr val="accent5">
                    <a:lumMod val="50000"/>
                  </a:schemeClr>
                </a:solidFill>
              </a:rPr>
              <a:t>أ س +  ب ص  =  جـ</a:t>
            </a:r>
            <a:endParaRPr lang="en-US" altLang="ar-SA" sz="2000" b="1" baseline="-20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" name="Picture 8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89" y="615727"/>
            <a:ext cx="4489450" cy="58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2624" y="1032080"/>
            <a:ext cx="5038725" cy="3575431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7799501" y="557867"/>
            <a:ext cx="237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معرفة</a:t>
            </a:r>
            <a:r>
              <a:rPr lang="ar-SA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سابقة</a:t>
            </a:r>
            <a:endParaRPr lang="ar-SA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899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7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2" y="173934"/>
            <a:ext cx="1185169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68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651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sp>
        <p:nvSpPr>
          <p:cNvPr id="11" name="مستطيل 10"/>
          <p:cNvSpPr/>
          <p:nvPr/>
        </p:nvSpPr>
        <p:spPr>
          <a:xfrm>
            <a:off x="10793296" y="335340"/>
            <a:ext cx="7777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لماذا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969" y="788860"/>
            <a:ext cx="5318677" cy="2948866"/>
          </a:xfrm>
          <a:prstGeom prst="rect">
            <a:avLst/>
          </a:prstGeom>
        </p:spPr>
      </p:pic>
      <p:sp>
        <p:nvSpPr>
          <p:cNvPr id="39" name="Text Box 87"/>
          <p:cNvSpPr txBox="1">
            <a:spLocks noChangeArrowheads="1"/>
          </p:cNvSpPr>
          <p:nvPr/>
        </p:nvSpPr>
        <p:spPr bwMode="auto">
          <a:xfrm>
            <a:off x="8295547" y="3857638"/>
            <a:ext cx="334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5">
                    <a:lumMod val="50000"/>
                  </a:schemeClr>
                </a:solidFill>
              </a:rPr>
              <a:t>ما ميل المعادلة ص =  156 س + 55 </a:t>
            </a:r>
            <a:r>
              <a:rPr lang="ar-SA" altLang="ar-SA" sz="2400" b="1" dirty="0">
                <a:solidFill>
                  <a:schemeClr val="accent5">
                    <a:lumMod val="50000"/>
                  </a:schemeClr>
                </a:solidFill>
              </a:rPr>
              <a:t>؟</a:t>
            </a:r>
            <a:endParaRPr lang="en-US" altLang="ar-S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Text Box 87"/>
          <p:cNvSpPr txBox="1">
            <a:spLocks noChangeArrowheads="1"/>
          </p:cNvSpPr>
          <p:nvPr/>
        </p:nvSpPr>
        <p:spPr bwMode="auto">
          <a:xfrm>
            <a:off x="9076001" y="4391147"/>
            <a:ext cx="2556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5">
                    <a:lumMod val="50000"/>
                  </a:schemeClr>
                </a:solidFill>
              </a:rPr>
              <a:t>اكتب نقطة تقع على المستقيم ؟</a:t>
            </a:r>
            <a:endParaRPr lang="en-US" altLang="ar-S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Text Box 87"/>
          <p:cNvSpPr txBox="1">
            <a:spLocks noChangeArrowheads="1"/>
          </p:cNvSpPr>
          <p:nvPr/>
        </p:nvSpPr>
        <p:spPr bwMode="auto">
          <a:xfrm>
            <a:off x="8175424" y="4792871"/>
            <a:ext cx="345755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5">
                    <a:lumMod val="50000"/>
                  </a:schemeClr>
                </a:solidFill>
              </a:rPr>
              <a:t>اكتب معادلة المستقيم بدلالة الميل والنقطتين </a:t>
            </a:r>
          </a:p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5">
                    <a:lumMod val="50000"/>
                  </a:schemeClr>
                </a:solidFill>
              </a:rPr>
              <a:t>( 0 ، 55 ) ، ( س ، ص )</a:t>
            </a:r>
            <a:endParaRPr lang="en-US" altLang="ar-S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Text Box 87"/>
          <p:cNvSpPr txBox="1">
            <a:spLocks noChangeArrowheads="1"/>
          </p:cNvSpPr>
          <p:nvPr/>
        </p:nvSpPr>
        <p:spPr bwMode="auto">
          <a:xfrm>
            <a:off x="7682141" y="3901572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0000"/>
                </a:solidFill>
              </a:rPr>
              <a:t>156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8078222" y="4390018"/>
            <a:ext cx="11920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0000"/>
                </a:solidFill>
              </a:rPr>
              <a:t>( 0 ، 55 )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grpSp>
        <p:nvGrpSpPr>
          <p:cNvPr id="44" name="Group 95"/>
          <p:cNvGrpSpPr>
            <a:grpSpLocks/>
          </p:cNvGrpSpPr>
          <p:nvPr/>
        </p:nvGrpSpPr>
        <p:grpSpPr bwMode="auto">
          <a:xfrm>
            <a:off x="9825743" y="5660446"/>
            <a:ext cx="1541215" cy="744538"/>
            <a:chOff x="934" y="2510"/>
            <a:chExt cx="854" cy="469"/>
          </a:xfrm>
        </p:grpSpPr>
        <p:sp>
          <p:nvSpPr>
            <p:cNvPr id="45" name="Text Box 87"/>
            <p:cNvSpPr txBox="1">
              <a:spLocks noChangeArrowheads="1"/>
            </p:cNvSpPr>
            <p:nvPr/>
          </p:nvSpPr>
          <p:spPr bwMode="auto">
            <a:xfrm>
              <a:off x="1402" y="2638"/>
              <a:ext cx="3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b="1" dirty="0">
                  <a:solidFill>
                    <a:srgbClr val="FF0000"/>
                  </a:solidFill>
                </a:rPr>
                <a:t>م =</a:t>
              </a:r>
              <a:endParaRPr lang="en-US" altLang="ar-SA" b="1" dirty="0">
                <a:solidFill>
                  <a:srgbClr val="FF0000"/>
                </a:solidFill>
              </a:endParaRPr>
            </a:p>
          </p:txBody>
        </p:sp>
        <p:grpSp>
          <p:nvGrpSpPr>
            <p:cNvPr id="46" name="Group 90"/>
            <p:cNvGrpSpPr>
              <a:grpSpLocks/>
            </p:cNvGrpSpPr>
            <p:nvPr/>
          </p:nvGrpSpPr>
          <p:grpSpPr bwMode="auto">
            <a:xfrm>
              <a:off x="934" y="2510"/>
              <a:ext cx="682" cy="469"/>
              <a:chOff x="2381" y="2727"/>
              <a:chExt cx="1226" cy="469"/>
            </a:xfrm>
          </p:grpSpPr>
          <p:sp>
            <p:nvSpPr>
              <p:cNvPr id="47" name="Text Box 87"/>
              <p:cNvSpPr txBox="1">
                <a:spLocks noChangeArrowheads="1"/>
              </p:cNvSpPr>
              <p:nvPr/>
            </p:nvSpPr>
            <p:spPr bwMode="auto">
              <a:xfrm>
                <a:off x="2381" y="2727"/>
                <a:ext cx="122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b="1" dirty="0">
                    <a:solidFill>
                      <a:srgbClr val="FF0000"/>
                    </a:solidFill>
                  </a:rPr>
                  <a:t>ص ــ 55</a:t>
                </a:r>
                <a:endParaRPr lang="en-US" altLang="ar-SA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 Box 87"/>
              <p:cNvSpPr txBox="1">
                <a:spLocks noChangeArrowheads="1"/>
              </p:cNvSpPr>
              <p:nvPr/>
            </p:nvSpPr>
            <p:spPr bwMode="auto">
              <a:xfrm>
                <a:off x="2381" y="2963"/>
                <a:ext cx="122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b="1" dirty="0">
                    <a:solidFill>
                      <a:srgbClr val="FF0000"/>
                    </a:solidFill>
                  </a:rPr>
                  <a:t>س ــ 0</a:t>
                </a:r>
                <a:endParaRPr lang="en-US" altLang="ar-SA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 flipH="1">
                <a:off x="2540" y="2976"/>
                <a:ext cx="9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0" name="Group 96"/>
          <p:cNvGrpSpPr>
            <a:grpSpLocks/>
          </p:cNvGrpSpPr>
          <p:nvPr/>
        </p:nvGrpSpPr>
        <p:grpSpPr bwMode="auto">
          <a:xfrm>
            <a:off x="7130076" y="5678594"/>
            <a:ext cx="1849437" cy="744538"/>
            <a:chOff x="725" y="3362"/>
            <a:chExt cx="1165" cy="469"/>
          </a:xfrm>
        </p:grpSpPr>
        <p:grpSp>
          <p:nvGrpSpPr>
            <p:cNvPr id="51" name="Group 80"/>
            <p:cNvGrpSpPr>
              <a:grpSpLocks/>
            </p:cNvGrpSpPr>
            <p:nvPr/>
          </p:nvGrpSpPr>
          <p:grpSpPr bwMode="auto">
            <a:xfrm>
              <a:off x="725" y="3362"/>
              <a:ext cx="728" cy="469"/>
              <a:chOff x="2381" y="2727"/>
              <a:chExt cx="1226" cy="469"/>
            </a:xfrm>
          </p:grpSpPr>
          <p:sp>
            <p:nvSpPr>
              <p:cNvPr id="53" name="Text Box 87"/>
              <p:cNvSpPr txBox="1">
                <a:spLocks noChangeArrowheads="1"/>
              </p:cNvSpPr>
              <p:nvPr/>
            </p:nvSpPr>
            <p:spPr bwMode="auto">
              <a:xfrm>
                <a:off x="2381" y="2727"/>
                <a:ext cx="122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b="1" dirty="0">
                    <a:solidFill>
                      <a:srgbClr val="FF0000"/>
                    </a:solidFill>
                  </a:rPr>
                  <a:t>ص ــ 55</a:t>
                </a:r>
                <a:endParaRPr lang="en-US" altLang="ar-SA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ext Box 87"/>
              <p:cNvSpPr txBox="1">
                <a:spLocks noChangeArrowheads="1"/>
              </p:cNvSpPr>
              <p:nvPr/>
            </p:nvSpPr>
            <p:spPr bwMode="auto">
              <a:xfrm>
                <a:off x="2381" y="2963"/>
                <a:ext cx="122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b="1" dirty="0">
                    <a:solidFill>
                      <a:srgbClr val="FF0000"/>
                    </a:solidFill>
                  </a:rPr>
                  <a:t>س ــ 0</a:t>
                </a:r>
                <a:endParaRPr lang="en-US" altLang="ar-SA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Line 79"/>
              <p:cNvSpPr>
                <a:spLocks noChangeShapeType="1"/>
              </p:cNvSpPr>
              <p:nvPr/>
            </p:nvSpPr>
            <p:spPr bwMode="auto">
              <a:xfrm flipH="1">
                <a:off x="2540" y="2976"/>
                <a:ext cx="9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2" name="Text Box 87"/>
            <p:cNvSpPr txBox="1">
              <a:spLocks noChangeArrowheads="1"/>
            </p:cNvSpPr>
            <p:nvPr/>
          </p:nvSpPr>
          <p:spPr bwMode="auto">
            <a:xfrm>
              <a:off x="1256" y="3462"/>
              <a:ext cx="6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b="1" dirty="0">
                  <a:solidFill>
                    <a:srgbClr val="FF0000"/>
                  </a:solidFill>
                </a:rPr>
                <a:t>156</a:t>
              </a:r>
              <a:r>
                <a:rPr lang="ar-SA" altLang="ar-SA" sz="2400" b="1" dirty="0">
                  <a:solidFill>
                    <a:srgbClr val="FF0000"/>
                  </a:solidFill>
                </a:rPr>
                <a:t> </a:t>
              </a:r>
              <a:r>
                <a:rPr lang="ar-SA" altLang="ar-SA" b="1" dirty="0">
                  <a:solidFill>
                    <a:srgbClr val="FF0000"/>
                  </a:solidFill>
                </a:rPr>
                <a:t>=</a:t>
              </a:r>
              <a:endParaRPr lang="en-US" altLang="ar-SA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AutoShape 97"/>
          <p:cNvSpPr>
            <a:spLocks noChangeArrowheads="1"/>
          </p:cNvSpPr>
          <p:nvPr/>
        </p:nvSpPr>
        <p:spPr bwMode="auto">
          <a:xfrm flipH="1">
            <a:off x="9144531" y="5949961"/>
            <a:ext cx="684213" cy="21154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57" name="Group 104"/>
          <p:cNvGrpSpPr>
            <a:grpSpLocks/>
          </p:cNvGrpSpPr>
          <p:nvPr/>
        </p:nvGrpSpPr>
        <p:grpSpPr bwMode="auto">
          <a:xfrm>
            <a:off x="6189296" y="3822140"/>
            <a:ext cx="1911601" cy="1727200"/>
            <a:chOff x="394" y="2115"/>
            <a:chExt cx="1258" cy="1088"/>
          </a:xfrm>
        </p:grpSpPr>
        <p:grpSp>
          <p:nvGrpSpPr>
            <p:cNvPr id="58" name="Group 101"/>
            <p:cNvGrpSpPr>
              <a:grpSpLocks/>
            </p:cNvGrpSpPr>
            <p:nvPr/>
          </p:nvGrpSpPr>
          <p:grpSpPr bwMode="auto">
            <a:xfrm>
              <a:off x="556" y="2115"/>
              <a:ext cx="1096" cy="1088"/>
              <a:chOff x="556" y="2115"/>
              <a:chExt cx="1096" cy="1088"/>
            </a:xfrm>
          </p:grpSpPr>
          <p:sp>
            <p:nvSpPr>
              <p:cNvPr id="60" name="Line 98"/>
              <p:cNvSpPr>
                <a:spLocks noChangeShapeType="1"/>
              </p:cNvSpPr>
              <p:nvPr/>
            </p:nvSpPr>
            <p:spPr bwMode="auto">
              <a:xfrm flipH="1">
                <a:off x="688" y="3203"/>
                <a:ext cx="9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99"/>
              <p:cNvSpPr>
                <a:spLocks noChangeShapeType="1"/>
              </p:cNvSpPr>
              <p:nvPr/>
            </p:nvSpPr>
            <p:spPr bwMode="auto">
              <a:xfrm flipV="1">
                <a:off x="680" y="2115"/>
                <a:ext cx="0" cy="10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0"/>
              <p:cNvSpPr>
                <a:spLocks noChangeShapeType="1"/>
              </p:cNvSpPr>
              <p:nvPr/>
            </p:nvSpPr>
            <p:spPr bwMode="auto">
              <a:xfrm flipH="1">
                <a:off x="556" y="2311"/>
                <a:ext cx="895" cy="4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9" name="Text Box 87"/>
            <p:cNvSpPr txBox="1">
              <a:spLocks noChangeArrowheads="1"/>
            </p:cNvSpPr>
            <p:nvPr/>
          </p:nvSpPr>
          <p:spPr bwMode="auto">
            <a:xfrm>
              <a:off x="394" y="2526"/>
              <a:ext cx="9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b="1" dirty="0">
                  <a:solidFill>
                    <a:schemeClr val="accent5">
                      <a:lumMod val="50000"/>
                    </a:schemeClr>
                  </a:solidFill>
                </a:rPr>
                <a:t>( 0 ، 55 ) </a:t>
              </a:r>
              <a:r>
                <a:rPr lang="en-US" altLang="ar-SA" sz="2400" b="1" dirty="0">
                  <a:solidFill>
                    <a:schemeClr val="accent5">
                      <a:lumMod val="50000"/>
                    </a:schemeClr>
                  </a:solidFill>
                </a:rPr>
                <a:t>•</a:t>
              </a:r>
            </a:p>
          </p:txBody>
        </p:sp>
      </p:grpSp>
      <p:sp>
        <p:nvSpPr>
          <p:cNvPr id="63" name="Rectangle 105"/>
          <p:cNvSpPr>
            <a:spLocks noChangeArrowheads="1"/>
          </p:cNvSpPr>
          <p:nvPr/>
        </p:nvSpPr>
        <p:spPr bwMode="auto">
          <a:xfrm>
            <a:off x="9412229" y="3983485"/>
            <a:ext cx="468462" cy="25876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85" y="2679082"/>
            <a:ext cx="5276850" cy="3782235"/>
          </a:xfrm>
          <a:prstGeom prst="rect">
            <a:avLst/>
          </a:prstGeom>
        </p:spPr>
      </p:pic>
      <p:sp>
        <p:nvSpPr>
          <p:cNvPr id="64" name="Text Box 87"/>
          <p:cNvSpPr txBox="1">
            <a:spLocks noChangeArrowheads="1"/>
          </p:cNvSpPr>
          <p:nvPr/>
        </p:nvSpPr>
        <p:spPr bwMode="auto">
          <a:xfrm>
            <a:off x="1949316" y="915514"/>
            <a:ext cx="3663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5">
                    <a:lumMod val="50000"/>
                  </a:schemeClr>
                </a:solidFill>
              </a:rPr>
              <a:t>من فقرة لماذا وجدنا أن معادلة المستقيم هي :</a:t>
            </a:r>
            <a:endParaRPr lang="en-US" altLang="ar-S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5" name="Group 181"/>
          <p:cNvGrpSpPr>
            <a:grpSpLocks/>
          </p:cNvGrpSpPr>
          <p:nvPr/>
        </p:nvGrpSpPr>
        <p:grpSpPr bwMode="auto">
          <a:xfrm>
            <a:off x="2844490" y="1349623"/>
            <a:ext cx="2270125" cy="744538"/>
            <a:chOff x="3379" y="1185"/>
            <a:chExt cx="1430" cy="469"/>
          </a:xfrm>
        </p:grpSpPr>
        <p:grpSp>
          <p:nvGrpSpPr>
            <p:cNvPr id="66" name="Group 172"/>
            <p:cNvGrpSpPr>
              <a:grpSpLocks/>
            </p:cNvGrpSpPr>
            <p:nvPr/>
          </p:nvGrpSpPr>
          <p:grpSpPr bwMode="auto">
            <a:xfrm>
              <a:off x="3379" y="1185"/>
              <a:ext cx="728" cy="469"/>
              <a:chOff x="2381" y="2727"/>
              <a:chExt cx="1226" cy="469"/>
            </a:xfrm>
          </p:grpSpPr>
          <p:sp>
            <p:nvSpPr>
              <p:cNvPr id="72" name="Text Box 87"/>
              <p:cNvSpPr txBox="1">
                <a:spLocks noChangeArrowheads="1"/>
              </p:cNvSpPr>
              <p:nvPr/>
            </p:nvSpPr>
            <p:spPr bwMode="auto">
              <a:xfrm>
                <a:off x="2381" y="2727"/>
                <a:ext cx="122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b="1" dirty="0">
                    <a:solidFill>
                      <a:srgbClr val="FF0000"/>
                    </a:solidFill>
                  </a:rPr>
                  <a:t>ص ــ 55</a:t>
                </a:r>
                <a:endParaRPr lang="en-US" altLang="ar-SA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Text Box 87"/>
              <p:cNvSpPr txBox="1">
                <a:spLocks noChangeArrowheads="1"/>
              </p:cNvSpPr>
              <p:nvPr/>
            </p:nvSpPr>
            <p:spPr bwMode="auto">
              <a:xfrm>
                <a:off x="2381" y="2963"/>
                <a:ext cx="122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b="1" dirty="0">
                    <a:solidFill>
                      <a:srgbClr val="FF0000"/>
                    </a:solidFill>
                  </a:rPr>
                  <a:t>س ــ 0</a:t>
                </a:r>
                <a:endParaRPr lang="en-US" altLang="ar-SA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Line 175"/>
              <p:cNvSpPr>
                <a:spLocks noChangeShapeType="1"/>
              </p:cNvSpPr>
              <p:nvPr/>
            </p:nvSpPr>
            <p:spPr bwMode="auto">
              <a:xfrm flipH="1">
                <a:off x="2540" y="2976"/>
                <a:ext cx="9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7" name="Text Box 87"/>
            <p:cNvSpPr txBox="1">
              <a:spLocks noChangeArrowheads="1"/>
            </p:cNvSpPr>
            <p:nvPr/>
          </p:nvSpPr>
          <p:spPr bwMode="auto">
            <a:xfrm>
              <a:off x="4105" y="1285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rgbClr val="FF0000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grpSp>
          <p:nvGrpSpPr>
            <p:cNvPr id="68" name="Group 177"/>
            <p:cNvGrpSpPr>
              <a:grpSpLocks/>
            </p:cNvGrpSpPr>
            <p:nvPr/>
          </p:nvGrpSpPr>
          <p:grpSpPr bwMode="auto">
            <a:xfrm>
              <a:off x="4332" y="1185"/>
              <a:ext cx="477" cy="469"/>
              <a:chOff x="2381" y="2727"/>
              <a:chExt cx="1226" cy="469"/>
            </a:xfrm>
          </p:grpSpPr>
          <p:sp>
            <p:nvSpPr>
              <p:cNvPr id="69" name="Text Box 87"/>
              <p:cNvSpPr txBox="1">
                <a:spLocks noChangeArrowheads="1"/>
              </p:cNvSpPr>
              <p:nvPr/>
            </p:nvSpPr>
            <p:spPr bwMode="auto">
              <a:xfrm>
                <a:off x="2381" y="2727"/>
                <a:ext cx="122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b="1" dirty="0">
                    <a:solidFill>
                      <a:srgbClr val="FF0000"/>
                    </a:solidFill>
                  </a:rPr>
                  <a:t>156</a:t>
                </a:r>
                <a:endParaRPr lang="en-US" altLang="ar-SA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Text Box 87"/>
              <p:cNvSpPr txBox="1">
                <a:spLocks noChangeArrowheads="1"/>
              </p:cNvSpPr>
              <p:nvPr/>
            </p:nvSpPr>
            <p:spPr bwMode="auto">
              <a:xfrm>
                <a:off x="2381" y="2963"/>
                <a:ext cx="122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b="1" dirty="0">
                    <a:solidFill>
                      <a:srgbClr val="FF0000"/>
                    </a:solidFill>
                  </a:rPr>
                  <a:t>1</a:t>
                </a:r>
                <a:endParaRPr lang="en-US" altLang="ar-SA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Line 180"/>
              <p:cNvSpPr>
                <a:spLocks noChangeShapeType="1"/>
              </p:cNvSpPr>
              <p:nvPr/>
            </p:nvSpPr>
            <p:spPr bwMode="auto">
              <a:xfrm flipH="1">
                <a:off x="2540" y="2976"/>
                <a:ext cx="9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75" name="Line 182"/>
          <p:cNvSpPr>
            <a:spLocks noChangeShapeType="1"/>
          </p:cNvSpPr>
          <p:nvPr/>
        </p:nvSpPr>
        <p:spPr bwMode="auto">
          <a:xfrm flipH="1">
            <a:off x="3852552" y="1602034"/>
            <a:ext cx="612775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6" name="Line 183"/>
          <p:cNvSpPr>
            <a:spLocks noChangeShapeType="1"/>
          </p:cNvSpPr>
          <p:nvPr/>
        </p:nvSpPr>
        <p:spPr bwMode="auto">
          <a:xfrm flipH="1" flipV="1">
            <a:off x="3974790" y="1602034"/>
            <a:ext cx="490537" cy="211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7" name="Text Box 87"/>
          <p:cNvSpPr txBox="1">
            <a:spLocks noChangeArrowheads="1"/>
          </p:cNvSpPr>
          <p:nvPr/>
        </p:nvSpPr>
        <p:spPr bwMode="auto">
          <a:xfrm>
            <a:off x="3701654" y="2225094"/>
            <a:ext cx="1476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0000"/>
                </a:solidFill>
              </a:rPr>
              <a:t>ص ــ 55 =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78" name="Text Box 87"/>
          <p:cNvSpPr txBox="1">
            <a:spLocks noChangeArrowheads="1"/>
          </p:cNvSpPr>
          <p:nvPr/>
        </p:nvSpPr>
        <p:spPr bwMode="auto">
          <a:xfrm>
            <a:off x="2122264" y="2225094"/>
            <a:ext cx="1944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0000"/>
                </a:solidFill>
              </a:rPr>
              <a:t>156 ( س ــ 0 )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pic>
        <p:nvPicPr>
          <p:cNvPr id="79" name="Picture 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6" y="441702"/>
            <a:ext cx="44894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C09DDDA-3E9F-ACF9-4711-163E3A79648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615727"/>
            <a:ext cx="456646" cy="55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29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/>
      <p:bldP spid="64" grpId="0"/>
      <p:bldP spid="77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7" y="173934"/>
            <a:ext cx="11887199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2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017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2" name="صورة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7" y="436143"/>
            <a:ext cx="704693" cy="64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" name="Group 134"/>
          <p:cNvGrpSpPr>
            <a:grpSpLocks/>
          </p:cNvGrpSpPr>
          <p:nvPr/>
        </p:nvGrpSpPr>
        <p:grpSpPr bwMode="auto">
          <a:xfrm>
            <a:off x="7136480" y="436143"/>
            <a:ext cx="4417489" cy="468562"/>
            <a:chOff x="431" y="164"/>
            <a:chExt cx="5239" cy="366"/>
          </a:xfrm>
        </p:grpSpPr>
        <p:sp>
          <p:nvSpPr>
            <p:cNvPr id="127" name="Text Box 58"/>
            <p:cNvSpPr txBox="1">
              <a:spLocks noChangeArrowheads="1"/>
            </p:cNvSpPr>
            <p:nvPr/>
          </p:nvSpPr>
          <p:spPr bwMode="auto">
            <a:xfrm>
              <a:off x="431" y="190"/>
              <a:ext cx="43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b="1" dirty="0">
                  <a:solidFill>
                    <a:srgbClr val="FF0000"/>
                  </a:solidFill>
                </a:rPr>
                <a:t>كتابة معادلة مستقيم الميل ونقطة وتمثيلها بيانيا</a:t>
              </a:r>
              <a:endParaRPr lang="en-US" altLang="ar-SA" b="1" dirty="0">
                <a:solidFill>
                  <a:srgbClr val="FF0000"/>
                </a:solidFill>
              </a:endParaRPr>
            </a:p>
          </p:txBody>
        </p:sp>
        <p:grpSp>
          <p:nvGrpSpPr>
            <p:cNvPr id="128" name="Group 26"/>
            <p:cNvGrpSpPr>
              <a:grpSpLocks/>
            </p:cNvGrpSpPr>
            <p:nvPr/>
          </p:nvGrpSpPr>
          <p:grpSpPr bwMode="auto">
            <a:xfrm>
              <a:off x="4762" y="164"/>
              <a:ext cx="908" cy="366"/>
              <a:chOff x="4567" y="142"/>
              <a:chExt cx="1103" cy="366"/>
            </a:xfrm>
          </p:grpSpPr>
          <p:pic>
            <p:nvPicPr>
              <p:cNvPr id="129" name="Picture 5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7" y="142"/>
                <a:ext cx="1103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" name="Rectangle 28"/>
              <p:cNvSpPr>
                <a:spLocks noChangeArrowheads="1"/>
              </p:cNvSpPr>
              <p:nvPr/>
            </p:nvSpPr>
            <p:spPr bwMode="auto">
              <a:xfrm>
                <a:off x="4911" y="164"/>
                <a:ext cx="101" cy="272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ar-SA"/>
              </a:p>
            </p:txBody>
          </p:sp>
          <p:sp>
            <p:nvSpPr>
              <p:cNvPr id="131" name="Rectangle 29"/>
              <p:cNvSpPr>
                <a:spLocks noChangeArrowheads="1"/>
              </p:cNvSpPr>
              <p:nvPr/>
            </p:nvSpPr>
            <p:spPr bwMode="auto">
              <a:xfrm>
                <a:off x="5366" y="164"/>
                <a:ext cx="101" cy="272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ar-SA"/>
              </a:p>
            </p:txBody>
          </p:sp>
        </p:grpSp>
      </p:grp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7601095" y="2535323"/>
            <a:ext cx="3852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0070C0"/>
                </a:solidFill>
              </a:rPr>
              <a:t>ص ــ          =      ( س ــ       ) </a:t>
            </a:r>
            <a:endParaRPr lang="en-US" altLang="ar-SA" b="1" dirty="0">
              <a:solidFill>
                <a:srgbClr val="0070C0"/>
              </a:solidFill>
            </a:endParaRPr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8878217" y="2587830"/>
            <a:ext cx="396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b="1" dirty="0"/>
              <a:t>3</a:t>
            </a:r>
            <a:endParaRPr lang="en-US" altLang="ar-SA" b="1" dirty="0"/>
          </a:p>
        </p:txBody>
      </p:sp>
      <p:sp>
        <p:nvSpPr>
          <p:cNvPr id="134" name="Text Box 87"/>
          <p:cNvSpPr txBox="1">
            <a:spLocks noChangeArrowheads="1"/>
          </p:cNvSpPr>
          <p:nvPr/>
        </p:nvSpPr>
        <p:spPr bwMode="auto">
          <a:xfrm>
            <a:off x="9946802" y="3021993"/>
            <a:ext cx="162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>
                <a:solidFill>
                  <a:srgbClr val="FF0000"/>
                </a:solidFill>
              </a:rPr>
              <a:t>ا</a:t>
            </a:r>
            <a:r>
              <a:rPr lang="ar-SA" altLang="ar-SA" b="1" dirty="0">
                <a:solidFill>
                  <a:srgbClr val="FF0000"/>
                </a:solidFill>
              </a:rPr>
              <a:t>لمعادلة هي :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grpSp>
        <p:nvGrpSpPr>
          <p:cNvPr id="135" name="Group 166"/>
          <p:cNvGrpSpPr>
            <a:grpSpLocks/>
          </p:cNvGrpSpPr>
          <p:nvPr/>
        </p:nvGrpSpPr>
        <p:grpSpPr bwMode="auto">
          <a:xfrm>
            <a:off x="6894657" y="830359"/>
            <a:ext cx="4730750" cy="746547"/>
            <a:chOff x="2735" y="558"/>
            <a:chExt cx="2980" cy="400"/>
          </a:xfrm>
        </p:grpSpPr>
        <p:sp>
          <p:nvSpPr>
            <p:cNvPr id="136" name="Rectangle 20"/>
            <p:cNvSpPr>
              <a:spLocks noChangeArrowheads="1"/>
            </p:cNvSpPr>
            <p:nvPr/>
          </p:nvSpPr>
          <p:spPr bwMode="auto">
            <a:xfrm>
              <a:off x="2735" y="595"/>
              <a:ext cx="2980" cy="363"/>
            </a:xfrm>
            <a:prstGeom prst="rect">
              <a:avLst/>
            </a:prstGeom>
            <a:solidFill>
              <a:srgbClr val="EDF9A5"/>
            </a:solidFill>
            <a:ln w="28575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ar-SA" altLang="ar-SA" sz="1600" b="1" dirty="0"/>
                <a:t>اكتب معادلة المستقيم المار بالنقطة ( 3 ، ــ 2 ) وميله         </a:t>
              </a:r>
            </a:p>
            <a:p>
              <a:pPr eaLnBrk="1" hangingPunct="1"/>
              <a:r>
                <a:rPr lang="ar-SA" altLang="ar-SA" sz="1600" b="1" dirty="0"/>
                <a:t>بصيغة الميل ونقطة ومثلها بيانيا   </a:t>
              </a:r>
              <a:endParaRPr lang="en-US" altLang="ar-SA" sz="1600" b="1" dirty="0"/>
            </a:p>
          </p:txBody>
        </p:sp>
        <p:grpSp>
          <p:nvGrpSpPr>
            <p:cNvPr id="137" name="Group 161"/>
            <p:cNvGrpSpPr>
              <a:grpSpLocks/>
            </p:cNvGrpSpPr>
            <p:nvPr/>
          </p:nvGrpSpPr>
          <p:grpSpPr bwMode="auto">
            <a:xfrm>
              <a:off x="3149" y="558"/>
              <a:ext cx="256" cy="367"/>
              <a:chOff x="2737" y="1608"/>
              <a:chExt cx="256" cy="367"/>
            </a:xfrm>
          </p:grpSpPr>
          <p:sp>
            <p:nvSpPr>
              <p:cNvPr id="138" name="Text Box 87"/>
              <p:cNvSpPr txBox="1">
                <a:spLocks noChangeArrowheads="1"/>
              </p:cNvSpPr>
              <p:nvPr/>
            </p:nvSpPr>
            <p:spPr bwMode="auto">
              <a:xfrm>
                <a:off x="2737" y="1608"/>
                <a:ext cx="25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1600" b="1" dirty="0"/>
                  <a:t>1</a:t>
                </a:r>
                <a:endParaRPr lang="en-US" altLang="ar-SA" sz="1600" b="1" dirty="0"/>
              </a:p>
            </p:txBody>
          </p:sp>
          <p:sp>
            <p:nvSpPr>
              <p:cNvPr id="139" name="Text Box 87"/>
              <p:cNvSpPr txBox="1">
                <a:spLocks noChangeArrowheads="1"/>
              </p:cNvSpPr>
              <p:nvPr/>
            </p:nvSpPr>
            <p:spPr bwMode="auto">
              <a:xfrm>
                <a:off x="2742" y="1762"/>
                <a:ext cx="25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1600" b="1" dirty="0"/>
                  <a:t>4</a:t>
                </a:r>
                <a:endParaRPr lang="en-US" altLang="ar-SA" sz="1600" b="1" dirty="0"/>
              </a:p>
            </p:txBody>
          </p:sp>
          <p:sp>
            <p:nvSpPr>
              <p:cNvPr id="140" name="Line 160"/>
              <p:cNvSpPr>
                <a:spLocks noChangeShapeType="1"/>
              </p:cNvSpPr>
              <p:nvPr/>
            </p:nvSpPr>
            <p:spPr bwMode="auto">
              <a:xfrm flipH="1">
                <a:off x="2768" y="1755"/>
                <a:ext cx="1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41" name="Group 162"/>
          <p:cNvGrpSpPr>
            <a:grpSpLocks/>
          </p:cNvGrpSpPr>
          <p:nvPr/>
        </p:nvGrpSpPr>
        <p:grpSpPr bwMode="auto">
          <a:xfrm>
            <a:off x="9816925" y="2392243"/>
            <a:ext cx="398463" cy="682626"/>
            <a:chOff x="1769" y="1600"/>
            <a:chExt cx="251" cy="430"/>
          </a:xfrm>
        </p:grpSpPr>
        <p:sp>
          <p:nvSpPr>
            <p:cNvPr id="142" name="Text Box 87"/>
            <p:cNvSpPr txBox="1">
              <a:spLocks noChangeArrowheads="1"/>
            </p:cNvSpPr>
            <p:nvPr/>
          </p:nvSpPr>
          <p:spPr bwMode="auto">
            <a:xfrm>
              <a:off x="1769" y="1600"/>
              <a:ext cx="25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b="1" dirty="0"/>
                <a:t>1</a:t>
              </a:r>
              <a:endParaRPr lang="en-US" altLang="ar-SA" b="1" dirty="0"/>
            </a:p>
          </p:txBody>
        </p:sp>
        <p:sp>
          <p:nvSpPr>
            <p:cNvPr id="143" name="Text Box 87"/>
            <p:cNvSpPr txBox="1">
              <a:spLocks noChangeArrowheads="1"/>
            </p:cNvSpPr>
            <p:nvPr/>
          </p:nvSpPr>
          <p:spPr bwMode="auto">
            <a:xfrm>
              <a:off x="1769" y="1797"/>
              <a:ext cx="25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b="1" dirty="0"/>
                <a:t>4</a:t>
              </a:r>
              <a:endParaRPr lang="en-US" altLang="ar-SA" b="1" dirty="0"/>
            </a:p>
          </p:txBody>
        </p:sp>
        <p:sp>
          <p:nvSpPr>
            <p:cNvPr id="144" name="Line 165"/>
            <p:cNvSpPr>
              <a:spLocks noChangeShapeType="1"/>
            </p:cNvSpPr>
            <p:nvPr/>
          </p:nvSpPr>
          <p:spPr bwMode="auto">
            <a:xfrm flipH="1">
              <a:off x="1802" y="1819"/>
              <a:ext cx="1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45" name="Group 148"/>
          <p:cNvGrpSpPr>
            <a:grpSpLocks/>
          </p:cNvGrpSpPr>
          <p:nvPr/>
        </p:nvGrpSpPr>
        <p:grpSpPr bwMode="auto">
          <a:xfrm>
            <a:off x="8663810" y="1225106"/>
            <a:ext cx="685800" cy="901700"/>
            <a:chOff x="2554" y="1231"/>
            <a:chExt cx="432" cy="568"/>
          </a:xfrm>
        </p:grpSpPr>
        <p:sp>
          <p:nvSpPr>
            <p:cNvPr id="146" name="Text Box 87"/>
            <p:cNvSpPr txBox="1">
              <a:spLocks noChangeArrowheads="1"/>
            </p:cNvSpPr>
            <p:nvPr/>
          </p:nvSpPr>
          <p:spPr bwMode="auto">
            <a:xfrm>
              <a:off x="2554" y="1566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b="1" dirty="0"/>
                <a:t>س</a:t>
              </a:r>
              <a:r>
                <a:rPr lang="ar-SA" altLang="ar-SA" b="1" baseline="-20000" dirty="0"/>
                <a:t>1</a:t>
              </a:r>
              <a:endParaRPr lang="en-US" altLang="ar-SA" b="1" baseline="-20000" dirty="0"/>
            </a:p>
          </p:txBody>
        </p:sp>
        <p:sp>
          <p:nvSpPr>
            <p:cNvPr id="147" name="Line 147"/>
            <p:cNvSpPr>
              <a:spLocks noChangeShapeType="1"/>
            </p:cNvSpPr>
            <p:nvPr/>
          </p:nvSpPr>
          <p:spPr bwMode="auto">
            <a:xfrm flipH="1" flipV="1">
              <a:off x="2789" y="1231"/>
              <a:ext cx="0" cy="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48" name="Group 149"/>
          <p:cNvGrpSpPr>
            <a:grpSpLocks/>
          </p:cNvGrpSpPr>
          <p:nvPr/>
        </p:nvGrpSpPr>
        <p:grpSpPr bwMode="auto">
          <a:xfrm>
            <a:off x="8266935" y="1193807"/>
            <a:ext cx="685800" cy="942975"/>
            <a:chOff x="2539" y="1231"/>
            <a:chExt cx="432" cy="594"/>
          </a:xfrm>
        </p:grpSpPr>
        <p:sp>
          <p:nvSpPr>
            <p:cNvPr id="149" name="Text Box 87"/>
            <p:cNvSpPr txBox="1">
              <a:spLocks noChangeArrowheads="1"/>
            </p:cNvSpPr>
            <p:nvPr/>
          </p:nvSpPr>
          <p:spPr bwMode="auto">
            <a:xfrm>
              <a:off x="2539" y="1592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b="1" dirty="0"/>
                <a:t>ص</a:t>
              </a:r>
              <a:r>
                <a:rPr lang="ar-SA" altLang="ar-SA" b="1" baseline="-20000" dirty="0"/>
                <a:t>1</a:t>
              </a:r>
              <a:endParaRPr lang="en-US" altLang="ar-SA" b="1" baseline="-20000" dirty="0"/>
            </a:p>
          </p:txBody>
        </p:sp>
        <p:sp>
          <p:nvSpPr>
            <p:cNvPr id="150" name="Line 151"/>
            <p:cNvSpPr>
              <a:spLocks noChangeShapeType="1"/>
            </p:cNvSpPr>
            <p:nvPr/>
          </p:nvSpPr>
          <p:spPr bwMode="auto">
            <a:xfrm flipH="1" flipV="1">
              <a:off x="2789" y="1231"/>
              <a:ext cx="1" cy="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51" name="Group 152"/>
          <p:cNvGrpSpPr>
            <a:grpSpLocks/>
          </p:cNvGrpSpPr>
          <p:nvPr/>
        </p:nvGrpSpPr>
        <p:grpSpPr bwMode="auto">
          <a:xfrm>
            <a:off x="7402941" y="1411798"/>
            <a:ext cx="685800" cy="939800"/>
            <a:chOff x="2565" y="1231"/>
            <a:chExt cx="432" cy="592"/>
          </a:xfrm>
        </p:grpSpPr>
        <p:sp>
          <p:nvSpPr>
            <p:cNvPr id="152" name="Text Box 87"/>
            <p:cNvSpPr txBox="1">
              <a:spLocks noChangeArrowheads="1"/>
            </p:cNvSpPr>
            <p:nvPr/>
          </p:nvSpPr>
          <p:spPr bwMode="auto">
            <a:xfrm>
              <a:off x="2565" y="1590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b="1" dirty="0"/>
                <a:t>م</a:t>
              </a:r>
              <a:endParaRPr lang="en-US" altLang="ar-SA" b="1" dirty="0"/>
            </a:p>
          </p:txBody>
        </p:sp>
        <p:sp>
          <p:nvSpPr>
            <p:cNvPr id="153" name="Line 154"/>
            <p:cNvSpPr>
              <a:spLocks noChangeShapeType="1"/>
            </p:cNvSpPr>
            <p:nvPr/>
          </p:nvSpPr>
          <p:spPr bwMode="auto">
            <a:xfrm flipV="1">
              <a:off x="2781" y="1231"/>
              <a:ext cx="8" cy="3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4" name="Text Box 87"/>
          <p:cNvSpPr txBox="1">
            <a:spLocks noChangeArrowheads="1"/>
          </p:cNvSpPr>
          <p:nvPr/>
        </p:nvSpPr>
        <p:spPr bwMode="auto">
          <a:xfrm>
            <a:off x="8686945" y="2531139"/>
            <a:ext cx="612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2"/>
                </a:solidFill>
              </a:rPr>
              <a:t>س</a:t>
            </a:r>
            <a:r>
              <a:rPr lang="ar-SA" altLang="ar-SA" b="1" baseline="-20000" dirty="0">
                <a:solidFill>
                  <a:schemeClr val="accent2"/>
                </a:solidFill>
              </a:rPr>
              <a:t>1</a:t>
            </a:r>
            <a:endParaRPr lang="en-US" altLang="ar-SA" b="1" baseline="-20000" dirty="0">
              <a:solidFill>
                <a:schemeClr val="accent2"/>
              </a:solidFill>
            </a:endParaRPr>
          </a:p>
        </p:txBody>
      </p:sp>
      <p:sp>
        <p:nvSpPr>
          <p:cNvPr id="155" name="Text Box 87"/>
          <p:cNvSpPr txBox="1">
            <a:spLocks noChangeArrowheads="1"/>
          </p:cNvSpPr>
          <p:nvPr/>
        </p:nvSpPr>
        <p:spPr bwMode="auto">
          <a:xfrm>
            <a:off x="9826771" y="2443271"/>
            <a:ext cx="325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chemeClr val="accent2"/>
                </a:solidFill>
              </a:rPr>
              <a:t>م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56" name="Text Box 87"/>
          <p:cNvSpPr txBox="1">
            <a:spLocks noChangeArrowheads="1"/>
          </p:cNvSpPr>
          <p:nvPr/>
        </p:nvSpPr>
        <p:spPr bwMode="auto">
          <a:xfrm>
            <a:off x="10218476" y="2551329"/>
            <a:ext cx="938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b="1" dirty="0"/>
              <a:t>( ــ 2)</a:t>
            </a:r>
            <a:endParaRPr lang="en-US" altLang="ar-SA" b="1" dirty="0"/>
          </a:p>
        </p:txBody>
      </p:sp>
      <p:sp>
        <p:nvSpPr>
          <p:cNvPr id="157" name="Text Box 87"/>
          <p:cNvSpPr txBox="1">
            <a:spLocks noChangeArrowheads="1"/>
          </p:cNvSpPr>
          <p:nvPr/>
        </p:nvSpPr>
        <p:spPr bwMode="auto">
          <a:xfrm>
            <a:off x="10238130" y="2533758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2"/>
                </a:solidFill>
              </a:rPr>
              <a:t>ص</a:t>
            </a:r>
            <a:r>
              <a:rPr lang="ar-SA" altLang="ar-SA" b="1" baseline="-20000" dirty="0">
                <a:solidFill>
                  <a:schemeClr val="accent2"/>
                </a:solidFill>
              </a:rPr>
              <a:t>1</a:t>
            </a:r>
            <a:endParaRPr lang="en-US" altLang="ar-SA" b="1" baseline="-20000" dirty="0">
              <a:solidFill>
                <a:schemeClr val="accent2"/>
              </a:solidFill>
            </a:endParaRPr>
          </a:p>
        </p:txBody>
      </p:sp>
      <p:grpSp>
        <p:nvGrpSpPr>
          <p:cNvPr id="158" name="Group 173"/>
          <p:cNvGrpSpPr>
            <a:grpSpLocks/>
          </p:cNvGrpSpPr>
          <p:nvPr/>
        </p:nvGrpSpPr>
        <p:grpSpPr bwMode="auto">
          <a:xfrm>
            <a:off x="8993331" y="3386486"/>
            <a:ext cx="2560637" cy="728663"/>
            <a:chOff x="3334" y="1934"/>
            <a:chExt cx="2245" cy="459"/>
          </a:xfrm>
        </p:grpSpPr>
        <p:sp>
          <p:nvSpPr>
            <p:cNvPr id="159" name="Text Box 87"/>
            <p:cNvSpPr txBox="1">
              <a:spLocks noChangeArrowheads="1"/>
            </p:cNvSpPr>
            <p:nvPr/>
          </p:nvSpPr>
          <p:spPr bwMode="auto">
            <a:xfrm>
              <a:off x="3334" y="2031"/>
              <a:ext cx="2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b="1" dirty="0">
                  <a:solidFill>
                    <a:srgbClr val="0070C0"/>
                  </a:solidFill>
                </a:rPr>
                <a:t>ص +  2 =     ( س ــ  3 ) </a:t>
              </a:r>
              <a:endParaRPr lang="en-US" altLang="ar-SA" b="1" dirty="0">
                <a:solidFill>
                  <a:srgbClr val="0070C0"/>
                </a:solidFill>
              </a:endParaRPr>
            </a:p>
          </p:txBody>
        </p:sp>
        <p:grpSp>
          <p:nvGrpSpPr>
            <p:cNvPr id="160" name="Group 169"/>
            <p:cNvGrpSpPr>
              <a:grpSpLocks/>
            </p:cNvGrpSpPr>
            <p:nvPr/>
          </p:nvGrpSpPr>
          <p:grpSpPr bwMode="auto">
            <a:xfrm>
              <a:off x="4416" y="1934"/>
              <a:ext cx="260" cy="459"/>
              <a:chOff x="1704" y="1578"/>
              <a:chExt cx="260" cy="459"/>
            </a:xfrm>
          </p:grpSpPr>
          <p:sp>
            <p:nvSpPr>
              <p:cNvPr id="161" name="Text Box 87"/>
              <p:cNvSpPr txBox="1">
                <a:spLocks noChangeArrowheads="1"/>
              </p:cNvSpPr>
              <p:nvPr/>
            </p:nvSpPr>
            <p:spPr bwMode="auto">
              <a:xfrm>
                <a:off x="1713" y="1578"/>
                <a:ext cx="25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b="1" dirty="0"/>
                  <a:t>1</a:t>
                </a:r>
                <a:endParaRPr lang="en-US" altLang="ar-SA" b="1" dirty="0"/>
              </a:p>
            </p:txBody>
          </p:sp>
          <p:sp>
            <p:nvSpPr>
              <p:cNvPr id="162" name="Text Box 87"/>
              <p:cNvSpPr txBox="1">
                <a:spLocks noChangeArrowheads="1"/>
              </p:cNvSpPr>
              <p:nvPr/>
            </p:nvSpPr>
            <p:spPr bwMode="auto">
              <a:xfrm>
                <a:off x="1704" y="1804"/>
                <a:ext cx="25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b="1" dirty="0"/>
                  <a:t>4</a:t>
                </a:r>
                <a:endParaRPr lang="en-US" altLang="ar-SA" b="1" dirty="0"/>
              </a:p>
            </p:txBody>
          </p:sp>
          <p:sp>
            <p:nvSpPr>
              <p:cNvPr id="163" name="Line 172"/>
              <p:cNvSpPr>
                <a:spLocks noChangeShapeType="1"/>
              </p:cNvSpPr>
              <p:nvPr/>
            </p:nvSpPr>
            <p:spPr bwMode="auto">
              <a:xfrm flipH="1">
                <a:off x="1744" y="1792"/>
                <a:ext cx="1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64" name="Group 129"/>
          <p:cNvGrpSpPr>
            <a:grpSpLocks/>
          </p:cNvGrpSpPr>
          <p:nvPr/>
        </p:nvGrpSpPr>
        <p:grpSpPr bwMode="auto">
          <a:xfrm>
            <a:off x="6335693" y="3461508"/>
            <a:ext cx="2988134" cy="2916238"/>
            <a:chOff x="476" y="1657"/>
            <a:chExt cx="2317" cy="2317"/>
          </a:xfrm>
        </p:grpSpPr>
        <p:sp>
          <p:nvSpPr>
            <p:cNvPr id="165" name="Line 96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6" name="Line 97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7" name="Rectangle 98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168" name="Line 99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9" name="Line 100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0" name="Line 101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1" name="Line 102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2" name="Line 103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3" name="Line 104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4" name="Line 105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5" name="Line 106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6" name="Line 107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7" name="Line 108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8" name="Line 109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9" name="Line 110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0" name="Line 111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1" name="Line 112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2" name="Line 113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3" name="Line 114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4" name="Line 115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5" name="Line 116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6" name="Line 117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7" name="Line 118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8" name="Line 119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9" name="Line 120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0" name="Line 121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1" name="Line 122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2" name="Line 123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3" name="Line 124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4" name="Line 125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5" name="Line 126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6" name="Line 127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7" name="Line 128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98" name="Line 66"/>
          <p:cNvSpPr>
            <a:spLocks noChangeShapeType="1"/>
          </p:cNvSpPr>
          <p:nvPr/>
        </p:nvSpPr>
        <p:spPr bwMode="auto">
          <a:xfrm flipV="1">
            <a:off x="7313688" y="4882065"/>
            <a:ext cx="2620702" cy="6960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99" name="Line 64"/>
          <p:cNvSpPr>
            <a:spLocks noChangeShapeType="1"/>
          </p:cNvSpPr>
          <p:nvPr/>
        </p:nvSpPr>
        <p:spPr bwMode="auto">
          <a:xfrm>
            <a:off x="8398140" y="5083242"/>
            <a:ext cx="750879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0" name="Text Box 87"/>
          <p:cNvSpPr txBox="1">
            <a:spLocks noChangeArrowheads="1"/>
          </p:cNvSpPr>
          <p:nvPr/>
        </p:nvSpPr>
        <p:spPr bwMode="auto">
          <a:xfrm>
            <a:off x="8950291" y="4934325"/>
            <a:ext cx="395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ar-SA" sz="14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1400" b="1" dirty="0">
              <a:solidFill>
                <a:srgbClr val="C00000"/>
              </a:solidFill>
            </a:endParaRPr>
          </a:p>
        </p:txBody>
      </p:sp>
      <p:sp>
        <p:nvSpPr>
          <p:cNvPr id="201" name="Text Box 87"/>
          <p:cNvSpPr txBox="1">
            <a:spLocks noChangeArrowheads="1"/>
          </p:cNvSpPr>
          <p:nvPr/>
        </p:nvSpPr>
        <p:spPr bwMode="auto">
          <a:xfrm>
            <a:off x="8219361" y="5112720"/>
            <a:ext cx="344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ar-SA" sz="14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1400" b="1" dirty="0">
              <a:solidFill>
                <a:srgbClr val="C00000"/>
              </a:solidFill>
            </a:endParaRPr>
          </a:p>
        </p:txBody>
      </p:sp>
      <p:sp>
        <p:nvSpPr>
          <p:cNvPr id="202" name="Line 63"/>
          <p:cNvSpPr>
            <a:spLocks noChangeShapeType="1"/>
          </p:cNvSpPr>
          <p:nvPr/>
        </p:nvSpPr>
        <p:spPr bwMode="auto">
          <a:xfrm flipH="1" flipV="1">
            <a:off x="8382093" y="5044289"/>
            <a:ext cx="144" cy="22262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203" name="Picture 6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99" y="363836"/>
            <a:ext cx="1698625" cy="37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Rectangle 20"/>
          <p:cNvSpPr>
            <a:spLocks noChangeArrowheads="1"/>
          </p:cNvSpPr>
          <p:nvPr/>
        </p:nvSpPr>
        <p:spPr bwMode="auto">
          <a:xfrm>
            <a:off x="630956" y="807377"/>
            <a:ext cx="5161899" cy="576262"/>
          </a:xfrm>
          <a:prstGeom prst="rect">
            <a:avLst/>
          </a:prstGeom>
          <a:solidFill>
            <a:srgbClr val="EDF9A5"/>
          </a:solidFill>
          <a:ln w="28575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1600" b="1" dirty="0"/>
              <a:t>اكتب معادلة المستقيم المار بالنقطة ( ــ 2 ، 1 ) وميله ــ 6  بصيغة </a:t>
            </a:r>
          </a:p>
          <a:p>
            <a:pPr eaLnBrk="1" hangingPunct="1"/>
            <a:r>
              <a:rPr lang="ar-SA" altLang="ar-SA" sz="1600" b="1" dirty="0"/>
              <a:t>الميل ونقطة ومثلها بيانيا   </a:t>
            </a:r>
            <a:endParaRPr lang="en-US" altLang="ar-SA" sz="1600" b="1" dirty="0"/>
          </a:p>
        </p:txBody>
      </p:sp>
      <p:grpSp>
        <p:nvGrpSpPr>
          <p:cNvPr id="205" name="Group 129"/>
          <p:cNvGrpSpPr>
            <a:grpSpLocks/>
          </p:cNvGrpSpPr>
          <p:nvPr/>
        </p:nvGrpSpPr>
        <p:grpSpPr bwMode="auto">
          <a:xfrm>
            <a:off x="666172" y="3417179"/>
            <a:ext cx="3276410" cy="2984151"/>
            <a:chOff x="476" y="1657"/>
            <a:chExt cx="2317" cy="2317"/>
          </a:xfrm>
        </p:grpSpPr>
        <p:sp>
          <p:nvSpPr>
            <p:cNvPr id="206" name="Line 96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" name="Line 97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8" name="Rectangle 98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09" name="Line 99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" name="Line 100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" name="Line 101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" name="Line 102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" name="Line 103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" name="Line 104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" name="Line 105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6" name="Line 106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7" name="Line 107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8" name="Line 108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9" name="Line 109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0" name="Line 110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1" name="Line 111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2" name="Line 112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3" name="Line 113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4" name="Line 114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5" name="Line 115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6" name="Line 116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7" name="Line 117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" name="Line 118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9" name="Line 119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0" name="Line 120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1" name="Line 121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2" name="Line 122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3" name="Line 123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4" name="Line 124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5" name="Line 125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6" name="Line 126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" name="Line 127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8" name="Line 128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22" name="Text Box 87"/>
          <p:cNvSpPr txBox="1">
            <a:spLocks noChangeArrowheads="1"/>
          </p:cNvSpPr>
          <p:nvPr/>
        </p:nvSpPr>
        <p:spPr bwMode="auto">
          <a:xfrm>
            <a:off x="1745067" y="2121224"/>
            <a:ext cx="3852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5">
                    <a:lumMod val="75000"/>
                  </a:schemeClr>
                </a:solidFill>
              </a:rPr>
              <a:t>ص ــ        =      ( س ــ          ) </a:t>
            </a:r>
            <a:endParaRPr lang="en-US" alt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3" name="Text Box 87"/>
          <p:cNvSpPr txBox="1">
            <a:spLocks noChangeArrowheads="1"/>
          </p:cNvSpPr>
          <p:nvPr/>
        </p:nvSpPr>
        <p:spPr bwMode="auto">
          <a:xfrm>
            <a:off x="2886610" y="2127574"/>
            <a:ext cx="612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2"/>
                </a:solidFill>
              </a:rPr>
              <a:t>س</a:t>
            </a:r>
            <a:r>
              <a:rPr lang="ar-SA" altLang="ar-SA" b="1" baseline="-20000" dirty="0">
                <a:solidFill>
                  <a:schemeClr val="accent2"/>
                </a:solidFill>
              </a:rPr>
              <a:t>1</a:t>
            </a:r>
            <a:endParaRPr lang="en-US" altLang="ar-SA" b="1" baseline="-20000" dirty="0">
              <a:solidFill>
                <a:schemeClr val="accent2"/>
              </a:solidFill>
            </a:endParaRPr>
          </a:p>
        </p:txBody>
      </p:sp>
      <p:sp>
        <p:nvSpPr>
          <p:cNvPr id="124" name="Text Box 87"/>
          <p:cNvSpPr txBox="1">
            <a:spLocks noChangeArrowheads="1"/>
          </p:cNvSpPr>
          <p:nvPr/>
        </p:nvSpPr>
        <p:spPr bwMode="auto">
          <a:xfrm>
            <a:off x="4090134" y="2004164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>
                <a:solidFill>
                  <a:schemeClr val="accent2"/>
                </a:solidFill>
              </a:rPr>
              <a:t>م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25" name="Text Box 87"/>
          <p:cNvSpPr txBox="1">
            <a:spLocks noChangeArrowheads="1"/>
          </p:cNvSpPr>
          <p:nvPr/>
        </p:nvSpPr>
        <p:spPr bwMode="auto">
          <a:xfrm>
            <a:off x="4428570" y="2130215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2"/>
                </a:solidFill>
              </a:rPr>
              <a:t>ص</a:t>
            </a:r>
            <a:r>
              <a:rPr lang="ar-SA" altLang="ar-SA" b="1" baseline="-20000" dirty="0">
                <a:solidFill>
                  <a:schemeClr val="accent2"/>
                </a:solidFill>
              </a:rPr>
              <a:t>1</a:t>
            </a:r>
            <a:endParaRPr lang="en-US" altLang="ar-SA" b="1" baseline="-20000" dirty="0">
              <a:solidFill>
                <a:schemeClr val="accent2"/>
              </a:solidFill>
            </a:endParaRPr>
          </a:p>
        </p:txBody>
      </p:sp>
      <p:sp>
        <p:nvSpPr>
          <p:cNvPr id="239" name="Text Box 87"/>
          <p:cNvSpPr txBox="1">
            <a:spLocks noChangeArrowheads="1"/>
          </p:cNvSpPr>
          <p:nvPr/>
        </p:nvSpPr>
        <p:spPr bwMode="auto">
          <a:xfrm>
            <a:off x="3007130" y="2730443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5">
                    <a:lumMod val="75000"/>
                  </a:schemeClr>
                </a:solidFill>
              </a:rPr>
              <a:t>ص ــ  1 =  ــ 6 ( س +  2  ) </a:t>
            </a:r>
            <a:endParaRPr lang="en-US" alt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0" name="Text Box 87"/>
          <p:cNvSpPr txBox="1">
            <a:spLocks noChangeArrowheads="1"/>
          </p:cNvSpPr>
          <p:nvPr/>
        </p:nvSpPr>
        <p:spPr bwMode="auto">
          <a:xfrm>
            <a:off x="2770246" y="2124241"/>
            <a:ext cx="973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b="1" dirty="0"/>
              <a:t>( ــ 2)</a:t>
            </a:r>
            <a:endParaRPr lang="en-US" altLang="ar-SA" b="1" dirty="0"/>
          </a:p>
        </p:txBody>
      </p:sp>
      <p:sp>
        <p:nvSpPr>
          <p:cNvPr id="241" name="Text Box 87"/>
          <p:cNvSpPr txBox="1">
            <a:spLocks noChangeArrowheads="1"/>
          </p:cNvSpPr>
          <p:nvPr/>
        </p:nvSpPr>
        <p:spPr bwMode="auto">
          <a:xfrm>
            <a:off x="4605046" y="2171549"/>
            <a:ext cx="506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b="1" dirty="0"/>
              <a:t>1</a:t>
            </a:r>
            <a:endParaRPr lang="en-US" altLang="ar-SA" b="1" dirty="0"/>
          </a:p>
        </p:txBody>
      </p:sp>
      <p:sp>
        <p:nvSpPr>
          <p:cNvPr id="242" name="Text Box 87"/>
          <p:cNvSpPr txBox="1">
            <a:spLocks noChangeArrowheads="1"/>
          </p:cNvSpPr>
          <p:nvPr/>
        </p:nvSpPr>
        <p:spPr bwMode="auto">
          <a:xfrm>
            <a:off x="3904559" y="2143579"/>
            <a:ext cx="614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/>
              <a:t>ــ 6 </a:t>
            </a:r>
            <a:endParaRPr lang="en-US" altLang="ar-SA" b="1" dirty="0"/>
          </a:p>
        </p:txBody>
      </p:sp>
      <p:grpSp>
        <p:nvGrpSpPr>
          <p:cNvPr id="243" name="Group 107"/>
          <p:cNvGrpSpPr>
            <a:grpSpLocks/>
          </p:cNvGrpSpPr>
          <p:nvPr/>
        </p:nvGrpSpPr>
        <p:grpSpPr bwMode="auto">
          <a:xfrm>
            <a:off x="2814263" y="1098751"/>
            <a:ext cx="605587" cy="773113"/>
            <a:chOff x="2533" y="1231"/>
            <a:chExt cx="432" cy="487"/>
          </a:xfrm>
        </p:grpSpPr>
        <p:sp>
          <p:nvSpPr>
            <p:cNvPr id="244" name="Text Box 87"/>
            <p:cNvSpPr txBox="1">
              <a:spLocks noChangeArrowheads="1"/>
            </p:cNvSpPr>
            <p:nvPr/>
          </p:nvSpPr>
          <p:spPr bwMode="auto">
            <a:xfrm>
              <a:off x="2533" y="1485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b="1" dirty="0">
                  <a:solidFill>
                    <a:schemeClr val="accent2"/>
                  </a:solidFill>
                </a:rPr>
                <a:t>س</a:t>
              </a:r>
              <a:r>
                <a:rPr lang="ar-SA" altLang="ar-SA" b="1" baseline="-20000" dirty="0">
                  <a:solidFill>
                    <a:schemeClr val="accent2"/>
                  </a:solidFill>
                </a:rPr>
                <a:t>1</a:t>
              </a:r>
              <a:endParaRPr lang="en-US" altLang="ar-SA" b="1" baseline="-20000" dirty="0">
                <a:solidFill>
                  <a:schemeClr val="accent2"/>
                </a:solidFill>
              </a:endParaRPr>
            </a:p>
          </p:txBody>
        </p:sp>
        <p:sp>
          <p:nvSpPr>
            <p:cNvPr id="245" name="Line 109"/>
            <p:cNvSpPr>
              <a:spLocks noChangeShapeType="1"/>
            </p:cNvSpPr>
            <p:nvPr/>
          </p:nvSpPr>
          <p:spPr bwMode="auto">
            <a:xfrm flipV="1">
              <a:off x="2778" y="1231"/>
              <a:ext cx="11" cy="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46" name="Group 110"/>
          <p:cNvGrpSpPr>
            <a:grpSpLocks/>
          </p:cNvGrpSpPr>
          <p:nvPr/>
        </p:nvGrpSpPr>
        <p:grpSpPr bwMode="auto">
          <a:xfrm>
            <a:off x="2366651" y="1098750"/>
            <a:ext cx="685800" cy="806450"/>
            <a:chOff x="2547" y="1231"/>
            <a:chExt cx="432" cy="508"/>
          </a:xfrm>
        </p:grpSpPr>
        <p:sp>
          <p:nvSpPr>
            <p:cNvPr id="247" name="Text Box 87"/>
            <p:cNvSpPr txBox="1">
              <a:spLocks noChangeArrowheads="1"/>
            </p:cNvSpPr>
            <p:nvPr/>
          </p:nvSpPr>
          <p:spPr bwMode="auto">
            <a:xfrm>
              <a:off x="2547" y="1506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b="1" dirty="0">
                  <a:solidFill>
                    <a:schemeClr val="accent2"/>
                  </a:solidFill>
                </a:rPr>
                <a:t>ص</a:t>
              </a:r>
              <a:r>
                <a:rPr lang="ar-SA" altLang="ar-SA" b="1" baseline="-20000" dirty="0">
                  <a:solidFill>
                    <a:schemeClr val="accent2"/>
                  </a:solidFill>
                </a:rPr>
                <a:t>1</a:t>
              </a:r>
              <a:endParaRPr lang="en-US" altLang="ar-SA" b="1" baseline="-20000" dirty="0">
                <a:solidFill>
                  <a:schemeClr val="accent2"/>
                </a:solidFill>
              </a:endParaRPr>
            </a:p>
          </p:txBody>
        </p:sp>
        <p:sp>
          <p:nvSpPr>
            <p:cNvPr id="248" name="Line 112"/>
            <p:cNvSpPr>
              <a:spLocks noChangeShapeType="1"/>
            </p:cNvSpPr>
            <p:nvPr/>
          </p:nvSpPr>
          <p:spPr bwMode="auto">
            <a:xfrm flipV="1">
              <a:off x="2787" y="1231"/>
              <a:ext cx="2" cy="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49" name="Group 113"/>
          <p:cNvGrpSpPr>
            <a:grpSpLocks/>
          </p:cNvGrpSpPr>
          <p:nvPr/>
        </p:nvGrpSpPr>
        <p:grpSpPr bwMode="auto">
          <a:xfrm>
            <a:off x="1618577" y="1111561"/>
            <a:ext cx="685800" cy="831850"/>
            <a:chOff x="2570" y="1231"/>
            <a:chExt cx="432" cy="524"/>
          </a:xfrm>
        </p:grpSpPr>
        <p:sp>
          <p:nvSpPr>
            <p:cNvPr id="250" name="Text Box 87"/>
            <p:cNvSpPr txBox="1">
              <a:spLocks noChangeArrowheads="1"/>
            </p:cNvSpPr>
            <p:nvPr/>
          </p:nvSpPr>
          <p:spPr bwMode="auto">
            <a:xfrm>
              <a:off x="2570" y="1522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b="1" dirty="0">
                  <a:solidFill>
                    <a:schemeClr val="accent2"/>
                  </a:solidFill>
                </a:rPr>
                <a:t>م</a:t>
              </a:r>
              <a:endParaRPr lang="en-US" altLang="ar-SA" b="1" dirty="0">
                <a:solidFill>
                  <a:srgbClr val="FF0000"/>
                </a:solidFill>
              </a:endParaRPr>
            </a:p>
          </p:txBody>
        </p:sp>
        <p:sp>
          <p:nvSpPr>
            <p:cNvPr id="251" name="Line 115"/>
            <p:cNvSpPr>
              <a:spLocks noChangeShapeType="1"/>
            </p:cNvSpPr>
            <p:nvPr/>
          </p:nvSpPr>
          <p:spPr bwMode="auto">
            <a:xfrm flipH="1" flipV="1">
              <a:off x="2789" y="1231"/>
              <a:ext cx="8" cy="2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53" name="Line 64"/>
          <p:cNvSpPr>
            <a:spLocks noChangeShapeType="1"/>
          </p:cNvSpPr>
          <p:nvPr/>
        </p:nvSpPr>
        <p:spPr bwMode="auto">
          <a:xfrm>
            <a:off x="1861498" y="5841015"/>
            <a:ext cx="2524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54" name="Text Box 87"/>
          <p:cNvSpPr txBox="1">
            <a:spLocks noChangeArrowheads="1"/>
          </p:cNvSpPr>
          <p:nvPr/>
        </p:nvSpPr>
        <p:spPr bwMode="auto">
          <a:xfrm>
            <a:off x="1764980" y="5670679"/>
            <a:ext cx="6412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ar-SA" sz="14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1400" b="1" dirty="0">
              <a:solidFill>
                <a:srgbClr val="C00000"/>
              </a:solidFill>
            </a:endParaRPr>
          </a:p>
        </p:txBody>
      </p:sp>
      <p:sp>
        <p:nvSpPr>
          <p:cNvPr id="255" name="Text Box 87"/>
          <p:cNvSpPr txBox="1">
            <a:spLocks noChangeArrowheads="1"/>
          </p:cNvSpPr>
          <p:nvPr/>
        </p:nvSpPr>
        <p:spPr bwMode="auto">
          <a:xfrm>
            <a:off x="1714432" y="4563416"/>
            <a:ext cx="3444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ar-SA" sz="14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1400" b="1" dirty="0">
              <a:solidFill>
                <a:srgbClr val="C00000"/>
              </a:solidFill>
            </a:endParaRPr>
          </a:p>
        </p:txBody>
      </p:sp>
      <p:sp>
        <p:nvSpPr>
          <p:cNvPr id="256" name="Line 63"/>
          <p:cNvSpPr>
            <a:spLocks noChangeShapeType="1"/>
          </p:cNvSpPr>
          <p:nvPr/>
        </p:nvSpPr>
        <p:spPr bwMode="auto">
          <a:xfrm flipV="1">
            <a:off x="1890863" y="4751120"/>
            <a:ext cx="968" cy="108854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57" name="Line 66"/>
          <p:cNvSpPr>
            <a:spLocks noChangeShapeType="1"/>
          </p:cNvSpPr>
          <p:nvPr/>
        </p:nvSpPr>
        <p:spPr bwMode="auto">
          <a:xfrm>
            <a:off x="1726634" y="3587382"/>
            <a:ext cx="436150" cy="27342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2312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800" decel="100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800" decel="100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2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2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800" decel="100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800" decel="100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800" decel="100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800" decel="100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800" decel="100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800" decel="100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34" grpId="0"/>
      <p:bldP spid="154" grpId="0"/>
      <p:bldP spid="154" grpId="1"/>
      <p:bldP spid="155" grpId="0"/>
      <p:bldP spid="155" grpId="1"/>
      <p:bldP spid="156" grpId="0"/>
      <p:bldP spid="157" grpId="0"/>
      <p:bldP spid="157" grpId="1"/>
      <p:bldP spid="200" grpId="0"/>
      <p:bldP spid="201" grpId="0"/>
      <p:bldP spid="204" grpId="0" animBg="1"/>
      <p:bldP spid="122" grpId="0"/>
      <p:bldP spid="123" grpId="0"/>
      <p:bldP spid="123" grpId="1"/>
      <p:bldP spid="124" grpId="0"/>
      <p:bldP spid="124" grpId="1"/>
      <p:bldP spid="125" grpId="0"/>
      <p:bldP spid="125" grpId="1"/>
      <p:bldP spid="239" grpId="0"/>
      <p:bldP spid="240" grpId="0"/>
      <p:bldP spid="241" grpId="0"/>
      <p:bldP spid="242" grpId="0"/>
      <p:bldP spid="254" grpId="0"/>
      <p:bldP spid="2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7" y="106532"/>
            <a:ext cx="11860566" cy="6577534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46" y="23087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895" y="223078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18748" y="25952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488751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046" y="311655"/>
            <a:ext cx="5296420" cy="20859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0585" y="2413367"/>
            <a:ext cx="3693880" cy="392647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5790" y="2397630"/>
            <a:ext cx="2191762" cy="154038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8601" y="3953752"/>
            <a:ext cx="1653463" cy="2487419"/>
          </a:xfrm>
          <a:prstGeom prst="rect">
            <a:avLst/>
          </a:prstGeom>
        </p:spPr>
      </p:pic>
      <p:sp>
        <p:nvSpPr>
          <p:cNvPr id="137" name="Rectangle 20"/>
          <p:cNvSpPr>
            <a:spLocks noChangeArrowheads="1"/>
          </p:cNvSpPr>
          <p:nvPr/>
        </p:nvSpPr>
        <p:spPr bwMode="auto">
          <a:xfrm>
            <a:off x="1111578" y="931607"/>
            <a:ext cx="4621213" cy="514985"/>
          </a:xfrm>
          <a:prstGeom prst="rect">
            <a:avLst/>
          </a:prstGeom>
          <a:solidFill>
            <a:srgbClr val="FFFF99"/>
          </a:solidFill>
          <a:ln w="190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b="1" dirty="0"/>
              <a:t>اكتب المعادلة ص ــ 1 = 7 ( س + 5 ) بالصورة القياسية .</a:t>
            </a:r>
            <a:endParaRPr lang="en-US" altLang="ar-SA" b="1" dirty="0"/>
          </a:p>
        </p:txBody>
      </p:sp>
      <p:pic>
        <p:nvPicPr>
          <p:cNvPr id="138" name="Picture 6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53" y="421144"/>
            <a:ext cx="1698625" cy="3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Text Box 87"/>
          <p:cNvSpPr txBox="1">
            <a:spLocks noChangeArrowheads="1"/>
          </p:cNvSpPr>
          <p:nvPr/>
        </p:nvSpPr>
        <p:spPr bwMode="auto">
          <a:xfrm>
            <a:off x="2203934" y="2309801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/>
              <a:t>ص ــ 1 = 7 س + 35</a:t>
            </a:r>
            <a:endParaRPr lang="en-US" altLang="ar-SA" sz="2400" b="1" dirty="0"/>
          </a:p>
        </p:txBody>
      </p:sp>
      <p:sp>
        <p:nvSpPr>
          <p:cNvPr id="140" name="Text Box 87"/>
          <p:cNvSpPr txBox="1">
            <a:spLocks noChangeArrowheads="1"/>
          </p:cNvSpPr>
          <p:nvPr/>
        </p:nvSpPr>
        <p:spPr bwMode="auto">
          <a:xfrm>
            <a:off x="2458763" y="2759325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/>
              <a:t>ــ 7 س + ص = 35 + 1</a:t>
            </a:r>
            <a:endParaRPr lang="en-US" altLang="ar-SA" sz="2400" b="1" dirty="0"/>
          </a:p>
        </p:txBody>
      </p:sp>
      <p:sp>
        <p:nvSpPr>
          <p:cNvPr id="141" name="Text Box 87"/>
          <p:cNvSpPr txBox="1">
            <a:spLocks noChangeArrowheads="1"/>
          </p:cNvSpPr>
          <p:nvPr/>
        </p:nvSpPr>
        <p:spPr bwMode="auto">
          <a:xfrm>
            <a:off x="3033438" y="3294858"/>
            <a:ext cx="254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/>
              <a:t>ــ 7 س + ص = 36</a:t>
            </a:r>
            <a:endParaRPr lang="en-US" altLang="ar-SA" sz="2400" b="1" dirty="0"/>
          </a:p>
        </p:txBody>
      </p:sp>
      <p:sp>
        <p:nvSpPr>
          <p:cNvPr id="142" name="Text Box 87"/>
          <p:cNvSpPr txBox="1">
            <a:spLocks noChangeArrowheads="1"/>
          </p:cNvSpPr>
          <p:nvPr/>
        </p:nvSpPr>
        <p:spPr bwMode="auto">
          <a:xfrm>
            <a:off x="2828711" y="3886864"/>
            <a:ext cx="254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/>
              <a:t>7 س ــ  ص = ــ 36</a:t>
            </a:r>
            <a:endParaRPr lang="en-US" altLang="ar-SA" sz="2400" b="1" dirty="0"/>
          </a:p>
        </p:txBody>
      </p:sp>
      <p:sp>
        <p:nvSpPr>
          <p:cNvPr id="143" name="Rectangle 34"/>
          <p:cNvSpPr>
            <a:spLocks noChangeArrowheads="1"/>
          </p:cNvSpPr>
          <p:nvPr/>
        </p:nvSpPr>
        <p:spPr bwMode="auto">
          <a:xfrm>
            <a:off x="940280" y="4683462"/>
            <a:ext cx="4688684" cy="673542"/>
          </a:xfrm>
          <a:prstGeom prst="rect">
            <a:avLst/>
          </a:prstGeom>
          <a:solidFill>
            <a:srgbClr val="FEE2F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4" name="Text Box 87"/>
          <p:cNvSpPr txBox="1">
            <a:spLocks noChangeArrowheads="1"/>
          </p:cNvSpPr>
          <p:nvPr/>
        </p:nvSpPr>
        <p:spPr bwMode="auto">
          <a:xfrm>
            <a:off x="2008168" y="4828129"/>
            <a:ext cx="3600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/>
              <a:t>المعادلة بالصورة القياسية هي :</a:t>
            </a:r>
            <a:endParaRPr lang="en-US" altLang="ar-SA" b="1" dirty="0"/>
          </a:p>
        </p:txBody>
      </p:sp>
      <p:sp>
        <p:nvSpPr>
          <p:cNvPr id="145" name="Text Box 87"/>
          <p:cNvSpPr txBox="1">
            <a:spLocks noChangeArrowheads="1"/>
          </p:cNvSpPr>
          <p:nvPr/>
        </p:nvSpPr>
        <p:spPr bwMode="auto">
          <a:xfrm>
            <a:off x="1111578" y="4828129"/>
            <a:ext cx="2053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0070C0"/>
                </a:solidFill>
              </a:rPr>
              <a:t>7 س ــ  ص = ــ 36</a:t>
            </a:r>
            <a:endParaRPr lang="en-US" altLang="ar-SA" sz="2000" b="1" dirty="0">
              <a:solidFill>
                <a:srgbClr val="0070C0"/>
              </a:solidFill>
            </a:endParaRPr>
          </a:p>
        </p:txBody>
      </p:sp>
      <p:sp>
        <p:nvSpPr>
          <p:cNvPr id="146" name="Text Box 87"/>
          <p:cNvSpPr txBox="1">
            <a:spLocks noChangeArrowheads="1"/>
          </p:cNvSpPr>
          <p:nvPr/>
        </p:nvSpPr>
        <p:spPr bwMode="auto">
          <a:xfrm>
            <a:off x="1293570" y="1726435"/>
            <a:ext cx="3722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/>
              <a:t>ص ــ 1 = 7 ( س + 5 )</a:t>
            </a:r>
            <a:endParaRPr lang="en-US" alt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080261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9" grpId="0"/>
      <p:bldP spid="140" grpId="0"/>
      <p:bldP spid="141" grpId="0"/>
      <p:bldP spid="142" grpId="0"/>
      <p:bldP spid="144" grpId="0"/>
      <p:bldP spid="145" grpId="0"/>
      <p:bldP spid="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5" y="173934"/>
            <a:ext cx="11818188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6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407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488819" y="267700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r="2339"/>
          <a:stretch/>
        </p:blipFill>
        <p:spPr>
          <a:xfrm>
            <a:off x="6713153" y="335894"/>
            <a:ext cx="4951770" cy="200191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51" y="335894"/>
            <a:ext cx="5156110" cy="5979562"/>
          </a:xfrm>
          <a:prstGeom prst="rect">
            <a:avLst/>
          </a:prstGeom>
        </p:spPr>
      </p:pic>
      <p:pic>
        <p:nvPicPr>
          <p:cNvPr id="176" name="Picture 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883" y="2474961"/>
            <a:ext cx="1328708" cy="38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Text Box 87"/>
          <p:cNvSpPr txBox="1">
            <a:spLocks noChangeArrowheads="1"/>
          </p:cNvSpPr>
          <p:nvPr/>
        </p:nvSpPr>
        <p:spPr bwMode="auto">
          <a:xfrm>
            <a:off x="8061586" y="3676523"/>
            <a:ext cx="3405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0070C0"/>
                </a:solidFill>
              </a:rPr>
              <a:t>ص + 6 = ــ 3 ( س ــ 4 )</a:t>
            </a:r>
            <a:endParaRPr lang="en-US" altLang="ar-SA" b="1" dirty="0">
              <a:solidFill>
                <a:srgbClr val="0070C0"/>
              </a:solidFill>
            </a:endParaRPr>
          </a:p>
        </p:txBody>
      </p:sp>
      <p:sp>
        <p:nvSpPr>
          <p:cNvPr id="178" name="Rectangle 20"/>
          <p:cNvSpPr>
            <a:spLocks noChangeArrowheads="1"/>
          </p:cNvSpPr>
          <p:nvPr/>
        </p:nvSpPr>
        <p:spPr bwMode="auto">
          <a:xfrm>
            <a:off x="6406265" y="2979706"/>
            <a:ext cx="5183622" cy="515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b="1" dirty="0"/>
              <a:t>اكتب المعادلة ص + 6 = ــ 3 ( س ــ 4 ) بصيغة الميل والمقطع .</a:t>
            </a:r>
            <a:endParaRPr lang="en-US" altLang="ar-SA" b="1" dirty="0"/>
          </a:p>
        </p:txBody>
      </p:sp>
      <p:sp>
        <p:nvSpPr>
          <p:cNvPr id="179" name="Text Box 87"/>
          <p:cNvSpPr txBox="1">
            <a:spLocks noChangeArrowheads="1"/>
          </p:cNvSpPr>
          <p:nvPr/>
        </p:nvSpPr>
        <p:spPr bwMode="auto">
          <a:xfrm>
            <a:off x="8061586" y="4154324"/>
            <a:ext cx="3405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0070C0"/>
                </a:solidFill>
              </a:rPr>
              <a:t>ص + 6 = ــ 3 س + 12</a:t>
            </a:r>
            <a:endParaRPr lang="en-US" altLang="ar-SA" b="1" dirty="0">
              <a:solidFill>
                <a:srgbClr val="0070C0"/>
              </a:solidFill>
            </a:endParaRPr>
          </a:p>
        </p:txBody>
      </p:sp>
      <p:sp>
        <p:nvSpPr>
          <p:cNvPr id="180" name="Text Box 87"/>
          <p:cNvSpPr txBox="1">
            <a:spLocks noChangeArrowheads="1"/>
          </p:cNvSpPr>
          <p:nvPr/>
        </p:nvSpPr>
        <p:spPr bwMode="auto">
          <a:xfrm>
            <a:off x="8061586" y="4663046"/>
            <a:ext cx="3405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0070C0"/>
                </a:solidFill>
              </a:rPr>
              <a:t>ص = ــ 3 س + 12 ــ 6</a:t>
            </a:r>
            <a:endParaRPr lang="en-US" altLang="ar-SA" b="1" dirty="0">
              <a:solidFill>
                <a:srgbClr val="0070C0"/>
              </a:solidFill>
            </a:endParaRPr>
          </a:p>
        </p:txBody>
      </p:sp>
      <p:sp>
        <p:nvSpPr>
          <p:cNvPr id="181" name="Text Box 87"/>
          <p:cNvSpPr txBox="1">
            <a:spLocks noChangeArrowheads="1"/>
          </p:cNvSpPr>
          <p:nvPr/>
        </p:nvSpPr>
        <p:spPr bwMode="auto">
          <a:xfrm>
            <a:off x="9117492" y="5146497"/>
            <a:ext cx="2325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0070C0"/>
                </a:solidFill>
              </a:rPr>
              <a:t>ص = ــ 3 س + 6</a:t>
            </a:r>
            <a:endParaRPr lang="en-US" altLang="ar-SA" b="1" dirty="0">
              <a:solidFill>
                <a:srgbClr val="0070C0"/>
              </a:solidFill>
            </a:endParaRPr>
          </a:p>
        </p:txBody>
      </p:sp>
      <p:sp>
        <p:nvSpPr>
          <p:cNvPr id="182" name="Rectangle 101"/>
          <p:cNvSpPr>
            <a:spLocks noChangeArrowheads="1"/>
          </p:cNvSpPr>
          <p:nvPr/>
        </p:nvSpPr>
        <p:spPr bwMode="auto">
          <a:xfrm>
            <a:off x="6619163" y="5663599"/>
            <a:ext cx="4824016" cy="612069"/>
          </a:xfrm>
          <a:prstGeom prst="rect">
            <a:avLst/>
          </a:prstGeom>
          <a:solidFill>
            <a:srgbClr val="FEE2F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3" name="Text Box 87"/>
          <p:cNvSpPr txBox="1">
            <a:spLocks noChangeArrowheads="1"/>
          </p:cNvSpPr>
          <p:nvPr/>
        </p:nvSpPr>
        <p:spPr bwMode="auto">
          <a:xfrm>
            <a:off x="7410929" y="5779265"/>
            <a:ext cx="3781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/>
              <a:t>المعادلة بصيغة الميل والمقطع هي :</a:t>
            </a:r>
            <a:endParaRPr lang="en-US" altLang="ar-SA" b="1" dirty="0"/>
          </a:p>
        </p:txBody>
      </p:sp>
      <p:sp>
        <p:nvSpPr>
          <p:cNvPr id="184" name="Text Box 87"/>
          <p:cNvSpPr txBox="1">
            <a:spLocks noChangeArrowheads="1"/>
          </p:cNvSpPr>
          <p:nvPr/>
        </p:nvSpPr>
        <p:spPr bwMode="auto">
          <a:xfrm>
            <a:off x="6619162" y="5792217"/>
            <a:ext cx="1783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0070C0"/>
                </a:solidFill>
              </a:rPr>
              <a:t>ص = ــ 3 س + 6</a:t>
            </a:r>
            <a:endParaRPr lang="en-US" altLang="ar-SA" b="1" dirty="0">
              <a:solidFill>
                <a:srgbClr val="0070C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C5E0D4B-4008-5A79-02D7-E23188489DE5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615727"/>
            <a:ext cx="456646" cy="55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7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8" grpId="0" animBg="1"/>
      <p:bldP spid="179" grpId="0"/>
      <p:bldP spid="180" grpId="0"/>
      <p:bldP spid="181" grpId="0"/>
      <p:bldP spid="183" grpId="0"/>
      <p:bldP spid="1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" y="173934"/>
            <a:ext cx="11861321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12" y="240762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033" y="249964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24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39" y="363434"/>
            <a:ext cx="1444387" cy="38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صورة 4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2" y="4511400"/>
            <a:ext cx="1398588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669695" y="830060"/>
            <a:ext cx="4970386" cy="10095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 sz="2400" b="1"/>
          </a:p>
        </p:txBody>
      </p:sp>
      <p:pic>
        <p:nvPicPr>
          <p:cNvPr id="23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534" y="369938"/>
            <a:ext cx="1512887" cy="4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52"/>
          <p:cNvGrpSpPr>
            <a:grpSpLocks noChangeAspect="1"/>
          </p:cNvGrpSpPr>
          <p:nvPr/>
        </p:nvGrpSpPr>
        <p:grpSpPr bwMode="auto">
          <a:xfrm>
            <a:off x="6711651" y="1256457"/>
            <a:ext cx="4859396" cy="535619"/>
            <a:chOff x="2290" y="572"/>
            <a:chExt cx="3265" cy="250"/>
          </a:xfrm>
        </p:grpSpPr>
        <p:sp>
          <p:nvSpPr>
            <p:cNvPr id="27" name="AutoShape 51"/>
            <p:cNvSpPr>
              <a:spLocks noChangeAspect="1" noChangeArrowheads="1" noTextEdit="1"/>
            </p:cNvSpPr>
            <p:nvPr/>
          </p:nvSpPr>
          <p:spPr bwMode="auto">
            <a:xfrm>
              <a:off x="2290" y="572"/>
              <a:ext cx="32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28" name="Picture 5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572"/>
              <a:ext cx="32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58"/>
          <p:cNvGrpSpPr>
            <a:grpSpLocks noChangeAspect="1"/>
          </p:cNvGrpSpPr>
          <p:nvPr/>
        </p:nvGrpSpPr>
        <p:grpSpPr bwMode="auto">
          <a:xfrm>
            <a:off x="8995745" y="914925"/>
            <a:ext cx="2544763" cy="401372"/>
            <a:chOff x="3288" y="1457"/>
            <a:chExt cx="1969" cy="330"/>
          </a:xfrm>
        </p:grpSpPr>
        <p:sp>
          <p:nvSpPr>
            <p:cNvPr id="30" name="AutoShape 59"/>
            <p:cNvSpPr>
              <a:spLocks noChangeAspect="1" noChangeArrowheads="1" noTextEdit="1"/>
            </p:cNvSpPr>
            <p:nvPr/>
          </p:nvSpPr>
          <p:spPr bwMode="auto">
            <a:xfrm>
              <a:off x="3288" y="1457"/>
              <a:ext cx="196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31" name="Picture 60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1457"/>
              <a:ext cx="1978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12"/>
          <p:cNvGrpSpPr>
            <a:grpSpLocks/>
          </p:cNvGrpSpPr>
          <p:nvPr/>
        </p:nvGrpSpPr>
        <p:grpSpPr bwMode="auto">
          <a:xfrm>
            <a:off x="6333276" y="1868525"/>
            <a:ext cx="2772370" cy="2593975"/>
            <a:chOff x="453" y="187"/>
            <a:chExt cx="2019" cy="2064"/>
          </a:xfrm>
        </p:grpSpPr>
        <p:pic>
          <p:nvPicPr>
            <p:cNvPr id="33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187"/>
              <a:ext cx="2019" cy="2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698" y="255"/>
              <a:ext cx="0" cy="1973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 flipH="1">
              <a:off x="499" y="2015"/>
              <a:ext cx="195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6" name="Text Box 87"/>
          <p:cNvSpPr txBox="1">
            <a:spLocks noChangeArrowheads="1"/>
          </p:cNvSpPr>
          <p:nvPr/>
        </p:nvSpPr>
        <p:spPr bwMode="auto">
          <a:xfrm>
            <a:off x="7742409" y="2103556"/>
            <a:ext cx="942975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0000"/>
                </a:solidFill>
              </a:rPr>
              <a:t>( 4 ، 8 )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37" name="Text Box 87"/>
          <p:cNvSpPr txBox="1">
            <a:spLocks noChangeArrowheads="1"/>
          </p:cNvSpPr>
          <p:nvPr/>
        </p:nvSpPr>
        <p:spPr bwMode="auto">
          <a:xfrm>
            <a:off x="7093492" y="2886300"/>
            <a:ext cx="972902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0000"/>
                </a:solidFill>
              </a:rPr>
              <a:t>( 7 ، 5 )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666970" y="909074"/>
            <a:ext cx="5039606" cy="5286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mpd="thinThick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 sz="2400" b="1"/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3250936" y="1733649"/>
            <a:ext cx="2448831" cy="2013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2187821" y="4010527"/>
            <a:ext cx="3006384" cy="400110"/>
          </a:xfrm>
          <a:prstGeom prst="rect">
            <a:avLst/>
          </a:prstGeom>
          <a:solidFill>
            <a:srgbClr val="FEE2F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1" name="Text Box 87"/>
          <p:cNvSpPr txBox="1">
            <a:spLocks noChangeArrowheads="1"/>
          </p:cNvSpPr>
          <p:nvPr/>
        </p:nvSpPr>
        <p:spPr bwMode="auto">
          <a:xfrm>
            <a:off x="3536855" y="4010526"/>
            <a:ext cx="1620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0070C0"/>
                </a:solidFill>
              </a:rPr>
              <a:t>المعادلة هي :</a:t>
            </a:r>
            <a:endParaRPr lang="en-US" altLang="ar-SA" sz="2000" b="1" dirty="0">
              <a:solidFill>
                <a:srgbClr val="0070C0"/>
              </a:solidFill>
            </a:endParaRPr>
          </a:p>
        </p:txBody>
      </p:sp>
      <p:sp>
        <p:nvSpPr>
          <p:cNvPr id="42" name="Text Box 87"/>
          <p:cNvSpPr txBox="1">
            <a:spLocks noChangeArrowheads="1"/>
          </p:cNvSpPr>
          <p:nvPr/>
        </p:nvSpPr>
        <p:spPr bwMode="auto">
          <a:xfrm>
            <a:off x="2602555" y="1841599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3300"/>
                </a:solidFill>
              </a:rPr>
              <a:t>ص ــ </a:t>
            </a:r>
            <a:r>
              <a:rPr lang="ar-SA" altLang="ar-SA" b="1" dirty="0">
                <a:solidFill>
                  <a:srgbClr val="0070C0"/>
                </a:solidFill>
              </a:rPr>
              <a:t>8</a:t>
            </a:r>
            <a:r>
              <a:rPr lang="ar-SA" altLang="ar-SA" b="1" dirty="0">
                <a:solidFill>
                  <a:srgbClr val="FF3300"/>
                </a:solidFill>
              </a:rPr>
              <a:t> = ــ 1 ( س ــ </a:t>
            </a:r>
            <a:r>
              <a:rPr lang="ar-SA" altLang="ar-SA" b="1" dirty="0">
                <a:solidFill>
                  <a:srgbClr val="0070C0"/>
                </a:solidFill>
              </a:rPr>
              <a:t>4</a:t>
            </a:r>
            <a:r>
              <a:rPr lang="ar-SA" altLang="ar-SA" b="1" dirty="0">
                <a:solidFill>
                  <a:schemeClr val="accent2"/>
                </a:solidFill>
              </a:rPr>
              <a:t> </a:t>
            </a:r>
            <a:r>
              <a:rPr lang="ar-SA" altLang="ar-SA" b="1" dirty="0">
                <a:solidFill>
                  <a:srgbClr val="FF3300"/>
                </a:solidFill>
              </a:rPr>
              <a:t>)</a:t>
            </a:r>
            <a:endParaRPr lang="en-US" altLang="ar-SA" b="1" dirty="0">
              <a:solidFill>
                <a:srgbClr val="FF3300"/>
              </a:solidFill>
            </a:endParaRPr>
          </a:p>
        </p:txBody>
      </p:sp>
      <p:grpSp>
        <p:nvGrpSpPr>
          <p:cNvPr id="44" name="Group 42"/>
          <p:cNvGrpSpPr>
            <a:grpSpLocks noChangeAspect="1"/>
          </p:cNvGrpSpPr>
          <p:nvPr/>
        </p:nvGrpSpPr>
        <p:grpSpPr bwMode="auto">
          <a:xfrm>
            <a:off x="723666" y="1004642"/>
            <a:ext cx="4903077" cy="469114"/>
            <a:chOff x="2925" y="935"/>
            <a:chExt cx="2658" cy="198"/>
          </a:xfrm>
        </p:grpSpPr>
        <p:sp>
          <p:nvSpPr>
            <p:cNvPr id="45" name="AutoShape 43"/>
            <p:cNvSpPr>
              <a:spLocks noChangeAspect="1" noChangeArrowheads="1" noTextEdit="1"/>
            </p:cNvSpPr>
            <p:nvPr/>
          </p:nvSpPr>
          <p:spPr bwMode="auto">
            <a:xfrm>
              <a:off x="2925" y="935"/>
              <a:ext cx="26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46" name="Picture 4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935"/>
              <a:ext cx="266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Text Box 87"/>
          <p:cNvSpPr txBox="1">
            <a:spLocks noChangeArrowheads="1"/>
          </p:cNvSpPr>
          <p:nvPr/>
        </p:nvSpPr>
        <p:spPr bwMode="auto">
          <a:xfrm>
            <a:off x="3358949" y="2337235"/>
            <a:ext cx="2267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3300"/>
                </a:solidFill>
              </a:rPr>
              <a:t>ص ــ </a:t>
            </a:r>
            <a:r>
              <a:rPr lang="ar-SA" altLang="ar-SA" b="1" dirty="0">
                <a:solidFill>
                  <a:srgbClr val="0070C0"/>
                </a:solidFill>
              </a:rPr>
              <a:t>8</a:t>
            </a:r>
            <a:r>
              <a:rPr lang="ar-SA" altLang="ar-SA" b="1" dirty="0">
                <a:solidFill>
                  <a:srgbClr val="FF3300"/>
                </a:solidFill>
              </a:rPr>
              <a:t> = ــ  س + </a:t>
            </a:r>
            <a:r>
              <a:rPr lang="ar-SA" altLang="ar-SA" b="1" dirty="0">
                <a:solidFill>
                  <a:srgbClr val="0070C0"/>
                </a:solidFill>
              </a:rPr>
              <a:t>4</a:t>
            </a:r>
            <a:endParaRPr lang="en-US" altLang="ar-SA" b="1" dirty="0">
              <a:solidFill>
                <a:srgbClr val="0070C0"/>
              </a:solidFill>
            </a:endParaRPr>
          </a:p>
        </p:txBody>
      </p:sp>
      <p:sp>
        <p:nvSpPr>
          <p:cNvPr id="48" name="Text Box 87"/>
          <p:cNvSpPr txBox="1">
            <a:spLocks noChangeArrowheads="1"/>
          </p:cNvSpPr>
          <p:nvPr/>
        </p:nvSpPr>
        <p:spPr bwMode="auto">
          <a:xfrm>
            <a:off x="3610977" y="2804528"/>
            <a:ext cx="2080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3300"/>
                </a:solidFill>
              </a:rPr>
              <a:t>س + ص = </a:t>
            </a:r>
            <a:r>
              <a:rPr lang="ar-SA" altLang="ar-SA" b="1" dirty="0">
                <a:solidFill>
                  <a:srgbClr val="0070C0"/>
                </a:solidFill>
              </a:rPr>
              <a:t>4</a:t>
            </a:r>
            <a:r>
              <a:rPr lang="ar-SA" altLang="ar-SA" b="1" dirty="0">
                <a:solidFill>
                  <a:schemeClr val="accent2"/>
                </a:solidFill>
              </a:rPr>
              <a:t> </a:t>
            </a:r>
            <a:r>
              <a:rPr lang="ar-SA" altLang="ar-SA" b="1" dirty="0">
                <a:solidFill>
                  <a:srgbClr val="FF3300"/>
                </a:solidFill>
              </a:rPr>
              <a:t>+ </a:t>
            </a:r>
            <a:r>
              <a:rPr lang="ar-SA" altLang="ar-SA" b="1" dirty="0">
                <a:solidFill>
                  <a:schemeClr val="accent2"/>
                </a:solidFill>
              </a:rPr>
              <a:t> </a:t>
            </a:r>
            <a:r>
              <a:rPr lang="ar-SA" altLang="ar-SA" b="1" dirty="0">
                <a:solidFill>
                  <a:srgbClr val="0070C0"/>
                </a:solidFill>
              </a:rPr>
              <a:t>8</a:t>
            </a:r>
            <a:endParaRPr lang="en-US" altLang="ar-SA" b="1" dirty="0">
              <a:solidFill>
                <a:srgbClr val="0070C0"/>
              </a:solidFill>
            </a:endParaRPr>
          </a:p>
        </p:txBody>
      </p:sp>
      <p:sp>
        <p:nvSpPr>
          <p:cNvPr id="49" name="Text Box 87"/>
          <p:cNvSpPr txBox="1">
            <a:spLocks noChangeArrowheads="1"/>
          </p:cNvSpPr>
          <p:nvPr/>
        </p:nvSpPr>
        <p:spPr bwMode="auto">
          <a:xfrm>
            <a:off x="3899009" y="3246595"/>
            <a:ext cx="1727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3300"/>
                </a:solidFill>
              </a:rPr>
              <a:t>س + ص = </a:t>
            </a:r>
            <a:r>
              <a:rPr lang="ar-SA" altLang="ar-SA" b="1" dirty="0">
                <a:solidFill>
                  <a:srgbClr val="0070C0"/>
                </a:solidFill>
              </a:rPr>
              <a:t>12</a:t>
            </a:r>
            <a:endParaRPr lang="en-US" altLang="ar-SA" b="1" dirty="0">
              <a:solidFill>
                <a:srgbClr val="0070C0"/>
              </a:solidFill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22193" y="1733649"/>
            <a:ext cx="2447379" cy="2009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1" name="Text Box 87"/>
          <p:cNvSpPr txBox="1">
            <a:spLocks noChangeArrowheads="1"/>
          </p:cNvSpPr>
          <p:nvPr/>
        </p:nvSpPr>
        <p:spPr bwMode="auto">
          <a:xfrm>
            <a:off x="722193" y="1841599"/>
            <a:ext cx="237435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3300"/>
                </a:solidFill>
              </a:rPr>
              <a:t>ص ــ </a:t>
            </a:r>
            <a:r>
              <a:rPr lang="ar-SA" altLang="ar-SA" b="1" dirty="0">
                <a:solidFill>
                  <a:srgbClr val="0070C0"/>
                </a:solidFill>
              </a:rPr>
              <a:t>5</a:t>
            </a:r>
            <a:r>
              <a:rPr lang="ar-SA" altLang="ar-SA" b="1" dirty="0">
                <a:solidFill>
                  <a:srgbClr val="FF3300"/>
                </a:solidFill>
              </a:rPr>
              <a:t> = ــ 1 ( س ــ </a:t>
            </a:r>
            <a:r>
              <a:rPr lang="ar-SA" altLang="ar-SA" b="1" dirty="0">
                <a:solidFill>
                  <a:srgbClr val="0070C0"/>
                </a:solidFill>
              </a:rPr>
              <a:t>7</a:t>
            </a:r>
            <a:r>
              <a:rPr lang="ar-SA" altLang="ar-SA" b="1" dirty="0">
                <a:solidFill>
                  <a:schemeClr val="accent2"/>
                </a:solidFill>
              </a:rPr>
              <a:t> </a:t>
            </a:r>
            <a:r>
              <a:rPr lang="ar-SA" altLang="ar-SA" b="1" dirty="0">
                <a:solidFill>
                  <a:srgbClr val="FF3300"/>
                </a:solidFill>
              </a:rPr>
              <a:t>)</a:t>
            </a:r>
            <a:endParaRPr lang="en-US" altLang="ar-SA" b="1" dirty="0">
              <a:solidFill>
                <a:srgbClr val="FF3300"/>
              </a:solidFill>
            </a:endParaRPr>
          </a:p>
        </p:txBody>
      </p:sp>
      <p:sp>
        <p:nvSpPr>
          <p:cNvPr id="52" name="Text Box 87"/>
          <p:cNvSpPr txBox="1">
            <a:spLocks noChangeArrowheads="1"/>
          </p:cNvSpPr>
          <p:nvPr/>
        </p:nvSpPr>
        <p:spPr bwMode="auto">
          <a:xfrm>
            <a:off x="1154241" y="2367727"/>
            <a:ext cx="19423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3300"/>
                </a:solidFill>
              </a:rPr>
              <a:t>ص ــ </a:t>
            </a:r>
            <a:r>
              <a:rPr lang="ar-SA" altLang="ar-SA" b="1" dirty="0">
                <a:solidFill>
                  <a:srgbClr val="0070C0"/>
                </a:solidFill>
              </a:rPr>
              <a:t>5</a:t>
            </a:r>
            <a:r>
              <a:rPr lang="ar-SA" altLang="ar-SA" b="1" dirty="0">
                <a:solidFill>
                  <a:srgbClr val="FF3300"/>
                </a:solidFill>
              </a:rPr>
              <a:t> = ــ  س + </a:t>
            </a:r>
            <a:r>
              <a:rPr lang="ar-SA" altLang="ar-SA" b="1" dirty="0">
                <a:solidFill>
                  <a:srgbClr val="0070C0"/>
                </a:solidFill>
              </a:rPr>
              <a:t>7</a:t>
            </a:r>
            <a:endParaRPr lang="en-US" altLang="ar-SA" b="1" dirty="0">
              <a:solidFill>
                <a:srgbClr val="0070C0"/>
              </a:solidFill>
            </a:endParaRPr>
          </a:p>
        </p:txBody>
      </p:sp>
      <p:sp>
        <p:nvSpPr>
          <p:cNvPr id="53" name="Text Box 87"/>
          <p:cNvSpPr txBox="1">
            <a:spLocks noChangeArrowheads="1"/>
          </p:cNvSpPr>
          <p:nvPr/>
        </p:nvSpPr>
        <p:spPr bwMode="auto">
          <a:xfrm>
            <a:off x="1262253" y="2777715"/>
            <a:ext cx="19423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3300"/>
                </a:solidFill>
              </a:rPr>
              <a:t>س + ص = </a:t>
            </a:r>
            <a:r>
              <a:rPr lang="ar-SA" altLang="ar-SA" b="1" dirty="0">
                <a:solidFill>
                  <a:srgbClr val="0070C0"/>
                </a:solidFill>
              </a:rPr>
              <a:t>7</a:t>
            </a:r>
            <a:r>
              <a:rPr lang="ar-SA" altLang="ar-SA" b="1" dirty="0">
                <a:solidFill>
                  <a:schemeClr val="accent2"/>
                </a:solidFill>
              </a:rPr>
              <a:t> </a:t>
            </a:r>
            <a:r>
              <a:rPr lang="ar-SA" altLang="ar-SA" b="1" dirty="0">
                <a:solidFill>
                  <a:srgbClr val="FF3300"/>
                </a:solidFill>
              </a:rPr>
              <a:t>+ </a:t>
            </a:r>
            <a:r>
              <a:rPr lang="ar-SA" altLang="ar-SA" b="1" dirty="0">
                <a:solidFill>
                  <a:schemeClr val="accent2"/>
                </a:solidFill>
              </a:rPr>
              <a:t> </a:t>
            </a:r>
            <a:r>
              <a:rPr lang="ar-SA" altLang="ar-SA" b="1" dirty="0">
                <a:solidFill>
                  <a:srgbClr val="0070C0"/>
                </a:solidFill>
              </a:rPr>
              <a:t>5</a:t>
            </a:r>
            <a:endParaRPr lang="en-US" altLang="ar-SA" b="1" dirty="0">
              <a:solidFill>
                <a:srgbClr val="0070C0"/>
              </a:solidFill>
            </a:endParaRPr>
          </a:p>
        </p:txBody>
      </p:sp>
      <p:sp>
        <p:nvSpPr>
          <p:cNvPr id="54" name="Text Box 87"/>
          <p:cNvSpPr txBox="1">
            <a:spLocks noChangeArrowheads="1"/>
          </p:cNvSpPr>
          <p:nvPr/>
        </p:nvSpPr>
        <p:spPr bwMode="auto">
          <a:xfrm>
            <a:off x="1316259" y="3254997"/>
            <a:ext cx="18342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3300"/>
                </a:solidFill>
              </a:rPr>
              <a:t>س + ص = </a:t>
            </a:r>
            <a:r>
              <a:rPr lang="ar-SA" altLang="ar-SA" b="1" dirty="0">
                <a:solidFill>
                  <a:srgbClr val="0070C0"/>
                </a:solidFill>
              </a:rPr>
              <a:t>12</a:t>
            </a:r>
            <a:endParaRPr lang="en-US" altLang="ar-SA" b="1" dirty="0">
              <a:solidFill>
                <a:srgbClr val="0070C0"/>
              </a:solidFill>
            </a:endParaRPr>
          </a:p>
        </p:txBody>
      </p:sp>
      <p:sp>
        <p:nvSpPr>
          <p:cNvPr id="55" name="Text Box 87"/>
          <p:cNvSpPr txBox="1">
            <a:spLocks noChangeArrowheads="1"/>
          </p:cNvSpPr>
          <p:nvPr/>
        </p:nvSpPr>
        <p:spPr bwMode="auto">
          <a:xfrm>
            <a:off x="2364359" y="4010526"/>
            <a:ext cx="1603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FF3300"/>
                </a:solidFill>
              </a:rPr>
              <a:t>س + ص = </a:t>
            </a:r>
            <a:r>
              <a:rPr lang="ar-SA" altLang="ar-SA" sz="2000" b="1" dirty="0">
                <a:solidFill>
                  <a:schemeClr val="accent2"/>
                </a:solidFill>
              </a:rPr>
              <a:t>12</a:t>
            </a:r>
            <a:endParaRPr lang="en-US" altLang="ar-SA" sz="2000" b="1" dirty="0">
              <a:solidFill>
                <a:schemeClr val="accent2"/>
              </a:solidFill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9931138" y="1973697"/>
            <a:ext cx="1619250" cy="2066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56" name="Text Box 87"/>
          <p:cNvSpPr txBox="1">
            <a:spLocks noChangeArrowheads="1"/>
          </p:cNvSpPr>
          <p:nvPr/>
        </p:nvSpPr>
        <p:spPr bwMode="auto">
          <a:xfrm>
            <a:off x="10907394" y="2262413"/>
            <a:ext cx="649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0000"/>
                </a:solidFill>
              </a:rPr>
              <a:t>م =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grpSp>
        <p:nvGrpSpPr>
          <p:cNvPr id="57" name="Group 18"/>
          <p:cNvGrpSpPr>
            <a:grpSpLocks/>
          </p:cNvGrpSpPr>
          <p:nvPr/>
        </p:nvGrpSpPr>
        <p:grpSpPr bwMode="auto">
          <a:xfrm>
            <a:off x="10116081" y="2084137"/>
            <a:ext cx="1054100" cy="744538"/>
            <a:chOff x="2381" y="2727"/>
            <a:chExt cx="1226" cy="469"/>
          </a:xfrm>
        </p:grpSpPr>
        <p:sp>
          <p:nvSpPr>
            <p:cNvPr id="58" name="Text Box 87"/>
            <p:cNvSpPr txBox="1">
              <a:spLocks noChangeArrowheads="1"/>
            </p:cNvSpPr>
            <p:nvPr/>
          </p:nvSpPr>
          <p:spPr bwMode="auto">
            <a:xfrm>
              <a:off x="2381" y="2727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b="1" dirty="0">
                  <a:solidFill>
                    <a:srgbClr val="FF0000"/>
                  </a:solidFill>
                </a:rPr>
                <a:t>8 ــ  5</a:t>
              </a:r>
              <a:endParaRPr lang="en-US" altLang="ar-SA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 Box 87"/>
            <p:cNvSpPr txBox="1">
              <a:spLocks noChangeArrowheads="1"/>
            </p:cNvSpPr>
            <p:nvPr/>
          </p:nvSpPr>
          <p:spPr bwMode="auto">
            <a:xfrm>
              <a:off x="2381" y="2963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b="1" dirty="0">
                  <a:solidFill>
                    <a:srgbClr val="FF0000"/>
                  </a:solidFill>
                </a:rPr>
                <a:t>4 ــ 7</a:t>
              </a:r>
              <a:endParaRPr lang="en-US" altLang="ar-SA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 flipH="1">
              <a:off x="2540" y="2976"/>
              <a:ext cx="9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Text Box 87"/>
          <p:cNvSpPr txBox="1">
            <a:spLocks noChangeArrowheads="1"/>
          </p:cNvSpPr>
          <p:nvPr/>
        </p:nvSpPr>
        <p:spPr bwMode="auto">
          <a:xfrm>
            <a:off x="10985238" y="3541976"/>
            <a:ext cx="40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0000"/>
                </a:solidFill>
              </a:rPr>
              <a:t>=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62" name="Text Box 87"/>
          <p:cNvSpPr txBox="1">
            <a:spLocks noChangeArrowheads="1"/>
          </p:cNvSpPr>
          <p:nvPr/>
        </p:nvSpPr>
        <p:spPr bwMode="auto">
          <a:xfrm>
            <a:off x="10301025" y="3537087"/>
            <a:ext cx="684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0000"/>
                </a:solidFill>
              </a:rPr>
              <a:t>ــ 1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9117040" y="4433594"/>
            <a:ext cx="2474397" cy="1425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64" name="Text Box 87"/>
          <p:cNvSpPr txBox="1">
            <a:spLocks noChangeArrowheads="1"/>
          </p:cNvSpPr>
          <p:nvPr/>
        </p:nvSpPr>
        <p:spPr bwMode="auto">
          <a:xfrm>
            <a:off x="9823582" y="4542132"/>
            <a:ext cx="1138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5">
                    <a:lumMod val="75000"/>
                  </a:schemeClr>
                </a:solidFill>
              </a:rPr>
              <a:t>( 4 ، 8 )</a:t>
            </a:r>
            <a:endParaRPr lang="en-US" alt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5" name="Text Box 87"/>
          <p:cNvSpPr txBox="1">
            <a:spLocks noChangeArrowheads="1"/>
          </p:cNvSpPr>
          <p:nvPr/>
        </p:nvSpPr>
        <p:spPr bwMode="auto">
          <a:xfrm>
            <a:off x="9101860" y="4923745"/>
            <a:ext cx="2498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5">
                    <a:lumMod val="75000"/>
                  </a:schemeClr>
                </a:solidFill>
              </a:rPr>
              <a:t>ص ــ ص</a:t>
            </a:r>
            <a:r>
              <a:rPr lang="ar-SA" altLang="ar-SA" b="1" baseline="-25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ar-SA" altLang="ar-SA" b="1" dirty="0">
                <a:solidFill>
                  <a:schemeClr val="accent5">
                    <a:lumMod val="75000"/>
                  </a:schemeClr>
                </a:solidFill>
              </a:rPr>
              <a:t> = م ( س ــ س</a:t>
            </a:r>
            <a:r>
              <a:rPr lang="ar-SA" altLang="ar-SA" b="1" baseline="-25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ar-SA" altLang="ar-SA" b="1" dirty="0">
                <a:solidFill>
                  <a:schemeClr val="accent5">
                    <a:lumMod val="75000"/>
                  </a:schemeClr>
                </a:solidFill>
              </a:rPr>
              <a:t> )</a:t>
            </a:r>
            <a:endParaRPr lang="en-US" alt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6" name="Text Box 87"/>
          <p:cNvSpPr txBox="1">
            <a:spLocks noChangeArrowheads="1"/>
          </p:cNvSpPr>
          <p:nvPr/>
        </p:nvSpPr>
        <p:spPr bwMode="auto">
          <a:xfrm>
            <a:off x="9161373" y="5399439"/>
            <a:ext cx="23472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5">
                    <a:lumMod val="75000"/>
                  </a:schemeClr>
                </a:solidFill>
              </a:rPr>
              <a:t>ص ــ </a:t>
            </a:r>
            <a:r>
              <a:rPr lang="ar-SA" altLang="ar-SA" b="1" dirty="0">
                <a:solidFill>
                  <a:schemeClr val="accent2"/>
                </a:solidFill>
              </a:rPr>
              <a:t>8</a:t>
            </a:r>
            <a:r>
              <a:rPr lang="ar-SA" altLang="ar-SA" b="1" dirty="0">
                <a:solidFill>
                  <a:srgbClr val="FF0000"/>
                </a:solidFill>
              </a:rPr>
              <a:t> </a:t>
            </a:r>
            <a:r>
              <a:rPr lang="ar-SA" altLang="ar-SA" b="1" dirty="0">
                <a:solidFill>
                  <a:schemeClr val="accent5">
                    <a:lumMod val="75000"/>
                  </a:schemeClr>
                </a:solidFill>
              </a:rPr>
              <a:t>= ــ 1 </a:t>
            </a:r>
            <a:r>
              <a:rPr lang="ar-SA" altLang="ar-SA" b="1" dirty="0">
                <a:solidFill>
                  <a:srgbClr val="FF0000"/>
                </a:solidFill>
              </a:rPr>
              <a:t>( </a:t>
            </a:r>
            <a:r>
              <a:rPr lang="ar-SA" altLang="ar-SA" b="1" dirty="0">
                <a:solidFill>
                  <a:schemeClr val="accent5">
                    <a:lumMod val="75000"/>
                  </a:schemeClr>
                </a:solidFill>
              </a:rPr>
              <a:t>س ــ </a:t>
            </a:r>
            <a:r>
              <a:rPr lang="ar-SA" altLang="ar-SA" b="1" dirty="0">
                <a:solidFill>
                  <a:schemeClr val="accent2"/>
                </a:solidFill>
              </a:rPr>
              <a:t>4</a:t>
            </a:r>
            <a:r>
              <a:rPr lang="ar-SA" altLang="ar-SA" b="1" dirty="0">
                <a:solidFill>
                  <a:srgbClr val="FF0000"/>
                </a:solidFill>
              </a:rPr>
              <a:t> )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6394223" y="6024978"/>
            <a:ext cx="5155242" cy="41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68" name="Text Box 87"/>
          <p:cNvSpPr txBox="1">
            <a:spLocks noChangeArrowheads="1"/>
          </p:cNvSpPr>
          <p:nvPr/>
        </p:nvSpPr>
        <p:spPr bwMode="auto">
          <a:xfrm>
            <a:off x="9892116" y="6024979"/>
            <a:ext cx="16208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600" b="1" dirty="0">
                <a:solidFill>
                  <a:srgbClr val="FF0000"/>
                </a:solidFill>
              </a:rPr>
              <a:t>المعادلة هي :</a:t>
            </a:r>
            <a:endParaRPr lang="en-US" altLang="ar-SA" sz="1600" b="1" dirty="0">
              <a:solidFill>
                <a:srgbClr val="FF0000"/>
              </a:solidFill>
            </a:endParaRPr>
          </a:p>
        </p:txBody>
      </p:sp>
      <p:sp>
        <p:nvSpPr>
          <p:cNvPr id="69" name="Text Box 87"/>
          <p:cNvSpPr txBox="1">
            <a:spLocks noChangeArrowheads="1"/>
          </p:cNvSpPr>
          <p:nvPr/>
        </p:nvSpPr>
        <p:spPr bwMode="auto">
          <a:xfrm>
            <a:off x="8280436" y="6043681"/>
            <a:ext cx="22315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600" b="1" dirty="0">
                <a:solidFill>
                  <a:schemeClr val="accent5">
                    <a:lumMod val="75000"/>
                  </a:schemeClr>
                </a:solidFill>
              </a:rPr>
              <a:t>ص ــ 8 = ــ 1 ( س ــ 4 )</a:t>
            </a:r>
            <a:endParaRPr lang="en-US" altLang="ar-SA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0" name="Text Box 87"/>
          <p:cNvSpPr txBox="1">
            <a:spLocks noChangeArrowheads="1"/>
          </p:cNvSpPr>
          <p:nvPr/>
        </p:nvSpPr>
        <p:spPr bwMode="auto">
          <a:xfrm>
            <a:off x="11000133" y="3041315"/>
            <a:ext cx="40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rgbClr val="FF0000"/>
                </a:solidFill>
              </a:rPr>
              <a:t>=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grpSp>
        <p:nvGrpSpPr>
          <p:cNvPr id="71" name="Group 33"/>
          <p:cNvGrpSpPr>
            <a:grpSpLocks/>
          </p:cNvGrpSpPr>
          <p:nvPr/>
        </p:nvGrpSpPr>
        <p:grpSpPr bwMode="auto">
          <a:xfrm>
            <a:off x="10459541" y="2852092"/>
            <a:ext cx="577850" cy="744538"/>
            <a:chOff x="2381" y="2727"/>
            <a:chExt cx="1226" cy="469"/>
          </a:xfrm>
        </p:grpSpPr>
        <p:sp>
          <p:nvSpPr>
            <p:cNvPr id="72" name="Text Box 87"/>
            <p:cNvSpPr txBox="1">
              <a:spLocks noChangeArrowheads="1"/>
            </p:cNvSpPr>
            <p:nvPr/>
          </p:nvSpPr>
          <p:spPr bwMode="auto">
            <a:xfrm>
              <a:off x="2381" y="2727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b="1" dirty="0">
                  <a:solidFill>
                    <a:srgbClr val="FF0000"/>
                  </a:solidFill>
                </a:rPr>
                <a:t>3</a:t>
              </a:r>
              <a:endParaRPr lang="en-US" altLang="ar-SA" b="1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 Box 87"/>
            <p:cNvSpPr txBox="1">
              <a:spLocks noChangeArrowheads="1"/>
            </p:cNvSpPr>
            <p:nvPr/>
          </p:nvSpPr>
          <p:spPr bwMode="auto">
            <a:xfrm>
              <a:off x="2381" y="2963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b="1" dirty="0">
                  <a:solidFill>
                    <a:srgbClr val="FF0000"/>
                  </a:solidFill>
                </a:rPr>
                <a:t>ــ 3</a:t>
              </a:r>
              <a:endParaRPr lang="en-US" altLang="ar-SA" b="1" dirty="0">
                <a:solidFill>
                  <a:srgbClr val="FF0000"/>
                </a:solidFill>
              </a:endParaRPr>
            </a:p>
          </p:txBody>
        </p:sp>
        <p:sp>
          <p:nvSpPr>
            <p:cNvPr id="74" name="Line 36"/>
            <p:cNvSpPr>
              <a:spLocks noChangeShapeType="1"/>
            </p:cNvSpPr>
            <p:nvPr/>
          </p:nvSpPr>
          <p:spPr bwMode="auto">
            <a:xfrm flipH="1">
              <a:off x="2540" y="2976"/>
              <a:ext cx="9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5" name="Rectangle 42"/>
          <p:cNvSpPr>
            <a:spLocks noChangeArrowheads="1"/>
          </p:cNvSpPr>
          <p:nvPr/>
        </p:nvSpPr>
        <p:spPr bwMode="auto">
          <a:xfrm>
            <a:off x="6409145" y="4613662"/>
            <a:ext cx="2449869" cy="1269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76" name="Text Box 87"/>
          <p:cNvSpPr txBox="1">
            <a:spLocks noChangeArrowheads="1"/>
          </p:cNvSpPr>
          <p:nvPr/>
        </p:nvSpPr>
        <p:spPr bwMode="auto">
          <a:xfrm>
            <a:off x="7135176" y="4649416"/>
            <a:ext cx="1200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5">
                    <a:lumMod val="75000"/>
                  </a:schemeClr>
                </a:solidFill>
              </a:rPr>
              <a:t>( 7 ، 5 )</a:t>
            </a:r>
            <a:endParaRPr lang="en-US" alt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7" name="Text Box 87"/>
          <p:cNvSpPr txBox="1">
            <a:spLocks noChangeArrowheads="1"/>
          </p:cNvSpPr>
          <p:nvPr/>
        </p:nvSpPr>
        <p:spPr bwMode="auto">
          <a:xfrm>
            <a:off x="6427151" y="5014728"/>
            <a:ext cx="2508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5">
                    <a:lumMod val="75000"/>
                  </a:schemeClr>
                </a:solidFill>
              </a:rPr>
              <a:t>ص ــ ص</a:t>
            </a:r>
            <a:r>
              <a:rPr lang="ar-SA" altLang="ar-SA" b="1" baseline="-25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ar-SA" altLang="ar-SA" b="1" dirty="0">
                <a:solidFill>
                  <a:schemeClr val="accent5">
                    <a:lumMod val="75000"/>
                  </a:schemeClr>
                </a:solidFill>
              </a:rPr>
              <a:t> = م ( س ــ س</a:t>
            </a:r>
            <a:r>
              <a:rPr lang="ar-SA" altLang="ar-SA" b="1" baseline="-25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ar-SA" altLang="ar-SA" b="1" dirty="0">
                <a:solidFill>
                  <a:schemeClr val="accent5">
                    <a:lumMod val="75000"/>
                  </a:schemeClr>
                </a:solidFill>
              </a:rPr>
              <a:t> )</a:t>
            </a:r>
            <a:endParaRPr lang="en-US" alt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" name="Text Box 87"/>
          <p:cNvSpPr txBox="1">
            <a:spLocks noChangeArrowheads="1"/>
          </p:cNvSpPr>
          <p:nvPr/>
        </p:nvSpPr>
        <p:spPr bwMode="auto">
          <a:xfrm>
            <a:off x="6481126" y="5419814"/>
            <a:ext cx="2400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ar-SA" b="1" dirty="0">
                <a:solidFill>
                  <a:schemeClr val="accent5">
                    <a:lumMod val="75000"/>
                  </a:schemeClr>
                </a:solidFill>
              </a:rPr>
              <a:t>ص ــ </a:t>
            </a:r>
            <a:r>
              <a:rPr lang="ar-SA" altLang="ar-SA" b="1" dirty="0">
                <a:solidFill>
                  <a:schemeClr val="accent2"/>
                </a:solidFill>
              </a:rPr>
              <a:t>5</a:t>
            </a:r>
            <a:r>
              <a:rPr lang="ar-SA" altLang="ar-SA" b="1" dirty="0">
                <a:solidFill>
                  <a:srgbClr val="FF0000"/>
                </a:solidFill>
              </a:rPr>
              <a:t> = </a:t>
            </a:r>
            <a:r>
              <a:rPr lang="ar-SA" altLang="ar-SA" b="1" dirty="0">
                <a:solidFill>
                  <a:schemeClr val="accent5">
                    <a:lumMod val="75000"/>
                  </a:schemeClr>
                </a:solidFill>
              </a:rPr>
              <a:t>ــ 1</a:t>
            </a:r>
            <a:r>
              <a:rPr lang="ar-SA" altLang="ar-SA" b="1" dirty="0">
                <a:solidFill>
                  <a:srgbClr val="FF0000"/>
                </a:solidFill>
              </a:rPr>
              <a:t> ( </a:t>
            </a:r>
            <a:r>
              <a:rPr lang="ar-SA" altLang="ar-SA" b="1" dirty="0">
                <a:solidFill>
                  <a:schemeClr val="accent5">
                    <a:lumMod val="75000"/>
                  </a:schemeClr>
                </a:solidFill>
              </a:rPr>
              <a:t>س ــ </a:t>
            </a:r>
            <a:r>
              <a:rPr lang="ar-SA" altLang="ar-SA" b="1" dirty="0">
                <a:solidFill>
                  <a:schemeClr val="accent2"/>
                </a:solidFill>
              </a:rPr>
              <a:t>7</a:t>
            </a:r>
            <a:r>
              <a:rPr lang="ar-SA" altLang="ar-SA" b="1" dirty="0">
                <a:solidFill>
                  <a:srgbClr val="FF0000"/>
                </a:solidFill>
              </a:rPr>
              <a:t> )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79" name="Text Box 87"/>
          <p:cNvSpPr txBox="1">
            <a:spLocks noChangeArrowheads="1"/>
          </p:cNvSpPr>
          <p:nvPr/>
        </p:nvSpPr>
        <p:spPr bwMode="auto">
          <a:xfrm>
            <a:off x="6030657" y="6060493"/>
            <a:ext cx="23039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600" b="1" dirty="0">
                <a:solidFill>
                  <a:schemeClr val="accent5">
                    <a:lumMod val="75000"/>
                  </a:schemeClr>
                </a:solidFill>
              </a:rPr>
              <a:t>ص ــ 5 = ــ 1 ( س ــ 7 )</a:t>
            </a:r>
            <a:endParaRPr lang="en-US" altLang="ar-SA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0" name="Text Box 87"/>
          <p:cNvSpPr txBox="1">
            <a:spLocks noChangeArrowheads="1"/>
          </p:cNvSpPr>
          <p:nvPr/>
        </p:nvSpPr>
        <p:spPr bwMode="auto">
          <a:xfrm>
            <a:off x="8169411" y="6052651"/>
            <a:ext cx="396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b="1" dirty="0"/>
              <a:t>أو</a:t>
            </a:r>
            <a:endParaRPr lang="en-US" altLang="ar-SA" b="1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8610DA9-24D6-8756-B6EC-638BABAF779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615727"/>
            <a:ext cx="456646" cy="55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4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6" grpId="0" animBg="1"/>
      <p:bldP spid="37" grpId="0" animBg="1"/>
      <p:bldP spid="38" grpId="0" animBg="1"/>
      <p:bldP spid="41" grpId="0"/>
      <p:bldP spid="42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61" grpId="0"/>
      <p:bldP spid="62" grpId="0"/>
      <p:bldP spid="64" grpId="0"/>
      <p:bldP spid="65" grpId="0"/>
      <p:bldP spid="66" grpId="0"/>
      <p:bldP spid="68" grpId="0"/>
      <p:bldP spid="69" grpId="0"/>
      <p:bldP spid="70" grpId="0"/>
      <p:bldP spid="76" grpId="0"/>
      <p:bldP spid="77" grpId="0"/>
      <p:bldP spid="78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5" y="173934"/>
            <a:ext cx="11878573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38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033" y="232712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sp>
        <p:nvSpPr>
          <p:cNvPr id="14" name="مستطيل مستدير الزوايا"/>
          <p:cNvSpPr/>
          <p:nvPr/>
        </p:nvSpPr>
        <p:spPr>
          <a:xfrm>
            <a:off x="3344837" y="5170552"/>
            <a:ext cx="2133515" cy="1038747"/>
          </a:xfrm>
          <a:prstGeom prst="roundRect">
            <a:avLst>
              <a:gd name="adj" fmla="val 12608"/>
            </a:avLst>
          </a:prstGeom>
          <a:solidFill>
            <a:srgbClr val="B37189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16" name="مستطيل مستدير الزوايا"/>
          <p:cNvSpPr/>
          <p:nvPr/>
        </p:nvSpPr>
        <p:spPr>
          <a:xfrm>
            <a:off x="3447288" y="5339683"/>
            <a:ext cx="1848573" cy="767462"/>
          </a:xfrm>
          <a:prstGeom prst="roundRect">
            <a:avLst>
              <a:gd name="adj" fmla="val 1418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17" name="الواجب"/>
          <p:cNvSpPr txBox="1"/>
          <p:nvPr/>
        </p:nvSpPr>
        <p:spPr>
          <a:xfrm>
            <a:off x="3344838" y="5502680"/>
            <a:ext cx="1890299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2311906">
              <a:defRPr sz="9900">
                <a:solidFill>
                  <a:srgbClr val="000000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rPr lang="ar-SA" sz="2400" dirty="0"/>
              <a:t>الواجب بالمنصة</a:t>
            </a:r>
            <a:r>
              <a:rPr sz="2400" dirty="0"/>
              <a:t> </a:t>
            </a:r>
          </a:p>
        </p:txBody>
      </p:sp>
      <p:pic>
        <p:nvPicPr>
          <p:cNvPr id="19" name="IMG_4499.jpeg" descr="IMG_4499.jpeg"/>
          <p:cNvPicPr>
            <a:picLocks noChangeAspect="1"/>
          </p:cNvPicPr>
          <p:nvPr/>
        </p:nvPicPr>
        <p:blipFill rotWithShape="1">
          <a:blip r:embed="rId5"/>
          <a:srcRect l="48044"/>
          <a:stretch/>
        </p:blipFill>
        <p:spPr>
          <a:xfrm>
            <a:off x="864624" y="4790363"/>
            <a:ext cx="2090888" cy="1464131"/>
          </a:xfrm>
          <a:prstGeom prst="rect">
            <a:avLst/>
          </a:prstGeom>
          <a:ln w="50800">
            <a:solidFill>
              <a:srgbClr val="FFFFFF"/>
            </a:solidFill>
            <a:prstDash val="sysDot"/>
            <a:miter lim="400000"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937" y="369888"/>
            <a:ext cx="5218225" cy="243369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6192" y="2980214"/>
            <a:ext cx="4957023" cy="336805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5D74509-E490-0436-597F-DEB4384297AF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615727"/>
            <a:ext cx="456646" cy="550258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D7C6BCE-EA61-0D5B-D8BA-0726B2FF3C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15" y="416233"/>
            <a:ext cx="5310301" cy="410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82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873"/>
            <a:ext cx="5893510" cy="6858000"/>
          </a:xfrm>
          <a:prstGeom prst="rect">
            <a:avLst/>
          </a:prstGeom>
        </p:spPr>
      </p:pic>
      <p:pic>
        <p:nvPicPr>
          <p:cNvPr id="6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1498" y="1279585"/>
            <a:ext cx="5695824" cy="46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96000" y="316873"/>
            <a:ext cx="745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4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702050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577</Words>
  <Application>Microsoft Office PowerPoint</Application>
  <PresentationFormat>شاشة عريضة</PresentationFormat>
  <Paragraphs>125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7" baseType="lpstr">
      <vt:lpstr>AGA Arabesque</vt:lpstr>
      <vt:lpstr>Arial</vt:lpstr>
      <vt:lpstr>Arial Unicode MS</vt:lpstr>
      <vt:lpstr>Calibri</vt:lpstr>
      <vt:lpstr>Calibri Light</vt:lpstr>
      <vt:lpstr>Monotype Koufi</vt:lpstr>
      <vt:lpstr>Sultan 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Abdullah Almohandes</cp:lastModifiedBy>
  <cp:revision>279</cp:revision>
  <dcterms:created xsi:type="dcterms:W3CDTF">2020-11-12T21:23:07Z</dcterms:created>
  <dcterms:modified xsi:type="dcterms:W3CDTF">2024-09-28T16:35:06Z</dcterms:modified>
</cp:coreProperties>
</file>