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3"/>
  </p:notesMasterIdLst>
  <p:sldIdLst>
    <p:sldId id="359" r:id="rId2"/>
    <p:sldId id="361" r:id="rId3"/>
    <p:sldId id="325" r:id="rId4"/>
    <p:sldId id="362" r:id="rId5"/>
    <p:sldId id="384" r:id="rId6"/>
    <p:sldId id="401" r:id="rId7"/>
    <p:sldId id="263" r:id="rId8"/>
    <p:sldId id="267" r:id="rId9"/>
    <p:sldId id="409" r:id="rId10"/>
    <p:sldId id="410" r:id="rId11"/>
    <p:sldId id="266" r:id="rId12"/>
    <p:sldId id="405" r:id="rId13"/>
    <p:sldId id="403" r:id="rId14"/>
    <p:sldId id="411" r:id="rId15"/>
    <p:sldId id="407" r:id="rId16"/>
    <p:sldId id="408" r:id="rId17"/>
    <p:sldId id="413" r:id="rId18"/>
    <p:sldId id="412" r:id="rId19"/>
    <p:sldId id="304" r:id="rId20"/>
    <p:sldId id="381" r:id="rId21"/>
    <p:sldId id="285" r:id="rId2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FE"/>
    <a:srgbClr val="2C7594"/>
    <a:srgbClr val="DED4CD"/>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نمط فاتح 1 - تميي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752" autoAdjust="0"/>
    <p:restoredTop sz="94660"/>
  </p:normalViewPr>
  <p:slideViewPr>
    <p:cSldViewPr>
      <p:cViewPr varScale="1">
        <p:scale>
          <a:sx n="65" d="100"/>
          <a:sy n="65" d="100"/>
        </p:scale>
        <p:origin x="868"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DC3398D-89CD-4DD2-9386-51710562E135}" type="datetimeFigureOut">
              <a:rPr lang="ar-SA" smtClean="0"/>
              <a:t>22/06/45</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A19B4FC9-3EA6-42CC-9F53-09700D0436F2}" type="slidenum">
              <a:rPr lang="ar-SA" smtClean="0"/>
              <a:t>‹#›</a:t>
            </a:fld>
            <a:endParaRPr lang="ar-SA"/>
          </a:p>
        </p:txBody>
      </p:sp>
    </p:spTree>
    <p:extLst>
      <p:ext uri="{BB962C8B-B14F-4D97-AF65-F5344CB8AC3E}">
        <p14:creationId xmlns:p14="http://schemas.microsoft.com/office/powerpoint/2010/main" val="55523188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A19B4FC9-3EA6-42CC-9F53-09700D0436F2}" type="slidenum">
              <a:rPr lang="ar-SA" smtClean="0"/>
              <a:t>3</a:t>
            </a:fld>
            <a:endParaRPr lang="ar-SA"/>
          </a:p>
        </p:txBody>
      </p:sp>
    </p:spTree>
    <p:extLst>
      <p:ext uri="{BB962C8B-B14F-4D97-AF65-F5344CB8AC3E}">
        <p14:creationId xmlns:p14="http://schemas.microsoft.com/office/powerpoint/2010/main" val="949267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A19B4FC9-3EA6-42CC-9F53-09700D0436F2}" type="slidenum">
              <a:rPr lang="ar-SA" smtClean="0"/>
              <a:t>6</a:t>
            </a:fld>
            <a:endParaRPr lang="ar-SA"/>
          </a:p>
        </p:txBody>
      </p:sp>
    </p:spTree>
    <p:extLst>
      <p:ext uri="{BB962C8B-B14F-4D97-AF65-F5344CB8AC3E}">
        <p14:creationId xmlns:p14="http://schemas.microsoft.com/office/powerpoint/2010/main" val="3901574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C67643B-096E-4738-851D-802164F5DBB2}" type="datetimeFigureOut">
              <a:rPr lang="en-US"/>
              <a:pPr>
                <a:defRPr/>
              </a:pPr>
              <a:t>1/3/2024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8B9A63-7110-498B-B26B-2EB571997683}" type="slidenum">
              <a:rPr lang="en-US"/>
              <a:pPr>
                <a:defRPr/>
              </a:pPr>
              <a:t>‹#›</a:t>
            </a:fld>
            <a:endParaRPr lang="en-US"/>
          </a:p>
        </p:txBody>
      </p:sp>
    </p:spTree>
  </p:cSld>
  <p:clrMapOvr>
    <a:masterClrMapping/>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E4B2C69-C342-4FD5-A098-C5B47A89C5BA}" type="datetimeFigureOut">
              <a:rPr lang="en-US"/>
              <a:pPr>
                <a:defRPr/>
              </a:pPr>
              <a:t>1/3/2024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8FE950-7110-4BB4-A5C7-6110C7D627FA}" type="slidenum">
              <a:rPr lang="en-US"/>
              <a:pPr>
                <a:defRPr/>
              </a:pPr>
              <a:t>‹#›</a:t>
            </a:fld>
            <a:endParaRPr lang="en-US"/>
          </a:p>
        </p:txBody>
      </p:sp>
    </p:spTree>
  </p:cSld>
  <p:clrMapOvr>
    <a:masterClrMapping/>
  </p:clrMapOvr>
  <p:transition>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E0A0120-B9F0-4685-8697-508013853F3A}" type="datetimeFigureOut">
              <a:rPr lang="en-US"/>
              <a:pPr>
                <a:defRPr/>
              </a:pPr>
              <a:t>1/3/2024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A54669-7F68-489D-855A-805821532D75}" type="slidenum">
              <a:rPr lang="en-US"/>
              <a:pPr>
                <a:defRPr/>
              </a:pPr>
              <a:t>‹#›</a:t>
            </a:fld>
            <a:endParaRPr lang="en-US"/>
          </a:p>
        </p:txBody>
      </p:sp>
    </p:spTree>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6BD1941-CB67-4978-9DDC-0A58AC51547B}" type="datetimeFigureOut">
              <a:rPr lang="en-US"/>
              <a:pPr>
                <a:defRPr/>
              </a:pPr>
              <a:t>1/3/2024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7B371B-AE48-4A8C-B939-62222EAE33D3}" type="slidenum">
              <a:rPr lang="en-US"/>
              <a:pPr>
                <a:defRPr/>
              </a:pPr>
              <a:t>‹#›</a:t>
            </a:fld>
            <a:endParaRPr lang="en-US"/>
          </a:p>
        </p:txBody>
      </p:sp>
    </p:spTree>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1A5BCC7-F3C0-448B-BFFF-C27A476FC7D8}" type="datetimeFigureOut">
              <a:rPr lang="en-US"/>
              <a:pPr>
                <a:defRPr/>
              </a:pPr>
              <a:t>1/3/2024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7609EB-601E-4EBB-8CAE-904CED29591A}" type="slidenum">
              <a:rPr lang="en-US"/>
              <a:pPr>
                <a:defRPr/>
              </a:pPr>
              <a:t>‹#›</a:t>
            </a:fld>
            <a:endParaRPr lang="en-US"/>
          </a:p>
        </p:txBody>
      </p:sp>
    </p:spTree>
  </p:cSld>
  <p:clrMapOvr>
    <a:masterClrMapping/>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92AB5CF-D2D8-40B2-A761-A6CA216B585A}" type="datetimeFigureOut">
              <a:rPr lang="en-US"/>
              <a:pPr>
                <a:defRPr/>
              </a:pPr>
              <a:t>1/3/2024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1757FD-530F-438E-832F-942C94D64EFD}" type="slidenum">
              <a:rPr lang="en-US"/>
              <a:pPr>
                <a:defRPr/>
              </a:pPr>
              <a:t>‹#›</a:t>
            </a:fld>
            <a:endParaRPr lang="en-US"/>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246AF77-DE98-4016-BD3E-78EE28961B9F}" type="datetimeFigureOut">
              <a:rPr lang="en-US"/>
              <a:pPr>
                <a:defRPr/>
              </a:pPr>
              <a:t>1/3/2024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50C6736-60FA-4030-B6BA-EE312D1852B2}" type="slidenum">
              <a:rPr lang="en-US"/>
              <a:pPr>
                <a:defRPr/>
              </a:pPr>
              <a:t>‹#›</a:t>
            </a:fld>
            <a:endParaRPr lang="en-US"/>
          </a:p>
        </p:txBody>
      </p:sp>
    </p:spTree>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CB13BF0-0E04-4560-B9D9-9168891BE348}" type="datetimeFigureOut">
              <a:rPr lang="en-US"/>
              <a:pPr>
                <a:defRPr/>
              </a:pPr>
              <a:t>1/3/2024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8400CB6-9CB8-4436-9DE5-1AFE705258FC}" type="slidenum">
              <a:rPr lang="en-US"/>
              <a:pPr>
                <a:defRPr/>
              </a:pPr>
              <a:t>‹#›</a:t>
            </a:fld>
            <a:endParaRPr lang="en-US"/>
          </a:p>
        </p:txBody>
      </p:sp>
    </p:spTree>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D9A65FB-BFAE-435A-B3B8-8FD0A857FB54}" type="datetimeFigureOut">
              <a:rPr lang="en-US"/>
              <a:pPr>
                <a:defRPr/>
              </a:pPr>
              <a:t>1/3/2024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B1991C5-7017-4B33-832C-2A4D60A06325}" type="slidenum">
              <a:rPr lang="en-US"/>
              <a:pPr>
                <a:defRPr/>
              </a:pPr>
              <a:t>‹#›</a:t>
            </a:fld>
            <a:endParaRPr lang="en-US"/>
          </a:p>
        </p:txBody>
      </p:sp>
    </p:spTree>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DA7CA22-86E7-4205-9A0B-3CD35D71A310}" type="datetimeFigureOut">
              <a:rPr lang="en-US"/>
              <a:pPr>
                <a:defRPr/>
              </a:pPr>
              <a:t>1/3/2024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B8A1CA-94C1-4932-B8C0-CBDDCF840E23}" type="slidenum">
              <a:rPr lang="en-US"/>
              <a:pPr>
                <a:defRPr/>
              </a:pPr>
              <a:t>‹#›</a:t>
            </a:fld>
            <a:endParaRPr lang="en-US"/>
          </a:p>
        </p:txBody>
      </p:sp>
    </p:spTree>
  </p:cSld>
  <p:clrMapOvr>
    <a:masterClrMapping/>
  </p:clrMapOvr>
  <p:transition>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D5EFB8E-DDC6-4A0E-BC52-17B86F7DE893}" type="datetimeFigureOut">
              <a:rPr lang="en-US"/>
              <a:pPr>
                <a:defRPr/>
              </a:pPr>
              <a:t>1/3/2024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90ABB2-80EA-47B1-86EC-F589E6FDA7F8}" type="slidenum">
              <a:rPr lang="en-US"/>
              <a:pPr>
                <a:defRPr/>
              </a:pPr>
              <a:t>‹#›</a:t>
            </a:fld>
            <a:endParaRPr lang="en-US"/>
          </a:p>
        </p:txBody>
      </p:sp>
    </p:spTree>
  </p:cSld>
  <p:clrMapOvr>
    <a:masterClrMapping/>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FE"/>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rtl="0" fontAlgn="auto">
              <a:spcBef>
                <a:spcPts val="0"/>
              </a:spcBef>
              <a:spcAft>
                <a:spcPts val="0"/>
              </a:spcAft>
              <a:defRPr sz="1200">
                <a:solidFill>
                  <a:schemeClr val="tx1">
                    <a:tint val="75000"/>
                  </a:schemeClr>
                </a:solidFill>
                <a:latin typeface="+mn-lt"/>
                <a:cs typeface="+mn-cs"/>
              </a:defRPr>
            </a:lvl1pPr>
          </a:lstStyle>
          <a:p>
            <a:pPr>
              <a:defRPr/>
            </a:pPr>
            <a:fld id="{670EBFB2-EB4B-4B62-848F-CBAACCE30D0B}" type="datetimeFigureOut">
              <a:rPr lang="en-US"/>
              <a:pPr>
                <a:defRPr/>
              </a:pPr>
              <a:t>1/3/2024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rtl="0" fontAlgn="auto">
              <a:spcBef>
                <a:spcPts val="0"/>
              </a:spcBef>
              <a:spcAft>
                <a:spcPts val="0"/>
              </a:spcAft>
              <a:defRPr sz="1200">
                <a:solidFill>
                  <a:schemeClr val="tx1">
                    <a:tint val="75000"/>
                  </a:schemeClr>
                </a:solidFill>
                <a:latin typeface="+mn-lt"/>
                <a:cs typeface="+mn-cs"/>
              </a:defRPr>
            </a:lvl1pPr>
          </a:lstStyle>
          <a:p>
            <a:pPr>
              <a:defRPr/>
            </a:pPr>
            <a:fld id="{DF5BBC4F-579E-46A8-8B2C-6B5986EE7F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dir="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me/albayan_12" TargetMode="Externa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me/albayan_12" TargetMode="Externa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s://hulul.online/worksheet/2484/" TargetMode="Externa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t.me/albayan_12" TargetMode="External"/><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me/albayan_12" TargetMode="Externa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p:nvPr/>
        </p:nvSpPr>
        <p:spPr>
          <a:xfrm>
            <a:off x="7676306" y="3429000"/>
            <a:ext cx="3136337" cy="0"/>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a:lstStyle/>
          <a:p>
            <a:endParaRPr lang="ar-SA"/>
          </a:p>
        </p:txBody>
      </p:sp>
      <p:sp>
        <p:nvSpPr>
          <p:cNvPr id="6" name="AutoShape 6"/>
          <p:cNvSpPr/>
          <p:nvPr/>
        </p:nvSpPr>
        <p:spPr>
          <a:xfrm>
            <a:off x="7595813" y="4267200"/>
            <a:ext cx="3135621" cy="0"/>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a:lstStyle/>
          <a:p>
            <a:endParaRPr lang="ar-SA"/>
          </a:p>
        </p:txBody>
      </p:sp>
      <p:sp>
        <p:nvSpPr>
          <p:cNvPr id="10" name="AutoShape 9">
            <a:extLst>
              <a:ext uri="{FF2B5EF4-FFF2-40B4-BE49-F238E27FC236}">
                <a16:creationId xmlns:a16="http://schemas.microsoft.com/office/drawing/2014/main" id="{74171B40-7996-4198-AD80-A7DEE9C0AFD8}"/>
              </a:ext>
            </a:extLst>
          </p:cNvPr>
          <p:cNvSpPr/>
          <p:nvPr/>
        </p:nvSpPr>
        <p:spPr>
          <a:xfrm rot="21104595">
            <a:off x="491980" y="4254272"/>
            <a:ext cx="3457826" cy="1225499"/>
          </a:xfrm>
          <a:prstGeom prst="rect">
            <a:avLst/>
          </a:prstGeom>
          <a:solidFill>
            <a:schemeClr val="bg1">
              <a:alpha val="44000"/>
            </a:schemeClr>
          </a:solidFill>
        </p:spPr>
        <p:txBody>
          <a:bodyPr/>
          <a:lstStyle/>
          <a:p>
            <a:endParaRPr lang="ar-SA"/>
          </a:p>
        </p:txBody>
      </p:sp>
      <p:sp>
        <p:nvSpPr>
          <p:cNvPr id="11" name="مربع نص 10">
            <a:extLst>
              <a:ext uri="{FF2B5EF4-FFF2-40B4-BE49-F238E27FC236}">
                <a16:creationId xmlns:a16="http://schemas.microsoft.com/office/drawing/2014/main" id="{97CE6314-DCA1-43B5-90AD-016BECDD88A9}"/>
              </a:ext>
            </a:extLst>
          </p:cNvPr>
          <p:cNvSpPr txBox="1"/>
          <p:nvPr/>
        </p:nvSpPr>
        <p:spPr>
          <a:xfrm rot="20806611">
            <a:off x="-221496" y="1357966"/>
            <a:ext cx="3763600" cy="913199"/>
          </a:xfrm>
          <a:prstGeom prst="rect">
            <a:avLst/>
          </a:prstGeom>
          <a:solidFill>
            <a:schemeClr val="bg1">
              <a:lumMod val="95000"/>
            </a:schemeClr>
          </a:solidFill>
        </p:spPr>
        <p:txBody>
          <a:bodyPr wrap="square">
            <a:spAutoFit/>
          </a:bodyPr>
          <a:lstStyle/>
          <a:p>
            <a:pPr algn="r"/>
            <a:r>
              <a:rPr lang="ar-SA" sz="2667" dirty="0">
                <a:ln w="0"/>
                <a:solidFill>
                  <a:schemeClr val="accent2">
                    <a:lumMod val="50000"/>
                  </a:schemeClr>
                </a:solidFill>
                <a:effectLst>
                  <a:outerShdw blurRad="38100" dist="25400" dir="5400000" algn="ctr" rotWithShape="0">
                    <a:srgbClr val="6E747A">
                      <a:alpha val="43000"/>
                    </a:srgbClr>
                  </a:outerShdw>
                </a:effectLst>
                <a:latin typeface="29LT Zarid Serif Rg" panose="00000100000000000000" pitchFamily="2" charset="-78"/>
                <a:cs typeface="29LT Zarid Serif Rg" panose="00000100000000000000" pitchFamily="2" charset="-78"/>
              </a:rPr>
              <a:t>تفسير سورة مريم  متوسط </a:t>
            </a:r>
          </a:p>
          <a:p>
            <a:pPr algn="r"/>
            <a:r>
              <a:rPr lang="ar-SA" sz="2667" dirty="0">
                <a:ln w="0"/>
                <a:solidFill>
                  <a:schemeClr val="accent2">
                    <a:lumMod val="50000"/>
                  </a:schemeClr>
                </a:solidFill>
                <a:effectLst>
                  <a:outerShdw blurRad="38100" dist="25400" dir="5400000" algn="ctr" rotWithShape="0">
                    <a:srgbClr val="6E747A">
                      <a:alpha val="43000"/>
                    </a:srgbClr>
                  </a:outerShdw>
                </a:effectLst>
                <a:latin typeface="29LT Zarid Serif Rg" panose="00000100000000000000" pitchFamily="2" charset="-78"/>
                <a:cs typeface="29LT Zarid Serif Rg" panose="00000100000000000000" pitchFamily="2" charset="-78"/>
              </a:rPr>
              <a:t>الدراسات الإسلامية  </a:t>
            </a:r>
          </a:p>
        </p:txBody>
      </p:sp>
      <p:sp>
        <p:nvSpPr>
          <p:cNvPr id="19" name="بسم الله الرحمن الرحيم والصلاة والسلام على الرسول الأمين سيدنا محمد وعلى آله وصحبه أجمعين…">
            <a:extLst>
              <a:ext uri="{FF2B5EF4-FFF2-40B4-BE49-F238E27FC236}">
                <a16:creationId xmlns:a16="http://schemas.microsoft.com/office/drawing/2014/main" id="{5A253F96-EEC8-40D4-9177-B437A51CEEAD}"/>
              </a:ext>
            </a:extLst>
          </p:cNvPr>
          <p:cNvSpPr txBox="1">
            <a:spLocks/>
          </p:cNvSpPr>
          <p:nvPr/>
        </p:nvSpPr>
        <p:spPr>
          <a:xfrm>
            <a:off x="10892" y="3558297"/>
            <a:ext cx="3791891" cy="1048264"/>
          </a:xfrm>
          <a:prstGeom prst="rect">
            <a:avLst/>
          </a:prstGeom>
          <a:noFill/>
          <a:ln w="12700">
            <a:noFill/>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700" tIns="12700" rIns="12700" bIns="12700" anchor="ctr">
            <a:normAutofit/>
          </a:bodyPr>
          <a:lstStyle/>
          <a:p>
            <a:pPr algn="ctr" defTabSz="123424">
              <a:defRPr sz="3956" b="0" spc="0">
                <a:solidFill>
                  <a:srgbClr val="FFFFFF"/>
                </a:solidFill>
                <a:latin typeface="Khalid Art bold"/>
                <a:ea typeface="Khalid Art bold"/>
                <a:cs typeface="Khalid Art bold"/>
                <a:sym typeface="Khalid Art bold"/>
              </a:defRPr>
            </a:pPr>
            <a:r>
              <a:rPr lang="ar-SA" sz="1400" b="1" dirty="0">
                <a:ln w="0"/>
                <a:solidFill>
                  <a:sysClr val="windowText" lastClr="000000"/>
                </a:solidFill>
                <a:latin typeface="29LT Bukra Bold Italic" panose="000B0903020204020204" pitchFamily="34" charset="-78"/>
                <a:ea typeface="Khalid Art bold"/>
                <a:cs typeface="29LT Bukra Bold Italic" panose="000B0903020204020204" pitchFamily="34" charset="-78"/>
                <a:sym typeface="Khalid Art bold"/>
              </a:rPr>
              <a:t>قناة البيان </a:t>
            </a:r>
          </a:p>
          <a:p>
            <a:pPr algn="ctr" defTabSz="123424">
              <a:defRPr sz="3956" b="0" spc="0">
                <a:solidFill>
                  <a:srgbClr val="FFFFFF"/>
                </a:solidFill>
                <a:latin typeface="Khalid Art bold"/>
                <a:ea typeface="Khalid Art bold"/>
                <a:cs typeface="Khalid Art bold"/>
                <a:sym typeface="Khalid Art bold"/>
              </a:defRPr>
            </a:pPr>
            <a:r>
              <a:rPr lang="ar-SA" sz="1400" b="1" dirty="0">
                <a:ln w="0"/>
                <a:solidFill>
                  <a:sysClr val="windowText" lastClr="000000"/>
                </a:solidFill>
                <a:latin typeface="29LT Bukra Bold Italic" panose="000B0903020204020204" pitchFamily="34" charset="-78"/>
                <a:ea typeface="Khalid Art bold"/>
                <a:cs typeface="29LT Bukra Bold Italic" panose="000B0903020204020204" pitchFamily="34" charset="-78"/>
                <a:sym typeface="Khalid Art bold"/>
              </a:rPr>
              <a:t>للعروض والعلوم الشرعية  </a:t>
            </a:r>
          </a:p>
        </p:txBody>
      </p:sp>
      <p:sp>
        <p:nvSpPr>
          <p:cNvPr id="16" name="مربع نص 15">
            <a:extLst>
              <a:ext uri="{FF2B5EF4-FFF2-40B4-BE49-F238E27FC236}">
                <a16:creationId xmlns:a16="http://schemas.microsoft.com/office/drawing/2014/main" id="{B9FE434A-B19B-4807-A39E-4B12B0971CF0}"/>
              </a:ext>
            </a:extLst>
          </p:cNvPr>
          <p:cNvSpPr txBox="1"/>
          <p:nvPr/>
        </p:nvSpPr>
        <p:spPr>
          <a:xfrm>
            <a:off x="-56047" y="2389065"/>
            <a:ext cx="3356679" cy="913199"/>
          </a:xfrm>
          <a:prstGeom prst="rect">
            <a:avLst/>
          </a:prstGeom>
          <a:solidFill>
            <a:schemeClr val="accent1">
              <a:lumMod val="20000"/>
              <a:lumOff val="80000"/>
              <a:alpha val="54000"/>
            </a:schemeClr>
          </a:solidFill>
        </p:spPr>
        <p:txBody>
          <a:bodyPr wrap="square">
            <a:spAutoFit/>
          </a:bodyPr>
          <a:lstStyle/>
          <a:p>
            <a:pPr algn="ctr"/>
            <a:r>
              <a:rPr lang="ar-SA" sz="2667" dirty="0">
                <a:ln w="0"/>
                <a:effectLst>
                  <a:outerShdw blurRad="38100" dist="19050" dir="2700000" algn="tl" rotWithShape="0">
                    <a:schemeClr val="dk1">
                      <a:alpha val="40000"/>
                    </a:schemeClr>
                  </a:outerShdw>
                </a:effectLst>
                <a:latin typeface="29LT Zarid Serif Rg" panose="00000100000000000000" pitchFamily="2" charset="-78"/>
                <a:cs typeface="29LT Zarid Serif Rg" panose="00000100000000000000" pitchFamily="2" charset="-78"/>
              </a:rPr>
              <a:t>إعداد الأستاذة:</a:t>
            </a:r>
          </a:p>
          <a:p>
            <a:pPr algn="ctr"/>
            <a:r>
              <a:rPr lang="ar-SA" sz="2667" dirty="0">
                <a:ln w="0"/>
                <a:effectLst>
                  <a:outerShdw blurRad="38100" dist="19050" dir="2700000" algn="tl" rotWithShape="0">
                    <a:schemeClr val="dk1">
                      <a:alpha val="40000"/>
                    </a:schemeClr>
                  </a:outerShdw>
                </a:effectLst>
                <a:latin typeface="29LT Zarid Serif Rg" panose="00000100000000000000" pitchFamily="2" charset="-78"/>
                <a:cs typeface="29LT Zarid Serif Rg" panose="00000100000000000000" pitchFamily="2" charset="-78"/>
              </a:rPr>
              <a:t> لؤلؤة عبد العزيز العتيق </a:t>
            </a:r>
          </a:p>
        </p:txBody>
      </p:sp>
      <p:pic>
        <p:nvPicPr>
          <p:cNvPr id="20" name="884AEA23-EA58-47EB-8C88-9CE646949802-L0-001.png" descr="884AEA23-EA58-47EB-8C88-9CE646949802-L0-001.png">
            <a:hlinkClick r:id="rId2"/>
            <a:extLst>
              <a:ext uri="{FF2B5EF4-FFF2-40B4-BE49-F238E27FC236}">
                <a16:creationId xmlns:a16="http://schemas.microsoft.com/office/drawing/2014/main" id="{A4C8F341-9498-438E-81C0-07C494A17A71}"/>
              </a:ext>
            </a:extLst>
          </p:cNvPr>
          <p:cNvPicPr>
            <a:picLocks noChangeAspect="1"/>
          </p:cNvPicPr>
          <p:nvPr/>
        </p:nvPicPr>
        <p:blipFill>
          <a:blip r:embed="rId3" cstate="print"/>
          <a:stretch>
            <a:fillRect/>
          </a:stretch>
        </p:blipFill>
        <p:spPr>
          <a:xfrm>
            <a:off x="1392599" y="4961108"/>
            <a:ext cx="1028476" cy="1028480"/>
          </a:xfrm>
          <a:prstGeom prst="rect">
            <a:avLst/>
          </a:prstGeom>
          <a:ln w="12700" cap="flat">
            <a:noFill/>
            <a:miter lim="400000"/>
          </a:ln>
          <a:effectLst/>
        </p:spPr>
      </p:pic>
      <p:sp>
        <p:nvSpPr>
          <p:cNvPr id="21" name="مربع نص 20">
            <a:extLst>
              <a:ext uri="{FF2B5EF4-FFF2-40B4-BE49-F238E27FC236}">
                <a16:creationId xmlns:a16="http://schemas.microsoft.com/office/drawing/2014/main" id="{20E7F73E-681D-4AE6-8F51-5D09CD241D09}"/>
              </a:ext>
            </a:extLst>
          </p:cNvPr>
          <p:cNvSpPr txBox="1"/>
          <p:nvPr/>
        </p:nvSpPr>
        <p:spPr>
          <a:xfrm>
            <a:off x="7364636" y="3618131"/>
            <a:ext cx="3597977" cy="502766"/>
          </a:xfrm>
          <a:prstGeom prst="rect">
            <a:avLst/>
          </a:prstGeom>
          <a:noFill/>
        </p:spPr>
        <p:txBody>
          <a:bodyPr wrap="square">
            <a:spAutoFit/>
          </a:bodyPr>
          <a:lstStyle/>
          <a:p>
            <a:pPr algn="ctr"/>
            <a:r>
              <a:rPr lang="ar-SA" sz="2667" b="1" dirty="0">
                <a:ln w="0"/>
                <a:effectLst>
                  <a:outerShdw blurRad="38100" dist="19050" dir="2700000" algn="tl" rotWithShape="0">
                    <a:schemeClr val="dk1">
                      <a:alpha val="40000"/>
                    </a:schemeClr>
                  </a:outerShdw>
                </a:effectLst>
                <a:latin typeface="29LT Zarid Serif Rg" panose="00000100000000000000" pitchFamily="2" charset="-78"/>
                <a:cs typeface="29LT Zarid Serif Rg" panose="00000100000000000000" pitchFamily="2" charset="-78"/>
              </a:rPr>
              <a:t>سورة مريم 16 - 26</a:t>
            </a:r>
          </a:p>
        </p:txBody>
      </p:sp>
      <p:sp>
        <p:nvSpPr>
          <p:cNvPr id="27" name="مربع نص 26">
            <a:extLst>
              <a:ext uri="{FF2B5EF4-FFF2-40B4-BE49-F238E27FC236}">
                <a16:creationId xmlns:a16="http://schemas.microsoft.com/office/drawing/2014/main" id="{F7AEA78B-EF6E-469B-BF92-5519A51FE0A4}"/>
              </a:ext>
            </a:extLst>
          </p:cNvPr>
          <p:cNvSpPr txBox="1"/>
          <p:nvPr/>
        </p:nvSpPr>
        <p:spPr>
          <a:xfrm>
            <a:off x="7781423" y="1517947"/>
            <a:ext cx="2571786" cy="913199"/>
          </a:xfrm>
          <a:prstGeom prst="rect">
            <a:avLst/>
          </a:prstGeom>
          <a:noFill/>
        </p:spPr>
        <p:txBody>
          <a:bodyPr wrap="square">
            <a:spAutoFit/>
          </a:bodyPr>
          <a:lstStyle/>
          <a:p>
            <a:pPr algn="r"/>
            <a:r>
              <a:rPr lang="ar-SA" sz="2667" dirty="0">
                <a:ln w="0"/>
                <a:effectLst>
                  <a:outerShdw blurRad="38100" dist="19050" dir="2700000" algn="tl" rotWithShape="0">
                    <a:schemeClr val="dk1">
                      <a:alpha val="40000"/>
                    </a:schemeClr>
                  </a:outerShdw>
                </a:effectLst>
                <a:latin typeface="29LT Zarid Serif Rg" panose="00000100000000000000" pitchFamily="2" charset="-78"/>
                <a:cs typeface="29LT Zarid Serif Rg" panose="00000100000000000000" pitchFamily="2" charset="-78"/>
              </a:rPr>
              <a:t>تفسير ثالث  متوسط</a:t>
            </a:r>
          </a:p>
          <a:p>
            <a:pPr algn="r"/>
            <a:r>
              <a:rPr lang="ar-SA" sz="2667" dirty="0">
                <a:ln w="0"/>
                <a:effectLst>
                  <a:outerShdw blurRad="38100" dist="19050" dir="2700000" algn="tl" rotWithShape="0">
                    <a:schemeClr val="dk1">
                      <a:alpha val="40000"/>
                    </a:schemeClr>
                  </a:outerShdw>
                </a:effectLst>
                <a:latin typeface="29LT Zarid Serif Rg" panose="00000100000000000000" pitchFamily="2" charset="-78"/>
                <a:cs typeface="29LT Zarid Serif Rg" panose="00000100000000000000" pitchFamily="2" charset="-78"/>
              </a:rPr>
              <a:t>الدراسات الإسلامية  </a:t>
            </a:r>
          </a:p>
        </p:txBody>
      </p:sp>
      <p:sp>
        <p:nvSpPr>
          <p:cNvPr id="28" name="مربع نص 27">
            <a:extLst>
              <a:ext uri="{FF2B5EF4-FFF2-40B4-BE49-F238E27FC236}">
                <a16:creationId xmlns:a16="http://schemas.microsoft.com/office/drawing/2014/main" id="{04741A8C-CAAB-4B38-87DA-5DA262A34A28}"/>
              </a:ext>
            </a:extLst>
          </p:cNvPr>
          <p:cNvSpPr txBox="1"/>
          <p:nvPr/>
        </p:nvSpPr>
        <p:spPr>
          <a:xfrm>
            <a:off x="7796481" y="2643244"/>
            <a:ext cx="2571786" cy="502766"/>
          </a:xfrm>
          <a:prstGeom prst="rect">
            <a:avLst/>
          </a:prstGeom>
          <a:noFill/>
        </p:spPr>
        <p:txBody>
          <a:bodyPr wrap="square">
            <a:spAutoFit/>
          </a:bodyPr>
          <a:lstStyle/>
          <a:p>
            <a:pPr algn="r"/>
            <a:r>
              <a:rPr lang="ar-SA" sz="2667" dirty="0">
                <a:ln w="0"/>
                <a:solidFill>
                  <a:schemeClr val="accent2">
                    <a:lumMod val="75000"/>
                  </a:schemeClr>
                </a:solidFill>
                <a:effectLst>
                  <a:outerShdw blurRad="38100" dist="19050" dir="2700000" algn="tl" rotWithShape="0">
                    <a:schemeClr val="dk1">
                      <a:alpha val="40000"/>
                    </a:schemeClr>
                  </a:outerShdw>
                </a:effectLst>
                <a:latin typeface="29LT Zarid Serif Rg" panose="00000100000000000000" pitchFamily="2" charset="-78"/>
                <a:cs typeface="29LT Zarid Serif Rg" panose="00000100000000000000" pitchFamily="2" charset="-78"/>
              </a:rPr>
              <a:t>الفصل الدراسي الثاني   </a:t>
            </a:r>
          </a:p>
        </p:txBody>
      </p:sp>
      <p:sp>
        <p:nvSpPr>
          <p:cNvPr id="8" name="بسم الله الرحمن الرحيم والصلاة والسلام على الرسول الأمين سيدنا محمد وعلى آله وصحبه أجمعين…">
            <a:extLst>
              <a:ext uri="{FF2B5EF4-FFF2-40B4-BE49-F238E27FC236}">
                <a16:creationId xmlns:a16="http://schemas.microsoft.com/office/drawing/2014/main" id="{09DE3E3A-F0E1-EF62-DFA1-0E6B09B7CA9E}"/>
              </a:ext>
            </a:extLst>
          </p:cNvPr>
          <p:cNvSpPr txBox="1">
            <a:spLocks/>
          </p:cNvSpPr>
          <p:nvPr/>
        </p:nvSpPr>
        <p:spPr>
          <a:xfrm>
            <a:off x="7086600" y="5943600"/>
            <a:ext cx="4725771" cy="771094"/>
          </a:xfrm>
          <a:prstGeom prst="rect">
            <a:avLst/>
          </a:prstGeom>
          <a:solidFill>
            <a:srgbClr val="E3C5BB"/>
          </a:solid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289" tIns="11289" rIns="11289" bIns="11289" anchor="ctr">
            <a:normAutofit fontScale="77500" lnSpcReduction="20000"/>
          </a:bodyPr>
          <a:lstStyle/>
          <a:p>
            <a:pPr algn="ctr" defTabSz="109711" rtl="1">
              <a:defRPr sz="3956" b="0" spc="0">
                <a:solidFill>
                  <a:srgbClr val="FFFFFF"/>
                </a:solidFill>
                <a:latin typeface="Khalid Art bold"/>
                <a:ea typeface="Khalid Art bold"/>
                <a:cs typeface="Khalid Art bold"/>
                <a:sym typeface="Khalid Art bold"/>
              </a:defRPr>
            </a:pPr>
            <a:r>
              <a:rPr lang="ar-SA" sz="2667" dirty="0">
                <a:ln w="0"/>
                <a:solidFill>
                  <a:schemeClr val="accent2">
                    <a:lumMod val="50000"/>
                  </a:schemeClr>
                </a:solidFill>
                <a:effectLst>
                  <a:outerShdw blurRad="38100" dist="19050" dir="2700000" algn="tl" rotWithShape="0">
                    <a:schemeClr val="dk1">
                      <a:alpha val="40000"/>
                    </a:schemeClr>
                  </a:outerShdw>
                </a:effectLst>
                <a:latin typeface="Khalid Art bold"/>
                <a:ea typeface="Khalid Art bold"/>
                <a:cs typeface="Khalid Art bold"/>
                <a:sym typeface="Khalid Art bold"/>
              </a:rPr>
              <a:t>كرماً العروض للاستخدام الشخصي فقط</a:t>
            </a:r>
          </a:p>
          <a:p>
            <a:pPr algn="ctr" defTabSz="109711" rtl="1">
              <a:defRPr sz="3956" b="0" spc="0">
                <a:solidFill>
                  <a:srgbClr val="FFFFFF"/>
                </a:solidFill>
                <a:latin typeface="Khalid Art bold"/>
                <a:ea typeface="Khalid Art bold"/>
                <a:cs typeface="Khalid Art bold"/>
                <a:sym typeface="Khalid Art bold"/>
              </a:defRPr>
            </a:pPr>
            <a:r>
              <a:rPr lang="ar-SA" sz="2667" kern="0" dirty="0">
                <a:ln w="0"/>
                <a:solidFill>
                  <a:schemeClr val="accent2">
                    <a:lumMod val="50000"/>
                  </a:schemeClr>
                </a:solidFill>
                <a:effectLst>
                  <a:outerShdw blurRad="38100" dist="19050" dir="2700000" algn="tl" rotWithShape="0">
                    <a:schemeClr val="dk1">
                      <a:alpha val="40000"/>
                    </a:schemeClr>
                  </a:outerShdw>
                </a:effectLst>
                <a:latin typeface="Khalid Art bold"/>
                <a:ea typeface="Khalid Art bold"/>
                <a:cs typeface="Khalid Art bold"/>
                <a:sym typeface="Khalid Art bold"/>
              </a:rPr>
              <a:t>ولا احل ولا ابيح نزع الحقوق ونشرها مرة أخرى أو بيعها </a:t>
            </a:r>
          </a:p>
        </p:txBody>
      </p:sp>
      <p:pic>
        <p:nvPicPr>
          <p:cNvPr id="3" name="صورة 2">
            <a:extLst>
              <a:ext uri="{FF2B5EF4-FFF2-40B4-BE49-F238E27FC236}">
                <a16:creationId xmlns:a16="http://schemas.microsoft.com/office/drawing/2014/main" id="{B0696A98-30F1-98AD-3BC8-DDA324A469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4131" y="939621"/>
            <a:ext cx="3476972" cy="48873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AutoShape 2" descr="http://n4hr.com/up/uploads/3591ebb9fb.jpg"/>
          <p:cNvSpPr>
            <a:spLocks noChangeAspect="1" noChangeArrowheads="1"/>
          </p:cNvSpPr>
          <p:nvPr/>
        </p:nvSpPr>
        <p:spPr bwMode="auto">
          <a:xfrm>
            <a:off x="9879013" y="-1371600"/>
            <a:ext cx="3810000" cy="2857500"/>
          </a:xfrm>
          <a:prstGeom prst="rect">
            <a:avLst/>
          </a:prstGeom>
          <a:noFill/>
          <a:ln w="9525">
            <a:noFill/>
            <a:miter lim="800000"/>
            <a:headEnd/>
            <a:tailEnd/>
          </a:ln>
        </p:spPr>
        <p:txBody>
          <a:bodyPr/>
          <a:lstStyle/>
          <a:p>
            <a:endParaRPr lang="ar-EG">
              <a:latin typeface="Calibri" pitchFamily="34" charset="0"/>
            </a:endParaRPr>
          </a:p>
        </p:txBody>
      </p:sp>
      <p:sp>
        <p:nvSpPr>
          <p:cNvPr id="9" name="TextBox 8"/>
          <p:cNvSpPr txBox="1"/>
          <p:nvPr/>
        </p:nvSpPr>
        <p:spPr>
          <a:xfrm>
            <a:off x="2969307" y="901125"/>
            <a:ext cx="7745413" cy="584775"/>
          </a:xfrm>
          <a:prstGeom prst="rect">
            <a:avLst/>
          </a:prstGeom>
          <a:solidFill>
            <a:schemeClr val="bg2"/>
          </a:solidFill>
        </p:spPr>
        <p:txBody>
          <a:bodyPr wrap="square" rtlCol="1">
            <a:spAutoFit/>
          </a:bodyPr>
          <a:lstStyle/>
          <a:p>
            <a:pPr algn="justLow" rtl="1" fontAlgn="auto">
              <a:spcBef>
                <a:spcPts val="0"/>
              </a:spcBef>
              <a:spcAft>
                <a:spcPts val="0"/>
              </a:spcAft>
              <a:defRPr/>
            </a:pPr>
            <a:r>
              <a:rPr lang="ar-SA" sz="3200" b="1" dirty="0">
                <a:ln w="22225">
                  <a:solidFill>
                    <a:schemeClr val="accent2"/>
                  </a:solidFill>
                  <a:prstDash val="solid"/>
                </a:ln>
                <a:solidFill>
                  <a:schemeClr val="accent2">
                    <a:lumMod val="40000"/>
                    <a:lumOff val="60000"/>
                  </a:schemeClr>
                </a:solidFill>
                <a:latin typeface="29LT Azer" panose="00000500000000000000" pitchFamily="2" charset="-78"/>
                <a:cs typeface="29LT Azer" panose="00000500000000000000" pitchFamily="2" charset="-78"/>
              </a:rPr>
              <a:t>طالبتي الغالية ماذا اعد الله للكافرين ..</a:t>
            </a:r>
          </a:p>
        </p:txBody>
      </p:sp>
      <p:sp>
        <p:nvSpPr>
          <p:cNvPr id="2" name="TextBox 7">
            <a:extLst>
              <a:ext uri="{FF2B5EF4-FFF2-40B4-BE49-F238E27FC236}">
                <a16:creationId xmlns:a16="http://schemas.microsoft.com/office/drawing/2014/main" id="{77F3DC49-446E-9424-5F4F-E72241D09C3A}"/>
              </a:ext>
            </a:extLst>
          </p:cNvPr>
          <p:cNvSpPr txBox="1"/>
          <p:nvPr/>
        </p:nvSpPr>
        <p:spPr>
          <a:xfrm>
            <a:off x="1748920" y="2590800"/>
            <a:ext cx="8694159" cy="1200329"/>
          </a:xfrm>
          <a:prstGeom prst="rect">
            <a:avLst/>
          </a:prstGeom>
          <a:noFill/>
        </p:spPr>
        <p:txBody>
          <a:bodyPr wrap="square" rtlCol="1">
            <a:spAutoFit/>
          </a:bodyPr>
          <a:lstStyle/>
          <a:p>
            <a:pPr marL="514350" indent="-514350" algn="r" rtl="1" fontAlgn="auto">
              <a:spcBef>
                <a:spcPts val="0"/>
              </a:spcBef>
              <a:spcAft>
                <a:spcPts val="0"/>
              </a:spcAft>
              <a:buFont typeface="Wingdings" panose="05000000000000000000" pitchFamily="2" charset="2"/>
              <a:buChar char="§"/>
              <a:defRPr/>
            </a:pPr>
            <a:r>
              <a:rPr lang="ar-SA" sz="3600" b="1" dirty="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وجوب اللجوء إلى الله تعالى وحده، والاستعاذة به دون غيره لدفع البلاء الذي لا يقدر على دفعه إلا الله.</a:t>
            </a:r>
          </a:p>
        </p:txBody>
      </p:sp>
      <p:sp>
        <p:nvSpPr>
          <p:cNvPr id="4" name="AutoShape 8">
            <a:extLst>
              <a:ext uri="{FF2B5EF4-FFF2-40B4-BE49-F238E27FC236}">
                <a16:creationId xmlns:a16="http://schemas.microsoft.com/office/drawing/2014/main" id="{E4C13C11-2AF1-5B09-1FFF-4E0F1AE0628A}"/>
              </a:ext>
            </a:extLst>
          </p:cNvPr>
          <p:cNvSpPr>
            <a:spLocks/>
          </p:cNvSpPr>
          <p:nvPr/>
        </p:nvSpPr>
        <p:spPr>
          <a:xfrm rot="84843">
            <a:off x="-1282" y="4467336"/>
            <a:ext cx="3915673" cy="1225499"/>
          </a:xfrm>
          <a:prstGeom prst="rect">
            <a:avLst/>
          </a:prstGeom>
          <a:solidFill>
            <a:schemeClr val="bg2">
              <a:lumMod val="50000"/>
              <a:alpha val="29000"/>
            </a:schemeClr>
          </a:solidFill>
        </p:spPr>
        <p:txBody>
          <a:bodyPr/>
          <a:lstStyle/>
          <a:p>
            <a:endParaRPr lang="ar-SA"/>
          </a:p>
        </p:txBody>
      </p:sp>
      <p:sp>
        <p:nvSpPr>
          <p:cNvPr id="5" name="مستطيل 4">
            <a:extLst>
              <a:ext uri="{FF2B5EF4-FFF2-40B4-BE49-F238E27FC236}">
                <a16:creationId xmlns:a16="http://schemas.microsoft.com/office/drawing/2014/main" id="{F9E907FC-D663-0CAD-EB4A-A86C82FE78AC}"/>
              </a:ext>
            </a:extLst>
          </p:cNvPr>
          <p:cNvSpPr>
            <a:spLocks/>
          </p:cNvSpPr>
          <p:nvPr/>
        </p:nvSpPr>
        <p:spPr>
          <a:xfrm>
            <a:off x="550666" y="4757116"/>
            <a:ext cx="2710999" cy="646331"/>
          </a:xfrm>
          <a:prstGeom prst="rect">
            <a:avLst/>
          </a:prstGeom>
        </p:spPr>
        <p:txBody>
          <a:bodyPr wrap="none">
            <a:spAutoFit/>
          </a:bodyPr>
          <a:lstStyle/>
          <a:p>
            <a:r>
              <a:rPr lang="ar-SA" sz="3600" b="1" dirty="0">
                <a:latin typeface="Calibri" panose="020F0502020204030204" pitchFamily="34" charset="0"/>
                <a:cs typeface="Calibri" panose="020F0502020204030204" pitchFamily="34" charset="0"/>
              </a:rPr>
              <a:t>من فوائد الآيات </a:t>
            </a:r>
          </a:p>
        </p:txBody>
      </p:sp>
    </p:spTree>
    <p:extLst>
      <p:ext uri="{BB962C8B-B14F-4D97-AF65-F5344CB8AC3E}">
        <p14:creationId xmlns:p14="http://schemas.microsoft.com/office/powerpoint/2010/main" val="3903862818"/>
      </p:ext>
    </p:extLst>
  </p:cSld>
  <p:clrMapOvr>
    <a:masterClrMapping/>
  </p:clrMapOvr>
  <p:transition>
    <p:pull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descr="صورة تحتوي على نص&#10;&#10;تم إنشاء الوصف تلقائياً">
            <a:extLst>
              <a:ext uri="{FF2B5EF4-FFF2-40B4-BE49-F238E27FC236}">
                <a16:creationId xmlns:a16="http://schemas.microsoft.com/office/drawing/2014/main" id="{45736607-DF97-4102-2D38-7ED9BBD9EB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28600"/>
            <a:ext cx="10344150" cy="6019800"/>
          </a:xfrm>
          <a:prstGeom prst="rect">
            <a:avLst/>
          </a:prstGeom>
        </p:spPr>
      </p:pic>
      <p:sp>
        <p:nvSpPr>
          <p:cNvPr id="3" name="AutoShape 8">
            <a:extLst>
              <a:ext uri="{FF2B5EF4-FFF2-40B4-BE49-F238E27FC236}">
                <a16:creationId xmlns:a16="http://schemas.microsoft.com/office/drawing/2014/main" id="{616541C3-71C8-E759-328E-5B3AA226DE70}"/>
              </a:ext>
            </a:extLst>
          </p:cNvPr>
          <p:cNvSpPr>
            <a:spLocks/>
          </p:cNvSpPr>
          <p:nvPr/>
        </p:nvSpPr>
        <p:spPr>
          <a:xfrm rot="84843">
            <a:off x="12298" y="5638687"/>
            <a:ext cx="3915673" cy="1045112"/>
          </a:xfrm>
          <a:prstGeom prst="rect">
            <a:avLst/>
          </a:prstGeom>
          <a:solidFill>
            <a:schemeClr val="bg2">
              <a:lumMod val="50000"/>
              <a:alpha val="29000"/>
            </a:schemeClr>
          </a:solidFill>
        </p:spPr>
        <p:txBody>
          <a:bodyPr/>
          <a:lstStyle/>
          <a:p>
            <a:endParaRPr lang="ar-SA"/>
          </a:p>
        </p:txBody>
      </p:sp>
      <p:sp>
        <p:nvSpPr>
          <p:cNvPr id="5" name="مستطيل 4">
            <a:extLst>
              <a:ext uri="{FF2B5EF4-FFF2-40B4-BE49-F238E27FC236}">
                <a16:creationId xmlns:a16="http://schemas.microsoft.com/office/drawing/2014/main" id="{F982567B-7264-DAC1-8B13-B2F01581902E}"/>
              </a:ext>
            </a:extLst>
          </p:cNvPr>
          <p:cNvSpPr>
            <a:spLocks/>
          </p:cNvSpPr>
          <p:nvPr/>
        </p:nvSpPr>
        <p:spPr>
          <a:xfrm>
            <a:off x="566472" y="5748107"/>
            <a:ext cx="2212465" cy="646331"/>
          </a:xfrm>
          <a:prstGeom prst="rect">
            <a:avLst/>
          </a:prstGeom>
        </p:spPr>
        <p:txBody>
          <a:bodyPr wrap="none">
            <a:spAutoFit/>
          </a:bodyPr>
          <a:lstStyle/>
          <a:p>
            <a:r>
              <a:rPr lang="ar-SA" sz="3600" b="1" dirty="0">
                <a:latin typeface="Calibri" panose="020F0502020204030204" pitchFamily="34" charset="0"/>
                <a:cs typeface="Calibri" panose="020F0502020204030204" pitchFamily="34" charset="0"/>
              </a:rPr>
              <a:t>تفسير للآيات</a:t>
            </a:r>
          </a:p>
        </p:txBody>
      </p:sp>
    </p:spTree>
  </p:cSld>
  <p:clrMapOvr>
    <a:masterClrMapping/>
  </p:clrMapOvr>
  <p:transition>
    <p:pull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AutoShape 2" descr="http://n4hr.com/up/uploads/3591ebb9fb.jpg"/>
          <p:cNvSpPr>
            <a:spLocks noChangeAspect="1" noChangeArrowheads="1"/>
          </p:cNvSpPr>
          <p:nvPr/>
        </p:nvSpPr>
        <p:spPr bwMode="auto">
          <a:xfrm>
            <a:off x="9879013" y="-1371600"/>
            <a:ext cx="3810000" cy="2857500"/>
          </a:xfrm>
          <a:prstGeom prst="rect">
            <a:avLst/>
          </a:prstGeom>
          <a:noFill/>
          <a:ln w="9525">
            <a:noFill/>
            <a:miter lim="800000"/>
            <a:headEnd/>
            <a:tailEnd/>
          </a:ln>
        </p:spPr>
        <p:txBody>
          <a:bodyPr/>
          <a:lstStyle/>
          <a:p>
            <a:endParaRPr lang="ar-EG">
              <a:latin typeface="Calibri" pitchFamily="34" charset="0"/>
            </a:endParaRPr>
          </a:p>
        </p:txBody>
      </p:sp>
      <p:sp>
        <p:nvSpPr>
          <p:cNvPr id="9" name="TextBox 8"/>
          <p:cNvSpPr txBox="1"/>
          <p:nvPr/>
        </p:nvSpPr>
        <p:spPr>
          <a:xfrm>
            <a:off x="4011613" y="1295400"/>
            <a:ext cx="7745413" cy="584775"/>
          </a:xfrm>
          <a:prstGeom prst="rect">
            <a:avLst/>
          </a:prstGeom>
          <a:noFill/>
        </p:spPr>
        <p:txBody>
          <a:bodyPr wrap="square" rtlCol="1">
            <a:spAutoFit/>
          </a:bodyPr>
          <a:lstStyle/>
          <a:p>
            <a:pPr algn="justLow" rtl="1" fontAlgn="auto">
              <a:spcBef>
                <a:spcPts val="0"/>
              </a:spcBef>
              <a:spcAft>
                <a:spcPts val="0"/>
              </a:spcAft>
              <a:defRPr/>
            </a:pPr>
            <a:r>
              <a:rPr lang="ar-EG" sz="3200" b="1" dirty="0">
                <a:ln w="22225">
                  <a:solidFill>
                    <a:schemeClr val="accent2"/>
                  </a:solidFill>
                  <a:prstDash val="solid"/>
                </a:ln>
                <a:solidFill>
                  <a:schemeClr val="accent2">
                    <a:lumMod val="40000"/>
                    <a:lumOff val="60000"/>
                  </a:schemeClr>
                </a:solidFill>
                <a:latin typeface="29LT Azer" panose="00000500000000000000" pitchFamily="2" charset="-78"/>
                <a:cs typeface="29LT Azer" panose="00000500000000000000" pitchFamily="2" charset="-78"/>
              </a:rPr>
              <a:t>من فوائد هذه الآيات:</a:t>
            </a:r>
            <a:endParaRPr lang="ar-SA" sz="3200" b="1" dirty="0">
              <a:ln w="22225">
                <a:solidFill>
                  <a:schemeClr val="accent2"/>
                </a:solidFill>
                <a:prstDash val="solid"/>
              </a:ln>
              <a:solidFill>
                <a:schemeClr val="accent2">
                  <a:lumMod val="40000"/>
                  <a:lumOff val="60000"/>
                </a:schemeClr>
              </a:solidFill>
              <a:latin typeface="29LT Azer" panose="00000500000000000000" pitchFamily="2" charset="-78"/>
              <a:cs typeface="29LT Azer" panose="00000500000000000000" pitchFamily="2" charset="-78"/>
            </a:endParaRPr>
          </a:p>
        </p:txBody>
      </p:sp>
      <p:sp>
        <p:nvSpPr>
          <p:cNvPr id="2" name="TextBox 8">
            <a:extLst>
              <a:ext uri="{FF2B5EF4-FFF2-40B4-BE49-F238E27FC236}">
                <a16:creationId xmlns:a16="http://schemas.microsoft.com/office/drawing/2014/main" id="{4DB29AAB-E2D2-73E8-BC31-822A5B332C89}"/>
              </a:ext>
            </a:extLst>
          </p:cNvPr>
          <p:cNvSpPr txBox="1"/>
          <p:nvPr/>
        </p:nvSpPr>
        <p:spPr>
          <a:xfrm>
            <a:off x="996719" y="2468289"/>
            <a:ext cx="10198561" cy="1077218"/>
          </a:xfrm>
          <a:prstGeom prst="rect">
            <a:avLst/>
          </a:prstGeom>
          <a:noFill/>
        </p:spPr>
        <p:txBody>
          <a:bodyPr wrap="square" rtlCol="1">
            <a:spAutoFit/>
          </a:bodyPr>
          <a:lstStyle/>
          <a:p>
            <a:pPr algn="justLow" rtl="1" fontAlgn="auto">
              <a:spcBef>
                <a:spcPts val="0"/>
              </a:spcBef>
              <a:spcAft>
                <a:spcPts val="0"/>
              </a:spcAft>
              <a:defRPr/>
            </a:pPr>
            <a:r>
              <a:rPr lang="ar-SA" sz="3200" b="1" dirty="0">
                <a:ln w="0"/>
                <a:effectLst>
                  <a:outerShdw blurRad="38100" dist="25400" dir="5400000" algn="ctr" rotWithShape="0">
                    <a:srgbClr val="6E747A">
                      <a:alpha val="43000"/>
                    </a:srgbClr>
                  </a:outerShdw>
                </a:effectLst>
                <a:latin typeface="29LT Zarid Serif Rg" panose="00000100000000000000" pitchFamily="2" charset="-78"/>
                <a:cs typeface="29LT Zarid Serif Rg" panose="00000100000000000000" pitchFamily="2" charset="-78"/>
              </a:rPr>
              <a:t>بيان عظيم قدرة الله حيث خلق عيسى من أنثى بلا ذكر، كما خلق آدم من غير ذكر ولا أنثى، وخلق حواء من ذكر بلا أنثى، وخلق بقية الناس من ذكر وأنثى.</a:t>
            </a:r>
          </a:p>
        </p:txBody>
      </p:sp>
      <p:sp>
        <p:nvSpPr>
          <p:cNvPr id="3" name="AutoShape 8">
            <a:extLst>
              <a:ext uri="{FF2B5EF4-FFF2-40B4-BE49-F238E27FC236}">
                <a16:creationId xmlns:a16="http://schemas.microsoft.com/office/drawing/2014/main" id="{611D61D5-EFFB-A726-05B0-C469B10494BC}"/>
              </a:ext>
            </a:extLst>
          </p:cNvPr>
          <p:cNvSpPr>
            <a:spLocks/>
          </p:cNvSpPr>
          <p:nvPr/>
        </p:nvSpPr>
        <p:spPr>
          <a:xfrm rot="84843">
            <a:off x="-1282" y="4467336"/>
            <a:ext cx="3915673" cy="1225499"/>
          </a:xfrm>
          <a:prstGeom prst="rect">
            <a:avLst/>
          </a:prstGeom>
          <a:solidFill>
            <a:schemeClr val="bg2">
              <a:lumMod val="50000"/>
              <a:alpha val="29000"/>
            </a:schemeClr>
          </a:solidFill>
        </p:spPr>
        <p:txBody>
          <a:bodyPr/>
          <a:lstStyle/>
          <a:p>
            <a:endParaRPr lang="ar-SA"/>
          </a:p>
        </p:txBody>
      </p:sp>
      <p:sp>
        <p:nvSpPr>
          <p:cNvPr id="4" name="مستطيل 3">
            <a:extLst>
              <a:ext uri="{FF2B5EF4-FFF2-40B4-BE49-F238E27FC236}">
                <a16:creationId xmlns:a16="http://schemas.microsoft.com/office/drawing/2014/main" id="{882E371D-9B1D-7934-6EDC-2228500D3448}"/>
              </a:ext>
            </a:extLst>
          </p:cNvPr>
          <p:cNvSpPr>
            <a:spLocks/>
          </p:cNvSpPr>
          <p:nvPr/>
        </p:nvSpPr>
        <p:spPr>
          <a:xfrm>
            <a:off x="550666" y="4757116"/>
            <a:ext cx="2710999" cy="646331"/>
          </a:xfrm>
          <a:prstGeom prst="rect">
            <a:avLst/>
          </a:prstGeom>
        </p:spPr>
        <p:txBody>
          <a:bodyPr wrap="none">
            <a:spAutoFit/>
          </a:bodyPr>
          <a:lstStyle/>
          <a:p>
            <a:r>
              <a:rPr lang="ar-SA" sz="3600" b="1" dirty="0">
                <a:latin typeface="Calibri" panose="020F0502020204030204" pitchFamily="34" charset="0"/>
                <a:cs typeface="Calibri" panose="020F0502020204030204" pitchFamily="34" charset="0"/>
              </a:rPr>
              <a:t>من فوائد الآيات </a:t>
            </a:r>
          </a:p>
        </p:txBody>
      </p:sp>
    </p:spTree>
    <p:extLst>
      <p:ext uri="{BB962C8B-B14F-4D97-AF65-F5344CB8AC3E}">
        <p14:creationId xmlns:p14="http://schemas.microsoft.com/office/powerpoint/2010/main" val="1842730263"/>
      </p:ext>
    </p:extLst>
  </p:cSld>
  <p:clrMapOvr>
    <a:masterClrMapping/>
  </p:clrMapOvr>
  <p:transition>
    <p:pull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مستطيل 30">
            <a:extLst>
              <a:ext uri="{FF2B5EF4-FFF2-40B4-BE49-F238E27FC236}">
                <a16:creationId xmlns:a16="http://schemas.microsoft.com/office/drawing/2014/main" id="{74AEE5FC-2764-F519-2D59-B84C83A6CC1A}"/>
              </a:ext>
            </a:extLst>
          </p:cNvPr>
          <p:cNvSpPr>
            <a:spLocks/>
          </p:cNvSpPr>
          <p:nvPr/>
        </p:nvSpPr>
        <p:spPr>
          <a:xfrm>
            <a:off x="546807" y="5519507"/>
            <a:ext cx="2212465" cy="646331"/>
          </a:xfrm>
          <a:prstGeom prst="rect">
            <a:avLst/>
          </a:prstGeom>
        </p:spPr>
        <p:txBody>
          <a:bodyPr wrap="none">
            <a:spAutoFit/>
          </a:bodyPr>
          <a:lstStyle/>
          <a:p>
            <a:r>
              <a:rPr lang="ar-SA" sz="3600" b="1" dirty="0">
                <a:latin typeface="Calibri" panose="020F0502020204030204" pitchFamily="34" charset="0"/>
                <a:cs typeface="Calibri" panose="020F0502020204030204" pitchFamily="34" charset="0"/>
              </a:rPr>
              <a:t>تفسير للآيات</a:t>
            </a:r>
          </a:p>
        </p:txBody>
      </p:sp>
      <p:pic>
        <p:nvPicPr>
          <p:cNvPr id="3" name="صورة 2" descr="صورة تحتوي على نص&#10;&#10;تم إنشاء الوصف تلقائياً">
            <a:extLst>
              <a:ext uri="{FF2B5EF4-FFF2-40B4-BE49-F238E27FC236}">
                <a16:creationId xmlns:a16="http://schemas.microsoft.com/office/drawing/2014/main" id="{B3001954-AD45-0474-BAFB-268B95B3FE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314" y="266700"/>
            <a:ext cx="10344150" cy="4914900"/>
          </a:xfrm>
          <a:prstGeom prst="rect">
            <a:avLst/>
          </a:prstGeom>
        </p:spPr>
      </p:pic>
      <p:sp>
        <p:nvSpPr>
          <p:cNvPr id="4" name="مستطيل 3">
            <a:extLst>
              <a:ext uri="{FF2B5EF4-FFF2-40B4-BE49-F238E27FC236}">
                <a16:creationId xmlns:a16="http://schemas.microsoft.com/office/drawing/2014/main" id="{40945DC1-86A6-E2A2-53A2-E974BB519702}"/>
              </a:ext>
            </a:extLst>
          </p:cNvPr>
          <p:cNvSpPr>
            <a:spLocks/>
          </p:cNvSpPr>
          <p:nvPr/>
        </p:nvSpPr>
        <p:spPr>
          <a:xfrm>
            <a:off x="1367217" y="4508230"/>
            <a:ext cx="1540072" cy="1077218"/>
          </a:xfrm>
          <a:prstGeom prst="rect">
            <a:avLst/>
          </a:prstGeom>
          <a:solidFill>
            <a:srgbClr val="FFFDFE"/>
          </a:solidFill>
        </p:spPr>
        <p:txBody>
          <a:bodyPr wrap="square">
            <a:spAutoFit/>
          </a:bodyPr>
          <a:lstStyle/>
          <a:p>
            <a:pPr algn="r"/>
            <a:r>
              <a:rPr lang="ar-SA" sz="3200" b="1" dirty="0">
                <a:solidFill>
                  <a:srgbClr val="2C7594"/>
                </a:solidFill>
                <a:latin typeface="Calibri" panose="020F0502020204030204" pitchFamily="34" charset="0"/>
                <a:cs typeface="Calibri" panose="020F0502020204030204" pitchFamily="34" charset="0"/>
              </a:rPr>
              <a:t>أي طرياً</a:t>
            </a:r>
          </a:p>
          <a:p>
            <a:endParaRPr lang="ar-SA" sz="3200" b="1" dirty="0">
              <a:solidFill>
                <a:srgbClr val="2C7594"/>
              </a:solidFill>
              <a:latin typeface="Calibri" panose="020F0502020204030204" pitchFamily="34" charset="0"/>
              <a:cs typeface="Calibri" panose="020F0502020204030204" pitchFamily="34" charset="0"/>
            </a:endParaRPr>
          </a:p>
        </p:txBody>
      </p:sp>
      <p:grpSp>
        <p:nvGrpSpPr>
          <p:cNvPr id="7" name="مجموعة 6">
            <a:extLst>
              <a:ext uri="{FF2B5EF4-FFF2-40B4-BE49-F238E27FC236}">
                <a16:creationId xmlns:a16="http://schemas.microsoft.com/office/drawing/2014/main" id="{E97D3FA0-65B0-CA1F-12D9-B35FED7A9C92}"/>
              </a:ext>
            </a:extLst>
          </p:cNvPr>
          <p:cNvGrpSpPr/>
          <p:nvPr/>
        </p:nvGrpSpPr>
        <p:grpSpPr>
          <a:xfrm>
            <a:off x="1219200" y="207707"/>
            <a:ext cx="10539264" cy="5316186"/>
            <a:chOff x="1219200" y="207707"/>
            <a:chExt cx="10539264" cy="5316186"/>
          </a:xfrm>
        </p:grpSpPr>
        <p:pic>
          <p:nvPicPr>
            <p:cNvPr id="5" name="صورة 4" descr="صورة تحتوي على نص&#10;&#10;تم إنشاء الوصف تلقائياً">
              <a:extLst>
                <a:ext uri="{FF2B5EF4-FFF2-40B4-BE49-F238E27FC236}">
                  <a16:creationId xmlns:a16="http://schemas.microsoft.com/office/drawing/2014/main" id="{30E006C3-B36F-5566-B631-F09A45E20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314" y="207707"/>
              <a:ext cx="10344150" cy="4914900"/>
            </a:xfrm>
            <a:prstGeom prst="rect">
              <a:avLst/>
            </a:prstGeom>
          </p:spPr>
        </p:pic>
        <p:sp>
          <p:nvSpPr>
            <p:cNvPr id="6" name="مستطيل 5">
              <a:extLst>
                <a:ext uri="{FF2B5EF4-FFF2-40B4-BE49-F238E27FC236}">
                  <a16:creationId xmlns:a16="http://schemas.microsoft.com/office/drawing/2014/main" id="{ECC3D42F-8EF3-67DD-C04D-4E43B97BCA88}"/>
                </a:ext>
              </a:extLst>
            </p:cNvPr>
            <p:cNvSpPr>
              <a:spLocks/>
            </p:cNvSpPr>
            <p:nvPr/>
          </p:nvSpPr>
          <p:spPr>
            <a:xfrm>
              <a:off x="1219200" y="4508230"/>
              <a:ext cx="1540072" cy="1015663"/>
            </a:xfrm>
            <a:prstGeom prst="rect">
              <a:avLst/>
            </a:prstGeom>
            <a:solidFill>
              <a:srgbClr val="FFFDFE"/>
            </a:solidFill>
          </p:spPr>
          <p:txBody>
            <a:bodyPr wrap="square">
              <a:spAutoFit/>
            </a:bodyPr>
            <a:lstStyle/>
            <a:p>
              <a:pPr algn="r"/>
              <a:r>
                <a:rPr lang="ar-SA" sz="2800" b="1" dirty="0">
                  <a:solidFill>
                    <a:srgbClr val="2C7594"/>
                  </a:solidFill>
                  <a:latin typeface="Calibri" panose="020F0502020204030204" pitchFamily="34" charset="0"/>
                  <a:cs typeface="Calibri" panose="020F0502020204030204" pitchFamily="34" charset="0"/>
                </a:rPr>
                <a:t>أي طرياً</a:t>
              </a:r>
            </a:p>
            <a:p>
              <a:endParaRPr lang="ar-SA" sz="3200" b="1" dirty="0">
                <a:solidFill>
                  <a:srgbClr val="2C7594"/>
                </a:solidFill>
                <a:latin typeface="Calibri" panose="020F0502020204030204" pitchFamily="34" charset="0"/>
                <a:cs typeface="Calibri" panose="020F0502020204030204" pitchFamily="34" charset="0"/>
              </a:endParaRPr>
            </a:p>
          </p:txBody>
        </p:sp>
      </p:grpSp>
      <p:sp>
        <p:nvSpPr>
          <p:cNvPr id="17" name="AutoShape 8">
            <a:extLst>
              <a:ext uri="{FF2B5EF4-FFF2-40B4-BE49-F238E27FC236}">
                <a16:creationId xmlns:a16="http://schemas.microsoft.com/office/drawing/2014/main" id="{EB190419-DE33-E696-55F0-4B3E4294FEE2}"/>
              </a:ext>
            </a:extLst>
          </p:cNvPr>
          <p:cNvSpPr>
            <a:spLocks/>
          </p:cNvSpPr>
          <p:nvPr/>
        </p:nvSpPr>
        <p:spPr>
          <a:xfrm rot="84843">
            <a:off x="-4986" y="5331787"/>
            <a:ext cx="2897595" cy="1225499"/>
          </a:xfrm>
          <a:prstGeom prst="rect">
            <a:avLst/>
          </a:prstGeom>
          <a:solidFill>
            <a:schemeClr val="bg2">
              <a:lumMod val="50000"/>
              <a:alpha val="29000"/>
            </a:schemeClr>
          </a:solidFill>
        </p:spPr>
        <p:txBody>
          <a:bodyPr/>
          <a:lstStyle/>
          <a:p>
            <a:endParaRPr lang="ar-SA"/>
          </a:p>
        </p:txBody>
      </p:sp>
    </p:spTree>
    <p:extLst>
      <p:ext uri="{BB962C8B-B14F-4D97-AF65-F5344CB8AC3E}">
        <p14:creationId xmlns:p14="http://schemas.microsoft.com/office/powerpoint/2010/main" val="2483373978"/>
      </p:ext>
    </p:extLst>
  </p:cSld>
  <p:clrMapOvr>
    <a:masterClrMapping/>
  </p:clrMapOvr>
  <p:transition>
    <p:pull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مستطيل 30">
            <a:extLst>
              <a:ext uri="{FF2B5EF4-FFF2-40B4-BE49-F238E27FC236}">
                <a16:creationId xmlns:a16="http://schemas.microsoft.com/office/drawing/2014/main" id="{74AEE5FC-2764-F519-2D59-B84C83A6CC1A}"/>
              </a:ext>
            </a:extLst>
          </p:cNvPr>
          <p:cNvSpPr>
            <a:spLocks/>
          </p:cNvSpPr>
          <p:nvPr/>
        </p:nvSpPr>
        <p:spPr>
          <a:xfrm>
            <a:off x="546807" y="5519507"/>
            <a:ext cx="2212465" cy="646331"/>
          </a:xfrm>
          <a:prstGeom prst="rect">
            <a:avLst/>
          </a:prstGeom>
        </p:spPr>
        <p:txBody>
          <a:bodyPr wrap="none">
            <a:spAutoFit/>
          </a:bodyPr>
          <a:lstStyle/>
          <a:p>
            <a:r>
              <a:rPr lang="ar-SA" sz="3600" b="1" dirty="0">
                <a:latin typeface="Calibri" panose="020F0502020204030204" pitchFamily="34" charset="0"/>
                <a:cs typeface="Calibri" panose="020F0502020204030204" pitchFamily="34" charset="0"/>
              </a:rPr>
              <a:t>تفسير للآيات</a:t>
            </a:r>
          </a:p>
        </p:txBody>
      </p:sp>
      <p:sp>
        <p:nvSpPr>
          <p:cNvPr id="17" name="AutoShape 8">
            <a:extLst>
              <a:ext uri="{FF2B5EF4-FFF2-40B4-BE49-F238E27FC236}">
                <a16:creationId xmlns:a16="http://schemas.microsoft.com/office/drawing/2014/main" id="{EB190419-DE33-E696-55F0-4B3E4294FEE2}"/>
              </a:ext>
            </a:extLst>
          </p:cNvPr>
          <p:cNvSpPr>
            <a:spLocks/>
          </p:cNvSpPr>
          <p:nvPr/>
        </p:nvSpPr>
        <p:spPr>
          <a:xfrm rot="84843">
            <a:off x="-4986" y="5331787"/>
            <a:ext cx="2897595" cy="1225499"/>
          </a:xfrm>
          <a:prstGeom prst="rect">
            <a:avLst/>
          </a:prstGeom>
          <a:solidFill>
            <a:schemeClr val="bg2">
              <a:lumMod val="50000"/>
              <a:alpha val="29000"/>
            </a:schemeClr>
          </a:solidFill>
        </p:spPr>
        <p:txBody>
          <a:bodyPr/>
          <a:lstStyle/>
          <a:p>
            <a:endParaRPr lang="ar-SA"/>
          </a:p>
        </p:txBody>
      </p:sp>
      <p:pic>
        <p:nvPicPr>
          <p:cNvPr id="9" name="صورة 8" descr="صورة تحتوي على نص&#10;&#10;تم إنشاء الوصف تلقائياً">
            <a:extLst>
              <a:ext uri="{FF2B5EF4-FFF2-40B4-BE49-F238E27FC236}">
                <a16:creationId xmlns:a16="http://schemas.microsoft.com/office/drawing/2014/main" id="{F7D13ED2-0944-C76E-434D-6132BC061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702486"/>
            <a:ext cx="10267950" cy="2466975"/>
          </a:xfrm>
          <a:prstGeom prst="rect">
            <a:avLst/>
          </a:prstGeom>
        </p:spPr>
      </p:pic>
    </p:spTree>
    <p:extLst>
      <p:ext uri="{BB962C8B-B14F-4D97-AF65-F5344CB8AC3E}">
        <p14:creationId xmlns:p14="http://schemas.microsoft.com/office/powerpoint/2010/main" val="2318162518"/>
      </p:ext>
    </p:extLst>
  </p:cSld>
  <p:clrMapOvr>
    <a:masterClrMapping/>
  </p:clrMapOvr>
  <p:transition>
    <p:pull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AutoShape 2" descr="http://n4hr.com/up/uploads/3591ebb9fb.jpg"/>
          <p:cNvSpPr>
            <a:spLocks noChangeAspect="1" noChangeArrowheads="1"/>
          </p:cNvSpPr>
          <p:nvPr/>
        </p:nvSpPr>
        <p:spPr bwMode="auto">
          <a:xfrm>
            <a:off x="9879013" y="-1371600"/>
            <a:ext cx="3810000" cy="2857500"/>
          </a:xfrm>
          <a:prstGeom prst="rect">
            <a:avLst/>
          </a:prstGeom>
          <a:noFill/>
          <a:ln w="9525">
            <a:noFill/>
            <a:miter lim="800000"/>
            <a:headEnd/>
            <a:tailEnd/>
          </a:ln>
        </p:spPr>
        <p:txBody>
          <a:bodyPr/>
          <a:lstStyle/>
          <a:p>
            <a:endParaRPr lang="ar-EG">
              <a:latin typeface="Calibri" pitchFamily="34" charset="0"/>
            </a:endParaRPr>
          </a:p>
        </p:txBody>
      </p:sp>
      <p:sp>
        <p:nvSpPr>
          <p:cNvPr id="9" name="TextBox 8"/>
          <p:cNvSpPr txBox="1"/>
          <p:nvPr/>
        </p:nvSpPr>
        <p:spPr>
          <a:xfrm>
            <a:off x="1371600" y="1752600"/>
            <a:ext cx="10235406" cy="2785378"/>
          </a:xfrm>
          <a:prstGeom prst="rect">
            <a:avLst/>
          </a:prstGeom>
          <a:noFill/>
        </p:spPr>
        <p:txBody>
          <a:bodyPr wrap="square" rtlCol="1">
            <a:spAutoFit/>
          </a:bodyPr>
          <a:lstStyle/>
          <a:p>
            <a:pPr algn="justLow" rtl="1" fontAlgn="auto">
              <a:spcBef>
                <a:spcPts val="0"/>
              </a:spcBef>
              <a:spcAft>
                <a:spcPts val="0"/>
              </a:spcAft>
              <a:defRPr/>
            </a:pPr>
            <a:r>
              <a:rPr lang="ar-EG" sz="32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من فوائد هذه الآيات:</a:t>
            </a:r>
            <a:endParaRPr lang="en-US" sz="32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a:p>
            <a:pPr algn="justLow" rtl="1" fontAlgn="auto">
              <a:spcBef>
                <a:spcPts val="0"/>
              </a:spcBef>
              <a:spcAft>
                <a:spcPts val="0"/>
              </a:spcAft>
              <a:defRPr/>
            </a:pPr>
            <a:endParaRPr lang="ar-SA" sz="32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a:p>
            <a:pPr algn="justLow" rtl="1">
              <a:spcBef>
                <a:spcPts val="600"/>
              </a:spcBef>
              <a:spcAft>
                <a:spcPts val="600"/>
              </a:spcAft>
            </a:pPr>
            <a:r>
              <a:rPr lang="ar-EG" sz="3200" b="1" dirty="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1- عناية الله تعالى بعباده الصالحين، ومساندته لهم في حال الشدة والبلاء.</a:t>
            </a:r>
          </a:p>
          <a:p>
            <a:pPr algn="justLow" rtl="1">
              <a:spcBef>
                <a:spcPts val="600"/>
              </a:spcBef>
              <a:spcAft>
                <a:spcPts val="600"/>
              </a:spcAft>
            </a:pPr>
            <a:r>
              <a:rPr lang="ar-EG" sz="3200" b="1" dirty="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2- أفضلية السكوت حين لا يكون هناك فائدة من الكلام، وترك الخصام والجدال إذا لم يكن له نتيجة مرجوة.</a:t>
            </a:r>
          </a:p>
        </p:txBody>
      </p:sp>
    </p:spTree>
    <p:extLst>
      <p:ext uri="{BB962C8B-B14F-4D97-AF65-F5344CB8AC3E}">
        <p14:creationId xmlns:p14="http://schemas.microsoft.com/office/powerpoint/2010/main" val="466345480"/>
      </p:ext>
    </p:extLst>
  </p:cSld>
  <p:clrMapOvr>
    <a:masterClrMapping/>
  </p:clrMapOvr>
  <p:transition>
    <p:pull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89A61C23-6D36-5783-830B-A32FB1897102}"/>
              </a:ext>
            </a:extLst>
          </p:cNvPr>
          <p:cNvSpPr/>
          <p:nvPr/>
        </p:nvSpPr>
        <p:spPr>
          <a:xfrm>
            <a:off x="1371600" y="1066800"/>
            <a:ext cx="10210800" cy="4038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زوايا مستديرة 5">
            <a:extLst>
              <a:ext uri="{FF2B5EF4-FFF2-40B4-BE49-F238E27FC236}">
                <a16:creationId xmlns:a16="http://schemas.microsoft.com/office/drawing/2014/main" id="{C0A7E994-D8C1-CBC3-CAAA-84AA0655186D}"/>
              </a:ext>
            </a:extLst>
          </p:cNvPr>
          <p:cNvSpPr/>
          <p:nvPr/>
        </p:nvSpPr>
        <p:spPr>
          <a:xfrm>
            <a:off x="9906000" y="1371600"/>
            <a:ext cx="1905000" cy="520987"/>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TextBox 8">
            <a:extLst>
              <a:ext uri="{FF2B5EF4-FFF2-40B4-BE49-F238E27FC236}">
                <a16:creationId xmlns:a16="http://schemas.microsoft.com/office/drawing/2014/main" id="{00D8CB01-DAFA-2834-7DD8-AF161D19F41B}"/>
              </a:ext>
            </a:extLst>
          </p:cNvPr>
          <p:cNvSpPr txBox="1"/>
          <p:nvPr/>
        </p:nvSpPr>
        <p:spPr>
          <a:xfrm>
            <a:off x="2413793" y="2105646"/>
            <a:ext cx="8126413" cy="2308324"/>
          </a:xfrm>
          <a:prstGeom prst="rect">
            <a:avLst/>
          </a:prstGeom>
          <a:noFill/>
        </p:spPr>
        <p:txBody>
          <a:bodyPr wrap="square" rtlCol="1">
            <a:spAutoFit/>
          </a:bodyPr>
          <a:lstStyle/>
          <a:p>
            <a:pPr algn="ctr" rtl="1" fontAlgn="auto">
              <a:spcBef>
                <a:spcPts val="0"/>
              </a:spcBef>
              <a:spcAft>
                <a:spcPts val="0"/>
              </a:spcAft>
              <a:defRPr/>
            </a:pPr>
            <a:r>
              <a:rPr lang="ar-SA" sz="3600" b="1" dirty="0">
                <a:ln w="0"/>
                <a:solidFill>
                  <a:schemeClr val="tx2"/>
                </a:solidFill>
                <a:effectLst>
                  <a:outerShdw blurRad="38100" dist="19050" dir="2700000" algn="tl" rotWithShape="0">
                    <a:schemeClr val="dk1">
                      <a:alpha val="40000"/>
                    </a:schemeClr>
                  </a:outerShdw>
                </a:effectLst>
                <a:latin typeface="29LT Zarid Serif Rg" panose="00000100000000000000" pitchFamily="2" charset="-78"/>
                <a:cs typeface="29LT Zarid Serif Rg" panose="00000100000000000000" pitchFamily="2" charset="-78"/>
              </a:rPr>
              <a:t>عن أنس بن مالك رضي الله عنه قال: قال رسول الله صلى الله عليه وسلم: (لا يتمنين أحدكم الموت لضر نزل به، فإن كان لابد متمنيًا للموت فليقل: اللهم أحيني ما كانت الحياة خيرًا لي، وتوفني إذا كانت الوفاة خيرًا لي) .</a:t>
            </a:r>
          </a:p>
        </p:txBody>
      </p:sp>
      <p:pic>
        <p:nvPicPr>
          <p:cNvPr id="2" name="Picture 2" descr="H:\Mr.Bandar\وسائل مساعدة\صور مساعده\إضاءة .png">
            <a:extLst>
              <a:ext uri="{FF2B5EF4-FFF2-40B4-BE49-F238E27FC236}">
                <a16:creationId xmlns:a16="http://schemas.microsoft.com/office/drawing/2014/main" id="{A6A2767A-BFD8-0EE2-47C4-22FCF3C02047}"/>
              </a:ext>
            </a:extLst>
          </p:cNvPr>
          <p:cNvPicPr>
            <a:picLocks noChangeAspect="1" noChangeArrowheads="1"/>
          </p:cNvPicPr>
          <p:nvPr/>
        </p:nvPicPr>
        <p:blipFill rotWithShape="1">
          <a:blip r:embed="rId2" cstate="print"/>
          <a:srcRect t="-10375" b="1"/>
          <a:stretch/>
        </p:blipFill>
        <p:spPr bwMode="auto">
          <a:xfrm>
            <a:off x="10275171" y="228600"/>
            <a:ext cx="1149452" cy="1572246"/>
          </a:xfrm>
          <a:prstGeom prst="rect">
            <a:avLst/>
          </a:prstGeom>
        </p:spPr>
      </p:pic>
    </p:spTree>
    <p:extLst>
      <p:ext uri="{BB962C8B-B14F-4D97-AF65-F5344CB8AC3E}">
        <p14:creationId xmlns:p14="http://schemas.microsoft.com/office/powerpoint/2010/main" val="3565085478"/>
      </p:ext>
    </p:extLst>
  </p:cSld>
  <p:clrMapOvr>
    <a:masterClrMapping/>
  </p:clrMapOvr>
  <p:transition>
    <p:pull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AutoShape 2" descr="http://n4hr.com/up/uploads/3591ebb9fb.jpg"/>
          <p:cNvSpPr>
            <a:spLocks noChangeAspect="1" noChangeArrowheads="1"/>
          </p:cNvSpPr>
          <p:nvPr/>
        </p:nvSpPr>
        <p:spPr bwMode="auto">
          <a:xfrm>
            <a:off x="9879013" y="-1371600"/>
            <a:ext cx="3810000" cy="2857500"/>
          </a:xfrm>
          <a:prstGeom prst="rect">
            <a:avLst/>
          </a:prstGeom>
          <a:noFill/>
          <a:ln w="9525">
            <a:noFill/>
            <a:miter lim="800000"/>
            <a:headEnd/>
            <a:tailEnd/>
          </a:ln>
        </p:spPr>
        <p:txBody>
          <a:bodyPr/>
          <a:lstStyle/>
          <a:p>
            <a:endParaRPr lang="ar-EG">
              <a:latin typeface="Calibri" pitchFamily="34" charset="0"/>
            </a:endParaRPr>
          </a:p>
        </p:txBody>
      </p:sp>
      <p:sp>
        <p:nvSpPr>
          <p:cNvPr id="9" name="TextBox 8"/>
          <p:cNvSpPr txBox="1"/>
          <p:nvPr/>
        </p:nvSpPr>
        <p:spPr>
          <a:xfrm>
            <a:off x="1371600" y="1752600"/>
            <a:ext cx="10235406" cy="2939266"/>
          </a:xfrm>
          <a:prstGeom prst="rect">
            <a:avLst/>
          </a:prstGeom>
          <a:noFill/>
        </p:spPr>
        <p:txBody>
          <a:bodyPr wrap="square" rtlCol="1">
            <a:spAutoFit/>
          </a:bodyPr>
          <a:lstStyle/>
          <a:p>
            <a:pPr algn="justLow" rtl="1" fontAlgn="auto">
              <a:spcBef>
                <a:spcPts val="0"/>
              </a:spcBef>
              <a:spcAft>
                <a:spcPts val="0"/>
              </a:spcAft>
              <a:defRPr/>
            </a:pPr>
            <a:r>
              <a:rPr lang="ar-SA" sz="32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أثار سلوكية</a:t>
            </a:r>
            <a:endParaRPr lang="en-US" sz="32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a:p>
            <a:pPr marL="457200" indent="-457200" algn="justLow" rtl="1" fontAlgn="auto">
              <a:spcBef>
                <a:spcPts val="0"/>
              </a:spcBef>
              <a:spcAft>
                <a:spcPts val="0"/>
              </a:spcAft>
              <a:buFont typeface="Wingdings" panose="05000000000000000000" pitchFamily="2" charset="2"/>
              <a:buChar char="q"/>
              <a:defRPr/>
            </a:pPr>
            <a:endParaRPr lang="ar-SA" sz="32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a:p>
            <a:pPr marL="457200" indent="-457200" algn="justLow" rtl="1">
              <a:spcBef>
                <a:spcPts val="600"/>
              </a:spcBef>
              <a:spcAft>
                <a:spcPts val="600"/>
              </a:spcAft>
              <a:buFont typeface="Wingdings" panose="05000000000000000000" pitchFamily="2" charset="2"/>
              <a:buChar char="q"/>
            </a:pPr>
            <a:r>
              <a:rPr lang="ar-SA" sz="3200" b="1" dirty="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أخلص لله تعالى في عبادته وطاعته </a:t>
            </a:r>
          </a:p>
          <a:p>
            <a:pPr marL="457200" indent="-457200" algn="justLow" rtl="1">
              <a:spcBef>
                <a:spcPts val="600"/>
              </a:spcBef>
              <a:spcAft>
                <a:spcPts val="600"/>
              </a:spcAft>
              <a:buFont typeface="Wingdings" panose="05000000000000000000" pitchFamily="2" charset="2"/>
              <a:buChar char="q"/>
            </a:pPr>
            <a:r>
              <a:rPr lang="ar-SA" sz="3200" b="1" dirty="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أسكت إذا لم يكن للكلام فائدة ونتيجة</a:t>
            </a:r>
          </a:p>
          <a:p>
            <a:pPr marL="457200" indent="-457200" algn="justLow" rtl="1">
              <a:spcBef>
                <a:spcPts val="600"/>
              </a:spcBef>
              <a:spcAft>
                <a:spcPts val="600"/>
              </a:spcAft>
              <a:buFont typeface="Wingdings" panose="05000000000000000000" pitchFamily="2" charset="2"/>
              <a:buChar char="q"/>
            </a:pPr>
            <a:r>
              <a:rPr lang="ar-SA" sz="3200" b="1" dirty="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أتوكل على الله تعالى مع فعل الأسباب </a:t>
            </a:r>
          </a:p>
        </p:txBody>
      </p:sp>
    </p:spTree>
    <p:extLst>
      <p:ext uri="{BB962C8B-B14F-4D97-AF65-F5344CB8AC3E}">
        <p14:creationId xmlns:p14="http://schemas.microsoft.com/office/powerpoint/2010/main" val="3225098448"/>
      </p:ext>
    </p:extLst>
  </p:cSld>
  <p:clrMapOvr>
    <a:masterClrMapping/>
  </p:clrMapOvr>
  <p:transition>
    <p:pull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9914E4B3-869C-0A8E-8117-CDD131DFB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684721"/>
            <a:ext cx="3534901" cy="4191000"/>
          </a:xfrm>
          <a:prstGeom prst="rect">
            <a:avLst/>
          </a:prstGeom>
        </p:spPr>
      </p:pic>
      <p:sp>
        <p:nvSpPr>
          <p:cNvPr id="6" name="TextBox 2">
            <a:extLst>
              <a:ext uri="{FF2B5EF4-FFF2-40B4-BE49-F238E27FC236}">
                <a16:creationId xmlns:a16="http://schemas.microsoft.com/office/drawing/2014/main" id="{15B41AAC-C781-165A-DF23-B9A31B28EB94}"/>
              </a:ext>
            </a:extLst>
          </p:cNvPr>
          <p:cNvSpPr txBox="1"/>
          <p:nvPr/>
        </p:nvSpPr>
        <p:spPr>
          <a:xfrm>
            <a:off x="310633" y="343474"/>
            <a:ext cx="4718568" cy="1017240"/>
          </a:xfrm>
          <a:prstGeom prst="rect">
            <a:avLst/>
          </a:prstGeom>
          <a:solidFill>
            <a:schemeClr val="tx2">
              <a:lumMod val="20000"/>
              <a:lumOff val="80000"/>
              <a:alpha val="57000"/>
            </a:schemeClr>
          </a:solidFill>
        </p:spPr>
        <p:txBody>
          <a:bodyPr vert="horz" lIns="91440" tIns="45720" rIns="91440" bIns="45720" rtlCol="0" anchor="ctr">
            <a:normAutofit/>
          </a:bodyPr>
          <a:lstStyle/>
          <a:p>
            <a:pPr algn="ctr" rtl="0">
              <a:lnSpc>
                <a:spcPct val="90000"/>
              </a:lnSpc>
              <a:spcBef>
                <a:spcPct val="0"/>
              </a:spcBef>
              <a:spcAft>
                <a:spcPts val="600"/>
              </a:spcAft>
            </a:pPr>
            <a:r>
              <a:rPr lang="ar-SA" sz="3600" dirty="0">
                <a:solidFill>
                  <a:schemeClr val="bg2">
                    <a:lumMod val="25000"/>
                  </a:schemeClr>
                </a:solidFill>
                <a:latin typeface="+mj-lt"/>
                <a:ea typeface="+mj-ea"/>
                <a:cs typeface="mohammad bold art 1" pitchFamily="2" charset="-78"/>
              </a:rPr>
              <a:t>ورقة عمل تفاعلية</a:t>
            </a:r>
          </a:p>
          <a:p>
            <a:pPr algn="ctr" rtl="0">
              <a:lnSpc>
                <a:spcPct val="90000"/>
              </a:lnSpc>
              <a:spcBef>
                <a:spcPct val="0"/>
              </a:spcBef>
              <a:spcAft>
                <a:spcPts val="600"/>
              </a:spcAft>
            </a:pPr>
            <a:r>
              <a:rPr lang="ar-SA" sz="2000" dirty="0">
                <a:solidFill>
                  <a:schemeClr val="bg2">
                    <a:lumMod val="25000"/>
                  </a:schemeClr>
                </a:solidFill>
                <a:latin typeface="+mj-lt"/>
                <a:ea typeface="+mj-ea"/>
                <a:cs typeface="mohammad bold art 1" pitchFamily="2" charset="-78"/>
              </a:rPr>
              <a:t>اضغط على الصورة يتم تفعيلها  </a:t>
            </a:r>
            <a:endParaRPr lang="en-US" sz="2000" kern="1200" dirty="0">
              <a:solidFill>
                <a:schemeClr val="bg2">
                  <a:lumMod val="25000"/>
                </a:schemeClr>
              </a:solidFill>
              <a:latin typeface="+mj-lt"/>
              <a:ea typeface="+mj-ea"/>
              <a:cs typeface="mohammad bold art 1" pitchFamily="2" charset="-78"/>
            </a:endParaRPr>
          </a:p>
        </p:txBody>
      </p:sp>
      <p:sp>
        <p:nvSpPr>
          <p:cNvPr id="7" name="مربع نص 6">
            <a:extLst>
              <a:ext uri="{FF2B5EF4-FFF2-40B4-BE49-F238E27FC236}">
                <a16:creationId xmlns:a16="http://schemas.microsoft.com/office/drawing/2014/main" id="{DD38A689-7DFD-895D-EAA7-760F57BB0ECD}"/>
              </a:ext>
            </a:extLst>
          </p:cNvPr>
          <p:cNvSpPr txBox="1"/>
          <p:nvPr/>
        </p:nvSpPr>
        <p:spPr>
          <a:xfrm>
            <a:off x="120678" y="5706629"/>
            <a:ext cx="1939586" cy="923330"/>
          </a:xfrm>
          <a:prstGeom prst="rect">
            <a:avLst/>
          </a:prstGeom>
          <a:noFill/>
        </p:spPr>
        <p:txBody>
          <a:bodyPr wrap="square">
            <a:spAutoFit/>
          </a:bodyPr>
          <a:lstStyle/>
          <a:p>
            <a:pPr algn="ctr"/>
            <a:r>
              <a:rPr lang="ar-SA" sz="1800" dirty="0">
                <a:latin typeface="Calibri" panose="020F0502020204030204" pitchFamily="34" charset="0"/>
                <a:cs typeface="mohammad bold art 1" pitchFamily="2" charset="-78"/>
              </a:rPr>
              <a:t>جميع أوراق العمل موجوده في </a:t>
            </a:r>
          </a:p>
          <a:p>
            <a:pPr algn="ctr"/>
            <a:r>
              <a:rPr lang="ar-SA" sz="1800" dirty="0">
                <a:latin typeface="Calibri" panose="020F0502020204030204" pitchFamily="34" charset="0"/>
                <a:cs typeface="mohammad bold art 1" pitchFamily="2" charset="-78"/>
              </a:rPr>
              <a:t>قناة البيان </a:t>
            </a:r>
          </a:p>
        </p:txBody>
      </p:sp>
      <p:pic>
        <p:nvPicPr>
          <p:cNvPr id="8" name="884AEA23-EA58-47EB-8C88-9CE646949802-L0-001.png" descr="884AEA23-EA58-47EB-8C88-9CE646949802-L0-001.png">
            <a:hlinkClick r:id="rId3"/>
            <a:extLst>
              <a:ext uri="{FF2B5EF4-FFF2-40B4-BE49-F238E27FC236}">
                <a16:creationId xmlns:a16="http://schemas.microsoft.com/office/drawing/2014/main" id="{792DBB1E-66FE-5F93-C9F9-88ED3FE4F4ED}"/>
              </a:ext>
            </a:extLst>
          </p:cNvPr>
          <p:cNvPicPr>
            <a:picLocks noChangeAspect="1"/>
          </p:cNvPicPr>
          <p:nvPr/>
        </p:nvPicPr>
        <p:blipFill>
          <a:blip r:embed="rId4" cstate="print">
            <a:duotone>
              <a:schemeClr val="accent4">
                <a:shade val="45000"/>
                <a:satMod val="135000"/>
              </a:schemeClr>
              <a:prstClr val="white"/>
            </a:duotone>
          </a:blip>
          <a:stretch>
            <a:fillRect/>
          </a:stretch>
        </p:blipFill>
        <p:spPr>
          <a:xfrm>
            <a:off x="399883" y="4495800"/>
            <a:ext cx="1208946" cy="1109229"/>
          </a:xfrm>
          <a:prstGeom prst="rect">
            <a:avLst/>
          </a:prstGeom>
          <a:ln w="12700" cap="flat">
            <a:noFill/>
            <a:miter lim="400000"/>
          </a:ln>
          <a:effectLst/>
        </p:spPr>
      </p:pic>
      <p:pic>
        <p:nvPicPr>
          <p:cNvPr id="4" name="صورة 3">
            <a:hlinkClick r:id="rId5"/>
            <a:extLst>
              <a:ext uri="{FF2B5EF4-FFF2-40B4-BE49-F238E27FC236}">
                <a16:creationId xmlns:a16="http://schemas.microsoft.com/office/drawing/2014/main" id="{F04F0CFA-587A-114B-637E-5D3771D08495}"/>
              </a:ext>
            </a:extLst>
          </p:cNvPr>
          <p:cNvPicPr>
            <a:picLocks noChangeAspect="1"/>
          </p:cNvPicPr>
          <p:nvPr/>
        </p:nvPicPr>
        <p:blipFill>
          <a:blip r:embed="rId6"/>
          <a:stretch>
            <a:fillRect/>
          </a:stretch>
        </p:blipFill>
        <p:spPr>
          <a:xfrm>
            <a:off x="6324600" y="-34413"/>
            <a:ext cx="5226232" cy="6892413"/>
          </a:xfrm>
          <a:prstGeom prst="rect">
            <a:avLst/>
          </a:prstGeom>
        </p:spPr>
      </p:pic>
    </p:spTree>
    <p:extLst>
      <p:ext uri="{BB962C8B-B14F-4D97-AF65-F5344CB8AC3E}">
        <p14:creationId xmlns:p14="http://schemas.microsoft.com/office/powerpoint/2010/main" val="3489278021"/>
      </p:ext>
    </p:extLst>
  </p:cSld>
  <p:clrMapOvr>
    <a:masterClrMapping/>
  </p:clrMapOvr>
  <p:transition>
    <p:pull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8">
            <a:extLst>
              <a:ext uri="{FF2B5EF4-FFF2-40B4-BE49-F238E27FC236}">
                <a16:creationId xmlns:a16="http://schemas.microsoft.com/office/drawing/2014/main" id="{1CAA216C-674F-414E-8EDE-9F77AE173CCC}"/>
              </a:ext>
            </a:extLst>
          </p:cNvPr>
          <p:cNvSpPr/>
          <p:nvPr/>
        </p:nvSpPr>
        <p:spPr>
          <a:xfrm rot="84843">
            <a:off x="14528" y="268707"/>
            <a:ext cx="3899861" cy="1225499"/>
          </a:xfrm>
          <a:prstGeom prst="rect">
            <a:avLst/>
          </a:prstGeom>
          <a:solidFill>
            <a:schemeClr val="tx2">
              <a:lumMod val="20000"/>
              <a:lumOff val="80000"/>
              <a:alpha val="29000"/>
            </a:schemeClr>
          </a:solidFill>
        </p:spPr>
        <p:txBody>
          <a:bodyPr/>
          <a:lstStyle/>
          <a:p>
            <a:endParaRPr lang="ar-SA"/>
          </a:p>
        </p:txBody>
      </p:sp>
      <p:pic>
        <p:nvPicPr>
          <p:cNvPr id="4" name="صورة 3">
            <a:extLst>
              <a:ext uri="{FF2B5EF4-FFF2-40B4-BE49-F238E27FC236}">
                <a16:creationId xmlns:a16="http://schemas.microsoft.com/office/drawing/2014/main" id="{DCB7C664-89FA-4B39-B842-774BAE1038E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55" r="-1"/>
          <a:stretch/>
        </p:blipFill>
        <p:spPr>
          <a:xfrm>
            <a:off x="4480560" y="1542139"/>
            <a:ext cx="3952240" cy="3674597"/>
          </a:xfrm>
          <a:prstGeom prst="rect">
            <a:avLst/>
          </a:prstGeom>
        </p:spPr>
      </p:pic>
      <p:sp>
        <p:nvSpPr>
          <p:cNvPr id="5" name="TextBox 2">
            <a:extLst>
              <a:ext uri="{FF2B5EF4-FFF2-40B4-BE49-F238E27FC236}">
                <a16:creationId xmlns:a16="http://schemas.microsoft.com/office/drawing/2014/main" id="{CC5346FB-7854-4C6C-96BF-55B9C0028E21}"/>
              </a:ext>
            </a:extLst>
          </p:cNvPr>
          <p:cNvSpPr txBox="1"/>
          <p:nvPr/>
        </p:nvSpPr>
        <p:spPr>
          <a:xfrm>
            <a:off x="310633" y="343474"/>
            <a:ext cx="3618284" cy="1017240"/>
          </a:xfrm>
          <a:prstGeom prst="rect">
            <a:avLst/>
          </a:prstGeom>
          <a:solidFill>
            <a:schemeClr val="bg2">
              <a:alpha val="57000"/>
            </a:schemeClr>
          </a:solidFill>
        </p:spPr>
        <p:txBody>
          <a:bodyPr vert="horz" lIns="91440" tIns="45720" rIns="91440" bIns="45720" rtlCol="0" anchor="ctr">
            <a:normAutofit/>
          </a:bodyPr>
          <a:lstStyle/>
          <a:p>
            <a:pPr algn="ctr" rtl="0">
              <a:lnSpc>
                <a:spcPct val="90000"/>
              </a:lnSpc>
              <a:spcBef>
                <a:spcPct val="0"/>
              </a:spcBef>
              <a:spcAft>
                <a:spcPts val="600"/>
              </a:spcAft>
            </a:pPr>
            <a:r>
              <a:rPr lang="en-US" sz="4400" kern="1200" dirty="0" err="1">
                <a:latin typeface="+mj-lt"/>
                <a:ea typeface="+mj-ea"/>
                <a:cs typeface="mohammad bold art 1" pitchFamily="2" charset="-78"/>
              </a:rPr>
              <a:t>التقويم</a:t>
            </a:r>
            <a:r>
              <a:rPr lang="en-US" sz="4400" kern="1200" dirty="0">
                <a:latin typeface="+mj-lt"/>
                <a:ea typeface="+mj-ea"/>
                <a:cs typeface="mohammad bold art 1" pitchFamily="2" charset="-78"/>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descr="pngegg (36).png">
            <a:extLst>
              <a:ext uri="{FF2B5EF4-FFF2-40B4-BE49-F238E27FC236}">
                <a16:creationId xmlns:a16="http://schemas.microsoft.com/office/drawing/2014/main" id="{32C40E59-C00E-43F5-957E-D113CA4DD514}"/>
              </a:ext>
            </a:extLst>
          </p:cNvPr>
          <p:cNvPicPr>
            <a:picLocks noChangeAspect="1"/>
          </p:cNvPicPr>
          <p:nvPr/>
        </p:nvPicPr>
        <p:blipFill>
          <a:blip r:embed="rId2">
            <a:duotone>
              <a:schemeClr val="accent1">
                <a:shade val="45000"/>
                <a:satMod val="135000"/>
              </a:schemeClr>
              <a:prstClr val="white"/>
            </a:duotone>
          </a:blip>
          <a:stretch>
            <a:fillRect/>
          </a:stretch>
        </p:blipFill>
        <p:spPr>
          <a:xfrm>
            <a:off x="4139374" y="1295400"/>
            <a:ext cx="4292600" cy="924019"/>
          </a:xfrm>
          <a:prstGeom prst="rect">
            <a:avLst/>
          </a:prstGeom>
        </p:spPr>
      </p:pic>
      <p:pic>
        <p:nvPicPr>
          <p:cNvPr id="12" name="صورة 11" descr="pngegg (9).png">
            <a:extLst>
              <a:ext uri="{FF2B5EF4-FFF2-40B4-BE49-F238E27FC236}">
                <a16:creationId xmlns:a16="http://schemas.microsoft.com/office/drawing/2014/main" id="{0AD4859F-B86C-476F-BB7B-B41499F7DEC4}"/>
              </a:ext>
            </a:extLst>
          </p:cNvPr>
          <p:cNvPicPr>
            <a:picLocks noChangeAspect="1"/>
          </p:cNvPicPr>
          <p:nvPr/>
        </p:nvPicPr>
        <p:blipFill>
          <a:blip r:embed="rId3">
            <a:duotone>
              <a:schemeClr val="accent1">
                <a:shade val="45000"/>
                <a:satMod val="135000"/>
              </a:schemeClr>
              <a:prstClr val="white"/>
            </a:duotone>
          </a:blip>
          <a:stretch>
            <a:fillRect/>
          </a:stretch>
        </p:blipFill>
        <p:spPr>
          <a:xfrm>
            <a:off x="4821512" y="2476795"/>
            <a:ext cx="2928325" cy="431928"/>
          </a:xfrm>
          <a:prstGeom prst="rect">
            <a:avLst/>
          </a:prstGeom>
        </p:spPr>
      </p:pic>
      <p:sp>
        <p:nvSpPr>
          <p:cNvPr id="15" name="مستطيل 14">
            <a:extLst>
              <a:ext uri="{FF2B5EF4-FFF2-40B4-BE49-F238E27FC236}">
                <a16:creationId xmlns:a16="http://schemas.microsoft.com/office/drawing/2014/main" id="{5BF5C983-25A5-4C28-A5D4-04F9580AB6DE}"/>
              </a:ext>
            </a:extLst>
          </p:cNvPr>
          <p:cNvSpPr/>
          <p:nvPr/>
        </p:nvSpPr>
        <p:spPr>
          <a:xfrm>
            <a:off x="4518723" y="3581400"/>
            <a:ext cx="3913251" cy="461665"/>
          </a:xfrm>
          <a:prstGeom prst="rect">
            <a:avLst/>
          </a:prstGeom>
        </p:spPr>
        <p:txBody>
          <a:bodyPr wrap="none">
            <a:spAutoFit/>
          </a:bodyPr>
          <a:lstStyle/>
          <a:p>
            <a:r>
              <a:rPr lang="ar-SA" sz="2400" b="1" dirty="0">
                <a:latin typeface="Calibri" pitchFamily="34" charset="0"/>
                <a:cs typeface="Calibri" pitchFamily="34" charset="0"/>
              </a:rPr>
              <a:t>اسعد الله صباحكن طالباتي الغاليات </a:t>
            </a:r>
            <a:endParaRPr lang="ar-SA"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descr="صورة تحتوي على مبنى, مكان للعبادة, أسود, مسجد&#10;&#10;تم إنشاء الوصف تلقائياً">
            <a:extLst>
              <a:ext uri="{FF2B5EF4-FFF2-40B4-BE49-F238E27FC236}">
                <a16:creationId xmlns:a16="http://schemas.microsoft.com/office/drawing/2014/main" id="{DC1F82BA-DE99-47FC-A40E-7208108B708F}"/>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121920"/>
            <a:ext cx="12192000" cy="7051040"/>
          </a:xfrm>
          <a:prstGeom prst="rect">
            <a:avLst/>
          </a:prstGeom>
        </p:spPr>
      </p:pic>
      <p:sp>
        <p:nvSpPr>
          <p:cNvPr id="18" name="Rectangle">
            <a:extLst>
              <a:ext uri="{FF2B5EF4-FFF2-40B4-BE49-F238E27FC236}">
                <a16:creationId xmlns:a16="http://schemas.microsoft.com/office/drawing/2014/main" id="{7E1AC3DD-8951-4EAD-BEFC-89128BCC9BE4}"/>
              </a:ext>
            </a:extLst>
          </p:cNvPr>
          <p:cNvSpPr/>
          <p:nvPr/>
        </p:nvSpPr>
        <p:spPr>
          <a:xfrm>
            <a:off x="-34567" y="6172927"/>
            <a:ext cx="12378967" cy="578235"/>
          </a:xfrm>
          <a:prstGeom prst="rect">
            <a:avLst/>
          </a:prstGeom>
          <a:solidFill>
            <a:schemeClr val="tx2">
              <a:lumMod val="20000"/>
              <a:lumOff val="80000"/>
              <a:alpha val="19000"/>
            </a:schemeClr>
          </a:solidFill>
          <a:ln w="12700">
            <a:noFill/>
            <a:miter lim="400000"/>
          </a:ln>
        </p:spPr>
        <p:txBody>
          <a:bodyPr lIns="0" tIns="0" rIns="0" bIns="0" anchor="ctr"/>
          <a:lstStyle/>
          <a:p>
            <a:pPr>
              <a:defRPr sz="3200">
                <a:solidFill>
                  <a:srgbClr val="FFFFFF"/>
                </a:solidFill>
              </a:defRPr>
            </a:pPr>
            <a:endParaRPr sz="2133" dirty="0"/>
          </a:p>
        </p:txBody>
      </p:sp>
      <p:pic>
        <p:nvPicPr>
          <p:cNvPr id="20" name="884AEA23-EA58-47EB-8C88-9CE646949802-L0-001.png" descr="884AEA23-EA58-47EB-8C88-9CE646949802-L0-001.png">
            <a:hlinkClick r:id="rId3"/>
            <a:extLst>
              <a:ext uri="{FF2B5EF4-FFF2-40B4-BE49-F238E27FC236}">
                <a16:creationId xmlns:a16="http://schemas.microsoft.com/office/drawing/2014/main" id="{A4C8F341-9498-438E-81C0-07C494A17A71}"/>
              </a:ext>
            </a:extLst>
          </p:cNvPr>
          <p:cNvPicPr>
            <a:picLocks noChangeAspect="1"/>
          </p:cNvPicPr>
          <p:nvPr/>
        </p:nvPicPr>
        <p:blipFill>
          <a:blip r:embed="rId4" cstate="print"/>
          <a:stretch>
            <a:fillRect/>
          </a:stretch>
        </p:blipFill>
        <p:spPr>
          <a:xfrm>
            <a:off x="838200" y="6217584"/>
            <a:ext cx="466434" cy="466436"/>
          </a:xfrm>
          <a:prstGeom prst="rect">
            <a:avLst/>
          </a:prstGeom>
          <a:ln w="12700" cap="flat">
            <a:noFill/>
            <a:miter lim="400000"/>
          </a:ln>
          <a:effectLst/>
        </p:spPr>
      </p:pic>
      <p:pic>
        <p:nvPicPr>
          <p:cNvPr id="14" name="صورة 13">
            <a:extLst>
              <a:ext uri="{FF2B5EF4-FFF2-40B4-BE49-F238E27FC236}">
                <a16:creationId xmlns:a16="http://schemas.microsoft.com/office/drawing/2014/main" id="{58F3718D-74D9-47BC-A0C8-D66FD783DF60}"/>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b="7469"/>
          <a:stretch/>
        </p:blipFill>
        <p:spPr>
          <a:xfrm>
            <a:off x="3733853" y="498488"/>
            <a:ext cx="5165003" cy="53664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بسم الله الرحمن الرحيم والصلاة والسلام على الرسول الأمين سيدنا محمد وعلى آله وصحبه أجمعين…">
            <a:extLst>
              <a:ext uri="{FF2B5EF4-FFF2-40B4-BE49-F238E27FC236}">
                <a16:creationId xmlns:a16="http://schemas.microsoft.com/office/drawing/2014/main" id="{AED70962-99DF-4880-9329-C0CC0412D471}"/>
              </a:ext>
            </a:extLst>
          </p:cNvPr>
          <p:cNvSpPr txBox="1">
            <a:spLocks/>
          </p:cNvSpPr>
          <p:nvPr/>
        </p:nvSpPr>
        <p:spPr>
          <a:xfrm>
            <a:off x="1499160" y="6310631"/>
            <a:ext cx="4817195" cy="302823"/>
          </a:xfrm>
          <a:prstGeom prst="rect">
            <a:avLst/>
          </a:prstGeom>
          <a:noFill/>
          <a:ln w="12700">
            <a:noFill/>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700" tIns="12700" rIns="12700" bIns="12700" anchor="ctr">
            <a:normAutofit lnSpcReduction="10000"/>
          </a:bodyPr>
          <a:lstStyle/>
          <a:p>
            <a:pPr defTabSz="123424">
              <a:defRPr sz="3956" b="0" spc="0">
                <a:solidFill>
                  <a:srgbClr val="FFFFFF"/>
                </a:solidFill>
                <a:latin typeface="Khalid Art bold"/>
                <a:ea typeface="Khalid Art bold"/>
                <a:cs typeface="Khalid Art bold"/>
                <a:sym typeface="Khalid Art bold"/>
              </a:defRPr>
            </a:pPr>
            <a:r>
              <a:rPr lang="ar-SA" sz="1867" dirty="0">
                <a:ln w="0"/>
                <a:solidFill>
                  <a:sysClr val="windowText" lastClr="000000"/>
                </a:solidFill>
                <a:effectLst>
                  <a:outerShdw blurRad="38100" dist="19050" dir="2700000" algn="tl" rotWithShape="0">
                    <a:schemeClr val="dk1">
                      <a:alpha val="40000"/>
                    </a:schemeClr>
                  </a:outerShdw>
                </a:effectLst>
                <a:latin typeface="Khalid Art bold"/>
                <a:ea typeface="Khalid Art bold"/>
                <a:cs typeface="Khalid Art bold"/>
                <a:sym typeface="Khalid Art bold"/>
              </a:rPr>
              <a:t>قناة البيان للعروض والعلوم الشرعية  </a:t>
            </a:r>
          </a:p>
        </p:txBody>
      </p:sp>
    </p:spTree>
    <p:extLst>
      <p:ext uri="{BB962C8B-B14F-4D97-AF65-F5344CB8AC3E}">
        <p14:creationId xmlns:p14="http://schemas.microsoft.com/office/powerpoint/2010/main" val="229749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مجموعة 11">
            <a:extLst>
              <a:ext uri="{FF2B5EF4-FFF2-40B4-BE49-F238E27FC236}">
                <a16:creationId xmlns:a16="http://schemas.microsoft.com/office/drawing/2014/main" id="{613B653F-D473-416B-B09A-4C21CD51B781}"/>
              </a:ext>
            </a:extLst>
          </p:cNvPr>
          <p:cNvGrpSpPr/>
          <p:nvPr/>
        </p:nvGrpSpPr>
        <p:grpSpPr>
          <a:xfrm>
            <a:off x="-341048" y="5714112"/>
            <a:ext cx="13154831" cy="1015633"/>
            <a:chOff x="-520184" y="4727552"/>
            <a:chExt cx="12966183" cy="429601"/>
          </a:xfrm>
          <a:noFill/>
        </p:grpSpPr>
        <p:sp>
          <p:nvSpPr>
            <p:cNvPr id="6" name="Rectangle">
              <a:extLst>
                <a:ext uri="{FF2B5EF4-FFF2-40B4-BE49-F238E27FC236}">
                  <a16:creationId xmlns:a16="http://schemas.microsoft.com/office/drawing/2014/main" id="{0B4739DF-BFCF-4B63-BE78-ACB5596C625A}"/>
                </a:ext>
              </a:extLst>
            </p:cNvPr>
            <p:cNvSpPr/>
            <p:nvPr/>
          </p:nvSpPr>
          <p:spPr>
            <a:xfrm>
              <a:off x="-520184" y="4727552"/>
              <a:ext cx="12966183" cy="429601"/>
            </a:xfrm>
            <a:prstGeom prst="rect">
              <a:avLst/>
            </a:prstGeom>
            <a:grpFill/>
            <a:ln w="12700">
              <a:miter lim="400000"/>
            </a:ln>
          </p:spPr>
          <p:txBody>
            <a:bodyPr lIns="0" tIns="0" rIns="0" bIns="0" anchor="ctr"/>
            <a:lstStyle/>
            <a:p>
              <a:pPr>
                <a:defRPr sz="3200">
                  <a:solidFill>
                    <a:srgbClr val="FFFFFF"/>
                  </a:solidFill>
                </a:defRPr>
              </a:pPr>
              <a:endParaRPr sz="2133"/>
            </a:p>
          </p:txBody>
        </p:sp>
        <p:sp>
          <p:nvSpPr>
            <p:cNvPr id="7" name="بسم الله الرحمن الرحيم والصلاة والسلام على الرسول الأمين سيدنا محمد وعلى آله وصحبه أجمعين…">
              <a:extLst>
                <a:ext uri="{FF2B5EF4-FFF2-40B4-BE49-F238E27FC236}">
                  <a16:creationId xmlns:a16="http://schemas.microsoft.com/office/drawing/2014/main" id="{C0ADED21-515B-40F4-BEC3-DBBAEDA51BA9}"/>
                </a:ext>
              </a:extLst>
            </p:cNvPr>
            <p:cNvSpPr txBox="1">
              <a:spLocks/>
            </p:cNvSpPr>
            <p:nvPr/>
          </p:nvSpPr>
          <p:spPr>
            <a:xfrm>
              <a:off x="937683" y="4752108"/>
              <a:ext cx="4390824" cy="405045"/>
            </a:xfrm>
            <a:prstGeom prst="rect">
              <a:avLst/>
            </a:prstGeom>
            <a:grpFill/>
            <a:ln w="12700">
              <a:noFill/>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700" tIns="12700" rIns="12700" bIns="12700" anchor="ctr">
              <a:normAutofit/>
            </a:bodyPr>
            <a:lstStyle/>
            <a:p>
              <a:pPr defTabSz="123418">
                <a:defRPr sz="3956" b="0" spc="0">
                  <a:solidFill>
                    <a:srgbClr val="FFFFFF"/>
                  </a:solidFill>
                  <a:latin typeface="Khalid Art bold"/>
                  <a:ea typeface="Khalid Art bold"/>
                  <a:cs typeface="Khalid Art bold"/>
                  <a:sym typeface="Khalid Art bold"/>
                </a:defRPr>
              </a:pPr>
              <a:r>
                <a:rPr lang="ar-SA" sz="2400" dirty="0">
                  <a:ln w="0"/>
                  <a:solidFill>
                    <a:schemeClr val="accent1"/>
                  </a:solidFill>
                  <a:effectLst>
                    <a:outerShdw blurRad="38100" dist="25400" dir="5400000" algn="ctr" rotWithShape="0">
                      <a:srgbClr val="6E747A">
                        <a:alpha val="43000"/>
                      </a:srgbClr>
                    </a:outerShdw>
                  </a:effectLst>
                  <a:latin typeface="Khalid Art bold"/>
                  <a:ea typeface="Khalid Art bold"/>
                  <a:cs typeface="Khalid Art bold"/>
                  <a:sym typeface="Khalid Art bold"/>
                </a:rPr>
                <a:t>قناة البيان للعروض والعلوم الشرعية  </a:t>
              </a:r>
            </a:p>
          </p:txBody>
        </p:sp>
      </p:grpSp>
      <p:pic>
        <p:nvPicPr>
          <p:cNvPr id="8" name="884AEA23-EA58-47EB-8C88-9CE646949802-L0-001.png" descr="884AEA23-EA58-47EB-8C88-9CE646949802-L0-001.png">
            <a:hlinkClick r:id="rId2"/>
            <a:extLst>
              <a:ext uri="{FF2B5EF4-FFF2-40B4-BE49-F238E27FC236}">
                <a16:creationId xmlns:a16="http://schemas.microsoft.com/office/drawing/2014/main" id="{3055568A-7471-49BF-B453-95BE5CF930DB}"/>
              </a:ext>
            </a:extLst>
          </p:cNvPr>
          <p:cNvPicPr>
            <a:picLocks noChangeAspect="1"/>
          </p:cNvPicPr>
          <p:nvPr/>
        </p:nvPicPr>
        <p:blipFill>
          <a:blip r:embed="rId3" cstate="print"/>
          <a:stretch>
            <a:fillRect/>
          </a:stretch>
        </p:blipFill>
        <p:spPr>
          <a:xfrm>
            <a:off x="191376" y="5763951"/>
            <a:ext cx="795214" cy="795217"/>
          </a:xfrm>
          <a:prstGeom prst="rect">
            <a:avLst/>
          </a:prstGeom>
          <a:ln w="12700" cap="flat">
            <a:noFill/>
            <a:miter lim="400000"/>
          </a:ln>
          <a:effectLst/>
        </p:spPr>
      </p:pic>
      <p:pic>
        <p:nvPicPr>
          <p:cNvPr id="9" name="صورة 8" descr="photo_2021-01-20_12-38-27.jpg">
            <a:extLst>
              <a:ext uri="{FF2B5EF4-FFF2-40B4-BE49-F238E27FC236}">
                <a16:creationId xmlns:a16="http://schemas.microsoft.com/office/drawing/2014/main" id="{B29F56C2-D74E-4F39-ACF7-E5ABCE91AA0D}"/>
              </a:ext>
            </a:extLst>
          </p:cNvPr>
          <p:cNvPicPr>
            <a:picLocks noChangeAspect="1"/>
          </p:cNvPicPr>
          <p:nvPr/>
        </p:nvPicPr>
        <p:blipFill>
          <a:blip r:embed="rId4"/>
          <a:stretch>
            <a:fillRect/>
          </a:stretch>
        </p:blipFill>
        <p:spPr>
          <a:xfrm>
            <a:off x="4397352" y="364565"/>
            <a:ext cx="2990037" cy="29900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مستطيل 9">
            <a:extLst>
              <a:ext uri="{FF2B5EF4-FFF2-40B4-BE49-F238E27FC236}">
                <a16:creationId xmlns:a16="http://schemas.microsoft.com/office/drawing/2014/main" id="{8038772D-28C1-4F15-B3E9-D559E1A4B121}"/>
              </a:ext>
            </a:extLst>
          </p:cNvPr>
          <p:cNvSpPr/>
          <p:nvPr/>
        </p:nvSpPr>
        <p:spPr>
          <a:xfrm>
            <a:off x="2964263" y="3862746"/>
            <a:ext cx="5300490" cy="387798"/>
          </a:xfrm>
          <a:prstGeom prst="rect">
            <a:avLst/>
          </a:prstGeom>
          <a:noFill/>
        </p:spPr>
        <p:txBody>
          <a:bodyPr wrap="none" lIns="45720" tIns="22860" rIns="45720" bIns="22860">
            <a:spAutoFit/>
          </a:bodyPr>
          <a:lstStyle/>
          <a:p>
            <a:pPr algn="ctr" defTabSz="457223">
              <a:lnSpc>
                <a:spcPct val="90000"/>
              </a:lnSpc>
              <a:spcBef>
                <a:spcPct val="0"/>
              </a:spcBef>
              <a:spcAft>
                <a:spcPts val="300"/>
              </a:spcAft>
            </a:pPr>
            <a:r>
              <a:rPr lang="ar-SA" sz="2400" dirty="0">
                <a:ln w="0"/>
                <a:effectLst>
                  <a:outerShdw blurRad="50800" dist="38100" dir="5400000" algn="t" rotWithShape="0">
                    <a:prstClr val="black">
                      <a:alpha val="40000"/>
                    </a:prstClr>
                  </a:outerShdw>
                </a:effectLst>
                <a:latin typeface="29LT Zarid Serif Rg" panose="00000100000000000000" pitchFamily="2" charset="-78"/>
                <a:cs typeface="29LT Zarid Serif Rg" panose="00000100000000000000" pitchFamily="2" charset="-78"/>
              </a:rPr>
              <a:t>”الحمد لله الذ هدانا لهذا وما كنا لنهتدي لولا أن هدانا الله  ”</a:t>
            </a:r>
            <a:endParaRPr lang="en-US" sz="2400" dirty="0">
              <a:ln w="0"/>
              <a:effectLst>
                <a:outerShdw blurRad="50800" dist="38100" dir="5400000" algn="t" rotWithShape="0">
                  <a:prstClr val="black">
                    <a:alpha val="40000"/>
                  </a:prstClr>
                </a:outerShdw>
              </a:effectLst>
              <a:latin typeface="29LT Zarid Serif Rg" panose="00000100000000000000" pitchFamily="2" charset="-78"/>
              <a:cs typeface="29LT Zarid Serif Rg" panose="00000100000000000000" pitchFamily="2" charset="-78"/>
            </a:endParaRPr>
          </a:p>
        </p:txBody>
      </p:sp>
      <p:sp>
        <p:nvSpPr>
          <p:cNvPr id="11" name="مستطيل 10">
            <a:extLst>
              <a:ext uri="{FF2B5EF4-FFF2-40B4-BE49-F238E27FC236}">
                <a16:creationId xmlns:a16="http://schemas.microsoft.com/office/drawing/2014/main" id="{55E996A3-06F3-4D6B-86D6-2D03B84AC130}"/>
              </a:ext>
            </a:extLst>
          </p:cNvPr>
          <p:cNvSpPr/>
          <p:nvPr/>
        </p:nvSpPr>
        <p:spPr>
          <a:xfrm>
            <a:off x="3243186" y="4294102"/>
            <a:ext cx="4992712" cy="1241558"/>
          </a:xfrm>
          <a:prstGeom prst="rect">
            <a:avLst/>
          </a:prstGeom>
          <a:noFill/>
        </p:spPr>
        <p:txBody>
          <a:bodyPr wrap="none" lIns="45720" tIns="22860" rIns="45720" bIns="22860">
            <a:spAutoFit/>
          </a:bodyPr>
          <a:lstStyle/>
          <a:p>
            <a:pPr algn="ctr" defTabSz="457223">
              <a:lnSpc>
                <a:spcPct val="90000"/>
              </a:lnSpc>
              <a:spcBef>
                <a:spcPct val="0"/>
              </a:spcBef>
              <a:spcAft>
                <a:spcPts val="300"/>
              </a:spcAft>
            </a:pPr>
            <a:r>
              <a:rPr lang="ar-SA" sz="2667" dirty="0">
                <a:ln w="0"/>
                <a:effectLst>
                  <a:outerShdw blurRad="50800" dist="38100" dir="5400000" algn="t" rotWithShape="0">
                    <a:prstClr val="black">
                      <a:alpha val="40000"/>
                    </a:prstClr>
                  </a:outerShdw>
                </a:effectLst>
                <a:latin typeface="29LT Zarid Serif Rg" panose="00000100000000000000" pitchFamily="2" charset="-78"/>
                <a:cs typeface="29LT Zarid Serif Rg" panose="00000100000000000000" pitchFamily="2" charset="-78"/>
              </a:rPr>
              <a:t>لا تنسوني ووالدي ولجميع المسلمين من دعواتكم</a:t>
            </a:r>
          </a:p>
          <a:p>
            <a:pPr algn="ctr" defTabSz="457223">
              <a:lnSpc>
                <a:spcPct val="90000"/>
              </a:lnSpc>
              <a:spcBef>
                <a:spcPct val="0"/>
              </a:spcBef>
              <a:spcAft>
                <a:spcPts val="300"/>
              </a:spcAft>
            </a:pPr>
            <a:r>
              <a:rPr lang="ar-SA" sz="2667" dirty="0">
                <a:ln w="0"/>
                <a:effectLst>
                  <a:outerShdw blurRad="50800" dist="38100" dir="5400000" algn="t" rotWithShape="0">
                    <a:prstClr val="black">
                      <a:alpha val="40000"/>
                    </a:prstClr>
                  </a:outerShdw>
                </a:effectLst>
                <a:latin typeface="29LT Zarid Serif Rg" panose="00000100000000000000" pitchFamily="2" charset="-78"/>
                <a:cs typeface="29LT Zarid Serif Rg" panose="00000100000000000000" pitchFamily="2" charset="-78"/>
              </a:rPr>
              <a:t>أختكم في الله صاحبة قناة البيان</a:t>
            </a:r>
          </a:p>
          <a:p>
            <a:pPr algn="ctr" defTabSz="457223">
              <a:lnSpc>
                <a:spcPct val="90000"/>
              </a:lnSpc>
              <a:spcBef>
                <a:spcPct val="0"/>
              </a:spcBef>
              <a:spcAft>
                <a:spcPts val="300"/>
              </a:spcAft>
            </a:pPr>
            <a:r>
              <a:rPr lang="ar-SA" sz="2667" dirty="0">
                <a:ln w="0"/>
                <a:effectLst>
                  <a:outerShdw blurRad="50800" dist="38100" dir="5400000" algn="t" rotWithShape="0">
                    <a:prstClr val="black">
                      <a:alpha val="40000"/>
                    </a:prstClr>
                  </a:outerShdw>
                </a:effectLst>
                <a:latin typeface="29LT Zarid Serif Rg" panose="00000100000000000000" pitchFamily="2" charset="-78"/>
                <a:cs typeface="29LT Zarid Serif Rg" panose="00000100000000000000" pitchFamily="2" charset="-78"/>
              </a:rPr>
              <a:t>لؤلؤة العتيق    </a:t>
            </a:r>
          </a:p>
        </p:txBody>
      </p:sp>
    </p:spTree>
    <p:extLst>
      <p:ext uri="{BB962C8B-B14F-4D97-AF65-F5344CB8AC3E}">
        <p14:creationId xmlns:p14="http://schemas.microsoft.com/office/powerpoint/2010/main" val="3521191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a:extLst>
              <a:ext uri="{FF2B5EF4-FFF2-40B4-BE49-F238E27FC236}">
                <a16:creationId xmlns:a16="http://schemas.microsoft.com/office/drawing/2014/main" id="{5A027410-B2AF-4F8A-B706-33EDE68D6727}"/>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307668" y="870537"/>
            <a:ext cx="3810887" cy="3810887"/>
          </a:xfrm>
          <a:prstGeom prst="rect">
            <a:avLst/>
          </a:prstGeom>
        </p:spPr>
      </p:pic>
      <p:sp>
        <p:nvSpPr>
          <p:cNvPr id="6" name="TextBox 4">
            <a:extLst>
              <a:ext uri="{FF2B5EF4-FFF2-40B4-BE49-F238E27FC236}">
                <a16:creationId xmlns:a16="http://schemas.microsoft.com/office/drawing/2014/main" id="{C93DE315-C736-4CEE-AF23-46D1700CF0E3}"/>
              </a:ext>
            </a:extLst>
          </p:cNvPr>
          <p:cNvSpPr txBox="1">
            <a:spLocks noChangeArrowheads="1"/>
          </p:cNvSpPr>
          <p:nvPr/>
        </p:nvSpPr>
        <p:spPr bwMode="auto">
          <a:xfrm>
            <a:off x="3810000" y="1524000"/>
            <a:ext cx="7664740" cy="3416320"/>
          </a:xfrm>
          <a:prstGeom prst="rect">
            <a:avLst/>
          </a:prstGeom>
          <a:noFill/>
          <a:ln w="9525">
            <a:noFill/>
            <a:miter lim="800000"/>
            <a:headEnd/>
            <a:tailEnd/>
          </a:ln>
        </p:spPr>
        <p:txBody>
          <a:bodyPr wrap="square">
            <a:spAutoFit/>
          </a:bodyPr>
          <a:lstStyle/>
          <a:p>
            <a:pPr algn="ctr" rtl="1"/>
            <a:r>
              <a:rPr lang="ar-EG" sz="3600" b="1" dirty="0">
                <a:solidFill>
                  <a:schemeClr val="accent1">
                    <a:lumMod val="75000"/>
                  </a:schemeClr>
                </a:solidFill>
                <a:effectLst>
                  <a:outerShdw blurRad="38100" dist="38100" dir="2700000" algn="tl">
                    <a:srgbClr val="000000">
                      <a:alpha val="43137"/>
                    </a:srgbClr>
                  </a:outerShdw>
                </a:effectLst>
                <a:latin typeface="29LT Zarid Serif Rg" panose="00000100000000000000" pitchFamily="2" charset="-78"/>
                <a:ea typeface="splart-h-faraj" panose="020A0503020102020204" pitchFamily="18" charset="-78"/>
                <a:cs typeface="29LT Zarid Serif Rg" panose="00000100000000000000" pitchFamily="2" charset="-78"/>
              </a:rPr>
              <a:t>ذكر الله تعالى في الآيات السابقة قصة زكريا عليه السلام، وفي الآيات الآتية يذكر الله تعالى قصة مريم عليها السلام.</a:t>
            </a:r>
          </a:p>
          <a:p>
            <a:pPr algn="ctr" rtl="1"/>
            <a:r>
              <a:rPr lang="ar-EG" sz="3600" b="1" dirty="0">
                <a:solidFill>
                  <a:schemeClr val="accent1">
                    <a:lumMod val="75000"/>
                  </a:schemeClr>
                </a:solidFill>
                <a:effectLst>
                  <a:outerShdw blurRad="38100" dist="38100" dir="2700000" algn="tl">
                    <a:srgbClr val="000000">
                      <a:alpha val="43137"/>
                    </a:srgbClr>
                  </a:outerShdw>
                </a:effectLst>
                <a:latin typeface="29LT Zarid Serif Rg" panose="00000100000000000000" pitchFamily="2" charset="-78"/>
                <a:ea typeface="splart-h-faraj" panose="020A0503020102020204" pitchFamily="18" charset="-78"/>
                <a:cs typeface="29LT Zarid Serif Rg" panose="00000100000000000000" pitchFamily="2" charset="-78"/>
              </a:rPr>
              <a:t>لخص أمام </a:t>
            </a:r>
            <a:r>
              <a:rPr lang="ar-SA" sz="3600" b="1" dirty="0">
                <a:solidFill>
                  <a:schemeClr val="accent1">
                    <a:lumMod val="75000"/>
                  </a:schemeClr>
                </a:solidFill>
                <a:effectLst>
                  <a:outerShdw blurRad="38100" dist="38100" dir="2700000" algn="tl">
                    <a:srgbClr val="000000">
                      <a:alpha val="43137"/>
                    </a:srgbClr>
                  </a:outerShdw>
                </a:effectLst>
                <a:latin typeface="29LT Zarid Serif Rg" panose="00000100000000000000" pitchFamily="2" charset="-78"/>
                <a:ea typeface="splart-h-faraj" panose="020A0503020102020204" pitchFamily="18" charset="-78"/>
                <a:cs typeface="29LT Zarid Serif Rg" panose="00000100000000000000" pitchFamily="2" charset="-78"/>
              </a:rPr>
              <a:t>زميلاتك </a:t>
            </a:r>
            <a:r>
              <a:rPr lang="ar-EG" sz="3600" b="1" dirty="0">
                <a:solidFill>
                  <a:schemeClr val="accent1">
                    <a:lumMod val="75000"/>
                  </a:schemeClr>
                </a:solidFill>
                <a:effectLst>
                  <a:outerShdw blurRad="38100" dist="38100" dir="2700000" algn="tl">
                    <a:srgbClr val="000000">
                      <a:alpha val="43137"/>
                    </a:srgbClr>
                  </a:outerShdw>
                </a:effectLst>
                <a:latin typeface="29LT Zarid Serif Rg" panose="00000100000000000000" pitchFamily="2" charset="-78"/>
                <a:ea typeface="splart-h-faraj" panose="020A0503020102020204" pitchFamily="18" charset="-78"/>
                <a:cs typeface="29LT Zarid Serif Rg" panose="00000100000000000000" pitchFamily="2" charset="-78"/>
              </a:rPr>
              <a:t> قصة زكريا كما وردت في الآيات السابقة، ثم حاول أن تربط</a:t>
            </a:r>
            <a:r>
              <a:rPr lang="ar-SA" sz="3600" b="1" dirty="0">
                <a:solidFill>
                  <a:schemeClr val="accent1">
                    <a:lumMod val="75000"/>
                  </a:schemeClr>
                </a:solidFill>
                <a:effectLst>
                  <a:outerShdw blurRad="38100" dist="38100" dir="2700000" algn="tl">
                    <a:srgbClr val="000000">
                      <a:alpha val="43137"/>
                    </a:srgbClr>
                  </a:outerShdw>
                </a:effectLst>
                <a:latin typeface="29LT Zarid Serif Rg" panose="00000100000000000000" pitchFamily="2" charset="-78"/>
                <a:ea typeface="splart-h-faraj" panose="020A0503020102020204" pitchFamily="18" charset="-78"/>
                <a:cs typeface="29LT Zarid Serif Rg" panose="00000100000000000000" pitchFamily="2" charset="-78"/>
              </a:rPr>
              <a:t>ين</a:t>
            </a:r>
            <a:r>
              <a:rPr lang="ar-EG" sz="3600" b="1" dirty="0">
                <a:solidFill>
                  <a:schemeClr val="accent1">
                    <a:lumMod val="75000"/>
                  </a:schemeClr>
                </a:solidFill>
                <a:effectLst>
                  <a:outerShdw blurRad="38100" dist="38100" dir="2700000" algn="tl">
                    <a:srgbClr val="000000">
                      <a:alpha val="43137"/>
                    </a:srgbClr>
                  </a:outerShdw>
                </a:effectLst>
                <a:latin typeface="29LT Zarid Serif Rg" panose="00000100000000000000" pitchFamily="2" charset="-78"/>
                <a:ea typeface="splart-h-faraj" panose="020A0503020102020204" pitchFamily="18" charset="-78"/>
                <a:cs typeface="29LT Zarid Serif Rg" panose="00000100000000000000" pitchFamily="2" charset="-78"/>
              </a:rPr>
              <a:t> بينها وبين قصة مريم بعد دراستك لها.</a:t>
            </a:r>
          </a:p>
        </p:txBody>
      </p:sp>
      <p:sp>
        <p:nvSpPr>
          <p:cNvPr id="12" name="مستطيل 11">
            <a:extLst>
              <a:ext uri="{FF2B5EF4-FFF2-40B4-BE49-F238E27FC236}">
                <a16:creationId xmlns:a16="http://schemas.microsoft.com/office/drawing/2014/main" id="{B96ACF7D-F601-425F-80A4-AD11018783EF}"/>
              </a:ext>
            </a:extLst>
          </p:cNvPr>
          <p:cNvSpPr/>
          <p:nvPr/>
        </p:nvSpPr>
        <p:spPr>
          <a:xfrm>
            <a:off x="1619038" y="2362200"/>
            <a:ext cx="1188146" cy="646331"/>
          </a:xfrm>
          <a:prstGeom prst="rect">
            <a:avLst/>
          </a:prstGeom>
        </p:spPr>
        <p:txBody>
          <a:bodyPr wrap="none">
            <a:spAutoFit/>
          </a:bodyPr>
          <a:lstStyle/>
          <a:p>
            <a:r>
              <a:rPr lang="ar-SA" sz="36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تمهيد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DD8782E2-B619-465B-9558-1C3D6F7E9ABC}"/>
              </a:ext>
            </a:extLst>
          </p:cNvPr>
          <p:cNvSpPr/>
          <p:nvPr/>
        </p:nvSpPr>
        <p:spPr>
          <a:xfrm>
            <a:off x="8240751" y="1517088"/>
            <a:ext cx="3339337" cy="1569660"/>
          </a:xfrm>
          <a:prstGeom prst="rect">
            <a:avLst/>
          </a:prstGeom>
          <a:noFill/>
          <a:ln>
            <a:noFill/>
            <a:prstDash val="lgDashDot"/>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rtl="1"/>
            <a:r>
              <a:rPr lang="ar-EG" sz="3200" b="1" dirty="0">
                <a:ln w="0"/>
                <a:solidFill>
                  <a:schemeClr val="accent2"/>
                </a:solidFill>
                <a:effectLst>
                  <a:outerShdw blurRad="38100" dist="19050" dir="2700000" algn="tl" rotWithShape="0">
                    <a:schemeClr val="dk1">
                      <a:alpha val="40000"/>
                    </a:schemeClr>
                  </a:outerShdw>
                </a:effectLst>
                <a:latin typeface="29LT Zarid Serif Rg" panose="00000100000000000000" pitchFamily="2" charset="-78"/>
                <a:ea typeface="splart-h-faraj" panose="020A0503020102020204" pitchFamily="18" charset="-78"/>
                <a:cs typeface="29LT Zarid Serif Rg" panose="00000100000000000000" pitchFamily="2" charset="-78"/>
              </a:rPr>
              <a:t>استمعي إلى الآيات التالية</a:t>
            </a:r>
          </a:p>
          <a:p>
            <a:pPr algn="ctr" rtl="1"/>
            <a:r>
              <a:rPr lang="ar-EG" sz="3200" b="1" dirty="0">
                <a:ln w="0"/>
                <a:solidFill>
                  <a:schemeClr val="accent2"/>
                </a:solidFill>
                <a:effectLst>
                  <a:outerShdw blurRad="38100" dist="19050" dir="2700000" algn="tl" rotWithShape="0">
                    <a:schemeClr val="dk1">
                      <a:alpha val="40000"/>
                    </a:schemeClr>
                  </a:outerShdw>
                </a:effectLst>
                <a:latin typeface="29LT Zarid Serif Rg" panose="00000100000000000000" pitchFamily="2" charset="-78"/>
                <a:ea typeface="splart-h-faraj" panose="020A0503020102020204" pitchFamily="18" charset="-78"/>
                <a:cs typeface="29LT Zarid Serif Rg" panose="00000100000000000000" pitchFamily="2" charset="-78"/>
              </a:rPr>
              <a:t>ثم استخرجي منها موضوع مناسب ؟</a:t>
            </a:r>
          </a:p>
        </p:txBody>
      </p:sp>
      <p:sp>
        <p:nvSpPr>
          <p:cNvPr id="2" name="مستطيل: زوايا مستديرة 1">
            <a:extLst>
              <a:ext uri="{FF2B5EF4-FFF2-40B4-BE49-F238E27FC236}">
                <a16:creationId xmlns:a16="http://schemas.microsoft.com/office/drawing/2014/main" id="{AC3024FA-686D-91B9-2005-9AF3FC78C0B2}"/>
              </a:ext>
            </a:extLst>
          </p:cNvPr>
          <p:cNvSpPr/>
          <p:nvPr/>
        </p:nvSpPr>
        <p:spPr>
          <a:xfrm>
            <a:off x="457200" y="152400"/>
            <a:ext cx="7620000" cy="6477000"/>
          </a:xfrm>
          <a:prstGeom prst="roundRect">
            <a:avLst/>
          </a:prstGeom>
          <a:solidFill>
            <a:schemeClr val="bg2"/>
          </a:solidFill>
          <a:ln w="76200">
            <a:solidFill>
              <a:srgbClr val="DED4C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a:extLst>
              <a:ext uri="{FF2B5EF4-FFF2-40B4-BE49-F238E27FC236}">
                <a16:creationId xmlns:a16="http://schemas.microsoft.com/office/drawing/2014/main" id="{D47EA9C2-B5A6-4B48-A4B5-CFAFA3B41598}"/>
              </a:ext>
            </a:extLst>
          </p:cNvPr>
          <p:cNvSpPr/>
          <p:nvPr/>
        </p:nvSpPr>
        <p:spPr>
          <a:xfrm>
            <a:off x="8072908" y="3236368"/>
            <a:ext cx="3675022" cy="954107"/>
          </a:xfrm>
          <a:prstGeom prst="rect">
            <a:avLst/>
          </a:prstGeom>
          <a:noFill/>
        </p:spPr>
        <p:txBody>
          <a:bodyPr wrap="square" lIns="91440" tIns="45720" rIns="91440" bIns="45720">
            <a:spAutoFit/>
          </a:bodyPr>
          <a:lstStyle/>
          <a:p>
            <a:pPr algn="ctr"/>
            <a:r>
              <a:rPr lang="ar-SA" sz="2800" b="1" dirty="0">
                <a:solidFill>
                  <a:schemeClr val="tx2"/>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قصة مريم وابنها عيسي عليهما السلام </a:t>
            </a:r>
          </a:p>
        </p:txBody>
      </p:sp>
      <p:sp>
        <p:nvSpPr>
          <p:cNvPr id="8" name="مربع نص 7">
            <a:extLst>
              <a:ext uri="{FF2B5EF4-FFF2-40B4-BE49-F238E27FC236}">
                <a16:creationId xmlns:a16="http://schemas.microsoft.com/office/drawing/2014/main" id="{D77ADDCD-D458-C0B7-D99A-F38CFB2AFD0A}"/>
              </a:ext>
            </a:extLst>
          </p:cNvPr>
          <p:cNvSpPr txBox="1"/>
          <p:nvPr/>
        </p:nvSpPr>
        <p:spPr>
          <a:xfrm>
            <a:off x="720681" y="674400"/>
            <a:ext cx="7088746" cy="5693866"/>
          </a:xfrm>
          <a:prstGeom prst="rect">
            <a:avLst/>
          </a:prstGeom>
          <a:noFill/>
        </p:spPr>
        <p:txBody>
          <a:bodyPr wrap="square">
            <a:spAutoFit/>
          </a:bodyPr>
          <a:lstStyle/>
          <a:p>
            <a:pPr algn="ctr" rtl="1"/>
            <a:r>
              <a:rPr lang="ar-SA" sz="2800" b="1" dirty="0">
                <a:effectLst>
                  <a:outerShdw blurRad="38100" dist="38100" dir="2700000" algn="tl">
                    <a:srgbClr val="000000">
                      <a:alpha val="43137"/>
                    </a:srgbClr>
                  </a:outerShdw>
                </a:effectLst>
                <a:cs typeface="+mn-cs"/>
              </a:rPr>
              <a:t>وَاذْكُرْ فِي الْكِتَابِ مَرْيَمَ إِذِ انْتَبَذَتْ مِنْ أَهْلِهَا مَكَانًا شَرْقِيًّا (16) فَاتَّخَذَتْ مِنْ دُونِهِمْ حِجَابًا فَأَرْسَلْنَا إِلَيْهَا رُوحَنَا فَتَمَثَّلَ لَهَا بَشَرًا سَوِيًّا (17) قَالَتْ إِنِّي أَعُوذُ بِالرَّحْمَنِ مِنْكَ إِنْ كُنْتَ تَقِيًّا (18) قَالَ إِنَّمَا أَنَا رَسُولُ رَبِّكِ لِأَهَبَ لَكِ غُلَامًا زَكِيًّا (19) قَالَتْ أَنَّى يَكُونُ لِي غُلَامٌ وَلَمْ يَمْسَسْنِي بَشَرٌ وَلَمْ أَكُ بَغِيًّا (20) قَالَ كَذَلِكِ قَالَ رَبُّكِ هُوَ عَلَيَّ هَيِّنٌ وَلِنَجْعَلَهُ آَيَةً لِلنَّاسِ وَرَحْمَةً مِنَّا وَكَانَ أَمْرًا مَقْضِيًّا (21) فَحَمَلَتْهُ فَانْتَبَذَتْ بِهِ مَكَانًا قَصِيًّا (22) فَأَجَاءَهَا الْمَخَاضُ إِلَى جِذْعِ النَّخْلَةِ قَالَتْ يَا لَيْتَنِي مِتُّ قَبْلَ هَذَا وَكُنْتُ نَسْيًا مَنْسِيًّا (23) فَنَادَاهَا مِنْ تَحْتِهَا أَلَّا تَحْزَنِي قَدْ جَعَلَ رَبُّكِ تَحْتَكِ سَرِيًّا (24) وَهُزِّي إِلَيْكِ بِجِذْعِ النَّخْلَةِ تُسَاقِطْ عَلَيْكِ رُطَبًا جَنِيًّا (25) فَكُلِي وَاشْرَبِي وَقَرِّي عَيْنًا فَإِمَّا تَرَيِنَّ مِنَ الْبَشَرِ أَحَدًا فَقُولِي إِنِّي نَذَرْتُ لِلرَّحْمَنِ صَوْمًا فَلَنْ أُكَلِّمَ الْيَوْمَ إِنْسِيًّا (26)</a:t>
            </a:r>
          </a:p>
        </p:txBody>
      </p:sp>
      <p:pic>
        <p:nvPicPr>
          <p:cNvPr id="6" name="مريم 2">
            <a:hlinkClick r:id="" action="ppaction://media"/>
            <a:extLst>
              <a:ext uri="{FF2B5EF4-FFF2-40B4-BE49-F238E27FC236}">
                <a16:creationId xmlns:a16="http://schemas.microsoft.com/office/drawing/2014/main" id="{0165AAE7-0C3C-2D2F-C33D-11F52E7DAD4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448800" y="4495800"/>
            <a:ext cx="1193800" cy="1193800"/>
          </a:xfrm>
          <a:prstGeom prst="rect">
            <a:avLst/>
          </a:prstGeom>
        </p:spPr>
      </p:pic>
    </p:spTree>
    <p:extLst>
      <p:ext uri="{BB962C8B-B14F-4D97-AF65-F5344CB8AC3E}">
        <p14:creationId xmlns:p14="http://schemas.microsoft.com/office/powerpoint/2010/main" val="632756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4900"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
                </p:tgtEl>
              </p:cMediaNode>
            </p:audio>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oogle Shape;5485;p51">
            <a:extLst>
              <a:ext uri="{FF2B5EF4-FFF2-40B4-BE49-F238E27FC236}">
                <a16:creationId xmlns:a16="http://schemas.microsoft.com/office/drawing/2014/main" id="{C886FAF0-078C-49D9-8AF1-E989211E0A4A}"/>
              </a:ext>
            </a:extLst>
          </p:cNvPr>
          <p:cNvGrpSpPr/>
          <p:nvPr/>
        </p:nvGrpSpPr>
        <p:grpSpPr>
          <a:xfrm>
            <a:off x="445353" y="1036785"/>
            <a:ext cx="2221648" cy="5435977"/>
            <a:chOff x="4319387" y="3361302"/>
            <a:chExt cx="442967" cy="597061"/>
          </a:xfrm>
          <a:noFill/>
        </p:grpSpPr>
        <p:sp>
          <p:nvSpPr>
            <p:cNvPr id="24" name="Google Shape;5486;p51">
              <a:extLst>
                <a:ext uri="{FF2B5EF4-FFF2-40B4-BE49-F238E27FC236}">
                  <a16:creationId xmlns:a16="http://schemas.microsoft.com/office/drawing/2014/main" id="{D278FD38-13A0-4D1C-991C-BE9BDAB6A18B}"/>
                </a:ext>
              </a:extLst>
            </p:cNvPr>
            <p:cNvSpPr/>
            <p:nvPr/>
          </p:nvSpPr>
          <p:spPr>
            <a:xfrm>
              <a:off x="4319387" y="3361302"/>
              <a:ext cx="441300" cy="136500"/>
            </a:xfrm>
            <a:prstGeom prst="flowChartAlternateProcess">
              <a:avLst/>
            </a:prstGeom>
            <a:grpFill/>
            <a:ln w="38100">
              <a:solidFill>
                <a:schemeClr val="bg2">
                  <a:lumMod val="25000"/>
                </a:schemeClr>
              </a:solidFill>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algn="ctr" rtl="0"/>
              <a:r>
                <a:rPr lang="ar-SA" sz="3600" b="1" dirty="0">
                  <a:solidFill>
                    <a:srgbClr val="C00000"/>
                  </a:solidFill>
                  <a:latin typeface="Tahoma" panose="020B0604030504040204" pitchFamily="34" charset="0"/>
                  <a:ea typeface="Tahoma" panose="020B0604030504040204" pitchFamily="34" charset="0"/>
                </a:rPr>
                <a:t>ماذا تعلمت؟</a:t>
              </a:r>
              <a:endParaRPr sz="3600" b="1" dirty="0">
                <a:solidFill>
                  <a:srgbClr val="C00000"/>
                </a:solidFill>
                <a:latin typeface="Tahoma" panose="020B0604030504040204" pitchFamily="34" charset="0"/>
                <a:ea typeface="Tahoma" panose="020B0604030504040204" pitchFamily="34" charset="0"/>
              </a:endParaRPr>
            </a:p>
          </p:txBody>
        </p:sp>
        <p:sp>
          <p:nvSpPr>
            <p:cNvPr id="25" name="Google Shape;5487;p51">
              <a:extLst>
                <a:ext uri="{FF2B5EF4-FFF2-40B4-BE49-F238E27FC236}">
                  <a16:creationId xmlns:a16="http://schemas.microsoft.com/office/drawing/2014/main" id="{91CD960D-13E0-43AC-9F97-677E9FC44F73}"/>
                </a:ext>
              </a:extLst>
            </p:cNvPr>
            <p:cNvSpPr/>
            <p:nvPr/>
          </p:nvSpPr>
          <p:spPr>
            <a:xfrm>
              <a:off x="4319387" y="3515249"/>
              <a:ext cx="442967" cy="443114"/>
            </a:xfrm>
            <a:prstGeom prst="flowChartAlternateProcess">
              <a:avLst/>
            </a:prstGeom>
            <a:grpFill/>
            <a:ln w="38100">
              <a:solidFill>
                <a:schemeClr val="bg2">
                  <a:lumMod val="25000"/>
                </a:schemeClr>
              </a:solidFill>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algn="l" rtl="0"/>
              <a:endParaRPr sz="3600" b="1" dirty="0">
                <a:solidFill>
                  <a:schemeClr val="accent3">
                    <a:lumMod val="75000"/>
                  </a:schemeClr>
                </a:solidFill>
              </a:endParaRPr>
            </a:p>
          </p:txBody>
        </p:sp>
      </p:grpSp>
      <p:grpSp>
        <p:nvGrpSpPr>
          <p:cNvPr id="18" name="Google Shape;5492;p51">
            <a:extLst>
              <a:ext uri="{FF2B5EF4-FFF2-40B4-BE49-F238E27FC236}">
                <a16:creationId xmlns:a16="http://schemas.microsoft.com/office/drawing/2014/main" id="{C9161E61-8532-45E5-A7AC-4B93EC22A5DF}"/>
              </a:ext>
            </a:extLst>
          </p:cNvPr>
          <p:cNvGrpSpPr/>
          <p:nvPr/>
        </p:nvGrpSpPr>
        <p:grpSpPr>
          <a:xfrm>
            <a:off x="2819401" y="959515"/>
            <a:ext cx="6060440" cy="5513239"/>
            <a:chOff x="4799873" y="3361302"/>
            <a:chExt cx="442967" cy="597060"/>
          </a:xfrm>
          <a:noFill/>
        </p:grpSpPr>
        <p:sp>
          <p:nvSpPr>
            <p:cNvPr id="22" name="Google Shape;5493;p51">
              <a:extLst>
                <a:ext uri="{FF2B5EF4-FFF2-40B4-BE49-F238E27FC236}">
                  <a16:creationId xmlns:a16="http://schemas.microsoft.com/office/drawing/2014/main" id="{D50D3B4A-3BEF-4560-B557-0570F6897CEA}"/>
                </a:ext>
              </a:extLst>
            </p:cNvPr>
            <p:cNvSpPr/>
            <p:nvPr/>
          </p:nvSpPr>
          <p:spPr>
            <a:xfrm>
              <a:off x="4799873" y="3361302"/>
              <a:ext cx="441300" cy="136500"/>
            </a:xfrm>
            <a:prstGeom prst="flowChartAlternateProcess">
              <a:avLst/>
            </a:prstGeom>
            <a:grpFill/>
            <a:ln w="38100">
              <a:solidFill>
                <a:schemeClr val="bg2">
                  <a:lumMod val="25000"/>
                </a:schemeClr>
              </a:solidFill>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algn="ctr" rtl="0"/>
              <a:r>
                <a:rPr lang="ar-SA" sz="3600" b="1" dirty="0">
                  <a:solidFill>
                    <a:srgbClr val="C00000"/>
                  </a:solidFill>
                  <a:latin typeface="Tahoma" panose="020B0604030504040204" pitchFamily="34" charset="0"/>
                  <a:ea typeface="Tahoma" panose="020B0604030504040204" pitchFamily="34" charset="0"/>
                </a:rPr>
                <a:t>ماذا أريد أن أتعلم؟</a:t>
              </a:r>
              <a:endParaRPr sz="3600" b="1" dirty="0">
                <a:solidFill>
                  <a:srgbClr val="C00000"/>
                </a:solidFill>
                <a:latin typeface="Tahoma" panose="020B0604030504040204" pitchFamily="34" charset="0"/>
                <a:ea typeface="Tahoma" panose="020B0604030504040204" pitchFamily="34" charset="0"/>
              </a:endParaRPr>
            </a:p>
          </p:txBody>
        </p:sp>
        <p:sp>
          <p:nvSpPr>
            <p:cNvPr id="23" name="Google Shape;5494;p51">
              <a:extLst>
                <a:ext uri="{FF2B5EF4-FFF2-40B4-BE49-F238E27FC236}">
                  <a16:creationId xmlns:a16="http://schemas.microsoft.com/office/drawing/2014/main" id="{93E2E724-1FB5-4F3D-AC98-7216F519BF6F}"/>
                </a:ext>
              </a:extLst>
            </p:cNvPr>
            <p:cNvSpPr/>
            <p:nvPr/>
          </p:nvSpPr>
          <p:spPr>
            <a:xfrm>
              <a:off x="4799873" y="3507582"/>
              <a:ext cx="442967" cy="450780"/>
            </a:xfrm>
            <a:prstGeom prst="flowChartAlternateProcess">
              <a:avLst/>
            </a:prstGeom>
            <a:grpFill/>
            <a:ln w="38100">
              <a:solidFill>
                <a:schemeClr val="bg2">
                  <a:lumMod val="25000"/>
                </a:schemeClr>
              </a:solidFill>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algn="l" rtl="0"/>
              <a:endParaRPr sz="3600" b="1" dirty="0">
                <a:solidFill>
                  <a:schemeClr val="accent3">
                    <a:lumMod val="75000"/>
                  </a:schemeClr>
                </a:solidFill>
              </a:endParaRPr>
            </a:p>
          </p:txBody>
        </p:sp>
      </p:grpSp>
      <p:grpSp>
        <p:nvGrpSpPr>
          <p:cNvPr id="19" name="Google Shape;5499;p51">
            <a:extLst>
              <a:ext uri="{FF2B5EF4-FFF2-40B4-BE49-F238E27FC236}">
                <a16:creationId xmlns:a16="http://schemas.microsoft.com/office/drawing/2014/main" id="{4805F663-6863-476B-99FD-A8343D04AF56}"/>
              </a:ext>
            </a:extLst>
          </p:cNvPr>
          <p:cNvGrpSpPr/>
          <p:nvPr/>
        </p:nvGrpSpPr>
        <p:grpSpPr>
          <a:xfrm>
            <a:off x="9100988" y="1023945"/>
            <a:ext cx="2791534" cy="5435968"/>
            <a:chOff x="5280360" y="3361302"/>
            <a:chExt cx="441300" cy="597060"/>
          </a:xfrm>
          <a:noFill/>
        </p:grpSpPr>
        <p:sp>
          <p:nvSpPr>
            <p:cNvPr id="20" name="Google Shape;5500;p51">
              <a:extLst>
                <a:ext uri="{FF2B5EF4-FFF2-40B4-BE49-F238E27FC236}">
                  <a16:creationId xmlns:a16="http://schemas.microsoft.com/office/drawing/2014/main" id="{9DE7448A-9649-441D-9AE7-611A6BD6372B}"/>
                </a:ext>
              </a:extLst>
            </p:cNvPr>
            <p:cNvSpPr/>
            <p:nvPr/>
          </p:nvSpPr>
          <p:spPr>
            <a:xfrm>
              <a:off x="5280360" y="3361302"/>
              <a:ext cx="441300" cy="136500"/>
            </a:xfrm>
            <a:prstGeom prst="flowChartAlternateProcess">
              <a:avLst/>
            </a:prstGeom>
            <a:grpFill/>
            <a:ln w="38100">
              <a:solidFill>
                <a:schemeClr val="bg2">
                  <a:lumMod val="25000"/>
                </a:schemeClr>
              </a:solidFill>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algn="ctr" rtl="0"/>
              <a:r>
                <a:rPr lang="ar-SA" sz="3200" b="1" dirty="0">
                  <a:ln w="0"/>
                  <a:solidFill>
                    <a:srgbClr val="C00000"/>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rPr>
                <a:t>ماذا أعرف؟</a:t>
              </a:r>
              <a:endParaRPr sz="3200" b="1" dirty="0">
                <a:ln w="0"/>
                <a:solidFill>
                  <a:srgbClr val="C00000"/>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endParaRPr>
            </a:p>
          </p:txBody>
        </p:sp>
        <p:sp>
          <p:nvSpPr>
            <p:cNvPr id="21" name="Google Shape;5501;p51">
              <a:extLst>
                <a:ext uri="{FF2B5EF4-FFF2-40B4-BE49-F238E27FC236}">
                  <a16:creationId xmlns:a16="http://schemas.microsoft.com/office/drawing/2014/main" id="{7E22F8D5-464F-49C0-923C-6B8E27767EB7}"/>
                </a:ext>
              </a:extLst>
            </p:cNvPr>
            <p:cNvSpPr/>
            <p:nvPr/>
          </p:nvSpPr>
          <p:spPr>
            <a:xfrm>
              <a:off x="5280360" y="3511877"/>
              <a:ext cx="441300" cy="446485"/>
            </a:xfrm>
            <a:prstGeom prst="flowChartAlternateProcess">
              <a:avLst/>
            </a:prstGeom>
            <a:grpFill/>
            <a:ln w="38100">
              <a:solidFill>
                <a:schemeClr val="bg2">
                  <a:lumMod val="25000"/>
                </a:schemeClr>
              </a:solidFill>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algn="l" rtl="0"/>
              <a:endParaRPr sz="3600" b="1">
                <a:solidFill>
                  <a:schemeClr val="accent3">
                    <a:lumMod val="75000"/>
                  </a:schemeClr>
                </a:solidFill>
              </a:endParaRPr>
            </a:p>
          </p:txBody>
        </p:sp>
      </p:grpSp>
      <p:grpSp>
        <p:nvGrpSpPr>
          <p:cNvPr id="7" name="مجموعة 6"/>
          <p:cNvGrpSpPr/>
          <p:nvPr/>
        </p:nvGrpSpPr>
        <p:grpSpPr>
          <a:xfrm>
            <a:off x="-441960" y="111254"/>
            <a:ext cx="3429000" cy="609600"/>
            <a:chOff x="-422292" y="4401063"/>
            <a:chExt cx="2690036" cy="576064"/>
          </a:xfrm>
          <a:noFill/>
        </p:grpSpPr>
        <p:pic>
          <p:nvPicPr>
            <p:cNvPr id="8" name="Google Shape;182;p29"/>
            <p:cNvPicPr preferRelativeResize="0"/>
            <p:nvPr/>
          </p:nvPicPr>
          <p:blipFill rotWithShape="1">
            <a:blip r:embed="rId2" cstate="print">
              <a:alphaModFix/>
              <a:duotone>
                <a:prstClr val="black"/>
                <a:schemeClr val="tx2">
                  <a:tint val="45000"/>
                  <a:satMod val="400000"/>
                </a:schemeClr>
              </a:duotone>
            </a:blip>
            <a:srcRect t="22454" r="8892" b="33311"/>
            <a:stretch/>
          </p:blipFill>
          <p:spPr>
            <a:xfrm>
              <a:off x="-422292" y="4401063"/>
              <a:ext cx="2690036" cy="576064"/>
            </a:xfrm>
            <a:prstGeom prst="rect">
              <a:avLst/>
            </a:prstGeom>
            <a:grpFill/>
            <a:ln>
              <a:noFill/>
            </a:ln>
          </p:spPr>
        </p:pic>
        <p:sp>
          <p:nvSpPr>
            <p:cNvPr id="9" name="مستطيل 8"/>
            <p:cNvSpPr/>
            <p:nvPr/>
          </p:nvSpPr>
          <p:spPr>
            <a:xfrm>
              <a:off x="-31283" y="4519947"/>
              <a:ext cx="2299027" cy="369331"/>
            </a:xfrm>
            <a:prstGeom prst="rect">
              <a:avLst/>
            </a:prstGeom>
            <a:grpFill/>
          </p:spPr>
          <p:txBody>
            <a:bodyPr wrap="none">
              <a:spAutoFit/>
            </a:bodyPr>
            <a:lstStyle/>
            <a:p>
              <a:r>
                <a:rPr lang="ar-SA" b="1" dirty="0">
                  <a:latin typeface="Calibri" pitchFamily="34" charset="0"/>
                  <a:cs typeface="Calibri" pitchFamily="34" charset="0"/>
                </a:rPr>
                <a:t>استراتيجية العصف الذهني </a:t>
              </a:r>
            </a:p>
          </p:txBody>
        </p:sp>
      </p:grpSp>
      <p:sp>
        <p:nvSpPr>
          <p:cNvPr id="14" name="مستطيل 13"/>
          <p:cNvSpPr/>
          <p:nvPr/>
        </p:nvSpPr>
        <p:spPr>
          <a:xfrm>
            <a:off x="5040178" y="3396727"/>
            <a:ext cx="3995936" cy="692497"/>
          </a:xfrm>
          <a:prstGeom prst="rect">
            <a:avLst/>
          </a:prstGeom>
        </p:spPr>
        <p:txBody>
          <a:bodyPr wrap="square">
            <a:spAutoFit/>
          </a:bodyPr>
          <a:lstStyle/>
          <a:p>
            <a:pPr algn="ctr">
              <a:defRPr sz="3900" b="1">
                <a:latin typeface="+mn-lt"/>
                <a:ea typeface="+mn-ea"/>
                <a:cs typeface="+mn-cs"/>
                <a:sym typeface="Helvetica Neue"/>
              </a:defRPr>
            </a:pPr>
            <a:endParaRPr lang="ar-SA" sz="3900" b="1" dirty="0">
              <a:sym typeface="Helvetica Neue"/>
            </a:endParaRPr>
          </a:p>
        </p:txBody>
      </p:sp>
      <p:sp>
        <p:nvSpPr>
          <p:cNvPr id="30" name="مستطيل 29"/>
          <p:cNvSpPr/>
          <p:nvPr/>
        </p:nvSpPr>
        <p:spPr>
          <a:xfrm>
            <a:off x="8879840" y="187379"/>
            <a:ext cx="2818400" cy="646331"/>
          </a:xfrm>
          <a:prstGeom prst="rect">
            <a:avLst/>
          </a:prstGeom>
        </p:spPr>
        <p:txBody>
          <a:bodyPr wrap="none">
            <a:spAutoFit/>
          </a:bodyPr>
          <a:lstStyle/>
          <a:p>
            <a:r>
              <a:rPr lang="ar-SA" sz="3600" b="1" dirty="0">
                <a:solidFill>
                  <a:srgbClr val="C00000"/>
                </a:solidFill>
                <a:latin typeface="Calibri" panose="020F0502020204030204" pitchFamily="34" charset="0"/>
                <a:cs typeface="Calibri" panose="020F0502020204030204" pitchFamily="34" charset="0"/>
              </a:rPr>
              <a:t>جدول التعلم      </a:t>
            </a:r>
          </a:p>
        </p:txBody>
      </p:sp>
      <p:pic>
        <p:nvPicPr>
          <p:cNvPr id="31" name="صورة 30" descr="pngegg (74).png"/>
          <p:cNvPicPr>
            <a:picLocks noChangeAspect="1"/>
          </p:cNvPicPr>
          <p:nvPr/>
        </p:nvPicPr>
        <p:blipFill>
          <a:blip r:embed="rId3"/>
          <a:stretch>
            <a:fillRect/>
          </a:stretch>
        </p:blipFill>
        <p:spPr>
          <a:xfrm>
            <a:off x="9474042" y="3330511"/>
            <a:ext cx="1967018" cy="1825713"/>
          </a:xfrm>
          <a:prstGeom prst="rect">
            <a:avLst/>
          </a:prstGeom>
        </p:spPr>
      </p:pic>
      <p:sp>
        <p:nvSpPr>
          <p:cNvPr id="27" name="عنصر نائب للمحتوى 2">
            <a:extLst>
              <a:ext uri="{FF2B5EF4-FFF2-40B4-BE49-F238E27FC236}">
                <a16:creationId xmlns:a16="http://schemas.microsoft.com/office/drawing/2014/main" id="{03A51C19-437A-44E9-B063-E54453E84E13}"/>
              </a:ext>
            </a:extLst>
          </p:cNvPr>
          <p:cNvSpPr txBox="1">
            <a:spLocks/>
          </p:cNvSpPr>
          <p:nvPr/>
        </p:nvSpPr>
        <p:spPr bwMode="auto">
          <a:xfrm>
            <a:off x="2731876" y="2573533"/>
            <a:ext cx="5767710" cy="3707709"/>
          </a:xfrm>
          <a:prstGeom prst="rect">
            <a:avLst/>
          </a:prstGeom>
          <a:noFill/>
          <a:ln w="9525">
            <a:noFill/>
            <a:miter lim="800000"/>
            <a:headEnd/>
            <a:tailEnd/>
          </a:ln>
        </p:spPr>
        <p:txBody>
          <a:bodyPr/>
          <a:lstStyle/>
          <a:p>
            <a:pPr marL="342900" indent="-342900" algn="r" rtl="1">
              <a:buFont typeface="Wingdings" panose="05000000000000000000" pitchFamily="2" charset="2"/>
              <a:buChar char="q"/>
            </a:pPr>
            <a:r>
              <a:rPr lang="ar-SA" sz="24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أن تقرأ الآيات قراءة جيدة </a:t>
            </a:r>
          </a:p>
          <a:p>
            <a:pPr marL="342900" indent="-342900" algn="r" rtl="1">
              <a:buFont typeface="Wingdings" panose="05000000000000000000" pitchFamily="2" charset="2"/>
              <a:buChar char="q"/>
            </a:pPr>
            <a:r>
              <a:rPr lang="ar-EG" sz="24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أن </a:t>
            </a:r>
            <a:r>
              <a:rPr lang="ar-SA" sz="24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ت</a:t>
            </a:r>
            <a:r>
              <a:rPr lang="ar-EG" sz="24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ستنتج الطالب</a:t>
            </a:r>
            <a:r>
              <a:rPr lang="ar-SA" sz="24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ة</a:t>
            </a:r>
            <a:r>
              <a:rPr lang="ar-EG" sz="24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 موضوع الآيات أثناء التلاوة.</a:t>
            </a:r>
            <a:endParaRPr lang="ar-SA" sz="24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a:p>
            <a:pPr marL="342900" indent="-342900" algn="r" rtl="1">
              <a:buFont typeface="Wingdings" panose="05000000000000000000" pitchFamily="2" charset="2"/>
              <a:buChar char="q"/>
            </a:pPr>
            <a:r>
              <a:rPr lang="ar-EG" sz="24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أن </a:t>
            </a:r>
            <a:r>
              <a:rPr lang="ar-SA" sz="24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ت</a:t>
            </a:r>
            <a:r>
              <a:rPr lang="ar-EG" sz="24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بين الطالب</a:t>
            </a:r>
            <a:r>
              <a:rPr lang="ar-SA" sz="24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ة</a:t>
            </a:r>
            <a:r>
              <a:rPr lang="ar-EG" sz="24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 معاني الكلمات الواردة بالدرس</a:t>
            </a:r>
            <a:endParaRPr lang="ar-SA" sz="24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a:p>
            <a:pPr marL="342900" indent="-342900" algn="r" rtl="1">
              <a:buFont typeface="Wingdings" panose="05000000000000000000" pitchFamily="2" charset="2"/>
              <a:buChar char="q"/>
            </a:pPr>
            <a:r>
              <a:rPr lang="ar-EG" sz="24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أن </a:t>
            </a:r>
            <a:r>
              <a:rPr lang="ar-SA" sz="24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ت</a:t>
            </a:r>
            <a:r>
              <a:rPr lang="ar-EG" sz="24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شرح الطالب</a:t>
            </a:r>
            <a:r>
              <a:rPr lang="ar-SA" sz="24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ة</a:t>
            </a:r>
            <a:r>
              <a:rPr lang="ar-EG" sz="24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 الآيات شرحا مختصرا</a:t>
            </a:r>
            <a:r>
              <a:rPr lang="ar-SA" sz="24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 </a:t>
            </a:r>
          </a:p>
          <a:p>
            <a:pPr marL="342900" indent="-342900" algn="r" rtl="1">
              <a:buFont typeface="Wingdings" panose="05000000000000000000" pitchFamily="2" charset="2"/>
              <a:buChar char="q"/>
            </a:pPr>
            <a:r>
              <a:rPr lang="ar-EG" sz="24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أن </a:t>
            </a:r>
            <a:r>
              <a:rPr lang="ar-SA" sz="24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ت</a:t>
            </a:r>
            <a:r>
              <a:rPr lang="ar-EG" sz="24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ستخرج الطالب</a:t>
            </a:r>
            <a:r>
              <a:rPr lang="ar-SA" sz="24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ة</a:t>
            </a:r>
            <a:r>
              <a:rPr lang="ar-EG" sz="24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 ثلاثا من فوائد من الآيات</a:t>
            </a:r>
            <a:endParaRPr lang="ar-SA" sz="24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a:p>
            <a:pPr marL="342900" indent="-342900" algn="r" rtl="1">
              <a:buFont typeface="Wingdings" panose="05000000000000000000" pitchFamily="2" charset="2"/>
              <a:buChar char="q"/>
            </a:pPr>
            <a:r>
              <a:rPr lang="ar-EG" sz="24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أن </a:t>
            </a:r>
            <a:r>
              <a:rPr lang="ar-SA" sz="24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ت</a:t>
            </a:r>
            <a:r>
              <a:rPr lang="ar-EG" sz="24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وضح الطالب</a:t>
            </a:r>
            <a:r>
              <a:rPr lang="ar-SA" sz="24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ة</a:t>
            </a:r>
            <a:r>
              <a:rPr lang="ar-EG" sz="24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 معنى قوله تعالى (وكنت نسيا منسيا).</a:t>
            </a:r>
            <a:endParaRPr lang="ar-SA" sz="2400" b="1" dirty="0">
              <a:ln w="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مربع نص 22">
            <a:extLst>
              <a:ext uri="{FF2B5EF4-FFF2-40B4-BE49-F238E27FC236}">
                <a16:creationId xmlns:a16="http://schemas.microsoft.com/office/drawing/2014/main" id="{CEF5D8EF-8F21-4817-8ABC-0F59D36214C7}"/>
              </a:ext>
            </a:extLst>
          </p:cNvPr>
          <p:cNvSpPr txBox="1"/>
          <p:nvPr/>
        </p:nvSpPr>
        <p:spPr>
          <a:xfrm>
            <a:off x="1327355" y="711839"/>
            <a:ext cx="9754439" cy="1446550"/>
          </a:xfrm>
          <a:prstGeom prst="rect">
            <a:avLst/>
          </a:prstGeom>
          <a:noFill/>
        </p:spPr>
        <p:txBody>
          <a:bodyPr wrap="square">
            <a:spAutoFit/>
          </a:bodyPr>
          <a:lstStyle/>
          <a:p>
            <a:pPr algn="ctr"/>
            <a:r>
              <a:rPr lang="ar-SA" sz="4400" b="1" dirty="0">
                <a:ln w="0"/>
                <a:solidFill>
                  <a:schemeClr val="accent2">
                    <a:lumMod val="75000"/>
                  </a:schemeClr>
                </a:solidFill>
                <a:effectLst>
                  <a:outerShdw blurRad="38100" dist="38100" dir="2700000" algn="tl">
                    <a:srgbClr val="000000">
                      <a:alpha val="43137"/>
                    </a:srgbClr>
                  </a:outerShdw>
                </a:effectLst>
              </a:rPr>
              <a:t>طالبتي الغالية</a:t>
            </a:r>
          </a:p>
          <a:p>
            <a:pPr algn="ctr"/>
            <a:r>
              <a:rPr lang="ar-SA" sz="4400" b="1" dirty="0">
                <a:ln w="0"/>
                <a:solidFill>
                  <a:schemeClr val="accent2">
                    <a:lumMod val="75000"/>
                  </a:schemeClr>
                </a:solidFill>
                <a:effectLst>
                  <a:outerShdw blurRad="38100" dist="38100" dir="2700000" algn="tl">
                    <a:srgbClr val="000000">
                      <a:alpha val="43137"/>
                    </a:srgbClr>
                  </a:outerShdw>
                </a:effectLst>
              </a:rPr>
              <a:t>وضح معنى الكلمات  التالية </a:t>
            </a:r>
            <a:endParaRPr lang="ar-SA" sz="4400" b="1" dirty="0">
              <a:solidFill>
                <a:schemeClr val="accent2">
                  <a:lumMod val="75000"/>
                </a:schemeClr>
              </a:solidFill>
              <a:effectLst>
                <a:outerShdw blurRad="38100" dist="38100" dir="2700000" algn="tl">
                  <a:srgbClr val="000000">
                    <a:alpha val="43137"/>
                  </a:srgbClr>
                </a:outerShdw>
              </a:effectLst>
            </a:endParaRPr>
          </a:p>
        </p:txBody>
      </p:sp>
      <p:graphicFrame>
        <p:nvGraphicFramePr>
          <p:cNvPr id="2" name="جدول 2">
            <a:extLst>
              <a:ext uri="{FF2B5EF4-FFF2-40B4-BE49-F238E27FC236}">
                <a16:creationId xmlns:a16="http://schemas.microsoft.com/office/drawing/2014/main" id="{65DBC722-9F6E-6F23-7019-9AA45E4D472C}"/>
              </a:ext>
            </a:extLst>
          </p:cNvPr>
          <p:cNvGraphicFramePr>
            <a:graphicFrameLocks noGrp="1"/>
          </p:cNvGraphicFramePr>
          <p:nvPr>
            <p:extLst>
              <p:ext uri="{D42A27DB-BD31-4B8C-83A1-F6EECF244321}">
                <p14:modId xmlns:p14="http://schemas.microsoft.com/office/powerpoint/2010/main" val="747132303"/>
              </p:ext>
            </p:extLst>
          </p:nvPr>
        </p:nvGraphicFramePr>
        <p:xfrm>
          <a:off x="1066800" y="2971800"/>
          <a:ext cx="9931400" cy="3474720"/>
        </p:xfrm>
        <a:graphic>
          <a:graphicData uri="http://schemas.openxmlformats.org/drawingml/2006/table">
            <a:tbl>
              <a:tblPr rtl="1" firstRow="1" bandRow="1">
                <a:tableStyleId>{3B4B98B0-60AC-42C2-AFA5-B58CD77FA1E5}</a:tableStyleId>
              </a:tblPr>
              <a:tblGrid>
                <a:gridCol w="3034721">
                  <a:extLst>
                    <a:ext uri="{9D8B030D-6E8A-4147-A177-3AD203B41FA5}">
                      <a16:colId xmlns:a16="http://schemas.microsoft.com/office/drawing/2014/main" val="1523814388"/>
                    </a:ext>
                  </a:extLst>
                </a:gridCol>
                <a:gridCol w="6896679">
                  <a:extLst>
                    <a:ext uri="{9D8B030D-6E8A-4147-A177-3AD203B41FA5}">
                      <a16:colId xmlns:a16="http://schemas.microsoft.com/office/drawing/2014/main" val="1407601610"/>
                    </a:ext>
                  </a:extLst>
                </a:gridCol>
              </a:tblGrid>
              <a:tr h="370840">
                <a:tc>
                  <a:txBody>
                    <a:bodyPr/>
                    <a:lstStyle/>
                    <a:p>
                      <a:pPr algn="ctr" rtl="1"/>
                      <a:r>
                        <a:rPr lang="ar-SA" sz="3200" b="1" dirty="0">
                          <a:solidFill>
                            <a:schemeClr val="accent2"/>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الكلمات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ar-SA" sz="3200" b="1" dirty="0">
                          <a:solidFill>
                            <a:schemeClr val="accent2"/>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المعاني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269634"/>
                  </a:ext>
                </a:extLst>
              </a:tr>
              <a:tr h="370840">
                <a:tc>
                  <a:txBody>
                    <a:bodyPr/>
                    <a:lstStyle/>
                    <a:p>
                      <a:pPr algn="ctr" rtl="1"/>
                      <a:r>
                        <a:rPr lang="ar-SA" sz="3200" b="1" dirty="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انتبذت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ar-SA" sz="3200" b="1" dirty="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6072712"/>
                  </a:ext>
                </a:extLst>
              </a:tr>
              <a:tr h="193040">
                <a:tc>
                  <a:txBody>
                    <a:bodyPr/>
                    <a:lstStyle/>
                    <a:p>
                      <a:pPr algn="ctr" rtl="1"/>
                      <a:r>
                        <a:rPr lang="ar-SA" sz="3200" b="1" i="0" dirty="0">
                          <a:solidFill>
                            <a:srgbClr val="202122"/>
                          </a:solidFill>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ءاية </a:t>
                      </a:r>
                      <a:endParaRPr lang="ar-SA" sz="3200" b="1" dirty="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ar-SA" sz="3200" b="1" dirty="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5918709"/>
                  </a:ext>
                </a:extLst>
              </a:tr>
              <a:tr h="386080">
                <a:tc>
                  <a:txBody>
                    <a:bodyPr/>
                    <a:lstStyle/>
                    <a:p>
                      <a:pPr algn="ctr" rtl="1"/>
                      <a:r>
                        <a:rPr lang="ar-SA" sz="3200" b="1" dirty="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نسيا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ar-SA" sz="3200" b="1" dirty="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833465"/>
                  </a:ext>
                </a:extLst>
              </a:tr>
              <a:tr h="289560">
                <a:tc>
                  <a:txBody>
                    <a:bodyPr/>
                    <a:lstStyle/>
                    <a:p>
                      <a:pPr algn="ctr" rtl="1"/>
                      <a:r>
                        <a:rPr lang="ar-SA" sz="3200" b="1" dirty="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سريا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ar-SA" sz="3200" b="1" dirty="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478850"/>
                  </a:ext>
                </a:extLst>
              </a:tr>
              <a:tr h="289560">
                <a:tc>
                  <a:txBody>
                    <a:bodyPr/>
                    <a:lstStyle/>
                    <a:p>
                      <a:pPr algn="ctr" rtl="1"/>
                      <a:r>
                        <a:rPr lang="ar-SA" sz="3200" b="1" dirty="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جنيا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ar-SA" sz="3200" b="1" dirty="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3680112"/>
                  </a:ext>
                </a:extLst>
              </a:tr>
            </a:tbl>
          </a:graphicData>
        </a:graphic>
      </p:graphicFrame>
      <p:sp>
        <p:nvSpPr>
          <p:cNvPr id="3" name="مربع نص 2">
            <a:extLst>
              <a:ext uri="{FF2B5EF4-FFF2-40B4-BE49-F238E27FC236}">
                <a16:creationId xmlns:a16="http://schemas.microsoft.com/office/drawing/2014/main" id="{CB888520-B7E2-016F-5B4A-B5E2A506776B}"/>
              </a:ext>
            </a:extLst>
          </p:cNvPr>
          <p:cNvSpPr txBox="1"/>
          <p:nvPr/>
        </p:nvSpPr>
        <p:spPr>
          <a:xfrm>
            <a:off x="3124200" y="3508459"/>
            <a:ext cx="4953000" cy="523220"/>
          </a:xfrm>
          <a:prstGeom prst="rect">
            <a:avLst/>
          </a:prstGeom>
          <a:noFill/>
        </p:spPr>
        <p:txBody>
          <a:bodyPr wrap="square">
            <a:spAutoFit/>
          </a:bodyPr>
          <a:lstStyle/>
          <a:p>
            <a:pPr algn="ctr" rtl="1"/>
            <a:r>
              <a:rPr lang="ar-EG" sz="2800" b="1" dirty="0">
                <a:latin typeface="Times New Roman" pitchFamily="18" charset="0"/>
                <a:cs typeface="+mn-cs"/>
              </a:rPr>
              <a:t>اعتزلت وتنحت</a:t>
            </a:r>
            <a:endParaRPr lang="ar-EG" sz="3600" b="1" dirty="0">
              <a:cs typeface="+mn-cs"/>
            </a:endParaRPr>
          </a:p>
        </p:txBody>
      </p:sp>
      <p:sp>
        <p:nvSpPr>
          <p:cNvPr id="4" name="مربع نص 3">
            <a:extLst>
              <a:ext uri="{FF2B5EF4-FFF2-40B4-BE49-F238E27FC236}">
                <a16:creationId xmlns:a16="http://schemas.microsoft.com/office/drawing/2014/main" id="{4A2EB036-8575-5C4A-5333-E4C8F7C11A5F}"/>
              </a:ext>
            </a:extLst>
          </p:cNvPr>
          <p:cNvSpPr txBox="1"/>
          <p:nvPr/>
        </p:nvSpPr>
        <p:spPr>
          <a:xfrm>
            <a:off x="3097161" y="4107451"/>
            <a:ext cx="4953000" cy="523220"/>
          </a:xfrm>
          <a:prstGeom prst="rect">
            <a:avLst/>
          </a:prstGeom>
          <a:noFill/>
        </p:spPr>
        <p:txBody>
          <a:bodyPr wrap="square">
            <a:spAutoFit/>
          </a:bodyPr>
          <a:lstStyle/>
          <a:p>
            <a:pPr algn="ctr" rtl="1"/>
            <a:r>
              <a:rPr lang="ar-EG" sz="2800" b="1" dirty="0">
                <a:latin typeface="Times New Roman" pitchFamily="18" charset="0"/>
                <a:cs typeface="+mn-cs"/>
              </a:rPr>
              <a:t>علامة</a:t>
            </a:r>
            <a:endParaRPr lang="ar-EG" sz="3600" b="1" dirty="0">
              <a:cs typeface="+mn-cs"/>
            </a:endParaRPr>
          </a:p>
        </p:txBody>
      </p:sp>
      <p:sp>
        <p:nvSpPr>
          <p:cNvPr id="7" name="مربع نص 6">
            <a:extLst>
              <a:ext uri="{FF2B5EF4-FFF2-40B4-BE49-F238E27FC236}">
                <a16:creationId xmlns:a16="http://schemas.microsoft.com/office/drawing/2014/main" id="{65EE38CA-B79D-401C-49BD-37E53B4E3F32}"/>
              </a:ext>
            </a:extLst>
          </p:cNvPr>
          <p:cNvSpPr txBox="1"/>
          <p:nvPr/>
        </p:nvSpPr>
        <p:spPr>
          <a:xfrm>
            <a:off x="1295400" y="4690691"/>
            <a:ext cx="6553200" cy="523220"/>
          </a:xfrm>
          <a:prstGeom prst="rect">
            <a:avLst/>
          </a:prstGeom>
          <a:noFill/>
        </p:spPr>
        <p:txBody>
          <a:bodyPr wrap="square">
            <a:spAutoFit/>
          </a:bodyPr>
          <a:lstStyle/>
          <a:p>
            <a:pPr algn="ctr" rtl="1"/>
            <a:r>
              <a:rPr lang="ar-EG" sz="2800" b="1" dirty="0">
                <a:latin typeface="Times New Roman" pitchFamily="18" charset="0"/>
                <a:cs typeface="+mn-cs"/>
              </a:rPr>
              <a:t>النسي: الشيء الحقير الذي من شأنه أن ينسى ولا يذكر</a:t>
            </a:r>
            <a:endParaRPr lang="en-US" sz="2800" b="1" dirty="0">
              <a:latin typeface="Times New Roman" pitchFamily="18" charset="0"/>
              <a:cs typeface="+mn-cs"/>
            </a:endParaRPr>
          </a:p>
        </p:txBody>
      </p:sp>
      <p:sp>
        <p:nvSpPr>
          <p:cNvPr id="8" name="مربع نص 7">
            <a:extLst>
              <a:ext uri="{FF2B5EF4-FFF2-40B4-BE49-F238E27FC236}">
                <a16:creationId xmlns:a16="http://schemas.microsoft.com/office/drawing/2014/main" id="{10722A91-89C5-B34E-A02B-7BB53F34E339}"/>
              </a:ext>
            </a:extLst>
          </p:cNvPr>
          <p:cNvSpPr txBox="1"/>
          <p:nvPr/>
        </p:nvSpPr>
        <p:spPr>
          <a:xfrm>
            <a:off x="3153697" y="5228676"/>
            <a:ext cx="4953000" cy="523220"/>
          </a:xfrm>
          <a:prstGeom prst="rect">
            <a:avLst/>
          </a:prstGeom>
          <a:noFill/>
        </p:spPr>
        <p:txBody>
          <a:bodyPr wrap="square">
            <a:spAutoFit/>
          </a:bodyPr>
          <a:lstStyle/>
          <a:p>
            <a:pPr algn="ctr" rtl="1"/>
            <a:r>
              <a:rPr lang="ar-EG" sz="2800" b="1" dirty="0">
                <a:latin typeface="Times New Roman" pitchFamily="18" charset="0"/>
                <a:cs typeface="+mn-cs"/>
              </a:rPr>
              <a:t>السَرِي: النهر.</a:t>
            </a:r>
            <a:endParaRPr lang="en-US" sz="2800" b="1" dirty="0">
              <a:latin typeface="Times New Roman" pitchFamily="18" charset="0"/>
              <a:cs typeface="+mn-cs"/>
            </a:endParaRPr>
          </a:p>
        </p:txBody>
      </p:sp>
      <p:sp>
        <p:nvSpPr>
          <p:cNvPr id="9" name="مربع نص 8">
            <a:extLst>
              <a:ext uri="{FF2B5EF4-FFF2-40B4-BE49-F238E27FC236}">
                <a16:creationId xmlns:a16="http://schemas.microsoft.com/office/drawing/2014/main" id="{90C3F963-7B06-B711-A0CA-20CC7FAF4838}"/>
              </a:ext>
            </a:extLst>
          </p:cNvPr>
          <p:cNvSpPr txBox="1"/>
          <p:nvPr/>
        </p:nvSpPr>
        <p:spPr>
          <a:xfrm>
            <a:off x="3097161" y="5932169"/>
            <a:ext cx="4953000" cy="523220"/>
          </a:xfrm>
          <a:prstGeom prst="rect">
            <a:avLst/>
          </a:prstGeom>
          <a:noFill/>
        </p:spPr>
        <p:txBody>
          <a:bodyPr wrap="square">
            <a:spAutoFit/>
          </a:bodyPr>
          <a:lstStyle/>
          <a:p>
            <a:pPr algn="ctr" rtl="1"/>
            <a:r>
              <a:rPr lang="ar-EG" sz="2800" b="1" dirty="0">
                <a:latin typeface="Times New Roman" pitchFamily="18" charset="0"/>
                <a:cs typeface="+mn-cs"/>
              </a:rPr>
              <a:t>طريَّـــا</a:t>
            </a:r>
            <a:endParaRPr lang="en-US" sz="2800" b="1" dirty="0">
              <a:latin typeface="Times New Roman" pitchFamily="18" charset="0"/>
              <a:cs typeface="+mn-cs"/>
            </a:endParaRPr>
          </a:p>
        </p:txBody>
      </p:sp>
    </p:spTree>
    <p:extLst>
      <p:ext uri="{BB962C8B-B14F-4D97-AF65-F5344CB8AC3E}">
        <p14:creationId xmlns:p14="http://schemas.microsoft.com/office/powerpoint/2010/main" val="3180280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8">
            <a:extLst>
              <a:ext uri="{FF2B5EF4-FFF2-40B4-BE49-F238E27FC236}">
                <a16:creationId xmlns:a16="http://schemas.microsoft.com/office/drawing/2014/main" id="{2848BA81-D403-C7DF-E718-A3AE9E020CE5}"/>
              </a:ext>
            </a:extLst>
          </p:cNvPr>
          <p:cNvSpPr>
            <a:spLocks/>
          </p:cNvSpPr>
          <p:nvPr/>
        </p:nvSpPr>
        <p:spPr>
          <a:xfrm rot="84843">
            <a:off x="-14972" y="5478671"/>
            <a:ext cx="3915673" cy="1225499"/>
          </a:xfrm>
          <a:prstGeom prst="rect">
            <a:avLst/>
          </a:prstGeom>
          <a:solidFill>
            <a:schemeClr val="bg2">
              <a:lumMod val="50000"/>
              <a:alpha val="29000"/>
            </a:schemeClr>
          </a:solidFill>
        </p:spPr>
        <p:txBody>
          <a:bodyPr/>
          <a:lstStyle/>
          <a:p>
            <a:endParaRPr lang="ar-SA"/>
          </a:p>
        </p:txBody>
      </p:sp>
      <p:pic>
        <p:nvPicPr>
          <p:cNvPr id="9" name="صورة 8" descr="صورة تحتوي على نص&#10;&#10;تم إنشاء الوصف تلقائياً">
            <a:extLst>
              <a:ext uri="{FF2B5EF4-FFF2-40B4-BE49-F238E27FC236}">
                <a16:creationId xmlns:a16="http://schemas.microsoft.com/office/drawing/2014/main" id="{0952747F-008A-8E4A-A535-865AFFA56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240015"/>
            <a:ext cx="10429875" cy="3562350"/>
          </a:xfrm>
          <a:prstGeom prst="rect">
            <a:avLst/>
          </a:prstGeom>
        </p:spPr>
      </p:pic>
      <p:sp>
        <p:nvSpPr>
          <p:cNvPr id="3" name="مستطيل 2">
            <a:extLst>
              <a:ext uri="{FF2B5EF4-FFF2-40B4-BE49-F238E27FC236}">
                <a16:creationId xmlns:a16="http://schemas.microsoft.com/office/drawing/2014/main" id="{1BFA0893-39DE-EDEF-5768-3D96FB8DEB4B}"/>
              </a:ext>
            </a:extLst>
          </p:cNvPr>
          <p:cNvSpPr>
            <a:spLocks/>
          </p:cNvSpPr>
          <p:nvPr/>
        </p:nvSpPr>
        <p:spPr>
          <a:xfrm>
            <a:off x="536976" y="5768451"/>
            <a:ext cx="2212465" cy="646331"/>
          </a:xfrm>
          <a:prstGeom prst="rect">
            <a:avLst/>
          </a:prstGeom>
        </p:spPr>
        <p:txBody>
          <a:bodyPr wrap="none">
            <a:spAutoFit/>
          </a:bodyPr>
          <a:lstStyle/>
          <a:p>
            <a:r>
              <a:rPr lang="ar-SA" sz="3600" b="1" dirty="0">
                <a:latin typeface="Calibri" panose="020F0502020204030204" pitchFamily="34" charset="0"/>
                <a:cs typeface="Calibri" panose="020F0502020204030204" pitchFamily="34" charset="0"/>
              </a:rPr>
              <a:t>تفسير للآيات</a:t>
            </a:r>
          </a:p>
        </p:txBody>
      </p:sp>
    </p:spTree>
  </p:cSld>
  <p:clrMapOvr>
    <a:masterClrMapping/>
  </p:clrMapOvr>
  <p:transition>
    <p:pull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AutoShape 2" descr="http://n4hr.com/up/uploads/3591ebb9fb.jpg"/>
          <p:cNvSpPr>
            <a:spLocks noChangeAspect="1" noChangeArrowheads="1"/>
          </p:cNvSpPr>
          <p:nvPr/>
        </p:nvSpPr>
        <p:spPr bwMode="auto">
          <a:xfrm>
            <a:off x="9879013" y="-1371600"/>
            <a:ext cx="3810000" cy="2857500"/>
          </a:xfrm>
          <a:prstGeom prst="rect">
            <a:avLst/>
          </a:prstGeom>
          <a:noFill/>
          <a:ln w="9525">
            <a:noFill/>
            <a:miter lim="800000"/>
            <a:headEnd/>
            <a:tailEnd/>
          </a:ln>
        </p:spPr>
        <p:txBody>
          <a:bodyPr/>
          <a:lstStyle/>
          <a:p>
            <a:endParaRPr lang="ar-EG">
              <a:latin typeface="Calibri" pitchFamily="34" charset="0"/>
            </a:endParaRPr>
          </a:p>
        </p:txBody>
      </p:sp>
      <p:sp>
        <p:nvSpPr>
          <p:cNvPr id="9" name="TextBox 8"/>
          <p:cNvSpPr txBox="1"/>
          <p:nvPr/>
        </p:nvSpPr>
        <p:spPr>
          <a:xfrm>
            <a:off x="2969307" y="901125"/>
            <a:ext cx="7745413" cy="584775"/>
          </a:xfrm>
          <a:prstGeom prst="rect">
            <a:avLst/>
          </a:prstGeom>
          <a:solidFill>
            <a:schemeClr val="bg2"/>
          </a:solidFill>
        </p:spPr>
        <p:txBody>
          <a:bodyPr wrap="square" rtlCol="1">
            <a:spAutoFit/>
          </a:bodyPr>
          <a:lstStyle/>
          <a:p>
            <a:pPr algn="justLow" rtl="1" fontAlgn="auto">
              <a:spcBef>
                <a:spcPts val="0"/>
              </a:spcBef>
              <a:spcAft>
                <a:spcPts val="0"/>
              </a:spcAft>
              <a:defRPr/>
            </a:pPr>
            <a:r>
              <a:rPr lang="ar-SA" sz="3200" b="1" dirty="0">
                <a:ln w="22225">
                  <a:solidFill>
                    <a:schemeClr val="accent2"/>
                  </a:solidFill>
                  <a:prstDash val="solid"/>
                </a:ln>
                <a:solidFill>
                  <a:schemeClr val="accent2">
                    <a:lumMod val="40000"/>
                    <a:lumOff val="60000"/>
                  </a:schemeClr>
                </a:solidFill>
                <a:latin typeface="29LT Azer" panose="00000500000000000000" pitchFamily="2" charset="-78"/>
                <a:cs typeface="29LT Azer" panose="00000500000000000000" pitchFamily="2" charset="-78"/>
              </a:rPr>
              <a:t>طالبتي الغالية ماذا اعد الله للكافرين ..</a:t>
            </a:r>
          </a:p>
        </p:txBody>
      </p:sp>
      <p:sp>
        <p:nvSpPr>
          <p:cNvPr id="2" name="TextBox 7">
            <a:extLst>
              <a:ext uri="{FF2B5EF4-FFF2-40B4-BE49-F238E27FC236}">
                <a16:creationId xmlns:a16="http://schemas.microsoft.com/office/drawing/2014/main" id="{77F3DC49-446E-9424-5F4F-E72241D09C3A}"/>
              </a:ext>
            </a:extLst>
          </p:cNvPr>
          <p:cNvSpPr txBox="1"/>
          <p:nvPr/>
        </p:nvSpPr>
        <p:spPr>
          <a:xfrm>
            <a:off x="1748920" y="2590800"/>
            <a:ext cx="8694159" cy="1200329"/>
          </a:xfrm>
          <a:prstGeom prst="rect">
            <a:avLst/>
          </a:prstGeom>
          <a:noFill/>
        </p:spPr>
        <p:txBody>
          <a:bodyPr wrap="square" rtlCol="1">
            <a:spAutoFit/>
          </a:bodyPr>
          <a:lstStyle/>
          <a:p>
            <a:pPr marL="514350" indent="-514350" algn="r" rtl="1" fontAlgn="auto">
              <a:spcBef>
                <a:spcPts val="0"/>
              </a:spcBef>
              <a:spcAft>
                <a:spcPts val="0"/>
              </a:spcAft>
              <a:buFont typeface="Wingdings" panose="05000000000000000000" pitchFamily="2" charset="2"/>
              <a:buChar char="§"/>
              <a:defRPr/>
            </a:pPr>
            <a:r>
              <a:rPr lang="ar-SA" sz="3600" b="1" dirty="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rPr>
              <a:t>بيان قدرة الله تعالى في تمكين جبريل عليه السلام من التصور بغير صورته التي خلقه الله عليها .</a:t>
            </a:r>
            <a:endParaRPr lang="ar-EG" sz="3600" b="1" dirty="0">
              <a:effectLst>
                <a:outerShdw blurRad="38100" dist="38100" dir="2700000" algn="tl">
                  <a:srgbClr val="000000">
                    <a:alpha val="43137"/>
                  </a:srgbClr>
                </a:outerShdw>
              </a:effectLst>
              <a:latin typeface="29LT Zarid Serif Rg" panose="00000100000000000000" pitchFamily="2" charset="-78"/>
              <a:cs typeface="29LT Zarid Serif Rg" panose="00000100000000000000" pitchFamily="2" charset="-78"/>
            </a:endParaRPr>
          </a:p>
        </p:txBody>
      </p:sp>
      <p:sp>
        <p:nvSpPr>
          <p:cNvPr id="4" name="AutoShape 8">
            <a:extLst>
              <a:ext uri="{FF2B5EF4-FFF2-40B4-BE49-F238E27FC236}">
                <a16:creationId xmlns:a16="http://schemas.microsoft.com/office/drawing/2014/main" id="{E4C13C11-2AF1-5B09-1FFF-4E0F1AE0628A}"/>
              </a:ext>
            </a:extLst>
          </p:cNvPr>
          <p:cNvSpPr>
            <a:spLocks/>
          </p:cNvSpPr>
          <p:nvPr/>
        </p:nvSpPr>
        <p:spPr>
          <a:xfrm rot="84843">
            <a:off x="-1282" y="4467336"/>
            <a:ext cx="3915673" cy="1225499"/>
          </a:xfrm>
          <a:prstGeom prst="rect">
            <a:avLst/>
          </a:prstGeom>
          <a:solidFill>
            <a:schemeClr val="bg2">
              <a:lumMod val="50000"/>
              <a:alpha val="29000"/>
            </a:schemeClr>
          </a:solidFill>
        </p:spPr>
        <p:txBody>
          <a:bodyPr/>
          <a:lstStyle/>
          <a:p>
            <a:endParaRPr lang="ar-SA"/>
          </a:p>
        </p:txBody>
      </p:sp>
      <p:sp>
        <p:nvSpPr>
          <p:cNvPr id="5" name="مستطيل 4">
            <a:extLst>
              <a:ext uri="{FF2B5EF4-FFF2-40B4-BE49-F238E27FC236}">
                <a16:creationId xmlns:a16="http://schemas.microsoft.com/office/drawing/2014/main" id="{F9E907FC-D663-0CAD-EB4A-A86C82FE78AC}"/>
              </a:ext>
            </a:extLst>
          </p:cNvPr>
          <p:cNvSpPr>
            <a:spLocks/>
          </p:cNvSpPr>
          <p:nvPr/>
        </p:nvSpPr>
        <p:spPr>
          <a:xfrm>
            <a:off x="550666" y="4757116"/>
            <a:ext cx="2710999" cy="646331"/>
          </a:xfrm>
          <a:prstGeom prst="rect">
            <a:avLst/>
          </a:prstGeom>
        </p:spPr>
        <p:txBody>
          <a:bodyPr wrap="none">
            <a:spAutoFit/>
          </a:bodyPr>
          <a:lstStyle/>
          <a:p>
            <a:r>
              <a:rPr lang="ar-SA" sz="3600" b="1" dirty="0">
                <a:latin typeface="Calibri" panose="020F0502020204030204" pitchFamily="34" charset="0"/>
                <a:cs typeface="Calibri" panose="020F0502020204030204" pitchFamily="34" charset="0"/>
              </a:rPr>
              <a:t>من فوائد الآيات </a:t>
            </a:r>
          </a:p>
        </p:txBody>
      </p:sp>
    </p:spTree>
  </p:cSld>
  <p:clrMapOvr>
    <a:masterClrMapping/>
  </p:clrMapOvr>
  <p:transition>
    <p:pull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صورة تحتوي على نص&#10;&#10;تم إنشاء الوصف تلقائياً">
            <a:extLst>
              <a:ext uri="{FF2B5EF4-FFF2-40B4-BE49-F238E27FC236}">
                <a16:creationId xmlns:a16="http://schemas.microsoft.com/office/drawing/2014/main" id="{86E5BD5E-6AD6-55A2-EFB4-5D27A91610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981200"/>
            <a:ext cx="10325100" cy="2038350"/>
          </a:xfrm>
          <a:prstGeom prst="rect">
            <a:avLst/>
          </a:prstGeom>
        </p:spPr>
      </p:pic>
      <p:sp>
        <p:nvSpPr>
          <p:cNvPr id="2" name="AutoShape 8">
            <a:extLst>
              <a:ext uri="{FF2B5EF4-FFF2-40B4-BE49-F238E27FC236}">
                <a16:creationId xmlns:a16="http://schemas.microsoft.com/office/drawing/2014/main" id="{2848BA81-D403-C7DF-E718-A3AE9E020CE5}"/>
              </a:ext>
            </a:extLst>
          </p:cNvPr>
          <p:cNvSpPr>
            <a:spLocks/>
          </p:cNvSpPr>
          <p:nvPr/>
        </p:nvSpPr>
        <p:spPr>
          <a:xfrm rot="84843">
            <a:off x="-14972" y="5478671"/>
            <a:ext cx="3915673" cy="1225499"/>
          </a:xfrm>
          <a:prstGeom prst="rect">
            <a:avLst/>
          </a:prstGeom>
          <a:solidFill>
            <a:schemeClr val="bg2">
              <a:lumMod val="50000"/>
              <a:alpha val="29000"/>
            </a:schemeClr>
          </a:solidFill>
        </p:spPr>
        <p:txBody>
          <a:bodyPr/>
          <a:lstStyle/>
          <a:p>
            <a:endParaRPr lang="ar-SA"/>
          </a:p>
        </p:txBody>
      </p:sp>
      <p:sp>
        <p:nvSpPr>
          <p:cNvPr id="3" name="مستطيل 2">
            <a:extLst>
              <a:ext uri="{FF2B5EF4-FFF2-40B4-BE49-F238E27FC236}">
                <a16:creationId xmlns:a16="http://schemas.microsoft.com/office/drawing/2014/main" id="{1BFA0893-39DE-EDEF-5768-3D96FB8DEB4B}"/>
              </a:ext>
            </a:extLst>
          </p:cNvPr>
          <p:cNvSpPr>
            <a:spLocks/>
          </p:cNvSpPr>
          <p:nvPr/>
        </p:nvSpPr>
        <p:spPr>
          <a:xfrm>
            <a:off x="536976" y="5768451"/>
            <a:ext cx="2212465" cy="646331"/>
          </a:xfrm>
          <a:prstGeom prst="rect">
            <a:avLst/>
          </a:prstGeom>
        </p:spPr>
        <p:txBody>
          <a:bodyPr wrap="none">
            <a:spAutoFit/>
          </a:bodyPr>
          <a:lstStyle/>
          <a:p>
            <a:r>
              <a:rPr lang="ar-SA" sz="3600" b="1" dirty="0">
                <a:latin typeface="Calibri" panose="020F0502020204030204" pitchFamily="34" charset="0"/>
                <a:cs typeface="Calibri" panose="020F0502020204030204" pitchFamily="34" charset="0"/>
              </a:rPr>
              <a:t>تفسير للآيات</a:t>
            </a:r>
          </a:p>
        </p:txBody>
      </p:sp>
    </p:spTree>
    <p:extLst>
      <p:ext uri="{BB962C8B-B14F-4D97-AF65-F5344CB8AC3E}">
        <p14:creationId xmlns:p14="http://schemas.microsoft.com/office/powerpoint/2010/main" val="411770080"/>
      </p:ext>
    </p:extLst>
  </p:cSld>
  <p:clrMapOvr>
    <a:masterClrMapping/>
  </p:clrMapOvr>
  <p:transition>
    <p:pull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1740</TotalTime>
  <Words>655</Words>
  <Application>Microsoft Office PowerPoint</Application>
  <PresentationFormat>شاشة عريضة</PresentationFormat>
  <Paragraphs>84</Paragraphs>
  <Slides>21</Slides>
  <Notes>2</Notes>
  <HiddenSlides>0</HiddenSlides>
  <MMClips>1</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21</vt:i4>
      </vt:variant>
    </vt:vector>
  </HeadingPairs>
  <TitlesOfParts>
    <vt:vector size="31" baseType="lpstr">
      <vt:lpstr>29LT Azer</vt:lpstr>
      <vt:lpstr>29LT Bukra Bold Italic</vt:lpstr>
      <vt:lpstr>29LT Zarid Serif Rg</vt:lpstr>
      <vt:lpstr>Arial</vt:lpstr>
      <vt:lpstr>Calibri</vt:lpstr>
      <vt:lpstr>Khalid Art bold</vt:lpstr>
      <vt:lpstr>Tahoma</vt:lpstr>
      <vt:lpstr>Times New Roman</vt:lpstr>
      <vt:lpstr>Wingdings</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تفسير 3م الفصل 2 لؤلؤة العتيق </dc:title>
  <dc:subject>47- دعوة إبراهيم عليه السلام للتوحيد</dc:subject>
  <dc:creator>أ/لؤلؤة العتيق</dc:creator>
  <cp:keywords>قناة البيان للعروض والعلوم الشرعية</cp:keywords>
  <cp:lastModifiedBy>لؤلؤة العتيق</cp:lastModifiedBy>
  <cp:revision>133</cp:revision>
  <dcterms:created xsi:type="dcterms:W3CDTF">2006-08-16T00:00:00Z</dcterms:created>
  <dcterms:modified xsi:type="dcterms:W3CDTF">2024-01-03T14:45:45Z</dcterms:modified>
</cp:coreProperties>
</file>