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86" r:id="rId4"/>
    <p:sldId id="293" r:id="rId5"/>
    <p:sldId id="294" r:id="rId6"/>
    <p:sldId id="295" r:id="rId7"/>
    <p:sldId id="296" r:id="rId8"/>
    <p:sldId id="297" r:id="rId9"/>
    <p:sldId id="283" r:id="rId10"/>
    <p:sldId id="261" r:id="rId11"/>
  </p:sldIdLst>
  <p:sldSz cx="12192000" cy="6858000"/>
  <p:notesSz cx="6858000" cy="9144000"/>
  <p:custDataLst>
    <p:tags r:id="rId13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452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1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D088E-A55A-427C-8A8F-7905417DF8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360C296-B0FB-439D-A1FF-79DB5ED29654}" type="asst">
      <dgm:prSet phldrT="[نص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dirty="0">
              <a:solidFill>
                <a:srgbClr val="002060"/>
              </a:solidFill>
            </a:rPr>
            <a:t>إذن حلول نظام مكون من معادلتين خطيتين هو </a:t>
          </a:r>
        </a:p>
      </dgm:t>
    </dgm:pt>
    <dgm:pt modelId="{11F5BB53-A73A-4C14-869B-1E6EFCA24E4C}" type="parTrans" cxnId="{014C7BF7-20F2-45A2-A45B-8593979CED17}">
      <dgm:prSet/>
      <dgm:spPr/>
      <dgm:t>
        <a:bodyPr/>
        <a:lstStyle/>
        <a:p>
          <a:pPr rtl="1"/>
          <a:endParaRPr lang="ar-SA"/>
        </a:p>
      </dgm:t>
    </dgm:pt>
    <dgm:pt modelId="{1277F764-5D40-4503-BF69-220AFB6630A1}" type="sibTrans" cxnId="{014C7BF7-20F2-45A2-A45B-8593979CED17}">
      <dgm:prSet/>
      <dgm:spPr/>
      <dgm:t>
        <a:bodyPr/>
        <a:lstStyle/>
        <a:p>
          <a:pPr rtl="1"/>
          <a:endParaRPr lang="ar-SA"/>
        </a:p>
      </dgm:t>
    </dgm:pt>
    <dgm:pt modelId="{93B8C1BD-0705-41D5-8DE3-FE0B50B1BEDC}">
      <dgm:prSet phldrT="[نص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1"/>
          <a:r>
            <a:rPr lang="ar-SA" b="1" dirty="0">
              <a:solidFill>
                <a:srgbClr val="FF0000"/>
              </a:solidFill>
            </a:rPr>
            <a:t>مستحيلة الحل</a:t>
          </a:r>
        </a:p>
        <a:p>
          <a:pPr rtl="1"/>
          <a:r>
            <a:rPr lang="ar-SA" b="1" dirty="0"/>
            <a:t>مثال</a:t>
          </a:r>
        </a:p>
        <a:p>
          <a:pPr rtl="1"/>
          <a:r>
            <a:rPr lang="ar-SA" b="1" dirty="0"/>
            <a:t>+1= -1</a:t>
          </a:r>
        </a:p>
      </dgm:t>
    </dgm:pt>
    <dgm:pt modelId="{9100FB28-EC51-4241-A126-C9F75A5B6069}" type="parTrans" cxnId="{4FAC8987-C38A-4FF1-B19B-7C8F92B1E533}">
      <dgm:prSet/>
      <dgm:spPr/>
      <dgm:t>
        <a:bodyPr/>
        <a:lstStyle/>
        <a:p>
          <a:pPr rtl="1"/>
          <a:endParaRPr lang="ar-SA"/>
        </a:p>
      </dgm:t>
    </dgm:pt>
    <dgm:pt modelId="{C956D877-7AAF-4DB8-A376-11214C2C79EE}" type="sibTrans" cxnId="{4FAC8987-C38A-4FF1-B19B-7C8F92B1E533}">
      <dgm:prSet/>
      <dgm:spPr/>
      <dgm:t>
        <a:bodyPr/>
        <a:lstStyle/>
        <a:p>
          <a:pPr rtl="1"/>
          <a:endParaRPr lang="ar-SA"/>
        </a:p>
      </dgm:t>
    </dgm:pt>
    <dgm:pt modelId="{04363603-8391-4E52-9126-70C2EFCF92F2}">
      <dgm:prSet phldrT="[نص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1"/>
          <a:r>
            <a:rPr lang="ar-SA" b="1" dirty="0">
              <a:solidFill>
                <a:srgbClr val="0070C0"/>
              </a:solidFill>
            </a:rPr>
            <a:t>متعددة الحلول</a:t>
          </a:r>
        </a:p>
        <a:p>
          <a:pPr rtl="1"/>
          <a:r>
            <a:rPr lang="ar-SA" b="1" dirty="0"/>
            <a:t>مثال</a:t>
          </a:r>
        </a:p>
        <a:p>
          <a:pPr rtl="1"/>
          <a:r>
            <a:rPr lang="ar-SA" b="1" dirty="0"/>
            <a:t>+1= +1</a:t>
          </a:r>
        </a:p>
      </dgm:t>
    </dgm:pt>
    <dgm:pt modelId="{C8424B80-631A-4AAF-ACC6-1238BB359D4A}" type="parTrans" cxnId="{D181ADED-D466-4540-98F1-B07E33B8D9B0}">
      <dgm:prSet/>
      <dgm:spPr/>
      <dgm:t>
        <a:bodyPr/>
        <a:lstStyle/>
        <a:p>
          <a:pPr rtl="1"/>
          <a:endParaRPr lang="ar-SA"/>
        </a:p>
      </dgm:t>
    </dgm:pt>
    <dgm:pt modelId="{82105B7E-BECB-4C44-A102-A24F3ACCDF6A}" type="sibTrans" cxnId="{D181ADED-D466-4540-98F1-B07E33B8D9B0}">
      <dgm:prSet/>
      <dgm:spPr/>
      <dgm:t>
        <a:bodyPr/>
        <a:lstStyle/>
        <a:p>
          <a:pPr rtl="1"/>
          <a:endParaRPr lang="ar-SA"/>
        </a:p>
      </dgm:t>
    </dgm:pt>
    <dgm:pt modelId="{D6DDBA14-B967-408A-9764-0660D164507A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1"/>
          <a:r>
            <a:rPr lang="ar-SA" sz="2800" b="1" dirty="0">
              <a:solidFill>
                <a:srgbClr val="00B050"/>
              </a:solidFill>
            </a:rPr>
            <a:t>حل وحيد</a:t>
          </a:r>
        </a:p>
        <a:p>
          <a:pPr rtl="1"/>
          <a:r>
            <a:rPr lang="ar-SA" sz="2000" b="1" dirty="0"/>
            <a:t>في صورة زوج مرتب</a:t>
          </a:r>
        </a:p>
      </dgm:t>
    </dgm:pt>
    <dgm:pt modelId="{BFFD4708-D1E0-41A4-9D78-DE4B7CC5C31E}" type="parTrans" cxnId="{D8DC8E04-844C-44D7-BC40-63888F322A07}">
      <dgm:prSet/>
      <dgm:spPr/>
      <dgm:t>
        <a:bodyPr/>
        <a:lstStyle/>
        <a:p>
          <a:pPr rtl="1"/>
          <a:endParaRPr lang="ar-SA"/>
        </a:p>
      </dgm:t>
    </dgm:pt>
    <dgm:pt modelId="{83916867-0B9C-4CFF-9C1B-7692DBFE374F}" type="sibTrans" cxnId="{D8DC8E04-844C-44D7-BC40-63888F322A07}">
      <dgm:prSet/>
      <dgm:spPr/>
      <dgm:t>
        <a:bodyPr/>
        <a:lstStyle/>
        <a:p>
          <a:pPr rtl="1"/>
          <a:endParaRPr lang="ar-SA"/>
        </a:p>
      </dgm:t>
    </dgm:pt>
    <dgm:pt modelId="{575E9063-4E83-4776-8766-2A60354BA7D7}" type="pres">
      <dgm:prSet presAssocID="{02FD088E-A55A-427C-8A8F-7905417DF8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379FDC-FECA-4925-8873-D5AE1BE65EAE}" type="pres">
      <dgm:prSet presAssocID="{6360C296-B0FB-439D-A1FF-79DB5ED29654}" presName="hierRoot1" presStyleCnt="0">
        <dgm:presLayoutVars>
          <dgm:hierBranch val="init"/>
        </dgm:presLayoutVars>
      </dgm:prSet>
      <dgm:spPr/>
    </dgm:pt>
    <dgm:pt modelId="{84CA7B2D-DBEA-44FE-9D45-AD22AE02B6E9}" type="pres">
      <dgm:prSet presAssocID="{6360C296-B0FB-439D-A1FF-79DB5ED29654}" presName="rootComposite1" presStyleCnt="0"/>
      <dgm:spPr/>
    </dgm:pt>
    <dgm:pt modelId="{AB6AE4E0-79CC-44BF-AD8C-6245C381F0C4}" type="pres">
      <dgm:prSet presAssocID="{6360C296-B0FB-439D-A1FF-79DB5ED29654}" presName="rootText1" presStyleLbl="node0" presStyleIdx="0" presStyleCnt="1" custScaleX="367287" custScaleY="90041" custLinFactNeighborX="737" custLinFactNeighborY="-3593">
        <dgm:presLayoutVars>
          <dgm:chPref val="3"/>
        </dgm:presLayoutVars>
      </dgm:prSet>
      <dgm:spPr/>
    </dgm:pt>
    <dgm:pt modelId="{3081B644-74E9-4059-B4AD-FD3648C47856}" type="pres">
      <dgm:prSet presAssocID="{6360C296-B0FB-439D-A1FF-79DB5ED29654}" presName="rootConnector1" presStyleLbl="asst0" presStyleIdx="0" presStyleCnt="0"/>
      <dgm:spPr/>
    </dgm:pt>
    <dgm:pt modelId="{037A5E79-8310-402E-84B7-68157FC01503}" type="pres">
      <dgm:prSet presAssocID="{6360C296-B0FB-439D-A1FF-79DB5ED29654}" presName="hierChild2" presStyleCnt="0"/>
      <dgm:spPr/>
    </dgm:pt>
    <dgm:pt modelId="{724D85E5-F0F1-4496-A0F2-46C07A954EAC}" type="pres">
      <dgm:prSet presAssocID="{9100FB28-EC51-4241-A126-C9F75A5B6069}" presName="Name37" presStyleLbl="parChTrans1D2" presStyleIdx="0" presStyleCnt="3"/>
      <dgm:spPr/>
    </dgm:pt>
    <dgm:pt modelId="{67CEEE18-D1FE-4588-9E93-A1683D502792}" type="pres">
      <dgm:prSet presAssocID="{93B8C1BD-0705-41D5-8DE3-FE0B50B1BEDC}" presName="hierRoot2" presStyleCnt="0">
        <dgm:presLayoutVars>
          <dgm:hierBranch val="init"/>
        </dgm:presLayoutVars>
      </dgm:prSet>
      <dgm:spPr/>
    </dgm:pt>
    <dgm:pt modelId="{B358E249-748B-4A16-ABF2-FFC47FB3B196}" type="pres">
      <dgm:prSet presAssocID="{93B8C1BD-0705-41D5-8DE3-FE0B50B1BEDC}" presName="rootComposite" presStyleCnt="0"/>
      <dgm:spPr/>
    </dgm:pt>
    <dgm:pt modelId="{B1C7B7F3-7C0C-4784-B5E0-B1148ACD38C5}" type="pres">
      <dgm:prSet presAssocID="{93B8C1BD-0705-41D5-8DE3-FE0B50B1BEDC}" presName="rootText" presStyleLbl="node2" presStyleIdx="0" presStyleCnt="3" custScaleX="117954" custScaleY="184643">
        <dgm:presLayoutVars>
          <dgm:chPref val="3"/>
        </dgm:presLayoutVars>
      </dgm:prSet>
      <dgm:spPr/>
    </dgm:pt>
    <dgm:pt modelId="{8C41D73D-6C59-4C5B-9668-0893B3501939}" type="pres">
      <dgm:prSet presAssocID="{93B8C1BD-0705-41D5-8DE3-FE0B50B1BEDC}" presName="rootConnector" presStyleLbl="node2" presStyleIdx="0" presStyleCnt="3"/>
      <dgm:spPr/>
    </dgm:pt>
    <dgm:pt modelId="{664D8F3E-D480-46E6-B25A-6BF8CDF3ED6F}" type="pres">
      <dgm:prSet presAssocID="{93B8C1BD-0705-41D5-8DE3-FE0B50B1BEDC}" presName="hierChild4" presStyleCnt="0"/>
      <dgm:spPr/>
    </dgm:pt>
    <dgm:pt modelId="{3B26A1C5-725C-4979-BF6A-BBA1008C383C}" type="pres">
      <dgm:prSet presAssocID="{93B8C1BD-0705-41D5-8DE3-FE0B50B1BEDC}" presName="hierChild5" presStyleCnt="0"/>
      <dgm:spPr/>
    </dgm:pt>
    <dgm:pt modelId="{B644D6E5-8E64-4C44-B1A3-6CF5CEC7DB52}" type="pres">
      <dgm:prSet presAssocID="{C8424B80-631A-4AAF-ACC6-1238BB359D4A}" presName="Name37" presStyleLbl="parChTrans1D2" presStyleIdx="1" presStyleCnt="3"/>
      <dgm:spPr/>
    </dgm:pt>
    <dgm:pt modelId="{1C404B47-667A-43CE-B1B4-22ED0CC53BF4}" type="pres">
      <dgm:prSet presAssocID="{04363603-8391-4E52-9126-70C2EFCF92F2}" presName="hierRoot2" presStyleCnt="0">
        <dgm:presLayoutVars>
          <dgm:hierBranch val="init"/>
        </dgm:presLayoutVars>
      </dgm:prSet>
      <dgm:spPr/>
    </dgm:pt>
    <dgm:pt modelId="{839123BF-A7A9-4B2E-8009-2CAA3B21347E}" type="pres">
      <dgm:prSet presAssocID="{04363603-8391-4E52-9126-70C2EFCF92F2}" presName="rootComposite" presStyleCnt="0"/>
      <dgm:spPr/>
    </dgm:pt>
    <dgm:pt modelId="{BE35A97D-4603-49E1-8F39-8FCB9A696068}" type="pres">
      <dgm:prSet presAssocID="{04363603-8391-4E52-9126-70C2EFCF92F2}" presName="rootText" presStyleLbl="node2" presStyleIdx="1" presStyleCnt="3" custScaleX="114976" custScaleY="193026">
        <dgm:presLayoutVars>
          <dgm:chPref val="3"/>
        </dgm:presLayoutVars>
      </dgm:prSet>
      <dgm:spPr/>
    </dgm:pt>
    <dgm:pt modelId="{61F77FDB-CB78-40C8-9355-AD0946A9BE57}" type="pres">
      <dgm:prSet presAssocID="{04363603-8391-4E52-9126-70C2EFCF92F2}" presName="rootConnector" presStyleLbl="node2" presStyleIdx="1" presStyleCnt="3"/>
      <dgm:spPr/>
    </dgm:pt>
    <dgm:pt modelId="{FE4AA843-BF63-4679-AE28-15FAA0BE6510}" type="pres">
      <dgm:prSet presAssocID="{04363603-8391-4E52-9126-70C2EFCF92F2}" presName="hierChild4" presStyleCnt="0"/>
      <dgm:spPr/>
    </dgm:pt>
    <dgm:pt modelId="{89EEA0C2-3E2D-43B8-A784-7D33BE78319B}" type="pres">
      <dgm:prSet presAssocID="{04363603-8391-4E52-9126-70C2EFCF92F2}" presName="hierChild5" presStyleCnt="0"/>
      <dgm:spPr/>
    </dgm:pt>
    <dgm:pt modelId="{EA4A4079-BFDF-4F76-BC19-EED72FDD9975}" type="pres">
      <dgm:prSet presAssocID="{BFFD4708-D1E0-41A4-9D78-DE4B7CC5C31E}" presName="Name37" presStyleLbl="parChTrans1D2" presStyleIdx="2" presStyleCnt="3"/>
      <dgm:spPr/>
    </dgm:pt>
    <dgm:pt modelId="{CD6D4643-A9A1-4ADF-AC06-B658C0E21CF1}" type="pres">
      <dgm:prSet presAssocID="{D6DDBA14-B967-408A-9764-0660D164507A}" presName="hierRoot2" presStyleCnt="0">
        <dgm:presLayoutVars>
          <dgm:hierBranch val="init"/>
        </dgm:presLayoutVars>
      </dgm:prSet>
      <dgm:spPr/>
    </dgm:pt>
    <dgm:pt modelId="{11BDF412-9D15-4821-B145-618C13113A70}" type="pres">
      <dgm:prSet presAssocID="{D6DDBA14-B967-408A-9764-0660D164507A}" presName="rootComposite" presStyleCnt="0"/>
      <dgm:spPr/>
    </dgm:pt>
    <dgm:pt modelId="{C09AE9A9-B43E-4882-A454-04E5121C224F}" type="pres">
      <dgm:prSet presAssocID="{D6DDBA14-B967-408A-9764-0660D164507A}" presName="rootText" presStyleLbl="node2" presStyleIdx="2" presStyleCnt="3" custScaleX="124686" custScaleY="200028">
        <dgm:presLayoutVars>
          <dgm:chPref val="3"/>
        </dgm:presLayoutVars>
      </dgm:prSet>
      <dgm:spPr/>
    </dgm:pt>
    <dgm:pt modelId="{1264AECA-E39C-4091-A4A2-64FCE8648CF4}" type="pres">
      <dgm:prSet presAssocID="{D6DDBA14-B967-408A-9764-0660D164507A}" presName="rootConnector" presStyleLbl="node2" presStyleIdx="2" presStyleCnt="3"/>
      <dgm:spPr/>
    </dgm:pt>
    <dgm:pt modelId="{FCBC9F7B-9AEF-4C20-98AE-8549FFEE0693}" type="pres">
      <dgm:prSet presAssocID="{D6DDBA14-B967-408A-9764-0660D164507A}" presName="hierChild4" presStyleCnt="0"/>
      <dgm:spPr/>
    </dgm:pt>
    <dgm:pt modelId="{E06A8145-AE44-4C51-BE72-E2C9552C5B42}" type="pres">
      <dgm:prSet presAssocID="{D6DDBA14-B967-408A-9764-0660D164507A}" presName="hierChild5" presStyleCnt="0"/>
      <dgm:spPr/>
    </dgm:pt>
    <dgm:pt modelId="{251A18D8-D160-4A9A-8E98-76C2F4006D57}" type="pres">
      <dgm:prSet presAssocID="{6360C296-B0FB-439D-A1FF-79DB5ED29654}" presName="hierChild3" presStyleCnt="0"/>
      <dgm:spPr/>
    </dgm:pt>
  </dgm:ptLst>
  <dgm:cxnLst>
    <dgm:cxn modelId="{D8DC8E04-844C-44D7-BC40-63888F322A07}" srcId="{6360C296-B0FB-439D-A1FF-79DB5ED29654}" destId="{D6DDBA14-B967-408A-9764-0660D164507A}" srcOrd="2" destOrd="0" parTransId="{BFFD4708-D1E0-41A4-9D78-DE4B7CC5C31E}" sibTransId="{83916867-0B9C-4CFF-9C1B-7692DBFE374F}"/>
    <dgm:cxn modelId="{6D44AB09-82DD-40BB-89A5-F2C545F624CE}" type="presOf" srcId="{02FD088E-A55A-427C-8A8F-7905417DF800}" destId="{575E9063-4E83-4776-8766-2A60354BA7D7}" srcOrd="0" destOrd="0" presId="urn:microsoft.com/office/officeart/2005/8/layout/orgChart1"/>
    <dgm:cxn modelId="{8F02AA65-FBA6-40EA-992C-91F4EBCD5C3F}" type="presOf" srcId="{6360C296-B0FB-439D-A1FF-79DB5ED29654}" destId="{AB6AE4E0-79CC-44BF-AD8C-6245C381F0C4}" srcOrd="0" destOrd="0" presId="urn:microsoft.com/office/officeart/2005/8/layout/orgChart1"/>
    <dgm:cxn modelId="{077DAC76-CA9C-4D6F-A6BA-E4D3DC9AFDE1}" type="presOf" srcId="{9100FB28-EC51-4241-A126-C9F75A5B6069}" destId="{724D85E5-F0F1-4496-A0F2-46C07A954EAC}" srcOrd="0" destOrd="0" presId="urn:microsoft.com/office/officeart/2005/8/layout/orgChart1"/>
    <dgm:cxn modelId="{5DF33578-7570-4324-A7F3-9FA687A19732}" type="presOf" srcId="{93B8C1BD-0705-41D5-8DE3-FE0B50B1BEDC}" destId="{B1C7B7F3-7C0C-4784-B5E0-B1148ACD38C5}" srcOrd="0" destOrd="0" presId="urn:microsoft.com/office/officeart/2005/8/layout/orgChart1"/>
    <dgm:cxn modelId="{F3F0C778-7DCD-4176-BEAA-9C83B000B13C}" type="presOf" srcId="{04363603-8391-4E52-9126-70C2EFCF92F2}" destId="{61F77FDB-CB78-40C8-9355-AD0946A9BE57}" srcOrd="1" destOrd="0" presId="urn:microsoft.com/office/officeart/2005/8/layout/orgChart1"/>
    <dgm:cxn modelId="{4FAC8987-C38A-4FF1-B19B-7C8F92B1E533}" srcId="{6360C296-B0FB-439D-A1FF-79DB5ED29654}" destId="{93B8C1BD-0705-41D5-8DE3-FE0B50B1BEDC}" srcOrd="0" destOrd="0" parTransId="{9100FB28-EC51-4241-A126-C9F75A5B6069}" sibTransId="{C956D877-7AAF-4DB8-A376-11214C2C79EE}"/>
    <dgm:cxn modelId="{A1428988-EFA0-4F43-9CE2-37447186AB9F}" type="presOf" srcId="{93B8C1BD-0705-41D5-8DE3-FE0B50B1BEDC}" destId="{8C41D73D-6C59-4C5B-9668-0893B3501939}" srcOrd="1" destOrd="0" presId="urn:microsoft.com/office/officeart/2005/8/layout/orgChart1"/>
    <dgm:cxn modelId="{1114CA8F-290F-4A0B-82D0-65F07CA093A2}" type="presOf" srcId="{04363603-8391-4E52-9126-70C2EFCF92F2}" destId="{BE35A97D-4603-49E1-8F39-8FCB9A696068}" srcOrd="0" destOrd="0" presId="urn:microsoft.com/office/officeart/2005/8/layout/orgChart1"/>
    <dgm:cxn modelId="{D812BFAE-6A4D-4851-B3FD-9AD88505A782}" type="presOf" srcId="{6360C296-B0FB-439D-A1FF-79DB5ED29654}" destId="{3081B644-74E9-4059-B4AD-FD3648C47856}" srcOrd="1" destOrd="0" presId="urn:microsoft.com/office/officeart/2005/8/layout/orgChart1"/>
    <dgm:cxn modelId="{B67945C4-1A46-464C-9D48-E671D8990999}" type="presOf" srcId="{BFFD4708-D1E0-41A4-9D78-DE4B7CC5C31E}" destId="{EA4A4079-BFDF-4F76-BC19-EED72FDD9975}" srcOrd="0" destOrd="0" presId="urn:microsoft.com/office/officeart/2005/8/layout/orgChart1"/>
    <dgm:cxn modelId="{B1527BCC-C40A-4555-A467-1B449385DA71}" type="presOf" srcId="{D6DDBA14-B967-408A-9764-0660D164507A}" destId="{C09AE9A9-B43E-4882-A454-04E5121C224F}" srcOrd="0" destOrd="0" presId="urn:microsoft.com/office/officeart/2005/8/layout/orgChart1"/>
    <dgm:cxn modelId="{FB2476E8-1CE8-4DA4-953B-A16292A8616F}" type="presOf" srcId="{C8424B80-631A-4AAF-ACC6-1238BB359D4A}" destId="{B644D6E5-8E64-4C44-B1A3-6CF5CEC7DB52}" srcOrd="0" destOrd="0" presId="urn:microsoft.com/office/officeart/2005/8/layout/orgChart1"/>
    <dgm:cxn modelId="{D181ADED-D466-4540-98F1-B07E33B8D9B0}" srcId="{6360C296-B0FB-439D-A1FF-79DB5ED29654}" destId="{04363603-8391-4E52-9126-70C2EFCF92F2}" srcOrd="1" destOrd="0" parTransId="{C8424B80-631A-4AAF-ACC6-1238BB359D4A}" sibTransId="{82105B7E-BECB-4C44-A102-A24F3ACCDF6A}"/>
    <dgm:cxn modelId="{014C7BF7-20F2-45A2-A45B-8593979CED17}" srcId="{02FD088E-A55A-427C-8A8F-7905417DF800}" destId="{6360C296-B0FB-439D-A1FF-79DB5ED29654}" srcOrd="0" destOrd="0" parTransId="{11F5BB53-A73A-4C14-869B-1E6EFCA24E4C}" sibTransId="{1277F764-5D40-4503-BF69-220AFB6630A1}"/>
    <dgm:cxn modelId="{A5605CFF-0243-4B85-80E4-F9639EFA3F50}" type="presOf" srcId="{D6DDBA14-B967-408A-9764-0660D164507A}" destId="{1264AECA-E39C-4091-A4A2-64FCE8648CF4}" srcOrd="1" destOrd="0" presId="urn:microsoft.com/office/officeart/2005/8/layout/orgChart1"/>
    <dgm:cxn modelId="{0A99C8C1-588D-4286-BBAE-074D5D431FF7}" type="presParOf" srcId="{575E9063-4E83-4776-8766-2A60354BA7D7}" destId="{49379FDC-FECA-4925-8873-D5AE1BE65EAE}" srcOrd="0" destOrd="0" presId="urn:microsoft.com/office/officeart/2005/8/layout/orgChart1"/>
    <dgm:cxn modelId="{A1CCCAB4-890A-4291-9A92-1EB8C2446C2F}" type="presParOf" srcId="{49379FDC-FECA-4925-8873-D5AE1BE65EAE}" destId="{84CA7B2D-DBEA-44FE-9D45-AD22AE02B6E9}" srcOrd="0" destOrd="0" presId="urn:microsoft.com/office/officeart/2005/8/layout/orgChart1"/>
    <dgm:cxn modelId="{D9558F89-FB44-4E4A-B447-A9F3AB58A791}" type="presParOf" srcId="{84CA7B2D-DBEA-44FE-9D45-AD22AE02B6E9}" destId="{AB6AE4E0-79CC-44BF-AD8C-6245C381F0C4}" srcOrd="0" destOrd="0" presId="urn:microsoft.com/office/officeart/2005/8/layout/orgChart1"/>
    <dgm:cxn modelId="{1DC35080-C7D0-4421-9437-07E932504EAC}" type="presParOf" srcId="{84CA7B2D-DBEA-44FE-9D45-AD22AE02B6E9}" destId="{3081B644-74E9-4059-B4AD-FD3648C47856}" srcOrd="1" destOrd="0" presId="urn:microsoft.com/office/officeart/2005/8/layout/orgChart1"/>
    <dgm:cxn modelId="{9E710D1E-5180-49A9-B08C-E3138320652B}" type="presParOf" srcId="{49379FDC-FECA-4925-8873-D5AE1BE65EAE}" destId="{037A5E79-8310-402E-84B7-68157FC01503}" srcOrd="1" destOrd="0" presId="urn:microsoft.com/office/officeart/2005/8/layout/orgChart1"/>
    <dgm:cxn modelId="{AD9E3315-ABDA-4344-B1C3-44B2D0C811C2}" type="presParOf" srcId="{037A5E79-8310-402E-84B7-68157FC01503}" destId="{724D85E5-F0F1-4496-A0F2-46C07A954EAC}" srcOrd="0" destOrd="0" presId="urn:microsoft.com/office/officeart/2005/8/layout/orgChart1"/>
    <dgm:cxn modelId="{161FEC76-31C0-42CD-A40F-31D6110437CC}" type="presParOf" srcId="{037A5E79-8310-402E-84B7-68157FC01503}" destId="{67CEEE18-D1FE-4588-9E93-A1683D502792}" srcOrd="1" destOrd="0" presId="urn:microsoft.com/office/officeart/2005/8/layout/orgChart1"/>
    <dgm:cxn modelId="{3559EAC3-B197-46F1-9C9A-C7841287A1DC}" type="presParOf" srcId="{67CEEE18-D1FE-4588-9E93-A1683D502792}" destId="{B358E249-748B-4A16-ABF2-FFC47FB3B196}" srcOrd="0" destOrd="0" presId="urn:microsoft.com/office/officeart/2005/8/layout/orgChart1"/>
    <dgm:cxn modelId="{46355133-860A-43C6-BFDE-1520B4BF8770}" type="presParOf" srcId="{B358E249-748B-4A16-ABF2-FFC47FB3B196}" destId="{B1C7B7F3-7C0C-4784-B5E0-B1148ACD38C5}" srcOrd="0" destOrd="0" presId="urn:microsoft.com/office/officeart/2005/8/layout/orgChart1"/>
    <dgm:cxn modelId="{EA52070E-9451-4785-A62D-B3974A06C0AB}" type="presParOf" srcId="{B358E249-748B-4A16-ABF2-FFC47FB3B196}" destId="{8C41D73D-6C59-4C5B-9668-0893B3501939}" srcOrd="1" destOrd="0" presId="urn:microsoft.com/office/officeart/2005/8/layout/orgChart1"/>
    <dgm:cxn modelId="{89D27E48-1926-4F8A-A957-5AE4FB9C9293}" type="presParOf" srcId="{67CEEE18-D1FE-4588-9E93-A1683D502792}" destId="{664D8F3E-D480-46E6-B25A-6BF8CDF3ED6F}" srcOrd="1" destOrd="0" presId="urn:microsoft.com/office/officeart/2005/8/layout/orgChart1"/>
    <dgm:cxn modelId="{F7E52604-C792-451C-AEFA-6369AFA3DCBB}" type="presParOf" srcId="{67CEEE18-D1FE-4588-9E93-A1683D502792}" destId="{3B26A1C5-725C-4979-BF6A-BBA1008C383C}" srcOrd="2" destOrd="0" presId="urn:microsoft.com/office/officeart/2005/8/layout/orgChart1"/>
    <dgm:cxn modelId="{02ACF8AC-E5AE-4043-BEAF-4DFF50DC564C}" type="presParOf" srcId="{037A5E79-8310-402E-84B7-68157FC01503}" destId="{B644D6E5-8E64-4C44-B1A3-6CF5CEC7DB52}" srcOrd="2" destOrd="0" presId="urn:microsoft.com/office/officeart/2005/8/layout/orgChart1"/>
    <dgm:cxn modelId="{CB9F0150-B24E-40A7-B898-5A1BD88D0ADF}" type="presParOf" srcId="{037A5E79-8310-402E-84B7-68157FC01503}" destId="{1C404B47-667A-43CE-B1B4-22ED0CC53BF4}" srcOrd="3" destOrd="0" presId="urn:microsoft.com/office/officeart/2005/8/layout/orgChart1"/>
    <dgm:cxn modelId="{94D85D88-C72B-424C-8471-04EDD2929B63}" type="presParOf" srcId="{1C404B47-667A-43CE-B1B4-22ED0CC53BF4}" destId="{839123BF-A7A9-4B2E-8009-2CAA3B21347E}" srcOrd="0" destOrd="0" presId="urn:microsoft.com/office/officeart/2005/8/layout/orgChart1"/>
    <dgm:cxn modelId="{6DADF8C4-4F02-4804-A4BE-94BA7196FD33}" type="presParOf" srcId="{839123BF-A7A9-4B2E-8009-2CAA3B21347E}" destId="{BE35A97D-4603-49E1-8F39-8FCB9A696068}" srcOrd="0" destOrd="0" presId="urn:microsoft.com/office/officeart/2005/8/layout/orgChart1"/>
    <dgm:cxn modelId="{44D6FE7C-5F11-42C1-A239-35BE4A3CE914}" type="presParOf" srcId="{839123BF-A7A9-4B2E-8009-2CAA3B21347E}" destId="{61F77FDB-CB78-40C8-9355-AD0946A9BE57}" srcOrd="1" destOrd="0" presId="urn:microsoft.com/office/officeart/2005/8/layout/orgChart1"/>
    <dgm:cxn modelId="{CEC57BCF-8CA1-4B95-8A29-B46D0FCF6E6E}" type="presParOf" srcId="{1C404B47-667A-43CE-B1B4-22ED0CC53BF4}" destId="{FE4AA843-BF63-4679-AE28-15FAA0BE6510}" srcOrd="1" destOrd="0" presId="urn:microsoft.com/office/officeart/2005/8/layout/orgChart1"/>
    <dgm:cxn modelId="{0D693882-38C5-4135-894E-CC328E87039A}" type="presParOf" srcId="{1C404B47-667A-43CE-B1B4-22ED0CC53BF4}" destId="{89EEA0C2-3E2D-43B8-A784-7D33BE78319B}" srcOrd="2" destOrd="0" presId="urn:microsoft.com/office/officeart/2005/8/layout/orgChart1"/>
    <dgm:cxn modelId="{063958E2-AABF-4BF1-81CC-A29D69E02EAF}" type="presParOf" srcId="{037A5E79-8310-402E-84B7-68157FC01503}" destId="{EA4A4079-BFDF-4F76-BC19-EED72FDD9975}" srcOrd="4" destOrd="0" presId="urn:microsoft.com/office/officeart/2005/8/layout/orgChart1"/>
    <dgm:cxn modelId="{8122D8D5-AA96-4435-B2F7-88294CF22215}" type="presParOf" srcId="{037A5E79-8310-402E-84B7-68157FC01503}" destId="{CD6D4643-A9A1-4ADF-AC06-B658C0E21CF1}" srcOrd="5" destOrd="0" presId="urn:microsoft.com/office/officeart/2005/8/layout/orgChart1"/>
    <dgm:cxn modelId="{6BFE762C-2112-4016-8083-4677BCF7CC1B}" type="presParOf" srcId="{CD6D4643-A9A1-4ADF-AC06-B658C0E21CF1}" destId="{11BDF412-9D15-4821-B145-618C13113A70}" srcOrd="0" destOrd="0" presId="urn:microsoft.com/office/officeart/2005/8/layout/orgChart1"/>
    <dgm:cxn modelId="{FB1BEAE8-A470-475B-9BD5-00B7C77623A6}" type="presParOf" srcId="{11BDF412-9D15-4821-B145-618C13113A70}" destId="{C09AE9A9-B43E-4882-A454-04E5121C224F}" srcOrd="0" destOrd="0" presId="urn:microsoft.com/office/officeart/2005/8/layout/orgChart1"/>
    <dgm:cxn modelId="{8C75D57B-078D-4D85-AADB-863891A6AF0D}" type="presParOf" srcId="{11BDF412-9D15-4821-B145-618C13113A70}" destId="{1264AECA-E39C-4091-A4A2-64FCE8648CF4}" srcOrd="1" destOrd="0" presId="urn:microsoft.com/office/officeart/2005/8/layout/orgChart1"/>
    <dgm:cxn modelId="{439643A2-6F05-4751-BA09-1ECEBDCB55DA}" type="presParOf" srcId="{CD6D4643-A9A1-4ADF-AC06-B658C0E21CF1}" destId="{FCBC9F7B-9AEF-4C20-98AE-8549FFEE0693}" srcOrd="1" destOrd="0" presId="urn:microsoft.com/office/officeart/2005/8/layout/orgChart1"/>
    <dgm:cxn modelId="{A9F93AC8-A96F-4A23-9DDE-E80F4967D7FA}" type="presParOf" srcId="{CD6D4643-A9A1-4ADF-AC06-B658C0E21CF1}" destId="{E06A8145-AE44-4C51-BE72-E2C9552C5B42}" srcOrd="2" destOrd="0" presId="urn:microsoft.com/office/officeart/2005/8/layout/orgChart1"/>
    <dgm:cxn modelId="{251D4DF3-BD17-410F-B414-9EBD801B5568}" type="presParOf" srcId="{49379FDC-FECA-4925-8873-D5AE1BE65EAE}" destId="{251A18D8-D160-4A9A-8E98-76C2F4006D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A4079-BFDF-4F76-BC19-EED72FDD9975}">
      <dsp:nvSpPr>
        <dsp:cNvPr id="0" name=""/>
        <dsp:cNvSpPr/>
      </dsp:nvSpPr>
      <dsp:spPr>
        <a:xfrm>
          <a:off x="2519576" y="1663107"/>
          <a:ext cx="1715741" cy="286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03"/>
              </a:lnTo>
              <a:lnTo>
                <a:pt x="1715741" y="154303"/>
              </a:lnTo>
              <a:lnTo>
                <a:pt x="1715741" y="286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4D6E5-8E64-4C44-B1A3-6CF5CEC7DB52}">
      <dsp:nvSpPr>
        <dsp:cNvPr id="0" name=""/>
        <dsp:cNvSpPr/>
      </dsp:nvSpPr>
      <dsp:spPr>
        <a:xfrm>
          <a:off x="2422369" y="1663107"/>
          <a:ext cx="91440" cy="286063"/>
        </a:xfrm>
        <a:custGeom>
          <a:avLst/>
          <a:gdLst/>
          <a:ahLst/>
          <a:cxnLst/>
          <a:rect l="0" t="0" r="0" b="0"/>
          <a:pathLst>
            <a:path>
              <a:moveTo>
                <a:pt x="97206" y="0"/>
              </a:moveTo>
              <a:lnTo>
                <a:pt x="97206" y="154303"/>
              </a:lnTo>
              <a:lnTo>
                <a:pt x="45720" y="154303"/>
              </a:lnTo>
              <a:lnTo>
                <a:pt x="45720" y="286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D85E5-F0F1-4496-A0F2-46C07A954EAC}">
      <dsp:nvSpPr>
        <dsp:cNvPr id="0" name=""/>
        <dsp:cNvSpPr/>
      </dsp:nvSpPr>
      <dsp:spPr>
        <a:xfrm>
          <a:off x="743099" y="1663107"/>
          <a:ext cx="1776477" cy="286063"/>
        </a:xfrm>
        <a:custGeom>
          <a:avLst/>
          <a:gdLst/>
          <a:ahLst/>
          <a:cxnLst/>
          <a:rect l="0" t="0" r="0" b="0"/>
          <a:pathLst>
            <a:path>
              <a:moveTo>
                <a:pt x="1776477" y="0"/>
              </a:moveTo>
              <a:lnTo>
                <a:pt x="1776477" y="154303"/>
              </a:lnTo>
              <a:lnTo>
                <a:pt x="0" y="154303"/>
              </a:lnTo>
              <a:lnTo>
                <a:pt x="0" y="286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AE4E0-79CC-44BF-AD8C-6245C381F0C4}">
      <dsp:nvSpPr>
        <dsp:cNvPr id="0" name=""/>
        <dsp:cNvSpPr/>
      </dsp:nvSpPr>
      <dsp:spPr>
        <a:xfrm>
          <a:off x="215111" y="1098164"/>
          <a:ext cx="4608929" cy="56494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002060"/>
              </a:solidFill>
            </a:rPr>
            <a:t>إذن حلول نظام مكون من معادلتين خطيتين هو </a:t>
          </a:r>
        </a:p>
      </dsp:txBody>
      <dsp:txXfrm>
        <a:off x="215111" y="1098164"/>
        <a:ext cx="4608929" cy="564943"/>
      </dsp:txXfrm>
    </dsp:sp>
    <dsp:sp modelId="{B1C7B7F3-7C0C-4784-B5E0-B1148ACD38C5}">
      <dsp:nvSpPr>
        <dsp:cNvPr id="0" name=""/>
        <dsp:cNvSpPr/>
      </dsp:nvSpPr>
      <dsp:spPr>
        <a:xfrm>
          <a:off x="3022" y="1949171"/>
          <a:ext cx="1480154" cy="1158503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>
              <a:solidFill>
                <a:srgbClr val="FF0000"/>
              </a:solidFill>
            </a:rPr>
            <a:t>مستحيلة الحل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/>
            <a:t>مثال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/>
            <a:t>+1= -1</a:t>
          </a:r>
        </a:p>
      </dsp:txBody>
      <dsp:txXfrm>
        <a:off x="3022" y="1949171"/>
        <a:ext cx="1480154" cy="1158503"/>
      </dsp:txXfrm>
    </dsp:sp>
    <dsp:sp modelId="{BE35A97D-4603-49E1-8F39-8FCB9A696068}">
      <dsp:nvSpPr>
        <dsp:cNvPr id="0" name=""/>
        <dsp:cNvSpPr/>
      </dsp:nvSpPr>
      <dsp:spPr>
        <a:xfrm>
          <a:off x="1746697" y="1949171"/>
          <a:ext cx="1442785" cy="121110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>
              <a:solidFill>
                <a:srgbClr val="0070C0"/>
              </a:solidFill>
            </a:rPr>
            <a:t>متعددة الحلول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/>
            <a:t>مثال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/>
            <a:t>+1= +1</a:t>
          </a:r>
        </a:p>
      </dsp:txBody>
      <dsp:txXfrm>
        <a:off x="1746697" y="1949171"/>
        <a:ext cx="1442785" cy="1211100"/>
      </dsp:txXfrm>
    </dsp:sp>
    <dsp:sp modelId="{C09AE9A9-B43E-4882-A454-04E5121C224F}">
      <dsp:nvSpPr>
        <dsp:cNvPr id="0" name=""/>
        <dsp:cNvSpPr/>
      </dsp:nvSpPr>
      <dsp:spPr>
        <a:xfrm>
          <a:off x="3453002" y="1949171"/>
          <a:ext cx="1564632" cy="1255033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rgbClr val="00B050"/>
              </a:solidFill>
            </a:rPr>
            <a:t>حل وحيد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في صورة زوج مرتب</a:t>
          </a:r>
        </a:p>
      </dsp:txBody>
      <dsp:txXfrm>
        <a:off x="3453002" y="1949171"/>
        <a:ext cx="1564632" cy="1255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15/05/46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15/05/1446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3.wdp"/><Relationship Id="rId7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3.wdp"/><Relationship Id="rId7" Type="http://schemas.openxmlformats.org/officeDocument/2006/relationships/image" Target="../media/image2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3.wdp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235" y="752779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777161" y="1906069"/>
            <a:ext cx="45921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4400" b="1" dirty="0">
                <a:solidFill>
                  <a:schemeClr val="accent4"/>
                </a:solidFill>
                <a:cs typeface="Sultan bold" pitchFamily="2" charset="-78"/>
              </a:rPr>
              <a:t>نظام المعادلات الخطية</a:t>
            </a:r>
            <a:endParaRPr lang="ar-EG" sz="44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987737" y="2921732"/>
            <a:ext cx="36053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(5 -2)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حل نظام معادلتين خطيتين باستعمال التعويض</a:t>
            </a: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73934"/>
            <a:ext cx="1178052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9" name="صورة 3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72178"/>
          <a:stretch/>
        </p:blipFill>
        <p:spPr bwMode="auto">
          <a:xfrm>
            <a:off x="1694796" y="4326342"/>
            <a:ext cx="4060025" cy="10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8" name="صورة 3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b="28122"/>
          <a:stretch/>
        </p:blipFill>
        <p:spPr bwMode="auto">
          <a:xfrm>
            <a:off x="735887" y="1766438"/>
            <a:ext cx="5064766" cy="238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رابط مستقيم 25"/>
          <p:cNvCxnSpPr/>
          <p:nvPr/>
        </p:nvCxnSpPr>
        <p:spPr>
          <a:xfrm>
            <a:off x="1680308" y="4479179"/>
            <a:ext cx="14488" cy="8594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8169452" y="411188"/>
            <a:ext cx="1643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معرفة سابقة</a:t>
            </a:r>
            <a:endParaRPr lang="ar-SA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صورة 1" descr="لقطة الشاشة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8"/>
          <a:stretch/>
        </p:blipFill>
        <p:spPr bwMode="auto">
          <a:xfrm>
            <a:off x="1060704" y="2145555"/>
            <a:ext cx="1853184" cy="1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صورة 1" descr="لقطة الشاشة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1" t="85571" b="6289"/>
          <a:stretch/>
        </p:blipFill>
        <p:spPr bwMode="auto">
          <a:xfrm>
            <a:off x="3682385" y="4754170"/>
            <a:ext cx="1748219" cy="4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2385" y="2275722"/>
            <a:ext cx="1717019" cy="1430645"/>
          </a:xfrm>
          <a:prstGeom prst="rect">
            <a:avLst/>
          </a:prstGeom>
        </p:spPr>
      </p:pic>
      <p:pic>
        <p:nvPicPr>
          <p:cNvPr id="17" name="صورة 3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6" y="4340467"/>
            <a:ext cx="1584325" cy="1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صورة 4" descr="لقطة الشاشة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46" y="4427001"/>
            <a:ext cx="1441995" cy="14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5" descr="لقطة الشاشة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9" y="2883134"/>
            <a:ext cx="15954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صورة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47" y="753321"/>
            <a:ext cx="801604" cy="8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58" y="1005899"/>
            <a:ext cx="30981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رابط كسهم مستقيم 23"/>
          <p:cNvCxnSpPr/>
          <p:nvPr/>
        </p:nvCxnSpPr>
        <p:spPr>
          <a:xfrm>
            <a:off x="9595269" y="1514190"/>
            <a:ext cx="359920" cy="5866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7600849" y="1463682"/>
            <a:ext cx="470137" cy="504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9708438" y="2089935"/>
            <a:ext cx="6254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متسق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7012455" y="2018689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متسق</a:t>
            </a:r>
          </a:p>
        </p:txBody>
      </p:sp>
      <p:cxnSp>
        <p:nvCxnSpPr>
          <p:cNvPr id="29" name="رابط كسهم مستقيم 28"/>
          <p:cNvCxnSpPr/>
          <p:nvPr/>
        </p:nvCxnSpPr>
        <p:spPr>
          <a:xfrm flipH="1">
            <a:off x="9563634" y="2889463"/>
            <a:ext cx="257987" cy="505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10440610" y="2893905"/>
            <a:ext cx="302300" cy="554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10532122" y="3469110"/>
            <a:ext cx="6815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مستقل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8643924" y="3468157"/>
            <a:ext cx="11031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مستقل</a:t>
            </a:r>
          </a:p>
        </p:txBody>
      </p:sp>
      <p:sp>
        <p:nvSpPr>
          <p:cNvPr id="33" name="مربع نص 32"/>
          <p:cNvSpPr txBox="1">
            <a:spLocks noChangeArrowheads="1"/>
          </p:cNvSpPr>
          <p:nvPr/>
        </p:nvSpPr>
        <p:spPr bwMode="auto">
          <a:xfrm>
            <a:off x="9441343" y="2415508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يوجد حل</a:t>
            </a:r>
          </a:p>
        </p:txBody>
      </p:sp>
      <p:sp>
        <p:nvSpPr>
          <p:cNvPr id="34" name="مربع نص 33"/>
          <p:cNvSpPr txBox="1">
            <a:spLocks noChangeArrowheads="1"/>
          </p:cNvSpPr>
          <p:nvPr/>
        </p:nvSpPr>
        <p:spPr bwMode="auto">
          <a:xfrm>
            <a:off x="6766337" y="2384112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لا يوجد حل</a:t>
            </a:r>
          </a:p>
        </p:txBody>
      </p:sp>
      <p:sp>
        <p:nvSpPr>
          <p:cNvPr id="35" name="مربع نص 34"/>
          <p:cNvSpPr txBox="1">
            <a:spLocks noChangeArrowheads="1"/>
          </p:cNvSpPr>
          <p:nvPr/>
        </p:nvSpPr>
        <p:spPr bwMode="auto">
          <a:xfrm>
            <a:off x="8273256" y="3830073"/>
            <a:ext cx="153606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عدد لا نهائي </a:t>
            </a:r>
          </a:p>
        </p:txBody>
      </p:sp>
      <p:sp>
        <p:nvSpPr>
          <p:cNvPr id="36" name="مربع نص 35"/>
          <p:cNvSpPr txBox="1">
            <a:spLocks noChangeArrowheads="1"/>
          </p:cNvSpPr>
          <p:nvPr/>
        </p:nvSpPr>
        <p:spPr bwMode="auto">
          <a:xfrm>
            <a:off x="10197982" y="3842374"/>
            <a:ext cx="119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حل وحيد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4"/>
          <a:srcRect b="14931"/>
          <a:stretch/>
        </p:blipFill>
        <p:spPr>
          <a:xfrm>
            <a:off x="602646" y="550824"/>
            <a:ext cx="5086075" cy="76716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1884" y="5947938"/>
            <a:ext cx="4524375" cy="4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73934"/>
            <a:ext cx="1179576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2" name="صورة 14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31" y="371475"/>
            <a:ext cx="2142203" cy="21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9133432" y="2636474"/>
            <a:ext cx="2513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ar-SA" altLang="ar-SA" sz="1800" b="1" dirty="0">
                <a:solidFill>
                  <a:srgbClr val="002060"/>
                </a:solidFill>
              </a:rPr>
              <a:t>ما معدلات تناقص إنتاج كل من مزرعتي ناصر ومحمد ؟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7738685" y="2624579"/>
            <a:ext cx="1368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6600"/>
                </a:solidFill>
              </a:rPr>
              <a:t>مزرعة ناصر :</a:t>
            </a:r>
            <a:endParaRPr lang="en-US" altLang="ar-SA" sz="1800" b="1" dirty="0">
              <a:solidFill>
                <a:srgbClr val="006600"/>
              </a:solidFill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9354554" y="3770407"/>
            <a:ext cx="2272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ar-SA" altLang="ar-SA" sz="1800" b="1" dirty="0">
                <a:solidFill>
                  <a:srgbClr val="002060"/>
                </a:solidFill>
              </a:rPr>
              <a:t>اكتب معادلتين تمثلان إنتاج المزرعتين .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7858872" y="3677055"/>
            <a:ext cx="1476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6600"/>
                </a:solidFill>
              </a:rPr>
              <a:t>مزرعة ناصر :</a:t>
            </a:r>
            <a:endParaRPr lang="en-US" altLang="ar-SA" sz="1800" b="1" dirty="0">
              <a:solidFill>
                <a:srgbClr val="006600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6578133" y="4642057"/>
            <a:ext cx="502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ar-SA" altLang="ar-SA" sz="1800" b="1" dirty="0">
                <a:solidFill>
                  <a:srgbClr val="002060"/>
                </a:solidFill>
              </a:rPr>
              <a:t>لماذا يكون حل نظام من معادلتين بالتعويض أفضل من التمثيل البياني ؟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7152515" y="5329041"/>
            <a:ext cx="4032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1) يعطي الإجابة بسرعة وبأقل عدد من الخطوات .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6315808" y="3677055"/>
            <a:ext cx="18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ص = ــ 3 س + 16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7998634" y="4099691"/>
            <a:ext cx="1332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6600"/>
                </a:solidFill>
              </a:rPr>
              <a:t>مزرعة محمد :</a:t>
            </a:r>
            <a:endParaRPr lang="en-US" altLang="ar-SA" sz="1800" b="1" dirty="0">
              <a:solidFill>
                <a:srgbClr val="006600"/>
              </a:solidFill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384147" y="4073039"/>
            <a:ext cx="1774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ص = ــ 4 س + 20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9030057" y="5732569"/>
            <a:ext cx="2169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2) يعطي الإجابة الدقيقة .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331635" y="2614060"/>
            <a:ext cx="1620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3 أطنان في السنة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7720699" y="2928861"/>
            <a:ext cx="1368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6600"/>
                </a:solidFill>
              </a:rPr>
              <a:t>مزرعة محمد :</a:t>
            </a:r>
            <a:endParaRPr lang="en-US" altLang="ar-SA" sz="1800" b="1" dirty="0">
              <a:solidFill>
                <a:srgbClr val="006600"/>
              </a:solidFill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6335433" y="2925560"/>
            <a:ext cx="162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4 أطنان في السنة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pic>
        <p:nvPicPr>
          <p:cNvPr id="26" name="صورة 3" descr="لقطة الشاشة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" b="1439"/>
          <a:stretch/>
        </p:blipFill>
        <p:spPr bwMode="auto">
          <a:xfrm>
            <a:off x="621791" y="371474"/>
            <a:ext cx="5159469" cy="59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صورة 4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5" y="1804622"/>
            <a:ext cx="1798866" cy="26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7133" y="470700"/>
            <a:ext cx="3192947" cy="19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3934"/>
            <a:ext cx="1179576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3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76" y="358230"/>
            <a:ext cx="5203144" cy="2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13" y="2875734"/>
            <a:ext cx="1698625" cy="32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9651855" y="4625172"/>
            <a:ext cx="174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ص = 4 س ــ </a:t>
            </a:r>
            <a:r>
              <a:rPr lang="ar-SA" altLang="ar-SA" sz="20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US" alt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9651855" y="5377942"/>
            <a:ext cx="1747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5 س + 3ص = 1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8999155" y="6065671"/>
            <a:ext cx="2411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5 س + 12 س ــ 18 = ــ </a:t>
            </a:r>
            <a:r>
              <a:rPr lang="ar-SA" altLang="ar-SA" sz="1800" b="1" dirty="0">
                <a:solidFill>
                  <a:srgbClr val="002060"/>
                </a:solidFill>
              </a:rPr>
              <a:t>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3823442" y="37967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17 س ــ 18 =  ــ 1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4277467" y="1198828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س =</a:t>
            </a:r>
            <a:r>
              <a:rPr lang="ar-SA" altLang="ar-SA" sz="1800" b="1" dirty="0">
                <a:solidFill>
                  <a:schemeClr val="accent2"/>
                </a:solidFill>
              </a:rPr>
              <a:t>  </a:t>
            </a:r>
            <a:r>
              <a:rPr lang="ar-SA" altLang="ar-SA" sz="1800" b="1" dirty="0">
                <a:solidFill>
                  <a:srgbClr val="006600"/>
                </a:solidFill>
              </a:rPr>
              <a:t>1</a:t>
            </a:r>
            <a:endParaRPr lang="en-US" altLang="ar-SA" sz="1800" b="1" dirty="0">
              <a:solidFill>
                <a:srgbClr val="006600"/>
              </a:solidFill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768219" y="1944175"/>
            <a:ext cx="176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ص = 4 س  ــ 6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 Box 87"/>
          <p:cNvSpPr txBox="1">
            <a:spLocks noChangeArrowheads="1"/>
          </p:cNvSpPr>
          <p:nvPr/>
        </p:nvSpPr>
        <p:spPr bwMode="auto">
          <a:xfrm>
            <a:off x="3816787" y="2625689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ص = 4 ــ  6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 Box 87"/>
          <p:cNvSpPr txBox="1">
            <a:spLocks noChangeArrowheads="1"/>
          </p:cNvSpPr>
          <p:nvPr/>
        </p:nvSpPr>
        <p:spPr bwMode="auto">
          <a:xfrm>
            <a:off x="4688061" y="3416394"/>
            <a:ext cx="115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الحل هو</a:t>
            </a:r>
            <a:endParaRPr lang="en-US" altLang="ar-SA" sz="1800" b="1" dirty="0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3623964" y="3406586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( 1 ، ــ 2 )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4052042" y="81624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17 س =  17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4225064" y="3026328"/>
            <a:ext cx="1331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ص = </a:t>
            </a:r>
            <a:r>
              <a:rPr lang="ar-SA" altLang="ar-SA" sz="1800" b="1" dirty="0">
                <a:solidFill>
                  <a:srgbClr val="002060"/>
                </a:solidFill>
              </a:rPr>
              <a:t>ــ 2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889995" y="4307565"/>
            <a:ext cx="1502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الأولى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9428660" y="5019919"/>
            <a:ext cx="19512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الثانية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3687694" y="1569787"/>
            <a:ext cx="19512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الثالثة</a:t>
            </a:r>
          </a:p>
        </p:txBody>
      </p:sp>
      <p:sp>
        <p:nvSpPr>
          <p:cNvPr id="40" name="Text Box 87"/>
          <p:cNvSpPr txBox="1">
            <a:spLocks noChangeArrowheads="1"/>
          </p:cNvSpPr>
          <p:nvPr/>
        </p:nvSpPr>
        <p:spPr bwMode="auto">
          <a:xfrm>
            <a:off x="3335933" y="4753760"/>
            <a:ext cx="247040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استعمل التعويض لحل النظام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3798257" y="5232226"/>
            <a:ext cx="187428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2 س + 5 ص = ــ 1</a:t>
            </a:r>
            <a:endParaRPr lang="en-US" altLang="ar-SA" sz="1800" b="1" dirty="0"/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3806397" y="5632864"/>
            <a:ext cx="178069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ص = 3 س + 10</a:t>
            </a:r>
            <a:endParaRPr lang="en-US" altLang="ar-SA" sz="18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1571926" y="396841"/>
            <a:ext cx="1554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الأولى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1210861" y="748194"/>
            <a:ext cx="1820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3 س + 10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1064072" y="1520150"/>
            <a:ext cx="2148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2 س + 5ص = -1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297710" y="2259925"/>
            <a:ext cx="2916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2 س + 15 س + 50 =  ــ 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551486" y="2620288"/>
            <a:ext cx="262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17 س + 50 =   ــ 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1712158" y="3437679"/>
            <a:ext cx="1223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س =  ــ 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1389338" y="3031951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17 س =  ــ 51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1001017" y="4142397"/>
            <a:ext cx="2157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3 س  + 10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1318480" y="4811266"/>
            <a:ext cx="176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ــ 9 +  10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66" name="Text Box 87"/>
          <p:cNvSpPr txBox="1">
            <a:spLocks noChangeArrowheads="1"/>
          </p:cNvSpPr>
          <p:nvPr/>
        </p:nvSpPr>
        <p:spPr bwMode="auto">
          <a:xfrm>
            <a:off x="1974870" y="5533325"/>
            <a:ext cx="1190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الحل هو</a:t>
            </a:r>
            <a:endParaRPr lang="en-US" altLang="ar-SA" sz="1800" b="1" dirty="0"/>
          </a:p>
        </p:txBody>
      </p:sp>
      <p:sp>
        <p:nvSpPr>
          <p:cNvPr id="67" name="Text Box 87"/>
          <p:cNvSpPr txBox="1">
            <a:spLocks noChangeArrowheads="1"/>
          </p:cNvSpPr>
          <p:nvPr/>
        </p:nvSpPr>
        <p:spPr bwMode="auto">
          <a:xfrm>
            <a:off x="840437" y="5529125"/>
            <a:ext cx="1419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( ــ 3 ، 1 )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70" name="Text Box 87"/>
          <p:cNvSpPr txBox="1">
            <a:spLocks noChangeArrowheads="1"/>
          </p:cNvSpPr>
          <p:nvPr/>
        </p:nvSpPr>
        <p:spPr bwMode="auto">
          <a:xfrm>
            <a:off x="1748795" y="5177482"/>
            <a:ext cx="1331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 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pic>
        <p:nvPicPr>
          <p:cNvPr id="71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71" y="4288506"/>
            <a:ext cx="1698625" cy="36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ربع نص 71"/>
          <p:cNvSpPr txBox="1"/>
          <p:nvPr/>
        </p:nvSpPr>
        <p:spPr>
          <a:xfrm>
            <a:off x="1532609" y="1152173"/>
            <a:ext cx="1554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الثانية</a:t>
            </a:r>
          </a:p>
        </p:txBody>
      </p:sp>
      <p:sp>
        <p:nvSpPr>
          <p:cNvPr id="73" name="مربع نص 72"/>
          <p:cNvSpPr txBox="1"/>
          <p:nvPr/>
        </p:nvSpPr>
        <p:spPr>
          <a:xfrm>
            <a:off x="1650303" y="3843407"/>
            <a:ext cx="1554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الثالثة</a:t>
            </a:r>
          </a:p>
        </p:txBody>
      </p:sp>
      <p:sp>
        <p:nvSpPr>
          <p:cNvPr id="62" name="Text Box 87"/>
          <p:cNvSpPr txBox="1">
            <a:spLocks noChangeArrowheads="1"/>
          </p:cNvSpPr>
          <p:nvPr/>
        </p:nvSpPr>
        <p:spPr bwMode="auto">
          <a:xfrm>
            <a:off x="8993025" y="3203589"/>
            <a:ext cx="2590935" cy="54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استعمل التعويض لحل النظام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63" name="Text Box 87"/>
          <p:cNvSpPr txBox="1">
            <a:spLocks noChangeArrowheads="1"/>
          </p:cNvSpPr>
          <p:nvPr/>
        </p:nvSpPr>
        <p:spPr bwMode="auto">
          <a:xfrm>
            <a:off x="9809730" y="3539692"/>
            <a:ext cx="1536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ص = 4 س ــ 6</a:t>
            </a:r>
            <a:endParaRPr lang="en-US" altLang="ar-SA" sz="1800" b="1" dirty="0"/>
          </a:p>
        </p:txBody>
      </p:sp>
      <p:sp>
        <p:nvSpPr>
          <p:cNvPr id="74" name="Text Box 87"/>
          <p:cNvSpPr txBox="1">
            <a:spLocks noChangeArrowheads="1"/>
          </p:cNvSpPr>
          <p:nvPr/>
        </p:nvSpPr>
        <p:spPr bwMode="auto">
          <a:xfrm>
            <a:off x="9592306" y="3894790"/>
            <a:ext cx="1866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5 س + 3 ص = ــ 1</a:t>
            </a:r>
            <a:endParaRPr lang="en-US" altLang="ar-SA" sz="1800" b="1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3314971" y="723810"/>
            <a:ext cx="0" cy="5482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8838244" y="5718979"/>
            <a:ext cx="2572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5 س + 3( 4س -6 ) = 1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Box 87"/>
          <p:cNvSpPr txBox="1">
            <a:spLocks noChangeArrowheads="1"/>
          </p:cNvSpPr>
          <p:nvPr/>
        </p:nvSpPr>
        <p:spPr bwMode="auto">
          <a:xfrm>
            <a:off x="3823442" y="2253840"/>
            <a:ext cx="176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ص = 4 (1)  ــ 6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Text Box 87"/>
          <p:cNvSpPr txBox="1">
            <a:spLocks noChangeArrowheads="1"/>
          </p:cNvSpPr>
          <p:nvPr/>
        </p:nvSpPr>
        <p:spPr bwMode="auto">
          <a:xfrm>
            <a:off x="1018119" y="4476122"/>
            <a:ext cx="2157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3 (-3)  + 10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76" name="Text Box 87"/>
          <p:cNvSpPr txBox="1">
            <a:spLocks noChangeArrowheads="1"/>
          </p:cNvSpPr>
          <p:nvPr/>
        </p:nvSpPr>
        <p:spPr bwMode="auto">
          <a:xfrm>
            <a:off x="620747" y="1870741"/>
            <a:ext cx="2599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2 س + 5(3س+10) = -1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05793" y="3827190"/>
            <a:ext cx="1286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حل وحيد</a:t>
            </a:r>
          </a:p>
        </p:txBody>
      </p:sp>
      <p:sp>
        <p:nvSpPr>
          <p:cNvPr id="77" name="مربع نص 76"/>
          <p:cNvSpPr txBox="1"/>
          <p:nvPr/>
        </p:nvSpPr>
        <p:spPr>
          <a:xfrm>
            <a:off x="1417637" y="5904374"/>
            <a:ext cx="1286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حل وحيد</a:t>
            </a:r>
          </a:p>
        </p:txBody>
      </p:sp>
    </p:spTree>
    <p:extLst>
      <p:ext uri="{BB962C8B-B14F-4D97-AF65-F5344CB8AC3E}">
        <p14:creationId xmlns:p14="http://schemas.microsoft.com/office/powerpoint/2010/main" val="171733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6" grpId="0"/>
      <p:bldP spid="44" grpId="0"/>
      <p:bldP spid="46" grpId="0"/>
      <p:bldP spid="47" grpId="0"/>
      <p:bldP spid="48" grpId="0"/>
      <p:bldP spid="49" grpId="0"/>
      <p:bldP spid="52" grpId="0"/>
      <p:bldP spid="64" grpId="0"/>
      <p:bldP spid="65" grpId="0"/>
      <p:bldP spid="66" grpId="0"/>
      <p:bldP spid="67" grpId="0"/>
      <p:bldP spid="70" grpId="0"/>
      <p:bldP spid="60" grpId="0"/>
      <p:bldP spid="61" grpId="0"/>
      <p:bldP spid="75" grpId="0"/>
      <p:bldP spid="76" grpId="0"/>
      <p:bldP spid="4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3934"/>
            <a:ext cx="1182624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30320" y="2695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872" y="309461"/>
            <a:ext cx="3943350" cy="61518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790" y="411861"/>
            <a:ext cx="1371600" cy="1962150"/>
          </a:xfrm>
          <a:prstGeom prst="rect">
            <a:avLst/>
          </a:prstGeom>
        </p:spPr>
      </p:pic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3401569" y="713931"/>
            <a:ext cx="2411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استعمل التعويض لحل النظام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01" y="309461"/>
            <a:ext cx="1698625" cy="4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882090" y="2151404"/>
            <a:ext cx="190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ــ 3 س = ــ 13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3928935" y="2507287"/>
            <a:ext cx="1747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3 س ــ 13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3382321" y="1054294"/>
            <a:ext cx="2378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4 س + 5 ص = 11</a:t>
            </a:r>
            <a:endParaRPr lang="en-US" altLang="ar-SA" sz="1800" b="1" dirty="0"/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3706148" y="1415768"/>
            <a:ext cx="1994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ص ــ 3 س = ــ 13</a:t>
            </a:r>
            <a:endParaRPr lang="en-US" altLang="ar-SA" sz="1800" b="1" dirty="0"/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3392174" y="3460860"/>
            <a:ext cx="240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4 س + 5(3س -13) = 11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3273235" y="3831209"/>
            <a:ext cx="252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4 س + 15 س ــ 65 =  11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3850204" y="4226236"/>
            <a:ext cx="190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19 س ــ 65 =   11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4389588" y="4895223"/>
            <a:ext cx="104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س =  4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378977" y="4558987"/>
            <a:ext cx="137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19 س =  76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7" name="Text Box 87"/>
          <p:cNvSpPr txBox="1">
            <a:spLocks noChangeArrowheads="1"/>
          </p:cNvSpPr>
          <p:nvPr/>
        </p:nvSpPr>
        <p:spPr bwMode="auto">
          <a:xfrm>
            <a:off x="3769742" y="5882420"/>
            <a:ext cx="1906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3 (4) ــ 13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8" name="Text Box 87"/>
          <p:cNvSpPr txBox="1">
            <a:spLocks noChangeArrowheads="1"/>
          </p:cNvSpPr>
          <p:nvPr/>
        </p:nvSpPr>
        <p:spPr bwMode="auto">
          <a:xfrm>
            <a:off x="3913645" y="6115688"/>
            <a:ext cx="1763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12 ــ  13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2095080" y="706459"/>
            <a:ext cx="1194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الحل هو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853265" y="713931"/>
            <a:ext cx="176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( 4 ، ــ 1 )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942182" y="354478"/>
            <a:ext cx="133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ــ 1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pic>
        <p:nvPicPr>
          <p:cNvPr id="34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42" y="1387113"/>
            <a:ext cx="1698625" cy="3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رابط مستقيم 34"/>
          <p:cNvCxnSpPr/>
          <p:nvPr/>
        </p:nvCxnSpPr>
        <p:spPr>
          <a:xfrm>
            <a:off x="3314971" y="723810"/>
            <a:ext cx="0" cy="5482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889465" y="1686826"/>
            <a:ext cx="2411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استعمل التعويض لحل النظام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1403494" y="2028535"/>
            <a:ext cx="1800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س ــ 3 ص = ــ 9</a:t>
            </a:r>
            <a:endParaRPr lang="en-US" altLang="ar-SA" sz="1800" b="1" dirty="0"/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1477038" y="2374842"/>
            <a:ext cx="1757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5 س ــ 2 ص = 7</a:t>
            </a:r>
            <a:endParaRPr lang="en-US" altLang="ar-SA" sz="18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244175" y="1809428"/>
            <a:ext cx="1502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الأولى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4211226" y="2863785"/>
            <a:ext cx="1502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الثانية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4234722" y="5244793"/>
            <a:ext cx="1502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الثالثة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1709817" y="2739908"/>
            <a:ext cx="1502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الأولى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321417" y="3029520"/>
            <a:ext cx="185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س ــ 3 ص = ــ 9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1373575" y="3393269"/>
            <a:ext cx="1747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س = 3 ص ــ 9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889465" y="4542867"/>
            <a:ext cx="2368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5 (3ص -9) -2ص = 7  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536788" y="4924662"/>
            <a:ext cx="270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15 ص ــ 45 ــ 2 ص = 7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1024128" y="5311229"/>
            <a:ext cx="214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13 ص ــ 45 = 7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1730855" y="6015274"/>
            <a:ext cx="104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</a:t>
            </a:r>
            <a:r>
              <a:rPr lang="ar-SA" altLang="ar-SA" sz="1800" b="1" dirty="0">
                <a:solidFill>
                  <a:srgbClr val="006600"/>
                </a:solidFill>
              </a:rPr>
              <a:t>4</a:t>
            </a:r>
            <a:endParaRPr lang="en-US" altLang="ar-SA" sz="1800" b="1" dirty="0">
              <a:solidFill>
                <a:srgbClr val="006600"/>
              </a:solidFill>
            </a:endParaRP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1334099" y="5682716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13 ص = 52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1668081" y="3807042"/>
            <a:ext cx="1502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الخطوة الثانية</a:t>
            </a:r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3803825" y="3096359"/>
            <a:ext cx="190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ــ 3 س = ــ 13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57" name="Text Box 87"/>
          <p:cNvSpPr txBox="1">
            <a:spLocks noChangeArrowheads="1"/>
          </p:cNvSpPr>
          <p:nvPr/>
        </p:nvSpPr>
        <p:spPr bwMode="auto">
          <a:xfrm>
            <a:off x="3908541" y="5550401"/>
            <a:ext cx="1747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ص = 3 س ــ 13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58" name="Text Box 87"/>
          <p:cNvSpPr txBox="1">
            <a:spLocks noChangeArrowheads="1"/>
          </p:cNvSpPr>
          <p:nvPr/>
        </p:nvSpPr>
        <p:spPr bwMode="auto">
          <a:xfrm>
            <a:off x="1410439" y="4183843"/>
            <a:ext cx="1757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5 س ــ 2 ص = 7</a:t>
            </a:r>
            <a:endParaRPr lang="en-US" altLang="ar-SA" sz="1800" b="1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1548084" y="1035286"/>
            <a:ext cx="1286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حل وحيد</a:t>
            </a:r>
          </a:p>
        </p:txBody>
      </p:sp>
    </p:spTree>
    <p:extLst>
      <p:ext uri="{BB962C8B-B14F-4D97-AF65-F5344CB8AC3E}">
        <p14:creationId xmlns:p14="http://schemas.microsoft.com/office/powerpoint/2010/main" val="58902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4" grpId="0"/>
      <p:bldP spid="27" grpId="0"/>
      <p:bldP spid="28" grpId="0"/>
      <p:bldP spid="29" grpId="0"/>
      <p:bldP spid="30" grpId="0"/>
      <p:bldP spid="33" grpId="0"/>
      <p:bldP spid="43" grpId="0"/>
      <p:bldP spid="44" grpId="0"/>
      <p:bldP spid="46" grpId="0"/>
      <p:bldP spid="47" grpId="0"/>
      <p:bldP spid="48" grpId="0"/>
      <p:bldP spid="49" grpId="0"/>
      <p:bldP spid="52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3934"/>
            <a:ext cx="1182624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l="9739"/>
          <a:stretch/>
        </p:blipFill>
        <p:spPr>
          <a:xfrm>
            <a:off x="513136" y="339406"/>
            <a:ext cx="5299664" cy="2870241"/>
          </a:xfrm>
          <a:prstGeom prst="rect">
            <a:avLst/>
          </a:prstGeom>
        </p:spPr>
      </p:pic>
      <p:sp>
        <p:nvSpPr>
          <p:cNvPr id="11" name="AutoShape 98"/>
          <p:cNvSpPr>
            <a:spLocks noChangeArrowheads="1"/>
          </p:cNvSpPr>
          <p:nvPr/>
        </p:nvSpPr>
        <p:spPr bwMode="auto">
          <a:xfrm>
            <a:off x="7731520" y="3551174"/>
            <a:ext cx="2557463" cy="479425"/>
          </a:xfrm>
          <a:prstGeom prst="flowChartTerminator">
            <a:avLst/>
          </a:prstGeom>
          <a:noFill/>
          <a:ln w="762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7731520" y="3598799"/>
            <a:ext cx="238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نتيجة حل نظام من معادلتين</a:t>
            </a:r>
            <a:endParaRPr lang="en-US" altLang="ar-SA" sz="1800" b="1" dirty="0"/>
          </a:p>
        </p:txBody>
      </p:sp>
      <p:sp>
        <p:nvSpPr>
          <p:cNvPr id="13" name="Line 100"/>
          <p:cNvSpPr>
            <a:spLocks noChangeShapeType="1"/>
          </p:cNvSpPr>
          <p:nvPr/>
        </p:nvSpPr>
        <p:spPr bwMode="auto">
          <a:xfrm>
            <a:off x="9005708" y="4030599"/>
            <a:ext cx="13324" cy="3707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AutoShape 101"/>
          <p:cNvSpPr>
            <a:spLocks noChangeArrowheads="1"/>
          </p:cNvSpPr>
          <p:nvPr/>
        </p:nvSpPr>
        <p:spPr bwMode="auto">
          <a:xfrm>
            <a:off x="9496693" y="4737354"/>
            <a:ext cx="2160588" cy="1331913"/>
          </a:xfrm>
          <a:prstGeom prst="flowChartTerminator">
            <a:avLst/>
          </a:prstGeom>
          <a:noFill/>
          <a:ln w="762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9479231" y="4854829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5">
                    <a:lumMod val="50000"/>
                  </a:schemeClr>
                </a:solidFill>
              </a:rPr>
              <a:t>النتيجة جملة خاطئة</a:t>
            </a:r>
            <a:endParaRPr lang="en-US" altLang="ar-S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10105896" y="5205667"/>
            <a:ext cx="140692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5">
                    <a:lumMod val="50000"/>
                  </a:schemeClr>
                </a:solidFill>
              </a:rPr>
              <a:t>مثل : 5  =  7</a:t>
            </a:r>
            <a:endParaRPr lang="en-US" altLang="ar-S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9784031" y="5575554"/>
            <a:ext cx="172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النظام مستحيل الحل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8" name="AutoShape 105"/>
          <p:cNvSpPr>
            <a:spLocks noChangeArrowheads="1"/>
          </p:cNvSpPr>
          <p:nvPr/>
        </p:nvSpPr>
        <p:spPr bwMode="auto">
          <a:xfrm>
            <a:off x="6429707" y="4495292"/>
            <a:ext cx="2038350" cy="1800225"/>
          </a:xfrm>
          <a:prstGeom prst="flowChartTerminator">
            <a:avLst/>
          </a:prstGeom>
          <a:noFill/>
          <a:ln w="76200" cmpd="tri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6594807" y="4590542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/>
                </a:solidFill>
              </a:rPr>
              <a:t>النتيجة متطابقة</a:t>
            </a:r>
            <a:endParaRPr lang="en-US" altLang="ar-SA" sz="1800" b="1" dirty="0">
              <a:solidFill>
                <a:schemeClr val="accent1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6577344" y="4977892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/>
                </a:solidFill>
              </a:rPr>
              <a:t>مثل :  9 = 9</a:t>
            </a:r>
            <a:endParaRPr lang="en-US" altLang="ar-SA" sz="1800" b="1" dirty="0">
              <a:solidFill>
                <a:schemeClr val="accent1"/>
              </a:solidFill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429707" y="5365242"/>
            <a:ext cx="1981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النظام له عدد لا نهائي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 من الحلول</a:t>
            </a:r>
            <a:endParaRPr lang="en-US" altLang="ar-SA" sz="1800" b="1" dirty="0">
              <a:solidFill>
                <a:srgbClr val="00B050"/>
              </a:solidFill>
            </a:endParaRPr>
          </a:p>
        </p:txBody>
      </p:sp>
      <p:sp>
        <p:nvSpPr>
          <p:cNvPr id="22" name="Line 109"/>
          <p:cNvSpPr>
            <a:spLocks noChangeShapeType="1"/>
          </p:cNvSpPr>
          <p:nvPr/>
        </p:nvSpPr>
        <p:spPr bwMode="auto">
          <a:xfrm>
            <a:off x="9036494" y="4399200"/>
            <a:ext cx="542785" cy="366514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Line 110"/>
          <p:cNvSpPr>
            <a:spLocks noChangeShapeType="1"/>
          </p:cNvSpPr>
          <p:nvPr/>
        </p:nvSpPr>
        <p:spPr bwMode="auto">
          <a:xfrm flipH="1">
            <a:off x="8462646" y="4416540"/>
            <a:ext cx="554709" cy="320814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3113341" y="3701493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استعمل التعويض لحل النظام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3891631" y="4120976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2 س ــ  ص =  8</a:t>
            </a:r>
            <a:endParaRPr lang="en-US" altLang="ar-SA" sz="1800" b="1" dirty="0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943229" y="441654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ص = 2 س ــ 3</a:t>
            </a:r>
            <a:endParaRPr lang="en-US" altLang="ar-SA" sz="1800" b="1" dirty="0"/>
          </a:p>
        </p:txBody>
      </p:sp>
      <p:sp>
        <p:nvSpPr>
          <p:cNvPr id="27" name="AutoShape 96"/>
          <p:cNvSpPr>
            <a:spLocks noChangeArrowheads="1"/>
          </p:cNvSpPr>
          <p:nvPr/>
        </p:nvSpPr>
        <p:spPr bwMode="auto">
          <a:xfrm>
            <a:off x="3764535" y="5177708"/>
            <a:ext cx="1946543" cy="521354"/>
          </a:xfrm>
          <a:prstGeom prst="flowChartTerminator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Rectangle 97"/>
          <p:cNvSpPr>
            <a:spLocks noChangeArrowheads="1"/>
          </p:cNvSpPr>
          <p:nvPr/>
        </p:nvSpPr>
        <p:spPr bwMode="auto">
          <a:xfrm>
            <a:off x="665343" y="4161695"/>
            <a:ext cx="2988333" cy="2197829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3670802" y="5246907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1"/>
                </a:solidFill>
              </a:rPr>
              <a:t>ص =</a:t>
            </a:r>
            <a:r>
              <a:rPr lang="ar-SA" altLang="ar-SA" sz="2000" b="1" dirty="0">
                <a:solidFill>
                  <a:schemeClr val="accent2"/>
                </a:solidFill>
              </a:rPr>
              <a:t>  </a:t>
            </a:r>
            <a:r>
              <a:rPr lang="ar-SA" altLang="ar-SA" sz="2000" b="1" dirty="0">
                <a:solidFill>
                  <a:srgbClr val="FF0000"/>
                </a:solidFill>
              </a:rPr>
              <a:t>2 س ــ 3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1541861" y="4222162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1"/>
                </a:solidFill>
              </a:rPr>
              <a:t>2 س ــ  </a:t>
            </a:r>
            <a:r>
              <a:rPr lang="ar-SA" altLang="ar-SA" sz="2000" b="1" dirty="0">
                <a:solidFill>
                  <a:srgbClr val="FF0000"/>
                </a:solidFill>
              </a:rPr>
              <a:t>ص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chemeClr val="accent1"/>
                </a:solidFill>
              </a:rPr>
              <a:t>=  8</a:t>
            </a:r>
            <a:endParaRPr lang="en-US" altLang="ar-SA" sz="2000" b="1" dirty="0">
              <a:solidFill>
                <a:schemeClr val="accent1"/>
              </a:solidFill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755323" y="4616933"/>
            <a:ext cx="273567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1"/>
                </a:solidFill>
              </a:rPr>
              <a:t>2 س ــ  ( </a:t>
            </a:r>
            <a:r>
              <a:rPr lang="ar-SA" altLang="ar-SA" sz="2000" b="1" dirty="0">
                <a:solidFill>
                  <a:srgbClr val="FF0000"/>
                </a:solidFill>
              </a:rPr>
              <a:t>2 س ــ 3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chemeClr val="accent1"/>
                </a:solidFill>
              </a:rPr>
              <a:t>) =  8</a:t>
            </a:r>
            <a:endParaRPr lang="en-US" altLang="ar-SA" sz="2000" b="1" dirty="0">
              <a:solidFill>
                <a:schemeClr val="accent1"/>
              </a:solidFill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1061388" y="5066196"/>
            <a:ext cx="237563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1"/>
                </a:solidFill>
              </a:rPr>
              <a:t>2 س ــ 2 س + 3 =  8</a:t>
            </a:r>
            <a:endParaRPr lang="en-US" altLang="ar-SA" sz="2000" b="1" dirty="0">
              <a:solidFill>
                <a:schemeClr val="accent1"/>
              </a:solidFill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2256961" y="554139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1"/>
                </a:solidFill>
              </a:rPr>
              <a:t>3  =  8</a:t>
            </a:r>
            <a:endParaRPr lang="en-US" altLang="ar-SA" sz="2000" b="1" dirty="0">
              <a:solidFill>
                <a:schemeClr val="accent1"/>
              </a:solidFill>
            </a:endParaRPr>
          </a:p>
        </p:txBody>
      </p:sp>
      <p:sp>
        <p:nvSpPr>
          <p:cNvPr id="34" name="Line 103"/>
          <p:cNvSpPr>
            <a:spLocks noChangeShapeType="1"/>
          </p:cNvSpPr>
          <p:nvPr/>
        </p:nvSpPr>
        <p:spPr bwMode="auto">
          <a:xfrm flipH="1">
            <a:off x="2862345" y="5066196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" name="Line 104"/>
          <p:cNvSpPr>
            <a:spLocks noChangeShapeType="1"/>
          </p:cNvSpPr>
          <p:nvPr/>
        </p:nvSpPr>
        <p:spPr bwMode="auto">
          <a:xfrm flipH="1">
            <a:off x="2249570" y="5066196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1617337" y="5962649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النظام مستحيل الحل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9897072" y="443673"/>
            <a:ext cx="15027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</a:rPr>
              <a:t>الخطوة الثالثة</a:t>
            </a: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9470656" y="967608"/>
            <a:ext cx="1906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س = 3 (4)  ــ  9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0" name="Text Box 87"/>
          <p:cNvSpPr txBox="1">
            <a:spLocks noChangeArrowheads="1"/>
          </p:cNvSpPr>
          <p:nvPr/>
        </p:nvSpPr>
        <p:spPr bwMode="auto">
          <a:xfrm>
            <a:off x="9576536" y="1448450"/>
            <a:ext cx="176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س = 12 ــ  9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10462377" y="2315779"/>
            <a:ext cx="125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الحل هو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9576536" y="2291562"/>
            <a:ext cx="1184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( 3 ، 4 )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0054583" y="1858785"/>
            <a:ext cx="1331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س =  3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824742" y="2780102"/>
            <a:ext cx="1286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حل وحيد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6688441" y="3315842"/>
            <a:ext cx="48025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87" y="3259242"/>
            <a:ext cx="1698625" cy="4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0" t="56950" r="8600" b="9050"/>
          <a:stretch/>
        </p:blipFill>
        <p:spPr>
          <a:xfrm>
            <a:off x="9734749" y="5181450"/>
            <a:ext cx="412614" cy="354696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6550" r="58800" b="9450"/>
          <a:stretch/>
        </p:blipFill>
        <p:spPr>
          <a:xfrm>
            <a:off x="6626796" y="4958842"/>
            <a:ext cx="409436" cy="379755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0" t="56950" r="8600" b="9050"/>
          <a:stretch/>
        </p:blipFill>
        <p:spPr>
          <a:xfrm>
            <a:off x="1800496" y="5535512"/>
            <a:ext cx="412614" cy="3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73934"/>
            <a:ext cx="1182624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48" y="343248"/>
            <a:ext cx="5267325" cy="6086475"/>
          </a:xfrm>
          <a:prstGeom prst="rect">
            <a:avLst/>
          </a:prstGeom>
        </p:spPr>
      </p:pic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9144518" y="787561"/>
            <a:ext cx="257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استعمل التعويض لحل النظام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9667237" y="1090332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4 س ــ 3 ص =  1</a:t>
            </a:r>
            <a:endParaRPr lang="en-US" altLang="ar-SA" sz="1800" b="1" dirty="0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9687176" y="1406996"/>
            <a:ext cx="183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6 ص ــ 8 س = ــ 2</a:t>
            </a:r>
            <a:endParaRPr lang="en-US" altLang="ar-SA" sz="1800" b="1" dirty="0"/>
          </a:p>
        </p:txBody>
      </p:sp>
      <p:sp>
        <p:nvSpPr>
          <p:cNvPr id="14" name="AutoShape 105"/>
          <p:cNvSpPr>
            <a:spLocks noChangeArrowheads="1"/>
          </p:cNvSpPr>
          <p:nvPr/>
        </p:nvSpPr>
        <p:spPr bwMode="auto">
          <a:xfrm>
            <a:off x="6827956" y="1417976"/>
            <a:ext cx="2686248" cy="1926164"/>
          </a:xfrm>
          <a:prstGeom prst="flowChartTerminator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7240166" y="1500590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4 س ــ 3 ص =  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7238024" y="1884701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4 س = 3 ص +  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6827956" y="2312265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بقسمة جميع الحدود على 4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grpSp>
        <p:nvGrpSpPr>
          <p:cNvPr id="18" name="Group 127"/>
          <p:cNvGrpSpPr>
            <a:grpSpLocks/>
          </p:cNvGrpSpPr>
          <p:nvPr/>
        </p:nvGrpSpPr>
        <p:grpSpPr bwMode="auto">
          <a:xfrm>
            <a:off x="7305810" y="2709140"/>
            <a:ext cx="1885950" cy="635000"/>
            <a:chOff x="3937" y="2848"/>
            <a:chExt cx="1188" cy="400"/>
          </a:xfrm>
        </p:grpSpPr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4127" y="2908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002060"/>
                  </a:solidFill>
                </a:rPr>
                <a:t>س =</a:t>
              </a:r>
              <a:r>
                <a:rPr lang="ar-SA" altLang="ar-SA" sz="2000" b="1" dirty="0">
                  <a:solidFill>
                    <a:schemeClr val="accent2"/>
                  </a:solidFill>
                </a:rPr>
                <a:t>     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ص</a:t>
              </a:r>
              <a:r>
                <a:rPr lang="ar-SA" altLang="ar-SA" sz="2000" b="1" dirty="0">
                  <a:solidFill>
                    <a:schemeClr val="accent2"/>
                  </a:solidFill>
                </a:rPr>
                <a:t>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+</a:t>
              </a:r>
              <a:r>
                <a:rPr lang="ar-SA" altLang="ar-SA" sz="2000" b="1" dirty="0">
                  <a:solidFill>
                    <a:schemeClr val="accent2"/>
                  </a:solidFill>
                </a:rPr>
                <a:t>  </a:t>
              </a:r>
              <a:endParaRPr lang="en-US" altLang="ar-SA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4534" y="2848"/>
              <a:ext cx="227" cy="400"/>
              <a:chOff x="4830" y="1253"/>
              <a:chExt cx="227" cy="400"/>
            </a:xfrm>
          </p:grpSpPr>
          <p:sp>
            <p:nvSpPr>
              <p:cNvPr id="25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3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4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Line 121"/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123"/>
            <p:cNvGrpSpPr>
              <a:grpSpLocks/>
            </p:cNvGrpSpPr>
            <p:nvPr/>
          </p:nvGrpSpPr>
          <p:grpSpPr bwMode="auto">
            <a:xfrm>
              <a:off x="3937" y="2848"/>
              <a:ext cx="227" cy="400"/>
              <a:chOff x="4830" y="1253"/>
              <a:chExt cx="227" cy="400"/>
            </a:xfrm>
          </p:grpSpPr>
          <p:sp>
            <p:nvSpPr>
              <p:cNvPr id="22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1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4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Line 126"/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7145071" y="3589193"/>
            <a:ext cx="3846937" cy="2633266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8147469" y="3701905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6 ص ــ 8 </a:t>
            </a:r>
            <a:r>
              <a:rPr lang="ar-SA" altLang="ar-SA" sz="2000" b="1" dirty="0">
                <a:solidFill>
                  <a:srgbClr val="FF0000"/>
                </a:solidFill>
              </a:rPr>
              <a:t>س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002060"/>
                </a:solidFill>
              </a:rPr>
              <a:t>= ــ 2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9336506" y="5081998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ــ 2  =  ــ 2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7731310" y="5577863"/>
            <a:ext cx="306252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النظام له عدد لا نهائي من الحلول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grpSp>
        <p:nvGrpSpPr>
          <p:cNvPr id="33" name="Group 139"/>
          <p:cNvGrpSpPr>
            <a:grpSpLocks/>
          </p:cNvGrpSpPr>
          <p:nvPr/>
        </p:nvGrpSpPr>
        <p:grpSpPr bwMode="auto">
          <a:xfrm>
            <a:off x="7145071" y="4001943"/>
            <a:ext cx="3563938" cy="635000"/>
            <a:chOff x="748" y="1676"/>
            <a:chExt cx="2245" cy="400"/>
          </a:xfrm>
        </p:grpSpPr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748" y="1729"/>
              <a:ext cx="22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002060"/>
                  </a:solidFill>
                </a:rPr>
                <a:t>6 ص ــ  8 (</a:t>
              </a:r>
              <a:r>
                <a:rPr lang="ar-SA" altLang="ar-SA" sz="2000" b="1" dirty="0">
                  <a:solidFill>
                    <a:schemeClr val="accent2"/>
                  </a:solidFill>
                </a:rPr>
                <a:t>      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ص</a:t>
              </a:r>
              <a:r>
                <a:rPr lang="ar-SA" altLang="ar-SA" sz="2000" b="1" dirty="0">
                  <a:solidFill>
                    <a:schemeClr val="accent2"/>
                  </a:solidFill>
                </a:rPr>
                <a:t> </a:t>
              </a:r>
              <a:r>
                <a:rPr lang="ar-SA" altLang="ar-SA" sz="2000" b="1" dirty="0">
                  <a:solidFill>
                    <a:srgbClr val="FF0000"/>
                  </a:solidFill>
                </a:rPr>
                <a:t>+</a:t>
              </a:r>
              <a:r>
                <a:rPr lang="ar-SA" altLang="ar-SA" sz="2000" b="1" dirty="0">
                  <a:solidFill>
                    <a:schemeClr val="accent2"/>
                  </a:solidFill>
                </a:rPr>
                <a:t>       </a:t>
              </a:r>
              <a:r>
                <a:rPr lang="ar-SA" altLang="ar-SA" sz="2000" b="1" dirty="0">
                  <a:solidFill>
                    <a:srgbClr val="002060"/>
                  </a:solidFill>
                </a:rPr>
                <a:t>) = ــ 2</a:t>
              </a:r>
              <a:endParaRPr lang="en-US" altLang="ar-SA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5" name="Group 130"/>
            <p:cNvGrpSpPr>
              <a:grpSpLocks/>
            </p:cNvGrpSpPr>
            <p:nvPr/>
          </p:nvGrpSpPr>
          <p:grpSpPr bwMode="auto">
            <a:xfrm>
              <a:off x="1973" y="1676"/>
              <a:ext cx="227" cy="400"/>
              <a:chOff x="4830" y="1253"/>
              <a:chExt cx="227" cy="400"/>
            </a:xfrm>
          </p:grpSpPr>
          <p:sp>
            <p:nvSpPr>
              <p:cNvPr id="40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3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4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Line 133"/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6" name="Group 134"/>
            <p:cNvGrpSpPr>
              <a:grpSpLocks/>
            </p:cNvGrpSpPr>
            <p:nvPr/>
          </p:nvGrpSpPr>
          <p:grpSpPr bwMode="auto">
            <a:xfrm>
              <a:off x="1352" y="1676"/>
              <a:ext cx="227" cy="400"/>
              <a:chOff x="4830" y="1253"/>
              <a:chExt cx="227" cy="400"/>
            </a:xfrm>
          </p:grpSpPr>
          <p:sp>
            <p:nvSpPr>
              <p:cNvPr id="37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1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 Box 87"/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FF0000"/>
                    </a:solidFill>
                  </a:rPr>
                  <a:t>4</a:t>
                </a:r>
                <a:endParaRPr lang="en-US" altLang="ar-S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Line 137"/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8147469" y="4566274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6 ص ــ 6 ص ــ 2 =  ــ 2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4" name="Line 112"/>
          <p:cNvSpPr>
            <a:spLocks noChangeShapeType="1"/>
          </p:cNvSpPr>
          <p:nvPr/>
        </p:nvSpPr>
        <p:spPr bwMode="auto">
          <a:xfrm flipH="1">
            <a:off x="10128669" y="4639299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Line 113"/>
          <p:cNvSpPr>
            <a:spLocks noChangeShapeType="1"/>
          </p:cNvSpPr>
          <p:nvPr/>
        </p:nvSpPr>
        <p:spPr bwMode="auto">
          <a:xfrm flipH="1">
            <a:off x="9371431" y="4639299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6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81" y="385609"/>
            <a:ext cx="1698625" cy="4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6550" r="58800" b="9450"/>
          <a:stretch/>
        </p:blipFill>
        <p:spPr>
          <a:xfrm>
            <a:off x="8860046" y="5093358"/>
            <a:ext cx="409436" cy="3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8" grpId="0" animBg="1"/>
      <p:bldP spid="29" grpId="0"/>
      <p:bldP spid="30" grpId="0"/>
      <p:bldP spid="3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3934"/>
            <a:ext cx="1181100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545" y="404208"/>
            <a:ext cx="5299664" cy="1410124"/>
          </a:xfrm>
          <a:prstGeom prst="rect">
            <a:avLst/>
          </a:prstGeom>
        </p:spPr>
      </p:pic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8969369" y="1905748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عدد نقاط الفريق الأول =  س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8861419" y="2394037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عدد نقاط الفريق الثاني =  ص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8584403" y="2882328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نقاط الأول + نقاط الثاني =  31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8571307" y="3395793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نقاط الأول = 5.2 × نقاط الثاني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9372452" y="4360036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س + ص = 31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9257499" y="4747387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س = </a:t>
            </a:r>
            <a:r>
              <a:rPr lang="ar-SA" altLang="ar-SA" sz="2000" b="1" dirty="0">
                <a:solidFill>
                  <a:schemeClr val="accent6">
                    <a:lumMod val="50000"/>
                  </a:schemeClr>
                </a:solidFill>
              </a:rPr>
              <a:t>5.2 ص</a:t>
            </a:r>
            <a:endParaRPr lang="en-US" alt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8879819" y="5377524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6600"/>
                </a:solidFill>
              </a:rPr>
              <a:t>س</a:t>
            </a:r>
            <a:r>
              <a:rPr lang="ar-SA" altLang="ar-SA" sz="2000" b="1" dirty="0">
                <a:solidFill>
                  <a:schemeClr val="accent2"/>
                </a:solidFill>
              </a:rPr>
              <a:t>  </a:t>
            </a:r>
            <a:r>
              <a:rPr lang="ar-SA" altLang="ar-SA" sz="2000" b="1" dirty="0">
                <a:solidFill>
                  <a:srgbClr val="002060"/>
                </a:solidFill>
              </a:rPr>
              <a:t>+  ص =  31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8663038" y="5825065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6600"/>
                </a:solidFill>
              </a:rPr>
              <a:t>5.2</a:t>
            </a:r>
            <a:r>
              <a:rPr lang="ar-SA" altLang="ar-SA" sz="2000" b="1" dirty="0">
                <a:solidFill>
                  <a:srgbClr val="FF0000"/>
                </a:solidFill>
              </a:rPr>
              <a:t> </a:t>
            </a:r>
            <a:r>
              <a:rPr lang="ar-SA" altLang="ar-SA" sz="2000" b="1" dirty="0">
                <a:solidFill>
                  <a:srgbClr val="006600"/>
                </a:solidFill>
              </a:rPr>
              <a:t>ص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002060"/>
                </a:solidFill>
              </a:rPr>
              <a:t>+ ص = 31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3601762" y="509636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6.2 ص = 31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173721" y="953087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 </a:t>
            </a:r>
            <a:r>
              <a:rPr lang="ar-SA" altLang="ar-SA" sz="2000" b="1" dirty="0">
                <a:solidFill>
                  <a:srgbClr val="FF0000"/>
                </a:solidFill>
              </a:rPr>
              <a:t>5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3051130" y="1640974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س +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FF0000"/>
                </a:solidFill>
              </a:rPr>
              <a:t>ص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002060"/>
                </a:solidFill>
              </a:rPr>
              <a:t>= 31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051130" y="2072774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002060"/>
                </a:solidFill>
              </a:rPr>
              <a:t>س +</a:t>
            </a:r>
            <a:r>
              <a:rPr lang="ar-SA" altLang="ar-SA" sz="2000" b="1" dirty="0">
                <a:solidFill>
                  <a:schemeClr val="accent2"/>
                </a:solidFill>
              </a:rPr>
              <a:t>  </a:t>
            </a:r>
            <a:r>
              <a:rPr lang="ar-SA" altLang="ar-SA" sz="2000" b="1" dirty="0">
                <a:solidFill>
                  <a:srgbClr val="FF0000"/>
                </a:solidFill>
              </a:rPr>
              <a:t>5</a:t>
            </a:r>
            <a:r>
              <a:rPr lang="ar-SA" altLang="ar-SA" sz="2000" b="1" dirty="0">
                <a:solidFill>
                  <a:schemeClr val="accent2"/>
                </a:solidFill>
              </a:rPr>
              <a:t> = </a:t>
            </a:r>
            <a:r>
              <a:rPr lang="ar-SA" altLang="ar-SA" sz="2000" b="1" dirty="0">
                <a:solidFill>
                  <a:srgbClr val="002060"/>
                </a:solidFill>
              </a:rPr>
              <a:t>31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7" name="Text Box 87"/>
          <p:cNvSpPr txBox="1">
            <a:spLocks noChangeArrowheads="1"/>
          </p:cNvSpPr>
          <p:nvPr/>
        </p:nvSpPr>
        <p:spPr bwMode="auto">
          <a:xfrm>
            <a:off x="3016205" y="2541087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002060"/>
                </a:solidFill>
              </a:rPr>
              <a:t>س        =</a:t>
            </a:r>
            <a:r>
              <a:rPr lang="ar-SA" altLang="ar-SA" sz="2000" b="1" dirty="0">
                <a:solidFill>
                  <a:schemeClr val="accent2"/>
                </a:solidFill>
              </a:rPr>
              <a:t>  </a:t>
            </a:r>
            <a:r>
              <a:rPr lang="ar-SA" altLang="ar-SA" sz="2000" b="1" dirty="0">
                <a:solidFill>
                  <a:srgbClr val="006600"/>
                </a:solidFill>
              </a:rPr>
              <a:t>26</a:t>
            </a:r>
            <a:endParaRPr lang="en-US" altLang="ar-SA" sz="2000" b="1" dirty="0">
              <a:solidFill>
                <a:srgbClr val="006600"/>
              </a:solidFill>
            </a:endParaRPr>
          </a:p>
        </p:txBody>
      </p:sp>
      <p:sp>
        <p:nvSpPr>
          <p:cNvPr id="28" name="Text Box 87"/>
          <p:cNvSpPr txBox="1">
            <a:spLocks noChangeArrowheads="1"/>
          </p:cNvSpPr>
          <p:nvPr/>
        </p:nvSpPr>
        <p:spPr bwMode="auto">
          <a:xfrm>
            <a:off x="2558766" y="3042209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نقاط الفريق الأول = </a:t>
            </a:r>
            <a:r>
              <a:rPr lang="ar-SA" altLang="ar-SA" sz="2000" b="1" dirty="0">
                <a:solidFill>
                  <a:srgbClr val="006600"/>
                </a:solidFill>
              </a:rPr>
              <a:t>26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006600"/>
                </a:solidFill>
              </a:rPr>
              <a:t>نقطة</a:t>
            </a:r>
            <a:endParaRPr lang="en-US" altLang="ar-SA" sz="2000" b="1" dirty="0">
              <a:solidFill>
                <a:srgbClr val="006600"/>
              </a:solidFill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2558766" y="3510521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نقاط الفريق الثاني = </a:t>
            </a:r>
            <a:r>
              <a:rPr lang="ar-SA" altLang="ar-SA" sz="2000" b="1" dirty="0">
                <a:solidFill>
                  <a:srgbClr val="FF0000"/>
                </a:solidFill>
              </a:rPr>
              <a:t>5</a:t>
            </a:r>
            <a:r>
              <a:rPr lang="ar-SA" altLang="ar-SA" sz="2000" b="1" dirty="0">
                <a:solidFill>
                  <a:schemeClr val="accent2"/>
                </a:solidFill>
              </a:rPr>
              <a:t> </a:t>
            </a:r>
            <a:r>
              <a:rPr lang="ar-SA" altLang="ar-SA" sz="2000" b="1" dirty="0">
                <a:solidFill>
                  <a:srgbClr val="FF0000"/>
                </a:solidFill>
              </a:rPr>
              <a:t>نقاط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178096" y="3899816"/>
            <a:ext cx="22968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النظام المكون من معادلتين</a:t>
            </a:r>
          </a:p>
        </p:txBody>
      </p:sp>
      <p:graphicFrame>
        <p:nvGraphicFramePr>
          <p:cNvPr id="32" name="رسم تخطيطي 31"/>
          <p:cNvGraphicFramePr/>
          <p:nvPr>
            <p:extLst>
              <p:ext uri="{D42A27DB-BD31-4B8C-83A1-F6EECF244321}">
                <p14:modId xmlns:p14="http://schemas.microsoft.com/office/powerpoint/2010/main" val="1737812952"/>
              </p:ext>
            </p:extLst>
          </p:nvPr>
        </p:nvGraphicFramePr>
        <p:xfrm>
          <a:off x="613647" y="3056381"/>
          <a:ext cx="5020657" cy="432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739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Graphic spid="3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3934"/>
            <a:ext cx="1184148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274584"/>
            <a:ext cx="456646" cy="6149662"/>
          </a:xfrm>
          <a:prstGeom prst="rect">
            <a:avLst/>
          </a:prstGeom>
        </p:spPr>
      </p:pic>
      <p:sp>
        <p:nvSpPr>
          <p:cNvPr id="14" name="مستطيل مستدير الزوايا"/>
          <p:cNvSpPr/>
          <p:nvPr/>
        </p:nvSpPr>
        <p:spPr>
          <a:xfrm>
            <a:off x="3056735" y="5002523"/>
            <a:ext cx="2396824" cy="1297763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مستطيل مستدير الزوايا"/>
          <p:cNvSpPr/>
          <p:nvPr/>
        </p:nvSpPr>
        <p:spPr>
          <a:xfrm>
            <a:off x="3422494" y="5104676"/>
            <a:ext cx="1848573" cy="1093456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7" name="الواجب"/>
          <p:cNvSpPr txBox="1"/>
          <p:nvPr/>
        </p:nvSpPr>
        <p:spPr>
          <a:xfrm>
            <a:off x="3516121" y="5061339"/>
            <a:ext cx="1614180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3600" dirty="0"/>
              <a:t>الواجب </a:t>
            </a:r>
          </a:p>
          <a:p>
            <a:pPr rtl="0">
              <a:defRPr/>
            </a:pPr>
            <a:r>
              <a:rPr lang="ar-SA" sz="3600" dirty="0"/>
              <a:t>بالمنصة</a:t>
            </a:r>
            <a:r>
              <a:rPr sz="3600" dirty="0"/>
              <a:t> 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83520"/>
              </p:ext>
            </p:extLst>
          </p:nvPr>
        </p:nvGraphicFramePr>
        <p:xfrm>
          <a:off x="644334" y="495992"/>
          <a:ext cx="5092144" cy="39942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3893">
                  <a:extLst>
                    <a:ext uri="{9D8B030D-6E8A-4147-A177-3AD203B41FA5}">
                      <a16:colId xmlns:a16="http://schemas.microsoft.com/office/drawing/2014/main" val="1236694676"/>
                    </a:ext>
                  </a:extLst>
                </a:gridCol>
                <a:gridCol w="2768251">
                  <a:extLst>
                    <a:ext uri="{9D8B030D-6E8A-4147-A177-3AD203B41FA5}">
                      <a16:colId xmlns:a16="http://schemas.microsoft.com/office/drawing/2014/main" val="749597961"/>
                    </a:ext>
                  </a:extLst>
                </a:gridCol>
              </a:tblGrid>
              <a:tr h="50535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خطوات حل معادلتين بالتعويض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279447"/>
                  </a:ext>
                </a:extLst>
              </a:tr>
              <a:tr h="11589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02527"/>
                  </a:ext>
                </a:extLst>
              </a:tr>
              <a:tr h="11589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697533"/>
                  </a:ext>
                </a:extLst>
              </a:tr>
              <a:tr h="117106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12136"/>
                  </a:ext>
                </a:extLst>
              </a:tr>
            </a:tbl>
          </a:graphicData>
        </a:graphic>
      </p:graphicFrame>
      <p:pic>
        <p:nvPicPr>
          <p:cNvPr id="19" name="IMG_4499.jpeg" descr="IMG_4499.jpeg"/>
          <p:cNvPicPr>
            <a:picLocks noChangeAspect="1"/>
          </p:cNvPicPr>
          <p:nvPr/>
        </p:nvPicPr>
        <p:blipFill rotWithShape="1">
          <a:blip r:embed="rId6"/>
          <a:srcRect l="47219" t="20014"/>
          <a:stretch/>
        </p:blipFill>
        <p:spPr>
          <a:xfrm>
            <a:off x="725578" y="4886494"/>
            <a:ext cx="2124098" cy="1421721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880277" y="1133149"/>
            <a:ext cx="2360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اكتب احدى المعادلتين على الصورة </a:t>
            </a:r>
            <a:r>
              <a:rPr lang="ar-SA" altLang="ar-SA" sz="1800" b="1" dirty="0">
                <a:solidFill>
                  <a:srgbClr val="FF0000"/>
                </a:solidFill>
              </a:rPr>
              <a:t>ص = أ س + جـ</a:t>
            </a:r>
            <a:r>
              <a:rPr lang="ar-SA" altLang="ar-SA" sz="1800" b="1" dirty="0">
                <a:solidFill>
                  <a:schemeClr val="accent2"/>
                </a:solidFill>
              </a:rPr>
              <a:t>  أو       </a:t>
            </a:r>
            <a:r>
              <a:rPr lang="ar-SA" altLang="ar-SA" sz="1800" b="1" dirty="0">
                <a:solidFill>
                  <a:srgbClr val="C00000"/>
                </a:solidFill>
              </a:rPr>
              <a:t>س = ب ص + جـ</a:t>
            </a:r>
            <a:endParaRPr lang="en-US" altLang="ar-SA" sz="1800" b="1" dirty="0">
              <a:solidFill>
                <a:srgbClr val="C00000"/>
              </a:solidFill>
            </a:endParaRPr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856278" y="2292061"/>
            <a:ext cx="2360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عوض بالمقدار الناتج في الخطوة (1) في المعادلة الثانية ثم حلها .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715795" y="3490688"/>
            <a:ext cx="2684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2060"/>
                </a:solidFill>
              </a:rPr>
              <a:t>عوض بالقيمة الناتجة في الخطوة (2) في أي من المعادلتين وحلها واكتب الحل في صورة زوج مرتب</a:t>
            </a:r>
            <a:endParaRPr lang="en-US" altLang="ar-SA" sz="1800" b="1" dirty="0">
              <a:solidFill>
                <a:srgbClr val="002060"/>
              </a:solidFill>
            </a:endParaRPr>
          </a:p>
        </p:txBody>
      </p:sp>
      <p:sp>
        <p:nvSpPr>
          <p:cNvPr id="37" name="AutoShape 131"/>
          <p:cNvSpPr>
            <a:spLocks noChangeArrowheads="1"/>
          </p:cNvSpPr>
          <p:nvPr/>
        </p:nvSpPr>
        <p:spPr bwMode="auto">
          <a:xfrm>
            <a:off x="3807224" y="1305906"/>
            <a:ext cx="1565716" cy="50482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 dirty="0"/>
              <a:t>الخطوة الأولى</a:t>
            </a:r>
            <a:endParaRPr lang="en-US" altLang="ar-SA" sz="2200" b="1" dirty="0"/>
          </a:p>
        </p:txBody>
      </p:sp>
      <p:sp>
        <p:nvSpPr>
          <p:cNvPr id="38" name="AutoShape 131"/>
          <p:cNvSpPr>
            <a:spLocks noChangeArrowheads="1"/>
          </p:cNvSpPr>
          <p:nvPr/>
        </p:nvSpPr>
        <p:spPr bwMode="auto">
          <a:xfrm>
            <a:off x="3771973" y="2482298"/>
            <a:ext cx="1565716" cy="50482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 dirty="0"/>
              <a:t>الخطوة الثانية</a:t>
            </a:r>
            <a:endParaRPr lang="en-US" altLang="ar-SA" sz="2200" b="1" dirty="0"/>
          </a:p>
        </p:txBody>
      </p:sp>
      <p:sp>
        <p:nvSpPr>
          <p:cNvPr id="39" name="AutoShape 131"/>
          <p:cNvSpPr>
            <a:spLocks noChangeArrowheads="1"/>
          </p:cNvSpPr>
          <p:nvPr/>
        </p:nvSpPr>
        <p:spPr bwMode="auto">
          <a:xfrm>
            <a:off x="3804384" y="3757207"/>
            <a:ext cx="1565716" cy="50482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200" b="1" dirty="0"/>
              <a:t>الخطوة الثالثة</a:t>
            </a:r>
            <a:endParaRPr lang="en-US" altLang="ar-SA" sz="22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6780" t="26623" r="52494" b="56234"/>
          <a:stretch/>
        </p:blipFill>
        <p:spPr>
          <a:xfrm>
            <a:off x="7018825" y="1589667"/>
            <a:ext cx="4616717" cy="6229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l="59987" t="43779" r="15286" b="45831"/>
          <a:stretch/>
        </p:blipFill>
        <p:spPr>
          <a:xfrm>
            <a:off x="8754479" y="881493"/>
            <a:ext cx="2847526" cy="576879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6649883" y="2541235"/>
            <a:ext cx="487043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/>
              <a:t>اذا كان مجموع قياس الزاويتين س ،ص 180 ،وقياس الزاوية س يزيد بمقدار 24 على قياس الزاوية ص ، فأجب عن ما يلي: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9116728" y="3415216"/>
            <a:ext cx="2159762" cy="92333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/>
              <a:t> س + ص = ....</a:t>
            </a:r>
          </a:p>
          <a:p>
            <a:endParaRPr lang="ar-SA" b="1" dirty="0"/>
          </a:p>
          <a:p>
            <a:r>
              <a:rPr lang="ar-SA" b="1" dirty="0"/>
              <a:t> س – ص = ....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0627121" y="333868"/>
            <a:ext cx="893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نشاط:</a:t>
            </a:r>
          </a:p>
        </p:txBody>
      </p:sp>
    </p:spTree>
    <p:extLst>
      <p:ext uri="{BB962C8B-B14F-4D97-AF65-F5344CB8AC3E}">
        <p14:creationId xmlns:p14="http://schemas.microsoft.com/office/powerpoint/2010/main" val="200948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959</Words>
  <Application>Microsoft Office PowerPoint</Application>
  <PresentationFormat>شاشة عريضة</PresentationFormat>
  <Paragraphs>199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AGA Arabesque</vt:lpstr>
      <vt:lpstr>Arial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483</cp:revision>
  <dcterms:created xsi:type="dcterms:W3CDTF">2020-11-12T21:23:07Z</dcterms:created>
  <dcterms:modified xsi:type="dcterms:W3CDTF">2024-11-16T18:33:35Z</dcterms:modified>
</cp:coreProperties>
</file>