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325" r:id="rId2"/>
    <p:sldId id="256" r:id="rId3"/>
    <p:sldId id="304" r:id="rId4"/>
    <p:sldId id="326" r:id="rId5"/>
    <p:sldId id="276" r:id="rId6"/>
    <p:sldId id="327" r:id="rId7"/>
    <p:sldId id="277" r:id="rId8"/>
    <p:sldId id="328" r:id="rId9"/>
    <p:sldId id="312" r:id="rId10"/>
    <p:sldId id="307" r:id="rId11"/>
    <p:sldId id="323" r:id="rId12"/>
    <p:sldId id="297" r:id="rId13"/>
    <p:sldId id="279" r:id="rId14"/>
    <p:sldId id="280" r:id="rId15"/>
    <p:sldId id="313" r:id="rId16"/>
    <p:sldId id="284" r:id="rId17"/>
    <p:sldId id="329" r:id="rId18"/>
    <p:sldId id="330" r:id="rId19"/>
    <p:sldId id="288" r:id="rId20"/>
    <p:sldId id="289" r:id="rId21"/>
    <p:sldId id="291" r:id="rId22"/>
    <p:sldId id="331" r:id="rId23"/>
  </p:sldIdLst>
  <p:sldSz cx="9144000" cy="6858000" type="screen4x3"/>
  <p:notesSz cx="6858000" cy="9144000"/>
  <p:custDataLst>
    <p:tags r:id="rId2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17" autoAdjust="0"/>
  </p:normalViewPr>
  <p:slideViewPr>
    <p:cSldViewPr>
      <p:cViewPr varScale="1">
        <p:scale>
          <a:sx n="75" d="100"/>
          <a:sy n="75" d="100"/>
        </p:scale>
        <p:origin x="102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55DBEB-28AA-44D6-BEC6-9820855FC63B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D30B75-07FF-44A8-BFB4-01015C2E29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43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67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571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500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070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916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11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83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11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283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905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2745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995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6405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4186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009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7937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4874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578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7148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615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9036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409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3677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7685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2291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705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9375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0582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248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107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63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16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790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719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7CC4-C33D-4426-ABEA-3E24EF57B2BA}" type="datetimeFigureOut">
              <a:rPr lang="ar-SA" smtClean="0"/>
              <a:pPr/>
              <a:t>14/09/46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5" r:id="rId3"/>
    <p:sldLayoutId id="2147483684" r:id="rId4"/>
    <p:sldLayoutId id="2147483683" r:id="rId5"/>
    <p:sldLayoutId id="2147483677" r:id="rId6"/>
    <p:sldLayoutId id="2147483676" r:id="rId7"/>
    <p:sldLayoutId id="2147483667" r:id="rId8"/>
    <p:sldLayoutId id="2147483666" r:id="rId9"/>
    <p:sldLayoutId id="2147483665" r:id="rId10"/>
    <p:sldLayoutId id="2147483664" r:id="rId11"/>
    <p:sldLayoutId id="2147483662" r:id="rId12"/>
    <p:sldLayoutId id="2147483661" r:id="rId13"/>
    <p:sldLayoutId id="2147483660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90" r:id="rId21"/>
    <p:sldLayoutId id="2147483689" r:id="rId22"/>
    <p:sldLayoutId id="2147483688" r:id="rId23"/>
    <p:sldLayoutId id="2147483687" r:id="rId24"/>
    <p:sldLayoutId id="2147483682" r:id="rId25"/>
    <p:sldLayoutId id="2147483681" r:id="rId26"/>
    <p:sldLayoutId id="2147483680" r:id="rId27"/>
    <p:sldLayoutId id="2147483679" r:id="rId28"/>
    <p:sldLayoutId id="2147483678" r:id="rId29"/>
    <p:sldLayoutId id="2147483675" r:id="rId30"/>
    <p:sldLayoutId id="2147483674" r:id="rId31"/>
    <p:sldLayoutId id="2147483673" r:id="rId32"/>
    <p:sldLayoutId id="2147483672" r:id="rId33"/>
    <p:sldLayoutId id="2147483671" r:id="rId34"/>
    <p:sldLayoutId id="2147483670" r:id="rId35"/>
    <p:sldLayoutId id="2147483669" r:id="rId36"/>
    <p:sldLayoutId id="2147483668" r:id="rId37"/>
    <p:sldLayoutId id="2147483663" r:id="rId38"/>
    <p:sldLayoutId id="2147483656" r:id="rId39"/>
    <p:sldLayoutId id="2147483657" r:id="rId40"/>
    <p:sldLayoutId id="2147483658" r:id="rId41"/>
    <p:sldLayoutId id="2147483659" r:id="rId4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http://www.dohamath.com/vb/uploaded/1700_121911586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tmp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http://www.dohamath.com/vb/uploaded/1700_121911586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tmp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-27384"/>
            <a:ext cx="9164504" cy="688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0769" y="429403"/>
            <a:ext cx="5210175" cy="61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7020272" y="362529"/>
            <a:ext cx="22289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8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800" b="1" dirty="0">
              <a:solidFill>
                <a:srgbClr val="C00000"/>
              </a:solidFill>
              <a:cs typeface="Sultan bold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223022" y="1320006"/>
            <a:ext cx="1802990" cy="777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400" b="1" dirty="0">
                <a:sym typeface="Helvetica Neue"/>
              </a:rPr>
              <a:t>درست حل المعادلات التربيعية بإكمال المربع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174540" y="2200034"/>
            <a:ext cx="1874998" cy="142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أحل معادلة تربيعية باستخدام القانون العام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أستعمل المميز لتحديد عدد حلول المعادلة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185691" y="3494038"/>
            <a:ext cx="1802990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القانون العام</a:t>
            </a:r>
          </a:p>
          <a:p>
            <a:pPr algn="ctr"/>
            <a:r>
              <a:rPr lang="ar-SA" sz="2000" b="1" dirty="0">
                <a:solidFill>
                  <a:srgbClr val="5E5E5E"/>
                </a:solidFill>
                <a:sym typeface="Helvetica Neue"/>
              </a:rPr>
              <a:t>المميز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073EAC1-031C-7940-BF02-387C98F0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5" y="4673476"/>
            <a:ext cx="1752385" cy="177367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7317438" y="5842776"/>
            <a:ext cx="69762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200" b="1" dirty="0"/>
              <a:t>الرياضيات</a:t>
            </a:r>
          </a:p>
        </p:txBody>
      </p:sp>
      <p:pic>
        <p:nvPicPr>
          <p:cNvPr id="12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" y="5085184"/>
            <a:ext cx="1008112" cy="144016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EB6B0FB-E363-444A-BF8C-93B201B2018B}"/>
              </a:ext>
            </a:extLst>
          </p:cNvPr>
          <p:cNvSpPr txBox="1"/>
          <p:nvPr/>
        </p:nvSpPr>
        <p:spPr>
          <a:xfrm rot="10800000" flipV="1">
            <a:off x="251686" y="5953332"/>
            <a:ext cx="925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الكتاب </a:t>
            </a:r>
          </a:p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صفحة 34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87" y="262731"/>
            <a:ext cx="1191380" cy="1057275"/>
          </a:xfrm>
          <a:prstGeom prst="rect">
            <a:avLst/>
          </a:prstGeom>
        </p:spPr>
      </p:pic>
      <p:sp>
        <p:nvSpPr>
          <p:cNvPr id="16" name="عنوان 1"/>
          <p:cNvSpPr txBox="1">
            <a:spLocks/>
          </p:cNvSpPr>
          <p:nvPr/>
        </p:nvSpPr>
        <p:spPr>
          <a:xfrm>
            <a:off x="1246317" y="1360958"/>
            <a:ext cx="5678986" cy="71859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>
                <a:solidFill>
                  <a:schemeClr val="tx2"/>
                </a:solidFill>
              </a:rPr>
              <a:t>قال تعالى </a:t>
            </a:r>
            <a:r>
              <a:rPr lang="ar-SA" sz="3200" b="1" dirty="0">
                <a:solidFill>
                  <a:srgbClr val="FF0000"/>
                </a:solidFill>
              </a:rPr>
              <a:t>(وكل شيء فصلناه تفصيلا)</a:t>
            </a: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3862650" y="3907383"/>
            <a:ext cx="1804842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 ( ص  -  3 )</a:t>
            </a:r>
            <a:r>
              <a:rPr lang="ar-SA" sz="3200" b="1" spc="-100" baseline="30000" dirty="0"/>
              <a:t>2         </a:t>
            </a:r>
            <a:endParaRPr lang="en-US" sz="3200" b="1" spc="-100" baseline="30000" dirty="0"/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2246855" y="3934217"/>
            <a:ext cx="1804842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 = 16</a:t>
            </a:r>
            <a:r>
              <a:rPr lang="ar-SA" sz="3200" b="1" spc="-100" baseline="30000" dirty="0"/>
              <a:t>         </a:t>
            </a:r>
            <a:endParaRPr lang="en-US" sz="3200" b="1" spc="-100" baseline="30000" dirty="0"/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3862650" y="4317707"/>
            <a:ext cx="1804842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 ( ص  -  3 )</a:t>
            </a:r>
            <a:r>
              <a:rPr lang="ar-SA" sz="3200" b="1" spc="-100" baseline="30000" dirty="0"/>
              <a:t>         </a:t>
            </a:r>
            <a:endParaRPr lang="en-US" sz="3200" b="1" spc="-100" baseline="30000" dirty="0"/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3281944" y="4342063"/>
            <a:ext cx="101275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 = </a:t>
            </a:r>
            <a:r>
              <a:rPr lang="ar-SA" sz="2000" b="1" dirty="0"/>
              <a:t>± 4</a:t>
            </a:r>
            <a:r>
              <a:rPr lang="ar-SA" sz="3200" b="1" spc="-100" baseline="30000" dirty="0"/>
              <a:t>         </a:t>
            </a:r>
            <a:endParaRPr lang="en-US" sz="3200" b="1" spc="-100" baseline="30000" dirty="0"/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4286289" y="5129357"/>
            <a:ext cx="1869887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-4+3</a:t>
            </a:r>
            <a:endParaRPr lang="en-US" sz="3200" b="1" spc="-100" baseline="30000" dirty="0"/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2289044" y="5086184"/>
            <a:ext cx="1804842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+4+3</a:t>
            </a:r>
            <a:endParaRPr lang="en-US" sz="3200" b="1" spc="-100" baseline="30000" dirty="0"/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265148" y="5590401"/>
            <a:ext cx="1869887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-1</a:t>
            </a:r>
            <a:endParaRPr lang="en-US" sz="3200" b="1" spc="-100" baseline="30000" dirty="0"/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2245951" y="5565339"/>
            <a:ext cx="1869887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7</a:t>
            </a:r>
            <a:endParaRPr lang="en-US" sz="3200" b="1" spc="-100" baseline="300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1470025" y="2570398"/>
            <a:ext cx="5320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sym typeface="Helvetica Neue"/>
              </a:rPr>
              <a:t>حلي المعادلة التالية بإكمال المربع؟</a:t>
            </a:r>
            <a:endParaRPr lang="ar-SA" sz="2000" dirty="0">
              <a:solidFill>
                <a:srgbClr val="C00000"/>
              </a:solidFill>
            </a:endParaRPr>
          </a:p>
        </p:txBody>
      </p:sp>
      <p:cxnSp>
        <p:nvCxnSpPr>
          <p:cNvPr id="27" name="رابط كسهم مستقيم 26"/>
          <p:cNvCxnSpPr/>
          <p:nvPr/>
        </p:nvCxnSpPr>
        <p:spPr>
          <a:xfrm>
            <a:off x="4460414" y="4748594"/>
            <a:ext cx="916377" cy="3807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flipH="1">
            <a:off x="3466726" y="4736416"/>
            <a:ext cx="932831" cy="3929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768203" y="4350876"/>
            <a:ext cx="2422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بأخذ الجذر التربيعي للطرفين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5490616" y="2118932"/>
            <a:ext cx="1319593" cy="403957"/>
          </a:xfrm>
          <a:prstGeom prst="rect">
            <a:avLst/>
          </a:prstGeom>
          <a:noFill/>
        </p:spPr>
        <p:txBody>
          <a:bodyPr wrap="none" lIns="34290" tIns="17145" rIns="34290" bIns="17145">
            <a:spAutoFit/>
          </a:bodyPr>
          <a:lstStyle/>
          <a:p>
            <a:pPr algn="ctr"/>
            <a:r>
              <a:rPr lang="ar-SA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معرفة سابقة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072374" y="2953422"/>
            <a:ext cx="2385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ص</a:t>
            </a:r>
            <a:r>
              <a:rPr lang="ar-SA" sz="2400" b="1" spc="-100" baseline="30000" dirty="0">
                <a:solidFill>
                  <a:srgbClr val="FF0000"/>
                </a:solidFill>
              </a:rPr>
              <a:t> 2</a:t>
            </a:r>
            <a:r>
              <a:rPr lang="ar-SA" sz="2400" b="1" spc="-100" dirty="0">
                <a:solidFill>
                  <a:srgbClr val="FF0000"/>
                </a:solidFill>
              </a:rPr>
              <a:t> - 6ص  = 7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2627784" y="3353380"/>
            <a:ext cx="28512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</a:t>
            </a:r>
            <a:r>
              <a:rPr lang="ar-SA" sz="2400" b="1" spc="-100" baseline="30000" dirty="0"/>
              <a:t> 2</a:t>
            </a:r>
            <a:r>
              <a:rPr lang="ar-SA" sz="2400" b="1" spc="-100" dirty="0"/>
              <a:t> - 6ص + </a:t>
            </a:r>
            <a:r>
              <a:rPr lang="ar-SA" sz="2400" b="1" spc="-100" dirty="0">
                <a:solidFill>
                  <a:srgbClr val="C00000"/>
                </a:solidFill>
              </a:rPr>
              <a:t>9</a:t>
            </a:r>
            <a:r>
              <a:rPr lang="ar-SA" sz="2400" b="1" spc="-100" dirty="0"/>
              <a:t>  = 7 + </a:t>
            </a:r>
            <a:r>
              <a:rPr lang="ar-SA" sz="2400" b="1" spc="-100" dirty="0">
                <a:solidFill>
                  <a:srgbClr val="C00000"/>
                </a:solidFill>
              </a:rPr>
              <a:t>9</a:t>
            </a:r>
            <a:r>
              <a:rPr lang="ar-SA" sz="2400" b="1" spc="-100" dirty="0"/>
              <a:t>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7168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1" grpId="0"/>
      <p:bldP spid="3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3178.jpeg" descr="IMG_3178.jpeg"/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7"/>
            <a:ext cx="8136904" cy="2736304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5" y="260648"/>
            <a:ext cx="7975549" cy="792088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6" t="32045" r="17671" b="16684"/>
          <a:stretch>
            <a:fillRect/>
          </a:stretch>
        </p:blipFill>
        <p:spPr bwMode="auto">
          <a:xfrm>
            <a:off x="4572001" y="4077072"/>
            <a:ext cx="345638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14" descr="http://www.dohamath.com/vb/uploaded/1700_1219115868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9173">
            <a:off x="1068561" y="3371024"/>
            <a:ext cx="2803381" cy="194032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6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G_3178.jpeg" descr="IMG_3178.jpeg"/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" name="مجموعة 103"/>
          <p:cNvGrpSpPr/>
          <p:nvPr/>
        </p:nvGrpSpPr>
        <p:grpSpPr>
          <a:xfrm>
            <a:off x="300010" y="2636912"/>
            <a:ext cx="8558270" cy="3792484"/>
            <a:chOff x="300010" y="2643182"/>
            <a:chExt cx="8558270" cy="3786214"/>
          </a:xfrm>
        </p:grpSpPr>
        <p:sp>
          <p:nvSpPr>
            <p:cNvPr id="79" name="مستطيل مستدير الزوايا 78"/>
            <p:cNvSpPr/>
            <p:nvPr/>
          </p:nvSpPr>
          <p:spPr>
            <a:xfrm>
              <a:off x="1771628" y="2643182"/>
              <a:ext cx="2428892" cy="64294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0" name="مستطيل مستدير الزوايا 79"/>
            <p:cNvSpPr/>
            <p:nvPr/>
          </p:nvSpPr>
          <p:spPr>
            <a:xfrm>
              <a:off x="5929322" y="2786058"/>
              <a:ext cx="2928958" cy="121444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1" name="مستطيل مستدير الزوايا 80"/>
            <p:cNvSpPr/>
            <p:nvPr/>
          </p:nvSpPr>
          <p:spPr>
            <a:xfrm>
              <a:off x="3914772" y="3857628"/>
              <a:ext cx="1714512" cy="64294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2" name="مستطيل مستدير الزوايا 81"/>
            <p:cNvSpPr/>
            <p:nvPr/>
          </p:nvSpPr>
          <p:spPr>
            <a:xfrm>
              <a:off x="2100248" y="3857628"/>
              <a:ext cx="1714512" cy="64294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3" name="مستطيل مستدير الزوايا 82"/>
            <p:cNvSpPr/>
            <p:nvPr/>
          </p:nvSpPr>
          <p:spPr>
            <a:xfrm>
              <a:off x="300010" y="3843340"/>
              <a:ext cx="1714512" cy="64294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5" name="مستطيل مستدير الزوايا 84"/>
            <p:cNvSpPr/>
            <p:nvPr/>
          </p:nvSpPr>
          <p:spPr>
            <a:xfrm>
              <a:off x="3929058" y="4572008"/>
              <a:ext cx="1714512" cy="185738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6" name="مستطيل مستدير الزوايا 85"/>
            <p:cNvSpPr/>
            <p:nvPr/>
          </p:nvSpPr>
          <p:spPr>
            <a:xfrm>
              <a:off x="2114534" y="4572008"/>
              <a:ext cx="1714512" cy="185738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مستطيل مستدير الزوايا 86"/>
            <p:cNvSpPr/>
            <p:nvPr/>
          </p:nvSpPr>
          <p:spPr>
            <a:xfrm>
              <a:off x="314296" y="4557720"/>
              <a:ext cx="1714512" cy="185738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مستطيل مستدير الزوايا 87"/>
            <p:cNvSpPr/>
            <p:nvPr/>
          </p:nvSpPr>
          <p:spPr>
            <a:xfrm>
              <a:off x="5929322" y="4086230"/>
              <a:ext cx="2928958" cy="234316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02" name="مجموعة 101"/>
            <p:cNvGrpSpPr/>
            <p:nvPr/>
          </p:nvGrpSpPr>
          <p:grpSpPr>
            <a:xfrm>
              <a:off x="1185838" y="3286124"/>
              <a:ext cx="3571900" cy="500066"/>
              <a:chOff x="857224" y="214290"/>
              <a:chExt cx="2428892" cy="500066"/>
            </a:xfrm>
          </p:grpSpPr>
          <p:sp>
            <p:nvSpPr>
              <p:cNvPr id="98" name="قوس كبير أيمن 97"/>
              <p:cNvSpPr/>
              <p:nvPr/>
            </p:nvSpPr>
            <p:spPr>
              <a:xfrm rot="16200000">
                <a:off x="1821637" y="-750123"/>
                <a:ext cx="500066" cy="2428892"/>
              </a:xfrm>
              <a:prstGeom prst="righ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5400000">
                <a:off x="1929588" y="571480"/>
                <a:ext cx="284958" cy="7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مجموعة 106"/>
          <p:cNvGrpSpPr/>
          <p:nvPr/>
        </p:nvGrpSpPr>
        <p:grpSpPr>
          <a:xfrm>
            <a:off x="2464579" y="1375995"/>
            <a:ext cx="4643470" cy="1138547"/>
            <a:chOff x="2285984" y="857232"/>
            <a:chExt cx="4643470" cy="1285884"/>
          </a:xfrm>
        </p:grpSpPr>
        <p:sp>
          <p:nvSpPr>
            <p:cNvPr id="75" name="متقاطع 74"/>
            <p:cNvSpPr/>
            <p:nvPr/>
          </p:nvSpPr>
          <p:spPr>
            <a:xfrm>
              <a:off x="2285984" y="857232"/>
              <a:ext cx="4643470" cy="1285884"/>
            </a:xfrm>
            <a:prstGeom prst="plus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38" name="مجموعة 37"/>
            <p:cNvGrpSpPr/>
            <p:nvPr/>
          </p:nvGrpSpPr>
          <p:grpSpPr>
            <a:xfrm>
              <a:off x="2857488" y="1085836"/>
              <a:ext cx="3629052" cy="890426"/>
              <a:chOff x="1814492" y="5738996"/>
              <a:chExt cx="3629052" cy="890426"/>
            </a:xfrm>
            <a:solidFill>
              <a:srgbClr val="FFC000"/>
            </a:solidFill>
          </p:grpSpPr>
          <p:sp>
            <p:nvSpPr>
              <p:cNvPr id="39" name="Text Box 87"/>
              <p:cNvSpPr txBox="1">
                <a:spLocks noChangeArrowheads="1"/>
              </p:cNvSpPr>
              <p:nvPr/>
            </p:nvSpPr>
            <p:spPr bwMode="auto">
              <a:xfrm>
                <a:off x="4572000" y="5967735"/>
                <a:ext cx="871544" cy="430887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200" b="1" dirty="0"/>
                  <a:t> س  =       </a:t>
                </a:r>
                <a:endParaRPr lang="en-US" sz="3600" b="1" spc="-100" baseline="30000" dirty="0"/>
              </a:p>
            </p:txBody>
          </p:sp>
          <p:grpSp>
            <p:nvGrpSpPr>
              <p:cNvPr id="40" name="مجموعة 178"/>
              <p:cNvGrpSpPr/>
              <p:nvPr/>
            </p:nvGrpSpPr>
            <p:grpSpPr>
              <a:xfrm>
                <a:off x="1814492" y="5738996"/>
                <a:ext cx="2743220" cy="890426"/>
                <a:chOff x="4057646" y="4714751"/>
                <a:chExt cx="2743220" cy="890426"/>
              </a:xfrm>
              <a:grpFill/>
            </p:grpSpPr>
            <p:grpSp>
              <p:nvGrpSpPr>
                <p:cNvPr id="41" name="مجموعة 40"/>
                <p:cNvGrpSpPr/>
                <p:nvPr/>
              </p:nvGrpSpPr>
              <p:grpSpPr>
                <a:xfrm>
                  <a:off x="4057646" y="4757746"/>
                  <a:ext cx="2743220" cy="847431"/>
                  <a:chOff x="900086" y="4487202"/>
                  <a:chExt cx="2743220" cy="847431"/>
                </a:xfrm>
                <a:grpFill/>
              </p:grpSpPr>
              <p:sp>
                <p:nvSpPr>
                  <p:cNvPr id="60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0086" y="4487202"/>
                    <a:ext cx="2743220" cy="461665"/>
                  </a:xfrm>
                  <a:prstGeom prst="rect">
                    <a:avLst/>
                  </a:prstGeom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sz="2400" b="1" dirty="0"/>
                      <a:t>ــ  ب  ±    ب</a:t>
                    </a:r>
                    <a:r>
                      <a:rPr lang="ar-SA" sz="3400" b="1" spc="-100" baseline="30000" dirty="0"/>
                      <a:t>2</a:t>
                    </a:r>
                    <a:r>
                      <a:rPr lang="ar-SA" sz="2400" b="1" dirty="0"/>
                      <a:t> ــ 4 أ جـ</a:t>
                    </a:r>
                    <a:endParaRPr lang="en-US" sz="2400" b="1" dirty="0"/>
                  </a:p>
                </p:txBody>
              </p:sp>
              <p:sp>
                <p:nvSpPr>
                  <p:cNvPr id="61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1656" y="4872968"/>
                    <a:ext cx="728668" cy="461665"/>
                  </a:xfrm>
                  <a:prstGeom prst="rect">
                    <a:avLst/>
                  </a:prstGeom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sz="2400" b="1" dirty="0"/>
                      <a:t>2 أ</a:t>
                    </a:r>
                    <a:endParaRPr lang="en-US" sz="3400" b="1" spc="-100" baseline="30000" dirty="0"/>
                  </a:p>
                </p:txBody>
              </p:sp>
              <p:cxnSp>
                <p:nvCxnSpPr>
                  <p:cNvPr id="62" name="رابط مستقيم 61"/>
                  <p:cNvCxnSpPr/>
                  <p:nvPr/>
                </p:nvCxnSpPr>
                <p:spPr>
                  <a:xfrm rot="10800000">
                    <a:off x="988621" y="4898113"/>
                    <a:ext cx="2556000" cy="1588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</p:cxnSp>
            </p:grpSp>
            <p:grpSp>
              <p:nvGrpSpPr>
                <p:cNvPr id="42" name="مجموعة 180"/>
                <p:cNvGrpSpPr/>
                <p:nvPr/>
              </p:nvGrpSpPr>
              <p:grpSpPr>
                <a:xfrm>
                  <a:off x="4157657" y="4714751"/>
                  <a:ext cx="1543062" cy="357100"/>
                  <a:chOff x="484158" y="642918"/>
                  <a:chExt cx="1714511" cy="428628"/>
                </a:xfrm>
                <a:grpFill/>
              </p:grpSpPr>
              <p:cxnSp>
                <p:nvCxnSpPr>
                  <p:cNvPr id="57" name="رابط مستقيم 56"/>
                  <p:cNvCxnSpPr/>
                  <p:nvPr/>
                </p:nvCxnSpPr>
                <p:spPr>
                  <a:xfrm rot="10800000">
                    <a:off x="484158" y="642918"/>
                    <a:ext cx="1571634" cy="1588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8" name="رابط مستقيم 57"/>
                  <p:cNvCxnSpPr/>
                  <p:nvPr/>
                </p:nvCxnSpPr>
                <p:spPr>
                  <a:xfrm rot="16200000" flipH="1">
                    <a:off x="1877197" y="821513"/>
                    <a:ext cx="428628" cy="71438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9" name="رابط مستقيم 58"/>
                  <p:cNvCxnSpPr/>
                  <p:nvPr/>
                </p:nvCxnSpPr>
                <p:spPr>
                  <a:xfrm rot="5400000" flipH="1" flipV="1">
                    <a:off x="2020074" y="892951"/>
                    <a:ext cx="285752" cy="71438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</p:cxnSp>
            </p:grpSp>
          </p:grpSp>
        </p:grpSp>
      </p:grpSp>
      <p:grpSp>
        <p:nvGrpSpPr>
          <p:cNvPr id="63" name="مجموعة 62"/>
          <p:cNvGrpSpPr/>
          <p:nvPr/>
        </p:nvGrpSpPr>
        <p:grpSpPr>
          <a:xfrm>
            <a:off x="5229228" y="3010066"/>
            <a:ext cx="3629052" cy="890426"/>
            <a:chOff x="1814492" y="5738996"/>
            <a:chExt cx="3629052" cy="890426"/>
          </a:xfrm>
        </p:grpSpPr>
        <p:sp>
          <p:nvSpPr>
            <p:cNvPr id="64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65" name="مجموعة 178"/>
            <p:cNvGrpSpPr/>
            <p:nvPr/>
          </p:nvGrpSpPr>
          <p:grpSpPr>
            <a:xfrm>
              <a:off x="1814492" y="5738996"/>
              <a:ext cx="2743220" cy="890426"/>
              <a:chOff x="4057646" y="4714751"/>
              <a:chExt cx="2743220" cy="890426"/>
            </a:xfrm>
          </p:grpSpPr>
          <p:grpSp>
            <p:nvGrpSpPr>
              <p:cNvPr id="66" name="مجموعة 65"/>
              <p:cNvGrpSpPr/>
              <p:nvPr/>
            </p:nvGrpSpPr>
            <p:grpSpPr>
              <a:xfrm>
                <a:off x="4057646" y="4757746"/>
                <a:ext cx="2743220" cy="847431"/>
                <a:chOff x="900086" y="4487202"/>
                <a:chExt cx="2743220" cy="847431"/>
              </a:xfrm>
            </p:grpSpPr>
            <p:sp>
              <p:nvSpPr>
                <p:cNvPr id="7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900086" y="4487202"/>
                  <a:ext cx="274322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ــ  ب  ±    المميز</a:t>
                  </a:r>
                  <a:endParaRPr lang="en-US" sz="2400" b="1" dirty="0"/>
                </a:p>
              </p:txBody>
            </p:sp>
            <p:sp>
              <p:nvSpPr>
                <p:cNvPr id="7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73" name="رابط مستقيم 72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مجموعة 180"/>
              <p:cNvGrpSpPr/>
              <p:nvPr/>
            </p:nvGrpSpPr>
            <p:grpSpPr>
              <a:xfrm>
                <a:off x="4996129" y="4714751"/>
                <a:ext cx="704591" cy="357100"/>
                <a:chOff x="1415793" y="642918"/>
                <a:chExt cx="782876" cy="428628"/>
              </a:xfrm>
            </p:grpSpPr>
            <p:cxnSp>
              <p:nvCxnSpPr>
                <p:cNvPr id="68" name="رابط مستقيم 67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رابط مستقيم 68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رابط مستقيم 69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9" name="Text Box 87"/>
          <p:cNvSpPr txBox="1">
            <a:spLocks noChangeArrowheads="1"/>
          </p:cNvSpPr>
          <p:nvPr/>
        </p:nvSpPr>
        <p:spPr bwMode="auto">
          <a:xfrm>
            <a:off x="1957368" y="2757484"/>
            <a:ext cx="20445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ب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أ جـ</a:t>
            </a:r>
            <a:endParaRPr lang="en-US" sz="2400" b="1" dirty="0"/>
          </a:p>
        </p:txBody>
      </p:sp>
      <p:sp>
        <p:nvSpPr>
          <p:cNvPr id="78" name="Text Box 87"/>
          <p:cNvSpPr txBox="1">
            <a:spLocks noChangeArrowheads="1"/>
          </p:cNvSpPr>
          <p:nvPr/>
        </p:nvSpPr>
        <p:spPr bwMode="auto">
          <a:xfrm>
            <a:off x="4229100" y="3929066"/>
            <a:ext cx="1044376" cy="52322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FF0000"/>
                </a:solidFill>
              </a:rPr>
              <a:t>سالب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2" name="Text Box 87"/>
          <p:cNvSpPr txBox="1">
            <a:spLocks noChangeArrowheads="1"/>
          </p:cNvSpPr>
          <p:nvPr/>
        </p:nvSpPr>
        <p:spPr bwMode="auto">
          <a:xfrm>
            <a:off x="2428860" y="3929066"/>
            <a:ext cx="1044376" cy="52322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/>
              <a:t>صفر</a:t>
            </a:r>
            <a:endParaRPr lang="en-US" sz="2800" b="1" dirty="0"/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628622" y="3929066"/>
            <a:ext cx="1044376" cy="52322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00B050"/>
                </a:solidFill>
              </a:rPr>
              <a:t>موجب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4" name="Text Box 87"/>
          <p:cNvSpPr txBox="1">
            <a:spLocks noChangeArrowheads="1"/>
          </p:cNvSpPr>
          <p:nvPr/>
        </p:nvSpPr>
        <p:spPr bwMode="auto">
          <a:xfrm>
            <a:off x="4086222" y="4714884"/>
            <a:ext cx="1357322" cy="156966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المعادلة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مستحيلة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الحل</a:t>
            </a:r>
            <a:endParaRPr lang="en-US" sz="2400" b="1" dirty="0"/>
          </a:p>
        </p:txBody>
      </p:sp>
      <p:sp>
        <p:nvSpPr>
          <p:cNvPr id="95" name="Text Box 87"/>
          <p:cNvSpPr txBox="1">
            <a:spLocks noChangeArrowheads="1"/>
          </p:cNvSpPr>
          <p:nvPr/>
        </p:nvSpPr>
        <p:spPr bwMode="auto">
          <a:xfrm>
            <a:off x="2285984" y="4714884"/>
            <a:ext cx="1357322" cy="156966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المعادلة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لها حل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وحيد</a:t>
            </a:r>
            <a:endParaRPr lang="en-US" sz="2400" b="1" dirty="0"/>
          </a:p>
        </p:txBody>
      </p:sp>
      <p:sp>
        <p:nvSpPr>
          <p:cNvPr id="96" name="Text Box 87"/>
          <p:cNvSpPr txBox="1">
            <a:spLocks noChangeArrowheads="1"/>
          </p:cNvSpPr>
          <p:nvPr/>
        </p:nvSpPr>
        <p:spPr bwMode="auto">
          <a:xfrm>
            <a:off x="485746" y="4714884"/>
            <a:ext cx="1357322" cy="156966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المعادلة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لها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حلان</a:t>
            </a:r>
            <a:endParaRPr lang="en-US" sz="2400" b="1" dirty="0"/>
          </a:p>
        </p:txBody>
      </p:sp>
      <p:sp>
        <p:nvSpPr>
          <p:cNvPr id="97" name="Text Box 87"/>
          <p:cNvSpPr txBox="1">
            <a:spLocks noChangeArrowheads="1"/>
          </p:cNvSpPr>
          <p:nvPr/>
        </p:nvSpPr>
        <p:spPr bwMode="auto">
          <a:xfrm>
            <a:off x="5929322" y="4431108"/>
            <a:ext cx="2928958" cy="193899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إذا كان للمعادلة حل نعوض في القانون أعلاه بقيمة المميز وقيم  أ  ،  ب  لنحصل على الحلول الحقيقية للمعادلة</a:t>
            </a:r>
            <a:endParaRPr lang="en-US" sz="2400" b="1" dirty="0"/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290"/>
            <a:ext cx="5210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وسيلة شرح مستطيلة مستديرة الزوايا 105"/>
          <p:cNvSpPr/>
          <p:nvPr/>
        </p:nvSpPr>
        <p:spPr>
          <a:xfrm>
            <a:off x="428912" y="1359663"/>
            <a:ext cx="1244086" cy="628657"/>
          </a:xfrm>
          <a:prstGeom prst="wedgeRoundRectCallout">
            <a:avLst>
              <a:gd name="adj1" fmla="val 65253"/>
              <a:gd name="adj2" fmla="val 16521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المميز</a:t>
            </a:r>
          </a:p>
        </p:txBody>
      </p:sp>
    </p:spTree>
    <p:extLst>
      <p:ext uri="{BB962C8B-B14F-4D97-AF65-F5344CB8AC3E}">
        <p14:creationId xmlns:p14="http://schemas.microsoft.com/office/powerpoint/2010/main" val="28358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78" grpId="0"/>
      <p:bldP spid="92" grpId="0"/>
      <p:bldP spid="93" grpId="0"/>
      <p:bldP spid="94" grpId="0"/>
      <p:bldP spid="95" grpId="0"/>
      <p:bldP spid="96" grpId="0"/>
      <p:bldP spid="97" grpId="0"/>
      <p:bldP spid="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3178.jpeg" descr="IMG_3178.jpeg"/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ربع نص 1"/>
          <p:cNvSpPr txBox="1"/>
          <p:nvPr/>
        </p:nvSpPr>
        <p:spPr>
          <a:xfrm>
            <a:off x="1187624" y="332656"/>
            <a:ext cx="77048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مثال  :</a:t>
            </a:r>
          </a:p>
          <a:p>
            <a:r>
              <a:rPr lang="ar-SA" sz="2400" b="1" dirty="0"/>
              <a:t>حل المعادلة                         التربيعية باستعمال  </a:t>
            </a:r>
          </a:p>
          <a:p>
            <a:r>
              <a:rPr lang="ar-SA" sz="2400" b="1" dirty="0"/>
              <a:t> 1- </a:t>
            </a:r>
            <a:r>
              <a:rPr lang="en-US" sz="2400" b="1" dirty="0" err="1"/>
              <a:t>desmos</a:t>
            </a:r>
            <a:endParaRPr lang="ar-SA" sz="2400" b="1" dirty="0"/>
          </a:p>
          <a:p>
            <a:r>
              <a:rPr lang="ar-SA" sz="2400" b="1" dirty="0"/>
              <a:t>2- بالتحليل الى عوامل</a:t>
            </a:r>
          </a:p>
          <a:p>
            <a:r>
              <a:rPr lang="ar-SA" sz="2400" b="1" dirty="0"/>
              <a:t>3- اكمال المربع</a:t>
            </a:r>
          </a:p>
          <a:p>
            <a:r>
              <a:rPr lang="ar-SA" sz="2400" b="1" dirty="0"/>
              <a:t>4- استخدمي القانون العام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640981"/>
            <a:ext cx="5904656" cy="334463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458927" y="756761"/>
            <a:ext cx="19442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</a:t>
            </a:r>
            <a:r>
              <a:rPr lang="ar-SA" sz="2400" b="1" spc="-100" baseline="30000" dirty="0"/>
              <a:t>2 </a:t>
            </a:r>
            <a:r>
              <a:rPr lang="ar-SA" sz="2200" b="1" dirty="0"/>
              <a:t>- 4س  =12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0" y="3200734"/>
            <a:ext cx="3034779" cy="253252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680372" y="5985611"/>
            <a:ext cx="47416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الحل :</a:t>
            </a:r>
            <a:r>
              <a:rPr lang="ar-SA" sz="2400" b="1" dirty="0">
                <a:solidFill>
                  <a:srgbClr val="FF0000"/>
                </a:solidFill>
              </a:rPr>
              <a:t>انظري الكتاب صفحة 35</a:t>
            </a:r>
          </a:p>
        </p:txBody>
      </p:sp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386"/>
            <a:ext cx="3053035" cy="24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62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G_3178.jpeg" descr="IMG_3178.jpeg"/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مستطيل 122"/>
          <p:cNvSpPr/>
          <p:nvPr/>
        </p:nvSpPr>
        <p:spPr>
          <a:xfrm>
            <a:off x="357158" y="1714488"/>
            <a:ext cx="4929222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15206" y="2071678"/>
            <a:ext cx="135732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2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86422" y="2071678"/>
            <a:ext cx="1528770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-17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86538" y="2686046"/>
            <a:ext cx="135732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8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643702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ب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أ جـ </a:t>
            </a:r>
            <a:endParaRPr lang="en-US" sz="2400" b="1" dirty="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071546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6" name="إطار 25"/>
          <p:cNvSpPr/>
          <p:nvPr/>
        </p:nvSpPr>
        <p:spPr>
          <a:xfrm>
            <a:off x="1235153" y="289632"/>
            <a:ext cx="6480118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 2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2</a:t>
            </a:r>
            <a:r>
              <a:rPr lang="ar-SA" sz="2200" b="1" dirty="0">
                <a:solidFill>
                  <a:schemeClr val="tx1"/>
                </a:solidFill>
              </a:rPr>
              <a:t> - 17 س  + 8 =  0  باستعمال القانون العام :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7952519" y="338982"/>
            <a:ext cx="868899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تحقق</a:t>
            </a:r>
            <a:endParaRPr lang="ar-SA" sz="2400" b="1" baseline="30000" dirty="0"/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143504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(-17)</a:t>
            </a:r>
            <a:r>
              <a:rPr lang="ar-SA" sz="2400" b="1" spc="-100" baseline="30000" dirty="0"/>
              <a:t> 2</a:t>
            </a:r>
            <a:r>
              <a:rPr lang="ar-SA" sz="2400" b="1" dirty="0"/>
              <a:t> ــ 4 ( 2 ) ( 8)</a:t>
            </a:r>
            <a:endParaRPr lang="en-US" sz="2400" b="1" dirty="0"/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143504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289 ــ 64</a:t>
            </a:r>
            <a:endParaRPr lang="en-US" sz="2400" b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586422" y="121442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 2 س</a:t>
            </a:r>
            <a:r>
              <a:rPr lang="ar-SA" sz="3600" b="1" spc="-100" baseline="30000" dirty="0"/>
              <a:t>2</a:t>
            </a:r>
            <a:r>
              <a:rPr lang="ar-SA" sz="2400" b="1" dirty="0"/>
              <a:t> - 17س  + 8 = 0</a:t>
            </a:r>
            <a:endParaRPr lang="en-US" sz="2400" b="1" dirty="0"/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215206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225</a:t>
            </a:r>
            <a:endParaRPr lang="en-US" sz="2400" b="1" dirty="0"/>
          </a:p>
        </p:txBody>
      </p:sp>
      <p:sp>
        <p:nvSpPr>
          <p:cNvPr id="35" name="خماسي 34"/>
          <p:cNvSpPr/>
          <p:nvPr/>
        </p:nvSpPr>
        <p:spPr>
          <a:xfrm>
            <a:off x="1785918" y="1128734"/>
            <a:ext cx="3643338" cy="50006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ــ  ب  ±    المميز</a:t>
                  </a:r>
                  <a:endParaRPr lang="en-US" sz="2400" b="1" dirty="0"/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1700192" y="2657468"/>
            <a:ext cx="3443312" cy="890426"/>
            <a:chOff x="2371710" y="5738996"/>
            <a:chExt cx="3071834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830997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ــ (-17)  ±    225</a:t>
                  </a:r>
                  <a:endParaRPr lang="en-US" sz="2400" b="1" dirty="0"/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( 2 )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866385" y="4714751"/>
                <a:ext cx="704477" cy="357100"/>
                <a:chOff x="1271637" y="642918"/>
                <a:chExt cx="782751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271637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732978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1875793" y="892950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 17  ±  15</a:t>
                </a:r>
                <a:endParaRPr lang="en-US" sz="2400" b="1" dirty="0"/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4</a:t>
                </a:r>
                <a:endParaRPr lang="en-US" sz="3400" b="1" spc="-100" baseline="30000" dirty="0"/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500036" y="4400556"/>
            <a:ext cx="4572030" cy="1500198"/>
            <a:chOff x="500036" y="4643446"/>
            <a:chExt cx="4572030" cy="114300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17  +  15</a:t>
                </a:r>
                <a:endParaRPr lang="en-US" sz="2400" b="1" dirty="0"/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4</a:t>
                </a:r>
                <a:endParaRPr lang="en-US" sz="3400" b="1" spc="-100" baseline="30000" dirty="0"/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17  ــ 15</a:t>
                </a:r>
                <a:endParaRPr lang="en-US" sz="2400" b="1" dirty="0"/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4</a:t>
                </a:r>
                <a:endParaRPr lang="en-US" sz="3400" b="1" spc="-100" baseline="30000" dirty="0"/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مجموعة 130"/>
          <p:cNvGrpSpPr/>
          <p:nvPr/>
        </p:nvGrpSpPr>
        <p:grpSpPr>
          <a:xfrm>
            <a:off x="3571868" y="5229236"/>
            <a:ext cx="1414472" cy="727746"/>
            <a:chOff x="3571868" y="5229236"/>
            <a:chExt cx="1414472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 =</a:t>
              </a:r>
              <a:endParaRPr lang="en-US" sz="2400" b="1" dirty="0"/>
            </a:p>
          </p:txBody>
        </p:sp>
        <p:grpSp>
          <p:nvGrpSpPr>
            <p:cNvPr id="27" name="مجموعة 106"/>
            <p:cNvGrpSpPr/>
            <p:nvPr/>
          </p:nvGrpSpPr>
          <p:grpSpPr>
            <a:xfrm>
              <a:off x="3571868" y="5229236"/>
              <a:ext cx="714380" cy="727746"/>
              <a:chOff x="2943214" y="4572930"/>
              <a:chExt cx="714380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2943214" y="4572930"/>
                <a:ext cx="714380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32</a:t>
                </a:r>
                <a:endParaRPr lang="en-US" sz="2200" b="1" dirty="0"/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08608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4</a:t>
                </a:r>
                <a:endParaRPr lang="en-US" sz="2200" b="1" dirty="0"/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148621" y="4898113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مجموعة 131"/>
          <p:cNvGrpSpPr/>
          <p:nvPr/>
        </p:nvGrpSpPr>
        <p:grpSpPr>
          <a:xfrm>
            <a:off x="1357290" y="5229236"/>
            <a:ext cx="1401566" cy="727746"/>
            <a:chOff x="1357290" y="5229236"/>
            <a:chExt cx="1401566" cy="727746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 =</a:t>
              </a:r>
              <a:endParaRPr lang="en-US" sz="2400" b="1" dirty="0"/>
            </a:p>
          </p:txBody>
        </p:sp>
        <p:grpSp>
          <p:nvGrpSpPr>
            <p:cNvPr id="36" name="مجموعة 116"/>
            <p:cNvGrpSpPr/>
            <p:nvPr/>
          </p:nvGrpSpPr>
          <p:grpSpPr>
            <a:xfrm>
              <a:off x="1357290" y="5229236"/>
              <a:ext cx="742954" cy="727746"/>
              <a:chOff x="2914640" y="4572930"/>
              <a:chExt cx="742954" cy="727746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914640" y="4572930"/>
                <a:ext cx="7429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 2</a:t>
                </a:r>
                <a:endParaRPr lang="en-US" sz="2200" b="1" dirty="0"/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305751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4</a:t>
                </a:r>
                <a:endParaRPr lang="en-US" sz="2200" b="1" dirty="0"/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3076621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مجموعة 128"/>
          <p:cNvGrpSpPr/>
          <p:nvPr/>
        </p:nvGrpSpPr>
        <p:grpSpPr>
          <a:xfrm>
            <a:off x="2357422" y="6000768"/>
            <a:ext cx="2571768" cy="571504"/>
            <a:chOff x="2357422" y="6000768"/>
            <a:chExt cx="2571768" cy="571504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2357422" y="6000768"/>
              <a:ext cx="2571768" cy="57150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الحلول :         ،</a:t>
              </a:r>
            </a:p>
          </p:txBody>
        </p:sp>
        <p:sp>
          <p:nvSpPr>
            <p:cNvPr id="127" name="Text Box 87"/>
            <p:cNvSpPr txBox="1">
              <a:spLocks noChangeArrowheads="1"/>
            </p:cNvSpPr>
            <p:nvPr/>
          </p:nvSpPr>
          <p:spPr bwMode="auto">
            <a:xfrm>
              <a:off x="2528873" y="6122773"/>
              <a:ext cx="514354" cy="43088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200" b="1" dirty="0"/>
                <a:t>8</a:t>
              </a:r>
              <a:endParaRPr lang="en-US" sz="2200" b="1" dirty="0"/>
            </a:p>
          </p:txBody>
        </p:sp>
      </p:grpSp>
      <p:sp>
        <p:nvSpPr>
          <p:cNvPr id="130" name="وسيلة شرح مستطيلة 129"/>
          <p:cNvSpPr/>
          <p:nvPr/>
        </p:nvSpPr>
        <p:spPr>
          <a:xfrm>
            <a:off x="5429256" y="5143512"/>
            <a:ext cx="1285884" cy="1214446"/>
          </a:xfrm>
          <a:prstGeom prst="wedgeRectCallout">
            <a:avLst>
              <a:gd name="adj1" fmla="val 104512"/>
              <a:gd name="adj2" fmla="val 217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المميز موجب أي أن عدد الحلول ( 2 )</a:t>
            </a:r>
          </a:p>
        </p:txBody>
      </p:sp>
      <p:grpSp>
        <p:nvGrpSpPr>
          <p:cNvPr id="87" name="مجموعة 131"/>
          <p:cNvGrpSpPr/>
          <p:nvPr/>
        </p:nvGrpSpPr>
        <p:grpSpPr>
          <a:xfrm>
            <a:off x="492199" y="5208267"/>
            <a:ext cx="1308011" cy="723530"/>
            <a:chOff x="1357290" y="5229236"/>
            <a:chExt cx="1308011" cy="723530"/>
          </a:xfrm>
        </p:grpSpPr>
        <p:sp>
          <p:nvSpPr>
            <p:cNvPr id="88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736507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    =</a:t>
              </a:r>
              <a:endParaRPr lang="en-US" sz="2400" b="1" dirty="0"/>
            </a:p>
          </p:txBody>
        </p:sp>
        <p:grpSp>
          <p:nvGrpSpPr>
            <p:cNvPr id="90" name="مجموعة 116"/>
            <p:cNvGrpSpPr/>
            <p:nvPr/>
          </p:nvGrpSpPr>
          <p:grpSpPr>
            <a:xfrm>
              <a:off x="1357290" y="5229236"/>
              <a:ext cx="742954" cy="723530"/>
              <a:chOff x="2914640" y="4572930"/>
              <a:chExt cx="742954" cy="723530"/>
            </a:xfrm>
          </p:grpSpPr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2914640" y="4572930"/>
                <a:ext cx="7429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 1</a:t>
                </a:r>
                <a:endParaRPr lang="en-US" sz="2200" b="1" dirty="0"/>
              </a:p>
            </p:txBody>
          </p:sp>
          <p:sp>
            <p:nvSpPr>
              <p:cNvPr id="95" name="Text Box 87"/>
              <p:cNvSpPr txBox="1">
                <a:spLocks noChangeArrowheads="1"/>
              </p:cNvSpPr>
              <p:nvPr/>
            </p:nvSpPr>
            <p:spPr bwMode="auto">
              <a:xfrm>
                <a:off x="2998728" y="4865573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2</a:t>
                </a:r>
                <a:endParaRPr lang="en-US" sz="2200" b="1" dirty="0"/>
              </a:p>
            </p:txBody>
          </p:sp>
          <p:cxnSp>
            <p:nvCxnSpPr>
              <p:cNvPr id="97" name="رابط مستقيم 96"/>
              <p:cNvCxnSpPr/>
              <p:nvPr/>
            </p:nvCxnSpPr>
            <p:spPr>
              <a:xfrm rot="10800000">
                <a:off x="3076621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مجموعة 131"/>
          <p:cNvGrpSpPr/>
          <p:nvPr/>
        </p:nvGrpSpPr>
        <p:grpSpPr>
          <a:xfrm>
            <a:off x="3191981" y="5982731"/>
            <a:ext cx="1308011" cy="723530"/>
            <a:chOff x="1357290" y="5229236"/>
            <a:chExt cx="1308011" cy="723530"/>
          </a:xfrm>
        </p:grpSpPr>
        <p:sp>
          <p:nvSpPr>
            <p:cNvPr id="107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736507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    </a:t>
              </a:r>
              <a:endParaRPr lang="en-US" sz="2400" b="1" dirty="0"/>
            </a:p>
          </p:txBody>
        </p:sp>
        <p:grpSp>
          <p:nvGrpSpPr>
            <p:cNvPr id="112" name="مجموعة 116"/>
            <p:cNvGrpSpPr/>
            <p:nvPr/>
          </p:nvGrpSpPr>
          <p:grpSpPr>
            <a:xfrm>
              <a:off x="1357290" y="5229236"/>
              <a:ext cx="742954" cy="723530"/>
              <a:chOff x="2914640" y="4572930"/>
              <a:chExt cx="742954" cy="723530"/>
            </a:xfrm>
          </p:grpSpPr>
          <p:sp>
            <p:nvSpPr>
              <p:cNvPr id="113" name="Text Box 87"/>
              <p:cNvSpPr txBox="1">
                <a:spLocks noChangeArrowheads="1"/>
              </p:cNvSpPr>
              <p:nvPr/>
            </p:nvSpPr>
            <p:spPr bwMode="auto">
              <a:xfrm>
                <a:off x="2914640" y="4572930"/>
                <a:ext cx="7429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 1</a:t>
                </a:r>
                <a:endParaRPr lang="en-US" sz="2200" b="1" dirty="0"/>
              </a:p>
            </p:txBody>
          </p:sp>
          <p:sp>
            <p:nvSpPr>
              <p:cNvPr id="114" name="Text Box 87"/>
              <p:cNvSpPr txBox="1">
                <a:spLocks noChangeArrowheads="1"/>
              </p:cNvSpPr>
              <p:nvPr/>
            </p:nvSpPr>
            <p:spPr bwMode="auto">
              <a:xfrm>
                <a:off x="2998728" y="4865573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2</a:t>
                </a:r>
                <a:endParaRPr lang="en-US" sz="2200" b="1" dirty="0"/>
              </a:p>
            </p:txBody>
          </p:sp>
          <p:cxnSp>
            <p:nvCxnSpPr>
              <p:cNvPr id="115" name="رابط مستقيم 114"/>
              <p:cNvCxnSpPr/>
              <p:nvPr/>
            </p:nvCxnSpPr>
            <p:spPr>
              <a:xfrm rot="10800000">
                <a:off x="3076621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Text Box 87"/>
          <p:cNvSpPr txBox="1">
            <a:spLocks noChangeArrowheads="1"/>
          </p:cNvSpPr>
          <p:nvPr/>
        </p:nvSpPr>
        <p:spPr bwMode="auto">
          <a:xfrm>
            <a:off x="2515251" y="5316542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8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130" grpId="1" animBg="1"/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G_3178.jpeg" descr="IMG_3178.jpeg"/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مستطيل 122"/>
          <p:cNvSpPr/>
          <p:nvPr/>
        </p:nvSpPr>
        <p:spPr>
          <a:xfrm>
            <a:off x="357158" y="1714488"/>
            <a:ext cx="4929222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15206" y="2071678"/>
            <a:ext cx="135732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4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757870" y="2071678"/>
            <a:ext cx="135732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= ــ 4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86538" y="2686046"/>
            <a:ext cx="135732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-11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56648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ب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أ جـ </a:t>
            </a:r>
            <a:endParaRPr lang="en-US" sz="2400" b="1" dirty="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071546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6" name="إطار 25"/>
          <p:cNvSpPr/>
          <p:nvPr/>
        </p:nvSpPr>
        <p:spPr>
          <a:xfrm>
            <a:off x="1373030" y="289632"/>
            <a:ext cx="6342241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 4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2</a:t>
            </a:r>
            <a:r>
              <a:rPr lang="ar-SA" sz="2200" b="1" dirty="0">
                <a:solidFill>
                  <a:schemeClr val="tx1"/>
                </a:solidFill>
              </a:rPr>
              <a:t> ــ 4س  - 11 =  0  باستعمال القانون العام :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7952519" y="338982"/>
            <a:ext cx="868899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تحقق</a:t>
            </a:r>
            <a:endParaRPr lang="ar-SA" sz="2400" b="1" baseline="30000" dirty="0"/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( ــ 4 )</a:t>
            </a:r>
            <a:r>
              <a:rPr lang="ar-SA" sz="3400" b="1" spc="-100" baseline="30000" dirty="0"/>
              <a:t>2</a:t>
            </a:r>
            <a:r>
              <a:rPr lang="ar-SA" sz="2400" b="1" dirty="0"/>
              <a:t>ــ 4 ( 4 ) ( -11)</a:t>
            </a:r>
            <a:endParaRPr lang="en-US" sz="2400" b="1" dirty="0"/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56450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16 +176</a:t>
            </a:r>
            <a:endParaRPr lang="en-US" sz="2400" b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586422" y="121442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 4 س</a:t>
            </a:r>
            <a:r>
              <a:rPr lang="ar-SA" sz="3600" b="1" spc="-100" baseline="30000" dirty="0"/>
              <a:t>2</a:t>
            </a:r>
            <a:r>
              <a:rPr lang="ar-SA" sz="2400" b="1" dirty="0"/>
              <a:t> ــ 4س  -  11 = 0</a:t>
            </a:r>
            <a:endParaRPr lang="en-US" sz="2400" b="1" dirty="0"/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192</a:t>
            </a:r>
            <a:endParaRPr lang="en-US" sz="2400" b="1" dirty="0"/>
          </a:p>
        </p:txBody>
      </p:sp>
      <p:sp>
        <p:nvSpPr>
          <p:cNvPr id="35" name="خماسي 34"/>
          <p:cNvSpPr/>
          <p:nvPr/>
        </p:nvSpPr>
        <p:spPr>
          <a:xfrm>
            <a:off x="1785918" y="1124744"/>
            <a:ext cx="3643338" cy="50006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ــ  ب  ±    المميز</a:t>
                  </a:r>
                  <a:endParaRPr lang="en-US" sz="2400" b="1" dirty="0"/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  4  ±     192</a:t>
                  </a:r>
                  <a:endParaRPr lang="en-US" sz="2400" b="1" dirty="0"/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( 4 )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5099035" y="4714751"/>
                <a:ext cx="720012" cy="357100"/>
                <a:chOff x="1530137" y="642918"/>
                <a:chExt cx="800012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530137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2000110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151554" y="892950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7" name="مجموعة 86"/>
          <p:cNvGrpSpPr/>
          <p:nvPr/>
        </p:nvGrpSpPr>
        <p:grpSpPr>
          <a:xfrm>
            <a:off x="1974438" y="5984474"/>
            <a:ext cx="2954752" cy="859830"/>
            <a:chOff x="2857488" y="6000768"/>
            <a:chExt cx="2071702" cy="859830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2857488" y="6000768"/>
              <a:ext cx="2071702" cy="57150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الحلول :  </a:t>
              </a:r>
            </a:p>
          </p:txBody>
        </p:sp>
        <p:sp>
          <p:nvSpPr>
            <p:cNvPr id="126" name="Text Box 87"/>
            <p:cNvSpPr txBox="1">
              <a:spLocks noChangeArrowheads="1"/>
            </p:cNvSpPr>
            <p:nvPr/>
          </p:nvSpPr>
          <p:spPr bwMode="auto">
            <a:xfrm>
              <a:off x="3102300" y="6091157"/>
              <a:ext cx="1071570" cy="769441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200" b="1" dirty="0"/>
                <a:t>  2,2 , -1,2</a:t>
              </a:r>
              <a:endParaRPr lang="en-US" sz="2200" b="1" dirty="0"/>
            </a:p>
          </p:txBody>
        </p:sp>
      </p:grpSp>
      <p:sp>
        <p:nvSpPr>
          <p:cNvPr id="130" name="وسيلة شرح مستطيلة 129"/>
          <p:cNvSpPr/>
          <p:nvPr/>
        </p:nvSpPr>
        <p:spPr>
          <a:xfrm>
            <a:off x="5643570" y="5143512"/>
            <a:ext cx="1285884" cy="1214446"/>
          </a:xfrm>
          <a:prstGeom prst="wedgeRectCallout">
            <a:avLst>
              <a:gd name="adj1" fmla="val 99924"/>
              <a:gd name="adj2" fmla="val 193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المميز موجب أي أن عدد الحلول ( 2 )</a:t>
            </a:r>
          </a:p>
        </p:txBody>
      </p:sp>
      <p:grpSp>
        <p:nvGrpSpPr>
          <p:cNvPr id="59" name="مجموعة 70"/>
          <p:cNvGrpSpPr/>
          <p:nvPr/>
        </p:nvGrpSpPr>
        <p:grpSpPr>
          <a:xfrm>
            <a:off x="2657460" y="3610274"/>
            <a:ext cx="2471756" cy="819384"/>
            <a:chOff x="2000232" y="4224643"/>
            <a:chExt cx="2471756" cy="883627"/>
          </a:xfrm>
        </p:grpSpPr>
        <p:sp>
          <p:nvSpPr>
            <p:cNvPr id="61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62" name="مجموعة 65"/>
            <p:cNvGrpSpPr/>
            <p:nvPr/>
          </p:nvGrpSpPr>
          <p:grpSpPr>
            <a:xfrm>
              <a:off x="2000232" y="4224643"/>
              <a:ext cx="1585924" cy="883627"/>
              <a:chOff x="2057382" y="4487202"/>
              <a:chExt cx="1585924" cy="883627"/>
            </a:xfrm>
          </p:grpSpPr>
          <p:sp>
            <p:nvSpPr>
              <p:cNvPr id="63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 4  ±  13,9</a:t>
                </a:r>
                <a:endParaRPr lang="en-US" sz="2400" b="1" dirty="0"/>
              </a:p>
            </p:txBody>
          </p:sp>
          <p:sp>
            <p:nvSpPr>
              <p:cNvPr id="64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97861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8</a:t>
                </a:r>
                <a:endParaRPr lang="en-US" sz="3400" b="1" spc="-100" baseline="30000" dirty="0"/>
              </a:p>
            </p:txBody>
          </p:sp>
          <p:cxnSp>
            <p:nvCxnSpPr>
              <p:cNvPr id="65" name="رابط مستقيم 64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مجموعة 76"/>
          <p:cNvGrpSpPr/>
          <p:nvPr/>
        </p:nvGrpSpPr>
        <p:grpSpPr>
          <a:xfrm>
            <a:off x="576034" y="4377074"/>
            <a:ext cx="4572030" cy="1500198"/>
            <a:chOff x="500036" y="4643446"/>
            <a:chExt cx="4572030" cy="114300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0" name="مستطيل 69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1" name="مستطيل 70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2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73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74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75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4 +  13,9</a:t>
                </a:r>
                <a:endParaRPr lang="en-US" sz="2400" b="1" dirty="0"/>
              </a:p>
            </p:txBody>
          </p:sp>
          <p:sp>
            <p:nvSpPr>
              <p:cNvPr id="76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8</a:t>
                </a:r>
                <a:endParaRPr lang="en-US" sz="3400" b="1" spc="-100" baseline="30000" dirty="0"/>
              </a:p>
            </p:txBody>
          </p:sp>
          <p:cxnSp>
            <p:nvCxnSpPr>
              <p:cNvPr id="77" name="رابط مستقيم 76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7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80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81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4  ــ 13,9</a:t>
                </a:r>
                <a:endParaRPr lang="en-US" sz="2400" b="1" dirty="0"/>
              </a:p>
            </p:txBody>
          </p:sp>
          <p:sp>
            <p:nvSpPr>
              <p:cNvPr id="82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8</a:t>
                </a:r>
                <a:endParaRPr lang="en-US" sz="3400" b="1" spc="-100" baseline="30000" dirty="0"/>
              </a:p>
            </p:txBody>
          </p:sp>
          <p:cxnSp>
            <p:nvCxnSpPr>
              <p:cNvPr id="83" name="رابط مستقيم 82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مجموعة 130"/>
          <p:cNvGrpSpPr/>
          <p:nvPr/>
        </p:nvGrpSpPr>
        <p:grpSpPr>
          <a:xfrm>
            <a:off x="3291354" y="5229236"/>
            <a:ext cx="1694986" cy="769441"/>
            <a:chOff x="3571868" y="5229236"/>
            <a:chExt cx="1414472" cy="769441"/>
          </a:xfrm>
        </p:grpSpPr>
        <p:sp>
          <p:nvSpPr>
            <p:cNvPr id="85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 =</a:t>
              </a:r>
              <a:endParaRPr lang="en-US" sz="2400" b="1" dirty="0"/>
            </a:p>
          </p:txBody>
        </p:sp>
        <p:grpSp>
          <p:nvGrpSpPr>
            <p:cNvPr id="86" name="مجموعة 106"/>
            <p:cNvGrpSpPr/>
            <p:nvPr/>
          </p:nvGrpSpPr>
          <p:grpSpPr>
            <a:xfrm>
              <a:off x="3571868" y="5229236"/>
              <a:ext cx="714380" cy="769441"/>
              <a:chOff x="2943214" y="4572930"/>
              <a:chExt cx="714380" cy="769441"/>
            </a:xfrm>
          </p:grpSpPr>
          <p:sp>
            <p:nvSpPr>
              <p:cNvPr id="89" name="Text Box 87"/>
              <p:cNvSpPr txBox="1">
                <a:spLocks noChangeArrowheads="1"/>
              </p:cNvSpPr>
              <p:nvPr/>
            </p:nvSpPr>
            <p:spPr bwMode="auto">
              <a:xfrm>
                <a:off x="2943214" y="4572930"/>
                <a:ext cx="714380" cy="769441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17,9</a:t>
                </a:r>
                <a:endParaRPr lang="en-US" sz="2200" b="1" dirty="0"/>
              </a:p>
            </p:txBody>
          </p:sp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308608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8</a:t>
                </a:r>
                <a:endParaRPr lang="en-US" sz="2200" b="1" dirty="0"/>
              </a:p>
            </p:txBody>
          </p:sp>
          <p:cxnSp>
            <p:nvCxnSpPr>
              <p:cNvPr id="93" name="رابط مستقيم 92"/>
              <p:cNvCxnSpPr/>
              <p:nvPr/>
            </p:nvCxnSpPr>
            <p:spPr>
              <a:xfrm rot="10800000">
                <a:off x="3148621" y="4898113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مجموعة 130"/>
          <p:cNvGrpSpPr/>
          <p:nvPr/>
        </p:nvGrpSpPr>
        <p:grpSpPr>
          <a:xfrm>
            <a:off x="1373030" y="5189761"/>
            <a:ext cx="1414472" cy="727746"/>
            <a:chOff x="3571868" y="5229236"/>
            <a:chExt cx="1414472" cy="727746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 =</a:t>
              </a:r>
              <a:endParaRPr lang="en-US" sz="2400" b="1" dirty="0"/>
            </a:p>
          </p:txBody>
        </p:sp>
        <p:grpSp>
          <p:nvGrpSpPr>
            <p:cNvPr id="98" name="مجموعة 106"/>
            <p:cNvGrpSpPr/>
            <p:nvPr/>
          </p:nvGrpSpPr>
          <p:grpSpPr>
            <a:xfrm>
              <a:off x="3571868" y="5229236"/>
              <a:ext cx="714380" cy="727746"/>
              <a:chOff x="2943214" y="4572930"/>
              <a:chExt cx="714380" cy="727746"/>
            </a:xfrm>
          </p:grpSpPr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943214" y="4572930"/>
                <a:ext cx="714380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-9,9</a:t>
                </a:r>
                <a:endParaRPr lang="en-US" sz="2200" b="1" dirty="0"/>
              </a:p>
            </p:txBody>
          </p:sp>
          <p:sp>
            <p:nvSpPr>
              <p:cNvPr id="100" name="Text Box 87"/>
              <p:cNvSpPr txBox="1">
                <a:spLocks noChangeArrowheads="1"/>
              </p:cNvSpPr>
              <p:nvPr/>
            </p:nvSpPr>
            <p:spPr bwMode="auto">
              <a:xfrm>
                <a:off x="308608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8</a:t>
                </a:r>
                <a:endParaRPr lang="en-US" sz="2200" b="1" dirty="0"/>
              </a:p>
            </p:txBody>
          </p:sp>
          <p:cxnSp>
            <p:nvCxnSpPr>
              <p:cNvPr id="101" name="رابط مستقيم 100"/>
              <p:cNvCxnSpPr/>
              <p:nvPr/>
            </p:nvCxnSpPr>
            <p:spPr>
              <a:xfrm rot="10800000">
                <a:off x="3148621" y="4898113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1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3178.jpeg" descr="IMG_3178.jpeg"/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4969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3178.jpeg" descr="IMG_317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52" y="1"/>
            <a:ext cx="9164504" cy="688538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مستطيل مستدير الزوايا 16"/>
          <p:cNvSpPr/>
          <p:nvPr/>
        </p:nvSpPr>
        <p:spPr>
          <a:xfrm>
            <a:off x="3931823" y="2753540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1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057215" y="2753824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ــ 9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098087" y="3441656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21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3737517" y="4208001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ب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أ جـ </a:t>
            </a:r>
            <a:endParaRPr lang="en-US" sz="2400" b="1" dirty="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2000228" y="1984739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6" name="إطار 25"/>
          <p:cNvSpPr/>
          <p:nvPr/>
        </p:nvSpPr>
        <p:spPr>
          <a:xfrm>
            <a:off x="332559" y="341474"/>
            <a:ext cx="5054533" cy="931342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أوجد المميز للمعادلة :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2</a:t>
            </a:r>
            <a:r>
              <a:rPr lang="ar-SA" sz="2200" b="1" dirty="0">
                <a:solidFill>
                  <a:schemeClr val="tx1"/>
                </a:solidFill>
              </a:rPr>
              <a:t> ــ 9 س  +  21  =  0  </a:t>
            </a:r>
          </a:p>
          <a:p>
            <a:r>
              <a:rPr lang="ar-SA" sz="2200" b="1" dirty="0">
                <a:solidFill>
                  <a:schemeClr val="tx1"/>
                </a:solidFill>
              </a:rPr>
              <a:t>وحدد عدد الحلول لها .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5606260" y="576312"/>
            <a:ext cx="868899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تأكد</a:t>
            </a:r>
            <a:endParaRPr lang="ar-SA" sz="2400" b="1" baseline="30000" dirty="0"/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2237319" y="4922381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( ــ 9 )</a:t>
            </a:r>
            <a:r>
              <a:rPr lang="ar-SA" sz="3400" b="1" spc="-100" baseline="30000" dirty="0"/>
              <a:t>2 </a:t>
            </a:r>
            <a:r>
              <a:rPr lang="ar-SA" sz="2400" b="1" dirty="0"/>
              <a:t>ــ  4 ( 1 ) ( 21 )</a:t>
            </a:r>
            <a:endParaRPr lang="en-US" sz="2400" b="1" dirty="0"/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2223031" y="5636761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81 ــ  84</a:t>
            </a:r>
            <a:endParaRPr lang="en-US" sz="2400" b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837962" y="2071484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س</a:t>
            </a:r>
            <a:r>
              <a:rPr lang="ar-SA" sz="3600" b="1" spc="-100" baseline="30000" dirty="0"/>
              <a:t>2</a:t>
            </a:r>
            <a:r>
              <a:rPr lang="ar-SA" sz="2400" b="1" dirty="0"/>
              <a:t> ــ  9 س  +  21 = 0</a:t>
            </a:r>
            <a:endParaRPr lang="en-US" sz="2400" b="1" dirty="0"/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4309021" y="6279703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ــ 3</a:t>
            </a:r>
          </a:p>
        </p:txBody>
      </p:sp>
      <p:sp>
        <p:nvSpPr>
          <p:cNvPr id="35" name="خماسي 34"/>
          <p:cNvSpPr/>
          <p:nvPr/>
        </p:nvSpPr>
        <p:spPr>
          <a:xfrm>
            <a:off x="1785918" y="1445275"/>
            <a:ext cx="3643338" cy="500066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اكتب المعادلة بالصورة القياسية</a:t>
            </a:r>
          </a:p>
        </p:txBody>
      </p:sp>
      <p:sp>
        <p:nvSpPr>
          <p:cNvPr id="130" name="وسيلة شرح مستطيلة 129"/>
          <p:cNvSpPr/>
          <p:nvPr/>
        </p:nvSpPr>
        <p:spPr>
          <a:xfrm>
            <a:off x="456251" y="4922381"/>
            <a:ext cx="1373282" cy="999562"/>
          </a:xfrm>
          <a:prstGeom prst="wedgeRectCallout">
            <a:avLst>
              <a:gd name="adj1" fmla="val 249204"/>
              <a:gd name="adj2" fmla="val 1023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المميز </a:t>
            </a:r>
            <a:r>
              <a:rPr lang="ar-SA" sz="2400" b="1" dirty="0">
                <a:solidFill>
                  <a:srgbClr val="FF0000"/>
                </a:solidFill>
              </a:rPr>
              <a:t>سالب</a:t>
            </a:r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332559" y="6082532"/>
            <a:ext cx="2661446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لا توجد حلول حقيقية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7223022" y="1320006"/>
            <a:ext cx="1802990" cy="777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400" b="1" dirty="0">
                <a:sym typeface="Helvetica Neue"/>
              </a:rPr>
              <a:t>درست حل المعادلات التربيعية </a:t>
            </a:r>
            <a:r>
              <a:rPr lang="ar-SA" sz="1400" b="1" dirty="0" err="1">
                <a:sym typeface="Helvetica Neue"/>
              </a:rPr>
              <a:t>باكمال</a:t>
            </a:r>
            <a:r>
              <a:rPr lang="ar-SA" sz="1400" b="1" dirty="0">
                <a:sym typeface="Helvetica Neue"/>
              </a:rPr>
              <a:t> المربع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7174540" y="2200034"/>
            <a:ext cx="1874998" cy="142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أحل معادلة تربيعية باستخدام القانون العام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أستعمل المميز لتحديد عدد حلول المعادلة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4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185691" y="3494038"/>
            <a:ext cx="1802990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القانون العام</a:t>
            </a:r>
          </a:p>
          <a:p>
            <a:pPr algn="ctr"/>
            <a:r>
              <a:rPr lang="ar-SA" sz="2000" b="1" dirty="0">
                <a:solidFill>
                  <a:srgbClr val="5E5E5E"/>
                </a:solidFill>
                <a:sym typeface="Helvetica Neue"/>
              </a:rPr>
              <a:t>المميز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D073EAC1-031C-7940-BF02-387C98F0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5" y="4673476"/>
            <a:ext cx="1752385" cy="1773671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7317438" y="5842776"/>
            <a:ext cx="69762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200" b="1" dirty="0"/>
              <a:t>الرياضيات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6972712" y="362529"/>
            <a:ext cx="22289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30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30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3178.jpeg" descr="IMG_317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52" y="1"/>
            <a:ext cx="9164504" cy="688538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مربع نص 26"/>
          <p:cNvSpPr txBox="1"/>
          <p:nvPr/>
        </p:nvSpPr>
        <p:spPr>
          <a:xfrm>
            <a:off x="7223022" y="1320006"/>
            <a:ext cx="1802990" cy="777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400" b="1" dirty="0">
                <a:sym typeface="Helvetica Neue"/>
              </a:rPr>
              <a:t>درست حل المعادلات التربيعية </a:t>
            </a:r>
            <a:r>
              <a:rPr lang="ar-SA" sz="1400" b="1" dirty="0" err="1">
                <a:sym typeface="Helvetica Neue"/>
              </a:rPr>
              <a:t>باكمال</a:t>
            </a:r>
            <a:r>
              <a:rPr lang="ar-SA" sz="1400" b="1" dirty="0">
                <a:sym typeface="Helvetica Neue"/>
              </a:rPr>
              <a:t> المربع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7174540" y="2200034"/>
            <a:ext cx="1874998" cy="142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أحل معادلة تربيعية باستخدام القانون العام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أستعمل المميز لتحديد عدد حلول المعادلة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4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185691" y="3494038"/>
            <a:ext cx="1802990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القانون العام</a:t>
            </a:r>
          </a:p>
          <a:p>
            <a:pPr algn="ctr"/>
            <a:r>
              <a:rPr lang="ar-SA" sz="2000" b="1" dirty="0">
                <a:solidFill>
                  <a:srgbClr val="5E5E5E"/>
                </a:solidFill>
                <a:sym typeface="Helvetica Neue"/>
              </a:rPr>
              <a:t>المميز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D073EAC1-031C-7940-BF02-387C98F0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5" y="4673476"/>
            <a:ext cx="1752385" cy="1773671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7317438" y="5842776"/>
            <a:ext cx="69762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200" b="1" dirty="0"/>
              <a:t>الرياضيات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3812498" y="2938531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9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2000139" y="2966974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24</a:t>
            </a:r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955245" y="3642953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16</a:t>
            </a:r>
          </a:p>
        </p:txBody>
      </p:sp>
      <p:sp>
        <p:nvSpPr>
          <p:cNvPr id="41" name="Text Box 87"/>
          <p:cNvSpPr txBox="1">
            <a:spLocks noChangeArrowheads="1"/>
          </p:cNvSpPr>
          <p:nvPr/>
        </p:nvSpPr>
        <p:spPr bwMode="auto">
          <a:xfrm>
            <a:off x="4089725" y="4478469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ب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أ جـ </a:t>
            </a:r>
            <a:endParaRPr lang="en-US" sz="2400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1990829" y="2206292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3" name="إطار 42"/>
          <p:cNvSpPr/>
          <p:nvPr/>
        </p:nvSpPr>
        <p:spPr>
          <a:xfrm>
            <a:off x="640215" y="362780"/>
            <a:ext cx="5087487" cy="1067666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أوجد المميز للمعادلة : 9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2</a:t>
            </a:r>
            <a:r>
              <a:rPr lang="ar-SA" sz="2200" b="1" dirty="0">
                <a:solidFill>
                  <a:schemeClr val="tx1"/>
                </a:solidFill>
              </a:rPr>
              <a:t> + 24 س  =  ــ 16 </a:t>
            </a:r>
          </a:p>
          <a:p>
            <a:r>
              <a:rPr lang="ar-SA" sz="2200" b="1" dirty="0">
                <a:solidFill>
                  <a:schemeClr val="tx1"/>
                </a:solidFill>
              </a:rPr>
              <a:t> وحدد عدد الحلول لها .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935349" y="683821"/>
            <a:ext cx="868899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تأكد</a:t>
            </a:r>
            <a:endParaRPr lang="ar-SA" sz="2400" b="1" baseline="30000" dirty="0"/>
          </a:p>
        </p:txBody>
      </p:sp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2539021" y="4994262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( 24)</a:t>
            </a:r>
            <a:r>
              <a:rPr lang="ar-SA" sz="3400" b="1" spc="-100" baseline="30000" dirty="0"/>
              <a:t>2 </a:t>
            </a:r>
            <a:r>
              <a:rPr lang="ar-SA" sz="2400" b="1" dirty="0"/>
              <a:t>ــ  4 ( 9 ) ( 16)</a:t>
            </a:r>
            <a:endParaRPr lang="en-US" sz="2400" b="1" dirty="0"/>
          </a:p>
        </p:txBody>
      </p:sp>
      <p:sp>
        <p:nvSpPr>
          <p:cNvPr id="46" name="Text Box 87"/>
          <p:cNvSpPr txBox="1">
            <a:spLocks noChangeArrowheads="1"/>
          </p:cNvSpPr>
          <p:nvPr/>
        </p:nvSpPr>
        <p:spPr bwMode="auto">
          <a:xfrm>
            <a:off x="2512398" y="551005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576 ــ  576</a:t>
            </a:r>
            <a:endParaRPr lang="en-US" sz="2400" b="1" dirty="0"/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2090845" y="2349168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9س</a:t>
            </a:r>
            <a:r>
              <a:rPr lang="ar-SA" sz="3600" b="1" spc="-100" baseline="30000" dirty="0"/>
              <a:t>2</a:t>
            </a:r>
            <a:r>
              <a:rPr lang="ar-SA" sz="2400" b="1" dirty="0"/>
              <a:t> + 24 س + 16  = 0</a:t>
            </a:r>
            <a:endParaRPr lang="en-US" sz="2400" b="1" dirty="0"/>
          </a:p>
        </p:txBody>
      </p:sp>
      <p:sp>
        <p:nvSpPr>
          <p:cNvPr id="48" name="Text Box 87"/>
          <p:cNvSpPr txBox="1">
            <a:spLocks noChangeArrowheads="1"/>
          </p:cNvSpPr>
          <p:nvPr/>
        </p:nvSpPr>
        <p:spPr bwMode="auto">
          <a:xfrm>
            <a:off x="4584100" y="5971720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0</a:t>
            </a:r>
            <a:endParaRPr lang="en-US" sz="2400" b="1" dirty="0"/>
          </a:p>
        </p:txBody>
      </p:sp>
      <p:sp>
        <p:nvSpPr>
          <p:cNvPr id="49" name="خماسي 48"/>
          <p:cNvSpPr/>
          <p:nvPr/>
        </p:nvSpPr>
        <p:spPr>
          <a:xfrm>
            <a:off x="1990829" y="1599069"/>
            <a:ext cx="3643338" cy="500066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اكتب المعادلة بالصورة القياسية</a:t>
            </a:r>
          </a:p>
        </p:txBody>
      </p:sp>
      <p:sp>
        <p:nvSpPr>
          <p:cNvPr id="50" name="وسيلة شرح مستطيلة 49"/>
          <p:cNvSpPr/>
          <p:nvPr/>
        </p:nvSpPr>
        <p:spPr>
          <a:xfrm>
            <a:off x="640215" y="4478469"/>
            <a:ext cx="1085250" cy="857256"/>
          </a:xfrm>
          <a:prstGeom prst="wedgeRectCallout">
            <a:avLst>
              <a:gd name="adj1" fmla="val 358918"/>
              <a:gd name="adj2" fmla="val 1518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المميز </a:t>
            </a:r>
            <a:r>
              <a:rPr lang="ar-SA" sz="2400" b="1" dirty="0">
                <a:solidFill>
                  <a:srgbClr val="FF0000"/>
                </a:solidFill>
              </a:rPr>
              <a:t>صفر</a:t>
            </a:r>
          </a:p>
        </p:txBody>
      </p:sp>
      <p:sp>
        <p:nvSpPr>
          <p:cNvPr id="51" name="مستطيل مستدير الزوايا 50"/>
          <p:cNvSpPr/>
          <p:nvPr/>
        </p:nvSpPr>
        <p:spPr>
          <a:xfrm>
            <a:off x="660106" y="6025848"/>
            <a:ext cx="2661446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يوجد حل حقيقي واحد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6972712" y="362529"/>
            <a:ext cx="22289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30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30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7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0" grpId="0" animBg="1"/>
      <p:bldP spid="41" grpId="0"/>
      <p:bldP spid="42" grpId="0" animBg="1"/>
      <p:bldP spid="43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3178.jpeg" descr="IMG_317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52" y="-27384"/>
            <a:ext cx="9164504" cy="688538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مربع نص 26"/>
          <p:cNvSpPr txBox="1"/>
          <p:nvPr/>
        </p:nvSpPr>
        <p:spPr>
          <a:xfrm>
            <a:off x="7223022" y="1320006"/>
            <a:ext cx="1802990" cy="777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400" b="1" dirty="0">
                <a:sym typeface="Helvetica Neue"/>
              </a:rPr>
              <a:t>درست حل المعادلات التربيعية </a:t>
            </a:r>
            <a:r>
              <a:rPr lang="ar-SA" sz="1400" b="1" dirty="0" err="1">
                <a:sym typeface="Helvetica Neue"/>
              </a:rPr>
              <a:t>باكمال</a:t>
            </a:r>
            <a:r>
              <a:rPr lang="ar-SA" sz="1400" b="1" dirty="0">
                <a:sym typeface="Helvetica Neue"/>
              </a:rPr>
              <a:t> المربع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7174540" y="2200034"/>
            <a:ext cx="1874998" cy="142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أحل معادلة تربيعية باستخدام القانون العام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أستعمل المميز لتحديد عدد حلول المعادلة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4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185691" y="3494038"/>
            <a:ext cx="1802990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القانون العام</a:t>
            </a:r>
          </a:p>
          <a:p>
            <a:pPr algn="ctr"/>
            <a:r>
              <a:rPr lang="ar-SA" sz="2000" b="1" dirty="0">
                <a:solidFill>
                  <a:srgbClr val="5E5E5E"/>
                </a:solidFill>
                <a:sym typeface="Helvetica Neue"/>
              </a:rPr>
              <a:t>المميز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D073EAC1-031C-7940-BF02-387C98F0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5" y="4673476"/>
            <a:ext cx="1752385" cy="1773671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7317438" y="5842776"/>
            <a:ext cx="69762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200" b="1" dirty="0"/>
              <a:t>الرياضيات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3942722" y="3073520"/>
            <a:ext cx="1225163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3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2285360" y="3073520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ــ 1</a:t>
            </a:r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3142616" y="3721592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ــ 8</a:t>
            </a:r>
          </a:p>
        </p:txBody>
      </p:sp>
      <p:sp>
        <p:nvSpPr>
          <p:cNvPr id="41" name="Text Box 87"/>
          <p:cNvSpPr txBox="1">
            <a:spLocks noChangeArrowheads="1"/>
          </p:cNvSpPr>
          <p:nvPr/>
        </p:nvSpPr>
        <p:spPr bwMode="auto">
          <a:xfrm>
            <a:off x="4395664" y="4313056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ب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أ جـ </a:t>
            </a:r>
            <a:endParaRPr lang="en-US" sz="2400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2251668" y="2282002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3" name="إطار 42"/>
          <p:cNvSpPr/>
          <p:nvPr/>
        </p:nvSpPr>
        <p:spPr>
          <a:xfrm>
            <a:off x="909914" y="397352"/>
            <a:ext cx="4583431" cy="1067666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أوجد المميز للمعادلة : 3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2</a:t>
            </a:r>
            <a:r>
              <a:rPr lang="ar-SA" sz="2200" b="1" dirty="0">
                <a:solidFill>
                  <a:schemeClr val="tx1"/>
                </a:solidFill>
              </a:rPr>
              <a:t> ــ  س  =  8    </a:t>
            </a:r>
          </a:p>
          <a:p>
            <a:r>
              <a:rPr lang="ar-SA" sz="2200" b="1" dirty="0">
                <a:solidFill>
                  <a:schemeClr val="tx1"/>
                </a:solidFill>
              </a:rPr>
              <a:t>وحدد عدد الحلول لها .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693371" y="737737"/>
            <a:ext cx="868899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تأكد</a:t>
            </a:r>
            <a:endParaRPr lang="ar-SA" sz="2400" b="1" baseline="30000" dirty="0"/>
          </a:p>
        </p:txBody>
      </p:sp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2903850" y="4796604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( ــ 1)</a:t>
            </a:r>
            <a:r>
              <a:rPr lang="ar-SA" sz="3400" b="1" spc="-100" baseline="30000" dirty="0"/>
              <a:t>2 </a:t>
            </a:r>
            <a:r>
              <a:rPr lang="ar-SA" sz="2400" b="1" dirty="0"/>
              <a:t>ــ  4 ( 3 ) ( ــ 8 )</a:t>
            </a:r>
            <a:endParaRPr lang="en-US" sz="2400" b="1" dirty="0"/>
          </a:p>
        </p:txBody>
      </p:sp>
      <p:sp>
        <p:nvSpPr>
          <p:cNvPr id="46" name="Text Box 87"/>
          <p:cNvSpPr txBox="1">
            <a:spLocks noChangeArrowheads="1"/>
          </p:cNvSpPr>
          <p:nvPr/>
        </p:nvSpPr>
        <p:spPr bwMode="auto">
          <a:xfrm>
            <a:off x="2903850" y="5258269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1 +  96</a:t>
            </a:r>
            <a:endParaRPr lang="en-US" sz="2400" b="1" dirty="0"/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2196675" y="234509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3 س</a:t>
            </a:r>
            <a:r>
              <a:rPr lang="ar-SA" sz="3600" b="1" spc="-100" baseline="30000" dirty="0"/>
              <a:t>2</a:t>
            </a:r>
            <a:r>
              <a:rPr lang="ar-SA" sz="2400" b="1" dirty="0"/>
              <a:t> ــ  س  ــ  8  =  0</a:t>
            </a:r>
            <a:endParaRPr lang="en-US" sz="2400" b="1" dirty="0"/>
          </a:p>
        </p:txBody>
      </p:sp>
      <p:sp>
        <p:nvSpPr>
          <p:cNvPr id="48" name="Text Box 87"/>
          <p:cNvSpPr txBox="1">
            <a:spLocks noChangeArrowheads="1"/>
          </p:cNvSpPr>
          <p:nvPr/>
        </p:nvSpPr>
        <p:spPr bwMode="auto">
          <a:xfrm>
            <a:off x="4923348" y="5719934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97</a:t>
            </a:r>
            <a:endParaRPr lang="en-US" sz="2400" b="1" dirty="0"/>
          </a:p>
        </p:txBody>
      </p:sp>
      <p:sp>
        <p:nvSpPr>
          <p:cNvPr id="49" name="خماسي 48"/>
          <p:cNvSpPr/>
          <p:nvPr/>
        </p:nvSpPr>
        <p:spPr>
          <a:xfrm>
            <a:off x="1850007" y="1575792"/>
            <a:ext cx="3643338" cy="500066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اكتب المعادلة بالصورة القياسية</a:t>
            </a:r>
          </a:p>
        </p:txBody>
      </p:sp>
      <p:sp>
        <p:nvSpPr>
          <p:cNvPr id="50" name="وسيلة شرح مستطيلة 49"/>
          <p:cNvSpPr/>
          <p:nvPr/>
        </p:nvSpPr>
        <p:spPr>
          <a:xfrm>
            <a:off x="776753" y="4631845"/>
            <a:ext cx="1229266" cy="857256"/>
          </a:xfrm>
          <a:prstGeom prst="wedgeRectCallout">
            <a:avLst>
              <a:gd name="adj1" fmla="val 313402"/>
              <a:gd name="adj2" fmla="val 1065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المميز </a:t>
            </a:r>
            <a:r>
              <a:rPr lang="ar-SA" sz="2400" b="1" dirty="0">
                <a:solidFill>
                  <a:srgbClr val="FF0000"/>
                </a:solidFill>
              </a:rPr>
              <a:t>موجب</a:t>
            </a:r>
          </a:p>
        </p:txBody>
      </p:sp>
      <p:sp>
        <p:nvSpPr>
          <p:cNvPr id="51" name="مستطيل مستدير الزوايا 50"/>
          <p:cNvSpPr/>
          <p:nvPr/>
        </p:nvSpPr>
        <p:spPr>
          <a:xfrm>
            <a:off x="789182" y="5886402"/>
            <a:ext cx="258943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يوجد حلان حقيقيان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6972712" y="362529"/>
            <a:ext cx="22289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30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30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635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0" grpId="0" animBg="1"/>
      <p:bldP spid="41" grpId="0"/>
      <p:bldP spid="42" grpId="0" animBg="1"/>
      <p:bldP spid="43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3178.jpeg" descr="IMG_3178.jpeg"/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642918"/>
            <a:ext cx="59721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مجموعة 35"/>
          <p:cNvGrpSpPr/>
          <p:nvPr/>
        </p:nvGrpSpPr>
        <p:grpSpPr>
          <a:xfrm>
            <a:off x="461656" y="1412776"/>
            <a:ext cx="8286808" cy="4929222"/>
            <a:chOff x="428596" y="1571612"/>
            <a:chExt cx="8286808" cy="492922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1571612"/>
              <a:ext cx="8286808" cy="492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34" y="2871784"/>
              <a:ext cx="5572164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3174" y="3714752"/>
              <a:ext cx="3390919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7184" y="4186240"/>
              <a:ext cx="549119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2896" y="5072074"/>
              <a:ext cx="549119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1472" y="5943618"/>
              <a:ext cx="549119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708" y="2708920"/>
            <a:ext cx="548164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9706" y="3566175"/>
            <a:ext cx="3291612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9406" y="4066241"/>
            <a:ext cx="5494762" cy="66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2488" y="4923498"/>
            <a:ext cx="5337394" cy="65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08032" y="5780753"/>
            <a:ext cx="4957088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78.jpeg" descr="IMG_3178.jpeg"/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مستطيل 67"/>
          <p:cNvSpPr/>
          <p:nvPr/>
        </p:nvSpPr>
        <p:spPr>
          <a:xfrm>
            <a:off x="4857752" y="2852936"/>
            <a:ext cx="4071966" cy="857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ما المعادلة التي تحتاج إليها لإيجاد عمر امرأة يبلغ ضغط دمها 120 ؟</a:t>
            </a:r>
          </a:p>
        </p:txBody>
      </p:sp>
      <p:sp>
        <p:nvSpPr>
          <p:cNvPr id="70" name="مخطط انسيابي: بطاقة 69"/>
          <p:cNvSpPr/>
          <p:nvPr/>
        </p:nvSpPr>
        <p:spPr>
          <a:xfrm>
            <a:off x="357158" y="2852936"/>
            <a:ext cx="4500594" cy="857256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120  =  0.01 س2  +  0.05 س  +  107</a:t>
            </a:r>
          </a:p>
        </p:txBody>
      </p:sp>
      <p:sp>
        <p:nvSpPr>
          <p:cNvPr id="71" name="مستطيل 70"/>
          <p:cNvSpPr/>
          <p:nvPr/>
        </p:nvSpPr>
        <p:spPr>
          <a:xfrm>
            <a:off x="4857752" y="3930206"/>
            <a:ext cx="4071966" cy="5069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اكتب هذه المعادلة بالصورة القياسية ؟</a:t>
            </a:r>
          </a:p>
        </p:txBody>
      </p:sp>
      <p:sp>
        <p:nvSpPr>
          <p:cNvPr id="72" name="مخطط انسيابي: بطاقة 71"/>
          <p:cNvSpPr/>
          <p:nvPr/>
        </p:nvSpPr>
        <p:spPr>
          <a:xfrm>
            <a:off x="357158" y="3930206"/>
            <a:ext cx="4500594" cy="506906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0 =  0.01 س2  +   0.05 س   ــ   13</a:t>
            </a:r>
          </a:p>
        </p:txBody>
      </p:sp>
      <p:sp>
        <p:nvSpPr>
          <p:cNvPr id="73" name="مستطيل 72"/>
          <p:cNvSpPr/>
          <p:nvPr/>
        </p:nvSpPr>
        <p:spPr>
          <a:xfrm>
            <a:off x="4857752" y="4642306"/>
            <a:ext cx="4071966" cy="514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ما قيم كل من  أ  ،  ب  ،  جـ؟</a:t>
            </a:r>
          </a:p>
        </p:txBody>
      </p:sp>
      <p:sp>
        <p:nvSpPr>
          <p:cNvPr id="74" name="مخطط انسيابي: بطاقة 73"/>
          <p:cNvSpPr/>
          <p:nvPr/>
        </p:nvSpPr>
        <p:spPr>
          <a:xfrm>
            <a:off x="357158" y="4642306"/>
            <a:ext cx="4500594" cy="514886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=  0.01      ب  =  0.05       جـ  =  ــ 13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290"/>
            <a:ext cx="5210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13"/>
          <p:cNvSpPr/>
          <p:nvPr/>
        </p:nvSpPr>
        <p:spPr>
          <a:xfrm>
            <a:off x="4857752" y="5354406"/>
            <a:ext cx="4071966" cy="857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لماذا يصعب حل هذه المعادلة بالتحليل أو بإكمال المربع  ؟</a:t>
            </a:r>
          </a:p>
        </p:txBody>
      </p:sp>
      <p:sp>
        <p:nvSpPr>
          <p:cNvPr id="15" name="مخطط انسيابي: بطاقة 14"/>
          <p:cNvSpPr/>
          <p:nvPr/>
        </p:nvSpPr>
        <p:spPr>
          <a:xfrm>
            <a:off x="357158" y="5354406"/>
            <a:ext cx="4500594" cy="857256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لأن القيم العشرية تجعل ذلك صعبا إن لم يكن مستحيلا </a:t>
            </a:r>
          </a:p>
        </p:txBody>
      </p:sp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783395"/>
            <a:ext cx="1910586" cy="1867161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71490"/>
            <a:ext cx="6661974" cy="2181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G_3178.jpeg" descr="IMG_3178.jpeg"/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36756"/>
              </p:ext>
            </p:extLst>
          </p:nvPr>
        </p:nvGraphicFramePr>
        <p:xfrm>
          <a:off x="271492" y="1643050"/>
          <a:ext cx="8643878" cy="457203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457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المعادلة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الطريقة المناسبة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السبب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6429388" y="2571744"/>
            <a:ext cx="242889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+ 2 س + 1 = 0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6300192" y="3328988"/>
            <a:ext cx="242889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+ 3 س  = 0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6429388" y="4073710"/>
            <a:ext cx="242889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+ 6 س ــ 7 = 0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6429388" y="4830954"/>
            <a:ext cx="242889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9س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=  25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 Box 87"/>
          <p:cNvSpPr txBox="1">
            <a:spLocks noChangeArrowheads="1"/>
          </p:cNvSpPr>
          <p:nvPr/>
        </p:nvSpPr>
        <p:spPr bwMode="auto">
          <a:xfrm>
            <a:off x="6429388" y="5616772"/>
            <a:ext cx="242889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( س + 1 )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=  16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3214678" y="2569976"/>
            <a:ext cx="324328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التحليل إلى عوامل + القانون العام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3214678" y="3327220"/>
            <a:ext cx="324328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التحليل إلى عوامل + القانون العام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3214678" y="4071942"/>
            <a:ext cx="324328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إكمال المربع + القانون العام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3214678" y="4829186"/>
            <a:ext cx="324328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الجذور التربيعية + القانون العام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214678" y="5615004"/>
            <a:ext cx="324328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الجذور التربيعية + القانون العام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285720" y="2571744"/>
            <a:ext cx="285752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سهولة تحديد العوامل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85720" y="3328988"/>
            <a:ext cx="285752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الحد الثابت صفر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85720" y="4073710"/>
            <a:ext cx="285752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ب عدد زوجي  ،     أ  =  1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285720" y="4830954"/>
            <a:ext cx="285752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على الصورة :  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 =  ن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285720" y="5616772"/>
            <a:ext cx="285752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على الصورة :  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 =  </a:t>
            </a:r>
            <a:r>
              <a:rPr lang="ar-SA" sz="2200" b="1" dirty="0" err="1"/>
              <a:t>ن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1259632" y="613458"/>
            <a:ext cx="5358765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عين الطريقة المناسبة لحل كل من المعادلات التالية :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6809761" y="668377"/>
            <a:ext cx="868899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مثال</a:t>
            </a:r>
            <a:endParaRPr lang="ar-SA" sz="2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G_3178.jpeg" descr="IMG_3178.jpeg"/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إطار 1"/>
          <p:cNvSpPr/>
          <p:nvPr/>
        </p:nvSpPr>
        <p:spPr>
          <a:xfrm>
            <a:off x="1433610" y="700068"/>
            <a:ext cx="5879575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 9س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2</a:t>
            </a:r>
            <a:r>
              <a:rPr lang="ar-SA" sz="2200" b="1" dirty="0">
                <a:solidFill>
                  <a:schemeClr val="tx1"/>
                </a:solidFill>
              </a:rPr>
              <a:t> =  25  واذكر الطريقة التي استعملتها 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495136" y="754987"/>
            <a:ext cx="868899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تأكد</a:t>
            </a:r>
            <a:endParaRPr lang="ar-SA" sz="2400" b="1" baseline="30000" dirty="0"/>
          </a:p>
        </p:txBody>
      </p:sp>
      <p:sp>
        <p:nvSpPr>
          <p:cNvPr id="7" name="مستطيل 6"/>
          <p:cNvSpPr/>
          <p:nvPr/>
        </p:nvSpPr>
        <p:spPr>
          <a:xfrm>
            <a:off x="1428728" y="2143116"/>
            <a:ext cx="6500858" cy="4000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00364" y="1485886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الجذور التربيعية</a:t>
            </a:r>
          </a:p>
        </p:txBody>
      </p:sp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4429124" y="2571744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9س</a:t>
            </a:r>
            <a:r>
              <a:rPr lang="ar-SA" sz="3600" b="1" spc="-100" baseline="30000" dirty="0"/>
              <a:t>2</a:t>
            </a:r>
            <a:r>
              <a:rPr lang="ar-SA" sz="2400" b="1" dirty="0"/>
              <a:t> =  25</a:t>
            </a:r>
            <a:endParaRPr lang="en-US" sz="2400" b="1" dirty="0"/>
          </a:p>
        </p:txBody>
      </p:sp>
      <p:sp>
        <p:nvSpPr>
          <p:cNvPr id="12" name="خماسي 11"/>
          <p:cNvSpPr/>
          <p:nvPr/>
        </p:nvSpPr>
        <p:spPr>
          <a:xfrm>
            <a:off x="3143240" y="3286124"/>
            <a:ext cx="2571768" cy="64294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قسمة الطرفين على 9</a:t>
            </a:r>
          </a:p>
        </p:txBody>
      </p:sp>
      <p:grpSp>
        <p:nvGrpSpPr>
          <p:cNvPr id="20" name="مجموعة 19"/>
          <p:cNvGrpSpPr/>
          <p:nvPr/>
        </p:nvGrpSpPr>
        <p:grpSpPr>
          <a:xfrm>
            <a:off x="6215074" y="3286124"/>
            <a:ext cx="1500198" cy="758524"/>
            <a:chOff x="7143768" y="2857496"/>
            <a:chExt cx="1500198" cy="758524"/>
          </a:xfrm>
        </p:grpSpPr>
        <p:sp>
          <p:nvSpPr>
            <p:cNvPr id="13" name="Text Box 87"/>
            <p:cNvSpPr txBox="1">
              <a:spLocks noChangeArrowheads="1"/>
            </p:cNvSpPr>
            <p:nvPr/>
          </p:nvSpPr>
          <p:spPr bwMode="auto">
            <a:xfrm>
              <a:off x="7643834" y="2967335"/>
              <a:ext cx="100013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</a:t>
              </a:r>
              <a:r>
                <a:rPr lang="ar-SA" sz="3600" b="1" spc="-100" baseline="30000" dirty="0"/>
                <a:t>2</a:t>
              </a:r>
              <a:r>
                <a:rPr lang="ar-SA" sz="2400" b="1" dirty="0"/>
                <a:t> =</a:t>
              </a:r>
              <a:endParaRPr lang="en-US" sz="2400" b="1" dirty="0"/>
            </a:p>
          </p:txBody>
        </p:sp>
        <p:grpSp>
          <p:nvGrpSpPr>
            <p:cNvPr id="16" name="مجموعة 45"/>
            <p:cNvGrpSpPr/>
            <p:nvPr/>
          </p:nvGrpSpPr>
          <p:grpSpPr>
            <a:xfrm>
              <a:off x="7143768" y="2857496"/>
              <a:ext cx="600080" cy="758524"/>
              <a:chOff x="3057514" y="4558642"/>
              <a:chExt cx="600080" cy="758524"/>
            </a:xfrm>
          </p:grpSpPr>
          <p:sp>
            <p:nvSpPr>
              <p:cNvPr id="17" name="Text Box 87"/>
              <p:cNvSpPr txBox="1">
                <a:spLocks noChangeArrowheads="1"/>
              </p:cNvSpPr>
              <p:nvPr/>
            </p:nvSpPr>
            <p:spPr bwMode="auto">
              <a:xfrm>
                <a:off x="3057514" y="4558642"/>
                <a:ext cx="6000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25</a:t>
                </a:r>
                <a:endParaRPr lang="en-US" sz="2400" b="1" dirty="0"/>
              </a:p>
            </p:txBody>
          </p:sp>
          <p:sp>
            <p:nvSpPr>
              <p:cNvPr id="18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9</a:t>
                </a:r>
                <a:endParaRPr lang="en-US" sz="2400" b="1" dirty="0"/>
              </a:p>
            </p:txBody>
          </p:sp>
          <p:cxnSp>
            <p:nvCxnSpPr>
              <p:cNvPr id="19" name="رابط مستقيم 18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مجموعة 26"/>
          <p:cNvGrpSpPr/>
          <p:nvPr/>
        </p:nvGrpSpPr>
        <p:grpSpPr>
          <a:xfrm>
            <a:off x="6144556" y="4099236"/>
            <a:ext cx="1570716" cy="758524"/>
            <a:chOff x="7073250" y="3670608"/>
            <a:chExt cx="1570716" cy="758524"/>
          </a:xfrm>
        </p:grpSpPr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572396" y="3780447"/>
              <a:ext cx="10715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</a:t>
              </a:r>
              <a:r>
                <a:rPr lang="ar-SA" sz="3600" b="1" spc="-100" baseline="30000" dirty="0"/>
                <a:t> </a:t>
              </a:r>
              <a:r>
                <a:rPr lang="ar-SA" sz="2400" b="1" dirty="0"/>
                <a:t> = ±</a:t>
              </a:r>
              <a:endParaRPr lang="en-US" sz="2400" b="1" dirty="0"/>
            </a:p>
          </p:txBody>
        </p:sp>
        <p:grpSp>
          <p:nvGrpSpPr>
            <p:cNvPr id="23" name="مجموعة 45"/>
            <p:cNvGrpSpPr/>
            <p:nvPr/>
          </p:nvGrpSpPr>
          <p:grpSpPr>
            <a:xfrm>
              <a:off x="7073250" y="3670608"/>
              <a:ext cx="600080" cy="758524"/>
              <a:chOff x="3087010" y="4558642"/>
              <a:chExt cx="600080" cy="758524"/>
            </a:xfrm>
          </p:grpSpPr>
          <p:sp>
            <p:nvSpPr>
              <p:cNvPr id="24" name="Text Box 87"/>
              <p:cNvSpPr txBox="1">
                <a:spLocks noChangeArrowheads="1"/>
              </p:cNvSpPr>
              <p:nvPr/>
            </p:nvSpPr>
            <p:spPr bwMode="auto">
              <a:xfrm>
                <a:off x="3087010" y="4558642"/>
                <a:ext cx="6000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5</a:t>
                </a:r>
                <a:endParaRPr lang="en-US" sz="2400" b="1" dirty="0"/>
              </a:p>
            </p:txBody>
          </p:sp>
          <p:sp>
            <p:nvSpPr>
              <p:cNvPr id="25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3</a:t>
                </a:r>
                <a:endParaRPr lang="en-US" sz="2400" b="1" dirty="0"/>
              </a:p>
            </p:txBody>
          </p:sp>
          <p:cxnSp>
            <p:nvCxnSpPr>
              <p:cNvPr id="26" name="رابط مستقيم 25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مجموعة 28"/>
          <p:cNvGrpSpPr/>
          <p:nvPr/>
        </p:nvGrpSpPr>
        <p:grpSpPr>
          <a:xfrm>
            <a:off x="6358870" y="5099368"/>
            <a:ext cx="1356404" cy="758524"/>
            <a:chOff x="7287562" y="3670608"/>
            <a:chExt cx="1356404" cy="758524"/>
          </a:xfrm>
        </p:grpSpPr>
        <p:sp>
          <p:nvSpPr>
            <p:cNvPr id="30" name="Text Box 87"/>
            <p:cNvSpPr txBox="1">
              <a:spLocks noChangeArrowheads="1"/>
            </p:cNvSpPr>
            <p:nvPr/>
          </p:nvSpPr>
          <p:spPr bwMode="auto">
            <a:xfrm>
              <a:off x="7572396" y="3780447"/>
              <a:ext cx="10715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</a:t>
              </a:r>
              <a:r>
                <a:rPr lang="ar-SA" sz="3600" b="1" spc="-100" baseline="30000" dirty="0"/>
                <a:t> </a:t>
              </a:r>
              <a:r>
                <a:rPr lang="ar-SA" sz="2400" b="1" dirty="0"/>
                <a:t> =</a:t>
              </a:r>
              <a:endParaRPr lang="en-US" sz="2400" b="1" dirty="0"/>
            </a:p>
          </p:txBody>
        </p:sp>
        <p:grpSp>
          <p:nvGrpSpPr>
            <p:cNvPr id="31" name="مجموعة 45"/>
            <p:cNvGrpSpPr/>
            <p:nvPr/>
          </p:nvGrpSpPr>
          <p:grpSpPr>
            <a:xfrm>
              <a:off x="7287562" y="3670608"/>
              <a:ext cx="600080" cy="758524"/>
              <a:chOff x="3301322" y="4558642"/>
              <a:chExt cx="600080" cy="758524"/>
            </a:xfrm>
          </p:grpSpPr>
          <p:sp>
            <p:nvSpPr>
              <p:cNvPr id="32" name="Text Box 87"/>
              <p:cNvSpPr txBox="1">
                <a:spLocks noChangeArrowheads="1"/>
              </p:cNvSpPr>
              <p:nvPr/>
            </p:nvSpPr>
            <p:spPr bwMode="auto">
              <a:xfrm>
                <a:off x="3301322" y="4558642"/>
                <a:ext cx="6000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5</a:t>
                </a:r>
                <a:endParaRPr lang="en-US" sz="2400" b="1" dirty="0"/>
              </a:p>
            </p:txBody>
          </p:sp>
          <p:sp>
            <p:nvSpPr>
              <p:cNvPr id="33" name="Text Box 87"/>
              <p:cNvSpPr txBox="1">
                <a:spLocks noChangeArrowheads="1"/>
              </p:cNvSpPr>
              <p:nvPr/>
            </p:nvSpPr>
            <p:spPr bwMode="auto">
              <a:xfrm>
                <a:off x="3343264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3</a:t>
                </a:r>
                <a:endParaRPr lang="en-US" sz="2400" b="1" dirty="0"/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3470933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مجموعة 34"/>
          <p:cNvGrpSpPr/>
          <p:nvPr/>
        </p:nvGrpSpPr>
        <p:grpSpPr>
          <a:xfrm>
            <a:off x="3444202" y="5114936"/>
            <a:ext cx="1513566" cy="758524"/>
            <a:chOff x="7130400" y="3670608"/>
            <a:chExt cx="1513566" cy="758524"/>
          </a:xfrm>
        </p:grpSpPr>
        <p:sp>
          <p:nvSpPr>
            <p:cNvPr id="36" name="Text Box 87"/>
            <p:cNvSpPr txBox="1">
              <a:spLocks noChangeArrowheads="1"/>
            </p:cNvSpPr>
            <p:nvPr/>
          </p:nvSpPr>
          <p:spPr bwMode="auto">
            <a:xfrm>
              <a:off x="7572396" y="3780447"/>
              <a:ext cx="10715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</a:t>
              </a:r>
              <a:r>
                <a:rPr lang="ar-SA" sz="3600" b="1" spc="-100" baseline="30000" dirty="0"/>
                <a:t> </a:t>
              </a:r>
              <a:r>
                <a:rPr lang="ar-SA" sz="2400" b="1" dirty="0"/>
                <a:t> = ــ</a:t>
              </a:r>
              <a:endParaRPr lang="en-US" sz="2400" b="1" dirty="0"/>
            </a:p>
          </p:txBody>
        </p:sp>
        <p:grpSp>
          <p:nvGrpSpPr>
            <p:cNvPr id="37" name="مجموعة 45"/>
            <p:cNvGrpSpPr/>
            <p:nvPr/>
          </p:nvGrpSpPr>
          <p:grpSpPr>
            <a:xfrm>
              <a:off x="7130400" y="3670608"/>
              <a:ext cx="600080" cy="758524"/>
              <a:chOff x="3144160" y="4558642"/>
              <a:chExt cx="600080" cy="758524"/>
            </a:xfrm>
          </p:grpSpPr>
          <p:sp>
            <p:nvSpPr>
              <p:cNvPr id="38" name="Text Box 87"/>
              <p:cNvSpPr txBox="1">
                <a:spLocks noChangeArrowheads="1"/>
              </p:cNvSpPr>
              <p:nvPr/>
            </p:nvSpPr>
            <p:spPr bwMode="auto">
              <a:xfrm>
                <a:off x="3144160" y="4558642"/>
                <a:ext cx="6000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5</a:t>
                </a:r>
                <a:endParaRPr lang="en-US" sz="2400" b="1" dirty="0"/>
              </a:p>
            </p:txBody>
          </p:sp>
          <p:sp>
            <p:nvSpPr>
              <p:cNvPr id="39" name="Text Box 87"/>
              <p:cNvSpPr txBox="1">
                <a:spLocks noChangeArrowheads="1"/>
              </p:cNvSpPr>
              <p:nvPr/>
            </p:nvSpPr>
            <p:spPr bwMode="auto">
              <a:xfrm>
                <a:off x="318610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3</a:t>
                </a:r>
                <a:endParaRPr lang="en-US" sz="2400" b="1" dirty="0"/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331377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خماسي 40"/>
          <p:cNvSpPr/>
          <p:nvPr/>
        </p:nvSpPr>
        <p:spPr>
          <a:xfrm>
            <a:off x="3143240" y="4114804"/>
            <a:ext cx="2571768" cy="64294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الجذر للطرفين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/>
      <p:bldP spid="12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E5C98-9E3B-95A5-F3B1-9089EE27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G_3178.jpeg" descr="IMG_3178.jpeg">
            <a:extLst>
              <a:ext uri="{FF2B5EF4-FFF2-40B4-BE49-F238E27FC236}">
                <a16:creationId xmlns:a16="http://schemas.microsoft.com/office/drawing/2014/main" id="{9AE27188-6973-B891-5BA9-57CA5BD31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9C66D97-DD54-EBD0-FBAB-AD38A4A3ED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033"/>
          <a:stretch/>
        </p:blipFill>
        <p:spPr>
          <a:xfrm>
            <a:off x="395536" y="332656"/>
            <a:ext cx="8571238" cy="151216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7AC87FB-FA1B-3BF2-D093-BC856C2FCC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934" r="19454" b="-3534"/>
          <a:stretch/>
        </p:blipFill>
        <p:spPr>
          <a:xfrm>
            <a:off x="971600" y="1988840"/>
            <a:ext cx="6265839" cy="7920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45B491A-8DDA-B84A-38DD-D9F846B40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068960"/>
            <a:ext cx="8715254" cy="2232248"/>
          </a:xfrm>
          <a:prstGeom prst="rect">
            <a:avLst/>
          </a:prstGeom>
        </p:spPr>
      </p:pic>
      <p:pic>
        <p:nvPicPr>
          <p:cNvPr id="9" name="صورة 8" descr="لقطة الشاشة">
            <a:extLst>
              <a:ext uri="{FF2B5EF4-FFF2-40B4-BE49-F238E27FC236}">
                <a16:creationId xmlns:a16="http://schemas.microsoft.com/office/drawing/2014/main" id="{29F7D419-E115-829B-BC20-F569708D1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6" t="32045" r="17671" b="16684"/>
          <a:stretch>
            <a:fillRect/>
          </a:stretch>
        </p:blipFill>
        <p:spPr bwMode="auto">
          <a:xfrm>
            <a:off x="6300192" y="5373216"/>
            <a:ext cx="2064308" cy="123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14" descr="http://www.dohamath.com/vb/uploaded/1700_1219115868.jpg">
            <a:extLst>
              <a:ext uri="{FF2B5EF4-FFF2-40B4-BE49-F238E27FC236}">
                <a16:creationId xmlns:a16="http://schemas.microsoft.com/office/drawing/2014/main" id="{07F6BC9B-00BB-3344-A7E7-1EDC7494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9173">
            <a:off x="344693" y="5335437"/>
            <a:ext cx="1409677" cy="102890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4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1"/>
            <a:ext cx="9164504" cy="688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223456"/>
            <a:ext cx="4824536" cy="619319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" y="2097142"/>
            <a:ext cx="6770763" cy="29160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352830"/>
            <a:ext cx="5210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7223022" y="1320006"/>
            <a:ext cx="1802990" cy="777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400" b="1" dirty="0">
                <a:sym typeface="Helvetica Neue"/>
              </a:rPr>
              <a:t>درست حل المعادلات التربيعية </a:t>
            </a:r>
            <a:r>
              <a:rPr lang="ar-SA" sz="1400" b="1" dirty="0" err="1">
                <a:sym typeface="Helvetica Neue"/>
              </a:rPr>
              <a:t>باكمال</a:t>
            </a:r>
            <a:r>
              <a:rPr lang="ar-SA" sz="1400" b="1" dirty="0">
                <a:sym typeface="Helvetica Neue"/>
              </a:rPr>
              <a:t> المربع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174540" y="2200034"/>
            <a:ext cx="1874998" cy="142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أحل معادلة تربيعية باستخدام القانون العام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أستعمل المميز لتحديد عدد حلول المعادلة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185691" y="3494038"/>
            <a:ext cx="1802990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القانون العام</a:t>
            </a:r>
          </a:p>
          <a:p>
            <a:pPr algn="ctr"/>
            <a:r>
              <a:rPr lang="ar-SA" sz="2000" b="1" dirty="0">
                <a:solidFill>
                  <a:srgbClr val="5E5E5E"/>
                </a:solidFill>
                <a:sym typeface="Helvetica Neue"/>
              </a:rPr>
              <a:t>المميز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073EAC1-031C-7940-BF02-387C98F0C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5" y="4673476"/>
            <a:ext cx="1752385" cy="177367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7317438" y="5842776"/>
            <a:ext cx="69762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200" b="1" dirty="0"/>
              <a:t>الرياضيات</a:t>
            </a:r>
          </a:p>
        </p:txBody>
      </p:sp>
      <p:pic>
        <p:nvPicPr>
          <p:cNvPr id="12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" y="5085184"/>
            <a:ext cx="1008112" cy="144016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EB6B0FB-E363-444A-BF8C-93B201B2018B}"/>
              </a:ext>
            </a:extLst>
          </p:cNvPr>
          <p:cNvSpPr txBox="1"/>
          <p:nvPr/>
        </p:nvSpPr>
        <p:spPr>
          <a:xfrm rot="10800000" flipV="1">
            <a:off x="251686" y="5953332"/>
            <a:ext cx="925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الكتاب </a:t>
            </a:r>
          </a:p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صفحة 34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2" y="1019985"/>
            <a:ext cx="6158830" cy="118005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7095580" y="362529"/>
            <a:ext cx="22289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30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30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710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1"/>
            <a:ext cx="9164504" cy="688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2367" y="455439"/>
            <a:ext cx="5210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7223022" y="1320006"/>
            <a:ext cx="1802990" cy="777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400" b="1" dirty="0">
                <a:sym typeface="Helvetica Neue"/>
              </a:rPr>
              <a:t>درست حل المعادلات التربيعية </a:t>
            </a:r>
            <a:r>
              <a:rPr lang="ar-SA" sz="1400" b="1" dirty="0" err="1">
                <a:sym typeface="Helvetica Neue"/>
              </a:rPr>
              <a:t>باكمال</a:t>
            </a:r>
            <a:r>
              <a:rPr lang="ar-SA" sz="1400" b="1" dirty="0">
                <a:sym typeface="Helvetica Neue"/>
              </a:rPr>
              <a:t> المربع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174540" y="2200034"/>
            <a:ext cx="1874998" cy="142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أحل معادلة تربيعية باستخدام القانون العام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أستعمل المميز لتحديد عدد حلول المعادلة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185691" y="3494038"/>
            <a:ext cx="1802990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القانون العام</a:t>
            </a:r>
          </a:p>
          <a:p>
            <a:pPr algn="ctr"/>
            <a:r>
              <a:rPr lang="ar-SA" sz="2000" b="1" dirty="0">
                <a:solidFill>
                  <a:srgbClr val="5E5E5E"/>
                </a:solidFill>
                <a:sym typeface="Helvetica Neue"/>
              </a:rPr>
              <a:t>المميز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073EAC1-031C-7940-BF02-387C98F0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5" y="4673476"/>
            <a:ext cx="1752385" cy="177367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7317438" y="5842776"/>
            <a:ext cx="69762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200" b="1" dirty="0"/>
              <a:t>الرياضيات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EB6B0FB-E363-444A-BF8C-93B201B2018B}"/>
              </a:ext>
            </a:extLst>
          </p:cNvPr>
          <p:cNvSpPr txBox="1"/>
          <p:nvPr/>
        </p:nvSpPr>
        <p:spPr>
          <a:xfrm rot="10800000" flipV="1">
            <a:off x="251686" y="5953332"/>
            <a:ext cx="925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الكتاب </a:t>
            </a:r>
          </a:p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صفحة 34</a:t>
            </a: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86" y="931185"/>
            <a:ext cx="6699640" cy="4392513"/>
          </a:xfrm>
          <a:prstGeom prst="rect">
            <a:avLst/>
          </a:prstGeom>
        </p:spPr>
      </p:pic>
      <p:pic>
        <p:nvPicPr>
          <p:cNvPr id="12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4" y="5085184"/>
            <a:ext cx="1008112" cy="144016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/>
          <a:srcRect r="2661"/>
          <a:stretch/>
        </p:blipFill>
        <p:spPr>
          <a:xfrm>
            <a:off x="1625535" y="5323698"/>
            <a:ext cx="5292330" cy="122549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6972712" y="362529"/>
            <a:ext cx="22289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30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30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49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G_3178.jpeg" descr="IMG_3178.jpeg"/>
          <p:cNvPicPr>
            <a:picLocks noChangeAspect="1"/>
          </p:cNvPicPr>
          <p:nvPr/>
        </p:nvPicPr>
        <p:blipFill rotWithShape="1">
          <a:blip r:embed="rId2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مستطيل 122"/>
          <p:cNvSpPr/>
          <p:nvPr/>
        </p:nvSpPr>
        <p:spPr>
          <a:xfrm>
            <a:off x="357158" y="1714488"/>
            <a:ext cx="4929222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مستطيل 121"/>
          <p:cNvSpPr/>
          <p:nvPr/>
        </p:nvSpPr>
        <p:spPr>
          <a:xfrm>
            <a:off x="5400678" y="1714488"/>
            <a:ext cx="3457602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15206" y="2071678"/>
            <a:ext cx="135732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2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757870" y="2071678"/>
            <a:ext cx="135732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9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86538" y="2686046"/>
            <a:ext cx="1357322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= ــ 18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643702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ب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أ جـ </a:t>
            </a:r>
            <a:endParaRPr lang="en-US" sz="2400" b="1" dirty="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20020" y="980728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6" name="إطار 25"/>
          <p:cNvSpPr/>
          <p:nvPr/>
        </p:nvSpPr>
        <p:spPr>
          <a:xfrm>
            <a:off x="1519271" y="289632"/>
            <a:ext cx="6196000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 2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2</a:t>
            </a:r>
            <a:r>
              <a:rPr lang="ar-SA" sz="2200" b="1" dirty="0">
                <a:solidFill>
                  <a:schemeClr val="tx1"/>
                </a:solidFill>
              </a:rPr>
              <a:t> + 9 س  =  18  باستعمال القانون العام :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7952519" y="338982"/>
            <a:ext cx="868899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تحقق</a:t>
            </a:r>
            <a:endParaRPr lang="ar-SA" sz="2400" b="1" baseline="30000" dirty="0"/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143504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</a:t>
            </a:r>
            <a:r>
              <a:rPr lang="ar-SA" sz="3200" b="1" spc="-100" baseline="30000" dirty="0"/>
              <a:t>2</a:t>
            </a:r>
            <a:r>
              <a:rPr lang="ar-SA" sz="2400" b="1" dirty="0"/>
              <a:t>9 ــ 4 ( 2 ) ( ــ 18)</a:t>
            </a:r>
            <a:endParaRPr lang="en-US" sz="2400" b="1" dirty="0"/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143504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81 + 144</a:t>
            </a:r>
            <a:endParaRPr lang="en-US" sz="2400" b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508104" y="1124744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 2 س</a:t>
            </a:r>
            <a:r>
              <a:rPr lang="ar-SA" sz="3600" b="1" spc="-100" baseline="30000" dirty="0"/>
              <a:t>2</a:t>
            </a:r>
            <a:r>
              <a:rPr lang="ar-SA" sz="2400" b="1" dirty="0"/>
              <a:t> + 9 س  ــ 18 =  0</a:t>
            </a:r>
            <a:endParaRPr lang="en-US" sz="2400" b="1" dirty="0"/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215206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225</a:t>
            </a:r>
            <a:endParaRPr lang="en-US" sz="2400" b="1" dirty="0"/>
          </a:p>
        </p:txBody>
      </p:sp>
      <p:sp>
        <p:nvSpPr>
          <p:cNvPr id="35" name="خماسي 34"/>
          <p:cNvSpPr/>
          <p:nvPr/>
        </p:nvSpPr>
        <p:spPr>
          <a:xfrm>
            <a:off x="1785918" y="1052736"/>
            <a:ext cx="3643338" cy="50006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ــ  ب  ±    المميز</a:t>
                  </a:r>
                  <a:endParaRPr lang="en-US" sz="2400" b="1" dirty="0"/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ــ  9  ±    225</a:t>
                  </a:r>
                  <a:endParaRPr lang="en-US" sz="2400" b="1" dirty="0"/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( 2 )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ــ 9  ±  15</a:t>
                </a:r>
                <a:endParaRPr lang="en-US" sz="2400" b="1" dirty="0"/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4</a:t>
                </a:r>
                <a:endParaRPr lang="en-US" sz="3400" b="1" spc="-100" baseline="30000" dirty="0"/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500036" y="4400556"/>
            <a:ext cx="4572030" cy="1500198"/>
            <a:chOff x="500036" y="4643446"/>
            <a:chExt cx="4572030" cy="114300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ــ 9  +  15</a:t>
                </a:r>
                <a:endParaRPr lang="en-US" sz="2400" b="1" dirty="0"/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4</a:t>
                </a:r>
                <a:endParaRPr lang="en-US" sz="3400" b="1" spc="-100" baseline="30000" dirty="0"/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ــ 9  ــ  15</a:t>
                </a:r>
                <a:endParaRPr lang="en-US" sz="2400" b="1" dirty="0"/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4</a:t>
                </a:r>
                <a:endParaRPr lang="en-US" sz="3400" b="1" spc="-100" baseline="30000" dirty="0"/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مجموعة 132"/>
          <p:cNvGrpSpPr/>
          <p:nvPr/>
        </p:nvGrpSpPr>
        <p:grpSpPr>
          <a:xfrm>
            <a:off x="2857488" y="5230158"/>
            <a:ext cx="1000132" cy="727746"/>
            <a:chOff x="2786050" y="5230158"/>
            <a:chExt cx="1000132" cy="727746"/>
          </a:xfrm>
        </p:grpSpPr>
        <p:grpSp>
          <p:nvGrpSpPr>
            <p:cNvPr id="22" name="مجموعة 101"/>
            <p:cNvGrpSpPr/>
            <p:nvPr/>
          </p:nvGrpSpPr>
          <p:grpSpPr>
            <a:xfrm>
              <a:off x="2786050" y="5230158"/>
              <a:ext cx="714380" cy="727746"/>
              <a:chOff x="2986076" y="4572930"/>
              <a:chExt cx="714380" cy="727746"/>
            </a:xfrm>
          </p:grpSpPr>
          <p:sp>
            <p:nvSpPr>
              <p:cNvPr id="103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572930"/>
                <a:ext cx="714380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 3</a:t>
                </a:r>
                <a:endParaRPr lang="en-US" sz="2200" b="1" dirty="0"/>
              </a:p>
            </p:txBody>
          </p:sp>
          <p:sp>
            <p:nvSpPr>
              <p:cNvPr id="104" name="Text Box 87"/>
              <p:cNvSpPr txBox="1">
                <a:spLocks noChangeArrowheads="1"/>
              </p:cNvSpPr>
              <p:nvPr/>
            </p:nvSpPr>
            <p:spPr bwMode="auto">
              <a:xfrm>
                <a:off x="3057514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2</a:t>
                </a:r>
                <a:endParaRPr lang="en-US" sz="2200" b="1" dirty="0"/>
              </a:p>
            </p:txBody>
          </p:sp>
          <p:cxnSp>
            <p:nvCxnSpPr>
              <p:cNvPr id="105" name="رابط مستقيم 104"/>
              <p:cNvCxnSpPr/>
              <p:nvPr/>
            </p:nvCxnSpPr>
            <p:spPr>
              <a:xfrm rot="10800000">
                <a:off x="3148621" y="4898113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3384748" y="5329248"/>
              <a:ext cx="40143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4" name="مجموعة 130"/>
          <p:cNvGrpSpPr/>
          <p:nvPr/>
        </p:nvGrpSpPr>
        <p:grpSpPr>
          <a:xfrm>
            <a:off x="3757606" y="5229236"/>
            <a:ext cx="1228734" cy="727746"/>
            <a:chOff x="3757606" y="5229236"/>
            <a:chExt cx="1228734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 =</a:t>
              </a:r>
              <a:endParaRPr lang="en-US" sz="2400" b="1" dirty="0"/>
            </a:p>
          </p:txBody>
        </p:sp>
        <p:grpSp>
          <p:nvGrpSpPr>
            <p:cNvPr id="27" name="مجموعة 106"/>
            <p:cNvGrpSpPr/>
            <p:nvPr/>
          </p:nvGrpSpPr>
          <p:grpSpPr>
            <a:xfrm>
              <a:off x="3757606" y="5229236"/>
              <a:ext cx="528642" cy="727746"/>
              <a:chOff x="3128952" y="4572930"/>
              <a:chExt cx="528642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72930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6</a:t>
                </a:r>
                <a:endParaRPr lang="en-US" sz="2200" b="1" dirty="0"/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4</a:t>
                </a:r>
                <a:endParaRPr lang="en-US" sz="2200" b="1" dirty="0"/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مجموعة 131"/>
          <p:cNvGrpSpPr/>
          <p:nvPr/>
        </p:nvGrpSpPr>
        <p:grpSpPr>
          <a:xfrm>
            <a:off x="1357290" y="5229236"/>
            <a:ext cx="1401566" cy="727746"/>
            <a:chOff x="1357290" y="5229236"/>
            <a:chExt cx="1401566" cy="727746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 =</a:t>
              </a:r>
              <a:endParaRPr lang="en-US" sz="2400" b="1" dirty="0"/>
            </a:p>
          </p:txBody>
        </p:sp>
        <p:grpSp>
          <p:nvGrpSpPr>
            <p:cNvPr id="36" name="مجموعة 116"/>
            <p:cNvGrpSpPr/>
            <p:nvPr/>
          </p:nvGrpSpPr>
          <p:grpSpPr>
            <a:xfrm>
              <a:off x="1357290" y="5229236"/>
              <a:ext cx="742954" cy="727746"/>
              <a:chOff x="2914640" y="4572930"/>
              <a:chExt cx="742954" cy="727746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914640" y="4572930"/>
                <a:ext cx="7429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ــ 24</a:t>
                </a:r>
                <a:endParaRPr lang="en-US" sz="2200" b="1" dirty="0"/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305751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4</a:t>
                </a:r>
                <a:endParaRPr lang="en-US" sz="2200" b="1" dirty="0"/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3076621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1" name="Text Box 87"/>
          <p:cNvSpPr txBox="1">
            <a:spLocks noChangeArrowheads="1"/>
          </p:cNvSpPr>
          <p:nvPr/>
        </p:nvSpPr>
        <p:spPr bwMode="auto">
          <a:xfrm>
            <a:off x="485746" y="5324789"/>
            <a:ext cx="97293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ــ 6</a:t>
            </a:r>
            <a:endParaRPr lang="en-US" sz="2400" b="1" dirty="0"/>
          </a:p>
        </p:txBody>
      </p:sp>
      <p:grpSp>
        <p:nvGrpSpPr>
          <p:cNvPr id="39" name="مجموعة 128"/>
          <p:cNvGrpSpPr/>
          <p:nvPr/>
        </p:nvGrpSpPr>
        <p:grpSpPr>
          <a:xfrm>
            <a:off x="2357422" y="5957908"/>
            <a:ext cx="2571768" cy="727746"/>
            <a:chOff x="2357422" y="5957908"/>
            <a:chExt cx="2571768" cy="727746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2357422" y="6000768"/>
              <a:ext cx="2571768" cy="57150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الحلول :  ــ 6  ،</a:t>
              </a:r>
            </a:p>
          </p:txBody>
        </p:sp>
        <p:grpSp>
          <p:nvGrpSpPr>
            <p:cNvPr id="40" name="مجموعة 124"/>
            <p:cNvGrpSpPr/>
            <p:nvPr/>
          </p:nvGrpSpPr>
          <p:grpSpPr>
            <a:xfrm>
              <a:off x="2457436" y="5957908"/>
              <a:ext cx="785818" cy="727746"/>
              <a:chOff x="2986078" y="4572930"/>
              <a:chExt cx="785818" cy="727746"/>
            </a:xfrm>
          </p:grpSpPr>
          <p:sp>
            <p:nvSpPr>
              <p:cNvPr id="126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572930"/>
                <a:ext cx="785818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 3</a:t>
                </a:r>
                <a:endParaRPr lang="en-US" sz="2200" b="1" dirty="0"/>
              </a:p>
            </p:txBody>
          </p:sp>
          <p:sp>
            <p:nvSpPr>
              <p:cNvPr id="127" name="Text Box 87"/>
              <p:cNvSpPr txBox="1">
                <a:spLocks noChangeArrowheads="1"/>
              </p:cNvSpPr>
              <p:nvPr/>
            </p:nvSpPr>
            <p:spPr bwMode="auto">
              <a:xfrm>
                <a:off x="305751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2</a:t>
                </a:r>
                <a:endParaRPr lang="en-US" sz="2200" b="1" dirty="0"/>
              </a:p>
            </p:txBody>
          </p:sp>
          <p:cxnSp>
            <p:nvCxnSpPr>
              <p:cNvPr id="128" name="رابط مستقيم 127"/>
              <p:cNvCxnSpPr/>
              <p:nvPr/>
            </p:nvCxnSpPr>
            <p:spPr>
              <a:xfrm rot="10800000">
                <a:off x="319947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429256" y="5143512"/>
            <a:ext cx="1285884" cy="1214446"/>
          </a:xfrm>
          <a:prstGeom prst="wedgeRectCallout">
            <a:avLst>
              <a:gd name="adj1" fmla="val 105515"/>
              <a:gd name="adj2" fmla="val 21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المميز موجب أي أن عدد الحلول ( 2 )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121" grpId="0"/>
      <p:bldP spid="130" grpId="0" animBg="1"/>
      <p:bldP spid="1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1"/>
            <a:ext cx="9164504" cy="688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303" y="467903"/>
            <a:ext cx="5210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7223022" y="1320006"/>
            <a:ext cx="1802990" cy="777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400" b="1" dirty="0">
                <a:sym typeface="Helvetica Neue"/>
              </a:rPr>
              <a:t>درست حل المعادلات التربيعية </a:t>
            </a:r>
            <a:r>
              <a:rPr lang="ar-SA" sz="1400" b="1" dirty="0" err="1">
                <a:sym typeface="Helvetica Neue"/>
              </a:rPr>
              <a:t>باكمال</a:t>
            </a:r>
            <a:r>
              <a:rPr lang="ar-SA" sz="1400" b="1" dirty="0">
                <a:sym typeface="Helvetica Neue"/>
              </a:rPr>
              <a:t> المربع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174540" y="2200034"/>
            <a:ext cx="1874998" cy="142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أحل معادلة تربيعية باستخدام القانون العام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أستعمل المميز لتحديد عدد حلول المعادلة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185691" y="3494038"/>
            <a:ext cx="1802990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القانون العام</a:t>
            </a:r>
          </a:p>
          <a:p>
            <a:pPr algn="ctr"/>
            <a:r>
              <a:rPr lang="ar-SA" sz="2000" b="1" dirty="0">
                <a:solidFill>
                  <a:srgbClr val="5E5E5E"/>
                </a:solidFill>
                <a:sym typeface="Helvetica Neue"/>
              </a:rPr>
              <a:t>المميز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073EAC1-031C-7940-BF02-387C98F0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5" y="4673476"/>
            <a:ext cx="1752385" cy="177367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7317438" y="5842776"/>
            <a:ext cx="69762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200" b="1" dirty="0"/>
              <a:t>الرياضيات</a:t>
            </a:r>
          </a:p>
        </p:txBody>
      </p:sp>
      <p:pic>
        <p:nvPicPr>
          <p:cNvPr id="12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" y="5085184"/>
            <a:ext cx="1008112" cy="144016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EB6B0FB-E363-444A-BF8C-93B201B2018B}"/>
              </a:ext>
            </a:extLst>
          </p:cNvPr>
          <p:cNvSpPr txBox="1"/>
          <p:nvPr/>
        </p:nvSpPr>
        <p:spPr>
          <a:xfrm rot="10800000" flipV="1">
            <a:off x="210508" y="6012867"/>
            <a:ext cx="925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الكتاب </a:t>
            </a:r>
          </a:p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صفحة 35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758467" y="1188711"/>
            <a:ext cx="5443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اخفض يدك لكتابة خطوات استخدام القانون العام</a:t>
            </a: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5904656" cy="453650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69" y="5109939"/>
            <a:ext cx="291130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8"/>
          <p:cNvSpPr txBox="1"/>
          <p:nvPr/>
        </p:nvSpPr>
        <p:spPr>
          <a:xfrm rot="19521605">
            <a:off x="4956748" y="4664583"/>
            <a:ext cx="1728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إيجاد أ ، ب ، جـ</a:t>
            </a:r>
          </a:p>
        </p:txBody>
      </p:sp>
      <p:sp>
        <p:nvSpPr>
          <p:cNvPr id="20" name="مربع نص 19"/>
          <p:cNvSpPr txBox="1"/>
          <p:nvPr/>
        </p:nvSpPr>
        <p:spPr>
          <a:xfrm rot="17146018">
            <a:off x="3615795" y="3106711"/>
            <a:ext cx="17617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إيجاد قيمة المميز</a:t>
            </a:r>
          </a:p>
        </p:txBody>
      </p:sp>
      <p:sp>
        <p:nvSpPr>
          <p:cNvPr id="21" name="مربع نص 20"/>
          <p:cNvSpPr txBox="1"/>
          <p:nvPr/>
        </p:nvSpPr>
        <p:spPr>
          <a:xfrm rot="15954665">
            <a:off x="2372696" y="3106711"/>
            <a:ext cx="23042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التعويض في القانون العام</a:t>
            </a:r>
          </a:p>
        </p:txBody>
      </p:sp>
      <p:sp>
        <p:nvSpPr>
          <p:cNvPr id="22" name="مربع نص 21"/>
          <p:cNvSpPr txBox="1"/>
          <p:nvPr/>
        </p:nvSpPr>
        <p:spPr>
          <a:xfrm rot="3668627">
            <a:off x="1583798" y="2934724"/>
            <a:ext cx="16510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إيجاد قيم س</a:t>
            </a:r>
          </a:p>
        </p:txBody>
      </p:sp>
      <p:sp>
        <p:nvSpPr>
          <p:cNvPr id="23" name="مربع نص 22"/>
          <p:cNvSpPr txBox="1"/>
          <p:nvPr/>
        </p:nvSpPr>
        <p:spPr>
          <a:xfrm rot="2526899">
            <a:off x="569863" y="3827572"/>
            <a:ext cx="2160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تبسيط القيم إن أمكن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6972712" y="362529"/>
            <a:ext cx="22289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30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30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97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G_3178.jpeg" descr="IMG_3178.jpeg"/>
          <p:cNvPicPr>
            <a:picLocks noChangeAspect="1"/>
          </p:cNvPicPr>
          <p:nvPr/>
        </p:nvPicPr>
        <p:blipFill rotWithShape="1">
          <a:blip r:embed="rId3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مستطيل 122"/>
          <p:cNvSpPr/>
          <p:nvPr/>
        </p:nvSpPr>
        <p:spPr>
          <a:xfrm>
            <a:off x="357158" y="1714488"/>
            <a:ext cx="4929222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9494" y="2071678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4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72132" y="2071678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ــ 24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29388" y="2686046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=  35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56648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ب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أ جـ </a:t>
            </a:r>
            <a:endParaRPr lang="en-US" sz="2400" b="1" dirty="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071546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6" name="إطار 25"/>
          <p:cNvSpPr/>
          <p:nvPr/>
        </p:nvSpPr>
        <p:spPr>
          <a:xfrm>
            <a:off x="1015717" y="289632"/>
            <a:ext cx="6699554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 4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2</a:t>
            </a:r>
            <a:r>
              <a:rPr lang="ar-SA" sz="2200" b="1" dirty="0">
                <a:solidFill>
                  <a:schemeClr val="tx1"/>
                </a:solidFill>
              </a:rPr>
              <a:t> ــ 24 س  +  35  =  0 باستعمال القانون العام :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7952519" y="338982"/>
            <a:ext cx="868899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تحقق</a:t>
            </a:r>
            <a:endParaRPr lang="ar-SA" sz="2400" b="1" baseline="30000" dirty="0"/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( ــ24)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( 4 ) ( 35)</a:t>
            </a:r>
            <a:endParaRPr lang="en-US" sz="2400" b="1" dirty="0"/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42162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576 ــ 560</a:t>
            </a:r>
            <a:endParaRPr lang="en-US" sz="2400" b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586422" y="121442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 4س</a:t>
            </a:r>
            <a:r>
              <a:rPr lang="ar-SA" sz="3600" b="1" spc="-100" baseline="30000" dirty="0"/>
              <a:t>2</a:t>
            </a:r>
            <a:r>
              <a:rPr lang="ar-SA" sz="2400" b="1" dirty="0"/>
              <a:t> ــ 24س  +  35  = 0 </a:t>
            </a:r>
            <a:endParaRPr lang="en-US" sz="2400" b="1" dirty="0"/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16</a:t>
            </a:r>
            <a:endParaRPr lang="en-US" sz="2400" b="1" dirty="0"/>
          </a:p>
        </p:txBody>
      </p:sp>
      <p:sp>
        <p:nvSpPr>
          <p:cNvPr id="35" name="خماسي 34"/>
          <p:cNvSpPr/>
          <p:nvPr/>
        </p:nvSpPr>
        <p:spPr>
          <a:xfrm>
            <a:off x="1785918" y="1124744"/>
            <a:ext cx="3643338" cy="50006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ــ  ب  ±    المميز</a:t>
                  </a:r>
                  <a:endParaRPr lang="en-US" sz="2400" b="1" dirty="0"/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 24  ±     16</a:t>
                  </a:r>
                  <a:endParaRPr lang="en-US" sz="2400" b="1" dirty="0"/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( 4 )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 24  ±  4</a:t>
                </a:r>
                <a:endParaRPr lang="en-US" sz="2400" b="1" dirty="0"/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8</a:t>
                </a:r>
                <a:endParaRPr lang="en-US" sz="3400" b="1" spc="-100" baseline="30000" dirty="0"/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500036" y="4400556"/>
            <a:ext cx="4572030" cy="1500198"/>
            <a:chOff x="500036" y="4643446"/>
            <a:chExt cx="4572030" cy="114300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 24  +  4</a:t>
                </a:r>
                <a:endParaRPr lang="en-US" sz="2400" b="1" dirty="0"/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8</a:t>
                </a:r>
                <a:endParaRPr lang="en-US" sz="3400" b="1" spc="-100" baseline="30000" dirty="0"/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 24  ــ  4</a:t>
                </a:r>
                <a:endParaRPr lang="en-US" sz="2400" b="1" dirty="0"/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8</a:t>
                </a:r>
                <a:endParaRPr lang="en-US" sz="3400" b="1" spc="-100" baseline="30000" dirty="0"/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مجموعة 132"/>
          <p:cNvGrpSpPr/>
          <p:nvPr/>
        </p:nvGrpSpPr>
        <p:grpSpPr>
          <a:xfrm>
            <a:off x="2857488" y="5230158"/>
            <a:ext cx="1000132" cy="727746"/>
            <a:chOff x="2786050" y="5230158"/>
            <a:chExt cx="1000132" cy="727746"/>
          </a:xfrm>
        </p:grpSpPr>
        <p:grpSp>
          <p:nvGrpSpPr>
            <p:cNvPr id="22" name="مجموعة 101"/>
            <p:cNvGrpSpPr/>
            <p:nvPr/>
          </p:nvGrpSpPr>
          <p:grpSpPr>
            <a:xfrm>
              <a:off x="2786050" y="5230158"/>
              <a:ext cx="714380" cy="727746"/>
              <a:chOff x="2986076" y="4572930"/>
              <a:chExt cx="714380" cy="727746"/>
            </a:xfrm>
          </p:grpSpPr>
          <p:sp>
            <p:nvSpPr>
              <p:cNvPr id="103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572930"/>
                <a:ext cx="714380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 7</a:t>
                </a:r>
                <a:endParaRPr lang="en-US" sz="2200" b="1" dirty="0"/>
              </a:p>
            </p:txBody>
          </p:sp>
          <p:sp>
            <p:nvSpPr>
              <p:cNvPr id="104" name="Text Box 87"/>
              <p:cNvSpPr txBox="1">
                <a:spLocks noChangeArrowheads="1"/>
              </p:cNvSpPr>
              <p:nvPr/>
            </p:nvSpPr>
            <p:spPr bwMode="auto">
              <a:xfrm>
                <a:off x="3057514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2</a:t>
                </a:r>
                <a:endParaRPr lang="en-US" sz="2200" b="1" dirty="0"/>
              </a:p>
            </p:txBody>
          </p:sp>
          <p:cxnSp>
            <p:nvCxnSpPr>
              <p:cNvPr id="105" name="رابط مستقيم 104"/>
              <p:cNvCxnSpPr/>
              <p:nvPr/>
            </p:nvCxnSpPr>
            <p:spPr>
              <a:xfrm rot="10800000">
                <a:off x="3148621" y="4898113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3384748" y="5329248"/>
              <a:ext cx="40143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4" name="مجموعة 130"/>
          <p:cNvGrpSpPr/>
          <p:nvPr/>
        </p:nvGrpSpPr>
        <p:grpSpPr>
          <a:xfrm>
            <a:off x="3743318" y="5229236"/>
            <a:ext cx="1243022" cy="727746"/>
            <a:chOff x="3743318" y="5229236"/>
            <a:chExt cx="1243022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 =</a:t>
              </a:r>
              <a:endParaRPr lang="en-US" sz="2400" b="1" dirty="0"/>
            </a:p>
          </p:txBody>
        </p:sp>
        <p:grpSp>
          <p:nvGrpSpPr>
            <p:cNvPr id="27" name="مجموعة 106"/>
            <p:cNvGrpSpPr/>
            <p:nvPr/>
          </p:nvGrpSpPr>
          <p:grpSpPr>
            <a:xfrm>
              <a:off x="3743318" y="5229236"/>
              <a:ext cx="542930" cy="727746"/>
              <a:chOff x="3114664" y="4572930"/>
              <a:chExt cx="542930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3114664" y="4572930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28</a:t>
                </a:r>
                <a:endParaRPr lang="en-US" sz="2200" b="1" dirty="0"/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8</a:t>
                </a:r>
                <a:endParaRPr lang="en-US" sz="2200" b="1" dirty="0"/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مجموعة 131"/>
          <p:cNvGrpSpPr/>
          <p:nvPr/>
        </p:nvGrpSpPr>
        <p:grpSpPr>
          <a:xfrm>
            <a:off x="1400154" y="5229236"/>
            <a:ext cx="1358702" cy="727746"/>
            <a:chOff x="1400154" y="5229236"/>
            <a:chExt cx="1358702" cy="727746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 =</a:t>
              </a:r>
              <a:endParaRPr lang="en-US" sz="2400" b="1" dirty="0"/>
            </a:p>
          </p:txBody>
        </p:sp>
        <p:grpSp>
          <p:nvGrpSpPr>
            <p:cNvPr id="36" name="مجموعة 116"/>
            <p:cNvGrpSpPr/>
            <p:nvPr/>
          </p:nvGrpSpPr>
          <p:grpSpPr>
            <a:xfrm>
              <a:off x="1400154" y="5229236"/>
              <a:ext cx="742954" cy="727746"/>
              <a:chOff x="2957504" y="4572930"/>
              <a:chExt cx="742954" cy="727746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957504" y="4572930"/>
                <a:ext cx="7429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 20</a:t>
                </a:r>
                <a:endParaRPr lang="en-US" sz="2200" b="1" dirty="0"/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305751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8</a:t>
                </a:r>
                <a:endParaRPr lang="en-US" sz="2200" b="1" dirty="0"/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3076621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572132" y="5143512"/>
            <a:ext cx="1285884" cy="1214446"/>
          </a:xfrm>
          <a:prstGeom prst="wedgeRectCallout">
            <a:avLst>
              <a:gd name="adj1" fmla="val 138776"/>
              <a:gd name="adj2" fmla="val 21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المميز موجب أي أن عدد الحلول ( 2 )</a:t>
            </a:r>
          </a:p>
        </p:txBody>
      </p:sp>
      <p:grpSp>
        <p:nvGrpSpPr>
          <p:cNvPr id="87" name="مجموعة 132"/>
          <p:cNvGrpSpPr/>
          <p:nvPr/>
        </p:nvGrpSpPr>
        <p:grpSpPr>
          <a:xfrm>
            <a:off x="457172" y="5229236"/>
            <a:ext cx="1000132" cy="727746"/>
            <a:chOff x="2786050" y="5230158"/>
            <a:chExt cx="1000132" cy="727746"/>
          </a:xfrm>
        </p:grpSpPr>
        <p:grpSp>
          <p:nvGrpSpPr>
            <p:cNvPr id="88" name="مجموعة 101"/>
            <p:cNvGrpSpPr/>
            <p:nvPr/>
          </p:nvGrpSpPr>
          <p:grpSpPr>
            <a:xfrm>
              <a:off x="2786050" y="5230158"/>
              <a:ext cx="714380" cy="727746"/>
              <a:chOff x="2986076" y="4572930"/>
              <a:chExt cx="714380" cy="727746"/>
            </a:xfrm>
          </p:grpSpPr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572930"/>
                <a:ext cx="714380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 5</a:t>
                </a:r>
                <a:endParaRPr lang="en-US" sz="2200" b="1" dirty="0"/>
              </a:p>
            </p:txBody>
          </p:sp>
          <p:sp>
            <p:nvSpPr>
              <p:cNvPr id="95" name="Text Box 87"/>
              <p:cNvSpPr txBox="1">
                <a:spLocks noChangeArrowheads="1"/>
              </p:cNvSpPr>
              <p:nvPr/>
            </p:nvSpPr>
            <p:spPr bwMode="auto">
              <a:xfrm>
                <a:off x="3057514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2</a:t>
                </a:r>
                <a:endParaRPr lang="en-US" sz="2200" b="1" dirty="0"/>
              </a:p>
            </p:txBody>
          </p:sp>
          <p:cxnSp>
            <p:nvCxnSpPr>
              <p:cNvPr id="97" name="رابط مستقيم 96"/>
              <p:cNvCxnSpPr/>
              <p:nvPr/>
            </p:nvCxnSpPr>
            <p:spPr>
              <a:xfrm rot="10800000">
                <a:off x="3148621" y="4898113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 Box 87"/>
            <p:cNvSpPr txBox="1">
              <a:spLocks noChangeArrowheads="1"/>
            </p:cNvSpPr>
            <p:nvPr/>
          </p:nvSpPr>
          <p:spPr bwMode="auto">
            <a:xfrm>
              <a:off x="3384748" y="5329248"/>
              <a:ext cx="40143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116" name="مجموعة 115"/>
          <p:cNvGrpSpPr/>
          <p:nvPr/>
        </p:nvGrpSpPr>
        <p:grpSpPr>
          <a:xfrm>
            <a:off x="2357422" y="5957906"/>
            <a:ext cx="2571768" cy="727748"/>
            <a:chOff x="2357422" y="5957906"/>
            <a:chExt cx="2571768" cy="727748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2357422" y="6000768"/>
              <a:ext cx="2571768" cy="57150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الحلول :        ،</a:t>
              </a:r>
            </a:p>
          </p:txBody>
        </p:sp>
        <p:grpSp>
          <p:nvGrpSpPr>
            <p:cNvPr id="39" name="مجموعة 124"/>
            <p:cNvGrpSpPr/>
            <p:nvPr/>
          </p:nvGrpSpPr>
          <p:grpSpPr>
            <a:xfrm>
              <a:off x="2457436" y="5957908"/>
              <a:ext cx="785818" cy="727746"/>
              <a:chOff x="2986078" y="4572930"/>
              <a:chExt cx="785818" cy="727746"/>
            </a:xfrm>
          </p:grpSpPr>
          <p:sp>
            <p:nvSpPr>
              <p:cNvPr id="126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572930"/>
                <a:ext cx="785818" cy="43088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 5</a:t>
                </a:r>
                <a:endParaRPr lang="en-US" sz="2200" b="1" dirty="0"/>
              </a:p>
            </p:txBody>
          </p:sp>
          <p:sp>
            <p:nvSpPr>
              <p:cNvPr id="127" name="Text Box 87"/>
              <p:cNvSpPr txBox="1">
                <a:spLocks noChangeArrowheads="1"/>
              </p:cNvSpPr>
              <p:nvPr/>
            </p:nvSpPr>
            <p:spPr bwMode="auto">
              <a:xfrm>
                <a:off x="3057518" y="4869789"/>
                <a:ext cx="514354" cy="43088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2</a:t>
                </a:r>
                <a:endParaRPr lang="en-US" sz="2200" b="1" dirty="0"/>
              </a:p>
            </p:txBody>
          </p:sp>
          <p:cxnSp>
            <p:nvCxnSpPr>
              <p:cNvPr id="128" name="رابط مستقيم 127"/>
              <p:cNvCxnSpPr/>
              <p:nvPr/>
            </p:nvCxnSpPr>
            <p:spPr>
              <a:xfrm rot="10800000">
                <a:off x="3199471" y="4922754"/>
                <a:ext cx="288000" cy="1588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102" name="مجموعة 132"/>
            <p:cNvGrpSpPr/>
            <p:nvPr/>
          </p:nvGrpSpPr>
          <p:grpSpPr>
            <a:xfrm>
              <a:off x="3271842" y="5957906"/>
              <a:ext cx="1000132" cy="727746"/>
              <a:chOff x="2786050" y="5230158"/>
              <a:chExt cx="1000132" cy="727746"/>
            </a:xfrm>
          </p:grpSpPr>
          <p:grpSp>
            <p:nvGrpSpPr>
              <p:cNvPr id="107" name="مجموعة 101"/>
              <p:cNvGrpSpPr/>
              <p:nvPr/>
            </p:nvGrpSpPr>
            <p:grpSpPr>
              <a:xfrm>
                <a:off x="2786050" y="5230158"/>
                <a:ext cx="714380" cy="727746"/>
                <a:chOff x="2986076" y="4572930"/>
                <a:chExt cx="714380" cy="727746"/>
              </a:xfrm>
            </p:grpSpPr>
            <p:sp>
              <p:nvSpPr>
                <p:cNvPr id="1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86076" y="4572930"/>
                  <a:ext cx="714380" cy="43088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200" b="1" dirty="0"/>
                    <a:t> 7</a:t>
                  </a:r>
                  <a:endParaRPr lang="en-US" sz="2200" b="1" dirty="0"/>
                </a:p>
              </p:txBody>
            </p:sp>
            <p:sp>
              <p:nvSpPr>
                <p:cNvPr id="11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57514" y="4869789"/>
                  <a:ext cx="514354" cy="43088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200" b="1" dirty="0"/>
                    <a:t>2</a:t>
                  </a:r>
                  <a:endParaRPr lang="en-US" sz="2200" b="1" dirty="0"/>
                </a:p>
              </p:txBody>
            </p:sp>
            <p:cxnSp>
              <p:nvCxnSpPr>
                <p:cNvPr id="115" name="رابط مستقيم 114"/>
                <p:cNvCxnSpPr/>
                <p:nvPr/>
              </p:nvCxnSpPr>
              <p:spPr>
                <a:xfrm rot="10800000">
                  <a:off x="3148621" y="4898113"/>
                  <a:ext cx="396000" cy="1588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12" name="Text Box 87"/>
              <p:cNvSpPr txBox="1">
                <a:spLocks noChangeArrowheads="1"/>
              </p:cNvSpPr>
              <p:nvPr/>
            </p:nvSpPr>
            <p:spPr bwMode="auto">
              <a:xfrm>
                <a:off x="3384748" y="5329248"/>
                <a:ext cx="401434" cy="4616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 dirty="0"/>
              </a:p>
            </p:txBody>
          </p:sp>
        </p:grp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8" y="1796278"/>
            <a:ext cx="1457586" cy="1885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1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1"/>
            <a:ext cx="9164504" cy="688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317" y="458190"/>
            <a:ext cx="5210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7223022" y="1320006"/>
            <a:ext cx="1802990" cy="777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فيما سبق :</a:t>
            </a:r>
          </a:p>
          <a:p>
            <a:pPr algn="ctr" defTabSz="914377" hangingPunct="0"/>
            <a:r>
              <a:rPr lang="ar-SA" sz="1400" b="1" dirty="0">
                <a:sym typeface="Helvetica Neue"/>
              </a:rPr>
              <a:t>درست حل المعادلات التربيعية </a:t>
            </a:r>
            <a:r>
              <a:rPr lang="ar-SA" sz="1400" b="1" dirty="0" err="1">
                <a:sym typeface="Helvetica Neue"/>
              </a:rPr>
              <a:t>باكمال</a:t>
            </a:r>
            <a:r>
              <a:rPr lang="ar-SA" sz="1400" b="1" dirty="0">
                <a:sym typeface="Helvetica Neue"/>
              </a:rPr>
              <a:t> المربع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174540" y="2200034"/>
            <a:ext cx="1874998" cy="142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أحل معادلة تربيعية باستخدام القانون العام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أستعمل المميز لتحديد عدد حلول المعادلة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185691" y="3494038"/>
            <a:ext cx="1802990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القانون العام</a:t>
            </a:r>
          </a:p>
          <a:p>
            <a:pPr algn="ctr"/>
            <a:r>
              <a:rPr lang="ar-SA" sz="2000" b="1" dirty="0">
                <a:solidFill>
                  <a:srgbClr val="5E5E5E"/>
                </a:solidFill>
                <a:sym typeface="Helvetica Neue"/>
              </a:rPr>
              <a:t>المميز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073EAC1-031C-7940-BF02-387C98F0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5" y="4673476"/>
            <a:ext cx="1752385" cy="177367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7317438" y="5842776"/>
            <a:ext cx="69762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200" b="1" dirty="0"/>
              <a:t>الرياضيات</a:t>
            </a: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966308"/>
            <a:ext cx="6520009" cy="4987024"/>
          </a:xfrm>
          <a:prstGeom prst="rect">
            <a:avLst/>
          </a:prstGeom>
        </p:spPr>
      </p:pic>
      <p:pic>
        <p:nvPicPr>
          <p:cNvPr id="12" name="صورة 3">
            <a:extLst>
              <a:ext uri="{FF2B5EF4-FFF2-40B4-BE49-F238E27FC236}">
                <a16:creationId xmlns:a16="http://schemas.microsoft.com/office/drawing/2014/main" id="{F66E5056-96CC-7947-82A2-B068E567E8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2" y="5080898"/>
            <a:ext cx="1008112" cy="144016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EB6B0FB-E363-444A-BF8C-93B201B2018B}"/>
              </a:ext>
            </a:extLst>
          </p:cNvPr>
          <p:cNvSpPr txBox="1"/>
          <p:nvPr/>
        </p:nvSpPr>
        <p:spPr>
          <a:xfrm rot="10800000" flipV="1">
            <a:off x="251686" y="5953332"/>
            <a:ext cx="925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الكتاب </a:t>
            </a:r>
          </a:p>
          <a:p>
            <a:pPr algn="ctr"/>
            <a:r>
              <a:rPr lang="ar-SA" sz="1200" b="1" dirty="0">
                <a:latin typeface="Farah" pitchFamily="2" charset="0"/>
                <a:cs typeface="Farah" pitchFamily="2" charset="0"/>
              </a:rPr>
              <a:t>صفحة 35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6972712" y="362529"/>
            <a:ext cx="22289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30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30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412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G_3178.jpeg" descr="IMG_3178.jpeg"/>
          <p:cNvPicPr>
            <a:picLocks noChangeAspect="1"/>
          </p:cNvPicPr>
          <p:nvPr/>
        </p:nvPicPr>
        <p:blipFill rotWithShape="1">
          <a:blip r:embed="rId3"/>
          <a:srcRect r="22438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مستطيل 122"/>
          <p:cNvSpPr/>
          <p:nvPr/>
        </p:nvSpPr>
        <p:spPr>
          <a:xfrm>
            <a:off x="357158" y="1714488"/>
            <a:ext cx="4929222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9494" y="2071678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3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72132" y="2071678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ــ 2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29388" y="2686046"/>
            <a:ext cx="155734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=  ــ 9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56648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ب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أ جـ </a:t>
            </a:r>
            <a:endParaRPr lang="en-US" sz="2400" b="1" dirty="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071546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6" name="إطار 25"/>
          <p:cNvSpPr/>
          <p:nvPr/>
        </p:nvSpPr>
        <p:spPr>
          <a:xfrm>
            <a:off x="1384484" y="289632"/>
            <a:ext cx="6330787" cy="571504"/>
          </a:xfrm>
          <a:prstGeom prst="frame">
            <a:avLst>
              <a:gd name="adj1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 3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2</a:t>
            </a:r>
            <a:r>
              <a:rPr lang="ar-SA" sz="2200" b="1" dirty="0">
                <a:solidFill>
                  <a:schemeClr val="tx1"/>
                </a:solidFill>
              </a:rPr>
              <a:t> ــ 2 س  ــ  9  =  0 باستعمال القانون العام :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7952519" y="338982"/>
            <a:ext cx="868899" cy="461665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تحقق</a:t>
            </a:r>
            <a:endParaRPr lang="ar-SA" sz="2400" b="1" baseline="30000" dirty="0"/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( ــ 2)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( 3 ) ( ــ 9 )</a:t>
            </a:r>
            <a:endParaRPr lang="en-US" sz="2400" b="1" dirty="0"/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42162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4  +  108</a:t>
            </a:r>
            <a:endParaRPr lang="en-US" sz="2400" b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586422" y="121442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 3 س</a:t>
            </a:r>
            <a:r>
              <a:rPr lang="ar-SA" sz="3600" b="1" spc="-100" baseline="30000" dirty="0"/>
              <a:t>2</a:t>
            </a:r>
            <a:r>
              <a:rPr lang="ar-SA" sz="2400" b="1" dirty="0"/>
              <a:t> ــ 2 س  ــ 9  = 0 </a:t>
            </a:r>
            <a:endParaRPr lang="en-US" sz="2400" b="1" dirty="0"/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112</a:t>
            </a:r>
            <a:endParaRPr lang="en-US" sz="2400" b="1" dirty="0"/>
          </a:p>
        </p:txBody>
      </p:sp>
      <p:sp>
        <p:nvSpPr>
          <p:cNvPr id="35" name="خماسي 34"/>
          <p:cNvSpPr/>
          <p:nvPr/>
        </p:nvSpPr>
        <p:spPr>
          <a:xfrm>
            <a:off x="1785918" y="1142984"/>
            <a:ext cx="3643338" cy="50006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ــ  ب  ±    المميز</a:t>
                  </a:r>
                  <a:endParaRPr lang="en-US" sz="2400" b="1" dirty="0"/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  2   ±      112</a:t>
                  </a:r>
                  <a:endParaRPr lang="en-US" sz="2400" b="1" dirty="0"/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( 3 )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 2  ±  10.6</a:t>
                </a:r>
                <a:endParaRPr lang="en-US" sz="2400" b="1" dirty="0"/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6</a:t>
                </a:r>
                <a:endParaRPr lang="en-US" sz="3400" b="1" spc="-100" baseline="30000" dirty="0"/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428596" y="4400556"/>
            <a:ext cx="4786344" cy="1500198"/>
            <a:chOff x="500036" y="4643446"/>
            <a:chExt cx="4572030" cy="114300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 2 +  10.6</a:t>
                </a:r>
                <a:endParaRPr lang="en-US" sz="2400" b="1" dirty="0"/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6</a:t>
                </a:r>
                <a:endParaRPr lang="en-US" sz="3400" b="1" spc="-100" baseline="30000" dirty="0"/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 2  ــ  10.6</a:t>
                </a:r>
                <a:endParaRPr lang="en-US" sz="2400" b="1" dirty="0"/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6</a:t>
                </a:r>
                <a:endParaRPr lang="en-US" sz="3400" b="1" spc="-100" baseline="30000" dirty="0"/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مجموعة 130"/>
          <p:cNvGrpSpPr/>
          <p:nvPr/>
        </p:nvGrpSpPr>
        <p:grpSpPr>
          <a:xfrm>
            <a:off x="3500430" y="5229236"/>
            <a:ext cx="1485910" cy="727746"/>
            <a:chOff x="3500430" y="5229236"/>
            <a:chExt cx="1485910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 =</a:t>
              </a:r>
              <a:endParaRPr lang="en-US" sz="2400" b="1" dirty="0"/>
            </a:p>
          </p:txBody>
        </p:sp>
        <p:grpSp>
          <p:nvGrpSpPr>
            <p:cNvPr id="27" name="مجموعة 106"/>
            <p:cNvGrpSpPr/>
            <p:nvPr/>
          </p:nvGrpSpPr>
          <p:grpSpPr>
            <a:xfrm>
              <a:off x="3500430" y="5229236"/>
              <a:ext cx="757242" cy="727746"/>
              <a:chOff x="2871776" y="4572930"/>
              <a:chExt cx="757242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2871776" y="4572930"/>
                <a:ext cx="757242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12.6</a:t>
                </a:r>
                <a:endParaRPr lang="en-US" sz="2200" b="1" dirty="0"/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04322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6</a:t>
                </a:r>
                <a:endParaRPr lang="en-US" sz="2200" b="1" dirty="0"/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040621" y="4898113"/>
                <a:ext cx="50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مجموعة 131"/>
          <p:cNvGrpSpPr/>
          <p:nvPr/>
        </p:nvGrpSpPr>
        <p:grpSpPr>
          <a:xfrm>
            <a:off x="1384484" y="5214948"/>
            <a:ext cx="1473004" cy="742034"/>
            <a:chOff x="1285852" y="5214948"/>
            <a:chExt cx="1473004" cy="742034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س =</a:t>
              </a:r>
              <a:endParaRPr lang="en-US" sz="2400" b="1" dirty="0"/>
            </a:p>
          </p:txBody>
        </p:sp>
        <p:grpSp>
          <p:nvGrpSpPr>
            <p:cNvPr id="36" name="مجموعة 116"/>
            <p:cNvGrpSpPr/>
            <p:nvPr/>
          </p:nvGrpSpPr>
          <p:grpSpPr>
            <a:xfrm>
              <a:off x="1285852" y="5214948"/>
              <a:ext cx="857256" cy="742034"/>
              <a:chOff x="2843202" y="4558642"/>
              <a:chExt cx="857256" cy="742034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843202" y="4558642"/>
                <a:ext cx="857256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 ــ 8.6</a:t>
                </a:r>
                <a:endParaRPr lang="en-US" sz="2200" b="1" dirty="0"/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6</a:t>
                </a:r>
                <a:endParaRPr lang="en-US" sz="2200" b="1" dirty="0"/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2968621" y="4898113"/>
                <a:ext cx="57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572132" y="5143512"/>
            <a:ext cx="1285884" cy="1214446"/>
          </a:xfrm>
          <a:prstGeom prst="wedgeRectCallout">
            <a:avLst>
              <a:gd name="adj1" fmla="val 118776"/>
              <a:gd name="adj2" fmla="val 21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المميز موجب أي أن عدد الحلول ( 2 )</a:t>
            </a:r>
          </a:p>
        </p:txBody>
      </p:sp>
      <p:sp>
        <p:nvSpPr>
          <p:cNvPr id="124" name="مستطيل مستدير الزوايا 123"/>
          <p:cNvSpPr/>
          <p:nvPr/>
        </p:nvSpPr>
        <p:spPr>
          <a:xfrm>
            <a:off x="2085904" y="6000768"/>
            <a:ext cx="2843286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الحلول : ــ 1.4 ،  2.1</a:t>
            </a:r>
          </a:p>
        </p:txBody>
      </p: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2385996" y="5329250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2.1</a:t>
            </a:r>
            <a:endParaRPr lang="en-US" sz="2400" b="1" dirty="0"/>
          </a:p>
        </p:txBody>
      </p:sp>
      <p:sp>
        <p:nvSpPr>
          <p:cNvPr id="107" name="Text Box 87"/>
          <p:cNvSpPr txBox="1">
            <a:spLocks noChangeArrowheads="1"/>
          </p:cNvSpPr>
          <p:nvPr/>
        </p:nvSpPr>
        <p:spPr bwMode="auto">
          <a:xfrm>
            <a:off x="312914" y="5329252"/>
            <a:ext cx="113010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ــ 1.4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69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130" grpId="1" animBg="1"/>
      <p:bldP spid="124" grpId="0" animBg="1"/>
      <p:bldP spid="102" grpId="0"/>
      <p:bldP spid="10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1665405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4405</TotalTime>
  <Words>1583</Words>
  <Application>Microsoft Office PowerPoint</Application>
  <PresentationFormat>عرض على الشاشة (4:3)</PresentationFormat>
  <Paragraphs>429</Paragraphs>
  <Slides>22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8" baseType="lpstr">
      <vt:lpstr>Arial</vt:lpstr>
      <vt:lpstr>Calibri</vt:lpstr>
      <vt:lpstr>Farah</vt:lpstr>
      <vt:lpstr>Helvetica Neue</vt:lpstr>
      <vt:lpstr>Sultan bold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Abdullah Almohandes</cp:lastModifiedBy>
  <cp:revision>490</cp:revision>
  <dcterms:created xsi:type="dcterms:W3CDTF">2012-10-24T16:06:05Z</dcterms:created>
  <dcterms:modified xsi:type="dcterms:W3CDTF">2025-03-12T21:47:23Z</dcterms:modified>
</cp:coreProperties>
</file>