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66"/>
    <a:srgbClr val="982714"/>
    <a:srgbClr val="7B3F35"/>
    <a:srgbClr val="CC3300"/>
    <a:srgbClr val="FF9900"/>
    <a:srgbClr val="D6DBE1"/>
    <a:srgbClr val="00CC99"/>
    <a:srgbClr val="FFCC00"/>
    <a:srgbClr val="282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8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AEA3-1BD5-4F02-8A47-A47EE9888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AE170-30B1-4499-A437-593A7C64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E8A89-EDB5-49E0-8A28-CC61C34F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CBAB5-1071-4E50-8A93-F179B276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EBB5-D05E-48E3-B33B-8CBF9A03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AB36-906D-4692-9DC3-EDA013F33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3AD5E-A10C-437A-A911-E18265DF7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2EE50-54AF-4A80-8D47-49F7B1F9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A9EA-8A25-422C-8654-9E01A01EA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2C1BE-0560-4D47-A516-06DAD67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2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A8F97-0446-4696-9ABD-9E0401CAF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6C236-8AA1-47D9-B95F-64680EED4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20DC-40E4-4C5D-96AC-3829E74C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C3B4-7298-44AC-96B4-78BA60D8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078B-3CF9-417D-A7B0-14EA8272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4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9837-FD92-4015-BB27-92DB45BA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951F-AF8C-468E-8039-51D34FBC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CD09-3996-4673-8FF5-33E884C9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468E7-28C8-4742-B7A9-B84C0A2BC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B154-41E7-4167-9AD1-B8292929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F0-E925-48D6-A66A-5C57BD89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20A22-BD85-4009-8E1F-9DB59309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04C0-8C03-42E8-BBB7-B6180C9A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3C54-8485-4270-8BA4-F37F92AE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BB3A-5F07-47C5-8205-93E7E28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6F19-1375-49AA-810B-283A0FEFD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6F1B-2E97-4800-813D-416E56D19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8450A-FFF0-44DA-84C0-262D1356F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3B63D-BAD9-48DC-9F3E-9B4CB41A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FD879-0851-47DD-99E8-50E4E653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B3DF6-74FD-4807-8A88-74719FA5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C6CF-83CF-4200-BA48-AE8FF94F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3BC31-6DC4-462D-972E-8631139A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18608-52AE-4CDB-B814-EA7B98FAF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EC461-F1AB-44F3-BBC7-D9F9D1ABB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5FC83-C0F0-4C9E-A963-1A26C0929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E3F32-8C57-4D06-AB75-C155A63F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D09B9-2CB1-4787-8EEC-0E58093F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E47D2-D8A7-4357-91D6-5C99173F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F197-463D-4922-BDD6-263AD70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FAFA9-A0A9-47D6-B656-7F344F538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774830-76AD-4D62-8460-53FB8154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0EC1A-1660-43D7-87D3-B7966260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1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31BE9-9083-445B-85DA-F1EB8BB1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4DD88-379F-4977-92FD-1DED6E33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32DCE-D346-4AB2-9AC0-04E6DC2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A2C5-AA52-486D-B743-5A31C009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D545-1C26-4B6D-8A79-65F780356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8C8A6-E17E-4901-9225-CD06175D3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FA5C6-E2D2-421B-BDAC-04C865F8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C9CDF-E2A5-4D26-8A64-9216A60B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3E45A-5351-4A72-97D5-FD16A95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5D89-4D8C-4AD0-9D8A-7FDD0DC7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A39ABF-EDA1-4C36-8C77-EC724DFA7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D7EA8-21E4-41AB-9D7C-7FEAD0675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7821F-CB4A-4448-B6EA-C371C973D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60048-2B73-4C1D-8CAD-26BDAE60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92BE9-DE03-493F-A761-AEC71D3F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B8C1CC"/>
            </a:gs>
            <a:gs pos="41000">
              <a:srgbClr val="E0E4E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6BB4A5-B775-44F0-944B-A382EB68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4441-6812-4A5D-B766-5AA7CCD7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EF7D-2E6C-469A-9BF0-2B8D5A061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694F-83EE-4A21-905E-79D5CB3952CA}" type="datetimeFigureOut">
              <a:rPr lang="en-US" smtClean="0"/>
              <a:t>2/9/22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2CB56-C399-4C60-B7C7-066B5485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5549E-6A10-461A-BDB8-92789D814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5AEE-313F-4653-8BCE-D77D79866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4E817-82CE-435C-81D5-ED2167F5CC67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2E5343F-2840-4192-85C9-45F425E4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2" y="3048922"/>
            <a:ext cx="3851787" cy="1276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01EE14-7879-44EC-A53D-739515C8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4251990"/>
            <a:ext cx="3550059" cy="1495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66A0E-C876-44DC-80CE-958817FC4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6" y="3048922"/>
            <a:ext cx="3755925" cy="1447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35012E-A0ED-45B7-911F-528BF7A70B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5" y="3886126"/>
            <a:ext cx="3460957" cy="1419225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0D2F344-AA4C-1B4E-8C1B-52586AC5F4DE}"/>
              </a:ext>
            </a:extLst>
          </p:cNvPr>
          <p:cNvSpPr/>
          <p:nvPr/>
        </p:nvSpPr>
        <p:spPr>
          <a:xfrm>
            <a:off x="3362632" y="318180"/>
            <a:ext cx="53116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dirty="0">
                <a:solidFill>
                  <a:srgbClr val="006666"/>
                </a:solidFill>
              </a:rPr>
              <a:t>مراجعة الوحدة الرابعة الفصل الأول</a:t>
            </a:r>
          </a:p>
          <a:p>
            <a:pPr algn="ctr"/>
            <a:r>
              <a:rPr lang="ar-SA" sz="2700" b="1" dirty="0">
                <a:solidFill>
                  <a:srgbClr val="006666"/>
                </a:solidFill>
              </a:rPr>
              <a:t> ( ثالث متوسط ) </a:t>
            </a:r>
          </a:p>
          <a:p>
            <a:pPr algn="ctr"/>
            <a:r>
              <a:rPr lang="ar-SA" sz="2700" b="1" dirty="0">
                <a:solidFill>
                  <a:srgbClr val="006666"/>
                </a:solidFill>
              </a:rPr>
              <a:t>اعدت الأسئلة المعلمة / ريم المغيرة 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93E7D5F0-68B4-9542-B534-0E16CA94C6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37733" r="11917" b="35011"/>
          <a:stretch/>
        </p:blipFill>
        <p:spPr>
          <a:xfrm>
            <a:off x="3598578" y="2091765"/>
            <a:ext cx="4839728" cy="37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5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3DA1F0-AB20-4733-A45B-74451C2AAF8F}"/>
              </a:ext>
            </a:extLst>
          </p:cNvPr>
          <p:cNvGrpSpPr/>
          <p:nvPr/>
        </p:nvGrpSpPr>
        <p:grpSpPr>
          <a:xfrm>
            <a:off x="6728467" y="5352793"/>
            <a:ext cx="3673366" cy="958548"/>
            <a:chOff x="6728467" y="5352793"/>
            <a:chExt cx="3673366" cy="958548"/>
          </a:xfrm>
        </p:grpSpPr>
        <p:sp>
          <p:nvSpPr>
            <p:cNvPr id="46" name="Rectangle: Top Corners Rounded 45">
              <a:extLst>
                <a:ext uri="{FF2B5EF4-FFF2-40B4-BE49-F238E27FC236}">
                  <a16:creationId xmlns:a16="http://schemas.microsoft.com/office/drawing/2014/main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131483" y="4040990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52449B"/>
                </a:gs>
                <a:gs pos="52000">
                  <a:srgbClr val="966BB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378AE8E-AE96-4A0C-98C5-46765DF4C9C5}"/>
                </a:ext>
              </a:extLst>
            </p:cNvPr>
            <p:cNvSpPr/>
            <p:nvPr/>
          </p:nvSpPr>
          <p:spPr>
            <a:xfrm>
              <a:off x="7001841" y="5487617"/>
              <a:ext cx="3263066" cy="745713"/>
            </a:xfrm>
            <a:prstGeom prst="roundRect">
              <a:avLst/>
            </a:prstGeom>
            <a:solidFill>
              <a:srgbClr val="7F5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وضحي مجالات برنامج وقار وبرنامج اطعام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adFill>
              <a:gsLst>
                <a:gs pos="87000">
                  <a:srgbClr val="966BB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7BA44B-C7EF-430D-AE19-1994A1493424}"/>
              </a:ext>
            </a:extLst>
          </p:cNvPr>
          <p:cNvSpPr/>
          <p:nvPr/>
        </p:nvSpPr>
        <p:spPr>
          <a:xfrm flipH="1">
            <a:off x="6483278" y="5434846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مستطيل: زوايا مستديرة 99">
            <a:extLst>
              <a:ext uri="{FF2B5EF4-FFF2-40B4-BE49-F238E27FC236}">
                <a16:creationId xmlns:a16="http://schemas.microsoft.com/office/drawing/2014/main" id="{E91BFD9B-D78D-4C20-B2F5-2B62B616E856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1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1647AC-BA68-4480-9CA6-021C5E958F64}"/>
                </a:ext>
              </a:extLst>
            </p:cNvPr>
            <p:cNvSpPr/>
            <p:nvPr/>
          </p:nvSpPr>
          <p:spPr>
            <a:xfrm>
              <a:off x="1957173" y="1465228"/>
              <a:ext cx="3280018" cy="745713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من ضوابط العمل التطوعي ان يكون ....... لعمر المتطوع 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9C2EDB3-2FD2-4433-946A-157707B3F708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84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098E177-3007-4595-81CB-8446D66EFA7D}"/>
                </a:ext>
              </a:extLst>
            </p:cNvPr>
            <p:cNvSpPr/>
            <p:nvPr/>
          </p:nvSpPr>
          <p:spPr>
            <a:xfrm>
              <a:off x="6982424" y="2076763"/>
              <a:ext cx="3282483" cy="74571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100" dirty="0">
                  <a:solidFill>
                    <a:schemeClr val="tx1"/>
                  </a:solidFill>
                  <a:cs typeface="AL-Mohanad Bold" pitchFamily="2" charset="-78"/>
                </a:rPr>
                <a:t>✅ او ❎ الاعمال التطوعية تكون تحت اشراف جهة مرحص لها </a:t>
              </a:r>
              <a:endParaRPr lang="en-US" sz="21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C01709-FBF6-4C4B-B7B2-3F3B11A7EA9F}"/>
                </a:ext>
              </a:extLst>
            </p:cNvPr>
            <p:cNvSpPr txBox="1"/>
            <p:nvPr/>
          </p:nvSpPr>
          <p:spPr>
            <a:xfrm>
              <a:off x="9677477" y="218800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D183EE5-17A3-4840-87CB-6EE04E5A109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8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1DF68A9-792D-4C5B-9064-8FEB14BE0C30}"/>
                </a:ext>
              </a:extLst>
            </p:cNvPr>
            <p:cNvSpPr/>
            <p:nvPr/>
          </p:nvSpPr>
          <p:spPr>
            <a:xfrm>
              <a:off x="1957172" y="2541496"/>
              <a:ext cx="3273865" cy="745713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  <a:cs typeface="AL-Mohanad Bold" pitchFamily="2" charset="-78"/>
                </a:rPr>
                <a:t>من مجالاته السعي لمنح كبار السن الامتيازات والتسهيلات الضرورية ..........</a:t>
              </a:r>
              <a:endParaRPr lang="en-US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6969DA43-3C7F-4D6B-8CCD-9DA38B9AC8B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5F7A028-1508-4AFD-91E1-01A8AC130CA5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93DEDCB-655D-4D87-A36A-547547F4E808}"/>
                </a:ext>
              </a:extLst>
            </p:cNvPr>
            <p:cNvSpPr/>
            <p:nvPr/>
          </p:nvSpPr>
          <p:spPr>
            <a:xfrm>
              <a:off x="7001841" y="3231298"/>
              <a:ext cx="3263066" cy="745713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تتولى وزارة ....... برنامج كن عونا التطوعي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28E7C181-353F-4020-94DE-9BA76BE325FB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7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776080F-73A3-458E-8963-474E20D492AD}"/>
                </a:ext>
              </a:extLst>
            </p:cNvPr>
            <p:cNvSpPr/>
            <p:nvPr/>
          </p:nvSpPr>
          <p:spPr>
            <a:xfrm>
              <a:off x="1957172" y="3677410"/>
              <a:ext cx="3294765" cy="745713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cs typeface="AL-Mohanad Bold" pitchFamily="2" charset="-78"/>
                </a:rPr>
                <a:t>✅ او ❎</a:t>
              </a:r>
            </a:p>
            <a:p>
              <a:pPr algn="ctr"/>
              <a:r>
                <a:rPr lang="ar-SA" sz="2000" dirty="0">
                  <a:solidFill>
                    <a:schemeClr val="tx1"/>
                  </a:solidFill>
                  <a:cs typeface="AL-Mohanad Bold" pitchFamily="2" charset="-78"/>
                </a:rPr>
                <a:t>التبرع بالدم للمستشفيات من أعمال التطوع </a:t>
              </a:r>
              <a:endParaRPr lang="en-US" sz="20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F5D4CC62-081E-44D8-9A7A-5E072AE5D12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9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D097A79-0A86-439E-A56F-D4F7DD06BC87}"/>
                </a:ext>
              </a:extLst>
            </p:cNvPr>
            <p:cNvSpPr/>
            <p:nvPr/>
          </p:nvSpPr>
          <p:spPr>
            <a:xfrm>
              <a:off x="6982424" y="4330944"/>
              <a:ext cx="3282483" cy="745713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يتميز التطوع المؤسسي بأنه ...... و......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BF2591EC-1216-4771-9D2D-B919EC00C88C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F472AF9-9124-4462-9C85-9EFF0F328195}"/>
                </a:ext>
              </a:extLst>
            </p:cNvPr>
            <p:cNvSpPr/>
            <p:nvPr/>
          </p:nvSpPr>
          <p:spPr>
            <a:xfrm>
              <a:off x="1957172" y="4756163"/>
              <a:ext cx="3316007" cy="745713"/>
            </a:xfrm>
            <a:prstGeom prst="roundRect">
              <a:avLst/>
            </a:prstGeom>
            <a:solidFill>
              <a:srgbClr val="E64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الجهة المسؤولة عن برنامج إطعام هي .........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6614AF89-2911-4A7A-89AD-8FB8FD79D82E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05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01A1425-E9D3-4ADE-BB33-A221FDF73F0A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4D1D7F6-C96A-4B52-910B-0E6551968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36" y="81116"/>
            <a:ext cx="7108722" cy="64842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068A44-B9A4-4B01-8A46-FB2ADF9ECC3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AE4E817-82CE-435C-81D5-ED2167F5CC67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8A273AD-C2F4-4970-A66F-584797683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83" y="317090"/>
            <a:ext cx="9092381" cy="63024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E5343F-2840-4192-85C9-45F425E4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12" y="3048922"/>
            <a:ext cx="3851787" cy="1276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201EE14-7879-44EC-A53D-739515C83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90" y="4251990"/>
            <a:ext cx="3550059" cy="14954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EC66A0E-C876-44DC-80CE-958817FC4F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6" y="3048922"/>
            <a:ext cx="3755925" cy="1447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35012E-A0ED-45B7-911F-528BF7A70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8325" y="3886126"/>
            <a:ext cx="3460957" cy="141922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A4E7820-7D58-4F3F-BF87-44036FCE790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83" y="-1514941"/>
            <a:ext cx="5401067" cy="54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1647AC-BA68-4480-9CA6-021C5E958F64}"/>
                </a:ext>
              </a:extLst>
            </p:cNvPr>
            <p:cNvSpPr/>
            <p:nvPr/>
          </p:nvSpPr>
          <p:spPr>
            <a:xfrm>
              <a:off x="1957173" y="1465228"/>
              <a:ext cx="3280018" cy="745713"/>
            </a:xfrm>
            <a:prstGeom prst="roundRect">
              <a:avLst/>
            </a:prstGeom>
            <a:solidFill>
              <a:srgbClr val="F4D2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ماالمقصود بالتطوع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F9C2EDB3-2FD2-4433-946A-157707B3F708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9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098E177-3007-4595-81CB-8446D66EFA7D}"/>
                </a:ext>
              </a:extLst>
            </p:cNvPr>
            <p:cNvSpPr/>
            <p:nvPr/>
          </p:nvSpPr>
          <p:spPr>
            <a:xfrm>
              <a:off x="6982424" y="2076763"/>
              <a:ext cx="3282483" cy="74571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اذكري بعض صفات المتطوع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C01709-FBF6-4C4B-B7B2-3F3B11A7EA9F}"/>
                </a:ext>
              </a:extLst>
            </p:cNvPr>
            <p:cNvSpPr txBox="1"/>
            <p:nvPr/>
          </p:nvSpPr>
          <p:spPr>
            <a:xfrm>
              <a:off x="9677477" y="2188009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مستطيل: زوايا مستديرة 93">
            <a:extLst>
              <a:ext uri="{FF2B5EF4-FFF2-40B4-BE49-F238E27FC236}">
                <a16:creationId xmlns:a16="http://schemas.microsoft.com/office/drawing/2014/main" id="{7D183EE5-17A3-4840-87CB-6EE04E5A109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9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1DF68A9-792D-4C5B-9064-8FEB14BE0C30}"/>
                </a:ext>
              </a:extLst>
            </p:cNvPr>
            <p:cNvSpPr/>
            <p:nvPr/>
          </p:nvSpPr>
          <p:spPr>
            <a:xfrm>
              <a:off x="1957172" y="2541496"/>
              <a:ext cx="3273865" cy="745713"/>
            </a:xfrm>
            <a:prstGeom prst="roundRect">
              <a:avLst/>
            </a:prstGeom>
            <a:solidFill>
              <a:srgbClr val="E661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مافوائد التطوع على الفرد؟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: Rounded Corners 56">
            <a:extLst>
              <a:ext uri="{FF2B5EF4-FFF2-40B4-BE49-F238E27FC236}">
                <a16:creationId xmlns:a16="http://schemas.microsoft.com/office/drawing/2014/main" id="{6969DA43-3C7F-4D6B-8CCD-9DA38B9AC8B1}"/>
              </a:ext>
            </a:extLst>
          </p:cNvPr>
          <p:cNvSpPr/>
          <p:nvPr/>
        </p:nvSpPr>
        <p:spPr>
          <a:xfrm>
            <a:off x="6982424" y="2076763"/>
            <a:ext cx="3282483" cy="745713"/>
          </a:xfrm>
          <a:prstGeom prst="roundRect">
            <a:avLst/>
          </a:prstGeom>
          <a:solidFill>
            <a:srgbClr val="4FB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cs typeface="AL-Mohanad Bold" pitchFamily="2" charset="-78"/>
            </a:endParaRPr>
          </a:p>
        </p:txBody>
      </p:sp>
      <p:sp>
        <p:nvSpPr>
          <p:cNvPr id="95" name="مستطيل: زوايا مستديرة 94">
            <a:extLst>
              <a:ext uri="{FF2B5EF4-FFF2-40B4-BE49-F238E27FC236}">
                <a16:creationId xmlns:a16="http://schemas.microsoft.com/office/drawing/2014/main" id="{C5F7A028-1508-4AFD-91E1-01A8AC130CA5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8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93DEDCB-655D-4D87-A36A-547547F4E808}"/>
                </a:ext>
              </a:extLst>
            </p:cNvPr>
            <p:cNvSpPr/>
            <p:nvPr/>
          </p:nvSpPr>
          <p:spPr>
            <a:xfrm>
              <a:off x="7001841" y="3231298"/>
              <a:ext cx="3263066" cy="745713"/>
            </a:xfrm>
            <a:prstGeom prst="roundRect">
              <a:avLst/>
            </a:prstGeom>
            <a:solidFill>
              <a:srgbClr val="D08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مافوائد التطوع على المجتمع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28E7C181-353F-4020-94DE-9BA76BE325FB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54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776080F-73A3-458E-8963-474E20D492AD}"/>
                </a:ext>
              </a:extLst>
            </p:cNvPr>
            <p:cNvSpPr/>
            <p:nvPr/>
          </p:nvSpPr>
          <p:spPr>
            <a:xfrm>
              <a:off x="1957172" y="3677410"/>
              <a:ext cx="3294765" cy="745713"/>
            </a:xfrm>
            <a:prstGeom prst="roundRect">
              <a:avLst/>
            </a:prstGeom>
            <a:solidFill>
              <a:srgbClr val="92D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للتطوع نوعين اذكريهما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مستطيل: زوايا مستديرة 96">
            <a:extLst>
              <a:ext uri="{FF2B5EF4-FFF2-40B4-BE49-F238E27FC236}">
                <a16:creationId xmlns:a16="http://schemas.microsoft.com/office/drawing/2014/main" id="{F5D4CC62-081E-44D8-9A7A-5E072AE5D120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D097A79-0A86-439E-A56F-D4F7DD06BC87}"/>
                </a:ext>
              </a:extLst>
            </p:cNvPr>
            <p:cNvSpPr/>
            <p:nvPr/>
          </p:nvSpPr>
          <p:spPr>
            <a:xfrm>
              <a:off x="6982424" y="4330944"/>
              <a:ext cx="3282483" cy="745713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cs typeface="AL-Mohanad Bold" pitchFamily="2" charset="-78"/>
                </a:rPr>
                <a:t>عددي بعض مجالات التطوع ؟ </a:t>
              </a:r>
              <a:endParaRPr lang="en-US" sz="28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مستطيل: زوايا مستديرة 97">
            <a:extLst>
              <a:ext uri="{FF2B5EF4-FFF2-40B4-BE49-F238E27FC236}">
                <a16:creationId xmlns:a16="http://schemas.microsoft.com/office/drawing/2014/main" id="{BF2591EC-1216-4771-9D2D-B919EC00C88C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56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E1125C-14CC-48E2-8C8E-E1BF7BD4F6BE}"/>
              </a:ext>
            </a:extLst>
          </p:cNvPr>
          <p:cNvGrpSpPr/>
          <p:nvPr/>
        </p:nvGrpSpPr>
        <p:grpSpPr>
          <a:xfrm>
            <a:off x="1832643" y="2442640"/>
            <a:ext cx="3647182" cy="965627"/>
            <a:chOff x="1832643" y="2442640"/>
            <a:chExt cx="3647182" cy="965627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B5FB5CE4-D6D9-4CB1-A7AD-C44AE75372E3}"/>
                </a:ext>
              </a:extLst>
            </p:cNvPr>
            <p:cNvSpPr/>
            <p:nvPr/>
          </p:nvSpPr>
          <p:spPr>
            <a:xfrm rot="16200000">
              <a:off x="3159566" y="1115717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D8114E">
                    <a:alpha val="72000"/>
                  </a:srgbClr>
                </a:gs>
                <a:gs pos="52000">
                  <a:srgbClr val="EE5587">
                    <a:alpha val="8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AAC9092-672E-4A58-A80D-EBB860B42D2F}"/>
                </a:ext>
              </a:extLst>
            </p:cNvPr>
            <p:cNvSpPr/>
            <p:nvPr/>
          </p:nvSpPr>
          <p:spPr>
            <a:xfrm rot="5400000">
              <a:off x="4898710" y="282715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C6D9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8B20A-5785-483B-9D0A-105405A76255}"/>
              </a:ext>
            </a:extLst>
          </p:cNvPr>
          <p:cNvGrpSpPr/>
          <p:nvPr/>
        </p:nvGrpSpPr>
        <p:grpSpPr>
          <a:xfrm>
            <a:off x="1832644" y="3559302"/>
            <a:ext cx="3653470" cy="955422"/>
            <a:chOff x="1832644" y="3559302"/>
            <a:chExt cx="3653470" cy="955422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417DA47A-9231-48EF-83F7-5569791F2F02}"/>
                </a:ext>
              </a:extLst>
            </p:cNvPr>
            <p:cNvSpPr/>
            <p:nvPr/>
          </p:nvSpPr>
          <p:spPr>
            <a:xfrm rot="16200000">
              <a:off x="3159567" y="2244373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33CC33">
                    <a:alpha val="86667"/>
                  </a:srgbClr>
                </a:gs>
                <a:gs pos="52000">
                  <a:srgbClr val="99CC00">
                    <a:alpha val="62353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F2A6A68-A56C-458D-98D0-D23FFD28798D}"/>
                </a:ext>
              </a:extLst>
            </p:cNvPr>
            <p:cNvSpPr/>
            <p:nvPr/>
          </p:nvSpPr>
          <p:spPr>
            <a:xfrm rot="5400000">
              <a:off x="4904999" y="393017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B3D557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4FD28-B6FC-4BE0-BE68-ED81F13A20E8}"/>
              </a:ext>
            </a:extLst>
          </p:cNvPr>
          <p:cNvGrpSpPr/>
          <p:nvPr/>
        </p:nvGrpSpPr>
        <p:grpSpPr>
          <a:xfrm>
            <a:off x="1832644" y="4648829"/>
            <a:ext cx="3643447" cy="960358"/>
            <a:chOff x="1832644" y="4648829"/>
            <a:chExt cx="3643447" cy="96035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32688C09-D8A9-40ED-8043-1759A3854FCE}"/>
                </a:ext>
              </a:extLst>
            </p:cNvPr>
            <p:cNvSpPr/>
            <p:nvPr/>
          </p:nvSpPr>
          <p:spPr>
            <a:xfrm rot="16200000">
              <a:off x="3159567" y="3338836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9900CC">
                    <a:alpha val="86667"/>
                  </a:srgbClr>
                </a:gs>
                <a:gs pos="52000">
                  <a:srgbClr val="FF00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BF472AF9-9124-4462-9C85-9EFF0F328195}"/>
                </a:ext>
              </a:extLst>
            </p:cNvPr>
            <p:cNvSpPr/>
            <p:nvPr/>
          </p:nvSpPr>
          <p:spPr>
            <a:xfrm>
              <a:off x="1957172" y="4756163"/>
              <a:ext cx="3316007" cy="745713"/>
            </a:xfrm>
            <a:prstGeom prst="roundRect">
              <a:avLst/>
            </a:prstGeom>
            <a:solidFill>
              <a:srgbClr val="E64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2200" dirty="0">
                  <a:solidFill>
                    <a:schemeClr val="tx1"/>
                  </a:solidFill>
                  <a:cs typeface="AL-Mohanad Bold" pitchFamily="2" charset="-78"/>
                </a:rPr>
                <a:t>من برامج التطوع برنامج كن عونا وبرنامج تكاتف وضحي اهدافهما </a:t>
              </a:r>
              <a:endParaRPr lang="en-US" sz="2200" dirty="0">
                <a:solidFill>
                  <a:schemeClr val="tx1"/>
                </a:solidFill>
                <a:cs typeface="AL-Mohanad Bold" pitchFamily="2" charset="-78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AA5FF94-FC6C-4873-84D1-2B4C9280A872}"/>
                </a:ext>
              </a:extLst>
            </p:cNvPr>
            <p:cNvSpPr/>
            <p:nvPr/>
          </p:nvSpPr>
          <p:spPr>
            <a:xfrm rot="5400000">
              <a:off x="4894976" y="5019698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35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D9D96F-853B-4EB1-ADE6-7AC249A6EB74}"/>
              </a:ext>
            </a:extLst>
          </p:cNvPr>
          <p:cNvGrpSpPr/>
          <p:nvPr/>
        </p:nvGrpSpPr>
        <p:grpSpPr>
          <a:xfrm>
            <a:off x="6735091" y="3120041"/>
            <a:ext cx="3666742" cy="956060"/>
            <a:chOff x="6735091" y="3120041"/>
            <a:chExt cx="3666742" cy="956060"/>
          </a:xfrm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C264C2BD-67FF-4C5C-A299-C7E4D1622EB9}"/>
                </a:ext>
              </a:extLst>
            </p:cNvPr>
            <p:cNvSpPr/>
            <p:nvPr/>
          </p:nvSpPr>
          <p:spPr>
            <a:xfrm rot="5400000" flipH="1">
              <a:off x="8131483" y="1793118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B25A4C"/>
                </a:gs>
                <a:gs pos="52000">
                  <a:srgbClr val="E2A965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A8DB796-F883-4348-871B-030EFCC6CC12}"/>
                </a:ext>
              </a:extLst>
            </p:cNvPr>
            <p:cNvSpPr/>
            <p:nvPr/>
          </p:nvSpPr>
          <p:spPr>
            <a:xfrm rot="5400000">
              <a:off x="6364222" y="3494987"/>
              <a:ext cx="951983" cy="210246"/>
            </a:xfrm>
            <a:prstGeom prst="rect">
              <a:avLst/>
            </a:prstGeom>
            <a:gradFill>
              <a:gsLst>
                <a:gs pos="87000">
                  <a:srgbClr val="E2A965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7B9B3C-D453-41BB-A10D-CC1A3244A7D9}"/>
              </a:ext>
            </a:extLst>
          </p:cNvPr>
          <p:cNvGrpSpPr/>
          <p:nvPr/>
        </p:nvGrpSpPr>
        <p:grpSpPr>
          <a:xfrm>
            <a:off x="6742832" y="4243977"/>
            <a:ext cx="3659001" cy="971130"/>
            <a:chOff x="6742832" y="4243977"/>
            <a:chExt cx="3659001" cy="971130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131483" y="2917054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5FEB20B-869A-4877-A0BE-E13F6844F80E}"/>
              </a:ext>
            </a:extLst>
          </p:cNvPr>
          <p:cNvGrpSpPr/>
          <p:nvPr/>
        </p:nvGrpSpPr>
        <p:grpSpPr>
          <a:xfrm>
            <a:off x="1832644" y="1377684"/>
            <a:ext cx="3650783" cy="955971"/>
            <a:chOff x="1832644" y="1377684"/>
            <a:chExt cx="3650783" cy="955971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1AAD5EF9-C1E5-41C9-9197-F96199FE08E8}"/>
                </a:ext>
              </a:extLst>
            </p:cNvPr>
            <p:cNvSpPr/>
            <p:nvPr/>
          </p:nvSpPr>
          <p:spPr>
            <a:xfrm rot="16200000">
              <a:off x="3159567" y="50761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FDA415">
                    <a:alpha val="87000"/>
                  </a:srgbClr>
                </a:gs>
                <a:gs pos="52000">
                  <a:srgbClr val="FFE100">
                    <a:alpha val="63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BBC3533-E42D-410A-89D5-20408555F97B}"/>
                </a:ext>
              </a:extLst>
            </p:cNvPr>
            <p:cNvSpPr/>
            <p:nvPr/>
          </p:nvSpPr>
          <p:spPr>
            <a:xfrm rot="5400000">
              <a:off x="4902312" y="1752541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4E25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2331808B-93B3-4EE1-9C5C-89D278B15FEA}"/>
              </a:ext>
            </a:extLst>
          </p:cNvPr>
          <p:cNvSpPr/>
          <p:nvPr/>
        </p:nvSpPr>
        <p:spPr>
          <a:xfrm>
            <a:off x="3710969" y="6222722"/>
            <a:ext cx="4963885" cy="497441"/>
          </a:xfrm>
          <a:prstGeom prst="ellipse">
            <a:avLst/>
          </a:prstGeom>
          <a:gradFill>
            <a:gsLst>
              <a:gs pos="100000">
                <a:srgbClr val="D4DAE0">
                  <a:alpha val="0"/>
                </a:srgbClr>
              </a:gs>
              <a:gs pos="11000">
                <a:schemeClr val="tx1">
                  <a:alpha val="62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37A3E27-58A6-47CB-B445-E9DEC0E0A477}"/>
              </a:ext>
            </a:extLst>
          </p:cNvPr>
          <p:cNvSpPr/>
          <p:nvPr/>
        </p:nvSpPr>
        <p:spPr>
          <a:xfrm>
            <a:off x="5352030" y="292130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0BE70BB-6A8D-4546-BC66-F972759B3BA9}"/>
              </a:ext>
            </a:extLst>
          </p:cNvPr>
          <p:cNvSpPr/>
          <p:nvPr/>
        </p:nvSpPr>
        <p:spPr>
          <a:xfrm>
            <a:off x="5246445" y="262627"/>
            <a:ext cx="1699144" cy="6131305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12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2A1D8-378E-4E66-8786-F8A445EE9916}"/>
              </a:ext>
            </a:extLst>
          </p:cNvPr>
          <p:cNvSpPr/>
          <p:nvPr/>
        </p:nvSpPr>
        <p:spPr>
          <a:xfrm>
            <a:off x="5679073" y="1349828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003EC-838F-4C5A-8F1A-E86D02BAB821}"/>
              </a:ext>
            </a:extLst>
          </p:cNvPr>
          <p:cNvSpPr/>
          <p:nvPr/>
        </p:nvSpPr>
        <p:spPr>
          <a:xfrm>
            <a:off x="5671370" y="2467819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36AA3-DDFC-4FD8-A797-2E622791913A}"/>
              </a:ext>
            </a:extLst>
          </p:cNvPr>
          <p:cNvSpPr/>
          <p:nvPr/>
        </p:nvSpPr>
        <p:spPr>
          <a:xfrm>
            <a:off x="5663667" y="3585810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6EAEF-C305-49D9-A1D8-3E051514F3DC}"/>
              </a:ext>
            </a:extLst>
          </p:cNvPr>
          <p:cNvSpPr/>
          <p:nvPr/>
        </p:nvSpPr>
        <p:spPr>
          <a:xfrm>
            <a:off x="5655964" y="4703801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47ED7-28E9-4C89-A163-97DF28EF3A8C}"/>
              </a:ext>
            </a:extLst>
          </p:cNvPr>
          <p:cNvSpPr/>
          <p:nvPr/>
        </p:nvSpPr>
        <p:spPr>
          <a:xfrm>
            <a:off x="6385397" y="2003362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3C153-737A-4288-AFE6-8AEE4A130E7B}"/>
              </a:ext>
            </a:extLst>
          </p:cNvPr>
          <p:cNvSpPr/>
          <p:nvPr/>
        </p:nvSpPr>
        <p:spPr>
          <a:xfrm>
            <a:off x="6377694" y="3121353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D55B2-F2CC-495E-8555-42688E13FE63}"/>
              </a:ext>
            </a:extLst>
          </p:cNvPr>
          <p:cNvSpPr/>
          <p:nvPr/>
        </p:nvSpPr>
        <p:spPr>
          <a:xfrm>
            <a:off x="6369991" y="4239344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D62BF-59E2-4E99-BB63-065D3519A7B2}"/>
              </a:ext>
            </a:extLst>
          </p:cNvPr>
          <p:cNvSpPr/>
          <p:nvPr/>
        </p:nvSpPr>
        <p:spPr>
          <a:xfrm>
            <a:off x="6362288" y="5357335"/>
            <a:ext cx="186305" cy="9289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940CF-3783-4745-8D22-790E2F8B8BFA}"/>
              </a:ext>
            </a:extLst>
          </p:cNvPr>
          <p:cNvSpPr/>
          <p:nvPr/>
        </p:nvSpPr>
        <p:spPr>
          <a:xfrm>
            <a:off x="5388865" y="1444617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EB60F"/>
              </a:gs>
              <a:gs pos="91000">
                <a:srgbClr val="A66802"/>
              </a:gs>
              <a:gs pos="885">
                <a:srgbClr val="A66802"/>
              </a:gs>
              <a:gs pos="16000">
                <a:srgbClr val="FDA415"/>
              </a:gs>
              <a:gs pos="52000">
                <a:srgbClr val="FFE1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554DC4-BBBD-4D51-94F3-28769BA07632}"/>
              </a:ext>
            </a:extLst>
          </p:cNvPr>
          <p:cNvSpPr/>
          <p:nvPr/>
        </p:nvSpPr>
        <p:spPr>
          <a:xfrm>
            <a:off x="5388864" y="2509573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EE5587"/>
              </a:gs>
              <a:gs pos="91000">
                <a:srgbClr val="A30D3B"/>
              </a:gs>
              <a:gs pos="9000">
                <a:srgbClr val="A30D3B"/>
              </a:gs>
              <a:gs pos="25000">
                <a:srgbClr val="EE5587"/>
              </a:gs>
              <a:gs pos="52000">
                <a:srgbClr val="F6ACC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FE1F9-BCCB-4D67-A4F1-2322CD5994FF}"/>
              </a:ext>
            </a:extLst>
          </p:cNvPr>
          <p:cNvSpPr/>
          <p:nvPr/>
        </p:nvSpPr>
        <p:spPr>
          <a:xfrm>
            <a:off x="5388865" y="3638229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33CC33"/>
              </a:gs>
              <a:gs pos="92000">
                <a:srgbClr val="006600"/>
              </a:gs>
              <a:gs pos="4000">
                <a:srgbClr val="006600"/>
              </a:gs>
              <a:gs pos="16000">
                <a:srgbClr val="33CC33"/>
              </a:gs>
              <a:gs pos="52000">
                <a:srgbClr val="CCFF3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D69633-AA07-4C48-88A2-A23F355C0853}"/>
              </a:ext>
            </a:extLst>
          </p:cNvPr>
          <p:cNvSpPr/>
          <p:nvPr/>
        </p:nvSpPr>
        <p:spPr>
          <a:xfrm>
            <a:off x="5388865" y="4732692"/>
            <a:ext cx="347819" cy="809562"/>
          </a:xfrm>
          <a:prstGeom prst="rect">
            <a:avLst/>
          </a:prstGeom>
          <a:gradFill flip="none" rotWithShape="1">
            <a:gsLst>
              <a:gs pos="76000">
                <a:srgbClr val="F859F9"/>
              </a:gs>
              <a:gs pos="91000">
                <a:srgbClr val="6A1585"/>
              </a:gs>
              <a:gs pos="8000">
                <a:srgbClr val="6A1585"/>
              </a:gs>
              <a:gs pos="22000">
                <a:srgbClr val="F859F9"/>
              </a:gs>
              <a:gs pos="52000">
                <a:srgbClr val="FA82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F3275E-2597-4FAA-B807-2815154E5A44}"/>
              </a:ext>
            </a:extLst>
          </p:cNvPr>
          <p:cNvSpPr/>
          <p:nvPr/>
        </p:nvSpPr>
        <p:spPr>
          <a:xfrm flipH="1">
            <a:off x="6483278" y="431091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0F507C-706F-4732-B598-BDFDF10BD2FB}"/>
              </a:ext>
            </a:extLst>
          </p:cNvPr>
          <p:cNvSpPr/>
          <p:nvPr/>
        </p:nvSpPr>
        <p:spPr>
          <a:xfrm flipH="1">
            <a:off x="6483278" y="3186974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D6955F"/>
              </a:gs>
              <a:gs pos="91000">
                <a:srgbClr val="7B3F35"/>
              </a:gs>
              <a:gs pos="885">
                <a:srgbClr val="7B3F35"/>
              </a:gs>
              <a:gs pos="16000">
                <a:srgbClr val="E2A965"/>
              </a:gs>
              <a:gs pos="52000">
                <a:srgbClr val="E5C6B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3CA60C-D579-432E-A5ED-A63933E84C75}"/>
              </a:ext>
            </a:extLst>
          </p:cNvPr>
          <p:cNvSpPr/>
          <p:nvPr/>
        </p:nvSpPr>
        <p:spPr>
          <a:xfrm flipH="1">
            <a:off x="6483278" y="20630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43D7ED-774D-4FB2-B02A-0BF921018419}"/>
              </a:ext>
            </a:extLst>
          </p:cNvPr>
          <p:cNvGrpSpPr/>
          <p:nvPr/>
        </p:nvGrpSpPr>
        <p:grpSpPr>
          <a:xfrm>
            <a:off x="6736934" y="1996105"/>
            <a:ext cx="3664899" cy="952982"/>
            <a:chOff x="6736934" y="1996105"/>
            <a:chExt cx="3664899" cy="952982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131483" y="669182"/>
              <a:ext cx="943428" cy="3597273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مستطيل: زوايا مستديرة 98">
            <a:extLst>
              <a:ext uri="{FF2B5EF4-FFF2-40B4-BE49-F238E27FC236}">
                <a16:creationId xmlns:a16="http://schemas.microsoft.com/office/drawing/2014/main" id="{6614AF89-2911-4A7A-89AD-8FB8FD79D82E}"/>
              </a:ext>
            </a:extLst>
          </p:cNvPr>
          <p:cNvSpPr/>
          <p:nvPr/>
        </p:nvSpPr>
        <p:spPr>
          <a:xfrm>
            <a:off x="0" y="6423435"/>
            <a:ext cx="12192000" cy="41045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8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108</Words>
  <Application>Microsoft Office PowerPoint</Application>
  <PresentationFormat>شاشة عريضة</PresentationFormat>
  <Paragraphs>36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ريم المغيرة</cp:lastModifiedBy>
  <cp:revision>24</cp:revision>
  <dcterms:created xsi:type="dcterms:W3CDTF">2020-12-02T18:52:36Z</dcterms:created>
  <dcterms:modified xsi:type="dcterms:W3CDTF">2022-02-08T22:19:39Z</dcterms:modified>
</cp:coreProperties>
</file>