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76" r:id="rId2"/>
    <p:sldId id="354" r:id="rId3"/>
    <p:sldId id="400" r:id="rId4"/>
    <p:sldId id="350" r:id="rId5"/>
    <p:sldId id="359" r:id="rId6"/>
    <p:sldId id="363" r:id="rId7"/>
    <p:sldId id="330" r:id="rId8"/>
    <p:sldId id="298" r:id="rId9"/>
    <p:sldId id="345" r:id="rId10"/>
    <p:sldId id="390" r:id="rId11"/>
    <p:sldId id="391" r:id="rId12"/>
    <p:sldId id="375" r:id="rId13"/>
    <p:sldId id="381" r:id="rId14"/>
    <p:sldId id="406" r:id="rId15"/>
    <p:sldId id="407" r:id="rId16"/>
    <p:sldId id="285" r:id="rId17"/>
    <p:sldId id="382" r:id="rId18"/>
    <p:sldId id="393" r:id="rId19"/>
    <p:sldId id="398" r:id="rId20"/>
    <p:sldId id="397" r:id="rId21"/>
    <p:sldId id="395" r:id="rId22"/>
    <p:sldId id="383" r:id="rId23"/>
    <p:sldId id="396" r:id="rId24"/>
    <p:sldId id="401" r:id="rId25"/>
    <p:sldId id="402" r:id="rId26"/>
    <p:sldId id="403" r:id="rId27"/>
    <p:sldId id="268" r:id="rId28"/>
    <p:sldId id="348" r:id="rId29"/>
    <p:sldId id="404" r:id="rId30"/>
    <p:sldId id="405" r:id="rId31"/>
    <p:sldId id="353" r:id="rId32"/>
    <p:sldId id="386" r:id="rId33"/>
    <p:sldId id="304" r:id="rId34"/>
    <p:sldId id="380" r:id="rId35"/>
    <p:sldId id="374" r:id="rId36"/>
    <p:sldId id="290" r:id="rId37"/>
    <p:sldId id="399" r:id="rId38"/>
    <p:sldId id="394" r:id="rId39"/>
    <p:sldId id="392" r:id="rId40"/>
    <p:sldId id="378" r:id="rId41"/>
    <p:sldId id="388" r:id="rId42"/>
  </p:sldIdLst>
  <p:sldSz cx="9144000" cy="6858000" type="screen4x3"/>
  <p:notesSz cx="9928225" cy="6797675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926"/>
    <a:srgbClr val="90C144"/>
    <a:srgbClr val="DE6869"/>
    <a:srgbClr val="985A7B"/>
    <a:srgbClr val="DA926A"/>
    <a:srgbClr val="C78561"/>
    <a:srgbClr val="D2C3B2"/>
    <a:srgbClr val="B9AC9D"/>
    <a:srgbClr val="7C957F"/>
    <a:srgbClr val="018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النمط المتوس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 varScale="1">
        <p:scale>
          <a:sx n="62" d="100"/>
          <a:sy n="62" d="100"/>
        </p:scale>
        <p:origin x="14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D8250-0D1F-438D-A237-E0D2F5B9BD89}" type="doc">
      <dgm:prSet loTypeId="urn:microsoft.com/office/officeart/2005/8/layout/chevron2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5D434738-6EC0-4E1E-960F-3DB9D03174D5}">
      <dgm:prSet phldrT="[نص]"/>
      <dgm:spPr/>
      <dgm:t>
        <a:bodyPr/>
        <a:lstStyle/>
        <a:p>
          <a:pPr rtl="1"/>
          <a:r>
            <a:rPr lang="ar-SA" dirty="0"/>
            <a:t>1</a:t>
          </a:r>
        </a:p>
      </dgm:t>
    </dgm:pt>
    <dgm:pt modelId="{6E9EA144-8646-4800-BB0B-9DCC55AC0665}" type="parTrans" cxnId="{7C7E50AD-EF1C-4D46-AD8B-15FC49B24E4C}">
      <dgm:prSet/>
      <dgm:spPr/>
      <dgm:t>
        <a:bodyPr/>
        <a:lstStyle/>
        <a:p>
          <a:pPr rtl="1"/>
          <a:endParaRPr lang="ar-SA"/>
        </a:p>
      </dgm:t>
    </dgm:pt>
    <dgm:pt modelId="{75184DCA-120C-4523-BC0B-21B5C513CB0F}" type="sibTrans" cxnId="{7C7E50AD-EF1C-4D46-AD8B-15FC49B24E4C}">
      <dgm:prSet/>
      <dgm:spPr/>
      <dgm:t>
        <a:bodyPr/>
        <a:lstStyle/>
        <a:p>
          <a:pPr rtl="1"/>
          <a:endParaRPr lang="ar-SA"/>
        </a:p>
      </dgm:t>
    </dgm:pt>
    <dgm:pt modelId="{9F98FA94-3B6B-4F35-B881-C596C2167742}">
      <dgm:prSet phldrT="[نص]" custT="1"/>
      <dgm:spPr/>
      <dgm:t>
        <a:bodyPr/>
        <a:lstStyle/>
        <a:p>
          <a:pPr algn="r" rtl="1"/>
          <a:r>
            <a:rPr lang="ar-SA" sz="2400" dirty="0"/>
            <a:t>أثر درجة الحرارة في سرعة التفاعل </a:t>
          </a:r>
        </a:p>
      </dgm:t>
    </dgm:pt>
    <dgm:pt modelId="{8F4CB1FD-E338-4805-83E9-0EE6444C05B1}" type="parTrans" cxnId="{DD28CC82-B1B2-45F4-B226-EE226482396D}">
      <dgm:prSet/>
      <dgm:spPr/>
      <dgm:t>
        <a:bodyPr/>
        <a:lstStyle/>
        <a:p>
          <a:pPr rtl="1"/>
          <a:endParaRPr lang="ar-SA"/>
        </a:p>
      </dgm:t>
    </dgm:pt>
    <dgm:pt modelId="{877E5703-6283-49D8-9F16-22481C919C9F}" type="sibTrans" cxnId="{DD28CC82-B1B2-45F4-B226-EE226482396D}">
      <dgm:prSet/>
      <dgm:spPr/>
      <dgm:t>
        <a:bodyPr/>
        <a:lstStyle/>
        <a:p>
          <a:pPr rtl="1"/>
          <a:endParaRPr lang="ar-SA"/>
        </a:p>
      </dgm:t>
    </dgm:pt>
    <dgm:pt modelId="{2F631BA0-A5B0-4751-8AFA-79F3940C08AE}">
      <dgm:prSet phldrT="[نص]"/>
      <dgm:spPr/>
      <dgm:t>
        <a:bodyPr/>
        <a:lstStyle/>
        <a:p>
          <a:pPr rtl="1"/>
          <a:r>
            <a:rPr lang="ar-SA" dirty="0"/>
            <a:t>2</a:t>
          </a:r>
        </a:p>
      </dgm:t>
    </dgm:pt>
    <dgm:pt modelId="{5290BA76-A0E0-4A51-B774-826A2D1AB4F5}" type="parTrans" cxnId="{0AAC1F85-3B42-4B30-8C76-E1D92A61E4BB}">
      <dgm:prSet/>
      <dgm:spPr/>
      <dgm:t>
        <a:bodyPr/>
        <a:lstStyle/>
        <a:p>
          <a:pPr rtl="1"/>
          <a:endParaRPr lang="ar-SA"/>
        </a:p>
      </dgm:t>
    </dgm:pt>
    <dgm:pt modelId="{A5A11CC9-AC05-482C-92FD-48549E3E0C0C}" type="sibTrans" cxnId="{0AAC1F85-3B42-4B30-8C76-E1D92A61E4BB}">
      <dgm:prSet/>
      <dgm:spPr/>
      <dgm:t>
        <a:bodyPr/>
        <a:lstStyle/>
        <a:p>
          <a:pPr rtl="1"/>
          <a:endParaRPr lang="ar-SA"/>
        </a:p>
      </dgm:t>
    </dgm:pt>
    <dgm:pt modelId="{2109361C-1074-4E5F-9806-C506E1FD6CBF}">
      <dgm:prSet phldrT="[نص]" custT="1"/>
      <dgm:spPr/>
      <dgm:t>
        <a:bodyPr/>
        <a:lstStyle/>
        <a:p>
          <a:pPr algn="r" rtl="1"/>
          <a:r>
            <a:rPr lang="ar-SA" sz="2400" dirty="0"/>
            <a:t>أثر التركيز في سرعة التفاعل</a:t>
          </a:r>
        </a:p>
      </dgm:t>
    </dgm:pt>
    <dgm:pt modelId="{8237392B-3C5F-477D-A9AC-EE4F60965394}" type="parTrans" cxnId="{5749DDE9-B3F8-4846-899F-FF2FCAA34100}">
      <dgm:prSet/>
      <dgm:spPr/>
      <dgm:t>
        <a:bodyPr/>
        <a:lstStyle/>
        <a:p>
          <a:pPr rtl="1"/>
          <a:endParaRPr lang="ar-SA"/>
        </a:p>
      </dgm:t>
    </dgm:pt>
    <dgm:pt modelId="{B587F71D-6167-4165-A530-332A834A7A7B}" type="sibTrans" cxnId="{5749DDE9-B3F8-4846-899F-FF2FCAA34100}">
      <dgm:prSet/>
      <dgm:spPr/>
      <dgm:t>
        <a:bodyPr/>
        <a:lstStyle/>
        <a:p>
          <a:pPr rtl="1"/>
          <a:endParaRPr lang="ar-SA"/>
        </a:p>
      </dgm:t>
    </dgm:pt>
    <dgm:pt modelId="{36F986DF-7744-435C-BC54-3B8F87AAFDD6}">
      <dgm:prSet phldrT="[نص]"/>
      <dgm:spPr/>
      <dgm:t>
        <a:bodyPr/>
        <a:lstStyle/>
        <a:p>
          <a:pPr rtl="1"/>
          <a:r>
            <a:rPr lang="ar-SA" dirty="0"/>
            <a:t>3</a:t>
          </a:r>
        </a:p>
      </dgm:t>
    </dgm:pt>
    <dgm:pt modelId="{4D10F7C8-0291-4541-9115-2FECFE6BE67D}" type="parTrans" cxnId="{B43635A3-1374-4AD4-8E5E-3C534CE1232F}">
      <dgm:prSet/>
      <dgm:spPr/>
      <dgm:t>
        <a:bodyPr/>
        <a:lstStyle/>
        <a:p>
          <a:pPr rtl="1"/>
          <a:endParaRPr lang="ar-SA"/>
        </a:p>
      </dgm:t>
    </dgm:pt>
    <dgm:pt modelId="{3D2AFC9C-EA38-4905-AEB3-330B4886E1CF}" type="sibTrans" cxnId="{B43635A3-1374-4AD4-8E5E-3C534CE1232F}">
      <dgm:prSet/>
      <dgm:spPr/>
      <dgm:t>
        <a:bodyPr/>
        <a:lstStyle/>
        <a:p>
          <a:pPr rtl="1"/>
          <a:endParaRPr lang="ar-SA"/>
        </a:p>
      </dgm:t>
    </dgm:pt>
    <dgm:pt modelId="{9634D2D2-A916-48F0-AF87-3A9133A07960}">
      <dgm:prSet phldrT="[نص]" custT="1"/>
      <dgm:spPr/>
      <dgm:t>
        <a:bodyPr/>
        <a:lstStyle/>
        <a:p>
          <a:pPr rtl="1"/>
          <a:r>
            <a:rPr lang="ar-SA" sz="2400" dirty="0"/>
            <a:t>أثر مساحة السطح في سرعة التفاعل </a:t>
          </a:r>
        </a:p>
      </dgm:t>
    </dgm:pt>
    <dgm:pt modelId="{ACB9E43D-5512-47D8-A96C-E4A4F780F9FC}" type="parTrans" cxnId="{5DFB83CB-E3EA-4244-B1AD-BDBD55A13CCB}">
      <dgm:prSet/>
      <dgm:spPr/>
      <dgm:t>
        <a:bodyPr/>
        <a:lstStyle/>
        <a:p>
          <a:pPr rtl="1"/>
          <a:endParaRPr lang="ar-SA"/>
        </a:p>
      </dgm:t>
    </dgm:pt>
    <dgm:pt modelId="{CEE8FC0C-A82A-4E4B-A7E9-C3C32A9F3780}" type="sibTrans" cxnId="{5DFB83CB-E3EA-4244-B1AD-BDBD55A13CCB}">
      <dgm:prSet/>
      <dgm:spPr/>
      <dgm:t>
        <a:bodyPr/>
        <a:lstStyle/>
        <a:p>
          <a:pPr rtl="1"/>
          <a:endParaRPr lang="ar-SA"/>
        </a:p>
      </dgm:t>
    </dgm:pt>
    <dgm:pt modelId="{9A0B162A-5E48-4E06-9A36-4BA2B278B424}" type="pres">
      <dgm:prSet presAssocID="{002D8250-0D1F-438D-A237-E0D2F5B9BD89}" presName="linearFlow" presStyleCnt="0">
        <dgm:presLayoutVars>
          <dgm:dir/>
          <dgm:animLvl val="lvl"/>
          <dgm:resizeHandles val="exact"/>
        </dgm:presLayoutVars>
      </dgm:prSet>
      <dgm:spPr/>
    </dgm:pt>
    <dgm:pt modelId="{37C51C42-FBFE-4D88-81B5-AB5FA793819F}" type="pres">
      <dgm:prSet presAssocID="{5D434738-6EC0-4E1E-960F-3DB9D03174D5}" presName="composite" presStyleCnt="0"/>
      <dgm:spPr/>
    </dgm:pt>
    <dgm:pt modelId="{4AB25ADF-4775-4B96-8C7B-0B6A6C2BE41A}" type="pres">
      <dgm:prSet presAssocID="{5D434738-6EC0-4E1E-960F-3DB9D03174D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03F393D-0E24-4666-A37F-8D241D2EA785}" type="pres">
      <dgm:prSet presAssocID="{5D434738-6EC0-4E1E-960F-3DB9D03174D5}" presName="descendantText" presStyleLbl="alignAcc1" presStyleIdx="0" presStyleCnt="3">
        <dgm:presLayoutVars>
          <dgm:bulletEnabled val="1"/>
        </dgm:presLayoutVars>
      </dgm:prSet>
      <dgm:spPr/>
    </dgm:pt>
    <dgm:pt modelId="{90A08394-B8CF-4B61-8DEA-19C83D05BEB6}" type="pres">
      <dgm:prSet presAssocID="{75184DCA-120C-4523-BC0B-21B5C513CB0F}" presName="sp" presStyleCnt="0"/>
      <dgm:spPr/>
    </dgm:pt>
    <dgm:pt modelId="{1F6AE5C3-1E1F-4638-B7EB-4E8658BE3D70}" type="pres">
      <dgm:prSet presAssocID="{2F631BA0-A5B0-4751-8AFA-79F3940C08AE}" presName="composite" presStyleCnt="0"/>
      <dgm:spPr/>
    </dgm:pt>
    <dgm:pt modelId="{3AAAB9AF-9237-4067-A232-E37D62793EE3}" type="pres">
      <dgm:prSet presAssocID="{2F631BA0-A5B0-4751-8AFA-79F3940C08A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46FDB32-13A1-405E-9FA1-334EB4CB7016}" type="pres">
      <dgm:prSet presAssocID="{2F631BA0-A5B0-4751-8AFA-79F3940C08AE}" presName="descendantText" presStyleLbl="alignAcc1" presStyleIdx="1" presStyleCnt="3">
        <dgm:presLayoutVars>
          <dgm:bulletEnabled val="1"/>
        </dgm:presLayoutVars>
      </dgm:prSet>
      <dgm:spPr/>
    </dgm:pt>
    <dgm:pt modelId="{0C6386C7-CAA9-4A68-A1BC-C4A3E9BE14A4}" type="pres">
      <dgm:prSet presAssocID="{A5A11CC9-AC05-482C-92FD-48549E3E0C0C}" presName="sp" presStyleCnt="0"/>
      <dgm:spPr/>
    </dgm:pt>
    <dgm:pt modelId="{B38F400C-4607-4516-9C60-2121AEC93BBC}" type="pres">
      <dgm:prSet presAssocID="{36F986DF-7744-435C-BC54-3B8F87AAFDD6}" presName="composite" presStyleCnt="0"/>
      <dgm:spPr/>
    </dgm:pt>
    <dgm:pt modelId="{A68B0801-A9BE-43F7-8472-9D0F3057EEBF}" type="pres">
      <dgm:prSet presAssocID="{36F986DF-7744-435C-BC54-3B8F87AAFDD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B72F601-A4F1-40DD-8914-7E5D2472C932}" type="pres">
      <dgm:prSet presAssocID="{36F986DF-7744-435C-BC54-3B8F87AAFDD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C4DD044-8E1F-4277-A846-1BC4CE4A8D4A}" type="presOf" srcId="{9634D2D2-A916-48F0-AF87-3A9133A07960}" destId="{0B72F601-A4F1-40DD-8914-7E5D2472C932}" srcOrd="0" destOrd="0" presId="urn:microsoft.com/office/officeart/2005/8/layout/chevron2"/>
    <dgm:cxn modelId="{C3A16B67-9B8C-4348-8ED4-4DF2C569563F}" type="presOf" srcId="{5D434738-6EC0-4E1E-960F-3DB9D03174D5}" destId="{4AB25ADF-4775-4B96-8C7B-0B6A6C2BE41A}" srcOrd="0" destOrd="0" presId="urn:microsoft.com/office/officeart/2005/8/layout/chevron2"/>
    <dgm:cxn modelId="{F57E1574-66D6-4C91-B76E-20F5EBEFF260}" type="presOf" srcId="{2109361C-1074-4E5F-9806-C506E1FD6CBF}" destId="{446FDB32-13A1-405E-9FA1-334EB4CB7016}" srcOrd="0" destOrd="0" presId="urn:microsoft.com/office/officeart/2005/8/layout/chevron2"/>
    <dgm:cxn modelId="{DD28CC82-B1B2-45F4-B226-EE226482396D}" srcId="{5D434738-6EC0-4E1E-960F-3DB9D03174D5}" destId="{9F98FA94-3B6B-4F35-B881-C596C2167742}" srcOrd="0" destOrd="0" parTransId="{8F4CB1FD-E338-4805-83E9-0EE6444C05B1}" sibTransId="{877E5703-6283-49D8-9F16-22481C919C9F}"/>
    <dgm:cxn modelId="{0AAC1F85-3B42-4B30-8C76-E1D92A61E4BB}" srcId="{002D8250-0D1F-438D-A237-E0D2F5B9BD89}" destId="{2F631BA0-A5B0-4751-8AFA-79F3940C08AE}" srcOrd="1" destOrd="0" parTransId="{5290BA76-A0E0-4A51-B774-826A2D1AB4F5}" sibTransId="{A5A11CC9-AC05-482C-92FD-48549E3E0C0C}"/>
    <dgm:cxn modelId="{51F62785-3BFA-4A91-B39B-C89F75A46D79}" type="presOf" srcId="{2F631BA0-A5B0-4751-8AFA-79F3940C08AE}" destId="{3AAAB9AF-9237-4067-A232-E37D62793EE3}" srcOrd="0" destOrd="0" presId="urn:microsoft.com/office/officeart/2005/8/layout/chevron2"/>
    <dgm:cxn modelId="{B43635A3-1374-4AD4-8E5E-3C534CE1232F}" srcId="{002D8250-0D1F-438D-A237-E0D2F5B9BD89}" destId="{36F986DF-7744-435C-BC54-3B8F87AAFDD6}" srcOrd="2" destOrd="0" parTransId="{4D10F7C8-0291-4541-9115-2FECFE6BE67D}" sibTransId="{3D2AFC9C-EA38-4905-AEB3-330B4886E1CF}"/>
    <dgm:cxn modelId="{7C7E50AD-EF1C-4D46-AD8B-15FC49B24E4C}" srcId="{002D8250-0D1F-438D-A237-E0D2F5B9BD89}" destId="{5D434738-6EC0-4E1E-960F-3DB9D03174D5}" srcOrd="0" destOrd="0" parTransId="{6E9EA144-8646-4800-BB0B-9DCC55AC0665}" sibTransId="{75184DCA-120C-4523-BC0B-21B5C513CB0F}"/>
    <dgm:cxn modelId="{5DFB83CB-E3EA-4244-B1AD-BDBD55A13CCB}" srcId="{36F986DF-7744-435C-BC54-3B8F87AAFDD6}" destId="{9634D2D2-A916-48F0-AF87-3A9133A07960}" srcOrd="0" destOrd="0" parTransId="{ACB9E43D-5512-47D8-A96C-E4A4F780F9FC}" sibTransId="{CEE8FC0C-A82A-4E4B-A7E9-C3C32A9F3780}"/>
    <dgm:cxn modelId="{847488D4-DC0C-4D33-B5AA-3AE3A7A544B6}" type="presOf" srcId="{9F98FA94-3B6B-4F35-B881-C596C2167742}" destId="{303F393D-0E24-4666-A37F-8D241D2EA785}" srcOrd="0" destOrd="0" presId="urn:microsoft.com/office/officeart/2005/8/layout/chevron2"/>
    <dgm:cxn modelId="{5DE79FE2-A3A2-41B6-B402-382C17703E2C}" type="presOf" srcId="{002D8250-0D1F-438D-A237-E0D2F5B9BD89}" destId="{9A0B162A-5E48-4E06-9A36-4BA2B278B424}" srcOrd="0" destOrd="0" presId="urn:microsoft.com/office/officeart/2005/8/layout/chevron2"/>
    <dgm:cxn modelId="{5749DDE9-B3F8-4846-899F-FF2FCAA34100}" srcId="{2F631BA0-A5B0-4751-8AFA-79F3940C08AE}" destId="{2109361C-1074-4E5F-9806-C506E1FD6CBF}" srcOrd="0" destOrd="0" parTransId="{8237392B-3C5F-477D-A9AC-EE4F60965394}" sibTransId="{B587F71D-6167-4165-A530-332A834A7A7B}"/>
    <dgm:cxn modelId="{EC375DEB-0C8F-482C-BDAD-5673DBCF382D}" type="presOf" srcId="{36F986DF-7744-435C-BC54-3B8F87AAFDD6}" destId="{A68B0801-A9BE-43F7-8472-9D0F3057EEBF}" srcOrd="0" destOrd="0" presId="urn:microsoft.com/office/officeart/2005/8/layout/chevron2"/>
    <dgm:cxn modelId="{8DDFA3AF-E33E-4BEA-8EEE-177B056BC709}" type="presParOf" srcId="{9A0B162A-5E48-4E06-9A36-4BA2B278B424}" destId="{37C51C42-FBFE-4D88-81B5-AB5FA793819F}" srcOrd="0" destOrd="0" presId="urn:microsoft.com/office/officeart/2005/8/layout/chevron2"/>
    <dgm:cxn modelId="{1DD413C3-C4F2-473F-85C4-B2F1BF390326}" type="presParOf" srcId="{37C51C42-FBFE-4D88-81B5-AB5FA793819F}" destId="{4AB25ADF-4775-4B96-8C7B-0B6A6C2BE41A}" srcOrd="0" destOrd="0" presId="urn:microsoft.com/office/officeart/2005/8/layout/chevron2"/>
    <dgm:cxn modelId="{5C921303-9AA7-45D3-95F2-A7A5E026CAAF}" type="presParOf" srcId="{37C51C42-FBFE-4D88-81B5-AB5FA793819F}" destId="{303F393D-0E24-4666-A37F-8D241D2EA785}" srcOrd="1" destOrd="0" presId="urn:microsoft.com/office/officeart/2005/8/layout/chevron2"/>
    <dgm:cxn modelId="{D615DB1A-5D03-4FAB-B11B-32CBEE555D48}" type="presParOf" srcId="{9A0B162A-5E48-4E06-9A36-4BA2B278B424}" destId="{90A08394-B8CF-4B61-8DEA-19C83D05BEB6}" srcOrd="1" destOrd="0" presId="urn:microsoft.com/office/officeart/2005/8/layout/chevron2"/>
    <dgm:cxn modelId="{E005A1CE-DD7A-4BE6-AE92-67D666E4AAEC}" type="presParOf" srcId="{9A0B162A-5E48-4E06-9A36-4BA2B278B424}" destId="{1F6AE5C3-1E1F-4638-B7EB-4E8658BE3D70}" srcOrd="2" destOrd="0" presId="urn:microsoft.com/office/officeart/2005/8/layout/chevron2"/>
    <dgm:cxn modelId="{C9C3912C-F6B3-48B5-B54C-6B692B4DB0A5}" type="presParOf" srcId="{1F6AE5C3-1E1F-4638-B7EB-4E8658BE3D70}" destId="{3AAAB9AF-9237-4067-A232-E37D62793EE3}" srcOrd="0" destOrd="0" presId="urn:microsoft.com/office/officeart/2005/8/layout/chevron2"/>
    <dgm:cxn modelId="{3863C2AC-18B6-4143-A03C-399F2731DA8C}" type="presParOf" srcId="{1F6AE5C3-1E1F-4638-B7EB-4E8658BE3D70}" destId="{446FDB32-13A1-405E-9FA1-334EB4CB7016}" srcOrd="1" destOrd="0" presId="urn:microsoft.com/office/officeart/2005/8/layout/chevron2"/>
    <dgm:cxn modelId="{B0B3BD19-FD94-4A1A-81ED-E310A354722A}" type="presParOf" srcId="{9A0B162A-5E48-4E06-9A36-4BA2B278B424}" destId="{0C6386C7-CAA9-4A68-A1BC-C4A3E9BE14A4}" srcOrd="3" destOrd="0" presId="urn:microsoft.com/office/officeart/2005/8/layout/chevron2"/>
    <dgm:cxn modelId="{7F28C0A1-0E70-4990-9DEF-E90DFAEDC948}" type="presParOf" srcId="{9A0B162A-5E48-4E06-9A36-4BA2B278B424}" destId="{B38F400C-4607-4516-9C60-2121AEC93BBC}" srcOrd="4" destOrd="0" presId="urn:microsoft.com/office/officeart/2005/8/layout/chevron2"/>
    <dgm:cxn modelId="{F041C6F5-625B-417F-A616-EBE629116B26}" type="presParOf" srcId="{B38F400C-4607-4516-9C60-2121AEC93BBC}" destId="{A68B0801-A9BE-43F7-8472-9D0F3057EEBF}" srcOrd="0" destOrd="0" presId="urn:microsoft.com/office/officeart/2005/8/layout/chevron2"/>
    <dgm:cxn modelId="{4C7E9D25-9FE1-43A0-B320-856E21567943}" type="presParOf" srcId="{B38F400C-4607-4516-9C60-2121AEC93BBC}" destId="{0B72F601-A4F1-40DD-8914-7E5D2472C9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25ADF-4775-4B96-8C7B-0B6A6C2BE41A}">
      <dsp:nvSpPr>
        <dsp:cNvPr id="0" name=""/>
        <dsp:cNvSpPr/>
      </dsp:nvSpPr>
      <dsp:spPr>
        <a:xfrm rot="5400000">
          <a:off x="-121286" y="122336"/>
          <a:ext cx="808578" cy="56600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1</a:t>
          </a:r>
        </a:p>
      </dsp:txBody>
      <dsp:txXfrm rot="-5400000">
        <a:off x="1" y="284051"/>
        <a:ext cx="566004" cy="242574"/>
      </dsp:txXfrm>
    </dsp:sp>
    <dsp:sp modelId="{303F393D-0E24-4666-A37F-8D241D2EA785}">
      <dsp:nvSpPr>
        <dsp:cNvPr id="0" name=""/>
        <dsp:cNvSpPr/>
      </dsp:nvSpPr>
      <dsp:spPr>
        <a:xfrm rot="5400000">
          <a:off x="2468486" y="-1901431"/>
          <a:ext cx="525575" cy="433053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/>
            <a:t>أثر درجة الحرارة في سرعة التفاعل </a:t>
          </a:r>
        </a:p>
      </dsp:txBody>
      <dsp:txXfrm rot="-5400000">
        <a:off x="566004" y="26707"/>
        <a:ext cx="4304883" cy="474263"/>
      </dsp:txXfrm>
    </dsp:sp>
    <dsp:sp modelId="{3AAAB9AF-9237-4067-A232-E37D62793EE3}">
      <dsp:nvSpPr>
        <dsp:cNvPr id="0" name=""/>
        <dsp:cNvSpPr/>
      </dsp:nvSpPr>
      <dsp:spPr>
        <a:xfrm rot="5400000">
          <a:off x="-121286" y="761113"/>
          <a:ext cx="808578" cy="56600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2</a:t>
          </a:r>
        </a:p>
      </dsp:txBody>
      <dsp:txXfrm rot="-5400000">
        <a:off x="1" y="922828"/>
        <a:ext cx="566004" cy="242574"/>
      </dsp:txXfrm>
    </dsp:sp>
    <dsp:sp modelId="{446FDB32-13A1-405E-9FA1-334EB4CB7016}">
      <dsp:nvSpPr>
        <dsp:cNvPr id="0" name=""/>
        <dsp:cNvSpPr/>
      </dsp:nvSpPr>
      <dsp:spPr>
        <a:xfrm rot="5400000">
          <a:off x="2468486" y="-1262654"/>
          <a:ext cx="525575" cy="433053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/>
            <a:t>أثر التركيز في سرعة التفاعل</a:t>
          </a:r>
        </a:p>
      </dsp:txBody>
      <dsp:txXfrm rot="-5400000">
        <a:off x="566004" y="665484"/>
        <a:ext cx="4304883" cy="474263"/>
      </dsp:txXfrm>
    </dsp:sp>
    <dsp:sp modelId="{A68B0801-A9BE-43F7-8472-9D0F3057EEBF}">
      <dsp:nvSpPr>
        <dsp:cNvPr id="0" name=""/>
        <dsp:cNvSpPr/>
      </dsp:nvSpPr>
      <dsp:spPr>
        <a:xfrm rot="5400000">
          <a:off x="-121286" y="1399890"/>
          <a:ext cx="808578" cy="56600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3</a:t>
          </a:r>
        </a:p>
      </dsp:txBody>
      <dsp:txXfrm rot="-5400000">
        <a:off x="1" y="1561605"/>
        <a:ext cx="566004" cy="242574"/>
      </dsp:txXfrm>
    </dsp:sp>
    <dsp:sp modelId="{0B72F601-A4F1-40DD-8914-7E5D2472C932}">
      <dsp:nvSpPr>
        <dsp:cNvPr id="0" name=""/>
        <dsp:cNvSpPr/>
      </dsp:nvSpPr>
      <dsp:spPr>
        <a:xfrm rot="5400000">
          <a:off x="2468486" y="-623878"/>
          <a:ext cx="525575" cy="433053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/>
            <a:t>أثر مساحة السطح في سرعة التفاعل </a:t>
          </a:r>
        </a:p>
      </dsp:txBody>
      <dsp:txXfrm rot="-5400000">
        <a:off x="566004" y="1304260"/>
        <a:ext cx="4304883" cy="474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625994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22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F46996-E160-4887-95C4-6E27CBB7316D}" type="datetimeFigureOut">
              <a:rPr lang="ar-SA" smtClean="0"/>
              <a:pPr/>
              <a:t>11/04/41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5625994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22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3112E0-4082-4676-8F3F-3C5B5EE5CFE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3031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625994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22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E2D264-CEAA-433F-BABF-28EE63EFBE3E}" type="datetimeFigureOut">
              <a:rPr lang="ar-SA" smtClean="0"/>
              <a:pPr/>
              <a:t>10/04/41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625994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22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D49169A-C1CF-4A02-B289-06FA53E6239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25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6898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427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39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15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0985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0985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0985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8705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8705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04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C2169A-72FB-4AF2-A02E-BF619EBFF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947A30B-E2AE-4E9A-A37C-C8841BEC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CBB13C4-CCCA-4856-8C7A-199F0F78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10/04/41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4D3C3E-EDBA-4B2D-894B-F206483D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E4A5DE-396F-40AF-9928-81C9A491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5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16E637-0D41-4D48-9D73-0E018337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98D2CC7-2E82-40DA-A7B8-11EBE8DC4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EF053D-111E-4E63-9B77-4147CD606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10/04/41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00A5D0-803D-4CE9-BB9B-B20EC17A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94F16AA-C3B9-4A8E-9507-3C4838EB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343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12EF461-C98F-481A-885F-33F26BC4F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80E26FE-911D-4622-8C31-BA4F9516A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D04D0A-F64D-4C28-B052-334D917F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10/04/41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DF0705-6DCE-4061-979F-10593663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46DDBD-962F-402E-819D-031B022F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54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D3C937-C81E-48DA-835B-99C3F781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55A476-6766-4E58-A091-C831C305F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3B876C-5A4A-4810-9CA3-0433DF20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10/04/41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13AAC7-AF8E-48F4-9F68-D554B4E4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5F438C-14BD-4EB7-BBD7-EC14AC7A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880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E14522-9D17-4B9A-A06F-AE31487D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30DFD6-44A6-4507-A168-8DC842F49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6AB2EA-8222-4F4D-A029-5987EF839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10/04/41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67332D-2B9C-45D0-892D-682DB527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A79294-B985-4C3C-8874-B27768E8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698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3D8CD5-064F-46F8-90FC-07B33908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47CE12-0E0D-465C-9186-7C16C0E77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89E4B13-B0DD-4A78-9BD5-7C7827F44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C24643-684A-4C01-8176-75917DF0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10/04/41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7CF2EC5-F8D7-4951-A4BF-F8EE6706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278D9A-D488-49DD-B032-168FB506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820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B4B736-00CC-4664-B4C1-3DC57CB7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5A38955-E237-4058-A66E-CEB66E19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9465923-DB2B-44B5-85D0-2928377D7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158106B-8BF3-4EA5-95D0-6D37F3555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C79594B-7600-45BF-BDF8-AFA47C182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5E2C677-FFF5-47AE-83EC-2E747830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10/04/41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B767119-5E4F-4B75-A2E0-66A3E2145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C1814EB-B258-42FE-BDC5-CBCA89A3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24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92930D-4315-45AE-8A57-3CA695F9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E61546F-9BEE-4E03-98C9-EBF5196D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10/04/41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671F63B-4428-4633-B348-C576812E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4AA13EC-FBCD-45F4-9B62-951A64B3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41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8E7B908-ED4A-4108-8265-06F422E8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10/04/41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E519A50-F7C8-4D2C-9BF4-158F2AD3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95A0EC9-A327-4887-A90C-C6B1CC0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83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A6C404-9D1F-4249-8275-05674DEC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D7C759F-CC05-49CE-BA30-54CBABAD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F0C7084-216E-4292-BC22-8B07D7396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D7B3A9-DC3C-4B2F-A1F2-DC1D78C6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10/04/41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27090FD-83CF-412C-8C82-6E4542BD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9D4C86E-2262-463C-B3B0-DA5066E1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054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730275-DF04-4267-8E31-DA4DED43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67F662D-6987-440C-80E3-29BCF6265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9307E42-A827-4F37-8B14-47011DF77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27AFD0B-BBC1-479D-8108-087D10E6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10/04/41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6BD94D8-4E3E-423A-82C5-CA3CC5EAC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7D917A2-DE08-4362-8142-5EBEC9DB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47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B4875C9-7F3D-46DF-B2D0-2C35E25A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A81DB9-DBF2-4DB5-BDAD-8A55A2567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861412-611F-4BDC-83D7-F56F52EF3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927BA-1861-4B94-A636-D7CECBD4D89A}" type="datetimeFigureOut">
              <a:rPr lang="ar-SA" smtClean="0"/>
              <a:pPr/>
              <a:t>10/04/41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53ECC8-C4CD-48BB-AE1B-DD99835B5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01C1BB-F458-4A3A-BDDE-D1C6CF1D2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372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deep-thought-mind-question-129637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deep-thought-mind-question-1296377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deep-thought-mind-question-1296377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 descr="ÙØªÙØ¬Ø© Ø¨Ø­Ø« Ø§ÙØµÙØ± Ø¹Ù ØªÙØ¯ÙØ± Ø§ÙØ¹ÙÙ Ø­ÙÙ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059832" y="5517232"/>
            <a:ext cx="26642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339752" y="908720"/>
            <a:ext cx="396044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/>
              <a:t>كل شيء يحيط بنا كيمياء </a:t>
            </a:r>
          </a:p>
        </p:txBody>
      </p:sp>
      <p:pic>
        <p:nvPicPr>
          <p:cNvPr id="1026" name="Picture 2" descr="C:\Users\DELL\Pictures\IMG_07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5472608" cy="36484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0" y="227687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lvl="0" algn="ctr"/>
            <a:endParaRPr lang="ar-SA" sz="2800" dirty="0">
              <a:solidFill>
                <a:srgbClr val="A42889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04664"/>
            <a:ext cx="5330552" cy="6438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Right"/>
            <a:lightRig rig="threePt" dir="t"/>
          </a:scene3d>
          <a:sp3d prstMaterial="dkEdge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anchor="b" anchorCtr="0"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الملاحظة والمقارنة</a:t>
            </a:r>
          </a:p>
        </p:txBody>
      </p:sp>
      <p:sp>
        <p:nvSpPr>
          <p:cNvPr id="8" name="عنصر نائب للمحتوى 4"/>
          <p:cNvSpPr txBox="1">
            <a:spLocks/>
          </p:cNvSpPr>
          <p:nvPr/>
        </p:nvSpPr>
        <p:spPr>
          <a:xfrm>
            <a:off x="539552" y="2998954"/>
            <a:ext cx="7956376" cy="2948499"/>
          </a:xfrm>
          <a:prstGeom prst="rect">
            <a:avLst/>
          </a:prstGeom>
          <a:noFill/>
        </p:spPr>
        <p:txBody>
          <a:bodyPr vert="horz" wrap="square" lIns="91440" tIns="45720" rIns="91440" bIns="45720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الهدف</a:t>
            </a:r>
            <a:r>
              <a:rPr kumimoji="0" lang="ar-SA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عمل جدول </a:t>
            </a:r>
            <a:r>
              <a:rPr lang="ar-SA" sz="3200" dirty="0"/>
              <a:t>مقارنة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المدة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3 دقائق 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آلية </a:t>
            </a:r>
            <a:r>
              <a:rPr kumimoji="0" lang="ar-SA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التنفيذ 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تطبيق عملي داخل المجموعة 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المواد والأدوات اللازمة 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ar-SA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قطع معدنية جديدة وقديمة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 نحاس – فضة </a:t>
            </a:r>
            <a:r>
              <a:rPr lang="ar-SA" sz="3200" dirty="0"/>
              <a:t>) 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+ الإنترنت </a:t>
            </a:r>
            <a:r>
              <a:rPr lang="ar-SA" sz="3200" dirty="0"/>
              <a:t>+ 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دفتر العلوم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63888" y="1484784"/>
            <a:ext cx="5220072" cy="56693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b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 w="50800"/>
                <a:solidFill>
                  <a:schemeClr val="bg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Arabic Transparent" pitchFamily="2" charset="-78"/>
              </a:rPr>
              <a:t>نشاط 2</a:t>
            </a:r>
            <a:r>
              <a:rPr kumimoji="0" lang="ar-SA" sz="3200" b="1" i="0" u="none" strike="noStrike" kern="1200" cap="none" spc="0" normalizeH="0" noProof="0" dirty="0">
                <a:ln w="50800"/>
                <a:solidFill>
                  <a:srgbClr val="A47B38"/>
                </a:solidFill>
                <a:effectLst/>
                <a:uLnTx/>
                <a:uFillTx/>
                <a:latin typeface="+mj-lt"/>
                <a:ea typeface="+mj-ea"/>
                <a:cs typeface="Arabic Transparent" pitchFamily="2" charset="-78"/>
              </a:rPr>
              <a:t>      </a:t>
            </a:r>
            <a:r>
              <a:rPr kumimoji="0" lang="ar-SA" sz="3200" i="0" u="none" strike="noStrike" kern="1200" cap="none" spc="0" normalizeH="0" baseline="0" noProof="0" dirty="0">
                <a:ln>
                  <a:noFill/>
                </a:ln>
                <a:solidFill>
                  <a:srgbClr val="159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تقويمي للخبرة</a:t>
            </a:r>
            <a:r>
              <a:rPr kumimoji="0" lang="ar-SA" sz="3200" i="0" u="none" strike="noStrike" kern="1200" cap="none" spc="0" normalizeH="0" noProof="0" dirty="0">
                <a:ln>
                  <a:noFill/>
                </a:ln>
                <a:solidFill>
                  <a:srgbClr val="159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السابقة</a:t>
            </a:r>
            <a:endParaRPr kumimoji="0" lang="ar-SA" sz="3200" i="0" u="none" strike="noStrike" kern="1200" cap="none" spc="0" normalizeH="0" baseline="0" noProof="0" dirty="0">
              <a:ln w="50800"/>
              <a:solidFill>
                <a:srgbClr val="1598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abic Transparent" pitchFamily="2" charset="-78"/>
            </a:endParaRPr>
          </a:p>
        </p:txBody>
      </p:sp>
      <p:sp>
        <p:nvSpPr>
          <p:cNvPr id="11" name="AutoShape 12"/>
          <p:cNvSpPr>
            <a:spLocks noChangeShapeType="1"/>
          </p:cNvSpPr>
          <p:nvPr/>
        </p:nvSpPr>
        <p:spPr bwMode="auto">
          <a:xfrm flipH="1" flipV="1">
            <a:off x="323528" y="5800333"/>
            <a:ext cx="1512168" cy="36004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57164" y="5886400"/>
            <a:ext cx="1008112" cy="56693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b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 w="50800"/>
                <a:solidFill>
                  <a:srgbClr val="A47B38"/>
                </a:solidFill>
                <a:effectLst/>
                <a:uLnTx/>
                <a:uFillTx/>
                <a:latin typeface="+mj-lt"/>
                <a:ea typeface="+mj-ea"/>
                <a:cs typeface="Arabic Transparent" pitchFamily="2" charset="-78"/>
              </a:rPr>
              <a:t>يتبع</a:t>
            </a:r>
            <a:endParaRPr kumimoji="0" lang="ar-SA" sz="3200" i="0" u="none" strike="noStrike" kern="1200" cap="none" spc="0" normalizeH="0" baseline="0" noProof="0" dirty="0">
              <a:ln w="50800"/>
              <a:solidFill>
                <a:srgbClr val="1598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abic Transpare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10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LL\Pictures\IMG_36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948855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467544" y="2204864"/>
            <a:ext cx="81369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19B5B9"/>
                </a:solidFill>
              </a:rPr>
              <a:t> طالبتي المبدعة : أجيبي عن الأسئلة التالية بالتعاون مع أفراد مجموعتك </a:t>
            </a:r>
            <a:r>
              <a:rPr lang="ar-SA" sz="2800" b="1" dirty="0" err="1">
                <a:solidFill>
                  <a:srgbClr val="19B5B9"/>
                </a:solidFill>
              </a:rPr>
              <a:t>وبإستخدام</a:t>
            </a:r>
            <a:r>
              <a:rPr lang="ar-SA" sz="2800" b="1" dirty="0">
                <a:solidFill>
                  <a:srgbClr val="19B5B9"/>
                </a:solidFill>
              </a:rPr>
              <a:t> مصادر التعلم المتوفرة :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395536" y="548680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نشاط 2 </a:t>
            </a:r>
          </a:p>
        </p:txBody>
      </p:sp>
      <p:pic>
        <p:nvPicPr>
          <p:cNvPr id="3074" name="Picture 2" descr="C:\Users\DELL\Pictures\IMG_36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76672"/>
            <a:ext cx="1475656" cy="1475656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611560" y="342900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/>
              <a:t>ما السبب في تغير لون التحف والقطع المعدنية والأشياء المصنوعة من </a:t>
            </a:r>
            <a:r>
              <a:rPr lang="ar-SA" sz="3200" dirty="0" err="1"/>
              <a:t>الفضة ؟</a:t>
            </a:r>
            <a:endParaRPr lang="ar-SA" sz="3200" dirty="0"/>
          </a:p>
          <a:p>
            <a:pPr algn="ctr"/>
            <a:r>
              <a:rPr lang="ar-SA" sz="3200" dirty="0"/>
              <a:t>ما سبب استخدام الفحم بدلاً من الخشب في محطات توليد </a:t>
            </a:r>
            <a:r>
              <a:rPr lang="ar-SA" sz="3200" dirty="0" err="1"/>
              <a:t>الطاقة ؟</a:t>
            </a:r>
            <a:endParaRPr lang="ar-SA" sz="3200" dirty="0"/>
          </a:p>
          <a:p>
            <a:pPr algn="ctr"/>
            <a:r>
              <a:rPr lang="ar-SA" sz="3200" dirty="0"/>
              <a:t>أذكري أمثلة لتفاعلات تحدث بشكل تلقائي وأخرى غير </a:t>
            </a:r>
            <a:r>
              <a:rPr lang="ar-SA" sz="3200" dirty="0" err="1"/>
              <a:t>تلقائية ؟</a:t>
            </a:r>
            <a:endParaRPr lang="ar-SA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Pictures\IMG_5089.PNG"/>
          <p:cNvPicPr>
            <a:picLocks noChangeAspect="1" noChangeArrowheads="1"/>
          </p:cNvPicPr>
          <p:nvPr/>
        </p:nvPicPr>
        <p:blipFill>
          <a:blip r:embed="rId2" cstate="print"/>
          <a:srcRect t="8001" b="4851"/>
          <a:stretch>
            <a:fillRect/>
          </a:stretch>
        </p:blipFill>
        <p:spPr bwMode="auto">
          <a:xfrm>
            <a:off x="0" y="0"/>
            <a:ext cx="6048672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12160" y="260648"/>
            <a:ext cx="3131840" cy="1143000"/>
          </a:xfrm>
        </p:spPr>
        <p:txBody>
          <a:bodyPr/>
          <a:lstStyle/>
          <a:p>
            <a:r>
              <a:rPr lang="ar-SA" u="sng" dirty="0">
                <a:solidFill>
                  <a:srgbClr val="C00000"/>
                </a:solidFill>
              </a:rPr>
              <a:t>شريحة التركيز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6084168" y="1340768"/>
            <a:ext cx="2808312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ماذا تلاحظين في الصورة </a:t>
            </a:r>
            <a:r>
              <a:rPr lang="ar-SA" sz="2400" dirty="0" err="1"/>
              <a:t>أمامك ؟</a:t>
            </a:r>
            <a:endParaRPr lang="ar-SA" sz="2400" dirty="0"/>
          </a:p>
          <a:p>
            <a:r>
              <a:rPr lang="ar-SA" sz="2400" dirty="0"/>
              <a:t>كيف يؤثر التغير في درجة الحرارة على سرعة التفاعل </a:t>
            </a:r>
            <a:r>
              <a:rPr lang="ar-SA" sz="2400" dirty="0" err="1"/>
              <a:t>الكيميائي ؟</a:t>
            </a:r>
            <a:endParaRPr lang="ar-SA" sz="2400" dirty="0"/>
          </a:p>
          <a:p>
            <a:r>
              <a:rPr lang="ar-SA" sz="2400" dirty="0"/>
              <a:t>وضع الطعام في الثلاجة هل يمنع تعفن </a:t>
            </a:r>
            <a:r>
              <a:rPr lang="ar-SA" sz="2400" dirty="0" err="1"/>
              <a:t>الطعام ؟</a:t>
            </a:r>
            <a:endParaRPr lang="ar-SA" sz="2400" dirty="0"/>
          </a:p>
          <a:p>
            <a:endParaRPr lang="ar-SA" sz="2400" dirty="0"/>
          </a:p>
          <a:p>
            <a:r>
              <a:rPr lang="ar-SA" sz="2400" dirty="0"/>
              <a:t>سنتعلم في هذا الدرس أكثر عن العوامل التي تؤثر في سرعة التفاعلات الكيميائية</a:t>
            </a:r>
          </a:p>
          <a:p>
            <a:r>
              <a:rPr lang="ar-SA" sz="2400" b="1" u="sng" dirty="0">
                <a:solidFill>
                  <a:srgbClr val="19B5B9"/>
                </a:solidFill>
              </a:rPr>
              <a:t>مصادر </a:t>
            </a:r>
            <a:r>
              <a:rPr lang="ar-SA" sz="2400" b="1" u="sng" dirty="0" err="1">
                <a:solidFill>
                  <a:srgbClr val="19B5B9"/>
                </a:solidFill>
              </a:rPr>
              <a:t>التعلم </a:t>
            </a:r>
            <a:r>
              <a:rPr lang="ar-SA" sz="2400" dirty="0" err="1"/>
              <a:t>:</a:t>
            </a:r>
            <a:endParaRPr lang="ar-SA" sz="2400" dirty="0"/>
          </a:p>
          <a:p>
            <a:r>
              <a:rPr lang="ar-SA" sz="2400" dirty="0" err="1"/>
              <a:t>الإنترنت </a:t>
            </a:r>
            <a:r>
              <a:rPr lang="ar-SA" sz="2400" dirty="0"/>
              <a:t>+مصادر الفصول </a:t>
            </a:r>
          </a:p>
        </p:txBody>
      </p:sp>
      <p:sp>
        <p:nvSpPr>
          <p:cNvPr id="6" name="فقاعة التفكير: على شكل سحابة 4"/>
          <p:cNvSpPr/>
          <p:nvPr/>
        </p:nvSpPr>
        <p:spPr>
          <a:xfrm>
            <a:off x="251520" y="4797152"/>
            <a:ext cx="2016224" cy="1656184"/>
          </a:xfrm>
          <a:prstGeom prst="cloudCallout">
            <a:avLst>
              <a:gd name="adj1" fmla="val 114850"/>
              <a:gd name="adj2" fmla="val -12630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2">
                    <a:lumMod val="75000"/>
                  </a:schemeClr>
                </a:solidFill>
              </a:rPr>
              <a:t>الربط مع الخبرة السابقة </a:t>
            </a:r>
            <a:r>
              <a:rPr lang="ar-SA" sz="2000" b="1" dirty="0" err="1">
                <a:solidFill>
                  <a:schemeClr val="tx2">
                    <a:lumMod val="75000"/>
                  </a:schemeClr>
                </a:solidFill>
              </a:rPr>
              <a:t>3دقائق</a:t>
            </a:r>
            <a:endParaRPr lang="ar-SA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51520" y="332656"/>
            <a:ext cx="4896544" cy="181588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19B5B9"/>
                </a:solidFill>
              </a:rPr>
              <a:t>قراءة فردية صامته ص 189 </a:t>
            </a:r>
          </a:p>
          <a:p>
            <a:pPr algn="ctr"/>
            <a:r>
              <a:rPr lang="ar-SA" sz="2800" b="1" dirty="0" err="1">
                <a:solidFill>
                  <a:srgbClr val="FF3300"/>
                </a:solidFill>
              </a:rPr>
              <a:t>عنوان</a:t>
            </a:r>
            <a:r>
              <a:rPr lang="ar-SA" sz="2800" b="1" dirty="0" err="1">
                <a:solidFill>
                  <a:srgbClr val="19B5B9"/>
                </a:solidFill>
              </a:rPr>
              <a:t> </a:t>
            </a:r>
            <a:r>
              <a:rPr lang="ar-SA" sz="2800" b="1" dirty="0">
                <a:solidFill>
                  <a:srgbClr val="19B5B9"/>
                </a:solidFill>
              </a:rPr>
              <a:t>: طاقة </a:t>
            </a:r>
            <a:r>
              <a:rPr lang="ar-SA" sz="2800" b="1" dirty="0" err="1">
                <a:solidFill>
                  <a:srgbClr val="19B5B9"/>
                </a:solidFill>
              </a:rPr>
              <a:t>التنشيط </a:t>
            </a:r>
            <a:r>
              <a:rPr lang="ar-SA" sz="2800" b="1" dirty="0">
                <a:solidFill>
                  <a:srgbClr val="19B5B9"/>
                </a:solidFill>
              </a:rPr>
              <a:t>_ بدء التفاعل</a:t>
            </a:r>
          </a:p>
          <a:p>
            <a:pPr algn="ctr"/>
            <a:r>
              <a:rPr lang="ar-SA" sz="2800" b="1" dirty="0" err="1">
                <a:solidFill>
                  <a:srgbClr val="19B5B9"/>
                </a:solidFill>
              </a:rPr>
              <a:t>+</a:t>
            </a:r>
            <a:endParaRPr lang="ar-SA" sz="2800" b="1" dirty="0">
              <a:solidFill>
                <a:srgbClr val="19B5B9"/>
              </a:solidFill>
            </a:endParaRPr>
          </a:p>
          <a:p>
            <a:pPr algn="ctr"/>
            <a:r>
              <a:rPr lang="ar-SA" sz="2800" b="1" dirty="0">
                <a:solidFill>
                  <a:srgbClr val="19B5B9"/>
                </a:solidFill>
              </a:rPr>
              <a:t>كتابة الاسئلة 3 </a:t>
            </a:r>
            <a:r>
              <a:rPr lang="ar-SA" sz="2800" b="1" dirty="0" err="1">
                <a:solidFill>
                  <a:srgbClr val="19B5B9"/>
                </a:solidFill>
              </a:rPr>
              <a:t>إتجاهات</a:t>
            </a:r>
            <a:r>
              <a:rPr lang="ar-SA" sz="2800" b="1" dirty="0">
                <a:solidFill>
                  <a:srgbClr val="19B5B9"/>
                </a:solidFill>
              </a:rPr>
              <a:t> </a:t>
            </a:r>
          </a:p>
        </p:txBody>
      </p:sp>
      <p:pic>
        <p:nvPicPr>
          <p:cNvPr id="18434" name="Picture 2" descr="C:\Users\DELL\Pictures\IMG_36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48680"/>
            <a:ext cx="1835696" cy="1835696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5364088" y="188640"/>
            <a:ext cx="165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15989B"/>
                </a:solidFill>
              </a:rPr>
              <a:t>استراتيجية جيكسو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51520" y="2564904"/>
            <a:ext cx="4896544" cy="181588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19B5B9"/>
                </a:solidFill>
              </a:rPr>
              <a:t>قراءة فردية صامته ص 190</a:t>
            </a:r>
          </a:p>
          <a:p>
            <a:pPr algn="ctr"/>
            <a:r>
              <a:rPr lang="ar-SA" sz="2800" b="1" dirty="0" err="1">
                <a:solidFill>
                  <a:srgbClr val="FF3300"/>
                </a:solidFill>
              </a:rPr>
              <a:t>عنوان</a:t>
            </a:r>
            <a:r>
              <a:rPr lang="ar-SA" sz="2800" b="1" dirty="0" err="1">
                <a:solidFill>
                  <a:srgbClr val="19B5B9"/>
                </a:solidFill>
              </a:rPr>
              <a:t> </a:t>
            </a:r>
            <a:r>
              <a:rPr lang="ar-SA" sz="2800" b="1" dirty="0">
                <a:solidFill>
                  <a:srgbClr val="19B5B9"/>
                </a:solidFill>
              </a:rPr>
              <a:t>: سرعة التفاعل </a:t>
            </a:r>
          </a:p>
          <a:p>
            <a:pPr algn="ctr"/>
            <a:r>
              <a:rPr lang="ar-SA" sz="2800" b="1" dirty="0" err="1">
                <a:solidFill>
                  <a:srgbClr val="19B5B9"/>
                </a:solidFill>
              </a:rPr>
              <a:t>+</a:t>
            </a:r>
            <a:endParaRPr lang="ar-SA" sz="2800" b="1" dirty="0">
              <a:solidFill>
                <a:srgbClr val="19B5B9"/>
              </a:solidFill>
            </a:endParaRPr>
          </a:p>
          <a:p>
            <a:pPr algn="ctr"/>
            <a:r>
              <a:rPr lang="ar-SA" sz="2800" b="1" dirty="0">
                <a:solidFill>
                  <a:srgbClr val="19B5B9"/>
                </a:solidFill>
              </a:rPr>
              <a:t>كتابة الاسئلة 3 </a:t>
            </a:r>
            <a:r>
              <a:rPr lang="ar-SA" sz="2800" b="1" dirty="0" err="1">
                <a:solidFill>
                  <a:srgbClr val="19B5B9"/>
                </a:solidFill>
              </a:rPr>
              <a:t>إتجاهات</a:t>
            </a:r>
            <a:r>
              <a:rPr lang="ar-SA" sz="2800" b="1" dirty="0">
                <a:solidFill>
                  <a:srgbClr val="19B5B9"/>
                </a:solidFill>
              </a:rPr>
              <a:t>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51520" y="4653136"/>
            <a:ext cx="4896544" cy="181588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19B5B9"/>
                </a:solidFill>
              </a:rPr>
              <a:t>قراءة فردية صامته ص 193 </a:t>
            </a:r>
          </a:p>
          <a:p>
            <a:pPr algn="ctr"/>
            <a:r>
              <a:rPr lang="ar-SA" sz="2800" b="1" dirty="0" err="1">
                <a:solidFill>
                  <a:srgbClr val="FF3300"/>
                </a:solidFill>
              </a:rPr>
              <a:t>عنوان</a:t>
            </a:r>
            <a:r>
              <a:rPr lang="ar-SA" sz="2800" b="1" dirty="0" err="1">
                <a:solidFill>
                  <a:srgbClr val="19B5B9"/>
                </a:solidFill>
              </a:rPr>
              <a:t> </a:t>
            </a:r>
            <a:r>
              <a:rPr lang="ar-SA" sz="2800" b="1" dirty="0">
                <a:solidFill>
                  <a:srgbClr val="19B5B9"/>
                </a:solidFill>
              </a:rPr>
              <a:t>: تسريع التفاعلات</a:t>
            </a:r>
          </a:p>
          <a:p>
            <a:pPr algn="ctr"/>
            <a:r>
              <a:rPr lang="ar-SA" sz="2800" b="1" dirty="0" err="1">
                <a:solidFill>
                  <a:srgbClr val="19B5B9"/>
                </a:solidFill>
              </a:rPr>
              <a:t>+</a:t>
            </a:r>
            <a:endParaRPr lang="ar-SA" sz="2800" b="1" dirty="0">
              <a:solidFill>
                <a:srgbClr val="19B5B9"/>
              </a:solidFill>
            </a:endParaRPr>
          </a:p>
          <a:p>
            <a:pPr algn="ctr"/>
            <a:r>
              <a:rPr lang="ar-SA" sz="2800" b="1" dirty="0">
                <a:solidFill>
                  <a:srgbClr val="19B5B9"/>
                </a:solidFill>
              </a:rPr>
              <a:t>كتابة الاسئلة 3 </a:t>
            </a:r>
            <a:r>
              <a:rPr lang="ar-SA" sz="2800" b="1" dirty="0" err="1">
                <a:solidFill>
                  <a:srgbClr val="19B5B9"/>
                </a:solidFill>
              </a:rPr>
              <a:t>إتجاهات</a:t>
            </a:r>
            <a:r>
              <a:rPr lang="ar-SA" sz="2800" b="1" dirty="0">
                <a:solidFill>
                  <a:srgbClr val="19B5B9"/>
                </a:solidFill>
              </a:rPr>
              <a:t>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364088" y="4077072"/>
            <a:ext cx="3600400" cy="2246769"/>
          </a:xfrm>
          <a:prstGeom prst="rect">
            <a:avLst/>
          </a:prstGeom>
          <a:ln>
            <a:solidFill>
              <a:srgbClr val="19B5B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19B5B9"/>
                </a:solidFill>
              </a:rPr>
              <a:t>قراءة فردية صامته ص 191 </a:t>
            </a:r>
          </a:p>
          <a:p>
            <a:pPr algn="ctr"/>
            <a:r>
              <a:rPr lang="ar-SA" sz="2800" b="1" dirty="0" err="1">
                <a:solidFill>
                  <a:srgbClr val="FF3300"/>
                </a:solidFill>
              </a:rPr>
              <a:t>عنوان</a:t>
            </a:r>
            <a:r>
              <a:rPr lang="ar-SA" sz="2800" b="1" dirty="0" err="1">
                <a:solidFill>
                  <a:srgbClr val="19B5B9"/>
                </a:solidFill>
              </a:rPr>
              <a:t> </a:t>
            </a:r>
            <a:r>
              <a:rPr lang="ar-SA" sz="2800" b="1" dirty="0">
                <a:solidFill>
                  <a:srgbClr val="19B5B9"/>
                </a:solidFill>
              </a:rPr>
              <a:t>: أثر درجة الحرارة </a:t>
            </a:r>
            <a:r>
              <a:rPr lang="ar-SA" sz="2800" b="1" dirty="0" err="1">
                <a:solidFill>
                  <a:srgbClr val="19B5B9"/>
                </a:solidFill>
              </a:rPr>
              <a:t>في ....</a:t>
            </a:r>
            <a:endParaRPr lang="ar-SA" sz="2800" b="1" dirty="0">
              <a:solidFill>
                <a:srgbClr val="19B5B9"/>
              </a:solidFill>
            </a:endParaRPr>
          </a:p>
          <a:p>
            <a:pPr algn="ctr"/>
            <a:r>
              <a:rPr lang="ar-SA" sz="2800" b="1" dirty="0" err="1">
                <a:solidFill>
                  <a:srgbClr val="19B5B9"/>
                </a:solidFill>
              </a:rPr>
              <a:t>+</a:t>
            </a:r>
            <a:endParaRPr lang="ar-SA" sz="2800" b="1" dirty="0">
              <a:solidFill>
                <a:srgbClr val="19B5B9"/>
              </a:solidFill>
            </a:endParaRPr>
          </a:p>
          <a:p>
            <a:pPr algn="ctr"/>
            <a:r>
              <a:rPr lang="ar-SA" sz="2800" b="1" dirty="0">
                <a:solidFill>
                  <a:srgbClr val="19B5B9"/>
                </a:solidFill>
              </a:rPr>
              <a:t>كتابة الاسئلة 3 </a:t>
            </a:r>
            <a:r>
              <a:rPr lang="ar-SA" sz="2800" b="1" dirty="0" err="1">
                <a:solidFill>
                  <a:srgbClr val="19B5B9"/>
                </a:solidFill>
              </a:rPr>
              <a:t>إتجاهات</a:t>
            </a:r>
            <a:r>
              <a:rPr lang="ar-SA" sz="2800" b="1" dirty="0">
                <a:solidFill>
                  <a:srgbClr val="19B5B9"/>
                </a:solidFill>
              </a:rPr>
              <a:t>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436096" y="2780928"/>
            <a:ext cx="345638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5 دقائق  </a:t>
            </a:r>
            <a:r>
              <a:rPr lang="ar-SA" b="1" dirty="0" err="1"/>
              <a:t>قراءة </a:t>
            </a:r>
            <a:r>
              <a:rPr lang="ar-SA" b="1" dirty="0"/>
              <a:t>+ 6 دقائق مناقشة</a:t>
            </a:r>
          </a:p>
          <a:p>
            <a:pPr algn="ctr"/>
            <a:r>
              <a:rPr lang="ar-SA" b="1" dirty="0"/>
              <a:t>داخل المجموعة </a:t>
            </a:r>
          </a:p>
          <a:p>
            <a:pPr algn="ctr"/>
            <a:r>
              <a:rPr lang="ar-SA" b="1" dirty="0"/>
              <a:t>8 دقائق تبادل الخبرات بين الطالبات</a:t>
            </a:r>
          </a:p>
          <a:p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ownloads\ملصقات عرضية\003.png">
            <a:extLst>
              <a:ext uri="{FF2B5EF4-FFF2-40B4-BE49-F238E27FC236}">
                <a16:creationId xmlns:a16="http://schemas.microsoft.com/office/drawing/2014/main" id="{ECAC8664-52F4-4ACD-8E86-5B0E78FE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147543"/>
            <a:ext cx="6372201" cy="2251997"/>
          </a:xfrm>
          <a:prstGeom prst="rect">
            <a:avLst/>
          </a:prstGeom>
          <a:noFill/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9253143-3CF0-415F-B0D0-D8DDB281DBD9}"/>
              </a:ext>
            </a:extLst>
          </p:cNvPr>
          <p:cNvSpPr txBox="1"/>
          <p:nvPr/>
        </p:nvSpPr>
        <p:spPr>
          <a:xfrm>
            <a:off x="1259632" y="692696"/>
            <a:ext cx="5040560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5400" b="1" spc="150" dirty="0">
                <a:ln w="11430"/>
                <a:solidFill>
                  <a:schemeClr val="accent1">
                    <a:lumMod val="75000"/>
                  </a:schemeClr>
                </a:solidFill>
              </a:rPr>
              <a:t>تقويم مرحلي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1827D37-C32F-48FD-A57A-A3CE96FA96A9}"/>
              </a:ext>
            </a:extLst>
          </p:cNvPr>
          <p:cNvSpPr txBox="1"/>
          <p:nvPr/>
        </p:nvSpPr>
        <p:spPr>
          <a:xfrm>
            <a:off x="179512" y="2780928"/>
            <a:ext cx="8568952" cy="286232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3600" b="1" spc="150" dirty="0">
                <a:ln w="11430"/>
                <a:solidFill>
                  <a:schemeClr val="accent1">
                    <a:lumMod val="75000"/>
                  </a:schemeClr>
                </a:solidFill>
              </a:rPr>
              <a:t>التفاعلات الكيميائية تحدث جميعها بـــ :</a:t>
            </a:r>
          </a:p>
          <a:p>
            <a:pPr lvl="0" algn="ctr">
              <a:spcBef>
                <a:spcPct val="0"/>
              </a:spcBef>
              <a:defRPr/>
            </a:pPr>
            <a:endParaRPr lang="ar-SA" sz="3600" b="1" spc="150" dirty="0">
              <a:ln w="11430"/>
              <a:solidFill>
                <a:srgbClr val="A4288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سرعات مختلفة </a:t>
            </a: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سرعات متساوية </a:t>
            </a: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الإجابة الصحيحة غير واردة </a:t>
            </a:r>
          </a:p>
        </p:txBody>
      </p:sp>
    </p:spTree>
    <p:extLst>
      <p:ext uri="{BB962C8B-B14F-4D97-AF65-F5344CB8AC3E}">
        <p14:creationId xmlns:p14="http://schemas.microsoft.com/office/powerpoint/2010/main" val="329679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ownloads\ملصقات عرضية\003.png">
            <a:extLst>
              <a:ext uri="{FF2B5EF4-FFF2-40B4-BE49-F238E27FC236}">
                <a16:creationId xmlns:a16="http://schemas.microsoft.com/office/drawing/2014/main" id="{ECAC8664-52F4-4ACD-8E86-5B0E78FE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07504" y="188640"/>
            <a:ext cx="4703579" cy="1662290"/>
          </a:xfrm>
          <a:prstGeom prst="rect">
            <a:avLst/>
          </a:prstGeom>
          <a:noFill/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9253143-3CF0-415F-B0D0-D8DDB281DBD9}"/>
              </a:ext>
            </a:extLst>
          </p:cNvPr>
          <p:cNvSpPr txBox="1"/>
          <p:nvPr/>
        </p:nvSpPr>
        <p:spPr>
          <a:xfrm>
            <a:off x="467544" y="548680"/>
            <a:ext cx="5040560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000" b="1" spc="150" dirty="0">
                <a:ln w="11430"/>
                <a:solidFill>
                  <a:srgbClr val="D2C3B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تقويم مرحلي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1827D37-C32F-48FD-A57A-A3CE96FA96A9}"/>
              </a:ext>
            </a:extLst>
          </p:cNvPr>
          <p:cNvSpPr txBox="1"/>
          <p:nvPr/>
        </p:nvSpPr>
        <p:spPr>
          <a:xfrm>
            <a:off x="287524" y="2724978"/>
            <a:ext cx="8568952" cy="34163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3600" b="1" spc="150" dirty="0">
                <a:ln w="11430"/>
                <a:solidFill>
                  <a:srgbClr val="B9AC9D"/>
                </a:solidFill>
              </a:rPr>
              <a:t>ما الذي يتطلبه كسر الروابط في المتفاعلات لكي تتكون روابط جديدة في النواتج :</a:t>
            </a:r>
          </a:p>
          <a:p>
            <a:pPr lvl="0" algn="ctr">
              <a:spcBef>
                <a:spcPct val="0"/>
              </a:spcBef>
              <a:defRPr/>
            </a:pPr>
            <a:endParaRPr lang="ar-SA" sz="3600" b="1" spc="150" dirty="0">
              <a:ln w="11430"/>
              <a:solidFill>
                <a:srgbClr val="A4288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طاقة </a:t>
            </a: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عامل مثبط </a:t>
            </a: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تغير فيزيائي</a:t>
            </a:r>
          </a:p>
        </p:txBody>
      </p:sp>
    </p:spTree>
    <p:extLst>
      <p:ext uri="{BB962C8B-B14F-4D97-AF65-F5344CB8AC3E}">
        <p14:creationId xmlns:p14="http://schemas.microsoft.com/office/powerpoint/2010/main" val="17038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611560" y="2924944"/>
            <a:ext cx="7920880" cy="360098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1905"/>
                <a:solidFill>
                  <a:srgbClr val="7939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 المصطلح الذي يعبر عن الحد الأدنى من الطاقة التي تلزم لبدء التفاعل </a:t>
            </a:r>
            <a:r>
              <a:rPr lang="ar-EG" sz="4400" b="1" dirty="0">
                <a:ln w="1905"/>
                <a:solidFill>
                  <a:srgbClr val="7939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؟</a:t>
            </a:r>
            <a:endParaRPr lang="ar-SA" sz="4400" b="1" dirty="0">
              <a:ln w="1905"/>
              <a:solidFill>
                <a:srgbClr val="7939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SA" sz="4400" b="1" dirty="0">
              <a:ln w="1905"/>
              <a:solidFill>
                <a:srgbClr val="7939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سرعة التفاعل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عامل محفز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طاقة التنشيط </a:t>
            </a:r>
            <a:endParaRPr lang="ar-EG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704" name="AutoShape 8" descr="ÙØªÙØ¬Ø© Ø¨Ø­Ø« Ø§ÙØµÙØ± Ø¹Ù Ø­Ø¯ÙØ¯ Ø§ÙØµÙØ§Ø¦Ø­ Ø§ÙØ§Ø±Ø¶Ù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9706" name="AutoShape 10" descr="ÙØªÙØ¬Ø© Ø¨Ø­Ø« Ø§ÙØµÙØ± Ø¹Ù Ø­Ø¯ÙØ¯ Ø§ÙØµÙØ§Ø¦Ø­ Ø§ÙØ§Ø±Ø¶Ù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9708" name="AutoShape 12" descr="ÙØªÙØ¬Ø© Ø¨Ø­Ø« Ø§ÙØµÙØ± Ø¹Ù Ø­Ø¯ÙØ¯ Ø§ÙØµÙØ§Ø¦Ø­ Ø§ÙØ§Ø±Ø¶Ù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9710" name="AutoShape 14" descr="ÙØªÙØ¬Ø© Ø¨Ø­Ø« Ø§ÙØµÙØ± Ø¹Ù Ø­Ø¯ÙØ¯ Ø§ÙØµÙØ§Ø¦Ø­ Ø§ÙØ§Ø±Ø¶Ù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9712" name="AutoShape 16" descr="ØµÙØ±Ø© Ø°Ø§Øª ØµÙ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9714" name="AutoShape 18" descr="ØµÙØ±Ø© Ø°Ø§Øª ØµÙ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0" name="Picture 2" descr="C:\Users\DELL\Downloads\ملصقات عرضية\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7020273" cy="2574573"/>
          </a:xfrm>
          <a:prstGeom prst="rect">
            <a:avLst/>
          </a:prstGeom>
          <a:noFill/>
        </p:spPr>
      </p:pic>
      <p:sp>
        <p:nvSpPr>
          <p:cNvPr id="12" name="مربع نص 11"/>
          <p:cNvSpPr txBox="1"/>
          <p:nvPr/>
        </p:nvSpPr>
        <p:spPr>
          <a:xfrm>
            <a:off x="1907704" y="980728"/>
            <a:ext cx="46805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علمتني الكيمياء أن قيمة الإنسان </a:t>
            </a:r>
          </a:p>
          <a:p>
            <a:pPr algn="ctr"/>
            <a:r>
              <a:rPr lang="ar-SA" sz="2000" b="1" dirty="0">
                <a:solidFill>
                  <a:schemeClr val="bg1"/>
                </a:solidFill>
              </a:rPr>
              <a:t>هي ما </a:t>
            </a:r>
            <a:r>
              <a:rPr lang="ar-SA" sz="2000" b="1" dirty="0" err="1">
                <a:solidFill>
                  <a:schemeClr val="bg1"/>
                </a:solidFill>
              </a:rPr>
              <a:t>يضيفة</a:t>
            </a:r>
            <a:r>
              <a:rPr lang="ar-SA" sz="2000" b="1" dirty="0">
                <a:solidFill>
                  <a:schemeClr val="bg1"/>
                </a:solidFill>
              </a:rPr>
              <a:t> من مجموع عناصر العمل الصالح إلى بوتقة الدنيا ليرى أحسن النتائج في الآخرة </a:t>
            </a:r>
          </a:p>
        </p:txBody>
      </p:sp>
    </p:spTree>
    <p:extLst>
      <p:ext uri="{BB962C8B-B14F-4D97-AF65-F5344CB8AC3E}">
        <p14:creationId xmlns:p14="http://schemas.microsoft.com/office/powerpoint/2010/main" val="363927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323528" y="3501008"/>
            <a:ext cx="8280919" cy="92333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صفي سرعة التفاعل الكيميائي  </a:t>
            </a:r>
            <a:r>
              <a:rPr lang="ar-EG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؟</a:t>
            </a:r>
            <a:endParaRPr lang="ar-EG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C:\Users\DELL\Downloads\ملصقات عرضية\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6294309" cy="2232248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979712" y="908720"/>
            <a:ext cx="33843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علمتني الكيمياء الصبر والتحمل للوصول لأفضل النتائج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395536" y="2996952"/>
            <a:ext cx="8172400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5400" b="1" cap="all" dirty="0">
                <a:ln/>
                <a:solidFill>
                  <a:srgbClr val="19B5B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أثر درجة الحرارة في سرعة التفاعل</a:t>
            </a:r>
          </a:p>
        </p:txBody>
      </p:sp>
      <p:sp>
        <p:nvSpPr>
          <p:cNvPr id="4" name="شكل بيضاوي 3"/>
          <p:cNvSpPr/>
          <p:nvPr/>
        </p:nvSpPr>
        <p:spPr>
          <a:xfrm>
            <a:off x="7020272" y="620688"/>
            <a:ext cx="1800200" cy="1512168"/>
          </a:xfrm>
          <a:prstGeom prst="ellipse">
            <a:avLst/>
          </a:prstGeom>
          <a:solidFill>
            <a:srgbClr val="19B5B9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نشاط  </a:t>
            </a:r>
            <a:endParaRPr lang="ar-SA" b="1" dirty="0"/>
          </a:p>
        </p:txBody>
      </p:sp>
      <p:sp>
        <p:nvSpPr>
          <p:cNvPr id="8" name="مستطيل 7"/>
          <p:cNvSpPr/>
          <p:nvPr/>
        </p:nvSpPr>
        <p:spPr>
          <a:xfrm>
            <a:off x="1979712" y="692696"/>
            <a:ext cx="3836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dirty="0">
                <a:solidFill>
                  <a:srgbClr val="996600"/>
                </a:solidFill>
              </a:rPr>
              <a:t>يتم تجهيز التجربة قبل الدرس بيومين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55576" y="4221088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قطع حبة طماطم نصفين ووضعها في أكياس بلاستيك </a:t>
            </a:r>
            <a:r>
              <a:rPr lang="ar-SA" sz="2800" b="1" dirty="0" err="1">
                <a:solidFill>
                  <a:schemeClr val="tx2">
                    <a:lumMod val="75000"/>
                  </a:schemeClr>
                </a:solidFill>
              </a:rPr>
              <a:t>مغلقة :</a:t>
            </a:r>
            <a:endParaRPr lang="ar-SA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ctr">
              <a:buAutoNum type="arabicPeriod"/>
            </a:pPr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النصف الاول في الثلاجة </a:t>
            </a:r>
          </a:p>
          <a:p>
            <a:pPr marL="514350" indent="-514350" algn="ctr">
              <a:buAutoNum type="arabicPeriod"/>
            </a:pPr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النصف الثاني في الخزانة  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27584" y="5733256"/>
            <a:ext cx="7518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 err="1"/>
              <a:t>المطلوب </a:t>
            </a:r>
            <a:r>
              <a:rPr lang="ar-SA" sz="3200" b="1" dirty="0"/>
              <a:t>: مقارنتهما ببعض وذكر أسباب التغير الحادث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96136" y="2132856"/>
            <a:ext cx="3347864" cy="56693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b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>
                <a:ln>
                  <a:noFill/>
                </a:ln>
                <a:solidFill>
                  <a:srgbClr val="A428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تقويمي للخبرة</a:t>
            </a:r>
            <a:r>
              <a:rPr kumimoji="0" lang="ar-SA" sz="2400" i="0" u="none" strike="noStrike" kern="1200" cap="none" spc="0" normalizeH="0" noProof="0" dirty="0">
                <a:ln>
                  <a:noFill/>
                </a:ln>
                <a:solidFill>
                  <a:srgbClr val="A428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الجديدة </a:t>
            </a:r>
            <a:endParaRPr kumimoji="0" lang="ar-SA" sz="2400" i="0" u="none" strike="noStrike" kern="1200" cap="none" spc="0" normalizeH="0" baseline="0" noProof="0" dirty="0">
              <a:ln w="50800"/>
              <a:solidFill>
                <a:srgbClr val="A428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abic Transparent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827584" y="2204864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مدة </a:t>
            </a:r>
            <a:r>
              <a:rPr lang="ar-SA" dirty="0" err="1"/>
              <a:t>النشاط </a:t>
            </a:r>
            <a:r>
              <a:rPr lang="ar-SA" dirty="0"/>
              <a:t>: دقيقتان </a:t>
            </a:r>
          </a:p>
        </p:txBody>
      </p:sp>
      <p:pic>
        <p:nvPicPr>
          <p:cNvPr id="7170" name="Picture 2" descr="C:\Users\DELL\Pictures\NEGnHgkQ9BUvi9CVRL1d2pn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12056" cy="1988840"/>
          </a:xfrm>
          <a:prstGeom prst="rect">
            <a:avLst/>
          </a:prstGeom>
          <a:noFill/>
        </p:spPr>
      </p:pic>
      <p:pic>
        <p:nvPicPr>
          <p:cNvPr id="1026" name="Picture 2" descr="نتيجة بحث الصور عن طماطم معفن">
            <a:extLst>
              <a:ext uri="{FF2B5EF4-FFF2-40B4-BE49-F238E27FC236}">
                <a16:creationId xmlns:a16="http://schemas.microsoft.com/office/drawing/2014/main" id="{2E7ED82C-2330-472E-97C5-59384E1F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46" y="1675317"/>
            <a:ext cx="1741735" cy="11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طماطم عفن">
            <a:extLst>
              <a:ext uri="{FF2B5EF4-FFF2-40B4-BE49-F238E27FC236}">
                <a16:creationId xmlns:a16="http://schemas.microsoft.com/office/drawing/2014/main" id="{8D5C55FD-52C8-46FF-80B3-9AC406388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r="17130"/>
          <a:stretch/>
        </p:blipFill>
        <p:spPr bwMode="auto">
          <a:xfrm>
            <a:off x="4645235" y="1847057"/>
            <a:ext cx="1408220" cy="11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7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755576" y="350100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A42889"/>
                </a:solidFill>
              </a:rPr>
              <a:t>ما الذي يمكنك قياسه لتحديد سرعة </a:t>
            </a:r>
            <a:r>
              <a:rPr lang="ar-SA" sz="4000" b="1" dirty="0" err="1">
                <a:solidFill>
                  <a:srgbClr val="A42889"/>
                </a:solidFill>
              </a:rPr>
              <a:t>التفاعل ؟</a:t>
            </a:r>
            <a:endParaRPr lang="ar-SA" sz="4000" b="1" dirty="0">
              <a:solidFill>
                <a:srgbClr val="A42889"/>
              </a:solidFill>
            </a:endParaRPr>
          </a:p>
        </p:txBody>
      </p:sp>
      <p:pic>
        <p:nvPicPr>
          <p:cNvPr id="6146" name="Picture 2" descr="C:\Users\DELL\Downloads\ملصقات عرضية\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5859089" cy="2232248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475656" y="908720"/>
            <a:ext cx="40324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علمتني الكيمياء خوض التجارب </a:t>
            </a:r>
          </a:p>
          <a:p>
            <a:pPr algn="ctr"/>
            <a:r>
              <a:rPr lang="ar-SA" sz="2000" b="1" dirty="0">
                <a:solidFill>
                  <a:schemeClr val="bg1"/>
                </a:solidFill>
              </a:rPr>
              <a:t>لكي تصل في مرة من المرات إلى ما تريد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Pictures\FBAC31AD-2092-444B-B996-9A04FF45849B-4727-0000013AABE2A7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92516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862710" y="548680"/>
            <a:ext cx="3201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التفاعلات الكيميائية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691680" y="1484784"/>
            <a:ext cx="56166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solidFill>
                  <a:srgbClr val="FFC000"/>
                </a:solidFill>
              </a:rPr>
              <a:t>الدرس </a:t>
            </a:r>
            <a:r>
              <a:rPr lang="ar-SA" sz="4000" b="1" dirty="0" err="1">
                <a:solidFill>
                  <a:srgbClr val="FFC000"/>
                </a:solidFill>
              </a:rPr>
              <a:t>االثاني</a:t>
            </a:r>
            <a:r>
              <a:rPr lang="ar-SA" sz="4000" b="1" dirty="0">
                <a:solidFill>
                  <a:srgbClr val="FFC000"/>
                </a:solidFill>
              </a:rPr>
              <a:t>  :</a:t>
            </a:r>
            <a:br>
              <a:rPr lang="ar-SA" sz="4000" b="1" dirty="0">
                <a:solidFill>
                  <a:srgbClr val="FFFF00"/>
                </a:solidFill>
              </a:rPr>
            </a:br>
            <a:br>
              <a:rPr lang="ar-SA" sz="2000" b="1" dirty="0">
                <a:solidFill>
                  <a:srgbClr val="FFFF00"/>
                </a:solidFill>
              </a:rPr>
            </a:br>
            <a:r>
              <a:rPr lang="ar-SA" sz="2800" b="1" dirty="0">
                <a:solidFill>
                  <a:srgbClr val="FFFFCC"/>
                </a:solidFill>
              </a:rPr>
              <a:t>سرعة التفاعلات الكيميائية 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3548594" y="3136020"/>
            <a:ext cx="5292080" cy="1077218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 prst="angle"/>
          </a:sp3d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3200" dirty="0">
                <a:ln w="0">
                  <a:solidFill>
                    <a:srgbClr val="DE5926"/>
                  </a:solidFill>
                </a:ln>
                <a:solidFill>
                  <a:srgbClr val="DE59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العوامل المساعدة على سرعة التفاعلات الكيميائية</a:t>
            </a: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086" y="3674629"/>
            <a:ext cx="3644153" cy="2924944"/>
          </a:xfrm>
          <a:prstGeom prst="rect">
            <a:avLst/>
          </a:prstGeom>
          <a:noFill/>
        </p:spPr>
      </p:pic>
      <p:pic>
        <p:nvPicPr>
          <p:cNvPr id="7170" name="Picture 2" descr="C:\Users\DELL\Downloads\ملصقات عرضية\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97188" cy="2564904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2123728" y="620688"/>
            <a:ext cx="460851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علمتني الكيمياء أن </a:t>
            </a:r>
            <a:r>
              <a:rPr lang="ar-SA" sz="2000" b="1" dirty="0" err="1"/>
              <a:t>البروم</a:t>
            </a:r>
            <a:r>
              <a:rPr lang="ar-SA" sz="2000" b="1" dirty="0"/>
              <a:t> عنصر نشط كيميائياً   فليس كل نشاط مثمر لذا عليك أن </a:t>
            </a:r>
            <a:r>
              <a:rPr lang="ar-SA" sz="2000" b="1" dirty="0" err="1"/>
              <a:t>تجعلي</a:t>
            </a:r>
            <a:r>
              <a:rPr lang="ar-SA" sz="2000" b="1" dirty="0"/>
              <a:t> نشاطك نافع ومحفز ودافع لنشاط من حولك </a:t>
            </a:r>
          </a:p>
        </p:txBody>
      </p:sp>
    </p:spTree>
    <p:extLst>
      <p:ext uri="{BB962C8B-B14F-4D97-AF65-F5344CB8AC3E}">
        <p14:creationId xmlns:p14="http://schemas.microsoft.com/office/powerpoint/2010/main" val="31837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LL\Pictures\IMG_5177.PNG"/>
          <p:cNvPicPr>
            <a:picLocks noChangeAspect="1" noChangeArrowheads="1"/>
          </p:cNvPicPr>
          <p:nvPr/>
        </p:nvPicPr>
        <p:blipFill>
          <a:blip r:embed="rId3" cstate="print"/>
          <a:srcRect t="42503" b="5926"/>
          <a:stretch>
            <a:fillRect/>
          </a:stretch>
        </p:blipFill>
        <p:spPr bwMode="auto">
          <a:xfrm>
            <a:off x="251520" y="2852936"/>
            <a:ext cx="2830033" cy="3459823"/>
          </a:xfrm>
          <a:prstGeom prst="rect">
            <a:avLst/>
          </a:prstGeom>
          <a:noFill/>
        </p:spPr>
      </p:pic>
      <p:sp>
        <p:nvSpPr>
          <p:cNvPr id="11" name="مستطيل 10"/>
          <p:cNvSpPr/>
          <p:nvPr/>
        </p:nvSpPr>
        <p:spPr>
          <a:xfrm>
            <a:off x="2926801" y="2103819"/>
            <a:ext cx="5976664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 العوامل المؤثرة في سرعة التفاعل ؟  </a:t>
            </a:r>
          </a:p>
        </p:txBody>
      </p:sp>
      <p:pic>
        <p:nvPicPr>
          <p:cNvPr id="4098" name="Picture 2" descr="C:\Users\DELL\Downloads\ملصقات عرضية\0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762180" cy="2060848"/>
          </a:xfrm>
          <a:prstGeom prst="rect">
            <a:avLst/>
          </a:prstGeom>
          <a:noFill/>
        </p:spPr>
      </p:pic>
      <p:graphicFrame>
        <p:nvGraphicFramePr>
          <p:cNvPr id="7" name="رسم تخطيطي 6"/>
          <p:cNvGraphicFramePr/>
          <p:nvPr/>
        </p:nvGraphicFramePr>
        <p:xfrm>
          <a:off x="3995936" y="3212976"/>
          <a:ext cx="489654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1835696" y="620688"/>
            <a:ext cx="48245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علمتني الكيمياء أن إضافة  قطرة واحدة على مئات اللترات تغير خواصه </a:t>
            </a:r>
            <a:r>
              <a:rPr lang="ar-SA" sz="2000" b="1" dirty="0" err="1"/>
              <a:t>كاملة ..</a:t>
            </a:r>
            <a:r>
              <a:rPr lang="ar-SA" sz="2000" b="1" dirty="0"/>
              <a:t> التغيير يبدأ بشخص </a:t>
            </a:r>
          </a:p>
        </p:txBody>
      </p:sp>
      <p:pic>
        <p:nvPicPr>
          <p:cNvPr id="16385" name="Picture 1" descr="C:\Users\DELL\Pictures\chemi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58022" y="5085184"/>
            <a:ext cx="1485978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27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51520" y="3573016"/>
            <a:ext cx="8676455" cy="110799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6600" b="1" dirty="0">
                <a:ln w="1905"/>
                <a:solidFill>
                  <a:srgbClr val="90C14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ماذا يقصد بالمثبطات</a:t>
            </a:r>
            <a:r>
              <a:rPr lang="ar-EG" sz="6600" b="1" dirty="0" err="1">
                <a:ln w="1905"/>
                <a:solidFill>
                  <a:srgbClr val="90C14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؟</a:t>
            </a:r>
            <a:endParaRPr lang="ar-EG" sz="6600" b="1" dirty="0">
              <a:ln w="1905"/>
              <a:solidFill>
                <a:srgbClr val="90C14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 descr="C:\Users\DELL\Downloads\ملصقات عرضية\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8092"/>
            <a:ext cx="6372201" cy="2251997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2051720" y="908720"/>
            <a:ext cx="37444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علمتني الكيمياء أن علاقتنا كالعناصر أن لم تتفاعل مع بعضها فلا قيمة لها  </a:t>
            </a:r>
          </a:p>
        </p:txBody>
      </p:sp>
    </p:spTree>
    <p:extLst>
      <p:ext uri="{BB962C8B-B14F-4D97-AF65-F5344CB8AC3E}">
        <p14:creationId xmlns:p14="http://schemas.microsoft.com/office/powerpoint/2010/main" val="363927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27584" y="2996952"/>
            <a:ext cx="7488832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5400" b="1" spc="150" dirty="0">
                <a:ln w="11430"/>
                <a:solidFill>
                  <a:srgbClr val="A4288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ما دور العامل المساعد في التفاعل الكيميائي </a:t>
            </a:r>
            <a:r>
              <a:rPr lang="ar-SA" sz="5400" b="1" spc="150" dirty="0">
                <a:ln w="11430"/>
                <a:solidFill>
                  <a:srgbClr val="D22097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؟</a:t>
            </a:r>
          </a:p>
        </p:txBody>
      </p:sp>
      <p:pic>
        <p:nvPicPr>
          <p:cNvPr id="5122" name="Picture 2" descr="C:\Users\DELL\Downloads\ملصقات عرضية\0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915741" cy="2492896"/>
          </a:xfrm>
          <a:prstGeom prst="rect">
            <a:avLst/>
          </a:prstGeom>
          <a:noFill/>
        </p:spPr>
      </p:pic>
      <p:pic>
        <p:nvPicPr>
          <p:cNvPr id="6146" name="Picture 2" descr="C:\Users\DELL\Pictures\Lab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81736"/>
            <a:ext cx="2376264" cy="2376264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1835696" y="692696"/>
            <a:ext cx="482453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علمتني الكيمياء أن الإثارة لا تأتي إلا بما يحفزها وأن  الذرة المثارة لا تستقر حتى تطلق ما بها من طاقة وهكذا البشر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195736" y="5301208"/>
            <a:ext cx="5400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اذكري استخدامات أخرى لكلمة محفز غير استخدامها في العلوم </a:t>
            </a:r>
          </a:p>
          <a:p>
            <a:pPr algn="ctr"/>
            <a:r>
              <a:rPr lang="ar-SA" sz="2000" b="1" dirty="0"/>
              <a:t>استعيني بالقاموس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ownloads\ملصقات عرضية\003.png">
            <a:extLst>
              <a:ext uri="{FF2B5EF4-FFF2-40B4-BE49-F238E27FC236}">
                <a16:creationId xmlns:a16="http://schemas.microsoft.com/office/drawing/2014/main" id="{ECAC8664-52F4-4ACD-8E86-5B0E78FE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147543"/>
            <a:ext cx="6372201" cy="2251997"/>
          </a:xfrm>
          <a:prstGeom prst="rect">
            <a:avLst/>
          </a:prstGeom>
          <a:noFill/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9253143-3CF0-415F-B0D0-D8DDB281DBD9}"/>
              </a:ext>
            </a:extLst>
          </p:cNvPr>
          <p:cNvSpPr txBox="1"/>
          <p:nvPr/>
        </p:nvSpPr>
        <p:spPr>
          <a:xfrm>
            <a:off x="1187624" y="692696"/>
            <a:ext cx="5040560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5400" b="1" spc="150" dirty="0">
                <a:ln w="11430"/>
                <a:solidFill>
                  <a:srgbClr val="D2C3B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تقويم مرحلي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1827D37-C32F-48FD-A57A-A3CE96FA96A9}"/>
              </a:ext>
            </a:extLst>
          </p:cNvPr>
          <p:cNvSpPr txBox="1"/>
          <p:nvPr/>
        </p:nvSpPr>
        <p:spPr>
          <a:xfrm>
            <a:off x="287524" y="2944693"/>
            <a:ext cx="8568952" cy="286232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3600" b="1" spc="150" dirty="0">
                <a:ln w="11430"/>
                <a:solidFill>
                  <a:srgbClr val="B9AC9D"/>
                </a:solidFill>
              </a:rPr>
              <a:t>أي مما يلي قد يبطئ سرعة التفاعل الكيميائي :</a:t>
            </a:r>
          </a:p>
          <a:p>
            <a:pPr lvl="0" algn="ctr">
              <a:spcBef>
                <a:spcPct val="0"/>
              </a:spcBef>
              <a:defRPr/>
            </a:pPr>
            <a:endParaRPr lang="ar-SA" sz="3600" b="1" spc="150" dirty="0">
              <a:ln w="11430"/>
              <a:solidFill>
                <a:srgbClr val="A4288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زيادة تركيز المواد المتفاعلة </a:t>
            </a: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تقليل تركيز المواد المتفاعلة</a:t>
            </a: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زيادة درجة الحرارة </a:t>
            </a:r>
          </a:p>
        </p:txBody>
      </p:sp>
    </p:spTree>
    <p:extLst>
      <p:ext uri="{BB962C8B-B14F-4D97-AF65-F5344CB8AC3E}">
        <p14:creationId xmlns:p14="http://schemas.microsoft.com/office/powerpoint/2010/main" val="36560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ownloads\ملصقات عرضية\003.png">
            <a:extLst>
              <a:ext uri="{FF2B5EF4-FFF2-40B4-BE49-F238E27FC236}">
                <a16:creationId xmlns:a16="http://schemas.microsoft.com/office/drawing/2014/main" id="{ECAC8664-52F4-4ACD-8E86-5B0E78FE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79513" y="156067"/>
            <a:ext cx="4608512" cy="1628692"/>
          </a:xfrm>
          <a:prstGeom prst="rect">
            <a:avLst/>
          </a:prstGeom>
          <a:noFill/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9253143-3CF0-415F-B0D0-D8DDB281DBD9}"/>
              </a:ext>
            </a:extLst>
          </p:cNvPr>
          <p:cNvSpPr txBox="1"/>
          <p:nvPr/>
        </p:nvSpPr>
        <p:spPr>
          <a:xfrm>
            <a:off x="539552" y="548680"/>
            <a:ext cx="5040560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000" b="1" spc="150" dirty="0">
                <a:ln w="11430"/>
              </a:rPr>
              <a:t>تقويم مرحلي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1827D37-C32F-48FD-A57A-A3CE96FA96A9}"/>
              </a:ext>
            </a:extLst>
          </p:cNvPr>
          <p:cNvSpPr txBox="1"/>
          <p:nvPr/>
        </p:nvSpPr>
        <p:spPr>
          <a:xfrm>
            <a:off x="246503" y="2617587"/>
            <a:ext cx="8650993" cy="286232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3600" b="1" spc="150" dirty="0">
                <a:ln w="11430"/>
                <a:solidFill>
                  <a:srgbClr val="B9AC9D"/>
                </a:solidFill>
              </a:rPr>
              <a:t>أي مما يأتي لا يؤثر في سرعة التفاعل :</a:t>
            </a:r>
          </a:p>
          <a:p>
            <a:pPr lvl="0" algn="ctr">
              <a:spcBef>
                <a:spcPct val="0"/>
              </a:spcBef>
              <a:defRPr/>
            </a:pPr>
            <a:endParaRPr lang="ar-SA" sz="3600" b="1" spc="150" dirty="0">
              <a:ln w="11430"/>
              <a:solidFill>
                <a:srgbClr val="B9AC9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التركيز ودرجة الحرارة </a:t>
            </a: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مساحة السطح </a:t>
            </a: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حالة المادة المتفاعلة </a:t>
            </a:r>
          </a:p>
        </p:txBody>
      </p:sp>
    </p:spTree>
    <p:extLst>
      <p:ext uri="{BB962C8B-B14F-4D97-AF65-F5344CB8AC3E}">
        <p14:creationId xmlns:p14="http://schemas.microsoft.com/office/powerpoint/2010/main" val="17512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ownloads\ملصقات عرضية\003.png">
            <a:extLst>
              <a:ext uri="{FF2B5EF4-FFF2-40B4-BE49-F238E27FC236}">
                <a16:creationId xmlns:a16="http://schemas.microsoft.com/office/drawing/2014/main" id="{ECAC8664-52F4-4ACD-8E86-5B0E78FE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147543"/>
            <a:ext cx="6372201" cy="2251997"/>
          </a:xfrm>
          <a:prstGeom prst="rect">
            <a:avLst/>
          </a:prstGeom>
          <a:noFill/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9253143-3CF0-415F-B0D0-D8DDB281DBD9}"/>
              </a:ext>
            </a:extLst>
          </p:cNvPr>
          <p:cNvSpPr txBox="1"/>
          <p:nvPr/>
        </p:nvSpPr>
        <p:spPr>
          <a:xfrm>
            <a:off x="1338358" y="764704"/>
            <a:ext cx="5040560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400" b="1" spc="150" dirty="0">
                <a:ln w="11430"/>
              </a:rPr>
              <a:t>تقويم مرحلي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1827D37-C32F-48FD-A57A-A3CE96FA96A9}"/>
              </a:ext>
            </a:extLst>
          </p:cNvPr>
          <p:cNvSpPr txBox="1"/>
          <p:nvPr/>
        </p:nvSpPr>
        <p:spPr>
          <a:xfrm>
            <a:off x="287524" y="2944693"/>
            <a:ext cx="8568952" cy="286232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3600" b="1" spc="150" dirty="0">
                <a:ln w="11430"/>
                <a:solidFill>
                  <a:srgbClr val="B9AC9D"/>
                </a:solidFill>
              </a:rPr>
              <a:t>لإبطاء سرعة التفاعل الكيميائي يجب إضافة :</a:t>
            </a:r>
          </a:p>
          <a:p>
            <a:pPr lvl="0" algn="ctr">
              <a:spcBef>
                <a:spcPct val="0"/>
              </a:spcBef>
              <a:defRPr/>
            </a:pPr>
            <a:endParaRPr lang="ar-SA" sz="3600" b="1" spc="150" dirty="0">
              <a:ln w="11430"/>
              <a:solidFill>
                <a:srgbClr val="A4288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عامل محفز</a:t>
            </a: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عامل مثبط </a:t>
            </a: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مواد متفاعلة </a:t>
            </a:r>
          </a:p>
        </p:txBody>
      </p:sp>
    </p:spTree>
    <p:extLst>
      <p:ext uri="{BB962C8B-B14F-4D97-AF65-F5344CB8AC3E}">
        <p14:creationId xmlns:p14="http://schemas.microsoft.com/office/powerpoint/2010/main" val="35259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Pictures\IMG_5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762500" cy="5715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4788023" y="1748940"/>
            <a:ext cx="4355976" cy="224676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5400" b="1" spc="150" dirty="0">
                <a:ln w="11430"/>
                <a:solidFill>
                  <a:srgbClr val="DE686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الربط بالبيئة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SA" sz="5400" b="1" spc="150" dirty="0">
                <a:ln w="11430"/>
                <a:solidFill>
                  <a:srgbClr val="D22097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SA" sz="3200" b="1" spc="150" dirty="0">
                <a:ln w="11430"/>
                <a:solidFill>
                  <a:srgbClr val="D22097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كتاب الطالبة </a:t>
            </a:r>
            <a:r>
              <a:rPr lang="ar-SA" sz="3200" b="1" spc="150" dirty="0" err="1">
                <a:ln w="11430"/>
                <a:solidFill>
                  <a:srgbClr val="D22097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صـ193</a:t>
            </a:r>
            <a:endParaRPr lang="ar-SA" sz="3200" b="1" spc="150" dirty="0">
              <a:ln w="11430"/>
              <a:solidFill>
                <a:srgbClr val="D22097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098" name="Picture 2" descr="C:\Users\DELL\Pictures\IMG_37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7936" y="3995709"/>
            <a:ext cx="2046064" cy="2862291"/>
          </a:xfrm>
          <a:prstGeom prst="rect">
            <a:avLst/>
          </a:prstGeom>
          <a:noFill/>
        </p:spPr>
      </p:pic>
      <p:pic>
        <p:nvPicPr>
          <p:cNvPr id="5122" name="Picture 2" descr="C:\Users\DELL\Downloads\ملصقات عرضية\005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-41097"/>
            <a:ext cx="6804247" cy="2060848"/>
          </a:xfrm>
          <a:prstGeom prst="rect">
            <a:avLst/>
          </a:prstGeom>
          <a:noFill/>
        </p:spPr>
      </p:pic>
      <p:sp>
        <p:nvSpPr>
          <p:cNvPr id="7" name="مربع نص 6"/>
          <p:cNvSpPr txBox="1"/>
          <p:nvPr/>
        </p:nvSpPr>
        <p:spPr>
          <a:xfrm>
            <a:off x="1835696" y="476672"/>
            <a:ext cx="44644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علمتني الكيمياء أن المعادن تصدأ ويتفاوت بتفاوت      نبلها وكذلك بعض قلوب البشر </a:t>
            </a:r>
            <a:r>
              <a:rPr lang="ar-SA" b="1" dirty="0" err="1">
                <a:solidFill>
                  <a:schemeClr val="bg1"/>
                </a:solidFill>
              </a:rPr>
              <a:t>تصدأ ..</a:t>
            </a:r>
            <a:r>
              <a:rPr lang="ar-SA" b="1" dirty="0">
                <a:solidFill>
                  <a:schemeClr val="bg1"/>
                </a:solidFill>
              </a:rPr>
              <a:t> فالنبل في خلق قويم وقلب سليم وذكر حكيم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2123728" y="3068960"/>
            <a:ext cx="4355976" cy="1107996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 prst="angle"/>
          </a:sp3d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6600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ماهو</a:t>
            </a:r>
            <a:r>
              <a:rPr lang="ar-SA" sz="66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ar-SA" sz="6600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الأنزيم ؟</a:t>
            </a:r>
            <a:endParaRPr lang="ar-SA" sz="6600" b="1" cap="all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 descr="C:\Users\DELL\Downloads\ملصقات عرضية\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8273" cy="1970717"/>
          </a:xfrm>
          <a:prstGeom prst="rect">
            <a:avLst/>
          </a:prstGeom>
          <a:noFill/>
        </p:spPr>
      </p:pic>
      <p:pic>
        <p:nvPicPr>
          <p:cNvPr id="9218" name="Picture 2" descr="C:\Users\DELL\Pictures\microscopio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493690"/>
            <a:ext cx="2653680" cy="2085034"/>
          </a:xfrm>
          <a:prstGeom prst="rect">
            <a:avLst/>
          </a:prstGeom>
          <a:noFill/>
        </p:spPr>
      </p:pic>
      <p:sp>
        <p:nvSpPr>
          <p:cNvPr id="8" name="مربع نص 7"/>
          <p:cNvSpPr txBox="1"/>
          <p:nvPr/>
        </p:nvSpPr>
        <p:spPr>
          <a:xfrm>
            <a:off x="1619672" y="548680"/>
            <a:ext cx="27363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علمتني الكيمياء الدقة في </a:t>
            </a:r>
            <a:r>
              <a:rPr lang="ar-SA" sz="2000" b="1" dirty="0" err="1">
                <a:solidFill>
                  <a:schemeClr val="bg1"/>
                </a:solidFill>
              </a:rPr>
              <a:t>إختيار</a:t>
            </a:r>
            <a:r>
              <a:rPr lang="ar-SA" sz="2000" b="1" dirty="0">
                <a:solidFill>
                  <a:schemeClr val="bg1"/>
                </a:solidFill>
              </a:rPr>
              <a:t> الأصدقاء </a:t>
            </a:r>
          </a:p>
        </p:txBody>
      </p:sp>
    </p:spTree>
    <p:extLst>
      <p:ext uri="{BB962C8B-B14F-4D97-AF65-F5344CB8AC3E}">
        <p14:creationId xmlns:p14="http://schemas.microsoft.com/office/powerpoint/2010/main" val="31837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883E498D-3A17-404E-BDF6-D7DB36AE1A2E}"/>
              </a:ext>
            </a:extLst>
          </p:cNvPr>
          <p:cNvSpPr txBox="1"/>
          <p:nvPr/>
        </p:nvSpPr>
        <p:spPr>
          <a:xfrm>
            <a:off x="0" y="3466638"/>
            <a:ext cx="5076056" cy="2554545"/>
          </a:xfrm>
          <a:prstGeom prst="rect">
            <a:avLst/>
          </a:prstGeom>
          <a:solidFill>
            <a:srgbClr val="D2C3B2"/>
          </a:solidFill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endParaRPr lang="ar-SA" sz="3200" b="1" spc="150" dirty="0">
              <a:ln w="11430"/>
              <a:solidFill>
                <a:schemeClr val="bg2">
                  <a:lumMod val="25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ar-SA" sz="3200" b="1" spc="150" dirty="0">
              <a:ln w="11430"/>
              <a:solidFill>
                <a:schemeClr val="bg2">
                  <a:lumMod val="25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ar-SA" sz="3200" b="1" spc="150" dirty="0">
              <a:ln w="11430"/>
              <a:solidFill>
                <a:schemeClr val="bg2">
                  <a:lumMod val="25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ar-SA" sz="3200" b="1" spc="150" dirty="0">
              <a:ln w="11430"/>
              <a:solidFill>
                <a:schemeClr val="bg2">
                  <a:lumMod val="25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ar-SA" sz="3200" b="1" spc="150" dirty="0">
              <a:ln w="11430"/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4094CBC-82EE-4E6F-9D75-E52E3FAD6761}"/>
              </a:ext>
            </a:extLst>
          </p:cNvPr>
          <p:cNvSpPr txBox="1"/>
          <p:nvPr/>
        </p:nvSpPr>
        <p:spPr>
          <a:xfrm>
            <a:off x="5724128" y="3861048"/>
            <a:ext cx="3328296" cy="2062103"/>
          </a:xfrm>
          <a:prstGeom prst="rect">
            <a:avLst/>
          </a:prstGeom>
          <a:solidFill>
            <a:srgbClr val="D2C3B2"/>
          </a:solidFill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endParaRPr lang="ar-SA" sz="3200" b="1" spc="150" dirty="0">
              <a:ln w="11430"/>
              <a:solidFill>
                <a:schemeClr val="bg2">
                  <a:lumMod val="25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ar-SA" sz="3200" b="1" spc="150" dirty="0">
              <a:ln w="11430"/>
              <a:solidFill>
                <a:schemeClr val="bg2">
                  <a:lumMod val="25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ar-SA" sz="3200" b="1" spc="150" dirty="0">
              <a:ln w="11430"/>
              <a:solidFill>
                <a:schemeClr val="bg2">
                  <a:lumMod val="25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ar-SA" sz="3200" b="1" spc="150" dirty="0">
              <a:ln w="11430"/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 descr="C:\Users\DELL\Downloads\ملصقات عرضية\003.png">
            <a:extLst>
              <a:ext uri="{FF2B5EF4-FFF2-40B4-BE49-F238E27FC236}">
                <a16:creationId xmlns:a16="http://schemas.microsoft.com/office/drawing/2014/main" id="{ECAC8664-52F4-4ACD-8E86-5B0E78FE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5496" y="69581"/>
            <a:ext cx="5688632" cy="2125615"/>
          </a:xfrm>
          <a:prstGeom prst="rect">
            <a:avLst/>
          </a:prstGeom>
          <a:noFill/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9253143-3CF0-415F-B0D0-D8DDB281DBD9}"/>
              </a:ext>
            </a:extLst>
          </p:cNvPr>
          <p:cNvSpPr txBox="1"/>
          <p:nvPr/>
        </p:nvSpPr>
        <p:spPr>
          <a:xfrm>
            <a:off x="971600" y="622698"/>
            <a:ext cx="5040560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400" b="1" dirty="0">
                <a:ln/>
                <a:solidFill>
                  <a:schemeClr val="bg2">
                    <a:lumMod val="25000"/>
                  </a:schemeClr>
                </a:solidFill>
              </a:rPr>
              <a:t>تقويم ختامي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1827D37-C32F-48FD-A57A-A3CE96FA96A9}"/>
              </a:ext>
            </a:extLst>
          </p:cNvPr>
          <p:cNvSpPr txBox="1"/>
          <p:nvPr/>
        </p:nvSpPr>
        <p:spPr>
          <a:xfrm>
            <a:off x="287524" y="2539858"/>
            <a:ext cx="856895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3600" b="1" spc="150" dirty="0">
                <a:ln w="11430"/>
                <a:solidFill>
                  <a:srgbClr val="B9AC9D"/>
                </a:solidFill>
              </a:rPr>
              <a:t>أقرني المصطلحات والعبارات بكتابة الرقم المناسب</a:t>
            </a:r>
            <a:endParaRPr lang="ar-SA" sz="3600" b="1" spc="150" dirty="0">
              <a:ln w="11430"/>
              <a:solidFill>
                <a:srgbClr val="A4288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DF80545-FADD-435C-B5B8-F5A35C667138}"/>
              </a:ext>
            </a:extLst>
          </p:cNvPr>
          <p:cNvSpPr txBox="1"/>
          <p:nvPr/>
        </p:nvSpPr>
        <p:spPr>
          <a:xfrm>
            <a:off x="5467095" y="3950852"/>
            <a:ext cx="3585329" cy="2062103"/>
          </a:xfrm>
          <a:prstGeom prst="rect">
            <a:avLst/>
          </a:prstGeom>
          <a:solidFill>
            <a:srgbClr val="B9AC9D"/>
          </a:solidFill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200" b="1" spc="150" dirty="0">
                <a:ln w="11430"/>
                <a:solidFill>
                  <a:schemeClr val="bg2">
                    <a:lumMod val="25000"/>
                  </a:schemeClr>
                </a:solidFill>
              </a:rPr>
              <a:t>تفاعل كيميائي </a:t>
            </a: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200" b="1" spc="150" dirty="0">
                <a:ln w="11430"/>
                <a:solidFill>
                  <a:schemeClr val="bg2">
                    <a:lumMod val="25000"/>
                  </a:schemeClr>
                </a:solidFill>
              </a:rPr>
              <a:t>تفاعل كيميائي بطئ</a:t>
            </a: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200" b="1" spc="150" dirty="0">
                <a:ln w="11430"/>
                <a:solidFill>
                  <a:schemeClr val="bg2">
                    <a:lumMod val="25000"/>
                  </a:schemeClr>
                </a:solidFill>
              </a:rPr>
              <a:t>المتفاعلات </a:t>
            </a: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200" b="1" spc="150" dirty="0">
                <a:ln w="11430"/>
                <a:solidFill>
                  <a:schemeClr val="bg2">
                    <a:lumMod val="25000"/>
                  </a:schemeClr>
                </a:solidFill>
              </a:rPr>
              <a:t>طاقة التنشيط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E26D1D8-7046-467E-92B2-4A42B1682F39}"/>
              </a:ext>
            </a:extLst>
          </p:cNvPr>
          <p:cNvSpPr txBox="1"/>
          <p:nvPr/>
        </p:nvSpPr>
        <p:spPr>
          <a:xfrm>
            <a:off x="7340" y="3613685"/>
            <a:ext cx="5307770" cy="2677656"/>
          </a:xfrm>
          <a:prstGeom prst="rect">
            <a:avLst/>
          </a:prstGeom>
          <a:solidFill>
            <a:srgbClr val="B9AC9D"/>
          </a:solidFill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ar-SA" sz="2800" b="1" spc="150" dirty="0">
                <a:ln w="11430"/>
                <a:solidFill>
                  <a:schemeClr val="bg2">
                    <a:lumMod val="25000"/>
                  </a:schemeClr>
                </a:solidFill>
              </a:rPr>
              <a:t>(  )أقل كمية من الطاقة المطلوبة لبدء التفاعل الكيميائي</a:t>
            </a:r>
          </a:p>
          <a:p>
            <a:pPr lvl="0">
              <a:spcBef>
                <a:spcPct val="0"/>
              </a:spcBef>
              <a:defRPr/>
            </a:pPr>
            <a:r>
              <a:rPr lang="ar-SA" sz="2800" b="1" spc="150" dirty="0">
                <a:ln w="11430"/>
                <a:solidFill>
                  <a:schemeClr val="bg2">
                    <a:lumMod val="25000"/>
                  </a:schemeClr>
                </a:solidFill>
              </a:rPr>
              <a:t>(  )انفجار الألعاب النارية </a:t>
            </a:r>
          </a:p>
          <a:p>
            <a:pPr lvl="0">
              <a:spcBef>
                <a:spcPct val="0"/>
              </a:spcBef>
              <a:defRPr/>
            </a:pPr>
            <a:r>
              <a:rPr lang="ar-SA" sz="2800" b="1" spc="150" dirty="0">
                <a:ln w="11430"/>
                <a:solidFill>
                  <a:schemeClr val="bg2">
                    <a:lumMod val="25000"/>
                  </a:schemeClr>
                </a:solidFill>
              </a:rPr>
              <a:t>(  )تكسر الروابط الكيميائية فيها لتكوين روبط جديدة في النواتج </a:t>
            </a:r>
          </a:p>
          <a:p>
            <a:pPr lvl="0">
              <a:spcBef>
                <a:spcPct val="0"/>
              </a:spcBef>
              <a:defRPr/>
            </a:pPr>
            <a:r>
              <a:rPr lang="ar-SA" sz="2800" b="1" spc="150" dirty="0">
                <a:ln w="11430"/>
                <a:solidFill>
                  <a:schemeClr val="bg2">
                    <a:lumMod val="25000"/>
                  </a:schemeClr>
                </a:solidFill>
              </a:rPr>
              <a:t>(  )صدأ الحديد </a:t>
            </a:r>
          </a:p>
        </p:txBody>
      </p:sp>
      <p:pic>
        <p:nvPicPr>
          <p:cNvPr id="11" name="صورة 10" descr="صورة تحتوي على مبنى&#10;&#10;تم إنشاء الوصف تلقائياً">
            <a:extLst>
              <a:ext uri="{FF2B5EF4-FFF2-40B4-BE49-F238E27FC236}">
                <a16:creationId xmlns:a16="http://schemas.microsoft.com/office/drawing/2014/main" id="{D4DC0AB4-E747-4464-91B0-DF092C5EF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6876256" y="421246"/>
            <a:ext cx="2043491" cy="18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Pictures\IMG_36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39022"/>
            <a:ext cx="2592288" cy="1584176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1451589" y="3132907"/>
            <a:ext cx="6707361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0000"/>
              <a:defRPr/>
            </a:pPr>
            <a:r>
              <a:rPr lang="ar-SA" sz="3200" dirty="0">
                <a:latin typeface="Century Gothic"/>
                <a:cs typeface="Arial" pitchFamily="34" charset="0"/>
              </a:rPr>
              <a:t>من المفيد أحياناً تسريع التفاعلات البناءة المرغوب فيها </a:t>
            </a:r>
          </a:p>
          <a:p>
            <a:pPr marL="65087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0000"/>
              <a:defRPr/>
            </a:pPr>
            <a:r>
              <a:rPr lang="ar-SA" sz="3200" dirty="0">
                <a:latin typeface="Century Gothic"/>
                <a:cs typeface="Arial" pitchFamily="34" charset="0"/>
              </a:rPr>
              <a:t>وإبطاء التفاعلات الهدامة غير المرغوب </a:t>
            </a:r>
            <a:r>
              <a:rPr lang="ar-SA" sz="3200" dirty="0" err="1">
                <a:latin typeface="Century Gothic"/>
                <a:cs typeface="Arial" pitchFamily="34" charset="0"/>
              </a:rPr>
              <a:t>فيها .</a:t>
            </a:r>
            <a:endParaRPr lang="ar-SA" sz="3200" dirty="0">
              <a:latin typeface="Century Gothic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15616" y="938722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ln w="1905"/>
                <a:solidFill>
                  <a:srgbClr val="0183D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Arial" pitchFamily="34" charset="0"/>
              </a:rPr>
              <a:t> </a:t>
            </a:r>
            <a:r>
              <a:rPr lang="ar-SA" sz="3200" b="1" u="sng" dirty="0">
                <a:ln w="1905"/>
                <a:solidFill>
                  <a:srgbClr val="0183D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Arial" pitchFamily="34" charset="0"/>
              </a:rPr>
              <a:t>الأهمــيــــــة </a:t>
            </a:r>
            <a:endParaRPr lang="ar-SA" sz="3200" dirty="0">
              <a:solidFill>
                <a:srgbClr val="0183D0"/>
              </a:solidFill>
            </a:endParaRPr>
          </a:p>
        </p:txBody>
      </p:sp>
      <p:pic>
        <p:nvPicPr>
          <p:cNvPr id="49153" name="Picture 1" descr="C:\Users\DELL\Pictures\microscopio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517232"/>
            <a:ext cx="1285527" cy="1010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052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ownloads\ملصقات عرضية\003.png">
            <a:extLst>
              <a:ext uri="{FF2B5EF4-FFF2-40B4-BE49-F238E27FC236}">
                <a16:creationId xmlns:a16="http://schemas.microsoft.com/office/drawing/2014/main" id="{ECAC8664-52F4-4ACD-8E86-5B0E78FE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139154"/>
            <a:ext cx="4572000" cy="1615789"/>
          </a:xfrm>
          <a:prstGeom prst="rect">
            <a:avLst/>
          </a:prstGeom>
          <a:noFill/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9253143-3CF0-415F-B0D0-D8DDB281DBD9}"/>
              </a:ext>
            </a:extLst>
          </p:cNvPr>
          <p:cNvSpPr txBox="1"/>
          <p:nvPr/>
        </p:nvSpPr>
        <p:spPr>
          <a:xfrm>
            <a:off x="5652120" y="507583"/>
            <a:ext cx="3491880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000" b="1" dirty="0">
                <a:ln/>
                <a:solidFill>
                  <a:schemeClr val="bg2">
                    <a:lumMod val="25000"/>
                  </a:schemeClr>
                </a:solidFill>
              </a:rPr>
              <a:t>تقويم ختامي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1827D37-C32F-48FD-A57A-A3CE96FA96A9}"/>
              </a:ext>
            </a:extLst>
          </p:cNvPr>
          <p:cNvSpPr txBox="1"/>
          <p:nvPr/>
        </p:nvSpPr>
        <p:spPr>
          <a:xfrm>
            <a:off x="287524" y="2330872"/>
            <a:ext cx="856895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3600" b="1" spc="150" dirty="0">
                <a:ln w="11430"/>
                <a:solidFill>
                  <a:schemeClr val="accent1">
                    <a:lumMod val="75000"/>
                  </a:schemeClr>
                </a:solidFill>
              </a:rPr>
              <a:t>أقرني المصطلحات والعبارات بكتابة الرقم المناسب</a:t>
            </a:r>
            <a:endParaRPr lang="ar-SA" sz="3600" b="1" spc="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DF80545-FADD-435C-B5B8-F5A35C667138}"/>
              </a:ext>
            </a:extLst>
          </p:cNvPr>
          <p:cNvSpPr txBox="1"/>
          <p:nvPr/>
        </p:nvSpPr>
        <p:spPr>
          <a:xfrm>
            <a:off x="6120172" y="3696462"/>
            <a:ext cx="2916324" cy="2554545"/>
          </a:xfrm>
          <a:custGeom>
            <a:avLst/>
            <a:gdLst>
              <a:gd name="connsiteX0" fmla="*/ 0 w 2916324"/>
              <a:gd name="connsiteY0" fmla="*/ 0 h 2554545"/>
              <a:gd name="connsiteX1" fmla="*/ 641591 w 2916324"/>
              <a:gd name="connsiteY1" fmla="*/ 0 h 2554545"/>
              <a:gd name="connsiteX2" fmla="*/ 1166530 w 2916324"/>
              <a:gd name="connsiteY2" fmla="*/ 0 h 2554545"/>
              <a:gd name="connsiteX3" fmla="*/ 1778958 w 2916324"/>
              <a:gd name="connsiteY3" fmla="*/ 0 h 2554545"/>
              <a:gd name="connsiteX4" fmla="*/ 2362222 w 2916324"/>
              <a:gd name="connsiteY4" fmla="*/ 0 h 2554545"/>
              <a:gd name="connsiteX5" fmla="*/ 2916324 w 2916324"/>
              <a:gd name="connsiteY5" fmla="*/ 0 h 2554545"/>
              <a:gd name="connsiteX6" fmla="*/ 2916324 w 2916324"/>
              <a:gd name="connsiteY6" fmla="*/ 434273 h 2554545"/>
              <a:gd name="connsiteX7" fmla="*/ 2916324 w 2916324"/>
              <a:gd name="connsiteY7" fmla="*/ 970727 h 2554545"/>
              <a:gd name="connsiteX8" fmla="*/ 2916324 w 2916324"/>
              <a:gd name="connsiteY8" fmla="*/ 1456091 h 2554545"/>
              <a:gd name="connsiteX9" fmla="*/ 2916324 w 2916324"/>
              <a:gd name="connsiteY9" fmla="*/ 1941454 h 2554545"/>
              <a:gd name="connsiteX10" fmla="*/ 2916324 w 2916324"/>
              <a:gd name="connsiteY10" fmla="*/ 2554545 h 2554545"/>
              <a:gd name="connsiteX11" fmla="*/ 2303896 w 2916324"/>
              <a:gd name="connsiteY11" fmla="*/ 2554545 h 2554545"/>
              <a:gd name="connsiteX12" fmla="*/ 1691468 w 2916324"/>
              <a:gd name="connsiteY12" fmla="*/ 2554545 h 2554545"/>
              <a:gd name="connsiteX13" fmla="*/ 1049877 w 2916324"/>
              <a:gd name="connsiteY13" fmla="*/ 2554545 h 2554545"/>
              <a:gd name="connsiteX14" fmla="*/ 554102 w 2916324"/>
              <a:gd name="connsiteY14" fmla="*/ 2554545 h 2554545"/>
              <a:gd name="connsiteX15" fmla="*/ 0 w 2916324"/>
              <a:gd name="connsiteY15" fmla="*/ 2554545 h 2554545"/>
              <a:gd name="connsiteX16" fmla="*/ 0 w 2916324"/>
              <a:gd name="connsiteY16" fmla="*/ 2043636 h 2554545"/>
              <a:gd name="connsiteX17" fmla="*/ 0 w 2916324"/>
              <a:gd name="connsiteY17" fmla="*/ 1507182 h 2554545"/>
              <a:gd name="connsiteX18" fmla="*/ 0 w 2916324"/>
              <a:gd name="connsiteY18" fmla="*/ 1072909 h 2554545"/>
              <a:gd name="connsiteX19" fmla="*/ 0 w 2916324"/>
              <a:gd name="connsiteY19" fmla="*/ 510909 h 2554545"/>
              <a:gd name="connsiteX20" fmla="*/ 0 w 2916324"/>
              <a:gd name="connsiteY20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6324" h="2554545" fill="none" extrusionOk="0">
                <a:moveTo>
                  <a:pt x="0" y="0"/>
                </a:moveTo>
                <a:cubicBezTo>
                  <a:pt x="226341" y="-19086"/>
                  <a:pt x="354680" y="16792"/>
                  <a:pt x="641591" y="0"/>
                </a:cubicBezTo>
                <a:cubicBezTo>
                  <a:pt x="928502" y="-16792"/>
                  <a:pt x="1052344" y="40681"/>
                  <a:pt x="1166530" y="0"/>
                </a:cubicBezTo>
                <a:cubicBezTo>
                  <a:pt x="1280716" y="-40681"/>
                  <a:pt x="1512551" y="51309"/>
                  <a:pt x="1778958" y="0"/>
                </a:cubicBezTo>
                <a:cubicBezTo>
                  <a:pt x="2045365" y="-51309"/>
                  <a:pt x="2108254" y="26578"/>
                  <a:pt x="2362222" y="0"/>
                </a:cubicBezTo>
                <a:cubicBezTo>
                  <a:pt x="2616190" y="-26578"/>
                  <a:pt x="2677633" y="60905"/>
                  <a:pt x="2916324" y="0"/>
                </a:cubicBezTo>
                <a:cubicBezTo>
                  <a:pt x="2936347" y="157416"/>
                  <a:pt x="2864585" y="296599"/>
                  <a:pt x="2916324" y="434273"/>
                </a:cubicBezTo>
                <a:cubicBezTo>
                  <a:pt x="2968063" y="571947"/>
                  <a:pt x="2912866" y="742800"/>
                  <a:pt x="2916324" y="970727"/>
                </a:cubicBezTo>
                <a:cubicBezTo>
                  <a:pt x="2919782" y="1198654"/>
                  <a:pt x="2859686" y="1334011"/>
                  <a:pt x="2916324" y="1456091"/>
                </a:cubicBezTo>
                <a:cubicBezTo>
                  <a:pt x="2972962" y="1578171"/>
                  <a:pt x="2881401" y="1759346"/>
                  <a:pt x="2916324" y="1941454"/>
                </a:cubicBezTo>
                <a:cubicBezTo>
                  <a:pt x="2951247" y="2123562"/>
                  <a:pt x="2885857" y="2317299"/>
                  <a:pt x="2916324" y="2554545"/>
                </a:cubicBezTo>
                <a:cubicBezTo>
                  <a:pt x="2715264" y="2557317"/>
                  <a:pt x="2468160" y="2540825"/>
                  <a:pt x="2303896" y="2554545"/>
                </a:cubicBezTo>
                <a:cubicBezTo>
                  <a:pt x="2139632" y="2568265"/>
                  <a:pt x="1922506" y="2501337"/>
                  <a:pt x="1691468" y="2554545"/>
                </a:cubicBezTo>
                <a:cubicBezTo>
                  <a:pt x="1460430" y="2607753"/>
                  <a:pt x="1361832" y="2536728"/>
                  <a:pt x="1049877" y="2554545"/>
                </a:cubicBezTo>
                <a:cubicBezTo>
                  <a:pt x="737922" y="2572362"/>
                  <a:pt x="667737" y="2518156"/>
                  <a:pt x="554102" y="2554545"/>
                </a:cubicBezTo>
                <a:cubicBezTo>
                  <a:pt x="440467" y="2590934"/>
                  <a:pt x="167739" y="2525664"/>
                  <a:pt x="0" y="2554545"/>
                </a:cubicBezTo>
                <a:cubicBezTo>
                  <a:pt x="-41642" y="2374983"/>
                  <a:pt x="41427" y="2296845"/>
                  <a:pt x="0" y="2043636"/>
                </a:cubicBezTo>
                <a:cubicBezTo>
                  <a:pt x="-41427" y="1790427"/>
                  <a:pt x="44416" y="1755474"/>
                  <a:pt x="0" y="1507182"/>
                </a:cubicBezTo>
                <a:cubicBezTo>
                  <a:pt x="-44416" y="1258890"/>
                  <a:pt x="33764" y="1223211"/>
                  <a:pt x="0" y="1072909"/>
                </a:cubicBezTo>
                <a:cubicBezTo>
                  <a:pt x="-33764" y="922607"/>
                  <a:pt x="9796" y="757665"/>
                  <a:pt x="0" y="510909"/>
                </a:cubicBezTo>
                <a:cubicBezTo>
                  <a:pt x="-9796" y="264153"/>
                  <a:pt x="33086" y="107014"/>
                  <a:pt x="0" y="0"/>
                </a:cubicBezTo>
                <a:close/>
              </a:path>
              <a:path w="2916324" h="2554545" stroke="0" extrusionOk="0">
                <a:moveTo>
                  <a:pt x="0" y="0"/>
                </a:moveTo>
                <a:cubicBezTo>
                  <a:pt x="102166" y="-53868"/>
                  <a:pt x="311439" y="37511"/>
                  <a:pt x="495775" y="0"/>
                </a:cubicBezTo>
                <a:cubicBezTo>
                  <a:pt x="680112" y="-37511"/>
                  <a:pt x="839154" y="39606"/>
                  <a:pt x="991550" y="0"/>
                </a:cubicBezTo>
                <a:cubicBezTo>
                  <a:pt x="1143946" y="-39606"/>
                  <a:pt x="1456411" y="1027"/>
                  <a:pt x="1633141" y="0"/>
                </a:cubicBezTo>
                <a:cubicBezTo>
                  <a:pt x="1809871" y="-1027"/>
                  <a:pt x="1967736" y="24184"/>
                  <a:pt x="2187243" y="0"/>
                </a:cubicBezTo>
                <a:cubicBezTo>
                  <a:pt x="2406750" y="-24184"/>
                  <a:pt x="2686577" y="16819"/>
                  <a:pt x="2916324" y="0"/>
                </a:cubicBezTo>
                <a:cubicBezTo>
                  <a:pt x="2957286" y="226518"/>
                  <a:pt x="2873276" y="290049"/>
                  <a:pt x="2916324" y="562000"/>
                </a:cubicBezTo>
                <a:cubicBezTo>
                  <a:pt x="2959372" y="833951"/>
                  <a:pt x="2904367" y="792072"/>
                  <a:pt x="2916324" y="996273"/>
                </a:cubicBezTo>
                <a:cubicBezTo>
                  <a:pt x="2928281" y="1200474"/>
                  <a:pt x="2859489" y="1277488"/>
                  <a:pt x="2916324" y="1558272"/>
                </a:cubicBezTo>
                <a:cubicBezTo>
                  <a:pt x="2973159" y="1839056"/>
                  <a:pt x="2865794" y="1993247"/>
                  <a:pt x="2916324" y="2120272"/>
                </a:cubicBezTo>
                <a:cubicBezTo>
                  <a:pt x="2966854" y="2247297"/>
                  <a:pt x="2873759" y="2340450"/>
                  <a:pt x="2916324" y="2554545"/>
                </a:cubicBezTo>
                <a:cubicBezTo>
                  <a:pt x="2636712" y="2612052"/>
                  <a:pt x="2405702" y="2486660"/>
                  <a:pt x="2274733" y="2554545"/>
                </a:cubicBezTo>
                <a:cubicBezTo>
                  <a:pt x="2143764" y="2622430"/>
                  <a:pt x="2025337" y="2532531"/>
                  <a:pt x="1778958" y="2554545"/>
                </a:cubicBezTo>
                <a:cubicBezTo>
                  <a:pt x="1532580" y="2576559"/>
                  <a:pt x="1358279" y="2500179"/>
                  <a:pt x="1166530" y="2554545"/>
                </a:cubicBezTo>
                <a:cubicBezTo>
                  <a:pt x="974781" y="2608911"/>
                  <a:pt x="701435" y="2496412"/>
                  <a:pt x="583265" y="2554545"/>
                </a:cubicBezTo>
                <a:cubicBezTo>
                  <a:pt x="465095" y="2612678"/>
                  <a:pt x="196260" y="2494116"/>
                  <a:pt x="0" y="2554545"/>
                </a:cubicBezTo>
                <a:cubicBezTo>
                  <a:pt x="-9855" y="2457046"/>
                  <a:pt x="29884" y="2248301"/>
                  <a:pt x="0" y="2120272"/>
                </a:cubicBezTo>
                <a:cubicBezTo>
                  <a:pt x="-29884" y="1992243"/>
                  <a:pt x="25185" y="1753299"/>
                  <a:pt x="0" y="1583818"/>
                </a:cubicBezTo>
                <a:cubicBezTo>
                  <a:pt x="-25185" y="1414337"/>
                  <a:pt x="64340" y="1229867"/>
                  <a:pt x="0" y="1021818"/>
                </a:cubicBezTo>
                <a:cubicBezTo>
                  <a:pt x="-64340" y="813769"/>
                  <a:pt x="30878" y="694368"/>
                  <a:pt x="0" y="485364"/>
                </a:cubicBezTo>
                <a:cubicBezTo>
                  <a:pt x="-30878" y="276360"/>
                  <a:pt x="19299" y="15543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002563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200" b="1" spc="150" dirty="0">
                <a:ln w="11430"/>
                <a:solidFill>
                  <a:schemeClr val="bg2">
                    <a:lumMod val="25000"/>
                  </a:schemeClr>
                </a:solidFill>
              </a:rPr>
              <a:t>تؤثر في سرعة التفاعل </a:t>
            </a: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200" b="1" spc="150" dirty="0">
                <a:ln w="11430"/>
                <a:solidFill>
                  <a:schemeClr val="bg2">
                    <a:lumMod val="25000"/>
                  </a:schemeClr>
                </a:solidFill>
              </a:rPr>
              <a:t>المحفزات </a:t>
            </a: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200" b="1" spc="150" dirty="0">
                <a:ln w="11430"/>
                <a:solidFill>
                  <a:schemeClr val="bg2">
                    <a:lumMod val="25000"/>
                  </a:schemeClr>
                </a:solidFill>
              </a:rPr>
              <a:t>المثبطات </a:t>
            </a: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ar-SA" sz="3200" b="1" spc="150" dirty="0">
                <a:ln w="11430"/>
                <a:solidFill>
                  <a:schemeClr val="bg2">
                    <a:lumMod val="25000"/>
                  </a:schemeClr>
                </a:solidFill>
              </a:rPr>
              <a:t>سرعة التفاعل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E26D1D8-7046-467E-92B2-4A42B1682F39}"/>
              </a:ext>
            </a:extLst>
          </p:cNvPr>
          <p:cNvSpPr txBox="1"/>
          <p:nvPr/>
        </p:nvSpPr>
        <p:spPr>
          <a:xfrm>
            <a:off x="107505" y="3284984"/>
            <a:ext cx="5832648" cy="3108543"/>
          </a:xfrm>
          <a:custGeom>
            <a:avLst/>
            <a:gdLst>
              <a:gd name="connsiteX0" fmla="*/ 0 w 5832648"/>
              <a:gd name="connsiteY0" fmla="*/ 0 h 3108543"/>
              <a:gd name="connsiteX1" fmla="*/ 641591 w 5832648"/>
              <a:gd name="connsiteY1" fmla="*/ 0 h 3108543"/>
              <a:gd name="connsiteX2" fmla="*/ 1166530 w 5832648"/>
              <a:gd name="connsiteY2" fmla="*/ 0 h 3108543"/>
              <a:gd name="connsiteX3" fmla="*/ 1633141 w 5832648"/>
              <a:gd name="connsiteY3" fmla="*/ 0 h 3108543"/>
              <a:gd name="connsiteX4" fmla="*/ 2333059 w 5832648"/>
              <a:gd name="connsiteY4" fmla="*/ 0 h 3108543"/>
              <a:gd name="connsiteX5" fmla="*/ 2916324 w 5832648"/>
              <a:gd name="connsiteY5" fmla="*/ 0 h 3108543"/>
              <a:gd name="connsiteX6" fmla="*/ 3616242 w 5832648"/>
              <a:gd name="connsiteY6" fmla="*/ 0 h 3108543"/>
              <a:gd name="connsiteX7" fmla="*/ 4082854 w 5832648"/>
              <a:gd name="connsiteY7" fmla="*/ 0 h 3108543"/>
              <a:gd name="connsiteX8" fmla="*/ 4666118 w 5832648"/>
              <a:gd name="connsiteY8" fmla="*/ 0 h 3108543"/>
              <a:gd name="connsiteX9" fmla="*/ 5074404 w 5832648"/>
              <a:gd name="connsiteY9" fmla="*/ 0 h 3108543"/>
              <a:gd name="connsiteX10" fmla="*/ 5832648 w 5832648"/>
              <a:gd name="connsiteY10" fmla="*/ 0 h 3108543"/>
              <a:gd name="connsiteX11" fmla="*/ 5832648 w 5832648"/>
              <a:gd name="connsiteY11" fmla="*/ 487005 h 3108543"/>
              <a:gd name="connsiteX12" fmla="*/ 5832648 w 5832648"/>
              <a:gd name="connsiteY12" fmla="*/ 1005096 h 3108543"/>
              <a:gd name="connsiteX13" fmla="*/ 5832648 w 5832648"/>
              <a:gd name="connsiteY13" fmla="*/ 1492101 h 3108543"/>
              <a:gd name="connsiteX14" fmla="*/ 5832648 w 5832648"/>
              <a:gd name="connsiteY14" fmla="*/ 2010191 h 3108543"/>
              <a:gd name="connsiteX15" fmla="*/ 5832648 w 5832648"/>
              <a:gd name="connsiteY15" fmla="*/ 2497196 h 3108543"/>
              <a:gd name="connsiteX16" fmla="*/ 5832648 w 5832648"/>
              <a:gd name="connsiteY16" fmla="*/ 3108543 h 3108543"/>
              <a:gd name="connsiteX17" fmla="*/ 5249383 w 5832648"/>
              <a:gd name="connsiteY17" fmla="*/ 3108543 h 3108543"/>
              <a:gd name="connsiteX18" fmla="*/ 4782771 w 5832648"/>
              <a:gd name="connsiteY18" fmla="*/ 3108543 h 3108543"/>
              <a:gd name="connsiteX19" fmla="*/ 4141180 w 5832648"/>
              <a:gd name="connsiteY19" fmla="*/ 3108543 h 3108543"/>
              <a:gd name="connsiteX20" fmla="*/ 3557915 w 5832648"/>
              <a:gd name="connsiteY20" fmla="*/ 3108543 h 3108543"/>
              <a:gd name="connsiteX21" fmla="*/ 3149630 w 5832648"/>
              <a:gd name="connsiteY21" fmla="*/ 3108543 h 3108543"/>
              <a:gd name="connsiteX22" fmla="*/ 2624692 w 5832648"/>
              <a:gd name="connsiteY22" fmla="*/ 3108543 h 3108543"/>
              <a:gd name="connsiteX23" fmla="*/ 2158080 w 5832648"/>
              <a:gd name="connsiteY23" fmla="*/ 3108543 h 3108543"/>
              <a:gd name="connsiteX24" fmla="*/ 1458162 w 5832648"/>
              <a:gd name="connsiteY24" fmla="*/ 3108543 h 3108543"/>
              <a:gd name="connsiteX25" fmla="*/ 1049877 w 5832648"/>
              <a:gd name="connsiteY25" fmla="*/ 3108543 h 3108543"/>
              <a:gd name="connsiteX26" fmla="*/ 0 w 5832648"/>
              <a:gd name="connsiteY26" fmla="*/ 3108543 h 3108543"/>
              <a:gd name="connsiteX27" fmla="*/ 0 w 5832648"/>
              <a:gd name="connsiteY27" fmla="*/ 2683709 h 3108543"/>
              <a:gd name="connsiteX28" fmla="*/ 0 w 5832648"/>
              <a:gd name="connsiteY28" fmla="*/ 2196704 h 3108543"/>
              <a:gd name="connsiteX29" fmla="*/ 0 w 5832648"/>
              <a:gd name="connsiteY29" fmla="*/ 1616442 h 3108543"/>
              <a:gd name="connsiteX30" fmla="*/ 0 w 5832648"/>
              <a:gd name="connsiteY30" fmla="*/ 1191608 h 3108543"/>
              <a:gd name="connsiteX31" fmla="*/ 0 w 5832648"/>
              <a:gd name="connsiteY31" fmla="*/ 611347 h 3108543"/>
              <a:gd name="connsiteX32" fmla="*/ 0 w 5832648"/>
              <a:gd name="connsiteY32" fmla="*/ 0 h 310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32648" h="3108543" fill="none" extrusionOk="0">
                <a:moveTo>
                  <a:pt x="0" y="0"/>
                </a:moveTo>
                <a:cubicBezTo>
                  <a:pt x="262578" y="-56560"/>
                  <a:pt x="430193" y="62709"/>
                  <a:pt x="641591" y="0"/>
                </a:cubicBezTo>
                <a:cubicBezTo>
                  <a:pt x="852989" y="-62709"/>
                  <a:pt x="979864" y="58543"/>
                  <a:pt x="1166530" y="0"/>
                </a:cubicBezTo>
                <a:cubicBezTo>
                  <a:pt x="1353196" y="-58543"/>
                  <a:pt x="1429945" y="12632"/>
                  <a:pt x="1633141" y="0"/>
                </a:cubicBezTo>
                <a:cubicBezTo>
                  <a:pt x="1836337" y="-12632"/>
                  <a:pt x="2146667" y="26173"/>
                  <a:pt x="2333059" y="0"/>
                </a:cubicBezTo>
                <a:cubicBezTo>
                  <a:pt x="2519451" y="-26173"/>
                  <a:pt x="2665467" y="21019"/>
                  <a:pt x="2916324" y="0"/>
                </a:cubicBezTo>
                <a:cubicBezTo>
                  <a:pt x="3167182" y="-21019"/>
                  <a:pt x="3364125" y="80190"/>
                  <a:pt x="3616242" y="0"/>
                </a:cubicBezTo>
                <a:cubicBezTo>
                  <a:pt x="3868359" y="-80190"/>
                  <a:pt x="3916433" y="18137"/>
                  <a:pt x="4082854" y="0"/>
                </a:cubicBezTo>
                <a:cubicBezTo>
                  <a:pt x="4249275" y="-18137"/>
                  <a:pt x="4435559" y="30431"/>
                  <a:pt x="4666118" y="0"/>
                </a:cubicBezTo>
                <a:cubicBezTo>
                  <a:pt x="4896677" y="-30431"/>
                  <a:pt x="4933392" y="48342"/>
                  <a:pt x="5074404" y="0"/>
                </a:cubicBezTo>
                <a:cubicBezTo>
                  <a:pt x="5215416" y="-48342"/>
                  <a:pt x="5465377" y="56401"/>
                  <a:pt x="5832648" y="0"/>
                </a:cubicBezTo>
                <a:cubicBezTo>
                  <a:pt x="5839948" y="115076"/>
                  <a:pt x="5821142" y="281207"/>
                  <a:pt x="5832648" y="487005"/>
                </a:cubicBezTo>
                <a:cubicBezTo>
                  <a:pt x="5844154" y="692803"/>
                  <a:pt x="5789811" y="812379"/>
                  <a:pt x="5832648" y="1005096"/>
                </a:cubicBezTo>
                <a:cubicBezTo>
                  <a:pt x="5875485" y="1197813"/>
                  <a:pt x="5831344" y="1391166"/>
                  <a:pt x="5832648" y="1492101"/>
                </a:cubicBezTo>
                <a:cubicBezTo>
                  <a:pt x="5833952" y="1593036"/>
                  <a:pt x="5815648" y="1899751"/>
                  <a:pt x="5832648" y="2010191"/>
                </a:cubicBezTo>
                <a:cubicBezTo>
                  <a:pt x="5849648" y="2120631"/>
                  <a:pt x="5812780" y="2398442"/>
                  <a:pt x="5832648" y="2497196"/>
                </a:cubicBezTo>
                <a:cubicBezTo>
                  <a:pt x="5852516" y="2595951"/>
                  <a:pt x="5826138" y="2870588"/>
                  <a:pt x="5832648" y="3108543"/>
                </a:cubicBezTo>
                <a:cubicBezTo>
                  <a:pt x="5687744" y="3167266"/>
                  <a:pt x="5431275" y="3059593"/>
                  <a:pt x="5249383" y="3108543"/>
                </a:cubicBezTo>
                <a:cubicBezTo>
                  <a:pt x="5067491" y="3157493"/>
                  <a:pt x="4897861" y="3059155"/>
                  <a:pt x="4782771" y="3108543"/>
                </a:cubicBezTo>
                <a:cubicBezTo>
                  <a:pt x="4667681" y="3157931"/>
                  <a:pt x="4355730" y="3075865"/>
                  <a:pt x="4141180" y="3108543"/>
                </a:cubicBezTo>
                <a:cubicBezTo>
                  <a:pt x="3926630" y="3141221"/>
                  <a:pt x="3768188" y="3073724"/>
                  <a:pt x="3557915" y="3108543"/>
                </a:cubicBezTo>
                <a:cubicBezTo>
                  <a:pt x="3347642" y="3143362"/>
                  <a:pt x="3343250" y="3101914"/>
                  <a:pt x="3149630" y="3108543"/>
                </a:cubicBezTo>
                <a:cubicBezTo>
                  <a:pt x="2956011" y="3115172"/>
                  <a:pt x="2773014" y="3072914"/>
                  <a:pt x="2624692" y="3108543"/>
                </a:cubicBezTo>
                <a:cubicBezTo>
                  <a:pt x="2476370" y="3144172"/>
                  <a:pt x="2334981" y="3107488"/>
                  <a:pt x="2158080" y="3108543"/>
                </a:cubicBezTo>
                <a:cubicBezTo>
                  <a:pt x="1981179" y="3109598"/>
                  <a:pt x="1777415" y="3052097"/>
                  <a:pt x="1458162" y="3108543"/>
                </a:cubicBezTo>
                <a:cubicBezTo>
                  <a:pt x="1138909" y="3164989"/>
                  <a:pt x="1139060" y="3073057"/>
                  <a:pt x="1049877" y="3108543"/>
                </a:cubicBezTo>
                <a:cubicBezTo>
                  <a:pt x="960694" y="3144029"/>
                  <a:pt x="511727" y="3057094"/>
                  <a:pt x="0" y="3108543"/>
                </a:cubicBezTo>
                <a:cubicBezTo>
                  <a:pt x="-34469" y="2989865"/>
                  <a:pt x="38603" y="2812979"/>
                  <a:pt x="0" y="2683709"/>
                </a:cubicBezTo>
                <a:cubicBezTo>
                  <a:pt x="-38603" y="2554439"/>
                  <a:pt x="18680" y="2418011"/>
                  <a:pt x="0" y="2196704"/>
                </a:cubicBezTo>
                <a:cubicBezTo>
                  <a:pt x="-18680" y="1975397"/>
                  <a:pt x="37678" y="1774382"/>
                  <a:pt x="0" y="1616442"/>
                </a:cubicBezTo>
                <a:cubicBezTo>
                  <a:pt x="-37678" y="1458502"/>
                  <a:pt x="37866" y="1309460"/>
                  <a:pt x="0" y="1191608"/>
                </a:cubicBezTo>
                <a:cubicBezTo>
                  <a:pt x="-37866" y="1073756"/>
                  <a:pt x="55953" y="803212"/>
                  <a:pt x="0" y="611347"/>
                </a:cubicBezTo>
                <a:cubicBezTo>
                  <a:pt x="-55953" y="419482"/>
                  <a:pt x="54314" y="218166"/>
                  <a:pt x="0" y="0"/>
                </a:cubicBezTo>
                <a:close/>
              </a:path>
              <a:path w="5832648" h="3108543" stroke="0" extrusionOk="0">
                <a:moveTo>
                  <a:pt x="0" y="0"/>
                </a:moveTo>
                <a:cubicBezTo>
                  <a:pt x="269276" y="-33221"/>
                  <a:pt x="324828" y="2571"/>
                  <a:pt x="583265" y="0"/>
                </a:cubicBezTo>
                <a:cubicBezTo>
                  <a:pt x="841703" y="-2571"/>
                  <a:pt x="795944" y="27569"/>
                  <a:pt x="991550" y="0"/>
                </a:cubicBezTo>
                <a:cubicBezTo>
                  <a:pt x="1187156" y="-27569"/>
                  <a:pt x="1391726" y="61069"/>
                  <a:pt x="1691468" y="0"/>
                </a:cubicBezTo>
                <a:cubicBezTo>
                  <a:pt x="1991210" y="-61069"/>
                  <a:pt x="2031079" y="35622"/>
                  <a:pt x="2158080" y="0"/>
                </a:cubicBezTo>
                <a:cubicBezTo>
                  <a:pt x="2285081" y="-35622"/>
                  <a:pt x="2381823" y="11946"/>
                  <a:pt x="2566365" y="0"/>
                </a:cubicBezTo>
                <a:cubicBezTo>
                  <a:pt x="2750907" y="-11946"/>
                  <a:pt x="2821500" y="53101"/>
                  <a:pt x="3032977" y="0"/>
                </a:cubicBezTo>
                <a:cubicBezTo>
                  <a:pt x="3244454" y="-53101"/>
                  <a:pt x="3505227" y="54937"/>
                  <a:pt x="3732895" y="0"/>
                </a:cubicBezTo>
                <a:cubicBezTo>
                  <a:pt x="3960563" y="-54937"/>
                  <a:pt x="4165915" y="25148"/>
                  <a:pt x="4432812" y="0"/>
                </a:cubicBezTo>
                <a:cubicBezTo>
                  <a:pt x="4699709" y="-25148"/>
                  <a:pt x="4837258" y="20562"/>
                  <a:pt x="5132730" y="0"/>
                </a:cubicBezTo>
                <a:cubicBezTo>
                  <a:pt x="5428202" y="-20562"/>
                  <a:pt x="5594996" y="43564"/>
                  <a:pt x="5832648" y="0"/>
                </a:cubicBezTo>
                <a:cubicBezTo>
                  <a:pt x="5848653" y="259041"/>
                  <a:pt x="5818027" y="391264"/>
                  <a:pt x="5832648" y="549176"/>
                </a:cubicBezTo>
                <a:cubicBezTo>
                  <a:pt x="5847269" y="707088"/>
                  <a:pt x="5799701" y="920635"/>
                  <a:pt x="5832648" y="1036181"/>
                </a:cubicBezTo>
                <a:cubicBezTo>
                  <a:pt x="5865595" y="1151728"/>
                  <a:pt x="5829032" y="1340004"/>
                  <a:pt x="5832648" y="1492101"/>
                </a:cubicBezTo>
                <a:cubicBezTo>
                  <a:pt x="5836264" y="1644198"/>
                  <a:pt x="5795834" y="1841339"/>
                  <a:pt x="5832648" y="2072362"/>
                </a:cubicBezTo>
                <a:cubicBezTo>
                  <a:pt x="5869462" y="2303385"/>
                  <a:pt x="5810986" y="2406388"/>
                  <a:pt x="5832648" y="2528282"/>
                </a:cubicBezTo>
                <a:cubicBezTo>
                  <a:pt x="5854310" y="2650176"/>
                  <a:pt x="5787854" y="2887719"/>
                  <a:pt x="5832648" y="3108543"/>
                </a:cubicBezTo>
                <a:cubicBezTo>
                  <a:pt x="5518480" y="3162904"/>
                  <a:pt x="5414328" y="3078437"/>
                  <a:pt x="5132730" y="3108543"/>
                </a:cubicBezTo>
                <a:cubicBezTo>
                  <a:pt x="4851132" y="3138649"/>
                  <a:pt x="4791600" y="3057848"/>
                  <a:pt x="4666118" y="3108543"/>
                </a:cubicBezTo>
                <a:cubicBezTo>
                  <a:pt x="4540636" y="3159238"/>
                  <a:pt x="4386252" y="3068090"/>
                  <a:pt x="4257833" y="3108543"/>
                </a:cubicBezTo>
                <a:cubicBezTo>
                  <a:pt x="4129414" y="3148996"/>
                  <a:pt x="3874329" y="3086434"/>
                  <a:pt x="3674568" y="3108543"/>
                </a:cubicBezTo>
                <a:cubicBezTo>
                  <a:pt x="3474808" y="3130652"/>
                  <a:pt x="3389191" y="3060124"/>
                  <a:pt x="3266283" y="3108543"/>
                </a:cubicBezTo>
                <a:cubicBezTo>
                  <a:pt x="3143376" y="3156962"/>
                  <a:pt x="2708084" y="3027231"/>
                  <a:pt x="2566365" y="3108543"/>
                </a:cubicBezTo>
                <a:cubicBezTo>
                  <a:pt x="2424646" y="3189855"/>
                  <a:pt x="2190733" y="3081357"/>
                  <a:pt x="1924774" y="3108543"/>
                </a:cubicBezTo>
                <a:cubicBezTo>
                  <a:pt x="1658815" y="3135729"/>
                  <a:pt x="1511234" y="3088605"/>
                  <a:pt x="1283183" y="3108543"/>
                </a:cubicBezTo>
                <a:cubicBezTo>
                  <a:pt x="1055132" y="3128481"/>
                  <a:pt x="899006" y="3053949"/>
                  <a:pt x="583265" y="3108543"/>
                </a:cubicBezTo>
                <a:cubicBezTo>
                  <a:pt x="267524" y="3163137"/>
                  <a:pt x="172685" y="3096624"/>
                  <a:pt x="0" y="3108543"/>
                </a:cubicBezTo>
                <a:cubicBezTo>
                  <a:pt x="-3727" y="2998592"/>
                  <a:pt x="36493" y="2844753"/>
                  <a:pt x="0" y="2652623"/>
                </a:cubicBezTo>
                <a:cubicBezTo>
                  <a:pt x="-36493" y="2460493"/>
                  <a:pt x="25782" y="2341806"/>
                  <a:pt x="0" y="2134533"/>
                </a:cubicBezTo>
                <a:cubicBezTo>
                  <a:pt x="-25782" y="1927260"/>
                  <a:pt x="45121" y="1726576"/>
                  <a:pt x="0" y="1616442"/>
                </a:cubicBezTo>
                <a:cubicBezTo>
                  <a:pt x="-45121" y="1506308"/>
                  <a:pt x="30995" y="1305878"/>
                  <a:pt x="0" y="1067266"/>
                </a:cubicBezTo>
                <a:cubicBezTo>
                  <a:pt x="-30995" y="828654"/>
                  <a:pt x="9380" y="803121"/>
                  <a:pt x="0" y="611347"/>
                </a:cubicBezTo>
                <a:cubicBezTo>
                  <a:pt x="-9380" y="419573"/>
                  <a:pt x="69492" y="24974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79148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ar-SA" sz="2800" b="1" spc="150" dirty="0">
                <a:ln w="11430"/>
                <a:solidFill>
                  <a:schemeClr val="bg2">
                    <a:lumMod val="25000"/>
                  </a:schemeClr>
                </a:solidFill>
              </a:rPr>
              <a:t>(  )سرعة استهلاك المتفاعلات أو سرعة تكون النواتج</a:t>
            </a:r>
          </a:p>
          <a:p>
            <a:pPr lvl="0">
              <a:spcBef>
                <a:spcPct val="0"/>
              </a:spcBef>
              <a:defRPr/>
            </a:pPr>
            <a:r>
              <a:rPr lang="ar-SA" sz="2800" b="1" spc="150" dirty="0">
                <a:ln w="11430"/>
                <a:solidFill>
                  <a:schemeClr val="bg2">
                    <a:lumMod val="25000"/>
                  </a:schemeClr>
                </a:solidFill>
              </a:rPr>
              <a:t>(  ) درجة الحرارة – التركيز – مساحة السطح </a:t>
            </a:r>
          </a:p>
          <a:p>
            <a:pPr lvl="0">
              <a:spcBef>
                <a:spcPct val="0"/>
              </a:spcBef>
              <a:defRPr/>
            </a:pPr>
            <a:r>
              <a:rPr lang="ar-SA" sz="2800" b="1" spc="150" dirty="0">
                <a:ln w="11430"/>
                <a:solidFill>
                  <a:schemeClr val="bg2">
                    <a:lumMod val="25000"/>
                  </a:schemeClr>
                </a:solidFill>
              </a:rPr>
              <a:t>(  ) مواد تبطئ من سرعة التفاعل الكيميائي</a:t>
            </a:r>
          </a:p>
          <a:p>
            <a:pPr lvl="0">
              <a:spcBef>
                <a:spcPct val="0"/>
              </a:spcBef>
              <a:defRPr/>
            </a:pPr>
            <a:r>
              <a:rPr lang="ar-SA" sz="2800" b="1" spc="150" dirty="0">
                <a:ln w="11430"/>
                <a:solidFill>
                  <a:schemeClr val="bg2">
                    <a:lumMod val="25000"/>
                  </a:schemeClr>
                </a:solidFill>
              </a:rPr>
              <a:t>(  ) مواد تزيد من سرعة التفاعل الكيميائي </a:t>
            </a:r>
          </a:p>
        </p:txBody>
      </p:sp>
      <p:pic>
        <p:nvPicPr>
          <p:cNvPr id="11" name="صورة 10" descr="صورة تحتوي على مبنى&#10;&#10;تم إنشاء الوصف تلقائياً">
            <a:extLst>
              <a:ext uri="{FF2B5EF4-FFF2-40B4-BE49-F238E27FC236}">
                <a16:creationId xmlns:a16="http://schemas.microsoft.com/office/drawing/2014/main" id="{28AF293A-9AA8-416C-8A6C-27BD76E20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7584" y="384106"/>
            <a:ext cx="2067464" cy="161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6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ÙØªÙØ¬Ø© Ø¨Ø­Ø« Ø§ÙØµÙØ± Ø¹Ù Ø§ÙØ°Ù Ø£Ø¹Ø·Ù ÙÙ Ø´ÙØ¡ Ø®ÙÙÙ Ø«Ù ÙØ¯Ù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323528" y="1700808"/>
            <a:ext cx="8568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حياتنا قائمة على هذه التفاعلات الظاهر والباطن حتى المشاعر فسبحان من هدانا لإحداثها والتحكم فيها بإبطائها أو تسريعها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67544" y="260648"/>
            <a:ext cx="2664296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6000" b="1" dirty="0">
                <a:ln w="50800"/>
                <a:solidFill>
                  <a:schemeClr val="accent6">
                    <a:lumMod val="75000"/>
                  </a:schemeClr>
                </a:solidFill>
              </a:rPr>
              <a:t>قيمتنا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ذو زوايا قطرية مستديرة 10"/>
          <p:cNvSpPr/>
          <p:nvPr/>
        </p:nvSpPr>
        <p:spPr>
          <a:xfrm>
            <a:off x="2218685" y="3068960"/>
            <a:ext cx="4860032" cy="1813810"/>
          </a:xfrm>
          <a:prstGeom prst="round2Diag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308441" y="3437684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صممي خريطة ذهنية لما درسته </a:t>
            </a:r>
          </a:p>
          <a:p>
            <a:pPr algn="ctr" rtl="1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 عن سرعة التفاعلات الكيميائية </a:t>
            </a:r>
          </a:p>
        </p:txBody>
      </p:sp>
      <p:pic>
        <p:nvPicPr>
          <p:cNvPr id="5122" name="Picture 2" descr="C:\Users\DELL\Pictures\JKEP5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555776" cy="255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47581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539552" y="2708920"/>
            <a:ext cx="788244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    بالتعاون مع افراد مجموعتك </a:t>
            </a:r>
          </a:p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قومي بتلخيص الدرس في جدول التعلم </a:t>
            </a:r>
          </a:p>
          <a:p>
            <a:pPr algn="ctr"/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ar-SA" sz="3600" b="1" dirty="0">
                <a:solidFill>
                  <a:schemeClr val="accent3">
                    <a:lumMod val="75000"/>
                  </a:schemeClr>
                </a:solidFill>
              </a:rPr>
              <a:t>ماذا </a:t>
            </a:r>
            <a:r>
              <a:rPr lang="ar-SA" sz="3600" b="1" dirty="0" err="1">
                <a:solidFill>
                  <a:schemeClr val="accent3">
                    <a:lumMod val="75000"/>
                  </a:schemeClr>
                </a:solidFill>
              </a:rPr>
              <a:t>تعلمتي</a:t>
            </a:r>
            <a:r>
              <a:rPr lang="ar-SA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ar-SA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DELL\Pictures\0CC4EF89-4791-4932-8184-948D54DA3229-5634-00000164B403B7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9752" cy="2069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0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0" y="4365104"/>
            <a:ext cx="1512168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contourClr>
              <a:srgbClr val="FFFFFF"/>
            </a:contourClr>
          </a:sp3d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؟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059832" y="1700808"/>
            <a:ext cx="28083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الواجب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699792" y="3140968"/>
            <a:ext cx="360040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رقم 1 و 2 </a:t>
            </a:r>
            <a:r>
              <a:rPr lang="ar-SA" sz="2800" b="1" dirty="0" err="1"/>
              <a:t>و3</a:t>
            </a:r>
            <a:endParaRPr lang="ar-SA" sz="2800" b="1" dirty="0"/>
          </a:p>
          <a:p>
            <a:pPr algn="ctr"/>
            <a:endParaRPr lang="ar-SA" sz="3200" b="1" dirty="0"/>
          </a:p>
          <a:p>
            <a:pPr algn="ctr"/>
            <a:r>
              <a:rPr lang="ar-SA" sz="3200" b="1" dirty="0"/>
              <a:t>صـفـــ 195 </a:t>
            </a:r>
            <a:r>
              <a:rPr lang="ar-SA" sz="3200" b="1" dirty="0" err="1"/>
              <a:t>ــحة</a:t>
            </a:r>
            <a:r>
              <a:rPr lang="ar-SA" sz="3200" b="1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DELL\Pictures\IMG_36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21088"/>
            <a:ext cx="3995936" cy="2448272"/>
          </a:xfrm>
          <a:prstGeom prst="rect">
            <a:avLst/>
          </a:prstGeom>
          <a:noFill/>
        </p:spPr>
      </p:pic>
      <p:pic>
        <p:nvPicPr>
          <p:cNvPr id="14" name="Picture 4" descr="C:\Users\DELL\Pictures\IMG_36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995936" cy="2448272"/>
          </a:xfrm>
          <a:prstGeom prst="rect">
            <a:avLst/>
          </a:prstGeom>
          <a:noFill/>
        </p:spPr>
      </p:pic>
      <p:pic>
        <p:nvPicPr>
          <p:cNvPr id="15364" name="Picture 4" descr="C:\Users\DELL\Pictures\IMG_36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3995936" cy="2448272"/>
          </a:xfrm>
          <a:prstGeom prst="rect">
            <a:avLst/>
          </a:prstGeom>
          <a:noFill/>
        </p:spPr>
      </p:pic>
      <p:pic>
        <p:nvPicPr>
          <p:cNvPr id="15362" name="Picture 2" descr="C:\Users\DELL\Pictures\IMG_36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8640"/>
            <a:ext cx="3024336" cy="1152128"/>
          </a:xfrm>
          <a:prstGeom prst="rect">
            <a:avLst/>
          </a:prstGeom>
          <a:noFill/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3225369" y="478205"/>
            <a:ext cx="25699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all" dirty="0">
                <a:ln w="0"/>
                <a:solidFill>
                  <a:srgbClr val="15989B"/>
                </a:solidFill>
                <a:effectLst>
                  <a:reflection blurRad="12700" stA="50000" endPos="50000" dist="5000" dir="5400000" sy="-100000" rotWithShape="0"/>
                </a:effectLst>
              </a:rPr>
              <a:t>المهام المنزلية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724128" y="2276872"/>
            <a:ext cx="18722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كتابة </a:t>
            </a:r>
            <a:r>
              <a:rPr lang="ar-SA" sz="2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تقرير</a:t>
            </a:r>
            <a:endParaRPr lang="ar-SA" sz="28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83568" y="2348880"/>
            <a:ext cx="32403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dirty="0" err="1">
                <a:ln/>
              </a:rPr>
              <a:t>أكتبي</a:t>
            </a:r>
            <a:r>
              <a:rPr lang="ar-SA" sz="2800" b="1" dirty="0">
                <a:ln/>
              </a:rPr>
              <a:t> قائمة بـالمواد </a:t>
            </a:r>
          </a:p>
          <a:p>
            <a:pPr algn="ctr"/>
            <a:r>
              <a:rPr lang="ar-SA" sz="2800" b="1" dirty="0">
                <a:ln/>
              </a:rPr>
              <a:t>التي تسرع </a:t>
            </a:r>
          </a:p>
          <a:p>
            <a:pPr algn="ctr"/>
            <a:r>
              <a:rPr lang="ar-SA" sz="2800" b="1" dirty="0">
                <a:ln/>
              </a:rPr>
              <a:t>التفاعلات الكيميائية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987824" y="4581128"/>
            <a:ext cx="28745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مخطط البيت الدائري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627784" y="5301208"/>
            <a:ext cx="345638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996600"/>
                </a:solidFill>
              </a:rPr>
              <a:t>لخصي العلاقات بين</a:t>
            </a:r>
          </a:p>
          <a:p>
            <a:pPr algn="ctr"/>
            <a:r>
              <a:rPr lang="ar-SA" sz="2000" b="1" dirty="0"/>
              <a:t>طاقة </a:t>
            </a:r>
            <a:r>
              <a:rPr lang="ar-SA" sz="2000" b="1" dirty="0" err="1"/>
              <a:t>التنشيط </a:t>
            </a:r>
            <a:r>
              <a:rPr lang="ar-SA" sz="2000" b="1" dirty="0"/>
              <a:t>/ سرعة </a:t>
            </a:r>
            <a:r>
              <a:rPr lang="ar-SA" sz="2000" b="1" dirty="0" err="1"/>
              <a:t>التفاعل </a:t>
            </a:r>
            <a:r>
              <a:rPr lang="ar-SA" sz="2000" b="1" dirty="0"/>
              <a:t>/ </a:t>
            </a:r>
            <a:r>
              <a:rPr lang="ar-SA" sz="2000" b="1" dirty="0" err="1"/>
              <a:t>التركيز </a:t>
            </a:r>
            <a:r>
              <a:rPr lang="ar-SA" sz="2000" b="1" dirty="0"/>
              <a:t>/ </a:t>
            </a:r>
            <a:r>
              <a:rPr lang="ar-SA" sz="2000" b="1" dirty="0" err="1"/>
              <a:t>المثبطات </a:t>
            </a:r>
            <a:r>
              <a:rPr lang="ar-SA" sz="2000" b="1" dirty="0"/>
              <a:t>/ عامل مساعد محفز/ الإنزيمات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860032" y="3140968"/>
            <a:ext cx="3600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دور الإنزيمات في جسم الإنسان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83768" y="4293096"/>
            <a:ext cx="431239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 w="11430"/>
                <a:solidFill>
                  <a:srgbClr val="D2209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هنيئاً لقد نجحنا </a:t>
            </a:r>
          </a:p>
          <a:p>
            <a:pPr algn="ctr"/>
            <a:r>
              <a:rPr lang="ar-SA" sz="4400" b="1" cap="none" spc="0" dirty="0">
                <a:ln w="11430"/>
                <a:solidFill>
                  <a:srgbClr val="D2209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تحقيق أهدافنا اليوم</a:t>
            </a:r>
          </a:p>
        </p:txBody>
      </p:sp>
      <p:pic>
        <p:nvPicPr>
          <p:cNvPr id="3074" name="Picture 2" descr="C:\Users\DELL\Pictures\IMG_37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18354"/>
            <a:ext cx="3670116" cy="3240360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2483768" y="6021288"/>
            <a:ext cx="4248472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dirty="0">
                <a:ln w="11430"/>
                <a:solidFill>
                  <a:srgbClr val="19B5B9"/>
                </a:solidFill>
              </a:rPr>
              <a:t>كل فصل دراسي وانتن بخير  </a:t>
            </a:r>
          </a:p>
        </p:txBody>
      </p:sp>
    </p:spTree>
    <p:extLst>
      <p:ext uri="{BB962C8B-B14F-4D97-AF65-F5344CB8AC3E}">
        <p14:creationId xmlns:p14="http://schemas.microsoft.com/office/powerpoint/2010/main" val="37350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بنى&#10;&#10;تم إنشاء الوصف تلقائياً">
            <a:extLst>
              <a:ext uri="{FF2B5EF4-FFF2-40B4-BE49-F238E27FC236}">
                <a16:creationId xmlns:a16="http://schemas.microsoft.com/office/drawing/2014/main" id="{B8951214-EB46-4738-87AC-497C43BF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1521" y="4005063"/>
            <a:ext cx="3600400" cy="2883759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ACACC3E-944A-40E6-ACF8-337BA64119EC}"/>
              </a:ext>
            </a:extLst>
          </p:cNvPr>
          <p:cNvSpPr/>
          <p:nvPr/>
        </p:nvSpPr>
        <p:spPr>
          <a:xfrm>
            <a:off x="5508104" y="1412776"/>
            <a:ext cx="299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000" b="1" cap="all" dirty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مصادر الفصول  </a:t>
            </a:r>
          </a:p>
        </p:txBody>
      </p:sp>
      <p:sp>
        <p:nvSpPr>
          <p:cNvPr id="6" name="سهم: منحني 5">
            <a:extLst>
              <a:ext uri="{FF2B5EF4-FFF2-40B4-BE49-F238E27FC236}">
                <a16:creationId xmlns:a16="http://schemas.microsoft.com/office/drawing/2014/main" id="{0193E0D0-CEA2-4E0D-ABF4-B7CB490C2675}"/>
              </a:ext>
            </a:extLst>
          </p:cNvPr>
          <p:cNvSpPr/>
          <p:nvPr/>
        </p:nvSpPr>
        <p:spPr>
          <a:xfrm rot="16200000" flipH="1">
            <a:off x="3779913" y="2204863"/>
            <a:ext cx="2376263" cy="1368153"/>
          </a:xfrm>
          <a:prstGeom prst="bentArrow">
            <a:avLst>
              <a:gd name="adj1" fmla="val 25000"/>
              <a:gd name="adj2" fmla="val 40797"/>
              <a:gd name="adj3" fmla="val 25000"/>
              <a:gd name="adj4" fmla="val 4375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1547664" y="2996952"/>
            <a:ext cx="5580112" cy="1815882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prst="angle"/>
          </a:sp3d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800" b="1" cap="all" dirty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مراعاة الفروق الفردية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SA" sz="3200" b="1" cap="all" dirty="0">
                <a:ln/>
                <a:solidFill>
                  <a:srgbClr val="D22097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ص 55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SA" sz="3200" b="1" cap="all" dirty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مصادر الفصول  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4932040" y="548680"/>
            <a:ext cx="3888432" cy="20162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القراءة الموجهة لإتقان المحتوى</a:t>
            </a:r>
          </a:p>
        </p:txBody>
      </p:sp>
      <p:sp>
        <p:nvSpPr>
          <p:cNvPr id="26626" name="AutoShape 2" descr="https://www.matierevolution.fr/local/cache-vignettes/L253xH180/-180-07224.gif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37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395536" y="2708920"/>
            <a:ext cx="8172400" cy="2246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5400" b="1" cap="all" dirty="0">
                <a:ln/>
                <a:solidFill>
                  <a:srgbClr val="19B5B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بطيء وسريع</a:t>
            </a:r>
          </a:p>
          <a:p>
            <a:pPr lvl="0" algn="ctr">
              <a:spcBef>
                <a:spcPct val="0"/>
              </a:spcBef>
              <a:defRPr/>
            </a:pPr>
            <a:endParaRPr lang="ar-SA" sz="5400" b="1" cap="all" dirty="0">
              <a:ln/>
              <a:solidFill>
                <a:srgbClr val="19B5B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ar-SA" sz="3200" b="1" cap="all" dirty="0">
                <a:ln/>
                <a:solidFill>
                  <a:srgbClr val="FF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مصادر الفصول </a:t>
            </a:r>
            <a:r>
              <a:rPr lang="ar-SA" sz="3200" b="1" cap="all" dirty="0" err="1">
                <a:ln/>
                <a:solidFill>
                  <a:srgbClr val="FF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صـ60</a:t>
            </a:r>
            <a:r>
              <a:rPr lang="ar-SA" sz="3200" b="1" cap="all" dirty="0">
                <a:ln/>
                <a:solidFill>
                  <a:srgbClr val="FF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4" name="شكل بيضاوي 3"/>
          <p:cNvSpPr/>
          <p:nvPr/>
        </p:nvSpPr>
        <p:spPr>
          <a:xfrm>
            <a:off x="6263680" y="836712"/>
            <a:ext cx="2880320" cy="19442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bg1">
                    <a:lumMod val="95000"/>
                  </a:schemeClr>
                </a:solidFill>
              </a:rPr>
              <a:t>الإثراء </a:t>
            </a:r>
            <a:endParaRPr lang="ar-S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1520" y="332656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>
                <a:solidFill>
                  <a:schemeClr val="bg1">
                    <a:lumMod val="50000"/>
                  </a:schemeClr>
                </a:solidFill>
              </a:rPr>
              <a:t>نشاط لإتقان المحتوى</a:t>
            </a:r>
          </a:p>
        </p:txBody>
      </p:sp>
      <p:pic>
        <p:nvPicPr>
          <p:cNvPr id="8194" name="Picture 2" descr="C:\Users\DELL\Pictures\IMG_4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2385888" cy="2385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7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LL\Pictures\IMG_36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035925"/>
            <a:ext cx="2664296" cy="1512168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6300192" y="1412776"/>
            <a:ext cx="23042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3200" b="1" u="sng" dirty="0">
                <a:solidFill>
                  <a:srgbClr val="19B5B9"/>
                </a:solidFill>
                <a:latin typeface="Century Gothic"/>
                <a:cs typeface="Arial" pitchFamily="34" charset="0"/>
              </a:rPr>
              <a:t> الفكرة العامة </a:t>
            </a:r>
          </a:p>
          <a:p>
            <a:endParaRPr lang="ar-SA" sz="3200" dirty="0"/>
          </a:p>
        </p:txBody>
      </p:sp>
      <p:sp>
        <p:nvSpPr>
          <p:cNvPr id="7" name="مستطيل 6"/>
          <p:cNvSpPr/>
          <p:nvPr/>
        </p:nvSpPr>
        <p:spPr>
          <a:xfrm>
            <a:off x="827584" y="335699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0000"/>
              <a:defRPr/>
            </a:pPr>
            <a:r>
              <a:rPr lang="ar-SA" sz="3200" dirty="0">
                <a:ln w="11430"/>
                <a:latin typeface="Times New Roman" pitchFamily="18" charset="0"/>
                <a:cs typeface="Times New Roman" pitchFamily="18" charset="0"/>
              </a:rPr>
              <a:t>يعاد ترتيب </a:t>
            </a:r>
            <a:r>
              <a:rPr lang="ar-SA" sz="3200" dirty="0" err="1">
                <a:ln w="11430"/>
                <a:latin typeface="Times New Roman" pitchFamily="18" charset="0"/>
                <a:cs typeface="Times New Roman" pitchFamily="18" charset="0"/>
              </a:rPr>
              <a:t>ذرات</a:t>
            </a:r>
            <a:r>
              <a:rPr lang="ar-SA" sz="3200" dirty="0">
                <a:ln w="11430"/>
                <a:latin typeface="Times New Roman" pitchFamily="18" charset="0"/>
                <a:cs typeface="Times New Roman" pitchFamily="18" charset="0"/>
              </a:rPr>
              <a:t> العناصر في المواد المتفاعلة في أثناء التفاعلات الكيميائية لتكوين نواتج لها خصائص  كيميائية مختلفة  </a:t>
            </a:r>
            <a:endParaRPr lang="ar-SA" sz="3200" dirty="0">
              <a:solidFill>
                <a:prstClr val="white"/>
              </a:solidFill>
              <a:latin typeface="Century Gothic"/>
              <a:cs typeface="Arial" pitchFamily="34" charset="0"/>
            </a:endParaRPr>
          </a:p>
        </p:txBody>
      </p:sp>
      <p:pic>
        <p:nvPicPr>
          <p:cNvPr id="49153" name="Picture 1" descr="C:\Users\DELL\Pictures\microscopio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1861592" cy="14626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4211960" y="3429000"/>
            <a:ext cx="4283968" cy="1754326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prst="angle"/>
          </a:sp3d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400" b="1" cap="all" dirty="0">
                <a:ln/>
                <a:solidFill>
                  <a:srgbClr val="15989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مراعاة الفروق الفردية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SA" sz="3200" b="1" cap="all" dirty="0">
                <a:ln/>
                <a:solidFill>
                  <a:srgbClr val="D22097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ص 58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SA" sz="3200" b="1" cap="all" dirty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مصادر الفصول  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6228184" y="332656"/>
            <a:ext cx="2592288" cy="208823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التعزيز</a:t>
            </a:r>
            <a:endParaRPr lang="ar-SA" b="1" dirty="0"/>
          </a:p>
        </p:txBody>
      </p:sp>
      <p:sp>
        <p:nvSpPr>
          <p:cNvPr id="26626" name="AutoShape 2" descr="https://www.matierevolution.fr/local/cache-vignettes/L253xH180/-180-07224.gif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Picture 2" descr="C:\Users\DELL\Pictures\XADQ49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4036011" cy="292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7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1547664" y="2996952"/>
            <a:ext cx="6084168" cy="1815882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prst="angle"/>
          </a:sp3d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800" b="1" cap="all" dirty="0">
                <a:ln/>
                <a:solidFill>
                  <a:srgbClr val="15989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مراعاة الفروق الفردية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SA" sz="3200" b="1" cap="all" dirty="0">
                <a:ln/>
                <a:solidFill>
                  <a:srgbClr val="D22097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ص 61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SA" sz="3200" b="1" cap="all" dirty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مصادر الفصول  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4932040" y="332656"/>
            <a:ext cx="3888432" cy="20162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ورقة تسجيل النقاط الأساسية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1837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DELL\Pictures\microscopio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08720"/>
            <a:ext cx="1706432" cy="1340768"/>
          </a:xfrm>
          <a:prstGeom prst="rect">
            <a:avLst/>
          </a:prstGeom>
          <a:noFill/>
        </p:spPr>
      </p:pic>
      <p:pic>
        <p:nvPicPr>
          <p:cNvPr id="8194" name="Picture 2" descr="C:\Users\DELL\Pictures\IMG_36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20688"/>
            <a:ext cx="3816424" cy="201134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61764" y="2992070"/>
            <a:ext cx="8820472" cy="298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400" dirty="0">
                <a:ln w="11430"/>
                <a:latin typeface="Times New Roman" pitchFamily="18" charset="0"/>
                <a:cs typeface="Times New Roman" pitchFamily="18" charset="0"/>
              </a:rPr>
              <a:t>تتأثر سرعة التفاعل الكيميائي بعدة عوامل </a:t>
            </a:r>
            <a:r>
              <a:rPr lang="ar-SA" sz="4400" dirty="0" err="1">
                <a:ln w="11430"/>
                <a:latin typeface="Times New Roman" pitchFamily="18" charset="0"/>
                <a:cs typeface="Times New Roman" pitchFamily="18" charset="0"/>
              </a:rPr>
              <a:t>منها :</a:t>
            </a:r>
            <a:endParaRPr lang="ar-SA" sz="4400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411480" lvl="0" indent="-34290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400" dirty="0">
                <a:ln w="11430"/>
                <a:latin typeface="Times New Roman" pitchFamily="18" charset="0"/>
                <a:cs typeface="Times New Roman" pitchFamily="18" charset="0"/>
              </a:rPr>
              <a:t>درجة الحرارة والتركيز ومساحة السطح والعوامل المساعدة</a:t>
            </a:r>
          </a:p>
          <a:p>
            <a:pPr marL="411480" lvl="0" indent="-34290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400" dirty="0">
                <a:ln w="11430"/>
                <a:latin typeface="Times New Roman" pitchFamily="18" charset="0"/>
                <a:cs typeface="Times New Roman" pitchFamily="18" charset="0"/>
              </a:rPr>
              <a:t> ( المحفزات </a:t>
            </a:r>
            <a:r>
              <a:rPr lang="ar-SA" sz="4400" dirty="0" err="1">
                <a:ln w="11430"/>
                <a:latin typeface="Times New Roman" pitchFamily="18" charset="0"/>
                <a:cs typeface="Times New Roman" pitchFamily="18" charset="0"/>
              </a:rPr>
              <a:t>والمثبطات )</a:t>
            </a:r>
            <a:endParaRPr lang="ar-SA" sz="440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923928" y="980728"/>
            <a:ext cx="23762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الفكرة الرئيسية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27061"/>
              </p:ext>
            </p:extLst>
          </p:nvPr>
        </p:nvGraphicFramePr>
        <p:xfrm>
          <a:off x="827584" y="2564904"/>
          <a:ext cx="7483838" cy="35108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9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6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719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تعلمت</a:t>
                      </a:r>
                      <a:endParaRPr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اريد أن اعرف</a:t>
                      </a:r>
                      <a:endParaRPr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</a:t>
                      </a:r>
                      <a:r>
                        <a:rPr lang="ar-SA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اعرف</a:t>
                      </a:r>
                      <a:endParaRPr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719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719">
                <a:tc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719">
                <a:tc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55576" y="1844824"/>
            <a:ext cx="7560839" cy="57090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باستخدام استراتيجية جدول التعلم ما </a:t>
            </a:r>
            <a:r>
              <a:rPr lang="ar-SA" sz="2800" b="1" dirty="0">
                <a:latin typeface="+mj-lt"/>
                <a:ea typeface="+mj-ea"/>
                <a:cs typeface="+mj-cs"/>
              </a:rPr>
              <a:t>ذا نعني بسرعة التفاعلات الكيميائية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2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: زاوية مطوية 4"/>
          <p:cNvSpPr/>
          <p:nvPr/>
        </p:nvSpPr>
        <p:spPr>
          <a:xfrm>
            <a:off x="0" y="0"/>
            <a:ext cx="1039688" cy="1296595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استراتيجية 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جدول التعلم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kwl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فقاعة التفكير: على شكل سحابة 4"/>
          <p:cNvSpPr/>
          <p:nvPr/>
        </p:nvSpPr>
        <p:spPr>
          <a:xfrm>
            <a:off x="7236296" y="476672"/>
            <a:ext cx="1479612" cy="1152128"/>
          </a:xfrm>
          <a:prstGeom prst="cloudCallout">
            <a:avLst>
              <a:gd name="adj1" fmla="val -49364"/>
              <a:gd name="adj2" fmla="val 6709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>
                <a:solidFill>
                  <a:schemeClr val="tx1"/>
                </a:solidFill>
              </a:rPr>
              <a:t>نشاط </a:t>
            </a:r>
            <a:r>
              <a:rPr lang="ar-SA" sz="2400" b="1" dirty="0">
                <a:solidFill>
                  <a:schemeClr val="tx1"/>
                </a:solidFill>
              </a:rPr>
              <a:t>(1</a:t>
            </a:r>
            <a:r>
              <a:rPr lang="ar-SA" sz="2400" b="1" dirty="0" err="1">
                <a:solidFill>
                  <a:schemeClr val="tx1"/>
                </a:solidFill>
              </a:rPr>
              <a:t>)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Pictures\IMG_36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76672"/>
            <a:ext cx="3456384" cy="2084803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3068960"/>
            <a:ext cx="7488832" cy="1728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b="1" dirty="0"/>
              <a:t>تصف سرعة التفاعل الكيميائي وتحدد كيفية قياسها .</a:t>
            </a:r>
            <a:endParaRPr lang="en-US" b="1" dirty="0"/>
          </a:p>
          <a:p>
            <a:pPr lvl="0">
              <a:lnSpc>
                <a:spcPct val="150000"/>
              </a:lnSpc>
            </a:pPr>
            <a:r>
              <a:rPr lang="ar-SA" b="1" dirty="0"/>
              <a:t>تعرف كيف تُسرع أو تبطيء التفاعلات الكيميائية .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491880" y="1196752"/>
            <a:ext cx="2592288" cy="92869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الأهـــــداف</a:t>
            </a:r>
            <a:r>
              <a:rPr lang="ar-SA" sz="5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en-US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SA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7105" name="Picture 1" descr="C:\Users\DELL\Pictures\kisspng-test-tubes-laboratory-glassware-beaker-test-tube-r-sugarcane-5ac8686e66d439.06956356152308337442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666640"/>
            <a:ext cx="5760639" cy="2191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76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Pictures\IMG_28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3630216" cy="3960440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1187624" y="4149080"/>
            <a:ext cx="37444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all" dirty="0">
                <a:ln w="0"/>
                <a:solidFill>
                  <a:srgbClr val="DE6A36"/>
                </a:solidFill>
                <a:effectLst>
                  <a:reflection blurRad="12700" stA="50000" endPos="50000" dist="5000" dir="5400000" sy="-100000" rotWithShape="0"/>
                </a:effectLst>
              </a:rPr>
              <a:t>المفردات الجديدة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380312" y="1628800"/>
            <a:ext cx="136815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16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المترادفات والمعاني</a:t>
            </a: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95536" y="260648"/>
            <a:ext cx="5256584" cy="3672408"/>
          </a:xfrm>
          <a:prstGeom prst="rect">
            <a:avLst/>
          </a:prstGeom>
          <a:noFill/>
        </p:spPr>
        <p:txBody>
          <a:bodyPr vert="horz" lIns="91440" tIns="45720" rIns="91440" bIns="45720" rtlCol="1">
            <a:normAutofit lnSpcReduction="10000"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b="1" dirty="0">
              <a:solidFill>
                <a:schemeClr val="tx1"/>
              </a:solidFill>
            </a:endParaRPr>
          </a:p>
          <a:p>
            <a:r>
              <a:rPr lang="ar-SA" b="1" dirty="0">
                <a:solidFill>
                  <a:schemeClr val="accent6">
                    <a:lumMod val="50000"/>
                  </a:schemeClr>
                </a:solidFill>
              </a:rPr>
              <a:t>مراجعة </a:t>
            </a:r>
            <a:r>
              <a:rPr lang="ar-SA" b="1" dirty="0" err="1">
                <a:solidFill>
                  <a:schemeClr val="accent6">
                    <a:lumMod val="50000"/>
                  </a:schemeClr>
                </a:solidFill>
              </a:rPr>
              <a:t>المفردات :</a:t>
            </a:r>
            <a:endParaRPr lang="ar-SA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ar-SA" b="1" dirty="0">
                <a:solidFill>
                  <a:schemeClr val="accent3">
                    <a:lumMod val="75000"/>
                  </a:schemeClr>
                </a:solidFill>
              </a:rPr>
              <a:t>حالة </a:t>
            </a:r>
            <a:r>
              <a:rPr lang="ar-SA" b="1" dirty="0" err="1">
                <a:solidFill>
                  <a:schemeClr val="accent3">
                    <a:lumMod val="75000"/>
                  </a:schemeClr>
                </a:solidFill>
              </a:rPr>
              <a:t>المادة :</a:t>
            </a:r>
            <a:r>
              <a:rPr lang="ar-SA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ar-SA" b="1" dirty="0">
                <a:solidFill>
                  <a:schemeClr val="tx1"/>
                </a:solidFill>
              </a:rPr>
              <a:t>خاصية فيزيائية تعتمد على درجة الحرارة والضغط وتظهر بأربعة أشكال </a:t>
            </a:r>
          </a:p>
          <a:p>
            <a:r>
              <a:rPr lang="ar-SA" b="1" dirty="0">
                <a:solidFill>
                  <a:schemeClr val="tx1"/>
                </a:solidFill>
              </a:rPr>
              <a:t>صلبة وسائلة وغازية وبلازما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0" y="5157192"/>
            <a:ext cx="741682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</a:rPr>
              <a:t>طاقة </a:t>
            </a:r>
            <a:r>
              <a:rPr lang="ar-SA" sz="3600" b="1" dirty="0" err="1">
                <a:solidFill>
                  <a:srgbClr val="00B050"/>
                </a:solidFill>
              </a:rPr>
              <a:t>التنشيط</a:t>
            </a:r>
            <a:r>
              <a:rPr lang="ar-SA" sz="3600" b="1" dirty="0" err="1"/>
              <a:t> </a:t>
            </a:r>
            <a:r>
              <a:rPr lang="ar-SA" sz="3600" b="1" dirty="0"/>
              <a:t>/ سرعة </a:t>
            </a:r>
            <a:r>
              <a:rPr lang="ar-SA" sz="3600" b="1" dirty="0" err="1"/>
              <a:t>التفاعل </a:t>
            </a:r>
            <a:r>
              <a:rPr lang="ar-SA" sz="3600" b="1" dirty="0"/>
              <a:t>/ </a:t>
            </a:r>
            <a:r>
              <a:rPr lang="ar-SA" sz="3600" b="1" dirty="0" err="1"/>
              <a:t>التركيز </a:t>
            </a:r>
            <a:r>
              <a:rPr lang="ar-SA" sz="3600" b="1" dirty="0"/>
              <a:t>/ </a:t>
            </a:r>
            <a:r>
              <a:rPr lang="ar-SA" sz="3600" b="1" dirty="0" err="1"/>
              <a:t>المثبطات </a:t>
            </a:r>
            <a:r>
              <a:rPr lang="ar-SA" sz="3600" b="1" dirty="0"/>
              <a:t>/ عامل مساعد محفز/ الإنزيمات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508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DELL\Pictures\IMG_36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5932"/>
            <a:ext cx="5184576" cy="3047355"/>
          </a:xfrm>
          <a:prstGeom prst="rect">
            <a:avLst/>
          </a:prstGeom>
          <a:noFill/>
        </p:spPr>
      </p:pic>
      <p:pic>
        <p:nvPicPr>
          <p:cNvPr id="11269" name="Picture 5" descr="C:\Users\DELL\Pictures\IMG_36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12776"/>
            <a:ext cx="5256584" cy="2753668"/>
          </a:xfrm>
          <a:prstGeom prst="rect">
            <a:avLst/>
          </a:prstGeom>
          <a:noFill/>
        </p:spPr>
      </p:pic>
      <p:sp>
        <p:nvSpPr>
          <p:cNvPr id="10" name="مربع نص 9"/>
          <p:cNvSpPr txBox="1"/>
          <p:nvPr/>
        </p:nvSpPr>
        <p:spPr>
          <a:xfrm>
            <a:off x="2303748" y="2198307"/>
            <a:ext cx="43204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3200" b="1" dirty="0"/>
              <a:t>افتحي مسرد المصطلحات لتتعرفي على معنى المفردة الجديدة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843808" y="4753819"/>
            <a:ext cx="345638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ar-SA" b="1" dirty="0">
              <a:solidFill>
                <a:srgbClr val="7C957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2800" b="1" dirty="0">
                <a:solidFill>
                  <a:srgbClr val="7C957F"/>
                </a:solidFill>
                <a:latin typeface="Arial" pitchFamily="34" charset="0"/>
                <a:cs typeface="Arial" pitchFamily="34" charset="0"/>
              </a:rPr>
              <a:t>ثم سجليها في دفتر العلوم </a:t>
            </a:r>
            <a:endParaRPr lang="en-US" sz="2800" b="1" dirty="0">
              <a:solidFill>
                <a:srgbClr val="7C957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ar-SA" dirty="0">
              <a:solidFill>
                <a:srgbClr val="7C957F"/>
              </a:solidFill>
            </a:endParaRPr>
          </a:p>
        </p:txBody>
      </p:sp>
      <p:pic>
        <p:nvPicPr>
          <p:cNvPr id="1029" name="Picture 5" descr="C:\Users\DELL\Pictures\IMG_37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420888"/>
            <a:ext cx="4305896" cy="4535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56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10249</TotalTime>
  <Words>1030</Words>
  <Application>Microsoft Office PowerPoint</Application>
  <PresentationFormat>عرض على الشاشة (4:3)</PresentationFormat>
  <Paragraphs>230</Paragraphs>
  <Slides>41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9" baseType="lpstr">
      <vt:lpstr>Arabic Typesetting</vt:lpstr>
      <vt:lpstr>Arial</vt:lpstr>
      <vt:lpstr>Arial Unicode MS</vt:lpstr>
      <vt:lpstr>Calibri</vt:lpstr>
      <vt:lpstr>Calibri Light</vt:lpstr>
      <vt:lpstr>Century Gothic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شريحة التركيز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المهام المنزلية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Media</dc:creator>
  <cp:lastModifiedBy>شريفة الشمراني</cp:lastModifiedBy>
  <cp:revision>1133</cp:revision>
  <cp:lastPrinted>2018-03-06T22:36:25Z</cp:lastPrinted>
  <dcterms:created xsi:type="dcterms:W3CDTF">2015-11-02T17:37:30Z</dcterms:created>
  <dcterms:modified xsi:type="dcterms:W3CDTF">2019-12-08T17:34:02Z</dcterms:modified>
</cp:coreProperties>
</file>