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306" r:id="rId6"/>
    <p:sldId id="261" r:id="rId7"/>
    <p:sldId id="262" r:id="rId8"/>
    <p:sldId id="263" r:id="rId9"/>
    <p:sldId id="264" r:id="rId10"/>
    <p:sldId id="265" r:id="rId11"/>
    <p:sldId id="269" r:id="rId12"/>
    <p:sldId id="278" r:id="rId13"/>
    <p:sldId id="303" r:id="rId14"/>
    <p:sldId id="271" r:id="rId15"/>
    <p:sldId id="304" r:id="rId16"/>
    <p:sldId id="307" r:id="rId17"/>
    <p:sldId id="308" r:id="rId18"/>
    <p:sldId id="311" r:id="rId19"/>
    <p:sldId id="276" r:id="rId20"/>
    <p:sldId id="272" r:id="rId21"/>
    <p:sldId id="312" r:id="rId22"/>
    <p:sldId id="277" r:id="rId23"/>
    <p:sldId id="313" r:id="rId24"/>
    <p:sldId id="283" r:id="rId25"/>
    <p:sldId id="289" r:id="rId26"/>
    <p:sldId id="284" r:id="rId27"/>
    <p:sldId id="294" r:id="rId28"/>
    <p:sldId id="297" r:id="rId29"/>
    <p:sldId id="299" r:id="rId30"/>
    <p:sldId id="298" r:id="rId31"/>
    <p:sldId id="300" r:id="rId32"/>
    <p:sldId id="301" r:id="rId33"/>
    <p:sldId id="285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B577BB"/>
    <a:srgbClr val="9900CC"/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5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DB57FF8-7C0E-4894-A19F-44699D3CCB43}" type="datetimeFigureOut">
              <a:rPr lang="ar-SA" smtClean="0"/>
              <a:pPr/>
              <a:t>19/06/40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F3A03A4-71BB-4943-ACB5-4933285E950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519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519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519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519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519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51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51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51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51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51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51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519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519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51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DFA-6F8F-485F-8E20-D26007BC79DF}" type="datetimeFigureOut">
              <a:rPr lang="ar-SA" smtClean="0"/>
              <a:pPr/>
              <a:t>19/06/40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A6A3-6526-457C-9001-38A685A969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DFA-6F8F-485F-8E20-D26007BC79DF}" type="datetimeFigureOut">
              <a:rPr lang="ar-SA" smtClean="0"/>
              <a:pPr/>
              <a:t>19/06/40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A6A3-6526-457C-9001-38A685A969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DFA-6F8F-485F-8E20-D26007BC79DF}" type="datetimeFigureOut">
              <a:rPr lang="ar-SA" smtClean="0"/>
              <a:pPr/>
              <a:t>19/06/40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A6A3-6526-457C-9001-38A685A969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52676" y="1905000"/>
            <a:ext cx="4521200" cy="339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40863" y="6301161"/>
            <a:ext cx="257225" cy="193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6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526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89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051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14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577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84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10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913B61-BB4D-AD42-BE2D-7D251B7C8B2F}" type="slidenum">
              <a:rPr lang="en-US" sz="1200" baseline="0" smtClean="0">
                <a:solidFill>
                  <a:schemeClr val="accent1"/>
                </a:solidFill>
                <a:latin typeface="Poppins Light" charset="0"/>
              </a:rPr>
              <a:pPr/>
              <a:t>‹#›</a:t>
            </a:fld>
            <a:endParaRPr lang="en-US" sz="1200" baseline="0" dirty="0">
              <a:solidFill>
                <a:schemeClr val="accent1"/>
              </a:solidFill>
              <a:latin typeface="Poppins Light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442964" y="6295995"/>
            <a:ext cx="11597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www.yourwebsite.com</a:t>
            </a:r>
            <a:endParaRPr lang="en-US" sz="1000" dirty="0">
              <a:solidFill>
                <a:schemeClr val="accent2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1373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762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DFA-6F8F-485F-8E20-D26007BC79DF}" type="datetimeFigureOut">
              <a:rPr lang="ar-SA" smtClean="0"/>
              <a:pPr/>
              <a:t>19/06/40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A6A3-6526-457C-9001-38A685A969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DFA-6F8F-485F-8E20-D26007BC79DF}" type="datetimeFigureOut">
              <a:rPr lang="ar-SA" smtClean="0"/>
              <a:pPr/>
              <a:t>19/06/40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A6A3-6526-457C-9001-38A685A969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DFA-6F8F-485F-8E20-D26007BC79DF}" type="datetimeFigureOut">
              <a:rPr lang="ar-SA" smtClean="0"/>
              <a:pPr/>
              <a:t>19/06/40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A6A3-6526-457C-9001-38A685A969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DFA-6F8F-485F-8E20-D26007BC79DF}" type="datetimeFigureOut">
              <a:rPr lang="ar-SA" smtClean="0"/>
              <a:pPr/>
              <a:t>19/06/40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A6A3-6526-457C-9001-38A685A969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DFA-6F8F-485F-8E20-D26007BC79DF}" type="datetimeFigureOut">
              <a:rPr lang="ar-SA" smtClean="0"/>
              <a:pPr/>
              <a:t>19/06/40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A6A3-6526-457C-9001-38A685A969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DFA-6F8F-485F-8E20-D26007BC79DF}" type="datetimeFigureOut">
              <a:rPr lang="ar-SA" smtClean="0"/>
              <a:pPr/>
              <a:t>19/06/40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A6A3-6526-457C-9001-38A685A969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DFA-6F8F-485F-8E20-D26007BC79DF}" type="datetimeFigureOut">
              <a:rPr lang="ar-SA" smtClean="0"/>
              <a:pPr/>
              <a:t>19/06/40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A6A3-6526-457C-9001-38A685A969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DFA-6F8F-485F-8E20-D26007BC79DF}" type="datetimeFigureOut">
              <a:rPr lang="ar-SA" smtClean="0"/>
              <a:pPr/>
              <a:t>19/06/40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A6A3-6526-457C-9001-38A685A969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ADFA-6F8F-485F-8E20-D26007BC79DF}" type="datetimeFigureOut">
              <a:rPr lang="ar-SA" smtClean="0"/>
              <a:pPr/>
              <a:t>19/06/40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A6A3-6526-457C-9001-38A685A969F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2411760" y="0"/>
            <a:ext cx="2390776" cy="6858000"/>
          </a:xfrm>
          <a:solidFill>
            <a:schemeClr val="bg2"/>
          </a:solidFill>
        </p:spPr>
      </p:sp>
      <p:sp>
        <p:nvSpPr>
          <p:cNvPr id="8" name="Rectangle 7"/>
          <p:cNvSpPr/>
          <p:nvPr/>
        </p:nvSpPr>
        <p:spPr>
          <a:xfrm>
            <a:off x="4430776" y="1736490"/>
            <a:ext cx="540061" cy="1692511"/>
          </a:xfrm>
          <a:prstGeom prst="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xmlns="" id="{3D7DE28E-BC55-4B10-BEF7-0FFB02F74584}"/>
              </a:ext>
            </a:extLst>
          </p:cNvPr>
          <p:cNvSpPr txBox="1">
            <a:spLocks/>
          </p:cNvSpPr>
          <p:nvPr/>
        </p:nvSpPr>
        <p:spPr>
          <a:xfrm>
            <a:off x="5004048" y="4077072"/>
            <a:ext cx="3851920" cy="14630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Broken" pitchFamily="2" charset="-78"/>
              </a:rPr>
              <a:t>القانونان</a:t>
            </a:r>
            <a:r>
              <a:rPr kumimoji="0" lang="ar-SA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Broken" pitchFamily="2" charset="-78"/>
              </a:rPr>
              <a:t> الأول والثاني لنيوتن 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PT Bold Broken" pitchFamily="2" charset="-78"/>
            </a:endParaRPr>
          </a:p>
        </p:txBody>
      </p:sp>
      <p:sp>
        <p:nvSpPr>
          <p:cNvPr id="11" name="عنوان فرعي 2">
            <a:extLst>
              <a:ext uri="{FF2B5EF4-FFF2-40B4-BE49-F238E27FC236}">
                <a16:creationId xmlns:a16="http://schemas.microsoft.com/office/drawing/2014/main" xmlns="" id="{E77E29E5-2B89-4F73-B403-640E5EF57EEF}"/>
              </a:ext>
            </a:extLst>
          </p:cNvPr>
          <p:cNvSpPr txBox="1">
            <a:spLocks/>
          </p:cNvSpPr>
          <p:nvPr/>
        </p:nvSpPr>
        <p:spPr>
          <a:xfrm>
            <a:off x="5364088" y="2852936"/>
            <a:ext cx="3200400" cy="64807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الدرس الأول</a:t>
            </a:r>
          </a:p>
        </p:txBody>
      </p:sp>
      <p:sp>
        <p:nvSpPr>
          <p:cNvPr id="14" name="AutoShape 2" descr="https://attachment.outlook.live.net/owa/L.a.b.a@outlook.sa/service.svc/s/GetAttachmentThumbnail?id=AQMkADAwATNiZmYAZC0xMQE1LTE4MDgtMDACLTAwCgBGAAADGOIvzmM0uUy1oj5VEA1x3gcAY7EbH59qQ0SCDX9Az8W2hwAAAgEMAAAAY7EbH59qQ0SCDX9Az8W2hwAAAK1rn8sAAAABEgAQAJW44b4J7BVOq%2FfsDiXNYWc%3D&amp;thumbnailType=2&amp;owa=outlook.live.com&amp;scriptVer=2019010702.07&amp;isc=1&amp;X-OWA-CANARY=bApFFz1x90Wl7QYdpcSBQLBuHREKftYYoiR23T5pH1aTdqASrr88po4glBxLZEM2GuHlS37RCBo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Q1NzU3LTI4NjU5NTA4MFwiLFwicHVpZFwiOlwiMTA1NTUxODU2NDM1ODE1MlwiLFwib2lkXCI6XCIwMDAzYmZmZC0xMTE1LTE4MDgtMDAwMC0wMDAwMDAwMDAwMDBcIixcInNjb3BlXCI6XCJPd2FEb3dubG9hZFwifSIsIm5iZiI6MTU0NzkwMDk5NywiZXhwIjoxNTQ3OTAxNTk3LCJpc3MiOiIwMDAwMDAwMi0wMDAwLTBmZjEtY2UwMC0wMDAwMDAwMDAwMDBAODRkZjllN2YtZTlmNi00MGFmLWI0MzUtYWFhYWFhYWFhYWFhIiwiYXVkIjoiMDAwMDAwMDItMDAwMC0wZmYxLWNlMDAtMDAwMDAwMDAwMDAwL2F0dGFjaG1lbnQub3V0bG9vay5saXZlLm5ldEA4NGRmOWU3Zi1lOWY2LTQwYWYtYjQzNS1hYWFhYWFhYWFhYWEifQ.JOm-07-oXRFWT3a8wIc19gYoNwH1tyAFd3sdPtqp6BmyCweZhYe38Kv8Je0OzEvJNC2g3XBzcIFgYxXnydniqYHc7qVmKd3paaCrMQkJHvE6NUB-L8hKClKJODa2xoHPdl3awgjY3V46FNN8_T4PzJh4bA-LNfPz1ukLOBnmKZCzUntmoprJaBbMs3-Bd78sM9uTbNVUaj6851J0dUCZIXbSK0sX-WzUojq2I3gqLdUtUNgQwvdC6IV_uW5w2RlBPxlJFz62664t43NpCOLHA6HicI_kNzEgL24Wyoz30g6tazF01hIPxePtMEkA-HcLATTNQcVAEB5oFWUWrQrY_Q&amp;animation=true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5" name="AutoShape 4" descr="https://attachment.outlook.live.net/owa/L.a.b.a@outlook.sa/service.svc/s/GetAttachmentThumbnail?id=AQMkADAwATNiZmYAZC0xMQE1LTE4MDgtMDACLTAwCgBGAAADGOIvzmM0uUy1oj5VEA1x3gcAY7EbH59qQ0SCDX9Az8W2hwAAAgEMAAAAY7EbH59qQ0SCDX9Az8W2hwAAAK1rn8sAAAABEgAQAJW44b4J7BVOq%2FfsDiXNYWc%3D&amp;thumbnailType=2&amp;owa=outlook.live.com&amp;scriptVer=2019010702.07&amp;isc=1&amp;X-OWA-CANARY=8IeWa9og8k6qpyK2EZiVCMCMDREKftYYGQttbkRsKo3ZRb_zoj1jEJ7qrTECwdZtboEEMQ_Ad9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Q1NzU3LTI4NjU5NTA4MFwiLFwicHVpZFwiOlwiMTA1NTUxODU2NDM1ODE1MlwiLFwib2lkXCI6XCIwMDAzYmZmZC0xMTE1LTE4MDgtMDAwMC0wMDAwMDAwMDAwMDBcIixcInNjb3BlXCI6XCJPd2FEb3dubG9hZFwifSIsIm5iZiI6MTU0NzkwMDk5NywiZXhwIjoxNTQ3OTAxNTk3LCJpc3MiOiIwMDAwMDAwMi0wMDAwLTBmZjEtY2UwMC0wMDAwMDAwMDAwMDBAODRkZjllN2YtZTlmNi00MGFmLWI0MzUtYWFhYWFhYWFhYWFhIiwiYXVkIjoiMDAwMDAwMDItMDAwMC0wZmYxLWNlMDAtMDAwMDAwMDAwMDAwL2F0dGFjaG1lbnQub3V0bG9vay5saXZlLm5ldEA4NGRmOWU3Zi1lOWY2LTQwYWYtYjQzNS1hYWFhYWFhYWFhYWEifQ.JOm-07-oXRFWT3a8wIc19gYoNwH1tyAFd3sdPtqp6BmyCweZhYe38Kv8Je0OzEvJNC2g3XBzcIFgYxXnydniqYHc7qVmKd3paaCrMQkJHvE6NUB-L8hKClKJODa2xoHPdl3awgjY3V46FNN8_T4PzJh4bA-LNfPz1ukLOBnmKZCzUntmoprJaBbMs3-Bd78sM9uTbNVUaj6851J0dUCZIXbSK0sX-WzUojq2I3gqLdUtUNgQwvdC6IV_uW5w2RlBPxlJFz62664t43NpCOLHA6HicI_kNzEgL24Wyoz30g6tazF01hIPxePtMEkA-HcLATTNQcVAEB5oFWUWrQrY_Q&amp;animation=true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6" name="AutoShape 2" descr="ÙØªÙØ¬Ø© Ø¨Ø­Ø« Ø§ÙØµÙØ± Ø¹Ù Ø¹Ø¨Ø§Ø±Ø© Ø¹Ù Ø§ÙØ³Ø±Ø¹Ø©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7" name="AutoShape 4" descr="ÙØªÙØ¬Ø© Ø¨Ø­Ø« Ø§ÙØµÙØ± Ø¹Ù Ø¹Ø¨Ø§Ø±Ø© Ø¹Ù Ø§ÙØ³Ø±Ø¹Ø©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8" name="AutoShape 6" descr="ÙØªÙØ¬Ø© Ø¨Ø­Ø« Ø§ÙØµÙØ± Ø¹Ù Ø¹Ø¨Ø§Ø±Ø© Ø¹Ù Ø§ÙØ³Ø±Ø¹Ø©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1990" name="Picture 6" descr="https://modo3.com/thumbs/fit630x300/126824/1480179022/%D9%82%D8%A7%D9%86%D9%88%D9%86_%D9%86%D9%8A%D9%88%D8%AA%D9%86_%D8%A7%D9%84%D8%B1%D8%A7%D8%A8%D8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0648"/>
            <a:ext cx="2465492" cy="2520280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9714172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2"/>
          </a:solidFill>
        </p:spPr>
      </p:sp>
      <p:sp>
        <p:nvSpPr>
          <p:cNvPr id="12" name="Rectangle 1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99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4572001" cy="6858000"/>
          </a:xfrm>
          <a:prstGeom prst="rect">
            <a:avLst/>
          </a:prstGeom>
          <a:solidFill>
            <a:srgbClr val="B577B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5004048" cy="6857999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B258CCF8-E98E-4B02-BB86-B1448B803CDD}"/>
              </a:ext>
            </a:extLst>
          </p:cNvPr>
          <p:cNvSpPr/>
          <p:nvPr/>
        </p:nvSpPr>
        <p:spPr>
          <a:xfrm>
            <a:off x="5580112" y="764704"/>
            <a:ext cx="2603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شريحة التركيز</a:t>
            </a:r>
            <a:endParaRPr lang="ar-SA" sz="4000" b="1" dirty="0">
              <a:ln w="1905">
                <a:solidFill>
                  <a:schemeClr val="accent4">
                    <a:lumMod val="5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13192" b="8673"/>
          <a:stretch>
            <a:fillRect/>
          </a:stretch>
        </p:blipFill>
        <p:spPr bwMode="auto">
          <a:xfrm>
            <a:off x="467544" y="764705"/>
            <a:ext cx="3816424" cy="5303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890" name="Picture 2" descr="ØµÙØ±Ø© Ø°Ø§Øª ØµÙØ©"/>
          <p:cNvPicPr>
            <a:picLocks noChangeAspect="1" noChangeArrowheads="1"/>
          </p:cNvPicPr>
          <p:nvPr/>
        </p:nvPicPr>
        <p:blipFill>
          <a:blip r:embed="rId4" cstate="print"/>
          <a:srcRect r="4463" b="4463"/>
          <a:stretch>
            <a:fillRect/>
          </a:stretch>
        </p:blipFill>
        <p:spPr bwMode="auto">
          <a:xfrm rot="21194480">
            <a:off x="726155" y="1950260"/>
            <a:ext cx="3141475" cy="2132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50956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04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3528" y="0"/>
            <a:ext cx="8820472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59632" cy="6857999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 t="7385" b="3999"/>
          <a:stretch>
            <a:fillRect/>
          </a:stretch>
        </p:blipFill>
        <p:spPr bwMode="auto">
          <a:xfrm>
            <a:off x="5436096" y="4221088"/>
            <a:ext cx="3168352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628800"/>
            <a:ext cx="3169796" cy="270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مربع نص 21"/>
          <p:cNvSpPr txBox="1"/>
          <p:nvPr/>
        </p:nvSpPr>
        <p:spPr>
          <a:xfrm>
            <a:off x="1403648" y="5661248"/>
            <a:ext cx="7200800" cy="95410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العربة التي تحتوي كمية أقل من المواد الغذائية حيث تكون كتلتها أقل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835696" y="2996952"/>
            <a:ext cx="30243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يحدث التسارع للجسم في كل لحظة تزداد فيها سرعته أو تقل أو يتغير اتجاه حركته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195736" y="476672"/>
            <a:ext cx="5544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Led Italic Font" pitchFamily="2" charset="-78"/>
              </a:rPr>
              <a:t>قانون نيوتن الثاني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Led Italic Font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956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5" name="Picture 18" descr="http://4.bp.blogspot.com/-tR5FEFwyYQ4/Tf_IAIevBlI/AAAAAAAABpQ/7XtJYQTHrSc/s1600/Video-Icon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05" t="13302" r="20186" b="18290"/>
          <a:stretch>
            <a:fillRect/>
          </a:stretch>
        </p:blipFill>
        <p:spPr bwMode="auto">
          <a:xfrm>
            <a:off x="395536" y="548680"/>
            <a:ext cx="2133600" cy="1752600"/>
          </a:xfrm>
          <a:prstGeom prst="roundRect">
            <a:avLst>
              <a:gd name="adj" fmla="val 4182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3"/>
          <p:cNvSpPr txBox="1"/>
          <p:nvPr/>
        </p:nvSpPr>
        <p:spPr>
          <a:xfrm>
            <a:off x="1187624" y="3356992"/>
            <a:ext cx="708180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11430"/>
                <a:solidFill>
                  <a:schemeClr val="accent4">
                    <a:lumMod val="50000"/>
                  </a:schemeClr>
                </a:solidFill>
              </a:rPr>
              <a:t>قراءة صامتة </a:t>
            </a:r>
            <a:r>
              <a:rPr lang="ar-SA" sz="3600" b="1" dirty="0" err="1" smtClean="0">
                <a:ln w="11430"/>
                <a:solidFill>
                  <a:schemeClr val="accent4">
                    <a:lumMod val="50000"/>
                  </a:schemeClr>
                </a:solidFill>
              </a:rPr>
              <a:t>صـ</a:t>
            </a:r>
            <a:r>
              <a:rPr lang="ar-SA" sz="3600" b="1" dirty="0" smtClean="0">
                <a:ln w="11430"/>
                <a:solidFill>
                  <a:schemeClr val="accent4">
                    <a:lumMod val="50000"/>
                  </a:schemeClr>
                </a:solidFill>
              </a:rPr>
              <a:t> 114_ 115</a:t>
            </a:r>
            <a:endParaRPr lang="ar-SA" sz="3600" b="1" dirty="0">
              <a:ln w="11430"/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3"/>
          <p:cNvSpPr txBox="1"/>
          <p:nvPr/>
        </p:nvSpPr>
        <p:spPr>
          <a:xfrm>
            <a:off x="1043608" y="3140968"/>
            <a:ext cx="727280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ماهو</a:t>
            </a:r>
            <a:r>
              <a:rPr lang="ar-SA" sz="3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نص قانون نيوتن </a:t>
            </a:r>
            <a:r>
              <a:rPr lang="ar-SA" sz="36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الثاني ؟</a:t>
            </a:r>
            <a:endParaRPr lang="ar-SA" sz="3600" b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2"/>
          </a:solidFill>
        </p:spPr>
      </p:sp>
      <p:sp>
        <p:nvSpPr>
          <p:cNvPr id="12" name="Rectangle 1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/>
          <p:cNvSpPr/>
          <p:nvPr/>
        </p:nvSpPr>
        <p:spPr>
          <a:xfrm>
            <a:off x="323528" y="0"/>
            <a:ext cx="8820472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475656" cy="6857999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5724128" y="260648"/>
            <a:ext cx="2987824" cy="2448271"/>
            <a:chOff x="3334" y="844"/>
            <a:chExt cx="1496" cy="2177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auto">
            <a:xfrm>
              <a:off x="4513" y="2704"/>
              <a:ext cx="317" cy="3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auto">
            <a:xfrm>
              <a:off x="3334" y="844"/>
              <a:ext cx="226" cy="226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34" name="مستطيل 14"/>
          <p:cNvSpPr>
            <a:spLocks noChangeArrowheads="1"/>
          </p:cNvSpPr>
          <p:nvPr/>
        </p:nvSpPr>
        <p:spPr bwMode="auto">
          <a:xfrm flipH="1">
            <a:off x="4427984" y="3140968"/>
            <a:ext cx="3960440" cy="1077575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كم </a:t>
            </a:r>
            <a:r>
              <a:rPr lang="ar-SA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يبلغ وزن جسمك اذا كانت كتلته 50 </a:t>
            </a:r>
            <a:r>
              <a:rPr lang="ar-SA" sz="2000" b="1" dirty="0" err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كجم ؟</a:t>
            </a:r>
            <a:endParaRPr lang="en-US" sz="20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15" descr="https://encrypted-tbn0.google.com/images?q=tbn:ANd9GcREFSFTopGUKWU6PkZV-Uwx7xMlrZvhC-wKzDUAwscuGX9hlV4aU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407696" y="4005064"/>
            <a:ext cx="2736304" cy="256490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print"/>
          <a:srcRect t="44632" b="4978"/>
          <a:stretch>
            <a:fillRect/>
          </a:stretch>
        </p:blipFill>
        <p:spPr bwMode="auto">
          <a:xfrm>
            <a:off x="1924369" y="548680"/>
            <a:ext cx="273159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50956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04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3" grpId="0" animBg="1"/>
      <p:bldP spid="15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172" t="11111" r="4382"/>
          <a:stretch>
            <a:fillRect/>
          </a:stretch>
        </p:blipFill>
        <p:spPr bwMode="auto">
          <a:xfrm>
            <a:off x="179512" y="260648"/>
            <a:ext cx="342900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6228184" y="260648"/>
            <a:ext cx="2592288" cy="1368152"/>
            <a:chOff x="3107" y="1706"/>
            <a:chExt cx="1723" cy="906"/>
          </a:xfrm>
        </p:grpSpPr>
        <p:sp>
          <p:nvSpPr>
            <p:cNvPr id="7" name="Oval 56"/>
            <p:cNvSpPr>
              <a:spLocks noChangeArrowheads="1"/>
            </p:cNvSpPr>
            <p:nvPr/>
          </p:nvSpPr>
          <p:spPr bwMode="auto">
            <a:xfrm>
              <a:off x="4513" y="1706"/>
              <a:ext cx="317" cy="3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8" name="Oval 57"/>
            <p:cNvSpPr>
              <a:spLocks noChangeArrowheads="1"/>
            </p:cNvSpPr>
            <p:nvPr/>
          </p:nvSpPr>
          <p:spPr bwMode="auto">
            <a:xfrm>
              <a:off x="3107" y="2386"/>
              <a:ext cx="226" cy="226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707904" y="1957481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buClr>
                <a:schemeClr val="accent1"/>
              </a:buClr>
              <a:tabLst>
                <a:tab pos="107950" algn="l"/>
                <a:tab pos="923925" algn="l"/>
              </a:tabLst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هناك قوة جذب بين الأجسام تزداد بزيادة كتل الأجسام وتقل بزيادة </a:t>
            </a:r>
            <a:r>
              <a:rPr lang="ar-S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البعد </a:t>
            </a: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 </a:t>
            </a:r>
            <a:r>
              <a:rPr lang="ar-S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المسافة </a:t>
            </a: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) بين الجسمين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ctr" rtl="1">
              <a:buClr>
                <a:schemeClr val="accent1"/>
              </a:buClr>
              <a:tabLst>
                <a:tab pos="107950" algn="l"/>
                <a:tab pos="923925" algn="l"/>
              </a:tabLst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ينشأ عن الجاذبية </a:t>
            </a:r>
            <a:r>
              <a:rPr lang="ar-S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الوزن 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 </a:t>
            </a: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وزن </a:t>
            </a:r>
            <a:r>
              <a:rPr lang="ar-S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الأجسام )</a:t>
            </a: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t="42287" b="20661"/>
          <a:stretch>
            <a:fillRect/>
          </a:stretch>
        </p:blipFill>
        <p:spPr bwMode="auto">
          <a:xfrm>
            <a:off x="6300192" y="3356992"/>
            <a:ext cx="2664296" cy="3266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467544" y="332656"/>
            <a:ext cx="2375220" cy="1944216"/>
            <a:chOff x="3107" y="1706"/>
            <a:chExt cx="1723" cy="906"/>
          </a:xfrm>
        </p:grpSpPr>
        <p:sp>
          <p:nvSpPr>
            <p:cNvPr id="7" name="Oval 56"/>
            <p:cNvSpPr>
              <a:spLocks noChangeArrowheads="1"/>
            </p:cNvSpPr>
            <p:nvPr/>
          </p:nvSpPr>
          <p:spPr bwMode="auto">
            <a:xfrm>
              <a:off x="4513" y="1706"/>
              <a:ext cx="317" cy="3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8" name="Oval 57"/>
            <p:cNvSpPr>
              <a:spLocks noChangeArrowheads="1"/>
            </p:cNvSpPr>
            <p:nvPr/>
          </p:nvSpPr>
          <p:spPr bwMode="auto">
            <a:xfrm>
              <a:off x="3107" y="2386"/>
              <a:ext cx="226" cy="226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31640" y="3356992"/>
            <a:ext cx="6379989" cy="646331"/>
          </a:xfrm>
          <a:prstGeom prst="rect">
            <a:avLst/>
          </a:prstGeom>
          <a:noFill/>
          <a:ln w="285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مقدار قوة الجذب المؤثرة في جسم ما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87624" y="1484784"/>
            <a:ext cx="2304256" cy="769441"/>
          </a:xfrm>
          <a:prstGeom prst="rect">
            <a:avLst/>
          </a:prstGeom>
          <a:noFill/>
          <a:ln w="285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ar-SA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الوزن </a:t>
            </a:r>
            <a:endParaRPr lang="en-US" sz="44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5" descr="حساب الوزن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4239"/>
          <a:stretch>
            <a:fillRect/>
          </a:stretch>
        </p:blipFill>
        <p:spPr bwMode="auto">
          <a:xfrm>
            <a:off x="2915816" y="4077072"/>
            <a:ext cx="3606552" cy="2517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/>
          <a:srcRect t="14193" b="19100"/>
          <a:stretch>
            <a:fillRect/>
          </a:stretch>
        </p:blipFill>
        <p:spPr bwMode="auto">
          <a:xfrm>
            <a:off x="6444208" y="332656"/>
            <a:ext cx="2344264" cy="278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 t="10197" b="19702"/>
          <a:stretch>
            <a:fillRect/>
          </a:stretch>
        </p:blipFill>
        <p:spPr bwMode="auto">
          <a:xfrm>
            <a:off x="251520" y="4005064"/>
            <a:ext cx="207902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419872" y="1124744"/>
            <a:ext cx="1871164" cy="980728"/>
            <a:chOff x="3107" y="1706"/>
            <a:chExt cx="1723" cy="906"/>
          </a:xfrm>
        </p:grpSpPr>
        <p:sp>
          <p:nvSpPr>
            <p:cNvPr id="7" name="Oval 56"/>
            <p:cNvSpPr>
              <a:spLocks noChangeArrowheads="1"/>
            </p:cNvSpPr>
            <p:nvPr/>
          </p:nvSpPr>
          <p:spPr bwMode="auto">
            <a:xfrm>
              <a:off x="4513" y="1706"/>
              <a:ext cx="317" cy="3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8" name="Oval 57"/>
            <p:cNvSpPr>
              <a:spLocks noChangeArrowheads="1"/>
            </p:cNvSpPr>
            <p:nvPr/>
          </p:nvSpPr>
          <p:spPr bwMode="auto">
            <a:xfrm>
              <a:off x="3107" y="2386"/>
              <a:ext cx="226" cy="226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  <p:pic>
        <p:nvPicPr>
          <p:cNvPr id="9" name="Picture 30" descr="http://www.mojtamai.com/health/images/stories/1/001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79512" y="4838700"/>
            <a:ext cx="2743200" cy="2019300"/>
          </a:xfrm>
          <a:prstGeom prst="roundRect">
            <a:avLst>
              <a:gd name="adj" fmla="val 4182"/>
            </a:avLst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3047999" y="2924944"/>
          <a:ext cx="5791201" cy="251460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44262"/>
                <a:gridCol w="1910256"/>
                <a:gridCol w="1836683"/>
              </a:tblGrid>
              <a:tr h="63459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cap="none" spc="0" dirty="0" smtClean="0">
                          <a:ln w="1905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وجه المقارنة </a:t>
                      </a:r>
                      <a:endParaRPr lang="ar-SA" sz="2800" b="1" cap="none" spc="0" dirty="0">
                        <a:ln w="1905"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cap="none" spc="0" dirty="0" smtClean="0">
                          <a:ln w="1905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الكتلة</a:t>
                      </a:r>
                      <a:endParaRPr lang="ar-SA" sz="2800" b="1" cap="none" spc="0" dirty="0">
                        <a:ln w="1905"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cap="none" spc="0" dirty="0" smtClean="0">
                          <a:ln w="1905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الوزن  </a:t>
                      </a:r>
                      <a:endParaRPr lang="ar-SA" sz="2800" b="1" cap="none" spc="0" dirty="0">
                        <a:ln w="1905"/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0403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3925" algn="l"/>
                        </a:tabLst>
                      </a:pPr>
                      <a:r>
                        <a:rPr kumimoji="0" lang="ar-SA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التعريف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0261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e_AlMohanad" pitchFamily="18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3925" algn="l"/>
                        </a:tabLst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3B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e_AlMohanad" pitchFamily="18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3925" algn="l"/>
                        </a:tabLst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3B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e_AlMohanad" pitchFamily="18" charset="-78"/>
                      </a:endParaRPr>
                    </a:p>
                  </a:txBody>
                  <a:tcPr horzOverflow="overflow"/>
                </a:tc>
              </a:tr>
              <a:tr h="54137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3925" algn="l"/>
                        </a:tabLst>
                      </a:pPr>
                      <a:r>
                        <a:rPr kumimoji="0" lang="ar-SA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الوحدة </a:t>
                      </a: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في النظام الدولي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0261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e_AlMohanad" pitchFamily="18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3925" algn="l"/>
                        </a:tabLst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3B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e_AlMohanad" pitchFamily="18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3B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e_AlMohanad" pitchFamily="18" charset="-78"/>
                      </a:endParaRPr>
                    </a:p>
                  </a:txBody>
                  <a:tcPr horzOverflow="overflow"/>
                </a:tc>
              </a:tr>
              <a:tr h="63459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cap="none" spc="0" dirty="0" smtClean="0">
                          <a:ln w="1905"/>
                          <a:effectLst/>
                        </a:rPr>
                        <a:t>التغير</a:t>
                      </a:r>
                      <a:endParaRPr lang="ar-SA" sz="2400" b="1" cap="none" spc="0" dirty="0">
                        <a:ln w="1905"/>
                        <a:solidFill>
                          <a:srgbClr val="E0261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cap="none" spc="0" dirty="0">
                        <a:ln w="1905"/>
                        <a:solidFill>
                          <a:srgbClr val="0063B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cap="none" spc="0" dirty="0">
                        <a:ln w="1905"/>
                        <a:solidFill>
                          <a:srgbClr val="0063B4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مستطيل 10"/>
          <p:cNvSpPr>
            <a:spLocks noChangeArrowheads="1"/>
          </p:cNvSpPr>
          <p:nvPr/>
        </p:nvSpPr>
        <p:spPr bwMode="auto">
          <a:xfrm>
            <a:off x="323528" y="1196752"/>
            <a:ext cx="2286000" cy="3135313"/>
          </a:xfrm>
          <a:prstGeom prst="roundRect">
            <a:avLst>
              <a:gd name="adj" fmla="val 7701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2400" b="1" dirty="0">
                <a:solidFill>
                  <a:schemeClr val="accent5">
                    <a:lumMod val="50000"/>
                  </a:schemeClr>
                </a:solidFill>
              </a:rPr>
              <a:t>عندما تقفين على الميزان فإنك تقيسين قوة جذب الأرض لجسمك بوحدة </a:t>
            </a:r>
            <a:r>
              <a:rPr lang="ar-SA" sz="2400" b="1" dirty="0" err="1">
                <a:solidFill>
                  <a:schemeClr val="accent5">
                    <a:lumMod val="50000"/>
                  </a:schemeClr>
                </a:solidFill>
              </a:rPr>
              <a:t>النيوتن</a:t>
            </a:r>
            <a:r>
              <a:rPr lang="ar-SA" sz="2400" b="1" dirty="0">
                <a:solidFill>
                  <a:schemeClr val="accent5">
                    <a:lumMod val="50000"/>
                  </a:schemeClr>
                </a:solidFill>
              </a:rPr>
              <a:t> وليس الكيلوجرام </a:t>
            </a:r>
          </a:p>
          <a:p>
            <a:pPr algn="ctr" rtl="1">
              <a:defRPr/>
            </a:pPr>
            <a:r>
              <a:rPr lang="ar-SA" sz="2400" b="1" dirty="0">
                <a:solidFill>
                  <a:schemeClr val="accent5">
                    <a:lumMod val="50000"/>
                  </a:schemeClr>
                </a:solidFill>
              </a:rPr>
              <a:t>لأننا نقيس وزناً وليس </a:t>
            </a:r>
            <a:r>
              <a:rPr lang="ar-SA" sz="2400" b="1" dirty="0" err="1">
                <a:solidFill>
                  <a:schemeClr val="accent5">
                    <a:lumMod val="50000"/>
                  </a:schemeClr>
                </a:solidFill>
              </a:rPr>
              <a:t>كتلة </a:t>
            </a:r>
            <a:r>
              <a:rPr lang="ar-SA" sz="2000" b="1" dirty="0" err="1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5029200" y="3610744"/>
            <a:ext cx="1622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tabLst>
                <a:tab pos="923925" algn="l"/>
              </a:tabLst>
            </a:pPr>
            <a:r>
              <a:rPr lang="ar-SA" b="1">
                <a:solidFill>
                  <a:srgbClr val="0063B4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مقدار ما يحتويه الجسم من المادة</a:t>
            </a:r>
            <a:endParaRPr lang="ar-SA" b="1">
              <a:solidFill>
                <a:srgbClr val="0063B4"/>
              </a:solidFill>
              <a:latin typeface="Times New Roman" pitchFamily="18" charset="0"/>
              <a:ea typeface="Times New Roman" pitchFamily="18" charset="0"/>
              <a:cs typeface="ae_AlMohanad" pitchFamily="18" charset="-78"/>
            </a:endParaRPr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3276600" y="3610744"/>
            <a:ext cx="1539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tabLst>
                <a:tab pos="923925" algn="l"/>
              </a:tabLst>
            </a:pPr>
            <a:r>
              <a:rPr lang="ar-SA" b="1">
                <a:solidFill>
                  <a:srgbClr val="0063B4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مقدار قوة جذب الأرض للجسم</a:t>
            </a:r>
            <a:endParaRPr lang="ar-SA" b="1">
              <a:solidFill>
                <a:srgbClr val="0063B4"/>
              </a:solidFill>
              <a:latin typeface="Times New Roman" pitchFamily="18" charset="0"/>
              <a:ea typeface="Times New Roman" pitchFamily="18" charset="0"/>
              <a:cs typeface="ae_AlMohanad" pitchFamily="18" charset="-78"/>
            </a:endParaRPr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5638800" y="4372744"/>
            <a:ext cx="471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tabLst>
                <a:tab pos="923925" algn="l"/>
              </a:tabLst>
            </a:pPr>
            <a:r>
              <a:rPr lang="ar-SA" b="1">
                <a:solidFill>
                  <a:srgbClr val="0063B4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كجم</a:t>
            </a:r>
            <a:endParaRPr lang="ar-SA" b="1">
              <a:solidFill>
                <a:srgbClr val="0063B4"/>
              </a:solidFill>
              <a:latin typeface="Times New Roman" pitchFamily="18" charset="0"/>
              <a:ea typeface="Times New Roman" pitchFamily="18" charset="0"/>
              <a:cs typeface="ae_AlMohanad" pitchFamily="18" charset="-78"/>
            </a:endParaRPr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3733800" y="4372744"/>
            <a:ext cx="60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b="1">
                <a:solidFill>
                  <a:srgbClr val="0063B4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نيوتن</a:t>
            </a:r>
            <a:endParaRPr lang="ar-SA" b="1">
              <a:solidFill>
                <a:srgbClr val="0063B4"/>
              </a:solidFill>
              <a:latin typeface="Times New Roman" pitchFamily="18" charset="0"/>
              <a:ea typeface="Times New Roman" pitchFamily="18" charset="0"/>
              <a:cs typeface="ae_AlMohanad" pitchFamily="18" charset="-78"/>
            </a:endParaRP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3276600" y="4982344"/>
            <a:ext cx="158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b="1">
                <a:solidFill>
                  <a:srgbClr val="0063B4"/>
                </a:solidFill>
              </a:rPr>
              <a:t>يتغير بتغير المكان </a:t>
            </a:r>
          </a:p>
        </p:txBody>
      </p:sp>
      <p:sp>
        <p:nvSpPr>
          <p:cNvPr id="23" name="مستطيل 22"/>
          <p:cNvSpPr>
            <a:spLocks noChangeArrowheads="1"/>
          </p:cNvSpPr>
          <p:nvPr/>
        </p:nvSpPr>
        <p:spPr bwMode="auto">
          <a:xfrm>
            <a:off x="4953000" y="4982344"/>
            <a:ext cx="1757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b="1">
                <a:solidFill>
                  <a:srgbClr val="0063B4"/>
                </a:solidFill>
              </a:rPr>
              <a:t>لا يتغير بتغير المكان 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4932040" y="5733256"/>
            <a:ext cx="2339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chemeClr val="accent5">
                    <a:lumMod val="50000"/>
                  </a:schemeClr>
                </a:solidFill>
              </a:rPr>
              <a:t>الوزن والكتلة 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 t="47159" b="18427"/>
          <a:stretch>
            <a:fillRect/>
          </a:stretch>
        </p:blipFill>
        <p:spPr bwMode="auto">
          <a:xfrm>
            <a:off x="5724128" y="476672"/>
            <a:ext cx="3176293" cy="19442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0947"/>
          <a:stretch>
            <a:fillRect/>
          </a:stretch>
        </p:blipFill>
        <p:spPr bwMode="auto">
          <a:xfrm>
            <a:off x="1475656" y="1844824"/>
            <a:ext cx="2771800" cy="1925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l="5196" r="22054" b="18197"/>
          <a:stretch>
            <a:fillRect/>
          </a:stretch>
        </p:blipFill>
        <p:spPr bwMode="auto">
          <a:xfrm>
            <a:off x="5148064" y="404664"/>
            <a:ext cx="3528392" cy="60486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14"/>
          <p:cNvSpPr/>
          <p:nvPr/>
        </p:nvSpPr>
        <p:spPr>
          <a:xfrm>
            <a:off x="0" y="1"/>
            <a:ext cx="1043608" cy="6857999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2"/>
          </a:solidFill>
        </p:spPr>
      </p:sp>
      <p:sp>
        <p:nvSpPr>
          <p:cNvPr id="12" name="Rectangle 1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مستطيل 16"/>
          <p:cNvSpPr/>
          <p:nvPr/>
        </p:nvSpPr>
        <p:spPr>
          <a:xfrm>
            <a:off x="2483768" y="260648"/>
            <a:ext cx="4860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ppins Light" charset="0"/>
                <a:ea typeface="Poppins Light" charset="0"/>
                <a:cs typeface="Poppins Light" charset="0"/>
              </a:rPr>
              <a:t>استخدام القانون الثاني لنيوتن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oppins Light" charset="0"/>
              <a:ea typeface="Poppins Light" charset="0"/>
              <a:cs typeface="Poppins Light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t="4734" b="1868"/>
          <a:stretch>
            <a:fillRect/>
          </a:stretch>
        </p:blipFill>
        <p:spPr bwMode="auto">
          <a:xfrm>
            <a:off x="5868144" y="2590620"/>
            <a:ext cx="2991337" cy="251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940152" y="5445224"/>
            <a:ext cx="300501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1" y="5589240"/>
            <a:ext cx="295232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حساب التسارع في الحالات الثلاث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2589" t="10762" r="13672" b="47769"/>
          <a:stretch>
            <a:fillRect/>
          </a:stretch>
        </p:blipFill>
        <p:spPr bwMode="auto">
          <a:xfrm>
            <a:off x="6876256" y="1052736"/>
            <a:ext cx="1224136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حساب التسارع في الحالات الثلاث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20" t="10936" r="62210" b="48659"/>
          <a:stretch>
            <a:fillRect/>
          </a:stretch>
        </p:blipFill>
        <p:spPr bwMode="auto">
          <a:xfrm>
            <a:off x="1115616" y="1052736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2636912"/>
            <a:ext cx="308179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سهم للأسفل 26"/>
          <p:cNvSpPr/>
          <p:nvPr/>
        </p:nvSpPr>
        <p:spPr>
          <a:xfrm rot="16200000" flipV="1">
            <a:off x="1790700" y="2628900"/>
            <a:ext cx="228600" cy="1219200"/>
          </a:xfrm>
          <a:prstGeom prst="downArrow">
            <a:avLst>
              <a:gd name="adj1" fmla="val 31818"/>
              <a:gd name="adj2" fmla="val 6090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سهم للأسفل 27"/>
          <p:cNvSpPr/>
          <p:nvPr/>
        </p:nvSpPr>
        <p:spPr>
          <a:xfrm rot="16200000">
            <a:off x="2508920" y="3979912"/>
            <a:ext cx="228600" cy="1143000"/>
          </a:xfrm>
          <a:prstGeom prst="downArrow">
            <a:avLst>
              <a:gd name="adj1" fmla="val 31818"/>
              <a:gd name="adj2" fmla="val 6090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مربع نص 15"/>
          <p:cNvSpPr txBox="1">
            <a:spLocks noChangeArrowheads="1"/>
          </p:cNvSpPr>
          <p:nvPr/>
        </p:nvSpPr>
        <p:spPr bwMode="auto">
          <a:xfrm>
            <a:off x="1835696" y="4725144"/>
            <a:ext cx="1398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 dirty="0"/>
              <a:t>السرعة المتجهة</a:t>
            </a:r>
            <a:endParaRPr lang="en-US" b="1" dirty="0"/>
          </a:p>
        </p:txBody>
      </p:sp>
      <p:sp>
        <p:nvSpPr>
          <p:cNvPr id="30" name="مربع نص 16"/>
          <p:cNvSpPr txBox="1">
            <a:spLocks noChangeArrowheads="1"/>
          </p:cNvSpPr>
          <p:nvPr/>
        </p:nvSpPr>
        <p:spPr bwMode="auto">
          <a:xfrm>
            <a:off x="1403648" y="3356992"/>
            <a:ext cx="1260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b="1"/>
              <a:t>القوة المحصلة</a:t>
            </a:r>
            <a:endParaRPr lang="en-US" b="1"/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2276872"/>
            <a:ext cx="259228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50956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04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2"/>
          </a:solidFill>
        </p:spPr>
      </p:sp>
      <p:sp>
        <p:nvSpPr>
          <p:cNvPr id="12" name="Rectangle 1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/>
          <p:cNvSpPr/>
          <p:nvPr/>
        </p:nvSpPr>
        <p:spPr>
          <a:xfrm>
            <a:off x="323528" y="0"/>
            <a:ext cx="8820472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475656" cy="6857999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مستطيل 16"/>
          <p:cNvSpPr/>
          <p:nvPr/>
        </p:nvSpPr>
        <p:spPr>
          <a:xfrm>
            <a:off x="3707904" y="980728"/>
            <a:ext cx="19511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ppins Light" charset="0"/>
                <a:ea typeface="Poppins Light" charset="0"/>
                <a:cs typeface="Poppins Light" charset="0"/>
              </a:rPr>
              <a:t>الأهمية </a:t>
            </a:r>
            <a:endParaRPr lang="en-US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2627784" y="2852936"/>
            <a:ext cx="4489516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القوى تغير من الحالة الحركية للأجسام 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956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04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3" grpId="0" animBg="1"/>
      <p:bldP spid="15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2"/>
          </a:solidFill>
        </p:spPr>
      </p:sp>
      <p:sp>
        <p:nvSpPr>
          <p:cNvPr id="12" name="Rectangle 1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467544" cy="6857999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38564" t="1505" r="790" b="8244"/>
          <a:stretch>
            <a:fillRect/>
          </a:stretch>
        </p:blipFill>
        <p:spPr bwMode="auto">
          <a:xfrm>
            <a:off x="4860032" y="404664"/>
            <a:ext cx="3693886" cy="240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20" r="65283" b="61290"/>
          <a:stretch>
            <a:fillRect/>
          </a:stretch>
        </p:blipFill>
        <p:spPr bwMode="auto">
          <a:xfrm>
            <a:off x="1259632" y="764704"/>
            <a:ext cx="3613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حساب التسارع في الحالات الثلاث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11949" t="62944" r="14169" b="4068"/>
          <a:stretch>
            <a:fillRect/>
          </a:stretch>
        </p:blipFill>
        <p:spPr bwMode="auto">
          <a:xfrm>
            <a:off x="1043608" y="3861048"/>
            <a:ext cx="365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مربع نص 35"/>
          <p:cNvSpPr txBox="1"/>
          <p:nvPr/>
        </p:nvSpPr>
        <p:spPr>
          <a:xfrm>
            <a:off x="1043608" y="2996952"/>
            <a:ext cx="3276600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defRPr/>
            </a:pPr>
            <a:r>
              <a:rPr lang="ar-SA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ستسقط الكرة نحو الأرض في مسار منحنِ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4860032" y="5229200"/>
            <a:ext cx="3767336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2000" b="1" dirty="0">
                <a:solidFill>
                  <a:schemeClr val="tx1"/>
                </a:solidFill>
              </a:rPr>
              <a:t>عندما لا يكون اتجاه القوة المحصلة المؤثرة في جسم متحرك في اتجاه السرعة ولا معاكساً لها يتحرك الجسم عبر مسار منحن بدلا من الحركة في خط مستقيم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/>
          <a:srcRect t="52369" b="7044"/>
          <a:stretch>
            <a:fillRect/>
          </a:stretch>
        </p:blipFill>
        <p:spPr bwMode="auto">
          <a:xfrm>
            <a:off x="4932040" y="2852936"/>
            <a:ext cx="3600400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50956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04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3" grpId="0" animBg="1"/>
      <p:bldP spid="15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 t="12132" b="13057"/>
          <a:stretch>
            <a:fillRect/>
          </a:stretch>
        </p:blipFill>
        <p:spPr bwMode="auto">
          <a:xfrm>
            <a:off x="2051720" y="836712"/>
            <a:ext cx="3983919" cy="53012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Rectangle 14"/>
          <p:cNvSpPr/>
          <p:nvPr/>
        </p:nvSpPr>
        <p:spPr>
          <a:xfrm>
            <a:off x="8172400" y="1"/>
            <a:ext cx="467544" cy="6857999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ectangle 14"/>
          <p:cNvSpPr/>
          <p:nvPr/>
        </p:nvSpPr>
        <p:spPr>
          <a:xfrm>
            <a:off x="7740352" y="1"/>
            <a:ext cx="467544" cy="6857999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2"/>
          </a:solidFill>
        </p:spPr>
      </p:sp>
      <p:sp>
        <p:nvSpPr>
          <p:cNvPr id="12" name="Rectangle 1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/>
          <p:cNvSpPr/>
          <p:nvPr/>
        </p:nvSpPr>
        <p:spPr>
          <a:xfrm>
            <a:off x="323528" y="0"/>
            <a:ext cx="8820472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475656" cy="6857999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مستطيل 8"/>
          <p:cNvSpPr/>
          <p:nvPr/>
        </p:nvSpPr>
        <p:spPr>
          <a:xfrm>
            <a:off x="1691680" y="155679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ar-SA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معادلة بسيطة صفحة 118</a:t>
            </a:r>
            <a:endParaRPr lang="ar-SA" sz="40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مثال تطبيقي على قانون نيوتن الثان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3265" y="2348880"/>
            <a:ext cx="6989260" cy="389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843808" y="3356992"/>
            <a:ext cx="3384550" cy="143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067944" y="4869160"/>
            <a:ext cx="3960813" cy="1223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1475656" y="33265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ar-S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تطبيق </a:t>
            </a:r>
            <a:r>
              <a:rPr lang="ar-S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الرياضيات </a:t>
            </a:r>
            <a:endParaRPr lang="ar-S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956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04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3" grpId="0" animBg="1"/>
      <p:bldP spid="15" grpId="0" animBg="1"/>
      <p:bldP spid="17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Rectangle 14"/>
          <p:cNvSpPr/>
          <p:nvPr/>
        </p:nvSpPr>
        <p:spPr>
          <a:xfrm>
            <a:off x="8172400" y="1"/>
            <a:ext cx="467544" cy="6857999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ectangle 14"/>
          <p:cNvSpPr/>
          <p:nvPr/>
        </p:nvSpPr>
        <p:spPr>
          <a:xfrm>
            <a:off x="7740352" y="1"/>
            <a:ext cx="467544" cy="6857999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مستطيل 6"/>
          <p:cNvSpPr/>
          <p:nvPr/>
        </p:nvSpPr>
        <p:spPr>
          <a:xfrm>
            <a:off x="467544" y="47667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ar-SA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مرحلي </a:t>
            </a:r>
            <a:endParaRPr lang="ar-SA" sz="40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63688" y="2276872"/>
            <a:ext cx="49423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4800" b="1" i="1" u="sng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e Bold Jut Out" pitchFamily="2" charset="-78"/>
              </a:rPr>
              <a:t>حل معادلة بسيطة </a:t>
            </a:r>
            <a:endParaRPr lang="en-US" sz="8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03648" y="4005064"/>
            <a:ext cx="5721530" cy="13234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defRPr sz="2400" b="1">
                <a:solidFill>
                  <a:srgbClr val="FFFFFF"/>
                </a:solidFill>
                <a:effectLst>
                  <a:outerShdw blurRad="63500" dist="310007" dir="7680000" rotWithShape="0">
                    <a:srgbClr val="000000">
                      <a:alpha val="32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باستخدام استراتيجية ١،٢،٤</a:t>
            </a:r>
          </a:p>
          <a:p>
            <a:pPr algn="ctr" rtl="0">
              <a:defRPr sz="2400" b="1">
                <a:solidFill>
                  <a:srgbClr val="FFFFFF"/>
                </a:solidFill>
                <a:effectLst>
                  <a:outerShdw blurRad="63500" dist="310007" dir="7680000" rotWithShape="0">
                    <a:srgbClr val="000000">
                      <a:alpha val="32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تدريب رقم ١ </a:t>
            </a:r>
            <a:r>
              <a:rPr lang="ar-SA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صـ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sz="4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118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ar-SA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مستطيل 4"/>
          <p:cNvSpPr/>
          <p:nvPr/>
        </p:nvSpPr>
        <p:spPr>
          <a:xfrm>
            <a:off x="1043608" y="188640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</a:rPr>
              <a:t>الحركة الدائرية</a:t>
            </a:r>
            <a:endParaRPr lang="ar-S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0" y="1"/>
            <a:ext cx="1043608" cy="6857999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مستطيل 10"/>
          <p:cNvSpPr>
            <a:spLocks noChangeArrowheads="1"/>
          </p:cNvSpPr>
          <p:nvPr/>
        </p:nvSpPr>
        <p:spPr bwMode="auto">
          <a:xfrm>
            <a:off x="1547664" y="5661248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2800" b="1" dirty="0" smtClean="0"/>
              <a:t>ما القوة المركزية التي تحفظ القمر في مداره حول </a:t>
            </a:r>
            <a:r>
              <a:rPr lang="ar-SA" sz="2800" b="1" dirty="0" err="1" smtClean="0"/>
              <a:t>الأرض ؟</a:t>
            </a:r>
            <a:endParaRPr lang="en-US" sz="2800" dirty="0"/>
          </a:p>
        </p:txBody>
      </p:sp>
      <p:pic>
        <p:nvPicPr>
          <p:cNvPr id="21" name="Picture 11" descr="http://4.bp.blogspot.com/_rmtVgCBPs-s/S_ztgoszKGI/AAAAAAAAA28/FKJUszZB1Cs/s1600/phenom_moon-1.gif"/>
          <p:cNvPicPr>
            <a:picLocks noChangeAspect="1" noChangeArrowheads="1"/>
          </p:cNvPicPr>
          <p:nvPr/>
        </p:nvPicPr>
        <p:blipFill>
          <a:blip r:embed="rId2" cstate="print"/>
          <a:srcRect l="7407" t="8000" r="8148" b="10000"/>
          <a:stretch>
            <a:fillRect/>
          </a:stretch>
        </p:blipFill>
        <p:spPr bwMode="auto">
          <a:xfrm>
            <a:off x="3923928" y="1196752"/>
            <a:ext cx="4680380" cy="35269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23" name="شكل بيضاوي 22"/>
          <p:cNvSpPr/>
          <p:nvPr/>
        </p:nvSpPr>
        <p:spPr>
          <a:xfrm>
            <a:off x="3419872" y="4437112"/>
            <a:ext cx="1371600" cy="533400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/>
              <a:t>الجاذبية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utoUpdateAnimBg="0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27584" y="5157192"/>
            <a:ext cx="7725221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tabLst>
                <a:tab pos="923925" algn="l"/>
              </a:tabLst>
              <a:defRPr/>
            </a:pPr>
            <a:r>
              <a:rPr lang="ar-SA" sz="4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أذكري مثال </a:t>
            </a:r>
            <a:r>
              <a:rPr lang="ar-SA" sz="40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على الحركة </a:t>
            </a:r>
            <a:r>
              <a:rPr lang="ar-SA" sz="4000" b="1" dirty="0" err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الدائرية </a:t>
            </a:r>
            <a:r>
              <a:rPr lang="ar-SA" sz="4000" b="1" dirty="0" err="1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  <a:endParaRPr lang="en-US" sz="40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13"/>
          <p:cNvSpPr>
            <a:spLocks noChangeArrowheads="1"/>
          </p:cNvSpPr>
          <p:nvPr/>
        </p:nvSpPr>
        <p:spPr bwMode="auto">
          <a:xfrm>
            <a:off x="1835696" y="5805264"/>
            <a:ext cx="5724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تبلغ السرعة التي يتطلبها انطلاق جسم من سطح الأرض ليستقر في مسار حولها 8 </a:t>
            </a:r>
            <a:r>
              <a:rPr lang="ar-S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 </a:t>
            </a: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ث أو 29000 </a:t>
            </a:r>
            <a:r>
              <a:rPr lang="ar-S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 </a:t>
            </a: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س</a:t>
            </a:r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99592" y="2492896"/>
            <a:ext cx="756084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buClr>
                <a:srgbClr val="FF3300"/>
              </a:buClr>
              <a:tabLst>
                <a:tab pos="923925" algn="l"/>
              </a:tabLst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الجسم المتحرك في مسار دائري يتغير اتجاه حركته 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باستمرار</a:t>
            </a:r>
          </a:p>
          <a:p>
            <a:pPr algn="ctr">
              <a:buClr>
                <a:srgbClr val="FF3300"/>
              </a:buClr>
              <a:tabLst>
                <a:tab pos="923925" algn="l"/>
              </a:tabLst>
            </a:pP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بما أن اتجاه الحركة يتغير باستمرار إذن الجسم المتحرك في مسار دائري </a:t>
            </a:r>
            <a:r>
              <a:rPr lang="ar-S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يتسارع</a:t>
            </a:r>
            <a:r>
              <a:rPr lang="ar-SA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28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FF3300"/>
              </a:buClr>
              <a:tabLst>
                <a:tab pos="923925" algn="l"/>
              </a:tabLst>
            </a:pP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حسب القانون الثاني </a:t>
            </a:r>
            <a:r>
              <a:rPr lang="ar-S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لنيوتن </a:t>
            </a: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بما أن الجسم </a:t>
            </a: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يتسارع 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إذن  </a:t>
            </a: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تؤثر علية قوة محصلة 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باستمرار </a:t>
            </a:r>
            <a:endParaRPr lang="ar-S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FF3300"/>
              </a:buClr>
              <a:tabLst>
                <a:tab pos="923925" algn="l"/>
              </a:tabLst>
            </a:pP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واتجاه هذه القوة باتجاه مركز الدائرة وتسمى </a:t>
            </a:r>
            <a:r>
              <a:rPr lang="ar-S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بـ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القوة </a:t>
            </a:r>
            <a:r>
              <a:rPr lang="ar-S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المركزية </a:t>
            </a:r>
            <a:r>
              <a:rPr lang="ar-S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 cstate="print"/>
          <a:srcRect t="14170" b="6124"/>
          <a:stretch>
            <a:fillRect/>
          </a:stretch>
        </p:blipFill>
        <p:spPr bwMode="auto">
          <a:xfrm>
            <a:off x="467544" y="260648"/>
            <a:ext cx="322174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" name="مستطيل 2"/>
          <p:cNvSpPr/>
          <p:nvPr/>
        </p:nvSpPr>
        <p:spPr>
          <a:xfrm>
            <a:off x="1403648" y="2996952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/>
              <a:t>تعتبر الجاذبية الأرضية من أهم المؤثرات على دقة حسابات الارتفاعات، ولذلك وضعت الهيئة العامة للمساحة خطة تتضمن انشاء شبكة وطنية للجاذبية الأرضية  في المملكة العربية السعودية</a:t>
            </a:r>
            <a:r>
              <a:rPr lang="ar-SA" sz="3200" dirty="0" smtClean="0"/>
              <a:t>.</a:t>
            </a:r>
            <a:endParaRPr lang="ar-SA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6228184" y="1340768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99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قيمتنا 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99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0" y="1"/>
            <a:ext cx="1043608" cy="6857999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مستطيل 7"/>
          <p:cNvSpPr/>
          <p:nvPr/>
        </p:nvSpPr>
        <p:spPr>
          <a:xfrm>
            <a:off x="6732240" y="2204864"/>
            <a:ext cx="1368152" cy="7200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/>
        </p:nvSpPr>
        <p:spPr>
          <a:xfrm>
            <a:off x="0" y="0"/>
            <a:ext cx="61087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13"/>
          <p:cNvSpPr/>
          <p:nvPr/>
        </p:nvSpPr>
        <p:spPr>
          <a:xfrm>
            <a:off x="6108700" y="0"/>
            <a:ext cx="3035300" cy="328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14"/>
          <p:cNvSpPr/>
          <p:nvPr/>
        </p:nvSpPr>
        <p:spPr>
          <a:xfrm>
            <a:off x="0" y="3429000"/>
            <a:ext cx="6108700" cy="346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Rectangle 15"/>
          <p:cNvSpPr/>
          <p:nvPr/>
        </p:nvSpPr>
        <p:spPr>
          <a:xfrm>
            <a:off x="6108700" y="3429000"/>
            <a:ext cx="3035300" cy="346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Rectangle 2"/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Rectangle 15"/>
          <p:cNvSpPr/>
          <p:nvPr/>
        </p:nvSpPr>
        <p:spPr>
          <a:xfrm>
            <a:off x="4211960" y="3390900"/>
            <a:ext cx="4932040" cy="3467100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/>
          <a:srcRect t="55405"/>
          <a:stretch>
            <a:fillRect/>
          </a:stretch>
        </p:blipFill>
        <p:spPr bwMode="auto">
          <a:xfrm>
            <a:off x="4211960" y="0"/>
            <a:ext cx="4932040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2000" fill="remove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2000" fill="remove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2000" fill="remove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2000" fill="remove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mph" presetSubtype="0" repeatCount="2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3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/>
          </p:cNvSpPr>
          <p:nvPr>
            <p:ph type="pic" sz="quarter" idx="10"/>
          </p:nvPr>
        </p:nvSpPr>
        <p:spPr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28693444-4385-416C-9AF9-CDC34515D247}"/>
              </a:ext>
            </a:extLst>
          </p:cNvPr>
          <p:cNvSpPr txBox="1"/>
          <p:nvPr/>
        </p:nvSpPr>
        <p:spPr>
          <a:xfrm>
            <a:off x="0" y="1628800"/>
            <a:ext cx="9144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 Arabesque Desktop" pitchFamily="2" charset="2"/>
              </a:rPr>
              <a:t>بالتعاون مع افراد 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 Arabesque Desktop" pitchFamily="2" charset="2"/>
              </a:rPr>
              <a:t>مجموعتك </a:t>
            </a:r>
            <a:r>
              <a:rPr lang="ar-SA" sz="3200" b="1" u="sng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A Arabesque Desktop" pitchFamily="2" charset="2"/>
              </a:rPr>
              <a:t>لخّصي</a:t>
            </a:r>
            <a:r>
              <a:rPr lang="ar-SA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A Arabesque Desktop" pitchFamily="2" charset="2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 Arabesque Desktop" pitchFamily="2" charset="2"/>
              </a:rPr>
              <a:t>بأسلوبك  أهم المعلومات والمعارف التي </a:t>
            </a:r>
            <a:r>
              <a:rPr lang="ar-S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 Arabesque Desktop" pitchFamily="2" charset="2"/>
              </a:rPr>
              <a:t>فهمتيها</a:t>
            </a: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 Arabesque Desktop" pitchFamily="2" charset="2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 Arabesque Desktop" pitchFamily="2" charset="2"/>
              </a:rPr>
              <a:t>في </a:t>
            </a: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 Arabesque Desktop" pitchFamily="2" charset="2"/>
              </a:rPr>
              <a:t>جدول 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 Arabesque Desktop" pitchFamily="2" charset="2"/>
              </a:rPr>
              <a:t>التعلم</a:t>
            </a:r>
          </a:p>
          <a:p>
            <a:pPr algn="ctr"/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 Arabesque Desktop" pitchFamily="2" charset="2"/>
              </a:rPr>
              <a:t>ماذا </a:t>
            </a:r>
            <a:r>
              <a:rPr lang="ar-S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 Arabesque Desktop" pitchFamily="2" charset="2"/>
              </a:rPr>
              <a:t>تعلمتي</a:t>
            </a:r>
            <a:endParaRPr lang="ar-S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A Arabesque Desktop" pitchFamily="2" charset="2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6067168"/>
            <a:ext cx="9144000" cy="481913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2" descr="ÙØªÙØ¬Ø© Ø¨Ø­Ø« Ø§ÙØµÙØ± Ø¹Ù ØªØ¯ÙÙÙ Ø§ÙÙÙØ§Ø­Ø¸Ø§Ø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284984"/>
            <a:ext cx="2050936" cy="205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483D2A11-7741-466C-AC66-E2F4512B014F}"/>
              </a:ext>
            </a:extLst>
          </p:cNvPr>
          <p:cNvSpPr txBox="1"/>
          <p:nvPr/>
        </p:nvSpPr>
        <p:spPr>
          <a:xfrm>
            <a:off x="0" y="260648"/>
            <a:ext cx="26997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u="sng" dirty="0" smtClean="0">
                <a:solidFill>
                  <a:schemeClr val="tx2">
                    <a:lumMod val="75000"/>
                  </a:schemeClr>
                </a:solidFill>
              </a:rPr>
              <a:t>تقويم ختامي</a:t>
            </a:r>
            <a:endParaRPr lang="ar-SA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Group 398"/>
          <p:cNvGraphicFramePr>
            <a:graphicFrameLocks noGrp="1"/>
          </p:cNvGraphicFramePr>
          <p:nvPr/>
        </p:nvGraphicFramePr>
        <p:xfrm>
          <a:off x="152400" y="1447800"/>
          <a:ext cx="8721725" cy="4844774"/>
        </p:xfrm>
        <a:graphic>
          <a:graphicData uri="http://schemas.openxmlformats.org/drawingml/2006/table">
            <a:tbl>
              <a:tblPr rtl="1">
                <a:tableStyleId>{BC89EF96-8CEA-46FF-86C4-4CE0E7609802}</a:tableStyleId>
              </a:tblPr>
              <a:tblGrid>
                <a:gridCol w="7319645"/>
                <a:gridCol w="140208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1- </a:t>
                      </a:r>
                      <a:r>
                        <a:rPr kumimoji="0" lang="ar-SA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ينص قانون نيوتن الأول على إنه إذا كانت القوة المحصلة المؤثرة في جسم ما تساوي صفرًا فإنه يبقى ساكنًا وإذا كان متحركًا فإنه يبقى متحركً بسرعة ثابتة </a:t>
                      </a:r>
                      <a:r>
                        <a:rPr kumimoji="0" lang="ar-SA" sz="20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في...................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 pitchFamily="18" charset="-12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الكتلة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e_AlMateen" pitchFamily="18" charset="-78"/>
                        <a:ea typeface="PMingLiU" pitchFamily="18" charset="-12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6684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2- إذا كانت القوة </a:t>
                      </a:r>
                      <a:r>
                        <a:rPr kumimoji="0" lang="ar-SA" sz="20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المحصلة </a:t>
                      </a: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 جمع </a:t>
                      </a:r>
                      <a:r>
                        <a:rPr kumimoji="0" lang="ar-SA" sz="20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القوى .</a:t>
                      </a:r>
                      <a:endParaRPr kumimoji="0" lang="ar-SA" sz="20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فهذا يعني أن القوى المؤثرة على الجسم </a:t>
                      </a:r>
                      <a:r>
                        <a:rPr kumimoji="0" lang="ar-SA" sz="20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لها</a:t>
                      </a:r>
                      <a:r>
                        <a:rPr kumimoji="0" lang="ar-SA" sz="20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ar-SA" sz="20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.......................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 pitchFamily="18" charset="-12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متعاكس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e_AlMateen" pitchFamily="18" charset="-78"/>
                        <a:ea typeface="PMingLiU" pitchFamily="18" charset="-12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0379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3- تعتمد مقاومة الهواء على كل من سرعة الجسم </a:t>
                      </a:r>
                      <a:r>
                        <a:rPr kumimoji="0" lang="ar-SA" sz="20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 </a:t>
                      </a:r>
                      <a:r>
                        <a:rPr kumimoji="0" lang="ar-SA" sz="20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.....................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صفر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e_AlMateen" pitchFamily="18" charset="-78"/>
                        <a:ea typeface="PMingLiU" pitchFamily="18" charset="-12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2820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4- أي جسم يتحرك حركة دائرية فإن القوة المحصلة </a:t>
                      </a:r>
                      <a:r>
                        <a:rPr kumimoji="0" lang="ar-SA" sz="20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تسمى </a:t>
                      </a:r>
                      <a:r>
                        <a:rPr kumimoji="0" lang="ar-SA" sz="20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........................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شكل الجسم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e_AlMateen" pitchFamily="18" charset="-78"/>
                        <a:ea typeface="PMingLiU" pitchFamily="18" charset="-12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4019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5- في القوى المتزنة تكون القوة </a:t>
                      </a:r>
                      <a:r>
                        <a:rPr kumimoji="0" lang="ar-SA" sz="20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المحصلة = </a:t>
                      </a:r>
                      <a:r>
                        <a:rPr kumimoji="0" lang="ar-SA" sz="20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..............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 pitchFamily="18" charset="-12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نفس </a:t>
                      </a:r>
                      <a:r>
                        <a:rPr kumimoji="0" lang="ar-SA" sz="20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الإتجاه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e_AlMateen" pitchFamily="18" charset="-78"/>
                        <a:ea typeface="PMingLiU" pitchFamily="18" charset="-12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4019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6-الكتلة هي كمية المادة في جسم ما  أما الوزن فينتج بسبب </a:t>
                      </a:r>
                      <a:r>
                        <a:rPr kumimoji="0" lang="ar-SA" sz="20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وجود</a:t>
                      </a:r>
                      <a:r>
                        <a:rPr kumimoji="0" lang="ar-SA" sz="20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......................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 pitchFamily="18" charset="-12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خط مستقيم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e_AlMateen" pitchFamily="18" charset="-78"/>
                        <a:ea typeface="PMingLiU" pitchFamily="18" charset="-12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83562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7- ينص قانون نيوتن الثاني على </a:t>
                      </a:r>
                      <a:r>
                        <a:rPr kumimoji="0" lang="ar-SA" sz="20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أن :</a:t>
                      </a: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تسارع جسم ما هو ناتج قسمة القوة المحصلة </a:t>
                      </a:r>
                      <a:r>
                        <a:rPr kumimoji="0" lang="ar-SA" sz="20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على</a:t>
                      </a:r>
                      <a:r>
                        <a:rPr kumimoji="0" lang="ar-SA" sz="16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kumimoji="0" lang="ar-SA" sz="16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...............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جاذبية الأرض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e_AlMateen" pitchFamily="18" charset="-78"/>
                        <a:ea typeface="PMingLiU" pitchFamily="18" charset="-12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49035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8- يكون اتجاه الاحتكاك و اتجاه الحركة دائما </a:t>
                      </a:r>
                      <a:r>
                        <a:rPr kumimoji="0" lang="ar-SA" sz="20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ً</a:t>
                      </a:r>
                      <a:r>
                        <a:rPr kumimoji="0" lang="ar-SA" sz="20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...................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PMingLiU" pitchFamily="18" charset="-12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القوة المركزية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e_AlMateen" pitchFamily="18" charset="-78"/>
                        <a:ea typeface="PMingLiU" pitchFamily="18" charset="-120"/>
                        <a:cs typeface="ae_AlMateen" pitchFamily="18" charset="-78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2483768" y="620688"/>
            <a:ext cx="548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رتبي الكلمات التالية في الفراغ </a:t>
            </a:r>
            <a:r>
              <a:rPr lang="ar-S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المناسب 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2362200" y="5334000"/>
            <a:ext cx="795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AlMateen" pitchFamily="18" charset="-78"/>
                <a:ea typeface="PMingLiU" pitchFamily="18" charset="-120"/>
                <a:cs typeface="ae_AlMateen" pitchFamily="18" charset="-78"/>
              </a:rPr>
              <a:t>الكتلة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AlMateen" pitchFamily="18" charset="-78"/>
              <a:ea typeface="PMingLiU" pitchFamily="18" charset="-120"/>
              <a:cs typeface="ae_AlMateen" pitchFamily="18" charset="-78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550462" y="1752600"/>
            <a:ext cx="12250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AlMateen" pitchFamily="18" charset="-78"/>
                <a:ea typeface="PMingLiU" pitchFamily="18" charset="-120"/>
                <a:cs typeface="ae_AlMateen" pitchFamily="18" charset="-78"/>
              </a:rPr>
              <a:t>خط مستقيم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AlMateen" pitchFamily="18" charset="-78"/>
              <a:ea typeface="PMingLiU" pitchFamily="18" charset="-120"/>
              <a:cs typeface="ae_AlMateen" pitchFamily="18" charset="-78"/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2012869" y="2438400"/>
            <a:ext cx="1297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spcBef>
                <a:spcPct val="20000"/>
              </a:spcBef>
            </a:pPr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AlMateen" pitchFamily="18" charset="-78"/>
                <a:ea typeface="PMingLiU" pitchFamily="18" charset="-120"/>
                <a:cs typeface="ae_AlMateen" pitchFamily="18" charset="-78"/>
              </a:rPr>
              <a:t>نفس </a:t>
            </a:r>
            <a:r>
              <a:rPr lang="ar-S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AlMateen" pitchFamily="18" charset="-78"/>
                <a:ea typeface="PMingLiU" pitchFamily="18" charset="-120"/>
                <a:cs typeface="ae_AlMateen" pitchFamily="18" charset="-78"/>
              </a:rPr>
              <a:t>الإتجاه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AlMateen" pitchFamily="18" charset="-78"/>
              <a:ea typeface="PMingLiU" pitchFamily="18" charset="-120"/>
              <a:cs typeface="ae_AlMateen" pitchFamily="18" charset="-78"/>
            </a:endParaRP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3289300" y="2895600"/>
            <a:ext cx="1298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spcBef>
                <a:spcPct val="20000"/>
              </a:spcBef>
            </a:pPr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AlMateen" pitchFamily="18" charset="-78"/>
                <a:ea typeface="PMingLiU" pitchFamily="18" charset="-120"/>
                <a:cs typeface="ae_AlMateen" pitchFamily="18" charset="-78"/>
              </a:rPr>
              <a:t>شكل الجسم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AlMateen" pitchFamily="18" charset="-78"/>
              <a:ea typeface="PMingLiU" pitchFamily="18" charset="-120"/>
              <a:cs typeface="ae_AlMateen" pitchFamily="18" charset="-78"/>
            </a:endParaRP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2514600" y="3429000"/>
            <a:ext cx="1601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AlMateen" pitchFamily="18" charset="-78"/>
                <a:ea typeface="PMingLiU" pitchFamily="18" charset="-120"/>
                <a:cs typeface="ae_AlMateen" pitchFamily="18" charset="-78"/>
              </a:rPr>
              <a:t>القوة المركزية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AlMateen" pitchFamily="18" charset="-78"/>
              <a:ea typeface="PMingLiU" pitchFamily="18" charset="-120"/>
              <a:cs typeface="ae_AlMateen" pitchFamily="18" charset="-78"/>
            </a:endParaRPr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4409032" y="3962400"/>
            <a:ext cx="675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spcBef>
                <a:spcPct val="20000"/>
              </a:spcBef>
            </a:pPr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AlMateen" pitchFamily="18" charset="-78"/>
                <a:ea typeface="PMingLiU" pitchFamily="18" charset="-120"/>
                <a:cs typeface="ae_AlMateen" pitchFamily="18" charset="-78"/>
              </a:rPr>
              <a:t>صفر</a:t>
            </a:r>
            <a:endParaRPr lang="en-US" sz="2400" b="1" dirty="0">
              <a:solidFill>
                <a:srgbClr val="FF3300"/>
              </a:solidFill>
              <a:latin typeface="ae_AlMateen" pitchFamily="18" charset="-78"/>
              <a:ea typeface="PMingLiU" pitchFamily="18" charset="-120"/>
              <a:cs typeface="ae_AlMateen" pitchFamily="18" charset="-78"/>
            </a:endParaRPr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1905000" y="4495800"/>
            <a:ext cx="1573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AlMateen" pitchFamily="18" charset="-78"/>
                <a:ea typeface="PMingLiU" pitchFamily="18" charset="-120"/>
                <a:cs typeface="ae_AlMateen" pitchFamily="18" charset="-78"/>
              </a:rPr>
              <a:t>جاذبية الأرض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AlMateen" pitchFamily="18" charset="-78"/>
              <a:ea typeface="PMingLiU" pitchFamily="18" charset="-120"/>
              <a:cs typeface="ae_AlMateen" pitchFamily="18" charset="-78"/>
            </a:endParaRPr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4114800" y="5867400"/>
            <a:ext cx="966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AlMateen" pitchFamily="18" charset="-78"/>
                <a:ea typeface="PMingLiU" pitchFamily="18" charset="-120"/>
                <a:cs typeface="ae_AlMateen" pitchFamily="18" charset="-78"/>
              </a:rPr>
              <a:t>متعاكس</a:t>
            </a:r>
            <a:endParaRPr lang="en-US" sz="2400" b="1" dirty="0">
              <a:solidFill>
                <a:srgbClr val="FF3300"/>
              </a:solidFill>
              <a:latin typeface="ae_AlMateen" pitchFamily="18" charset="-78"/>
              <a:ea typeface="PMingLiU" pitchFamily="18" charset="-120"/>
              <a:cs typeface="ae_AlMateen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2"/>
          </a:solidFill>
        </p:spPr>
      </p:sp>
      <p:sp>
        <p:nvSpPr>
          <p:cNvPr id="12" name="Rectangle 1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99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/>
          <p:cNvSpPr/>
          <p:nvPr/>
        </p:nvSpPr>
        <p:spPr>
          <a:xfrm>
            <a:off x="1" y="0"/>
            <a:ext cx="1979711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71600" cy="6857999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Rectangle 5"/>
          <p:cNvSpPr/>
          <p:nvPr/>
        </p:nvSpPr>
        <p:spPr>
          <a:xfrm>
            <a:off x="3635896" y="1196752"/>
            <a:ext cx="3312019" cy="897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ohammad Annoktah" pitchFamily="2" charset="-78"/>
              </a:rPr>
              <a:t>الفكرة العامة </a:t>
            </a:r>
            <a:endParaRPr lang="en-US" sz="4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Mohammad Annoktah" pitchFamily="2" charset="-78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4439991" y="3431964"/>
            <a:ext cx="3312019" cy="147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7"/>
          <p:cNvSpPr txBox="1"/>
          <p:nvPr/>
        </p:nvSpPr>
        <p:spPr>
          <a:xfrm>
            <a:off x="3491880" y="2996952"/>
            <a:ext cx="3600051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 fontAlgn="base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تتغير حركة الجسم عندما تؤثر فيه قوى غير متزنة </a:t>
            </a:r>
          </a:p>
        </p:txBody>
      </p:sp>
    </p:spTree>
    <p:extLst>
      <p:ext uri="{BB962C8B-B14F-4D97-AF65-F5344CB8AC3E}">
        <p14:creationId xmlns="" xmlns:p14="http://schemas.microsoft.com/office/powerpoint/2010/main" val="1450956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04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3" grpId="0" animBg="1"/>
      <p:bldP spid="15" grpId="0" animBg="1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483D2A11-7741-466C-AC66-E2F4512B014F}"/>
              </a:ext>
            </a:extLst>
          </p:cNvPr>
          <p:cNvSpPr txBox="1"/>
          <p:nvPr/>
        </p:nvSpPr>
        <p:spPr>
          <a:xfrm>
            <a:off x="0" y="2171477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3200" b="1" u="sng" cap="all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الواجب المنزلـي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15F71649-FF99-43D1-9569-0A83F8B4DB39}"/>
              </a:ext>
            </a:extLst>
          </p:cNvPr>
          <p:cNvSpPr txBox="1"/>
          <p:nvPr/>
        </p:nvSpPr>
        <p:spPr>
          <a:xfrm>
            <a:off x="1" y="3606337"/>
            <a:ext cx="9144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ar-S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S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صـــ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121 </a:t>
            </a: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ــــة</a:t>
            </a:r>
          </a:p>
          <a:p>
            <a:pPr algn="ctr"/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6067168"/>
            <a:ext cx="9144000" cy="481913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flowChartDelay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xmlns="" id="{C4458E99-09D3-4830-92B9-6B6CCF53EB09}"/>
              </a:ext>
            </a:extLst>
          </p:cNvPr>
          <p:cNvSpPr txBox="1">
            <a:spLocks/>
          </p:cNvSpPr>
          <p:nvPr/>
        </p:nvSpPr>
        <p:spPr>
          <a:xfrm>
            <a:off x="5220072" y="548680"/>
            <a:ext cx="3385751" cy="704335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مهام منزلية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مخطط انسيابي: مهلة 7">
            <a:extLst>
              <a:ext uri="{FF2B5EF4-FFF2-40B4-BE49-F238E27FC236}">
                <a16:creationId xmlns:a16="http://schemas.microsoft.com/office/drawing/2014/main" xmlns="" id="{F03BE338-323D-40E6-8392-1AB2CC363C7E}"/>
              </a:ext>
            </a:extLst>
          </p:cNvPr>
          <p:cNvSpPr/>
          <p:nvPr/>
        </p:nvSpPr>
        <p:spPr>
          <a:xfrm>
            <a:off x="467544" y="2348880"/>
            <a:ext cx="4392488" cy="2466915"/>
          </a:xfrm>
          <a:prstGeom prst="flowChartDelay">
            <a:avLst/>
          </a:prstGeom>
          <a:ln w="76200">
            <a:solidFill>
              <a:srgbClr val="009999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استخدام مفردات الدرس </a:t>
            </a:r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</a:t>
            </a:r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رسم خريطة ذهنية </a:t>
            </a:r>
            <a:endParaRPr lang="ar-SA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t="40611" b="37931"/>
          <a:stretch>
            <a:fillRect/>
          </a:stretch>
        </p:blipFill>
        <p:spPr bwMode="auto">
          <a:xfrm>
            <a:off x="683568" y="476672"/>
            <a:ext cx="3207244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338437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4295E48F-63E2-4D93-87CD-D9F07D419D4D}"/>
              </a:ext>
            </a:extLst>
          </p:cNvPr>
          <p:cNvSpPr txBox="1"/>
          <p:nvPr/>
        </p:nvSpPr>
        <p:spPr>
          <a:xfrm>
            <a:off x="2051720" y="2132856"/>
            <a:ext cx="5544616" cy="10081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ln w="0"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هنيئاً</a:t>
            </a:r>
            <a:r>
              <a:rPr lang="en-US" sz="4400" dirty="0">
                <a:ln w="0"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n w="0"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لقد</a:t>
            </a:r>
            <a:r>
              <a:rPr lang="en-US" sz="4400" dirty="0">
                <a:ln w="0"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n w="0"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نجحنا</a:t>
            </a:r>
            <a:r>
              <a:rPr lang="en-US" sz="4400" dirty="0">
                <a:ln w="0"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n w="0"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في</a:t>
            </a:r>
            <a:r>
              <a:rPr lang="en-US" sz="4400" dirty="0">
                <a:ln w="0"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n w="0"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تحقيق</a:t>
            </a:r>
            <a:r>
              <a:rPr lang="en-US" sz="4400" dirty="0">
                <a:ln w="0"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n w="0"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أهدافنا</a:t>
            </a:r>
            <a:r>
              <a:rPr lang="en-US" sz="4400" dirty="0">
                <a:ln w="0"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ln w="0"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اليوم</a:t>
            </a:r>
            <a:endParaRPr lang="en-US" sz="4400" dirty="0">
              <a:ln w="0">
                <a:solidFill>
                  <a:schemeClr val="bg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https://upload.3dlat.com/uploads/3dlat.com_13962689272.png">
            <a:extLst>
              <a:ext uri="{FF2B5EF4-FFF2-40B4-BE49-F238E27FC236}">
                <a16:creationId xmlns:a16="http://schemas.microsoft.com/office/drawing/2014/main" xmlns="" id="{7668B0D2-9AEB-469F-A4E7-F2C2181FF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27" b="9856"/>
          <a:stretch/>
        </p:blipFill>
        <p:spPr bwMode="auto">
          <a:xfrm>
            <a:off x="0" y="2270611"/>
            <a:ext cx="2676282" cy="458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2"/>
          </a:solidFill>
        </p:spPr>
      </p:sp>
      <p:sp>
        <p:nvSpPr>
          <p:cNvPr id="12" name="Rectangle 1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/>
          <p:cNvSpPr/>
          <p:nvPr/>
        </p:nvSpPr>
        <p:spPr>
          <a:xfrm>
            <a:off x="1" y="0"/>
            <a:ext cx="1907704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Rectangle 14"/>
          <p:cNvSpPr/>
          <p:nvPr/>
        </p:nvSpPr>
        <p:spPr>
          <a:xfrm>
            <a:off x="899592" y="1"/>
            <a:ext cx="576064" cy="6857999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3"/>
          <p:cNvSpPr txBox="1"/>
          <p:nvPr/>
        </p:nvSpPr>
        <p:spPr>
          <a:xfrm>
            <a:off x="2411760" y="2852936"/>
            <a:ext cx="5328593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تتغير حركة الجسم عندما تكون القوة المحصلة المؤثرة فيه صفراً وأن تسارع الجسم يساوي ناتج قسمة القوة المحصلة على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كتلته .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419872" y="1196752"/>
            <a:ext cx="3114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dirty="0" smtClean="0"/>
              <a:t>الفكرة الرئيسية </a:t>
            </a:r>
          </a:p>
        </p:txBody>
      </p:sp>
    </p:spTree>
    <p:extLst>
      <p:ext uri="{BB962C8B-B14F-4D97-AF65-F5344CB8AC3E}">
        <p14:creationId xmlns="" xmlns:p14="http://schemas.microsoft.com/office/powerpoint/2010/main" val="1450956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04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3" grpId="0" animBg="1"/>
      <p:bldP spid="15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2"/>
          </a:solidFill>
        </p:spPr>
      </p:sp>
      <p:sp>
        <p:nvSpPr>
          <p:cNvPr id="12" name="Rectangle 1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99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4572001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Rectangle 14"/>
          <p:cNvSpPr/>
          <p:nvPr/>
        </p:nvSpPr>
        <p:spPr>
          <a:xfrm>
            <a:off x="4499992" y="1"/>
            <a:ext cx="4644008" cy="68579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4788024" y="404664"/>
            <a:ext cx="4104456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أنواع الاحتكاك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graphicFrame>
        <p:nvGraphicFramePr>
          <p:cNvPr id="17" name="Group 421"/>
          <p:cNvGraphicFramePr>
            <a:graphicFrameLocks noGrp="1"/>
          </p:cNvGraphicFramePr>
          <p:nvPr/>
        </p:nvGraphicFramePr>
        <p:xfrm>
          <a:off x="4716016" y="1196752"/>
          <a:ext cx="4222303" cy="4554840"/>
        </p:xfrm>
        <a:graphic>
          <a:graphicData uri="http://schemas.openxmlformats.org/drawingml/2006/table">
            <a:tbl>
              <a:tblPr rtl="1">
                <a:tableStyleId>{BDBED569-4797-4DF1-A0F4-6AAB3CD982D8}</a:tableStyleId>
              </a:tblPr>
              <a:tblGrid>
                <a:gridCol w="1232828"/>
                <a:gridCol w="1608862"/>
                <a:gridCol w="1380613"/>
              </a:tblGrid>
              <a:tr h="155823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الاحتكاك </a:t>
                      </a:r>
                      <a:r>
                        <a:rPr kumimoji="0" lang="ar-SA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السكوني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e_AlMateen" pitchFamily="18" charset="-78"/>
                      </a:endParaRPr>
                    </a:p>
                  </a:txBody>
                  <a:tcPr anchor="ctr" horzOverflow="overflow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الاحتكاك </a:t>
                      </a:r>
                      <a:r>
                        <a:rPr kumimoji="0" lang="ar-SA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الانزلاقي</a:t>
                      </a:r>
                      <a:r>
                        <a:rPr kumimoji="0" 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 الديناميكي )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e_AlMateen" pitchFamily="18" charset="-78"/>
                      </a:endParaRPr>
                    </a:p>
                  </a:txBody>
                  <a:tcPr anchor="ctr" horzOverflow="overflow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الاحتكاك </a:t>
                      </a:r>
                      <a:r>
                        <a:rPr kumimoji="0" lang="ar-SA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التدحرجي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e_AlMateen" pitchFamily="18" charset="-78"/>
                      </a:endParaRPr>
                    </a:p>
                  </a:txBody>
                  <a:tcPr anchor="ctr" horzOverflow="overflow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99660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هو ذلك الاحتكاك الذي يمنع الأجسام من الحركة</a:t>
                      </a: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e_AlMohanad" pitchFamily="18" charset="-78"/>
                      </a:endParaRPr>
                    </a:p>
                  </a:txBody>
                  <a:tcPr anchor="ctr" horzOverflow="overflow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هو ذلك الاحتكاك الذي يعمل على تقليل سرعة الجسم المتحرك </a:t>
                      </a: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e_AlMohanad" pitchFamily="18" charset="-78"/>
                      </a:endParaRPr>
                    </a:p>
                  </a:txBody>
                  <a:tcPr anchor="ctr" horzOverflow="overflow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هو ذلك الاحتكاك الناشئ بين جسم يدور فوق سطح ما </a:t>
                      </a: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e_AlMohanad" pitchFamily="18" charset="-78"/>
                      </a:endParaRPr>
                    </a:p>
                  </a:txBody>
                  <a:tcPr anchor="ctr" horzOverflow="overflow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t="11111" r="29791" b="11111"/>
          <a:stretch>
            <a:fillRect/>
          </a:stretch>
        </p:blipFill>
        <p:spPr bwMode="auto">
          <a:xfrm>
            <a:off x="539552" y="1196752"/>
            <a:ext cx="3384376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/>
          <p:cNvSpPr txBox="1"/>
          <p:nvPr/>
        </p:nvSpPr>
        <p:spPr>
          <a:xfrm>
            <a:off x="611560" y="2276872"/>
            <a:ext cx="3312368" cy="1328023"/>
          </a:xfrm>
          <a:prstGeom prst="wedgeRoundRectCallout">
            <a:avLst>
              <a:gd name="adj1" fmla="val -50323"/>
              <a:gd name="adj2" fmla="val -2226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جميعها تعمل على مقاومة انزلاق جسم يتحرك على سطح جسم أخر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0" name="Picture 25" descr="http://t0.gstatic.com/images?q=tbn:ANd9GcQVcoSdsDXDd_nonKpugfoHmz4qVqDyRSrF8r2fzChsvWR6O-CIHIJqQVm-"/>
          <p:cNvPicPr>
            <a:picLocks noChangeAspect="1" noChangeArrowheads="1"/>
          </p:cNvPicPr>
          <p:nvPr/>
        </p:nvPicPr>
        <p:blipFill>
          <a:blip r:embed="rId4" cstate="print">
            <a:lum bright="-1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62400"/>
            <a:ext cx="2057400" cy="2895600"/>
          </a:xfrm>
          <a:prstGeom prst="roundRect">
            <a:avLst>
              <a:gd name="adj" fmla="val 4182"/>
            </a:avLst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50956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04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2"/>
          </a:solidFill>
        </p:spPr>
      </p:sp>
      <p:sp>
        <p:nvSpPr>
          <p:cNvPr id="12" name="Rectangle 1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99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0" y="1"/>
            <a:ext cx="5220072" cy="6858000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4572001" cy="6858000"/>
          </a:xfrm>
          <a:prstGeom prst="rect">
            <a:avLst/>
          </a:prstGeom>
          <a:solidFill>
            <a:srgbClr val="B577B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4932040" cy="6857999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Rectangle 2"/>
          <p:cNvSpPr/>
          <p:nvPr/>
        </p:nvSpPr>
        <p:spPr>
          <a:xfrm>
            <a:off x="0" y="0"/>
            <a:ext cx="61087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 13"/>
          <p:cNvSpPr/>
          <p:nvPr/>
        </p:nvSpPr>
        <p:spPr>
          <a:xfrm>
            <a:off x="6108700" y="0"/>
            <a:ext cx="60833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14"/>
          <p:cNvSpPr/>
          <p:nvPr/>
        </p:nvSpPr>
        <p:spPr>
          <a:xfrm>
            <a:off x="0" y="3429000"/>
            <a:ext cx="6108700" cy="346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15"/>
          <p:cNvSpPr/>
          <p:nvPr/>
        </p:nvSpPr>
        <p:spPr>
          <a:xfrm>
            <a:off x="4283968" y="3068960"/>
            <a:ext cx="4860032" cy="346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1"/>
          <p:cNvSpPr txBox="1"/>
          <p:nvPr/>
        </p:nvSpPr>
        <p:spPr>
          <a:xfrm>
            <a:off x="5292080" y="4293096"/>
            <a:ext cx="3672408" cy="1969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القانون </a:t>
            </a:r>
            <a:r>
              <a:rPr lang="ar-S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الثاني لنيوتن في الحركة </a:t>
            </a:r>
          </a:p>
          <a:p>
            <a:pPr algn="ctr"/>
            <a:r>
              <a:rPr lang="ar-S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الوزن</a:t>
            </a:r>
          </a:p>
          <a:p>
            <a:pPr algn="ctr"/>
            <a:r>
              <a:rPr lang="ar-S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مركز الكتلة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395536" y="1628800"/>
            <a:ext cx="4104457" cy="45243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charset="0"/>
                <a:ea typeface="Poppins Light" charset="0"/>
                <a:cs typeface="Poppins Light" charset="0"/>
              </a:rPr>
              <a:t>السرعة المتجهة </a:t>
            </a:r>
            <a:endParaRPr lang="ar-SA" sz="28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charset="0"/>
              <a:ea typeface="Poppins Light" charset="0"/>
              <a:cs typeface="Poppins Light" charset="0"/>
            </a:endParaRPr>
          </a:p>
          <a:p>
            <a:pPr algn="ctr">
              <a:lnSpc>
                <a:spcPct val="150000"/>
              </a:lnSpc>
            </a:pPr>
            <a:r>
              <a:rPr lang="ar-SA" sz="2400" dirty="0" smtClean="0">
                <a:latin typeface="Poppins Light" charset="0"/>
                <a:ea typeface="Poppins Light" charset="0"/>
                <a:cs typeface="Poppins Light" charset="0"/>
              </a:rPr>
              <a:t>مقدار واتجاه سرعة حركة جسم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charset="0"/>
                <a:ea typeface="Poppins Light" charset="0"/>
                <a:cs typeface="Poppins Light" charset="0"/>
              </a:rPr>
              <a:t>الكيلو جرام </a:t>
            </a:r>
          </a:p>
          <a:p>
            <a:pPr algn="ctr">
              <a:lnSpc>
                <a:spcPct val="150000"/>
              </a:lnSpc>
            </a:pPr>
            <a:r>
              <a:rPr lang="ar-SA" sz="2400" dirty="0" smtClean="0">
                <a:latin typeface="Poppins Light" charset="0"/>
                <a:ea typeface="Poppins Light" charset="0"/>
                <a:cs typeface="Poppins Light" charset="0"/>
              </a:rPr>
              <a:t>وحدة  الكتلة في النظام العالمي للوحدات ويرمز لها بالرمز كجم </a:t>
            </a:r>
            <a:endParaRPr lang="ar-SA" sz="24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charset="0"/>
              <a:ea typeface="Poppins Light" charset="0"/>
              <a:cs typeface="Poppins Light" charset="0"/>
            </a:endParaRPr>
          </a:p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charset="0"/>
                <a:ea typeface="Poppins Light" charset="0"/>
                <a:cs typeface="Poppins Light" charset="0"/>
              </a:rPr>
              <a:t>التسارع</a:t>
            </a:r>
          </a:p>
          <a:p>
            <a:pPr algn="ctr">
              <a:lnSpc>
                <a:spcPct val="150000"/>
              </a:lnSpc>
            </a:pPr>
            <a:r>
              <a:rPr lang="ar-SA" sz="2400" dirty="0" smtClean="0">
                <a:latin typeface="Poppins Light" charset="0"/>
                <a:ea typeface="Poppins Light" charset="0"/>
                <a:cs typeface="Poppins Light" charset="0"/>
              </a:rPr>
              <a:t>التغير في السرعة المتجهة مقسوماً على زمن هذا التغير</a:t>
            </a:r>
            <a:endParaRPr lang="ar-SA" sz="24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charset="0"/>
              <a:ea typeface="Poppins Light" charset="0"/>
              <a:cs typeface="Poppins Light" charset="0"/>
            </a:endParaRPr>
          </a:p>
        </p:txBody>
      </p:sp>
      <p:pic>
        <p:nvPicPr>
          <p:cNvPr id="17" name="Picture 2" descr="C:\Users\DELL\Pictures\IMG_2859.PNG">
            <a:extLst>
              <a:ext uri="{FF2B5EF4-FFF2-40B4-BE49-F238E27FC236}">
                <a16:creationId xmlns="" xmlns:a16="http://schemas.microsoft.com/office/drawing/2014/main" id="{1E8647E1-2B39-4545-BC9D-2CD82135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2880320" cy="314232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ستطيل 17">
            <a:extLst>
              <a:ext uri="{FF2B5EF4-FFF2-40B4-BE49-F238E27FC236}">
                <a16:creationId xmlns="" xmlns:a16="http://schemas.microsoft.com/office/drawing/2014/main" id="{66B600C5-1923-41C9-8649-B37DEDCAA4D0}"/>
              </a:ext>
            </a:extLst>
          </p:cNvPr>
          <p:cNvSpPr/>
          <p:nvPr/>
        </p:nvSpPr>
        <p:spPr>
          <a:xfrm>
            <a:off x="5580112" y="3573016"/>
            <a:ext cx="30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المفردات الجديدة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="" xmlns:a16="http://schemas.microsoft.com/office/drawing/2014/main" id="{DE82641D-7967-4279-90A2-F30EDD585800}"/>
              </a:ext>
            </a:extLst>
          </p:cNvPr>
          <p:cNvSpPr/>
          <p:nvPr/>
        </p:nvSpPr>
        <p:spPr>
          <a:xfrm>
            <a:off x="7380312" y="1196752"/>
            <a:ext cx="124723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المترادفات والمعاني</a:t>
            </a:r>
          </a:p>
        </p:txBody>
      </p:sp>
      <p:sp>
        <p:nvSpPr>
          <p:cNvPr id="20" name="عنصر نائب للمحتوى 2">
            <a:extLst>
              <a:ext uri="{FF2B5EF4-FFF2-40B4-BE49-F238E27FC236}">
                <a16:creationId xmlns="" xmlns:a16="http://schemas.microsoft.com/office/drawing/2014/main" id="{11C6941B-5661-4F7D-B29C-789DAD9927F9}"/>
              </a:ext>
            </a:extLst>
          </p:cNvPr>
          <p:cNvSpPr txBox="1">
            <a:spLocks/>
          </p:cNvSpPr>
          <p:nvPr/>
        </p:nvSpPr>
        <p:spPr>
          <a:xfrm>
            <a:off x="899592" y="620688"/>
            <a:ext cx="3114676" cy="6682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مراجعة المفردات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956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04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3" presetClass="emph" presetSubtype="0" repeatCount="2000" fill="remove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mph" presetSubtype="0" repeatCount="2000" fill="remove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mph" presetSubtype="0" repeatCount="2000" fill="remove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mph" presetSubtype="0" repeatCount="2000" fill="remove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3" grpId="0" animBg="1"/>
      <p:bldP spid="15" grpId="0" animBg="1"/>
      <p:bldP spid="7" grpId="0"/>
      <p:bldP spid="8" grpId="0"/>
      <p:bldP spid="9" grpId="0"/>
      <p:bldP spid="10" grpId="0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2"/>
          </a:solidFill>
        </p:spPr>
      </p:sp>
      <p:sp>
        <p:nvSpPr>
          <p:cNvPr id="12" name="Rectangle 1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99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4572001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0"/>
          <p:cNvSpPr txBox="1"/>
          <p:nvPr/>
        </p:nvSpPr>
        <p:spPr>
          <a:xfrm>
            <a:off x="4788024" y="5373216"/>
            <a:ext cx="415126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ثم سجليها في دفتر العلوم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وسيلة شرح على شكل سحابة 3">
            <a:extLst>
              <a:ext uri="{FF2B5EF4-FFF2-40B4-BE49-F238E27FC236}">
                <a16:creationId xmlns="" xmlns:a16="http://schemas.microsoft.com/office/drawing/2014/main" id="{1F7D0F34-5A25-48C4-A864-8CA28CA76EEF}"/>
              </a:ext>
            </a:extLst>
          </p:cNvPr>
          <p:cNvSpPr/>
          <p:nvPr/>
        </p:nvSpPr>
        <p:spPr bwMode="auto">
          <a:xfrm>
            <a:off x="323528" y="2132856"/>
            <a:ext cx="3744416" cy="2596933"/>
          </a:xfrm>
          <a:prstGeom prst="flowChartPreparation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>
              <a:defRPr/>
            </a:pPr>
            <a:endParaRPr lang="ar-SA" sz="3600" b="1" dirty="0" smtClean="0"/>
          </a:p>
          <a:p>
            <a:pPr algn="ctr">
              <a:defRPr/>
            </a:pPr>
            <a:endParaRPr lang="ar-SA" sz="4000" b="1" dirty="0"/>
          </a:p>
          <a:p>
            <a:pPr algn="ctr">
              <a:defRPr/>
            </a:pPr>
            <a:endParaRPr lang="ar-SA" sz="4000" b="1" dirty="0"/>
          </a:p>
        </p:txBody>
      </p:sp>
      <p:sp>
        <p:nvSpPr>
          <p:cNvPr id="17" name="TextBox 2"/>
          <p:cNvSpPr txBox="1"/>
          <p:nvPr/>
        </p:nvSpPr>
        <p:spPr>
          <a:xfrm>
            <a:off x="5076056" y="4293096"/>
            <a:ext cx="3383280" cy="49244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3200" b="1" dirty="0" smtClean="0"/>
              <a:t>افتحي </a:t>
            </a:r>
            <a:r>
              <a:rPr lang="ar-SA" sz="3200" b="1" dirty="0" err="1" smtClean="0"/>
              <a:t>مسرد</a:t>
            </a:r>
            <a:r>
              <a:rPr lang="ar-SA" sz="3200" b="1" dirty="0" smtClean="0"/>
              <a:t> المصطلحات</a:t>
            </a:r>
            <a:endParaRPr lang="en-US" sz="3200" b="1" spc="100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11560" y="2924944"/>
            <a:ext cx="309634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err="1" smtClean="0"/>
              <a:t>لتتعرفي</a:t>
            </a:r>
            <a:r>
              <a:rPr lang="ar-SA" sz="3200" b="1" dirty="0" smtClean="0"/>
              <a:t> على معنى المفردة الجديدة</a:t>
            </a:r>
          </a:p>
        </p:txBody>
      </p:sp>
    </p:spTree>
    <p:extLst>
      <p:ext uri="{BB962C8B-B14F-4D97-AF65-F5344CB8AC3E}">
        <p14:creationId xmlns="" xmlns:p14="http://schemas.microsoft.com/office/powerpoint/2010/main" val="1450956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04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1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2"/>
          </a:solidFill>
        </p:spPr>
      </p:sp>
      <p:sp>
        <p:nvSpPr>
          <p:cNvPr id="12" name="Rectangle 11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0099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/>
          <p:cNvSpPr/>
          <p:nvPr/>
        </p:nvSpPr>
        <p:spPr>
          <a:xfrm>
            <a:off x="1" y="0"/>
            <a:ext cx="179511" cy="6858000"/>
          </a:xfrm>
          <a:prstGeom prst="rect">
            <a:avLst/>
          </a:prstGeom>
          <a:solidFill>
            <a:srgbClr val="00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Rectangle 14"/>
          <p:cNvSpPr/>
          <p:nvPr/>
        </p:nvSpPr>
        <p:spPr>
          <a:xfrm>
            <a:off x="503040" y="1"/>
            <a:ext cx="8640960" cy="6857999"/>
          </a:xfrm>
          <a:prstGeom prst="rect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2"/>
          <p:cNvSpPr txBox="1"/>
          <p:nvPr/>
        </p:nvSpPr>
        <p:spPr>
          <a:xfrm>
            <a:off x="0" y="1556792"/>
            <a:ext cx="914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defTabSz="914400" rtl="1">
              <a:spcBef>
                <a:spcPct val="0"/>
              </a:spcBef>
              <a:defRPr/>
            </a:pPr>
            <a:r>
              <a:rPr lang="ar-SA" sz="2800" b="1" dirty="0" smtClean="0">
                <a:ln w="50800"/>
                <a:latin typeface="Arabic Typesetting" pitchFamily="66" charset="-78"/>
                <a:cs typeface="Akhbar MT" pitchFamily="2" charset="-78"/>
              </a:rPr>
              <a:t>باستخدام استراتيجية جدول التعلم ماذا تتوقعين أن نتعلم عن درس </a:t>
            </a:r>
            <a:r>
              <a:rPr lang="ar-SA" sz="2800" b="1" dirty="0" err="1" smtClean="0">
                <a:ln w="50800"/>
                <a:latin typeface="Arabic Typesetting" pitchFamily="66" charset="-78"/>
                <a:cs typeface="Akhbar MT" pitchFamily="2" charset="-78"/>
              </a:rPr>
              <a:t>اليوم ؟</a:t>
            </a:r>
            <a:endParaRPr lang="en-US" sz="2800" b="1" dirty="0">
              <a:ln w="50800"/>
              <a:latin typeface="Arabic Typesetting" pitchFamily="66" charset="-78"/>
              <a:cs typeface="Akhbar MT" pitchFamily="2" charset="-78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1187624" y="2564904"/>
          <a:ext cx="6768753" cy="347472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2256251"/>
                <a:gridCol w="2256251"/>
                <a:gridCol w="2256251"/>
              </a:tblGrid>
              <a:tr h="1016280">
                <a:tc>
                  <a:txBody>
                    <a:bodyPr/>
                    <a:lstStyle/>
                    <a:p>
                      <a:pPr algn="ctr"/>
                      <a:endParaRPr lang="ar-SA" sz="2400" dirty="0" smtClean="0">
                        <a:ln>
                          <a:solidFill>
                            <a:srgbClr val="B577BB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ar-S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أعرف</a:t>
                      </a:r>
                    </a:p>
                    <a:p>
                      <a:pPr algn="ctr"/>
                      <a:endParaRPr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اريد أن اعرف</a:t>
                      </a:r>
                      <a:endParaRPr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</a:t>
                      </a:r>
                      <a:r>
                        <a:rPr lang="ar-SA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SA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تعلمت</a:t>
                      </a:r>
                      <a:endParaRPr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95438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8F9DABBB-3141-48EE-86BB-519E8759B7A9}"/>
              </a:ext>
            </a:extLst>
          </p:cNvPr>
          <p:cNvSpPr/>
          <p:nvPr/>
        </p:nvSpPr>
        <p:spPr>
          <a:xfrm>
            <a:off x="179512" y="260648"/>
            <a:ext cx="2466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استراتيجية جدول التعلم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kwl</a:t>
            </a:r>
            <a:endParaRPr lang="ar-SA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956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04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3" grpId="0" animBg="1"/>
      <p:bldP spid="1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2"/>
          </a:solidFill>
        </p:spPr>
      </p:sp>
      <p:sp>
        <p:nvSpPr>
          <p:cNvPr id="12" name="Rectangle 1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99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3"/>
          <p:cNvSpPr txBox="1"/>
          <p:nvPr/>
        </p:nvSpPr>
        <p:spPr>
          <a:xfrm>
            <a:off x="3779912" y="836712"/>
            <a:ext cx="293370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66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charset="0"/>
                <a:ea typeface="Poppins Light" charset="0"/>
                <a:cs typeface="Poppins Light" charset="0"/>
              </a:rPr>
              <a:t>الأهداف</a:t>
            </a:r>
            <a:endParaRPr lang="en-US" sz="6600" b="1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2123728" y="2852936"/>
            <a:ext cx="5976664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تذكر نص القانون الثاني </a:t>
            </a:r>
            <a:r>
              <a:rPr lang="ar-S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لنيوتن .</a:t>
            </a:r>
            <a:endParaRPr lang="ar-S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تفسر أهمية اتجاه </a:t>
            </a:r>
            <a:r>
              <a:rPr lang="ar-S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القوة .</a:t>
            </a:r>
            <a:endParaRPr lang="ar-S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pic>
        <p:nvPicPr>
          <p:cNvPr id="16" name="صورة 15" descr="@ALADWAT 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293096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0956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04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727</Words>
  <Application>Microsoft Office PowerPoint</Application>
  <PresentationFormat>عرض على الشاشة (3:4)‏</PresentationFormat>
  <Paragraphs>148</Paragraphs>
  <Slides>33</Slides>
  <Notes>14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436</cp:revision>
  <dcterms:created xsi:type="dcterms:W3CDTF">2019-02-18T16:00:43Z</dcterms:created>
  <dcterms:modified xsi:type="dcterms:W3CDTF">2019-02-24T19:02:58Z</dcterms:modified>
</cp:coreProperties>
</file>