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873" r:id="rId3"/>
  </p:sldMasterIdLst>
  <p:notesMasterIdLst>
    <p:notesMasterId r:id="rId148"/>
  </p:notesMasterIdLst>
  <p:sldIdLst>
    <p:sldId id="256" r:id="rId4"/>
    <p:sldId id="758" r:id="rId5"/>
    <p:sldId id="647" r:id="rId6"/>
    <p:sldId id="582" r:id="rId7"/>
    <p:sldId id="715" r:id="rId8"/>
    <p:sldId id="716" r:id="rId9"/>
    <p:sldId id="717" r:id="rId10"/>
    <p:sldId id="760" r:id="rId11"/>
    <p:sldId id="718" r:id="rId12"/>
    <p:sldId id="729" r:id="rId13"/>
    <p:sldId id="761" r:id="rId14"/>
    <p:sldId id="727" r:id="rId15"/>
    <p:sldId id="728" r:id="rId16"/>
    <p:sldId id="271" r:id="rId17"/>
    <p:sldId id="730" r:id="rId18"/>
    <p:sldId id="733" r:id="rId19"/>
    <p:sldId id="731" r:id="rId20"/>
    <p:sldId id="734" r:id="rId21"/>
    <p:sldId id="732" r:id="rId22"/>
    <p:sldId id="735" r:id="rId23"/>
    <p:sldId id="720" r:id="rId24"/>
    <p:sldId id="736" r:id="rId25"/>
    <p:sldId id="737" r:id="rId26"/>
    <p:sldId id="721" r:id="rId27"/>
    <p:sldId id="738" r:id="rId28"/>
    <p:sldId id="739" r:id="rId29"/>
    <p:sldId id="740" r:id="rId30"/>
    <p:sldId id="741" r:id="rId31"/>
    <p:sldId id="742" r:id="rId32"/>
    <p:sldId id="722" r:id="rId33"/>
    <p:sldId id="743" r:id="rId34"/>
    <p:sldId id="744" r:id="rId35"/>
    <p:sldId id="745" r:id="rId36"/>
    <p:sldId id="725" r:id="rId37"/>
    <p:sldId id="746" r:id="rId38"/>
    <p:sldId id="747" r:id="rId39"/>
    <p:sldId id="750" r:id="rId40"/>
    <p:sldId id="748" r:id="rId41"/>
    <p:sldId id="749" r:id="rId42"/>
    <p:sldId id="723" r:id="rId43"/>
    <p:sldId id="753" r:id="rId44"/>
    <p:sldId id="754" r:id="rId45"/>
    <p:sldId id="755" r:id="rId46"/>
    <p:sldId id="762" r:id="rId47"/>
    <p:sldId id="642" r:id="rId48"/>
    <p:sldId id="674" r:id="rId49"/>
    <p:sldId id="536" r:id="rId50"/>
    <p:sldId id="537" r:id="rId51"/>
    <p:sldId id="614" r:id="rId52"/>
    <p:sldId id="538" r:id="rId53"/>
    <p:sldId id="615" r:id="rId54"/>
    <p:sldId id="675" r:id="rId55"/>
    <p:sldId id="541" r:id="rId56"/>
    <p:sldId id="545" r:id="rId57"/>
    <p:sldId id="542" r:id="rId58"/>
    <p:sldId id="546" r:id="rId59"/>
    <p:sldId id="543" r:id="rId60"/>
    <p:sldId id="677" r:id="rId61"/>
    <p:sldId id="678" r:id="rId62"/>
    <p:sldId id="547" r:id="rId63"/>
    <p:sldId id="616" r:id="rId64"/>
    <p:sldId id="617" r:id="rId65"/>
    <p:sldId id="548" r:id="rId66"/>
    <p:sldId id="619" r:id="rId67"/>
    <p:sldId id="549" r:id="rId68"/>
    <p:sldId id="622" r:id="rId69"/>
    <p:sldId id="680" r:id="rId70"/>
    <p:sldId id="553" r:id="rId71"/>
    <p:sldId id="682" r:id="rId72"/>
    <p:sldId id="683" r:id="rId73"/>
    <p:sldId id="634" r:id="rId74"/>
    <p:sldId id="684" r:id="rId75"/>
    <p:sldId id="627" r:id="rId76"/>
    <p:sldId id="685" r:id="rId77"/>
    <p:sldId id="686" r:id="rId78"/>
    <p:sldId id="756" r:id="rId79"/>
    <p:sldId id="687" r:id="rId80"/>
    <p:sldId id="261" r:id="rId81"/>
    <p:sldId id="688" r:id="rId82"/>
    <p:sldId id="689" r:id="rId83"/>
    <p:sldId id="690" r:id="rId84"/>
    <p:sldId id="691" r:id="rId85"/>
    <p:sldId id="573" r:id="rId86"/>
    <p:sldId id="648" r:id="rId87"/>
    <p:sldId id="650" r:id="rId88"/>
    <p:sldId id="574" r:id="rId89"/>
    <p:sldId id="651" r:id="rId90"/>
    <p:sldId id="653" r:id="rId91"/>
    <p:sldId id="575" r:id="rId92"/>
    <p:sldId id="654" r:id="rId93"/>
    <p:sldId id="656" r:id="rId94"/>
    <p:sldId id="268" r:id="rId95"/>
    <p:sldId id="391" r:id="rId96"/>
    <p:sldId id="694" r:id="rId97"/>
    <p:sldId id="695" r:id="rId98"/>
    <p:sldId id="657" r:id="rId99"/>
    <p:sldId id="696" r:id="rId100"/>
    <p:sldId id="660" r:id="rId101"/>
    <p:sldId id="661" r:id="rId102"/>
    <p:sldId id="662" r:id="rId103"/>
    <p:sldId id="697" r:id="rId104"/>
    <p:sldId id="663" r:id="rId105"/>
    <p:sldId id="698" r:id="rId106"/>
    <p:sldId id="699" r:id="rId107"/>
    <p:sldId id="583" r:id="rId108"/>
    <p:sldId id="590" r:id="rId109"/>
    <p:sldId id="700" r:id="rId110"/>
    <p:sldId id="664" r:id="rId111"/>
    <p:sldId id="665" r:id="rId112"/>
    <p:sldId id="701" r:id="rId113"/>
    <p:sldId id="588" r:id="rId114"/>
    <p:sldId id="702" r:id="rId115"/>
    <p:sldId id="763" r:id="rId116"/>
    <p:sldId id="392" r:id="rId117"/>
    <p:sldId id="764" r:id="rId118"/>
    <p:sldId id="276" r:id="rId119"/>
    <p:sldId id="769" r:id="rId120"/>
    <p:sldId id="591" r:id="rId121"/>
    <p:sldId id="705" r:id="rId122"/>
    <p:sldId id="667" r:id="rId123"/>
    <p:sldId id="592" r:id="rId124"/>
    <p:sldId id="706" r:id="rId125"/>
    <p:sldId id="594" r:id="rId126"/>
    <p:sldId id="668" r:id="rId127"/>
    <p:sldId id="707" r:id="rId128"/>
    <p:sldId id="595" r:id="rId129"/>
    <p:sldId id="708" r:id="rId130"/>
    <p:sldId id="596" r:id="rId131"/>
    <p:sldId id="669" r:id="rId132"/>
    <p:sldId id="765" r:id="rId133"/>
    <p:sldId id="597" r:id="rId134"/>
    <p:sldId id="598" r:id="rId135"/>
    <p:sldId id="599" r:id="rId136"/>
    <p:sldId id="600" r:id="rId137"/>
    <p:sldId id="766" r:id="rId138"/>
    <p:sldId id="711" r:id="rId139"/>
    <p:sldId id="601" r:id="rId140"/>
    <p:sldId id="602" r:id="rId141"/>
    <p:sldId id="603" r:id="rId142"/>
    <p:sldId id="767" r:id="rId143"/>
    <p:sldId id="713" r:id="rId144"/>
    <p:sldId id="607" r:id="rId145"/>
    <p:sldId id="609" r:id="rId146"/>
    <p:sldId id="610" r:id="rId1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EBC"/>
    <a:srgbClr val="0000FF"/>
    <a:srgbClr val="FF0066"/>
    <a:srgbClr val="006600"/>
    <a:srgbClr val="0000CC"/>
    <a:srgbClr val="FF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3" autoAdjust="0"/>
    <p:restoredTop sz="94645"/>
  </p:normalViewPr>
  <p:slideViewPr>
    <p:cSldViewPr>
      <p:cViewPr varScale="1">
        <p:scale>
          <a:sx n="113" d="100"/>
          <a:sy n="113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presProps" Target="presProps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66B12-08F9-800B-49D8-2FA4D5A531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88005-DA40-245E-437E-5F459F0151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E9963E-B927-4C90-9950-17CDFE6E61F8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34474E-A99A-76C7-4C0F-072BABB4F5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67EAED-3393-FD81-7B2A-59F737204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C34BC-7499-A9F7-BFC7-DF4A47FEB5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3FFD7-3DEE-1985-DA6C-0B1C3557A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81323D-FD61-4887-9320-2E1F51ADB469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BED290CC-3BA4-4E22-2ECC-A800CCB486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0B893FAF-211C-1D92-E8C0-F58BA6CE29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996F8A25-9F7A-2E61-3E2E-59D50CBFC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1E57EE-8BDF-43C5-9A69-167995919D45}" type="slidenum">
              <a:rPr lang="ar-EG" altLang="ar-EG"/>
              <a:pPr>
                <a:spcBef>
                  <a:spcPct val="0"/>
                </a:spcBef>
              </a:pPr>
              <a:t>93</a:t>
            </a:fld>
            <a:endParaRPr lang="ar-EG" alt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C4172FA5-7267-D962-4D51-24E2CE62EA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8367D450-5623-9E6E-C9F5-DB500BE0C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ar-EG"/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A4C20DB7-6653-84FD-87C5-BDA14A2EA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7A9F32-E353-4762-8127-186B462D41FD}" type="slidenum">
              <a:rPr lang="ar-EG" altLang="ar-EG"/>
              <a:pPr>
                <a:spcBef>
                  <a:spcPct val="0"/>
                </a:spcBef>
              </a:pPr>
              <a:t>114</a:t>
            </a:fld>
            <a:endParaRPr lang="ar-EG" alt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E36C-BF4A-F51B-A6BA-1A4B4C42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8857-0083-4A71-BCEA-F987627BBAE3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0D9B-85B7-BC92-1E69-1AD2CA27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CC2FF-01BA-521F-F510-FDF24FED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9E36-71EE-45D5-9EFE-6AED6CB5EA2C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48727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45EBA-B26D-A8BE-FBE6-877B209F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435A-FAD4-4D97-9888-C56FD3CFF77D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4652-471A-BC46-AADA-4EADDCFD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D0C0-BB13-66AA-4FCA-E94F0DA5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BD7BF-3385-4562-A3C4-539957AB1D4A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41551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332D2-0311-9C23-C7F3-3568853B3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57C5-7256-411D-B5E3-3C48B0E6614D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BB7CD-900D-1174-855D-29BB174C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34E3-197C-2161-04F0-0D39B53D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B5F8-32EE-4274-A122-DFAE30384C90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40597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786EC-ED24-0B4B-0328-0B70BA37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0CADA-00BC-4956-B389-141F45FB3AFF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5EBB-D4ED-13B1-3819-8D99B7E4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AC5E-2BA1-1BF4-F9B6-4F7EA7F1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C754F0-5B8D-4651-B3A3-C9CF308C4A43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241433356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A82F5-1C95-C384-8B55-7C18579F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0EC3-327E-4D43-9B52-76C50C897C56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4A07D-4213-02A1-FCD3-D8BE5509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213E-BDA3-741E-E446-89A05417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9E099B-0D16-425A-B218-C0A7C513E545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472706448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D367D-CDD8-29F8-34F8-78E84CEE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EE54-B1B4-4BD6-804F-CE961C083C18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D29E-166A-3879-95DE-D4A855DEC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55F1C-589D-CF98-BAD2-3538B526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2AB53-9A05-4AAD-A011-E23BC537C9D6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2457997536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9429B3-24C4-619A-724C-BC621504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1629-EF97-4ED5-8BD5-8E09D5E22C41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E0BB93-A14D-C638-2EBB-3B9EEA00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4AECDF-C7BF-FA82-971D-B09799C2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CE11C6-1368-4BD6-B522-0D1AACBE6AB3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569390522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278092-C815-5E52-2069-801DB5EC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AA6E-B568-4755-B490-178AFE03CC72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F70E90-6DED-6BE0-7631-A7306805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8CBD48-9006-5E3F-7523-8A5BF5E9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AC6273-0596-47C2-BF80-15557096B7A9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074264170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88E897-9657-CA8E-385F-58DFC68F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8884-EC72-4F90-983E-959D2096EF2B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5B4EF6-5F88-F82D-98D4-84B97D25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AD2279-9F11-E08C-7074-4C5541E1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E2D8A6-A56F-402D-A693-8B02809D442E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150839553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CF385BC-87D0-0583-D806-2DCDDA92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C226-C25E-47F3-ACD1-8C77B836A4AC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D93E1F-D32C-12FD-667E-5CED8AEA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5C53A2-EC61-2300-CC83-37DC937F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1A951-F17C-4F18-9D8C-3943922AEA14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141369819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639E06-3300-D142-0356-0B2E855E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4365-A7D6-43D0-A502-CD3EE3263A1A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9FCCD4-B6CD-A2C3-23B7-DF33E2E3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E0598F-EEFC-F943-6207-F1CFED74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292AE5-7F2B-47EA-91FE-61C43C385911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543471903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91A02-F0E5-63A6-67FF-2088BA1A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27BC-F06F-4B36-81AA-2A1618ED12BC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D8C1-1483-1AEA-FC74-89C31237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1FFD-E2BA-C276-CF5C-D93E5345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CC5D-7A5B-4EDF-9FB1-449799ADF566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8293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9D4EE6-9CB3-448C-1A60-C2D4D963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E71E-D850-4EA0-86A3-B2C6F01DE6B2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FFA4A5-9EE4-CD89-9447-0D5685F8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7345C0-75CB-5B4E-2062-918A6196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7B5FE0-C95C-4E17-A849-15C47A58C2CE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136706720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A9B8-D36B-2FE8-C02C-F48CB0FE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DBB2-AC76-4F06-ADEC-01521721B3EA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27FF-F931-A37E-26CE-925653CF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54E4D-A8C2-875F-78FE-0B1DCB97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98D6C-6A57-4DAB-86FB-34BEA8770295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897485383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E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8797-2D79-3744-9987-6AC50F0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CF14-89CC-4902-80B8-0D115A6667BD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02D7-8A72-79A6-0B19-AD5D32A0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0B27-71DE-3875-9E2F-AFBB39AA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ACFBA2-3DD8-4E71-A9E3-AB709CC65807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1476394733"/>
      </p:ext>
    </p:extLst>
  </p:cSld>
  <p:clrMapOvr>
    <a:masterClrMapping/>
  </p:clrMapOvr>
  <p:transition>
    <p:pull dir="lu"/>
    <p:sndAc>
      <p:stSnd>
        <p:snd r:embed="rId1" name="cached_button2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08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7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34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9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2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37E70-9210-0D1D-B35A-06E2A0A5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C01F-7F9C-4BC8-A4DE-2028AECBF3D9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5CAAE-FBBE-3BAB-F453-1657096D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21C5-D4BB-6661-E2B7-81E86202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E815-4A71-49C6-9B2E-4344C2DD2349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27847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91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2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80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ED4A15-1408-9B8B-62BB-280EB02D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1F95-FD88-43F5-9BD6-6FCD8E1861D3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517C4F-9FB3-BE28-5D1C-782C0CFE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548C2F-8F2A-40B3-BC14-B7C23798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F60C-7478-4E96-8462-1BE60B10EB8F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07121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319BC9-4DE3-5FAF-14A1-EF7F611D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4D34-382E-4165-A35D-919A0FF547D6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21BBF3-B421-AE75-A437-5A96D8A3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D9EB8-3F32-0BBF-9ED2-69C9216F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B7BA-08C1-4F34-8794-BB116EB2C514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3592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7D3CC5-B562-1B33-BBFA-F848DC11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C65C-33C5-4668-840D-723562A24F62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955560-151B-4A45-08B3-2FBA71A2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20548F-562A-BC9C-1F6C-B9F3B0DE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31-2D6E-49B0-ABF6-7292A528D59B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97036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A98E4F7-E284-2AB5-0BC1-703793D3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B0FF-957B-4514-8738-452A2FF4D549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6073D6-B7AF-B2EA-6FC2-EA8E2F81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0FC48E-95AC-3F61-787E-E2BB8FA0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4A63-D3C1-412B-A429-DF60C8D55860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8635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8913B7-BEEF-A0BE-3523-77ED12A5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DBB3-62E3-45BF-97A2-F412341E2FE8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78F222-0DD1-51A8-9C90-D8A72A81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234D4-4A79-894A-97B8-AAF39743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0289-D920-49B8-AC88-CB5A08BBB398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4318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C4E58D-21AB-445A-E221-8864EE81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A5DA-7E99-4DA3-B7EF-27DA0DED289C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E9EF74-26E8-8369-9557-158D7D89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001032-C003-B502-3974-6EC88232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74DD3-90F6-4AEC-99D7-6E7222156CAB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17379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A7C8F1-AAB0-53FD-5130-33D7687C3A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6F399F0-AD5B-1C27-9B31-60C3FBB7BF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89FA1-A52A-4137-EF91-D88F8605E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A4151-496F-4BCC-A73B-024B39E1F87C}" type="datetimeFigureOut">
              <a:rPr lang="en-US"/>
              <a:pPr>
                <a:defRPr/>
              </a:pPr>
              <a:t>3/27/26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617F2-8E0C-1077-B7C2-F76EA1220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95155-829F-89D6-EB87-990A2A00B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A5F266-DB5C-4BEF-A87E-204D47062DE2}" type="slidenum">
              <a:rPr lang="en-US" altLang="ar-EG"/>
              <a:pPr>
                <a:defRPr/>
              </a:pPr>
              <a:t>‹#›</a:t>
            </a:fld>
            <a:endParaRPr lang="en-US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75FBCAE-7B46-67A0-6CDD-B5901900E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0F36AA1-179E-42D7-7C15-B9C1D9393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8FC9E-F2A1-B557-2938-0869A2761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fld id="{A3D7C422-D7D2-4484-B2E0-F34D15FD9340}" type="datetimeFigureOut">
              <a:rPr lang="ar-EG"/>
              <a:pPr>
                <a:defRPr/>
              </a:pPr>
              <a:t>9‏/10‏/1447</a:t>
            </a:fld>
            <a:endParaRPr lang="ar-E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0B5A-F08D-A92D-AD4E-E76A38DC4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CA9F3-A515-FC12-BDE0-AC62F8970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017C23A-FEDA-416D-B442-5B89973A3FAA}" type="slidenum">
              <a:rPr lang="ar-EG" altLang="ar-SA"/>
              <a:pPr>
                <a:defRPr/>
              </a:pPr>
              <a:t>‹#›</a:t>
            </a:fld>
            <a:endParaRPr lang="ar-EG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pull dir="lu"/>
    <p:sndAc>
      <p:stSnd>
        <p:snd r:embed="rId13" name="SOUND713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9.svg"/><Relationship Id="rId17" Type="http://schemas.openxmlformats.org/officeDocument/2006/relationships/image" Target="../media/image26.svg"/><Relationship Id="rId2" Type="http://schemas.openxmlformats.org/officeDocument/2006/relationships/audio" Target="../media/audio12.wav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71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36.sv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4.wav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9.svg"/><Relationship Id="rId17" Type="http://schemas.openxmlformats.org/officeDocument/2006/relationships/image" Target="../media/image26.svg"/><Relationship Id="rId2" Type="http://schemas.openxmlformats.org/officeDocument/2006/relationships/audio" Target="../media/audio12.wav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71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36.sv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9.svg"/><Relationship Id="rId17" Type="http://schemas.openxmlformats.org/officeDocument/2006/relationships/image" Target="../media/image26.svg"/><Relationship Id="rId2" Type="http://schemas.openxmlformats.org/officeDocument/2006/relationships/audio" Target="../media/audio12.wav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71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36.sv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9.svg"/><Relationship Id="rId17" Type="http://schemas.openxmlformats.org/officeDocument/2006/relationships/image" Target="../media/image26.svg"/><Relationship Id="rId2" Type="http://schemas.openxmlformats.org/officeDocument/2006/relationships/audio" Target="../media/audio12.wav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71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36.sv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34.svg"/><Relationship Id="rId18" Type="http://schemas.openxmlformats.org/officeDocument/2006/relationships/image" Target="../media/image39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33.svg"/><Relationship Id="rId17" Type="http://schemas.openxmlformats.org/officeDocument/2006/relationships/image" Target="../media/image38.svg"/><Relationship Id="rId2" Type="http://schemas.openxmlformats.org/officeDocument/2006/relationships/image" Target="../media/image16.sv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sv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36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svg"/><Relationship Id="rId14" Type="http://schemas.openxmlformats.org/officeDocument/2006/relationships/image" Target="../media/image35.sv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9.svg"/><Relationship Id="rId17" Type="http://schemas.openxmlformats.org/officeDocument/2006/relationships/image" Target="../media/image26.svg"/><Relationship Id="rId2" Type="http://schemas.openxmlformats.org/officeDocument/2006/relationships/audio" Target="../media/audio12.wav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71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36.sv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5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4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svg"/><Relationship Id="rId3" Type="http://schemas.openxmlformats.org/officeDocument/2006/relationships/audio" Target="../media/audio4.wav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sv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audio" Target="../media/audio7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5.sv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2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emf"/><Relationship Id="rId4" Type="http://schemas.openxmlformats.org/officeDocument/2006/relationships/audio" Target="../media/audio6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emf"/><Relationship Id="rId4" Type="http://schemas.openxmlformats.org/officeDocument/2006/relationships/audio" Target="../media/audio6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70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69.svg"/><Relationship Id="rId17" Type="http://schemas.openxmlformats.org/officeDocument/2006/relationships/image" Target="../media/image26.svg"/><Relationship Id="rId2" Type="http://schemas.openxmlformats.org/officeDocument/2006/relationships/audio" Target="../media/audio12.wav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71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36.sv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audio" Target="../media/audio14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013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Freeform 59"/>
          <p:cNvSpPr/>
          <p:nvPr/>
        </p:nvSpPr>
        <p:spPr>
          <a:xfrm rot="9408861">
            <a:off x="774653" y="-3685967"/>
            <a:ext cx="9765048" cy="9321183"/>
          </a:xfrm>
          <a:custGeom>
            <a:avLst/>
            <a:gdLst/>
            <a:ahLst/>
            <a:cxnLst/>
            <a:rect l="l" t="t" r="r" b="b"/>
            <a:pathLst>
              <a:path w="19530096" h="18642365">
                <a:moveTo>
                  <a:pt x="0" y="0"/>
                </a:moveTo>
                <a:lnTo>
                  <a:pt x="19530096" y="0"/>
                </a:lnTo>
                <a:lnTo>
                  <a:pt x="19530096" y="18642364"/>
                </a:lnTo>
                <a:lnTo>
                  <a:pt x="0" y="186423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0" name="Freeform 60"/>
          <p:cNvSpPr/>
          <p:nvPr/>
        </p:nvSpPr>
        <p:spPr>
          <a:xfrm rot="-1343918">
            <a:off x="947578" y="2939609"/>
            <a:ext cx="1409632" cy="2057400"/>
          </a:xfrm>
          <a:custGeom>
            <a:avLst/>
            <a:gdLst/>
            <a:ahLst/>
            <a:cxnLst/>
            <a:rect l="l" t="t" r="r" b="b"/>
            <a:pathLst>
              <a:path w="2819264" h="4114800">
                <a:moveTo>
                  <a:pt x="0" y="0"/>
                </a:moveTo>
                <a:lnTo>
                  <a:pt x="2819264" y="0"/>
                </a:lnTo>
                <a:lnTo>
                  <a:pt x="28192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1" name="Freeform 61"/>
          <p:cNvSpPr/>
          <p:nvPr/>
        </p:nvSpPr>
        <p:spPr>
          <a:xfrm rot="447030">
            <a:off x="2206977" y="4228805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3F9AE51F-A052-D8F3-4815-B5F12ECC1DFD}"/>
              </a:ext>
            </a:extLst>
          </p:cNvPr>
          <p:cNvSpPr/>
          <p:nvPr/>
        </p:nvSpPr>
        <p:spPr bwMode="auto">
          <a:xfrm>
            <a:off x="3465660" y="580735"/>
            <a:ext cx="5312673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الفصل الثامن</a:t>
            </a:r>
          </a:p>
        </p:txBody>
      </p:sp>
      <p:sp>
        <p:nvSpPr>
          <p:cNvPr id="68" name="TextBox 7">
            <a:extLst>
              <a:ext uri="{FF2B5EF4-FFF2-40B4-BE49-F238E27FC236}">
                <a16:creationId xmlns:a16="http://schemas.microsoft.com/office/drawing/2014/main" id="{36049954-A5AC-05B7-1A5D-543D422B8781}"/>
              </a:ext>
            </a:extLst>
          </p:cNvPr>
          <p:cNvSpPr txBox="1"/>
          <p:nvPr/>
        </p:nvSpPr>
        <p:spPr bwMode="auto">
          <a:xfrm>
            <a:off x="3313684" y="2391018"/>
            <a:ext cx="5616624" cy="13234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الدوال التربيعية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4FF91BB-0742-BB59-4474-75DDE36DC4B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347864" y="476672"/>
            <a:ext cx="5093667" cy="1779654"/>
          </a:xfrm>
          <a:prstGeom prst="rect">
            <a:avLst/>
          </a:prstGeom>
          <a:blipFill>
            <a:blip r:embed="rId3"/>
            <a:stretch>
              <a:fillRect r="-2990" b="-3425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D912D06-2F49-1767-230F-74F1110A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38413"/>
            <a:ext cx="7685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معادلة محور التماثل هي س = 2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وعند س = 2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ص =  -16 × 4 + 64 × 2 + 6 = 70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إذن الرأس هي (2، 70)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وبما أن أ قيمة سالبة فالتمثيل مفتوح لأسفل؛ لذا الرأس تمثل قيمة عظمي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والمقطع الصادي هو قيمة جـ = 6</a:t>
            </a:r>
            <a:endParaRPr lang="ar-SA" altLang="ar-SA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765A8C6-B093-86F5-8761-2D120103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777875"/>
            <a:ext cx="28067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9">
            <a:extLst>
              <a:ext uri="{FF2B5EF4-FFF2-40B4-BE49-F238E27FC236}">
                <a16:creationId xmlns:a16="http://schemas.microsoft.com/office/drawing/2014/main" id="{64E8AE06-07BA-6A42-510E-0A5A6AB49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05038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 dirty="0">
                <a:solidFill>
                  <a:srgbClr val="FF0066"/>
                </a:solidFill>
                <a:latin typeface="Arial" panose="020B0604020202020204" pitchFamily="34" charset="0"/>
              </a:rPr>
              <a:t>ثوان تقريبًا</a:t>
            </a:r>
            <a:endParaRPr lang="en-US" altLang="ar-E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1BDC7862-2C4D-E444-0BD8-B585DDB5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852863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 dirty="0">
                <a:solidFill>
                  <a:srgbClr val="FF0066"/>
                </a:solidFill>
                <a:latin typeface="Arial" panose="020B0604020202020204" pitchFamily="34" charset="0"/>
              </a:rPr>
              <a:t>ثانية تقريبًا</a:t>
            </a:r>
            <a:endParaRPr lang="en-US" altLang="ar-EG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7" name="Flowchart: Process 20">
            <a:extLst>
              <a:ext uri="{FF2B5EF4-FFF2-40B4-BE49-F238E27FC236}">
                <a16:creationId xmlns:a16="http://schemas.microsoft.com/office/drawing/2014/main" id="{A6DC8F59-8185-458B-F542-78672B59FE9A}"/>
              </a:ext>
            </a:extLst>
          </p:cNvPr>
          <p:cNvSpPr/>
          <p:nvPr/>
        </p:nvSpPr>
        <p:spPr>
          <a:xfrm>
            <a:off x="5435600" y="2060575"/>
            <a:ext cx="1655763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45 </a:t>
            </a:r>
            <a:r>
              <a:rPr lang="ar-EG" sz="3200" b="1" cap="small" dirty="0">
                <a:solidFill>
                  <a:srgbClr val="3333CC"/>
                </a:solidFill>
              </a:rPr>
              <a:t>+ 9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22" name="Flowchart: Process 20">
            <a:extLst>
              <a:ext uri="{FF2B5EF4-FFF2-40B4-BE49-F238E27FC236}">
                <a16:creationId xmlns:a16="http://schemas.microsoft.com/office/drawing/2014/main" id="{596F7E9F-8A17-FEA2-E062-BEF96BA67221}"/>
              </a:ext>
            </a:extLst>
          </p:cNvPr>
          <p:cNvSpPr/>
          <p:nvPr/>
        </p:nvSpPr>
        <p:spPr>
          <a:xfrm>
            <a:off x="5364163" y="2662238"/>
            <a:ext cx="1366837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3333CC"/>
                </a:solidFill>
              </a:rPr>
              <a:t>16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23" name="Flowchart: Process 20">
            <a:extLst>
              <a:ext uri="{FF2B5EF4-FFF2-40B4-BE49-F238E27FC236}">
                <a16:creationId xmlns:a16="http://schemas.microsoft.com/office/drawing/2014/main" id="{0A22F774-14BB-95FC-0A4D-B7FCA087432C}"/>
              </a:ext>
            </a:extLst>
          </p:cNvPr>
          <p:cNvSpPr/>
          <p:nvPr/>
        </p:nvSpPr>
        <p:spPr>
          <a:xfrm>
            <a:off x="3708400" y="2214563"/>
            <a:ext cx="4176713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ن </a:t>
            </a:r>
            <a:r>
              <a:rPr lang="ar-EG" sz="3200" b="1" cap="small" dirty="0">
                <a:solidFill>
                  <a:srgbClr val="3333CC"/>
                </a:solidFill>
              </a:rPr>
              <a:t>= </a:t>
            </a:r>
            <a:r>
              <a:rPr lang="ar-EG" sz="2000" b="1" cap="small" dirty="0" err="1">
                <a:solidFill>
                  <a:srgbClr val="3333CC"/>
                </a:solidFill>
              </a:rPr>
              <a:t>ــــــــــــــــــــــــــــ </a:t>
            </a:r>
            <a:r>
              <a:rPr lang="ar-EG" sz="3200" b="1" cap="small" dirty="0">
                <a:solidFill>
                  <a:srgbClr val="3333CC"/>
                </a:solidFill>
              </a:rPr>
              <a:t>= </a:t>
            </a:r>
            <a:r>
              <a:rPr lang="ar-EG" sz="3200" b="1" cap="small" dirty="0" err="1">
                <a:solidFill>
                  <a:srgbClr val="3333CC"/>
                </a:solidFill>
              </a:rPr>
              <a:t>3.4 </a:t>
            </a:r>
            <a:r>
              <a:rPr lang="ar-EG" sz="3200" b="1" cap="small" dirty="0">
                <a:solidFill>
                  <a:srgbClr val="3333CC"/>
                </a:solidFill>
              </a:rPr>
              <a:t>≈ 3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24" name="Flowchart: Process 20">
            <a:extLst>
              <a:ext uri="{FF2B5EF4-FFF2-40B4-BE49-F238E27FC236}">
                <a16:creationId xmlns:a16="http://schemas.microsoft.com/office/drawing/2014/main" id="{F2E1CE1A-A44C-29F0-12EF-8FC5412442E0}"/>
              </a:ext>
            </a:extLst>
          </p:cNvPr>
          <p:cNvSpPr/>
          <p:nvPr/>
        </p:nvSpPr>
        <p:spPr>
          <a:xfrm>
            <a:off x="5003800" y="3644900"/>
            <a:ext cx="1655763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45 </a:t>
            </a:r>
            <a:r>
              <a:rPr lang="ar-EG" sz="3200" b="1" cap="small" dirty="0">
                <a:solidFill>
                  <a:srgbClr val="3333CC"/>
                </a:solidFill>
              </a:rPr>
              <a:t>- 9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25" name="Flowchart: Process 20">
            <a:extLst>
              <a:ext uri="{FF2B5EF4-FFF2-40B4-BE49-F238E27FC236}">
                <a16:creationId xmlns:a16="http://schemas.microsoft.com/office/drawing/2014/main" id="{1C83C2D9-B360-EF7E-20CB-8B3FB67BB59E}"/>
              </a:ext>
            </a:extLst>
          </p:cNvPr>
          <p:cNvSpPr/>
          <p:nvPr/>
        </p:nvSpPr>
        <p:spPr>
          <a:xfrm>
            <a:off x="5148263" y="4246563"/>
            <a:ext cx="1366837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3333CC"/>
                </a:solidFill>
              </a:rPr>
              <a:t>16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26" name="Flowchart: Process 20">
            <a:extLst>
              <a:ext uri="{FF2B5EF4-FFF2-40B4-BE49-F238E27FC236}">
                <a16:creationId xmlns:a16="http://schemas.microsoft.com/office/drawing/2014/main" id="{2CC78623-F382-D6DD-0EA5-95A56130B2A6}"/>
              </a:ext>
            </a:extLst>
          </p:cNvPr>
          <p:cNvSpPr/>
          <p:nvPr/>
        </p:nvSpPr>
        <p:spPr>
          <a:xfrm>
            <a:off x="3492500" y="3798888"/>
            <a:ext cx="4175125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ن </a:t>
            </a:r>
            <a:r>
              <a:rPr lang="ar-EG" sz="3200" b="1" cap="small" dirty="0">
                <a:solidFill>
                  <a:srgbClr val="3333CC"/>
                </a:solidFill>
              </a:rPr>
              <a:t>= </a:t>
            </a:r>
            <a:r>
              <a:rPr lang="ar-EG" sz="2000" b="1" cap="small" dirty="0" err="1">
                <a:solidFill>
                  <a:srgbClr val="3333CC"/>
                </a:solidFill>
              </a:rPr>
              <a:t>ــــــــــــــــــــــــــــ </a:t>
            </a:r>
            <a:r>
              <a:rPr lang="ar-EG" sz="3200" b="1" cap="small" dirty="0">
                <a:solidFill>
                  <a:srgbClr val="3333CC"/>
                </a:solidFill>
              </a:rPr>
              <a:t>= 2.63</a:t>
            </a:r>
            <a:endParaRPr 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0064 - arcade game beep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3532BA3A-BE52-549F-BDF5-122EF72C1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514600"/>
            <a:ext cx="748982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جـ) ما أقصى ارتفاع تصل إليه الكرة؟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3A3283FF-1BFE-986C-4A96-E30E655CA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947988"/>
            <a:ext cx="40179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rgbClr val="006600"/>
                </a:solidFill>
                <a:latin typeface="Arial" panose="020B0604020202020204" pitchFamily="34" charset="0"/>
              </a:rPr>
              <a:t>126</a:t>
            </a:r>
            <a:r>
              <a:rPr lang="ar-SA" altLang="ar-EG" sz="4400" dirty="0">
                <a:solidFill>
                  <a:srgbClr val="006600"/>
                </a:solidFill>
                <a:latin typeface="Arial" panose="020B0604020202020204" pitchFamily="34" charset="0"/>
              </a:rPr>
              <a:t>٫</a:t>
            </a:r>
            <a:r>
              <a:rPr lang="ar-EG" altLang="ar-EG" sz="4400" b="1" dirty="0">
                <a:solidFill>
                  <a:srgbClr val="006600"/>
                </a:solidFill>
                <a:latin typeface="Arial" panose="020B0604020202020204" pitchFamily="34" charset="0"/>
              </a:rPr>
              <a:t>6 قدم تقريبًا </a:t>
            </a:r>
            <a:endParaRPr lang="en-US" altLang="ar-EG" sz="44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  <p:sndAc>
      <p:stSnd>
        <p:snd r:embed="rId2" name="0064 - arcade game beep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3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04CA97BA-23FA-C4CB-C780-6CDB9B2FF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60848"/>
            <a:ext cx="748982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33) تمثيلات متعددة: سوف تكتشف في هذه المسألة حل المعادلات التربيعية باستعمال جداول القيم.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AC3F9047-F723-F131-A9F8-E21AC0B29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52880"/>
            <a:ext cx="74898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أ) جبريًا: حدد الدالة المرتبطة بكل معادلة فيما يأتي، ثم انسخ الجدول وأكمله.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4C96B3-143C-180D-425D-00C07CAACD2F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412875"/>
          <a:ext cx="7272338" cy="4032250"/>
        </p:xfrm>
        <a:graphic>
          <a:graphicData uri="http://schemas.openxmlformats.org/drawingml/2006/table">
            <a:tbl>
              <a:tblPr rtl="1"/>
              <a:tblGrid>
                <a:gridCol w="267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المعادلة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الدالة المرتبطة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الأصفار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س = 12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+ 8س = 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14س – 24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+ 16س = -28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؟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/>
    <p:sndAc>
      <p:stSnd>
        <p:snd r:embed="rId2" name="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37B734-5884-FC40-4F97-3DBA09FA6F22}"/>
              </a:ext>
            </a:extLst>
          </p:cNvPr>
          <p:cNvGraphicFramePr>
            <a:graphicFrameLocks noGrp="1"/>
          </p:cNvGraphicFramePr>
          <p:nvPr/>
        </p:nvGraphicFramePr>
        <p:xfrm>
          <a:off x="755576" y="1666662"/>
          <a:ext cx="7776864" cy="3494771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3056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6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المعادلة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الدالة المرتبطة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الأصفار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س = 12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</a:t>
                      </a:r>
                      <a:r>
                        <a:rPr lang="ar-EG" sz="2800" b="1" dirty="0" err="1"/>
                        <a:t>س</a:t>
                      </a:r>
                      <a:r>
                        <a:rPr lang="ar-EG" sz="2800" b="1" baseline="30000" dirty="0" err="1"/>
                        <a:t>2</a:t>
                      </a:r>
                      <a:r>
                        <a:rPr lang="ar-EG" sz="2800" b="1" baseline="30000" dirty="0"/>
                        <a:t> </a:t>
                      </a:r>
                      <a:r>
                        <a:rPr lang="ar-EG" sz="2800" b="1" baseline="0" dirty="0"/>
                        <a:t>-</a:t>
                      </a:r>
                      <a:r>
                        <a:rPr lang="ar-EG" sz="2800" b="1" dirty="0"/>
                        <a:t> </a:t>
                      </a:r>
                      <a:r>
                        <a:rPr lang="ar-EG" sz="2800" b="1" dirty="0" err="1"/>
                        <a:t>س </a:t>
                      </a:r>
                      <a:r>
                        <a:rPr lang="ar-EG" sz="2800" b="1" dirty="0"/>
                        <a:t>- 12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/>
                        <a:t>-3، 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6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+ 8س = 9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</a:t>
                      </a:r>
                      <a:r>
                        <a:rPr lang="ar-EG" sz="2800" b="1" dirty="0" err="1"/>
                        <a:t>س</a:t>
                      </a:r>
                      <a:r>
                        <a:rPr lang="ar-EG" sz="2800" b="1" baseline="30000" dirty="0" err="1"/>
                        <a:t>2</a:t>
                      </a:r>
                      <a:r>
                        <a:rPr lang="ar-EG" sz="2800" b="1" baseline="30000" dirty="0"/>
                        <a:t> </a:t>
                      </a:r>
                      <a:r>
                        <a:rPr lang="ar-EG" sz="2800" b="1" dirty="0"/>
                        <a:t>- 8 </a:t>
                      </a:r>
                      <a:r>
                        <a:rPr lang="ar-EG" sz="2800" b="1" dirty="0" err="1"/>
                        <a:t>س </a:t>
                      </a:r>
                      <a:r>
                        <a:rPr lang="ar-EG" sz="2800" b="1" dirty="0"/>
                        <a:t>- 9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/>
                        <a:t>-9، 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5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14س – 24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</a:t>
                      </a:r>
                      <a:r>
                        <a:rPr lang="ar-EG" sz="2800" b="1" dirty="0" err="1"/>
                        <a:t>س</a:t>
                      </a:r>
                      <a:r>
                        <a:rPr lang="ar-EG" sz="2800" b="1" baseline="30000" dirty="0" err="1"/>
                        <a:t>2</a:t>
                      </a:r>
                      <a:r>
                        <a:rPr lang="ar-EG" sz="2800" b="1" dirty="0"/>
                        <a:t>- </a:t>
                      </a:r>
                      <a:r>
                        <a:rPr lang="ar-EG" sz="2800" b="1" dirty="0" err="1"/>
                        <a:t>14س</a:t>
                      </a:r>
                      <a:r>
                        <a:rPr lang="ar-EG" sz="2800" b="1" dirty="0"/>
                        <a:t> + 28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2، 12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436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س</a:t>
                      </a:r>
                      <a:r>
                        <a:rPr kumimoji="0" lang="ar-EG" sz="28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ar-EG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16س</a:t>
                      </a:r>
                      <a:r>
                        <a:rPr kumimoji="0" lang="ar-EG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ar-EG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ar-EG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ص= </a:t>
                      </a:r>
                      <a:r>
                        <a:rPr lang="ar-EG" sz="2800" b="1" dirty="0" err="1"/>
                        <a:t>س</a:t>
                      </a:r>
                      <a:r>
                        <a:rPr lang="ar-EG" sz="2800" b="1" baseline="30000" dirty="0" err="1"/>
                        <a:t>2</a:t>
                      </a:r>
                      <a:r>
                        <a:rPr lang="ar-EG" sz="2800" b="1" baseline="30000" dirty="0"/>
                        <a:t> </a:t>
                      </a:r>
                      <a:r>
                        <a:rPr lang="ar-EG" sz="2800" b="1" dirty="0"/>
                        <a:t>+ </a:t>
                      </a:r>
                      <a:r>
                        <a:rPr lang="ar-EG" sz="2800" b="1" dirty="0" err="1"/>
                        <a:t>16س</a:t>
                      </a:r>
                      <a:r>
                        <a:rPr lang="ar-EG" sz="2800" b="1" dirty="0"/>
                        <a:t> + 28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EG" sz="2800" b="1" dirty="0"/>
                        <a:t>-14، -2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/>
    <p:sndAc>
      <p:stSnd>
        <p:snd r:embed="rId2" name="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DDB823B6-3AF5-4E4E-468A-8AA3A845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52880"/>
            <a:ext cx="74898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ب) بيانيًا: مثل كل دالة مرتبطة باستعمال الحاسبة البيانية.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36A48933-911A-DC7D-D298-1C3EB3C09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429125"/>
            <a:ext cx="345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ص= س</a:t>
            </a:r>
            <a:r>
              <a:rPr lang="ar-EG" altLang="ar-EG" b="1" baseline="30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 - س -12</a:t>
            </a:r>
            <a:endParaRPr lang="en-US" altLang="ar-EG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157698" name="Picture 1">
            <a:extLst>
              <a:ext uri="{FF2B5EF4-FFF2-40B4-BE49-F238E27FC236}">
                <a16:creationId xmlns:a16="http://schemas.microsoft.com/office/drawing/2014/main" id="{B1B9BD30-311D-E058-27B8-DA21238D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b="13666"/>
          <a:stretch>
            <a:fillRect/>
          </a:stretch>
        </p:blipFill>
        <p:spPr bwMode="auto">
          <a:xfrm>
            <a:off x="4859338" y="1773238"/>
            <a:ext cx="31686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23DEF4FB-33BE-8A0A-87D8-BE7878C88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29125"/>
            <a:ext cx="345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ص= س</a:t>
            </a:r>
            <a:r>
              <a:rPr lang="ar-EG" altLang="ar-EG" b="1" baseline="30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 + 8س -9</a:t>
            </a:r>
            <a:endParaRPr lang="en-US" altLang="ar-EG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157699" name="Picture 3">
            <a:extLst>
              <a:ext uri="{FF2B5EF4-FFF2-40B4-BE49-F238E27FC236}">
                <a16:creationId xmlns:a16="http://schemas.microsoft.com/office/drawing/2014/main" id="{EE13109D-2E53-1E5E-BA6C-2AC3F1AD7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8"/>
          <a:stretch>
            <a:fillRect/>
          </a:stretch>
        </p:blipFill>
        <p:spPr bwMode="auto">
          <a:xfrm>
            <a:off x="1187450" y="1844675"/>
            <a:ext cx="32400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  <p:sndAc>
      <p:stSnd>
        <p:snd r:embed="rId2" name="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3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3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5815E421-EE53-790D-764B-8F5C3B67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437063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ص= س</a:t>
            </a:r>
            <a:r>
              <a:rPr lang="ar-EG" altLang="ar-EG" b="1" baseline="30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 -14س -24</a:t>
            </a:r>
            <a:endParaRPr lang="en-US" altLang="ar-EG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C246153-3361-ECA0-5C70-580305A3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65625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ص= س</a:t>
            </a:r>
            <a:r>
              <a:rPr lang="ar-EG" altLang="ar-EG" b="1" baseline="30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ar-EG" altLang="ar-EG" b="1">
                <a:solidFill>
                  <a:srgbClr val="006600"/>
                </a:solidFill>
                <a:latin typeface="Arial" panose="020B0604020202020204" pitchFamily="34" charset="0"/>
              </a:rPr>
              <a:t> +16س +28</a:t>
            </a:r>
            <a:endParaRPr lang="en-US" altLang="ar-EG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158722" name="Picture 1">
            <a:extLst>
              <a:ext uri="{FF2B5EF4-FFF2-40B4-BE49-F238E27FC236}">
                <a16:creationId xmlns:a16="http://schemas.microsoft.com/office/drawing/2014/main" id="{AFB70203-40CA-E69E-7C37-C5FD3194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3"/>
          <a:stretch>
            <a:fillRect/>
          </a:stretch>
        </p:blipFill>
        <p:spPr bwMode="auto">
          <a:xfrm>
            <a:off x="4932363" y="1844675"/>
            <a:ext cx="29956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1">
            <a:extLst>
              <a:ext uri="{FF2B5EF4-FFF2-40B4-BE49-F238E27FC236}">
                <a16:creationId xmlns:a16="http://schemas.microsoft.com/office/drawing/2014/main" id="{CD23A1D9-CA24-0F7B-9CD5-5B83D4F7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b="9431"/>
          <a:stretch>
            <a:fillRect/>
          </a:stretch>
        </p:blipFill>
        <p:spPr bwMode="auto">
          <a:xfrm>
            <a:off x="1187450" y="1844675"/>
            <a:ext cx="30972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  <p:sndAc>
      <p:stSnd>
        <p:snd r:embed="rId2" name="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1AB7B296-C8FE-DB1A-F693-11D816DC5EA3}"/>
              </a:ext>
            </a:extLst>
          </p:cNvPr>
          <p:cNvSpPr txBox="1"/>
          <p:nvPr/>
        </p:nvSpPr>
        <p:spPr bwMode="auto">
          <a:xfrm>
            <a:off x="771471" y="2404473"/>
            <a:ext cx="8963455" cy="1264980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2362182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3DFB45B1-89A2-5733-0621-4EC826DDA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88840"/>
            <a:ext cx="748982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جـ) تحليليًا: استعمل قيم الجدول الموجودة على حاسبتك لتحديد أصفار كل دالة مرتبطة، ثم اكتب الأصفار في الجدول أعلاه.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549F8ECB-1DBA-1218-41B2-BB4FEB099A45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1628775"/>
          <a:ext cx="7129463" cy="3744914"/>
        </p:xfrm>
        <a:graphic>
          <a:graphicData uri="http://schemas.openxmlformats.org/drawingml/2006/table">
            <a:tbl>
              <a:tblPr rtl="1"/>
              <a:tblGrid>
                <a:gridCol w="4382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933"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الدالة المرتبطة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الأصفار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933"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ص = س</a:t>
                      </a:r>
                      <a:r>
                        <a:rPr kumimoji="0" lang="ar-EG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 س – 12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–3، 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933"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ص = س</a:t>
                      </a:r>
                      <a:r>
                        <a:rPr kumimoji="0" lang="ar-EG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+ 8س – 9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–9، 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933"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ص = س</a:t>
                      </a:r>
                      <a:r>
                        <a:rPr kumimoji="0" lang="ar-EG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 14س + 24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2، 12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182"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ص= س</a:t>
                      </a:r>
                      <a:r>
                        <a:rPr kumimoji="0" lang="ar-EG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ar-EG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+16س + 28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74613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EG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–14، –2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44571B"/>
                        </a:gs>
                        <a:gs pos="50000">
                          <a:srgbClr val="64802B"/>
                        </a:gs>
                        <a:gs pos="100000">
                          <a:srgbClr val="799936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/>
    <p:sndAc>
      <p:stSnd>
        <p:snd r:embed="rId2" name="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8248DDBD-9460-287A-7AEC-927FA3AD6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02" y="1052736"/>
            <a:ext cx="74898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د) لفظيًا: وضح العلاقة بين عدد حلول المعادلة وأصفار الدالة المرتبطة بها؟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54AAE5C-7D47-39B0-56E8-85655D1E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644900"/>
            <a:ext cx="5976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عدد أصفار الدالة يساوي درجتها ويساوي عدد حلول المعادلة</a:t>
            </a:r>
            <a:endParaRPr lang="en-US" altLang="ar-EG" sz="4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3144386" y="1468178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FE3A9FCD-32E3-4857-9C8C-C8646512AB38}"/>
              </a:ext>
            </a:extLst>
          </p:cNvPr>
          <p:cNvSpPr txBox="1"/>
          <p:nvPr/>
        </p:nvSpPr>
        <p:spPr>
          <a:xfrm>
            <a:off x="4384143" y="1365905"/>
            <a:ext cx="4611779" cy="1015663"/>
          </a:xfrm>
          <a:prstGeom prst="rect">
            <a:avLst/>
          </a:prstGeom>
          <a:solidFill>
            <a:srgbClr val="6C9EBC"/>
          </a:solidFill>
          <a:ln>
            <a:noFill/>
          </a:ln>
          <a:effectLst/>
        </p:spPr>
        <p:txBody>
          <a:bodyPr wrap="square" rtlCol="1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rgbClr val="FFFF00"/>
                </a:solidFill>
                <a:latin typeface="Calibri"/>
              </a:rPr>
              <a:t>إرشادات للدراسة</a:t>
            </a:r>
          </a:p>
        </p:txBody>
      </p:sp>
    </p:spTree>
    <p:extLst>
      <p:ext uri="{BB962C8B-B14F-4D97-AF65-F5344CB8AC3E}">
        <p14:creationId xmlns:p14="http://schemas.microsoft.com/office/powerpoint/2010/main" val="3479224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23BCE06B-34A1-E674-5E91-73067EBA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2" y="2204864"/>
            <a:ext cx="5870575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ar-EG" altLang="ar-EG" sz="4000" b="1" dirty="0">
                <a:solidFill>
                  <a:srgbClr val="006600"/>
                </a:solidFill>
                <a:latin typeface="Calibri" panose="020F0502020204030204" pitchFamily="34" charset="0"/>
              </a:rPr>
              <a:t>الأصفار</a:t>
            </a:r>
          </a:p>
          <a:p>
            <a:pPr algn="ctr" eaLnBrk="1" hangingPunct="1">
              <a:defRPr/>
            </a:pPr>
            <a:r>
              <a:rPr lang="ar-EG" altLang="ar-EG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عدد أصفار الدالة يساوي درجة الدالة مع احتساب الجذر المكرر.</a:t>
            </a:r>
            <a:endParaRPr lang="en-US" altLang="ar-EG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3" name="0085 - arcade game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2669146" y="1032411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FE3A9FCD-32E3-4857-9C8C-C8646512AB38}"/>
              </a:ext>
            </a:extLst>
          </p:cNvPr>
          <p:cNvSpPr txBox="1"/>
          <p:nvPr/>
        </p:nvSpPr>
        <p:spPr>
          <a:xfrm>
            <a:off x="3624431" y="956674"/>
            <a:ext cx="5704222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atin typeface="Calibri"/>
              </a:rPr>
              <a:t>مسائل مهارات التفكير العليا</a:t>
            </a:r>
          </a:p>
        </p:txBody>
      </p:sp>
    </p:spTree>
    <p:extLst>
      <p:ext uri="{BB962C8B-B14F-4D97-AF65-F5344CB8AC3E}">
        <p14:creationId xmlns:p14="http://schemas.microsoft.com/office/powerpoint/2010/main" val="3194800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evel 19">
            <a:extLst>
              <a:ext uri="{FF2B5EF4-FFF2-40B4-BE49-F238E27FC236}">
                <a16:creationId xmlns:a16="http://schemas.microsoft.com/office/drawing/2014/main" id="{1F29F2E7-65B4-CD8C-C4BC-B8F7469F2F3F}"/>
              </a:ext>
            </a:extLst>
          </p:cNvPr>
          <p:cNvSpPr/>
          <p:nvPr/>
        </p:nvSpPr>
        <p:spPr>
          <a:xfrm>
            <a:off x="748196" y="1654174"/>
            <a:ext cx="7920038" cy="2227263"/>
          </a:xfrm>
          <a:prstGeom prst="bevel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1" name="Bevel 20">
            <a:extLst>
              <a:ext uri="{FF2B5EF4-FFF2-40B4-BE49-F238E27FC236}">
                <a16:creationId xmlns:a16="http://schemas.microsoft.com/office/drawing/2014/main" id="{8AB16168-D68F-99A7-36F0-BC8E8F3B4329}"/>
              </a:ext>
            </a:extLst>
          </p:cNvPr>
          <p:cNvSpPr/>
          <p:nvPr/>
        </p:nvSpPr>
        <p:spPr>
          <a:xfrm>
            <a:off x="603250" y="1700213"/>
            <a:ext cx="7920038" cy="2111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04B265-4B14-EAA9-DC39-F1A518B64A00}"/>
              </a:ext>
            </a:extLst>
          </p:cNvPr>
          <p:cNvSpPr/>
          <p:nvPr/>
        </p:nvSpPr>
        <p:spPr>
          <a:xfrm>
            <a:off x="827088" y="1890713"/>
            <a:ext cx="762476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34) </a:t>
            </a:r>
            <a:r>
              <a:rPr lang="ar-EG" sz="3600" b="1" cap="small" dirty="0">
                <a:solidFill>
                  <a:srgbClr val="0000CC"/>
                </a:solidFill>
                <a:latin typeface="+mn-lt"/>
                <a:cs typeface="+mn-cs"/>
              </a:rPr>
              <a:t>مسألة مفتوحة: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اكتب دالة تربيعية معادلة محور التماثل لتمثيلها البياني هي س= - ــــــــ، ملخصًا خطوات عملك.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008A7F-556D-F6FA-3789-A87EBBAC3B7B}"/>
              </a:ext>
            </a:extLst>
          </p:cNvPr>
          <p:cNvSpPr/>
          <p:nvPr/>
        </p:nvSpPr>
        <p:spPr>
          <a:xfrm>
            <a:off x="1357313" y="2349500"/>
            <a:ext cx="720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3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E0355F-58D5-C2E1-7F5B-CCC2D7619864}"/>
              </a:ext>
            </a:extLst>
          </p:cNvPr>
          <p:cNvSpPr/>
          <p:nvPr/>
        </p:nvSpPr>
        <p:spPr>
          <a:xfrm>
            <a:off x="1357313" y="2708275"/>
            <a:ext cx="72072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8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4967A1E-F0FD-F38B-E2B2-62EF42026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067300"/>
            <a:ext cx="467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/>
              <a:t>ص= 4س</a:t>
            </a:r>
            <a:r>
              <a:rPr lang="ar-EG" altLang="ar-EG" sz="4000" b="1" baseline="30000"/>
              <a:t>2 </a:t>
            </a:r>
            <a:r>
              <a:rPr lang="ar-EG" altLang="ar-EG" sz="4000" b="1"/>
              <a:t>+3س +5 </a:t>
            </a:r>
            <a:endParaRPr lang="en-US" altLang="ar-EG" sz="4000" b="1"/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15" grpId="0"/>
      <p:bldP spid="16" grpId="0"/>
      <p:bldP spid="1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9BCEE73-D8AC-477B-B4C0-DD173F807E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877" y="2030588"/>
            <a:ext cx="6984245" cy="27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DB0D895-C12F-2595-965A-84EEB5FD8D90}"/>
              </a:ext>
            </a:extLst>
          </p:cNvPr>
          <p:cNvSpPr/>
          <p:nvPr/>
        </p:nvSpPr>
        <p:spPr>
          <a:xfrm>
            <a:off x="831057" y="928366"/>
            <a:ext cx="7624762" cy="1754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35) </a:t>
            </a:r>
            <a:r>
              <a:rPr lang="ar-EG" sz="3600" b="1" cap="small" dirty="0">
                <a:solidFill>
                  <a:srgbClr val="0000CC"/>
                </a:solidFill>
                <a:latin typeface="+mn-lt"/>
                <a:cs typeface="+mn-cs"/>
              </a:rPr>
              <a:t>اكتشف </a:t>
            </a:r>
            <a:r>
              <a:rPr lang="ar-EG" sz="3600" b="1" cap="small" dirty="0" err="1">
                <a:solidFill>
                  <a:srgbClr val="0000CC"/>
                </a:solidFill>
                <a:latin typeface="+mn-lt"/>
                <a:cs typeface="+mn-cs"/>
              </a:rPr>
              <a:t>الخطأ:</a:t>
            </a:r>
            <a:r>
              <a:rPr lang="ar-EG" sz="3600" b="1" cap="small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ar-SA" sz="3600" b="1" cap="small" dirty="0">
                <a:solidFill>
                  <a:srgbClr val="002060"/>
                </a:solidFill>
                <a:latin typeface="+mn-lt"/>
                <a:cs typeface="+mn-cs"/>
              </a:rPr>
              <a:t>تحاول عبير ومنى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إيجاد محور التماثل للقطع المكافئ، فأيهما كانت إجابته</a:t>
            </a:r>
            <a:r>
              <a:rPr lang="ar-SA" sz="3600" b="1" cap="small" dirty="0">
                <a:solidFill>
                  <a:srgbClr val="002060"/>
                </a:solidFill>
                <a:latin typeface="+mn-lt"/>
                <a:cs typeface="+mn-cs"/>
              </a:rPr>
              <a:t>ا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صحيحة؟ فسر إجابتك</a:t>
            </a:r>
            <a:r>
              <a:rPr lang="ar-SA" sz="3600" b="1" cap="small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>
            <a:extLst>
              <a:ext uri="{FF2B5EF4-FFF2-40B4-BE49-F238E27FC236}">
                <a16:creationId xmlns:a16="http://schemas.microsoft.com/office/drawing/2014/main" id="{935DDA8B-2089-95AE-ADCA-37D726E1A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3" y="546100"/>
            <a:ext cx="161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منى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CC9FBF-2BE9-49AF-1FCB-2C27A9CB978B}"/>
              </a:ext>
            </a:extLst>
          </p:cNvPr>
          <p:cNvSpPr/>
          <p:nvPr/>
        </p:nvSpPr>
        <p:spPr>
          <a:xfrm>
            <a:off x="6445250" y="1844675"/>
            <a:ext cx="10826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ب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FC894B0-0A3A-CA3D-0C1A-38A72529F4EE}"/>
              </a:ext>
            </a:extLst>
          </p:cNvPr>
          <p:cNvSpPr/>
          <p:nvPr/>
        </p:nvSpPr>
        <p:spPr>
          <a:xfrm>
            <a:off x="6445250" y="2565400"/>
            <a:ext cx="1081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AD61E12-0B2D-DEB7-5EBF-9659149E2284}"/>
              </a:ext>
            </a:extLst>
          </p:cNvPr>
          <p:cNvSpPr/>
          <p:nvPr/>
        </p:nvSpPr>
        <p:spPr>
          <a:xfrm>
            <a:off x="2771775" y="2049463"/>
            <a:ext cx="288131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 - ـــــــ</a:t>
            </a:r>
            <a:r>
              <a:rPr lang="ar-EG" sz="32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E6FAF5A6-6480-389A-B674-0A55F2CE6156}"/>
              </a:ext>
            </a:extLst>
          </p:cNvPr>
          <p:cNvSpPr/>
          <p:nvPr/>
        </p:nvSpPr>
        <p:spPr>
          <a:xfrm>
            <a:off x="3205163" y="1824038"/>
            <a:ext cx="10826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4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AB9580A0-8BCA-5A40-069E-AAA8B99CDCEE}"/>
              </a:ext>
            </a:extLst>
          </p:cNvPr>
          <p:cNvSpPr/>
          <p:nvPr/>
        </p:nvSpPr>
        <p:spPr>
          <a:xfrm>
            <a:off x="3060700" y="2481263"/>
            <a:ext cx="158432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2 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(-1</a:t>
            </a:r>
            <a:r>
              <a:rPr lang="ar-EG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)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DA2A21-397A-4BD4-F4BC-59120D358A57}"/>
              </a:ext>
            </a:extLst>
          </p:cNvPr>
          <p:cNvSpPr/>
          <p:nvPr/>
        </p:nvSpPr>
        <p:spPr>
          <a:xfrm>
            <a:off x="4932363" y="2122488"/>
            <a:ext cx="5040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 - ـــــــــ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2EBB20F-3299-F940-CA82-EB840F6C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268413"/>
            <a:ext cx="392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solidFill>
                  <a:srgbClr val="002060"/>
                </a:solidFill>
              </a:rPr>
              <a:t>ص= -س</a:t>
            </a:r>
            <a:r>
              <a:rPr lang="ar-EG" altLang="ar-EG" b="1" baseline="30000">
                <a:solidFill>
                  <a:srgbClr val="002060"/>
                </a:solidFill>
              </a:rPr>
              <a:t>2 </a:t>
            </a:r>
            <a:r>
              <a:rPr lang="ar-EG" altLang="ar-EG" b="1">
                <a:solidFill>
                  <a:srgbClr val="002060"/>
                </a:solidFill>
              </a:rPr>
              <a:t>-4س +6 </a:t>
            </a:r>
            <a:endParaRPr lang="en-US" altLang="ar-EG" b="1">
              <a:solidFill>
                <a:srgbClr val="002060"/>
              </a:solidFill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0FC8ED38-0B2A-6373-7D0D-3778816F9143}"/>
              </a:ext>
            </a:extLst>
          </p:cNvPr>
          <p:cNvSpPr/>
          <p:nvPr/>
        </p:nvSpPr>
        <p:spPr>
          <a:xfrm>
            <a:off x="315913" y="2049463"/>
            <a:ext cx="2881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 2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42A3966-974C-6514-7B46-C35E40CA1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773238"/>
            <a:ext cx="77390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0000CC"/>
                </a:solidFill>
                <a:latin typeface="Arial" panose="020B0604020202020204" pitchFamily="34" charset="0"/>
              </a:rPr>
              <a:t>6) رمي الرمح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يشارك علي في مسابقة رمي الرمح، ويمكن تمثيل ارتفاع الرمح (ص) بالأقدام بعد (س) ثانية، بالمعادلة ص = -</a:t>
            </a:r>
            <a:r>
              <a:rPr lang="ar-EG" altLang="ar-SA" sz="2800" b="1">
                <a:latin typeface="Arial" panose="020B0604020202020204" pitchFamily="34" charset="0"/>
              </a:rPr>
              <a:t>16</a:t>
            </a:r>
            <a:r>
              <a:rPr lang="ar-SA" altLang="ar-SA" sz="2800" b="1">
                <a:latin typeface="Arial" panose="020B0604020202020204" pitchFamily="34" charset="0"/>
              </a:rPr>
              <a:t> س۲ + 64 س +6.</a:t>
            </a: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ب) ما الارتفاع الذي أطلق منه الرمح؟ </a:t>
            </a:r>
            <a:endParaRPr lang="ar-EG" altLang="ar-SA" sz="2800" b="1">
              <a:latin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5FE7436-4FC2-CEDA-1F23-ADA0E2A3F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4618038"/>
            <a:ext cx="3509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EG" altLang="ar-SA" sz="4400" b="1">
                <a:solidFill>
                  <a:srgbClr val="FF0000"/>
                </a:solidFill>
                <a:latin typeface="Arial" panose="020B0604020202020204" pitchFamily="34" charset="0"/>
              </a:rPr>
              <a:t>6 أقدام</a:t>
            </a:r>
            <a:endParaRPr lang="ar-SA" altLang="ar-SA" sz="4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>
            <a:extLst>
              <a:ext uri="{FF2B5EF4-FFF2-40B4-BE49-F238E27FC236}">
                <a16:creationId xmlns:a16="http://schemas.microsoft.com/office/drawing/2014/main" id="{A64E6DA9-3065-32FF-F1F8-3710BCAEA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122363"/>
            <a:ext cx="161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عبير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CACB05D-0CBF-FA56-B5D5-E0E5A47D81F1}"/>
              </a:ext>
            </a:extLst>
          </p:cNvPr>
          <p:cNvSpPr/>
          <p:nvPr/>
        </p:nvSpPr>
        <p:spPr>
          <a:xfrm>
            <a:off x="6551613" y="2420938"/>
            <a:ext cx="10826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ب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17879E0F-A362-3F0C-8930-4D8D3DD3D74E}"/>
              </a:ext>
            </a:extLst>
          </p:cNvPr>
          <p:cNvSpPr/>
          <p:nvPr/>
        </p:nvSpPr>
        <p:spPr>
          <a:xfrm>
            <a:off x="6551613" y="3141663"/>
            <a:ext cx="10810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7862C24-E750-A4A7-74C7-232BD8FF245E}"/>
              </a:ext>
            </a:extLst>
          </p:cNvPr>
          <p:cNvSpPr/>
          <p:nvPr/>
        </p:nvSpPr>
        <p:spPr>
          <a:xfrm>
            <a:off x="2878138" y="2625725"/>
            <a:ext cx="288131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 - ـــــــ</a:t>
            </a:r>
            <a:r>
              <a:rPr lang="ar-EG" sz="32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40FA8863-5E75-0E96-0A09-ED23324AC075}"/>
              </a:ext>
            </a:extLst>
          </p:cNvPr>
          <p:cNvSpPr/>
          <p:nvPr/>
        </p:nvSpPr>
        <p:spPr>
          <a:xfrm>
            <a:off x="3311525" y="2400300"/>
            <a:ext cx="10826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-4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BF7022B1-3B52-C5EF-9E5C-E867A8CEAE12}"/>
              </a:ext>
            </a:extLst>
          </p:cNvPr>
          <p:cNvSpPr/>
          <p:nvPr/>
        </p:nvSpPr>
        <p:spPr>
          <a:xfrm>
            <a:off x="3167063" y="3057525"/>
            <a:ext cx="15843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2 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(-1</a:t>
            </a:r>
            <a:r>
              <a:rPr lang="ar-EG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)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4583A-3AB4-0D50-3144-5FCE17007907}"/>
              </a:ext>
            </a:extLst>
          </p:cNvPr>
          <p:cNvSpPr/>
          <p:nvPr/>
        </p:nvSpPr>
        <p:spPr>
          <a:xfrm>
            <a:off x="4716463" y="2698750"/>
            <a:ext cx="52562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 - ـــــــــ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D216D70C-BE9E-6026-14E2-A618EEAE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1844675"/>
            <a:ext cx="3924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solidFill>
                  <a:srgbClr val="002060"/>
                </a:solidFill>
              </a:rPr>
              <a:t>ص= -س</a:t>
            </a:r>
            <a:r>
              <a:rPr lang="ar-EG" altLang="ar-EG" b="1" baseline="30000">
                <a:solidFill>
                  <a:srgbClr val="002060"/>
                </a:solidFill>
              </a:rPr>
              <a:t>2 </a:t>
            </a:r>
            <a:r>
              <a:rPr lang="ar-EG" altLang="ar-EG" b="1">
                <a:solidFill>
                  <a:srgbClr val="002060"/>
                </a:solidFill>
              </a:rPr>
              <a:t>-4س +6 </a:t>
            </a:r>
            <a:endParaRPr lang="en-US" altLang="ar-EG" b="1">
              <a:solidFill>
                <a:srgbClr val="002060"/>
              </a:solidFill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4FFA5428-9C85-2D26-3DDF-0598E9A22111}"/>
              </a:ext>
            </a:extLst>
          </p:cNvPr>
          <p:cNvSpPr/>
          <p:nvPr/>
        </p:nvSpPr>
        <p:spPr>
          <a:xfrm>
            <a:off x="-146050" y="2635250"/>
            <a:ext cx="28813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200" b="1" cap="small" dirty="0">
                <a:solidFill>
                  <a:srgbClr val="002060"/>
                </a:solidFill>
                <a:latin typeface="+mn-lt"/>
                <a:cs typeface="+mn-cs"/>
              </a:rPr>
              <a:t> -2</a:t>
            </a: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83DB91F5-33AD-2697-A56E-ED31775A6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2854325"/>
            <a:ext cx="6829425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solidFill>
                  <a:srgbClr val="C00000"/>
                </a:solidFill>
                <a:latin typeface="Arial" panose="020B0604020202020204" pitchFamily="34" charset="0"/>
              </a:rPr>
              <a:t>عبير، </a:t>
            </a:r>
            <a:r>
              <a:rPr lang="ar-EG" altLang="ar-EG" sz="4000" b="1">
                <a:solidFill>
                  <a:srgbClr val="0000FF"/>
                </a:solidFill>
                <a:latin typeface="Arial" panose="020B0604020202020204" pitchFamily="34" charset="0"/>
              </a:rPr>
              <a:t>نسيت منى إشارة السالب مع -4</a:t>
            </a:r>
            <a:endParaRPr lang="en-US" altLang="ar-EG" sz="4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A4B9AE6-CEB0-1915-3A1D-9F38B8528745}"/>
              </a:ext>
            </a:extLst>
          </p:cNvPr>
          <p:cNvSpPr/>
          <p:nvPr/>
        </p:nvSpPr>
        <p:spPr>
          <a:xfrm>
            <a:off x="831057" y="928366"/>
            <a:ext cx="762476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36) </a:t>
            </a:r>
            <a:r>
              <a:rPr lang="ar-EG" sz="3600" b="1" cap="small" dirty="0">
                <a:solidFill>
                  <a:srgbClr val="0000CC"/>
                </a:solidFill>
                <a:latin typeface="Calibri"/>
              </a:rPr>
              <a:t>تحد: </a:t>
            </a: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اكتب معادلة التمثيل البياني المجاور باستعمال محور التماثل وأحد المقطعين السينيين.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B871E-F3B2-8BE6-0F79-B4344E63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4000" contrast="20000"/>
          </a:blip>
          <a:srcRect/>
          <a:stretch>
            <a:fillRect/>
          </a:stretch>
        </p:blipFill>
        <p:spPr bwMode="auto">
          <a:xfrm>
            <a:off x="1835696" y="2793311"/>
            <a:ext cx="3168774" cy="324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C501E07F-AB19-1230-D368-64C592273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492375"/>
            <a:ext cx="7021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latin typeface="Arial" panose="020B0604020202020204" pitchFamily="34" charset="0"/>
              </a:rPr>
              <a:t>بما أن المنحنى لأسفل إذن أ قيمة سالبة </a:t>
            </a:r>
            <a:endParaRPr lang="en-US" altLang="ar-EG" sz="40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latin typeface="Arial" panose="020B0604020202020204" pitchFamily="34" charset="0"/>
              </a:rPr>
              <a:t>الرأس = (3، 25)، س = 3، ص = 16 </a:t>
            </a:r>
            <a:endParaRPr lang="en-US" altLang="ar-EG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57423D41-0AD4-83B2-D393-F93674FE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2767013"/>
            <a:ext cx="6696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latin typeface="Arial" panose="020B0604020202020204" pitchFamily="34" charset="0"/>
              </a:rPr>
              <a:t>ص = - س</a:t>
            </a:r>
            <a:r>
              <a:rPr lang="ar-EG" altLang="ar-EG" sz="4000" b="1" baseline="30000" dirty="0">
                <a:latin typeface="Arial" panose="020B0604020202020204" pitchFamily="34" charset="0"/>
              </a:rPr>
              <a:t>2</a:t>
            </a:r>
            <a:r>
              <a:rPr lang="ar-EG" altLang="ar-EG" sz="4000" b="1" dirty="0">
                <a:latin typeface="Arial" panose="020B0604020202020204" pitchFamily="34" charset="0"/>
              </a:rPr>
              <a:t> + 8س - 2س + 16  </a:t>
            </a:r>
            <a:endParaRPr lang="en-US" altLang="ar-EG" sz="4000" dirty="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 dirty="0">
                <a:latin typeface="Arial" panose="020B0604020202020204" pitchFamily="34" charset="0"/>
              </a:rPr>
              <a:t>ص = - س</a:t>
            </a:r>
            <a:r>
              <a:rPr lang="ar-EG" altLang="ar-EG" sz="4000" b="1" baseline="30000" dirty="0">
                <a:latin typeface="Arial" panose="020B0604020202020204" pitchFamily="34" charset="0"/>
              </a:rPr>
              <a:t>2</a:t>
            </a:r>
            <a:r>
              <a:rPr lang="ar-EG" altLang="ar-EG" sz="4000" b="1" dirty="0">
                <a:latin typeface="Arial" panose="020B0604020202020204" pitchFamily="34" charset="0"/>
              </a:rPr>
              <a:t> + 6س + 16  </a:t>
            </a:r>
            <a:endParaRPr lang="en-US" altLang="ar-EG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57FB7AD-B6E5-2156-4720-08D4F620D81A}"/>
              </a:ext>
            </a:extLst>
          </p:cNvPr>
          <p:cNvSpPr/>
          <p:nvPr/>
        </p:nvSpPr>
        <p:spPr>
          <a:xfrm>
            <a:off x="831057" y="928366"/>
            <a:ext cx="7624762" cy="1754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37) </a:t>
            </a:r>
            <a:r>
              <a:rPr lang="ar-EG" sz="3600" b="1" cap="small" dirty="0">
                <a:solidFill>
                  <a:srgbClr val="0000CC"/>
                </a:solidFill>
                <a:latin typeface="Calibri"/>
              </a:rPr>
              <a:t>تبرير: </a:t>
            </a: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إذا كان رأس قطع مكافئ هو النقطة (2، 0)، وإحدى نقاطه (5، 9)، فأوجد نقطة أخرى عليه، واشرح طريقة إيجادها.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p:transition>
    <p:wheel spokes="2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007D5F3D-C053-47F6-A963-E872E8AE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2459038"/>
            <a:ext cx="66960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(-1, 9)، أمثل النقاط المعطاة وارسم القطع المكافئ المار بها أجد انعكاس النقطة (5، 9) حول المستقيم س = 2</a:t>
            </a:r>
            <a:endParaRPr lang="en-US" altLang="ar-EG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8AF0E25-0DEE-FCB1-5976-A4159EC33083}"/>
              </a:ext>
            </a:extLst>
          </p:cNvPr>
          <p:cNvSpPr/>
          <p:nvPr/>
        </p:nvSpPr>
        <p:spPr>
          <a:xfrm>
            <a:off x="759619" y="1804666"/>
            <a:ext cx="762476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002060"/>
                </a:solidFill>
                <a:latin typeface="Calibri"/>
              </a:rPr>
              <a:t>38) </a:t>
            </a:r>
            <a:r>
              <a:rPr lang="ar-EG" sz="3200" b="1" cap="small" dirty="0">
                <a:solidFill>
                  <a:srgbClr val="0000CC"/>
                </a:solidFill>
                <a:latin typeface="Calibri"/>
              </a:rPr>
              <a:t>اكتب: </a:t>
            </a:r>
            <a:r>
              <a:rPr lang="ar-EG" sz="3200" b="1" cap="small" dirty="0">
                <a:solidFill>
                  <a:srgbClr val="002060"/>
                </a:solidFill>
                <a:latin typeface="Calibri"/>
              </a:rPr>
              <a:t>وضح كيفية إيجاد محور التماثل لمعادلة الدالة التربيعية، ثم فسر الخصائص الأخرى للتمثيل البياني التي يمكنك اشتقاقها منه، وكيف توصلت إليها.</a:t>
            </a:r>
            <a:endParaRPr lang="en-US" sz="32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p:transition>
    <p:wheel spokes="2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AB52EEF9-6EC4-3828-EDD1-ACAC0BD1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2601099"/>
            <a:ext cx="67691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أجد قيم أ، ب من الصورة القياسية وأعوض ذلك في معادلة محور التماثل </a:t>
            </a:r>
            <a:endParaRPr lang="en-US" altLang="ar-EG" sz="3600" dirty="0">
              <a:latin typeface="Arial" panose="020B0604020202020204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453DFE-94EB-E384-F248-76F29548E667}"/>
              </a:ext>
            </a:extLst>
          </p:cNvPr>
          <p:cNvSpPr/>
          <p:nvPr/>
        </p:nvSpPr>
        <p:spPr>
          <a:xfrm>
            <a:off x="1906588" y="2997200"/>
            <a:ext cx="10826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+mn-lt"/>
                <a:cs typeface="+mn-cs"/>
              </a:rPr>
              <a:t>ب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C43F60B8-05D3-B4C8-5A97-8706E1BF7DAA}"/>
              </a:ext>
            </a:extLst>
          </p:cNvPr>
          <p:cNvSpPr/>
          <p:nvPr/>
        </p:nvSpPr>
        <p:spPr>
          <a:xfrm>
            <a:off x="1908175" y="3717925"/>
            <a:ext cx="108108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+mn-lt"/>
                <a:cs typeface="+mn-cs"/>
              </a:rPr>
              <a:t>2أ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FBF83E3-F04E-7B58-5EB4-7DDAEFA63346}"/>
              </a:ext>
            </a:extLst>
          </p:cNvPr>
          <p:cNvSpPr/>
          <p:nvPr/>
        </p:nvSpPr>
        <p:spPr>
          <a:xfrm>
            <a:off x="361157" y="3287254"/>
            <a:ext cx="525621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cap="small" dirty="0" err="1">
                <a:latin typeface="+mn-lt"/>
                <a:cs typeface="+mn-cs"/>
              </a:rPr>
              <a:t>س =</a:t>
            </a:r>
            <a:r>
              <a:rPr lang="ar-EG" sz="3200" b="1" cap="small" dirty="0">
                <a:latin typeface="+mn-lt"/>
                <a:cs typeface="+mn-cs"/>
              </a:rPr>
              <a:t> - ـــــــــ</a:t>
            </a: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>
            <a:extLst>
              <a:ext uri="{FF2B5EF4-FFF2-40B4-BE49-F238E27FC236}">
                <a16:creationId xmlns:a16="http://schemas.microsoft.com/office/drawing/2014/main" id="{3BC844E5-6D2A-ED07-0B9D-E4AE475DE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2" y="2274838"/>
            <a:ext cx="6696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وهذا يعطي الاحداثي السيني ولإيجاد القيمة العظمى أو الصغرى للدالة أعوض في المعادلة الأصلية.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جـ تمثل المقطع الصادي</a:t>
            </a:r>
            <a:endParaRPr lang="en-US" altLang="ar-EG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2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90A67BE-FC16-18C3-9487-77828CB4C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773238"/>
            <a:ext cx="77390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0000CC"/>
                </a:solidFill>
                <a:latin typeface="Arial" panose="020B0604020202020204" pitchFamily="34" charset="0"/>
              </a:rPr>
              <a:t>6) رمي الرمح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يشارك علي في مسابقة رمي الرمح، ويمكن تمثيل ارتفاع الرمح (ص) بالأقدام بعد (س) ثانية، بالمعادلة ص = -</a:t>
            </a:r>
            <a:r>
              <a:rPr lang="ar-EG" altLang="ar-SA" sz="2800" b="1">
                <a:latin typeface="Arial" panose="020B0604020202020204" pitchFamily="34" charset="0"/>
              </a:rPr>
              <a:t>16</a:t>
            </a:r>
            <a:r>
              <a:rPr lang="ar-SA" altLang="ar-SA" sz="2800" b="1">
                <a:latin typeface="Arial" panose="020B0604020202020204" pitchFamily="34" charset="0"/>
              </a:rPr>
              <a:t> س۲ + 64 س +6.</a:t>
            </a: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ج) ما أقصى ارتفاع يصله الرمح؟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A594FD9-C01F-3436-746B-3B834D186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4618038"/>
            <a:ext cx="3509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EG" altLang="ar-SA" sz="4400" b="1">
                <a:solidFill>
                  <a:srgbClr val="FF0000"/>
                </a:solidFill>
                <a:latin typeface="Arial" panose="020B0604020202020204" pitchFamily="34" charset="0"/>
              </a:rPr>
              <a:t>70 قدمًا</a:t>
            </a:r>
            <a:endParaRPr lang="ar-SA" altLang="ar-SA" sz="4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2669146" y="1032411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FE3A9FCD-32E3-4857-9C8C-C8646512AB38}"/>
              </a:ext>
            </a:extLst>
          </p:cNvPr>
          <p:cNvSpPr txBox="1"/>
          <p:nvPr/>
        </p:nvSpPr>
        <p:spPr>
          <a:xfrm>
            <a:off x="3624431" y="956674"/>
            <a:ext cx="5704222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solidFill>
                  <a:prstClr val="black"/>
                </a:solidFill>
                <a:latin typeface="Calibri"/>
              </a:rPr>
              <a:t>تدريب على اختبار</a:t>
            </a:r>
          </a:p>
        </p:txBody>
      </p:sp>
    </p:spTree>
    <p:extLst>
      <p:ext uri="{BB962C8B-B14F-4D97-AF65-F5344CB8AC3E}">
        <p14:creationId xmlns:p14="http://schemas.microsoft.com/office/powerpoint/2010/main" val="2660527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8D6A5B-8137-EC9E-A60A-790A22BEA6C3}"/>
              </a:ext>
            </a:extLst>
          </p:cNvPr>
          <p:cNvSpPr/>
          <p:nvPr/>
        </p:nvSpPr>
        <p:spPr>
          <a:xfrm>
            <a:off x="850900" y="1654175"/>
            <a:ext cx="7623175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latin typeface="+mn-lt"/>
                <a:cs typeface="+mn-cs"/>
              </a:rPr>
              <a:t>39) هندسة: دائرة مساحتها 36 ط وحدة مربعة</a:t>
            </a:r>
            <a:r>
              <a:rPr lang="ar-SA" sz="3200" b="1" cap="small" dirty="0">
                <a:latin typeface="+mn-lt"/>
                <a:cs typeface="+mn-cs"/>
              </a:rPr>
              <a:t>, </a:t>
            </a:r>
            <a:r>
              <a:rPr lang="ar-EG" sz="3200" b="1" cap="small" dirty="0"/>
              <a:t>إذا </a:t>
            </a:r>
            <a:r>
              <a:rPr lang="ar-SA" sz="3200" b="1" cap="small" dirty="0"/>
              <a:t>زاد </a:t>
            </a:r>
            <a:r>
              <a:rPr lang="ar-EG" sz="3200" b="1" cap="small" dirty="0"/>
              <a:t>نصف قطر</a:t>
            </a:r>
            <a:r>
              <a:rPr lang="ar-SA" sz="3200" b="1" cap="small" dirty="0"/>
              <a:t>ها إلى</a:t>
            </a:r>
            <a:r>
              <a:rPr lang="ar-EG" sz="3200" b="1" cap="small" dirty="0">
                <a:latin typeface="+mn-lt"/>
                <a:cs typeface="+mn-cs"/>
              </a:rPr>
              <a:t> مثليه، فكم تصبح مساحة الدائرة الجديدة؟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24" name="Flowchart: Punched Tape 4">
            <a:extLst>
              <a:ext uri="{FF2B5EF4-FFF2-40B4-BE49-F238E27FC236}">
                <a16:creationId xmlns:a16="http://schemas.microsoft.com/office/drawing/2014/main" id="{BF36842F-1DD0-7168-2981-6C82D8839009}"/>
              </a:ext>
            </a:extLst>
          </p:cNvPr>
          <p:cNvSpPr/>
          <p:nvPr/>
        </p:nvSpPr>
        <p:spPr bwMode="auto">
          <a:xfrm>
            <a:off x="4788024" y="3878368"/>
            <a:ext cx="3567113" cy="898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chemeClr val="tx1"/>
                </a:solidFill>
              </a:rPr>
              <a:t>أ) 72ط وحدة مربعة</a:t>
            </a:r>
            <a:endParaRPr lang="ar-EG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Flowchart: Punched Tape 4">
            <a:extLst>
              <a:ext uri="{FF2B5EF4-FFF2-40B4-BE49-F238E27FC236}">
                <a16:creationId xmlns:a16="http://schemas.microsoft.com/office/drawing/2014/main" id="{333292A3-1DD5-2E44-251A-F4370706EBCC}"/>
              </a:ext>
            </a:extLst>
          </p:cNvPr>
          <p:cNvSpPr/>
          <p:nvPr/>
        </p:nvSpPr>
        <p:spPr bwMode="auto">
          <a:xfrm>
            <a:off x="4979987" y="5103001"/>
            <a:ext cx="3567113" cy="899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chemeClr val="tx1"/>
                </a:solidFill>
              </a:rPr>
              <a:t>ب) 144ط وحدة مربعة </a:t>
            </a:r>
            <a:endParaRPr lang="ar-EG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EC860AE5-C3E2-8C8B-6BBD-3D6EBF557553}"/>
              </a:ext>
            </a:extLst>
          </p:cNvPr>
          <p:cNvSpPr/>
          <p:nvPr/>
        </p:nvSpPr>
        <p:spPr bwMode="auto">
          <a:xfrm>
            <a:off x="946149" y="4005064"/>
            <a:ext cx="3640138" cy="898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chemeClr val="tx1"/>
                </a:solidFill>
              </a:rPr>
              <a:t>جـ) 1296ط وحدة مربعة</a:t>
            </a:r>
            <a:endParaRPr lang="ar-EG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Flowchart: Punched Tape 4">
            <a:extLst>
              <a:ext uri="{FF2B5EF4-FFF2-40B4-BE49-F238E27FC236}">
                <a16:creationId xmlns:a16="http://schemas.microsoft.com/office/drawing/2014/main" id="{7B82A718-697F-F9A6-CDDD-603FD4C80DC1}"/>
              </a:ext>
            </a:extLst>
          </p:cNvPr>
          <p:cNvSpPr/>
          <p:nvPr/>
        </p:nvSpPr>
        <p:spPr bwMode="auto">
          <a:xfrm>
            <a:off x="847091" y="5103001"/>
            <a:ext cx="3640138" cy="899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chemeClr val="tx1"/>
                </a:solidFill>
              </a:rPr>
              <a:t>د) 9ط وحدة مربعة</a:t>
            </a:r>
            <a:endParaRPr lang="ar-EG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6ABF71-6DF6-4F7D-FB2C-3CD04354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60350"/>
            <a:ext cx="1276350" cy="1152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B36B3571-331F-C554-257A-572899E48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76327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الاختيار الصحيح: ب) 144 ط وحدة مربعة </a:t>
            </a:r>
            <a:endParaRPr lang="en-US" altLang="ar-EG" sz="400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36ط = ط نق</a:t>
            </a:r>
            <a:r>
              <a:rPr lang="ar-EG" altLang="ar-EG" sz="4000" b="1" baseline="30000">
                <a:latin typeface="Arial" panose="020B0604020202020204" pitchFamily="34" charset="0"/>
              </a:rPr>
              <a:t>2</a:t>
            </a:r>
            <a:endParaRPr lang="en-US" altLang="ar-EG" sz="4000"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18CB205-F83B-E7B2-BD40-C050F8B6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1450" y="3213100"/>
            <a:ext cx="6696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نق = 6 </a:t>
            </a:r>
            <a:endParaRPr lang="en-US" altLang="ar-EG" sz="400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نصف القطر الجديد = 2 × 6 = 12</a:t>
            </a:r>
            <a:endParaRPr lang="en-US" altLang="ar-EG" sz="400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مساحة الدائرة = ط </a:t>
            </a:r>
            <a:r>
              <a:rPr lang="ar-EG" altLang="ar-EG" sz="4000">
                <a:latin typeface="Arial" panose="020B0604020202020204" pitchFamily="34" charset="0"/>
              </a:rPr>
              <a:t> </a:t>
            </a:r>
            <a:r>
              <a:rPr lang="ar-EG" altLang="ar-EG" sz="4000" b="1">
                <a:latin typeface="Arial" panose="020B0604020202020204" pitchFamily="34" charset="0"/>
              </a:rPr>
              <a:t>= 144ط</a:t>
            </a:r>
            <a:endParaRPr lang="en-US" altLang="ar-EG" sz="4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  <p:sndAc>
      <p:stSnd>
        <p:snd r:embed="rId2" name="0086 - arcade shooting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vel 20">
            <a:extLst>
              <a:ext uri="{FF2B5EF4-FFF2-40B4-BE49-F238E27FC236}">
                <a16:creationId xmlns:a16="http://schemas.microsoft.com/office/drawing/2014/main" id="{8917205C-A94F-E2CF-E51B-81BCC472C451}"/>
              </a:ext>
            </a:extLst>
          </p:cNvPr>
          <p:cNvSpPr/>
          <p:nvPr/>
        </p:nvSpPr>
        <p:spPr>
          <a:xfrm>
            <a:off x="625475" y="620688"/>
            <a:ext cx="7921625" cy="1266825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4000" b="1" cap="smal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236985-6008-4725-4EBB-A58DC3B1F123}"/>
              </a:ext>
            </a:extLst>
          </p:cNvPr>
          <p:cNvSpPr/>
          <p:nvPr/>
        </p:nvSpPr>
        <p:spPr>
          <a:xfrm>
            <a:off x="698500" y="836613"/>
            <a:ext cx="7848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+mn-lt"/>
                <a:cs typeface="+mn-cs"/>
              </a:rPr>
              <a:t>40) ما مدى الدالة د (س) = -4س</a:t>
            </a:r>
            <a:r>
              <a:rPr lang="ar-EG" sz="4000" b="1" baseline="30000" dirty="0">
                <a:latin typeface="+mn-lt"/>
                <a:cs typeface="+mn-cs"/>
              </a:rPr>
              <a:t>2</a:t>
            </a:r>
            <a:r>
              <a:rPr lang="ar-EG" sz="4000" b="1" cap="small" dirty="0">
                <a:latin typeface="+mn-lt"/>
                <a:cs typeface="+mn-cs"/>
              </a:rPr>
              <a:t> – ـــــــ ؟</a:t>
            </a:r>
            <a:endParaRPr lang="en-US" sz="4000" dirty="0">
              <a:latin typeface="+mn-lt"/>
              <a:cs typeface="+mn-cs"/>
            </a:endParaRPr>
          </a:p>
        </p:txBody>
      </p:sp>
      <p:sp>
        <p:nvSpPr>
          <p:cNvPr id="24" name="Flowchart: Punched Tape 4">
            <a:extLst>
              <a:ext uri="{FF2B5EF4-FFF2-40B4-BE49-F238E27FC236}">
                <a16:creationId xmlns:a16="http://schemas.microsoft.com/office/drawing/2014/main" id="{6B7D85B9-1F48-36B2-0153-7CBE3E643AF0}"/>
              </a:ext>
            </a:extLst>
          </p:cNvPr>
          <p:cNvSpPr/>
          <p:nvPr/>
        </p:nvSpPr>
        <p:spPr bwMode="auto">
          <a:xfrm>
            <a:off x="2124075" y="2522538"/>
            <a:ext cx="6238875" cy="793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solidFill>
                  <a:schemeClr val="tx1"/>
                </a:solidFill>
              </a:rPr>
              <a:t>أ) جميع الأعداد الصحيحة التي تقل عن أو تساوي ـــــــ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Flowchart: Punched Tape 4">
            <a:extLst>
              <a:ext uri="{FF2B5EF4-FFF2-40B4-BE49-F238E27FC236}">
                <a16:creationId xmlns:a16="http://schemas.microsoft.com/office/drawing/2014/main" id="{6E42E5DA-A598-3DF2-368A-F4EDDA92F5A6}"/>
              </a:ext>
            </a:extLst>
          </p:cNvPr>
          <p:cNvSpPr/>
          <p:nvPr/>
        </p:nvSpPr>
        <p:spPr bwMode="auto">
          <a:xfrm>
            <a:off x="906463" y="3386138"/>
            <a:ext cx="4792662" cy="862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chemeClr val="tx1"/>
                </a:solidFill>
              </a:rPr>
              <a:t>ب) جميع الأعداد الصحيحة غير السالبة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3D91C761-CD38-9A2E-2E50-8C9F7EBFAE7C}"/>
              </a:ext>
            </a:extLst>
          </p:cNvPr>
          <p:cNvSpPr/>
          <p:nvPr/>
        </p:nvSpPr>
        <p:spPr bwMode="auto">
          <a:xfrm>
            <a:off x="3595688" y="4298950"/>
            <a:ext cx="4889500" cy="792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cap="small" dirty="0">
                <a:solidFill>
                  <a:schemeClr val="tx1"/>
                </a:solidFill>
              </a:rPr>
              <a:t>جـ) جميع الأعداد الحقيقية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Flowchart: Punched Tape 4">
            <a:extLst>
              <a:ext uri="{FF2B5EF4-FFF2-40B4-BE49-F238E27FC236}">
                <a16:creationId xmlns:a16="http://schemas.microsoft.com/office/drawing/2014/main" id="{454E5561-30F9-BE82-F453-31C3885C0884}"/>
              </a:ext>
            </a:extLst>
          </p:cNvPr>
          <p:cNvSpPr/>
          <p:nvPr/>
        </p:nvSpPr>
        <p:spPr bwMode="auto">
          <a:xfrm>
            <a:off x="755650" y="5191125"/>
            <a:ext cx="5753100" cy="792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solidFill>
                  <a:schemeClr val="tx1"/>
                </a:solidFill>
              </a:rPr>
              <a:t>د) جميع الأعداد الحقيقية التي تقل عن أو تساوي – ــــــ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2177A-85EA-D457-A9F1-C2A8A3AA39B6}"/>
              </a:ext>
            </a:extLst>
          </p:cNvPr>
          <p:cNvSpPr/>
          <p:nvPr/>
        </p:nvSpPr>
        <p:spPr>
          <a:xfrm>
            <a:off x="1187450" y="692150"/>
            <a:ext cx="720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1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955397-59D5-8904-AB3A-CEC3C3913C20}"/>
              </a:ext>
            </a:extLst>
          </p:cNvPr>
          <p:cNvSpPr/>
          <p:nvPr/>
        </p:nvSpPr>
        <p:spPr>
          <a:xfrm>
            <a:off x="1187450" y="1250950"/>
            <a:ext cx="720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latin typeface="+mn-lt"/>
                <a:cs typeface="+mn-cs"/>
              </a:rPr>
              <a:t>2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CE97E5-AD04-26D7-8861-CACF3DD7EE65}"/>
              </a:ext>
            </a:extLst>
          </p:cNvPr>
          <p:cNvSpPr/>
          <p:nvPr/>
        </p:nvSpPr>
        <p:spPr>
          <a:xfrm>
            <a:off x="709613" y="5221288"/>
            <a:ext cx="719137" cy="463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+mn-lt"/>
                <a:cs typeface="+mn-cs"/>
              </a:rPr>
              <a:t>1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AB3E7C-735B-FE22-D440-42FF842BA093}"/>
              </a:ext>
            </a:extLst>
          </p:cNvPr>
          <p:cNvSpPr/>
          <p:nvPr/>
        </p:nvSpPr>
        <p:spPr>
          <a:xfrm>
            <a:off x="755650" y="5649913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+mn-lt"/>
                <a:cs typeface="+mn-cs"/>
              </a:rPr>
              <a:t>2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047A23-85DF-2813-74BF-09CA8156894E}"/>
              </a:ext>
            </a:extLst>
          </p:cNvPr>
          <p:cNvSpPr/>
          <p:nvPr/>
        </p:nvSpPr>
        <p:spPr>
          <a:xfrm>
            <a:off x="2339975" y="2598738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+mn-lt"/>
                <a:cs typeface="+mn-cs"/>
              </a:rPr>
              <a:t>1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9669B9-6C42-1244-BDCC-AB196261027E}"/>
              </a:ext>
            </a:extLst>
          </p:cNvPr>
          <p:cNvSpPr/>
          <p:nvPr/>
        </p:nvSpPr>
        <p:spPr>
          <a:xfrm>
            <a:off x="2373313" y="2895600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b="1" cap="small" dirty="0">
                <a:latin typeface="+mn-lt"/>
                <a:cs typeface="+mn-cs"/>
              </a:rPr>
              <a:t>2</a:t>
            </a:r>
            <a:endParaRPr lang="en-US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9" grpId="0"/>
      <p:bldP spid="33" grpId="0"/>
      <p:bldP spid="37" grpId="0"/>
      <p:bldP spid="38" grpId="0"/>
      <p:bldP spid="39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id="{4F886613-D77B-4D9F-7B2F-3346CB7EF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67013"/>
            <a:ext cx="6911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000" b="1">
                <a:latin typeface="Arial" panose="020B0604020202020204" pitchFamily="34" charset="0"/>
              </a:rPr>
              <a:t>الاختيار الصحيح: د) جميع الأعداد الحقيقية التي تقل عن أو تساوي - ــــــ</a:t>
            </a:r>
            <a:endParaRPr lang="en-US" altLang="ar-EG" sz="4000"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3FD22F-47AE-0B42-D0E3-85D81DD5DA14}"/>
              </a:ext>
            </a:extLst>
          </p:cNvPr>
          <p:cNvSpPr/>
          <p:nvPr/>
        </p:nvSpPr>
        <p:spPr>
          <a:xfrm>
            <a:off x="1636713" y="3284538"/>
            <a:ext cx="7747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+mn-lt"/>
                <a:cs typeface="+mn-cs"/>
              </a:rPr>
              <a:t>1</a:t>
            </a:r>
            <a:endParaRPr lang="en-U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706F5E-9ADB-D3A3-5A79-0FBCE600CF07}"/>
              </a:ext>
            </a:extLst>
          </p:cNvPr>
          <p:cNvSpPr/>
          <p:nvPr/>
        </p:nvSpPr>
        <p:spPr>
          <a:xfrm>
            <a:off x="1636713" y="3851275"/>
            <a:ext cx="7747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C00000"/>
                </a:solidFill>
                <a:latin typeface="+mn-lt"/>
                <a:cs typeface="+mn-cs"/>
              </a:rPr>
              <a:t>2</a:t>
            </a:r>
            <a:endParaRPr lang="en-US" sz="32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r"/>
    <p:sndAc>
      <p:stSnd>
        <p:snd r:embed="rId2" name="Asteris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2669146" y="1032411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FE3A9FCD-32E3-4857-9C8C-C8646512AB38}"/>
              </a:ext>
            </a:extLst>
          </p:cNvPr>
          <p:cNvSpPr txBox="1"/>
          <p:nvPr/>
        </p:nvSpPr>
        <p:spPr>
          <a:xfrm>
            <a:off x="3624431" y="956674"/>
            <a:ext cx="570422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solidFill>
                  <a:prstClr val="black"/>
                </a:solidFill>
                <a:latin typeface="Calibri"/>
              </a:rPr>
              <a:t>مراجعة تراكمية</a:t>
            </a:r>
          </a:p>
        </p:txBody>
      </p:sp>
    </p:spTree>
    <p:extLst>
      <p:ext uri="{BB962C8B-B14F-4D97-AF65-F5344CB8AC3E}">
        <p14:creationId xmlns:p14="http://schemas.microsoft.com/office/powerpoint/2010/main" val="2017007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3F9DB65-F5C5-A2D6-372B-C31B3F5407BF}"/>
              </a:ext>
            </a:extLst>
          </p:cNvPr>
          <p:cNvSpPr/>
          <p:nvPr/>
        </p:nvSpPr>
        <p:spPr>
          <a:xfrm>
            <a:off x="822619" y="1790771"/>
            <a:ext cx="762476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</a:rPr>
              <a:t>حدد إذا كانت كل ثلاثية حدود فيما يأتي تشكل مربعًا كاملًا، اكتب "نعم" أو "لا"، وإذا كانت كذلك فحللها:</a:t>
            </a:r>
            <a:r>
              <a:rPr lang="ar-SA" sz="3600" b="1" cap="small" dirty="0">
                <a:solidFill>
                  <a:srgbClr val="002060"/>
                </a:solidFill>
              </a:rPr>
              <a:t> (مهارة سابقة)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2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014542D1-1F14-1DA8-896F-4CFE0BC8B218}"/>
              </a:ext>
            </a:extLst>
          </p:cNvPr>
          <p:cNvSpPr/>
          <p:nvPr/>
        </p:nvSpPr>
        <p:spPr bwMode="auto">
          <a:xfrm>
            <a:off x="1259632" y="908720"/>
            <a:ext cx="6697662" cy="1237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tx1"/>
                </a:solidFill>
              </a:rPr>
              <a:t>41) 4س</a:t>
            </a:r>
            <a:r>
              <a:rPr lang="ar-EG" sz="4400" b="1" baseline="30000" dirty="0">
                <a:solidFill>
                  <a:schemeClr val="tx1"/>
                </a:solidFill>
              </a:rPr>
              <a:t>2</a:t>
            </a:r>
            <a:r>
              <a:rPr lang="ar-EG" sz="4400" b="1" cap="small" dirty="0">
                <a:solidFill>
                  <a:schemeClr val="tx1"/>
                </a:solidFill>
              </a:rPr>
              <a:t> + 4س + 1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E1E650E-E561-DFC7-EDB4-BF7AE088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352800"/>
            <a:ext cx="5616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نعم تشكل مربعًا كاملًا 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4س</a:t>
            </a:r>
            <a:r>
              <a:rPr lang="ar-EG" altLang="ar-EG" sz="3600" b="1" baseline="30000" dirty="0">
                <a:latin typeface="Arial" panose="020B0604020202020204" pitchFamily="34" charset="0"/>
              </a:rPr>
              <a:t>2</a:t>
            </a:r>
            <a:r>
              <a:rPr lang="ar-EG" altLang="ar-EG" sz="3600" b="1" dirty="0">
                <a:latin typeface="Arial" panose="020B0604020202020204" pitchFamily="34" charset="0"/>
              </a:rPr>
              <a:t> + 2س + 2س + 1=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+ (2س + 1) = 2س (2س + 1) = (2س + 1)</a:t>
            </a:r>
            <a:r>
              <a:rPr lang="ar-EG" altLang="ar-EG" sz="3600" b="1" baseline="30000" dirty="0">
                <a:latin typeface="Arial" panose="020B0604020202020204" pitchFamily="34" charset="0"/>
              </a:rPr>
              <a:t> 2</a:t>
            </a:r>
            <a:endParaRPr lang="en-US" altLang="ar-EG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C5E203BB-EC42-968B-1416-E1F34DF8D032}"/>
              </a:ext>
            </a:extLst>
          </p:cNvPr>
          <p:cNvSpPr/>
          <p:nvPr/>
        </p:nvSpPr>
        <p:spPr bwMode="auto">
          <a:xfrm>
            <a:off x="1187761" y="908720"/>
            <a:ext cx="6697662" cy="1237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tx1"/>
                </a:solidFill>
              </a:rPr>
              <a:t>42) 4س</a:t>
            </a:r>
            <a:r>
              <a:rPr lang="ar-EG" sz="4400" b="1" baseline="30000" dirty="0">
                <a:solidFill>
                  <a:schemeClr val="tx1"/>
                </a:solidFill>
              </a:rPr>
              <a:t>2</a:t>
            </a:r>
            <a:r>
              <a:rPr lang="ar-EG" sz="4400" b="1" cap="small" dirty="0">
                <a:solidFill>
                  <a:schemeClr val="tx1"/>
                </a:solidFill>
              </a:rPr>
              <a:t> – 20س + 25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DAE5BF-0410-0A83-E2C1-5D3243099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214688"/>
            <a:ext cx="5616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نعم تشكل مربعًا كاملًا  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4س</a:t>
            </a:r>
            <a:r>
              <a:rPr lang="ar-EG" altLang="ar-EG" sz="36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 - 10س - 10س + 25=</a:t>
            </a: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solidFill>
                  <a:srgbClr val="C00000"/>
                </a:solidFill>
                <a:latin typeface="Arial" panose="020B0604020202020204" pitchFamily="34" charset="0"/>
              </a:rPr>
              <a:t>2س (2س - 5) - 5 (2س - 5) = (2س - 5)</a:t>
            </a:r>
            <a:r>
              <a:rPr lang="ar-EG" altLang="ar-EG" sz="36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 2</a:t>
            </a:r>
            <a:endParaRPr lang="en-US" altLang="ar-EG" sz="3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9F346722-8C2B-F4D3-EC82-3D4CB2381F91}"/>
              </a:ext>
            </a:extLst>
          </p:cNvPr>
          <p:cNvSpPr/>
          <p:nvPr/>
        </p:nvSpPr>
        <p:spPr bwMode="auto">
          <a:xfrm>
            <a:off x="1331913" y="981075"/>
            <a:ext cx="6697662" cy="1238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tx1"/>
                </a:solidFill>
              </a:rPr>
              <a:t>43) 9س</a:t>
            </a:r>
            <a:r>
              <a:rPr lang="ar-EG" sz="4400" b="1" baseline="30000" dirty="0">
                <a:solidFill>
                  <a:schemeClr val="tx1"/>
                </a:solidFill>
              </a:rPr>
              <a:t>2</a:t>
            </a:r>
            <a:r>
              <a:rPr lang="ar-EG" sz="4400" b="1" cap="small" dirty="0">
                <a:solidFill>
                  <a:schemeClr val="tx1"/>
                </a:solidFill>
              </a:rPr>
              <a:t> + 8س + 16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DE6C1E5-2B9F-8D5F-CEB8-BA8FE59E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652838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6000" b="1">
                <a:solidFill>
                  <a:srgbClr val="C00000"/>
                </a:solidFill>
                <a:latin typeface="Arial" panose="020B0604020202020204" pitchFamily="34" charset="0"/>
              </a:rPr>
              <a:t>لا</a:t>
            </a:r>
            <a:endParaRPr lang="en-US" altLang="ar-EG" sz="6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390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2148761">
            <a:off x="1349994" y="449306"/>
            <a:ext cx="6764337" cy="6456868"/>
          </a:xfrm>
          <a:custGeom>
            <a:avLst/>
            <a:gdLst/>
            <a:ahLst/>
            <a:cxnLst/>
            <a:rect l="l" t="t" r="r" b="b"/>
            <a:pathLst>
              <a:path w="13528674" h="12913735">
                <a:moveTo>
                  <a:pt x="0" y="0"/>
                </a:moveTo>
                <a:lnTo>
                  <a:pt x="13528674" y="0"/>
                </a:lnTo>
                <a:lnTo>
                  <a:pt x="13528674" y="12913735"/>
                </a:lnTo>
                <a:lnTo>
                  <a:pt x="0" y="12913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-1343918">
            <a:off x="574476" y="3773268"/>
            <a:ext cx="705179" cy="1029229"/>
          </a:xfrm>
          <a:custGeom>
            <a:avLst/>
            <a:gdLst/>
            <a:ahLst/>
            <a:cxnLst/>
            <a:rect l="l" t="t" r="r" b="b"/>
            <a:pathLst>
              <a:path w="1410357" h="2058458">
                <a:moveTo>
                  <a:pt x="0" y="0"/>
                </a:moveTo>
                <a:lnTo>
                  <a:pt x="1410356" y="0"/>
                </a:lnTo>
                <a:lnTo>
                  <a:pt x="1410356" y="2058458"/>
                </a:lnTo>
                <a:lnTo>
                  <a:pt x="0" y="20584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447030">
            <a:off x="1204499" y="4418198"/>
            <a:ext cx="514615" cy="514615"/>
          </a:xfrm>
          <a:custGeom>
            <a:avLst/>
            <a:gdLst/>
            <a:ahLst/>
            <a:cxnLst/>
            <a:rect l="l" t="t" r="r" b="b"/>
            <a:pathLst>
              <a:path w="1029229" h="1029229">
                <a:moveTo>
                  <a:pt x="0" y="0"/>
                </a:moveTo>
                <a:lnTo>
                  <a:pt x="1029229" y="0"/>
                </a:lnTo>
                <a:lnTo>
                  <a:pt x="1029229" y="1029229"/>
                </a:lnTo>
                <a:lnTo>
                  <a:pt x="0" y="10292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1469984">
            <a:off x="7957063" y="4029409"/>
            <a:ext cx="584525" cy="637862"/>
          </a:xfrm>
          <a:custGeom>
            <a:avLst/>
            <a:gdLst/>
            <a:ahLst/>
            <a:cxnLst/>
            <a:rect l="l" t="t" r="r" b="b"/>
            <a:pathLst>
              <a:path w="1169050" h="1275723">
                <a:moveTo>
                  <a:pt x="0" y="0"/>
                </a:moveTo>
                <a:lnTo>
                  <a:pt x="1169050" y="0"/>
                </a:lnTo>
                <a:lnTo>
                  <a:pt x="1169050" y="1275723"/>
                </a:lnTo>
                <a:lnTo>
                  <a:pt x="0" y="12757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3024561">
            <a:off x="7582010" y="4746148"/>
            <a:ext cx="807511" cy="546563"/>
          </a:xfrm>
          <a:custGeom>
            <a:avLst/>
            <a:gdLst/>
            <a:ahLst/>
            <a:cxnLst/>
            <a:rect l="l" t="t" r="r" b="b"/>
            <a:pathLst>
              <a:path w="1615022" h="1093126">
                <a:moveTo>
                  <a:pt x="0" y="0"/>
                </a:moveTo>
                <a:lnTo>
                  <a:pt x="1615022" y="0"/>
                </a:lnTo>
                <a:lnTo>
                  <a:pt x="1615022" y="1093126"/>
                </a:lnTo>
                <a:lnTo>
                  <a:pt x="0" y="1093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Freeform 84">
            <a:extLst>
              <a:ext uri="{FF2B5EF4-FFF2-40B4-BE49-F238E27FC236}">
                <a16:creationId xmlns:a16="http://schemas.microsoft.com/office/drawing/2014/main" id="{C4FB0D1A-4A6A-4D06-A255-8DC0C224095A}"/>
              </a:ext>
            </a:extLst>
          </p:cNvPr>
          <p:cNvSpPr/>
          <p:nvPr/>
        </p:nvSpPr>
        <p:spPr>
          <a:xfrm rot="20719355">
            <a:off x="4355308" y="357892"/>
            <a:ext cx="1454485" cy="616173"/>
          </a:xfrm>
          <a:custGeom>
            <a:avLst/>
            <a:gdLst/>
            <a:ahLst/>
            <a:cxnLst/>
            <a:rect l="l" t="t" r="r" b="b"/>
            <a:pathLst>
              <a:path w="1454485" h="616173">
                <a:moveTo>
                  <a:pt x="0" y="0"/>
                </a:moveTo>
                <a:lnTo>
                  <a:pt x="1454485" y="0"/>
                </a:lnTo>
                <a:lnTo>
                  <a:pt x="1454485" y="616172"/>
                </a:lnTo>
                <a:lnTo>
                  <a:pt x="0" y="6161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0" name="Freeform 97">
            <a:extLst>
              <a:ext uri="{FF2B5EF4-FFF2-40B4-BE49-F238E27FC236}">
                <a16:creationId xmlns:a16="http://schemas.microsoft.com/office/drawing/2014/main" id="{467BD9C7-DEFE-4B12-9DA8-8815F509DB99}"/>
              </a:ext>
            </a:extLst>
          </p:cNvPr>
          <p:cNvSpPr/>
          <p:nvPr/>
        </p:nvSpPr>
        <p:spPr>
          <a:xfrm rot="2204707">
            <a:off x="4305491" y="5225039"/>
            <a:ext cx="905763" cy="1748985"/>
          </a:xfrm>
          <a:custGeom>
            <a:avLst/>
            <a:gdLst/>
            <a:ahLst/>
            <a:cxnLst/>
            <a:rect l="l" t="t" r="r" b="b"/>
            <a:pathLst>
              <a:path w="905763" h="1748985">
                <a:moveTo>
                  <a:pt x="0" y="0"/>
                </a:moveTo>
                <a:lnTo>
                  <a:pt x="905763" y="0"/>
                </a:lnTo>
                <a:lnTo>
                  <a:pt x="905763" y="1748985"/>
                </a:lnTo>
                <a:lnTo>
                  <a:pt x="0" y="1748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id="{162552F4-EDE6-4034-A482-A3F832E19C6A}"/>
              </a:ext>
            </a:extLst>
          </p:cNvPr>
          <p:cNvSpPr txBox="1"/>
          <p:nvPr/>
        </p:nvSpPr>
        <p:spPr bwMode="auto">
          <a:xfrm rot="20979480">
            <a:off x="2337335" y="2322926"/>
            <a:ext cx="4628634" cy="2060138"/>
          </a:xfrm>
          <a:prstGeom prst="flowChartAlternateProcess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>
              <a:defRPr/>
            </a:pPr>
            <a:r>
              <a:rPr lang="ar-SA" sz="11500" b="1" dirty="0">
                <a:solidFill>
                  <a:srgbClr val="C00000"/>
                </a:solidFill>
              </a:rPr>
              <a:t>تأكد</a:t>
            </a:r>
            <a:endParaRPr lang="ar-SA" sz="11500" dirty="0">
              <a:solidFill>
                <a:srgbClr val="C00000"/>
              </a:solidFill>
            </a:endParaRPr>
          </a:p>
        </p:txBody>
      </p:sp>
      <p:sp>
        <p:nvSpPr>
          <p:cNvPr id="72" name="Freeform 75">
            <a:extLst>
              <a:ext uri="{FF2B5EF4-FFF2-40B4-BE49-F238E27FC236}">
                <a16:creationId xmlns:a16="http://schemas.microsoft.com/office/drawing/2014/main" id="{ECA6ADCF-8760-481B-B9F9-CA821DE8E6AB}"/>
              </a:ext>
            </a:extLst>
          </p:cNvPr>
          <p:cNvSpPr/>
          <p:nvPr/>
        </p:nvSpPr>
        <p:spPr>
          <a:xfrm rot="4227450">
            <a:off x="1984258" y="1518958"/>
            <a:ext cx="1079877" cy="1261003"/>
          </a:xfrm>
          <a:custGeom>
            <a:avLst/>
            <a:gdLst/>
            <a:ahLst/>
            <a:cxnLst/>
            <a:rect l="l" t="t" r="r" b="b"/>
            <a:pathLst>
              <a:path w="1079877" h="1261003">
                <a:moveTo>
                  <a:pt x="0" y="0"/>
                </a:moveTo>
                <a:lnTo>
                  <a:pt x="1079878" y="0"/>
                </a:lnTo>
                <a:lnTo>
                  <a:pt x="1079878" y="1261004"/>
                </a:lnTo>
                <a:lnTo>
                  <a:pt x="0" y="12610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2669146" y="1032411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FE3A9FCD-32E3-4857-9C8C-C8646512AB38}"/>
              </a:ext>
            </a:extLst>
          </p:cNvPr>
          <p:cNvSpPr txBox="1"/>
          <p:nvPr/>
        </p:nvSpPr>
        <p:spPr>
          <a:xfrm>
            <a:off x="3624431" y="956674"/>
            <a:ext cx="5704222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1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solidFill>
                  <a:prstClr val="black"/>
                </a:solidFill>
                <a:latin typeface="Calibri"/>
              </a:rPr>
              <a:t>استعد للدرس اللاحق</a:t>
            </a:r>
          </a:p>
        </p:txBody>
      </p:sp>
    </p:spTree>
    <p:extLst>
      <p:ext uri="{BB962C8B-B14F-4D97-AF65-F5344CB8AC3E}">
        <p14:creationId xmlns:p14="http://schemas.microsoft.com/office/powerpoint/2010/main" val="3725226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EB498-9FAB-354F-9AE1-25CBF24E1F6C}"/>
              </a:ext>
            </a:extLst>
          </p:cNvPr>
          <p:cNvSpPr/>
          <p:nvPr/>
        </p:nvSpPr>
        <p:spPr>
          <a:xfrm>
            <a:off x="759619" y="1772816"/>
            <a:ext cx="7624762" cy="23083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sym typeface="Wingdings" panose="05000000000000000000" pitchFamily="2" charset="2"/>
              </a:rPr>
              <a:t>(مهارة سابقة):</a:t>
            </a:r>
            <a:endParaRPr lang="ar-EG" sz="3600" b="1" cap="small" dirty="0">
              <a:solidFill>
                <a:srgbClr val="002060"/>
              </a:solidFill>
            </a:endParaRP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 sz="3600" b="1" cap="small" dirty="0">
              <a:solidFill>
                <a:srgbClr val="002060"/>
              </a:solidFill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</a:rPr>
              <a:t>أوجد المقطع السيني للتمثيل البياني لكل معادلة فيما يأتي:</a:t>
            </a:r>
          </a:p>
        </p:txBody>
      </p:sp>
    </p:spTree>
  </p:cSld>
  <p:clrMapOvr>
    <a:masterClrMapping/>
  </p:clrMapOvr>
  <p:transition>
    <p:wheel spokes="2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p_empt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346D6C86-0F23-5FEF-6099-61DDFB190C8B}"/>
              </a:ext>
            </a:extLst>
          </p:cNvPr>
          <p:cNvSpPr/>
          <p:nvPr/>
        </p:nvSpPr>
        <p:spPr bwMode="auto">
          <a:xfrm>
            <a:off x="1403648" y="764704"/>
            <a:ext cx="6697662" cy="1237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tx1"/>
                </a:solidFill>
              </a:rPr>
              <a:t>44) س + 2ص = 10 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EC82F51-5E58-1C2A-02C1-2FBEC7018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141663"/>
            <a:ext cx="5616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س + 2ص = 10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عند ص = 0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س + 0 = 10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س = 10  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7B79041F-1E52-992E-DA5D-6246694B6622}"/>
              </a:ext>
            </a:extLst>
          </p:cNvPr>
          <p:cNvSpPr/>
          <p:nvPr/>
        </p:nvSpPr>
        <p:spPr bwMode="auto">
          <a:xfrm>
            <a:off x="1120707" y="1153866"/>
            <a:ext cx="6697662" cy="1237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tx1"/>
                </a:solidFill>
              </a:rPr>
              <a:t>45) 2س – 3ص = 12 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ED57CC9-F785-C863-E076-63EBC1D0E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538" y="3214688"/>
            <a:ext cx="6194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2س – 3ص = 12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عند ص = 0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2س – 3 × 0 = 12 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2س = 12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8B5AA21-F4B9-DCEC-2D4D-B0BCABE1A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4598988"/>
            <a:ext cx="396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س = 6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unched Tape 4">
            <a:extLst>
              <a:ext uri="{FF2B5EF4-FFF2-40B4-BE49-F238E27FC236}">
                <a16:creationId xmlns:a16="http://schemas.microsoft.com/office/drawing/2014/main" id="{4B5E8D51-D955-6F0C-20CA-23CF053C742C}"/>
              </a:ext>
            </a:extLst>
          </p:cNvPr>
          <p:cNvSpPr/>
          <p:nvPr/>
        </p:nvSpPr>
        <p:spPr bwMode="auto">
          <a:xfrm>
            <a:off x="1187450" y="620713"/>
            <a:ext cx="6697663" cy="1238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tx1"/>
                </a:solidFill>
              </a:rPr>
              <a:t>46) 3س – ص = - </a:t>
            </a:r>
            <a:r>
              <a:rPr lang="ar-SA" sz="4400" b="1" cap="small" dirty="0">
                <a:solidFill>
                  <a:schemeClr val="tx1"/>
                </a:solidFill>
              </a:rPr>
              <a:t>18</a:t>
            </a:r>
            <a:r>
              <a:rPr lang="ar-EG" sz="4400" b="1" cap="small" dirty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0D74DA3-C614-3F83-646D-16D96CA3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921000"/>
            <a:ext cx="61944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3س – ص = – 18 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عند ص = 0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3س = – 18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3س ÷ 3 = – 18 ÷ 3 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7D4371-D074-EA18-40DE-8B2709E6C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5113"/>
            <a:ext cx="396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س = – 6</a:t>
            </a:r>
            <a:endParaRPr lang="en-US" altLang="ar-EG" sz="3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  <p:sndAc>
      <p:stSnd>
        <p:snd r:embed="rId2" name="فقاقيع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5A48CAD-850F-DC41-D7C7-416D4B8C7F13}"/>
              </a:ext>
            </a:extLst>
          </p:cNvPr>
          <p:cNvSpPr/>
          <p:nvPr/>
        </p:nvSpPr>
        <p:spPr>
          <a:xfrm>
            <a:off x="611188" y="1484313"/>
            <a:ext cx="7739062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1">
              <a:defRPr/>
            </a:pPr>
            <a:r>
              <a:rPr lang="ar-SA" sz="4400" b="1" dirty="0">
                <a:solidFill>
                  <a:srgbClr val="C00000"/>
                </a:solidFill>
              </a:rPr>
              <a:t>مثال ۱</a:t>
            </a:r>
          </a:p>
          <a:p>
            <a:pPr algn="justLow" rtl="1">
              <a:defRPr/>
            </a:pPr>
            <a:r>
              <a:rPr lang="ar-SA" sz="3600" b="1" dirty="0"/>
              <a:t>استعمل جدول القيم، لتمثيل كل دالة فيما يأتي بيان</a:t>
            </a:r>
            <a:r>
              <a:rPr lang="ar-EG" sz="3600" b="1" dirty="0"/>
              <a:t>يً</a:t>
            </a:r>
            <a:r>
              <a:rPr lang="ar-SA" sz="3600" b="1" dirty="0"/>
              <a:t>ا، وحدد مجالها ومداها: </a:t>
            </a:r>
            <a:endParaRPr lang="ar-EG" sz="3600" b="1" dirty="0"/>
          </a:p>
          <a:p>
            <a:pPr marL="514350" indent="-514350" algn="justLow" rtl="1">
              <a:buFontTx/>
              <a:buAutoNum type="arabicParenR"/>
              <a:defRPr/>
            </a:pPr>
            <a:r>
              <a:rPr lang="ar-SA" sz="3600" b="1" dirty="0"/>
              <a:t>ص = ۲ س</a:t>
            </a:r>
            <a:r>
              <a:rPr lang="ar-SA" sz="3600" b="1" baseline="30000" dirty="0"/>
              <a:t>۲</a:t>
            </a:r>
            <a:r>
              <a:rPr lang="ar-SA" sz="3600" b="1" dirty="0"/>
              <a:t> + 4 س -6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B577D2B-A4C2-4E97-30E2-DA1FA1AFB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765175"/>
            <a:ext cx="77390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EG" altLang="ar-EG" sz="4000" b="1">
                <a:solidFill>
                  <a:srgbClr val="FF0066"/>
                </a:solidFill>
              </a:rPr>
              <a:t>المجال </a:t>
            </a:r>
            <a:r>
              <a:rPr lang="ar-EG" altLang="ar-EG" sz="4000" b="1">
                <a:solidFill>
                  <a:srgbClr val="7030A0"/>
                </a:solidFill>
              </a:rPr>
              <a:t>= مجموعة الأعداد الحقيقية</a:t>
            </a:r>
          </a:p>
          <a:p>
            <a:pPr algn="justLow" rtl="1"/>
            <a:r>
              <a:rPr lang="ar-EG" altLang="ar-EG" sz="4000" b="1">
                <a:solidFill>
                  <a:srgbClr val="FF0066"/>
                </a:solidFill>
              </a:rPr>
              <a:t>المدى </a:t>
            </a:r>
            <a:r>
              <a:rPr lang="ar-EG" altLang="ar-EG" sz="4000" b="1">
                <a:solidFill>
                  <a:srgbClr val="7030A0"/>
                </a:solidFill>
              </a:rPr>
              <a:t>= </a:t>
            </a:r>
            <a:r>
              <a:rPr lang="en-US" altLang="ar-EG" sz="4000" b="1">
                <a:solidFill>
                  <a:srgbClr val="7030A0"/>
                </a:solidFill>
              </a:rPr>
              <a:t>}</a:t>
            </a:r>
            <a:r>
              <a:rPr lang="ar-EG" altLang="ar-EG" sz="4000" b="1">
                <a:solidFill>
                  <a:srgbClr val="7030A0"/>
                </a:solidFill>
              </a:rPr>
              <a:t>ص | ص ≥ -8</a:t>
            </a:r>
            <a:r>
              <a:rPr lang="en-US" altLang="ar-EG" sz="4000" b="1">
                <a:solidFill>
                  <a:srgbClr val="7030A0"/>
                </a:solidFill>
              </a:rPr>
              <a:t>{</a:t>
            </a:r>
            <a:endParaRPr lang="ar-SA" altLang="ar-EG" sz="4000" b="1">
              <a:solidFill>
                <a:srgbClr val="7030A0"/>
              </a:solidFill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568AF49F-9379-ACF2-6A3C-3B3FE4E5BAAC}"/>
              </a:ext>
            </a:extLst>
          </p:cNvPr>
          <p:cNvGraphicFramePr>
            <a:graphicFrameLocks noGrp="1"/>
          </p:cNvGraphicFramePr>
          <p:nvPr/>
        </p:nvGraphicFramePr>
        <p:xfrm>
          <a:off x="701676" y="2492375"/>
          <a:ext cx="7615237" cy="1174750"/>
        </p:xfrm>
        <a:graphic>
          <a:graphicData uri="http://schemas.openxmlformats.org/drawingml/2006/table">
            <a:tbl>
              <a:tblPr rtl="1" firstCol="1" bandRow="1">
                <a:tableStyleId>{073A0DAA-6AF3-43AB-8588-CEC1D06C72B9}</a:tableStyleId>
              </a:tblPr>
              <a:tblGrid>
                <a:gridCol w="108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س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-3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-2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0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2</a:t>
                      </a:r>
                    </a:p>
                  </a:txBody>
                  <a:tcPr marL="91455" marR="91455" marT="45760" marB="457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ص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0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-6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-8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-6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0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10</a:t>
                      </a:r>
                    </a:p>
                  </a:txBody>
                  <a:tcPr marL="91455" marR="91455" marT="45760" marB="4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C0588D12-4F52-A93F-63E3-547CCB338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60825"/>
            <a:ext cx="2232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6B8517F4-2D2B-D605-2BF2-D743DA07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7390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SA" altLang="ar-EG" sz="4400" b="1" dirty="0">
                <a:solidFill>
                  <a:srgbClr val="0000CC"/>
                </a:solidFill>
              </a:rPr>
              <a:t>مثال ۱</a:t>
            </a:r>
          </a:p>
          <a:p>
            <a:pPr algn="justLow" rtl="1"/>
            <a:r>
              <a:rPr lang="ar-SA" altLang="ar-EG" sz="3600" b="1" dirty="0"/>
              <a:t>استعمل جدول القيم، لتمثيل كل دالة فيما يأتي بيان</a:t>
            </a:r>
            <a:r>
              <a:rPr lang="ar-EG" altLang="ar-EG" sz="3600" b="1" dirty="0"/>
              <a:t>يً</a:t>
            </a:r>
            <a:r>
              <a:rPr lang="ar-SA" altLang="ar-EG" sz="3600" b="1" dirty="0"/>
              <a:t>ا، وحدد مجالها ومداها: </a:t>
            </a:r>
            <a:endParaRPr lang="ar-EG" altLang="ar-EG" sz="3600" b="1" dirty="0"/>
          </a:p>
          <a:p>
            <a:pPr algn="justLow" rtl="1"/>
            <a:r>
              <a:rPr lang="ar-EG" altLang="ar-EG" sz="3600" b="1" dirty="0"/>
              <a:t>2) </a:t>
            </a:r>
            <a:r>
              <a:rPr lang="ar-SA" altLang="ar-EG" sz="3600" b="1" dirty="0"/>
              <a:t>ص = س</a:t>
            </a:r>
            <a:r>
              <a:rPr lang="ar-SA" altLang="ar-EG" sz="3600" b="1" baseline="30000" dirty="0"/>
              <a:t>۲</a:t>
            </a:r>
            <a:r>
              <a:rPr lang="ar-SA" altLang="ar-EG" sz="3600" b="1" dirty="0"/>
              <a:t> + ۲س -۱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EF46DC2-C3CC-5755-4005-E903C6337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765175"/>
            <a:ext cx="77390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EG" altLang="ar-EG" sz="4000" b="1">
                <a:solidFill>
                  <a:srgbClr val="FF0066"/>
                </a:solidFill>
              </a:rPr>
              <a:t>المجال </a:t>
            </a:r>
            <a:r>
              <a:rPr lang="ar-EG" altLang="ar-EG" sz="4000" b="1">
                <a:solidFill>
                  <a:srgbClr val="7030A0"/>
                </a:solidFill>
              </a:rPr>
              <a:t>= مجموعة الأعداد الحقيقية</a:t>
            </a:r>
          </a:p>
          <a:p>
            <a:pPr algn="justLow" rtl="1"/>
            <a:r>
              <a:rPr lang="ar-EG" altLang="ar-EG" sz="4000" b="1">
                <a:solidFill>
                  <a:srgbClr val="FF0066"/>
                </a:solidFill>
              </a:rPr>
              <a:t>المدى </a:t>
            </a:r>
            <a:r>
              <a:rPr lang="ar-EG" altLang="ar-EG" sz="4000" b="1">
                <a:solidFill>
                  <a:srgbClr val="7030A0"/>
                </a:solidFill>
              </a:rPr>
              <a:t>= </a:t>
            </a:r>
            <a:r>
              <a:rPr lang="en-US" altLang="ar-EG" sz="4000" b="1">
                <a:solidFill>
                  <a:srgbClr val="7030A0"/>
                </a:solidFill>
              </a:rPr>
              <a:t>}</a:t>
            </a:r>
            <a:r>
              <a:rPr lang="ar-EG" altLang="ar-EG" sz="4000" b="1">
                <a:solidFill>
                  <a:srgbClr val="7030A0"/>
                </a:solidFill>
              </a:rPr>
              <a:t>ص | ص ≥ -2</a:t>
            </a:r>
            <a:r>
              <a:rPr lang="en-US" altLang="ar-EG" sz="4000" b="1">
                <a:solidFill>
                  <a:srgbClr val="7030A0"/>
                </a:solidFill>
              </a:rPr>
              <a:t>{</a:t>
            </a:r>
            <a:endParaRPr lang="ar-SA" altLang="ar-EG" sz="4000" b="1">
              <a:solidFill>
                <a:srgbClr val="7030A0"/>
              </a:solidFill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E25BBBD4-55A5-0DB9-F740-16C38E139617}"/>
              </a:ext>
            </a:extLst>
          </p:cNvPr>
          <p:cNvGraphicFramePr>
            <a:graphicFrameLocks noGrp="1"/>
          </p:cNvGraphicFramePr>
          <p:nvPr/>
        </p:nvGraphicFramePr>
        <p:xfrm>
          <a:off x="701676" y="2492375"/>
          <a:ext cx="7615237" cy="1174750"/>
        </p:xfrm>
        <a:graphic>
          <a:graphicData uri="http://schemas.openxmlformats.org/drawingml/2006/table">
            <a:tbl>
              <a:tblPr rtl="1" firstCol="1" bandRow="1">
                <a:tableStyleId>{073A0DAA-6AF3-43AB-8588-CEC1D06C72B9}</a:tableStyleId>
              </a:tblPr>
              <a:tblGrid>
                <a:gridCol w="108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س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-3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-2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0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2</a:t>
                      </a:r>
                    </a:p>
                  </a:txBody>
                  <a:tcPr marL="91455" marR="91455" marT="45760" marB="457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ص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2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-2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2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7</a:t>
                      </a:r>
                    </a:p>
                  </a:txBody>
                  <a:tcPr marL="91455" marR="91455" marT="45760" marB="4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62FF1ABE-AE96-F2BC-0E6F-0C0342F73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60825"/>
            <a:ext cx="2232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94CAEE4-E08E-FF9A-E514-6B88DE1D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7390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SA" altLang="ar-EG" sz="4400" b="1" dirty="0">
                <a:solidFill>
                  <a:srgbClr val="0000CC"/>
                </a:solidFill>
              </a:rPr>
              <a:t>مثال ۱</a:t>
            </a:r>
          </a:p>
          <a:p>
            <a:pPr algn="justLow" rtl="1"/>
            <a:r>
              <a:rPr lang="ar-SA" altLang="ar-EG" sz="3600" b="1" dirty="0"/>
              <a:t>استعمل جدول القيم، لتمثيل كل دالة فيما يأتي بيان</a:t>
            </a:r>
            <a:r>
              <a:rPr lang="ar-EG" altLang="ar-EG" sz="3600" b="1" dirty="0"/>
              <a:t>يً</a:t>
            </a:r>
            <a:r>
              <a:rPr lang="ar-SA" altLang="ar-EG" sz="3600" b="1" dirty="0"/>
              <a:t>ا، وحدد مجالها ومداها: </a:t>
            </a:r>
            <a:endParaRPr lang="ar-EG" altLang="ar-EG" sz="3600" b="1" dirty="0"/>
          </a:p>
          <a:p>
            <a:pPr algn="justLow" rtl="1"/>
            <a:r>
              <a:rPr lang="ar-SA" altLang="ar-EG" sz="3600" b="1" dirty="0"/>
              <a:t>۳) ص = ۳ س</a:t>
            </a:r>
            <a:r>
              <a:rPr lang="ar-SA" altLang="ar-EG" sz="3600" b="1" baseline="30000" dirty="0"/>
              <a:t>۲</a:t>
            </a:r>
            <a:r>
              <a:rPr lang="ar-SA" altLang="ar-EG" sz="3600" b="1" dirty="0"/>
              <a:t>- </a:t>
            </a:r>
            <a:r>
              <a:rPr lang="ar-EG" altLang="ar-EG" sz="3600" b="1" dirty="0"/>
              <a:t>6</a:t>
            </a:r>
            <a:r>
              <a:rPr lang="ar-SA" altLang="ar-EG" sz="3600" b="1" dirty="0"/>
              <a:t>س - </a:t>
            </a:r>
            <a:r>
              <a:rPr lang="ar-EG" altLang="ar-EG" sz="3600" b="1" dirty="0"/>
              <a:t>5</a:t>
            </a:r>
            <a:r>
              <a:rPr lang="ar-SA" altLang="ar-EG" sz="3600" b="1" dirty="0"/>
              <a:t> </a:t>
            </a:r>
            <a:endParaRPr lang="ar-EG" altLang="ar-EG" sz="3600" b="1" dirty="0"/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765" y="489175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1" name="Group 61"/>
          <p:cNvGrpSpPr/>
          <p:nvPr/>
        </p:nvGrpSpPr>
        <p:grpSpPr>
          <a:xfrm rot="-63649">
            <a:off x="383696" y="1119405"/>
            <a:ext cx="8376609" cy="4619191"/>
            <a:chOff x="0" y="0"/>
            <a:chExt cx="22337622" cy="12317841"/>
          </a:xfrm>
        </p:grpSpPr>
        <p:sp>
          <p:nvSpPr>
            <p:cNvPr id="62" name="Freeform 62"/>
            <p:cNvSpPr/>
            <p:nvPr/>
          </p:nvSpPr>
          <p:spPr>
            <a:xfrm>
              <a:off x="0" y="3713493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63"/>
            <p:cNvSpPr/>
            <p:nvPr/>
          </p:nvSpPr>
          <p:spPr>
            <a:xfrm rot="-10800000">
              <a:off x="0" y="2296215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Freeform 64"/>
            <p:cNvSpPr/>
            <p:nvPr/>
          </p:nvSpPr>
          <p:spPr>
            <a:xfrm rot="-10800000">
              <a:off x="0" y="0"/>
              <a:ext cx="22337622" cy="8604348"/>
            </a:xfrm>
            <a:custGeom>
              <a:avLst/>
              <a:gdLst/>
              <a:ahLst/>
              <a:cxnLst/>
              <a:rect l="l" t="t" r="r" b="b"/>
              <a:pathLst>
                <a:path w="22337622" h="8604348">
                  <a:moveTo>
                    <a:pt x="0" y="0"/>
                  </a:moveTo>
                  <a:lnTo>
                    <a:pt x="22337622" y="0"/>
                  </a:lnTo>
                  <a:lnTo>
                    <a:pt x="22337622" y="8604348"/>
                  </a:lnTo>
                  <a:lnTo>
                    <a:pt x="0" y="8604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839546" y="2383663"/>
            <a:ext cx="5123005" cy="2312643"/>
            <a:chOff x="0" y="0"/>
            <a:chExt cx="1978702" cy="635605"/>
          </a:xfrm>
        </p:grpSpPr>
        <p:sp>
          <p:nvSpPr>
            <p:cNvPr id="68" name="Freeform 68"/>
            <p:cNvSpPr/>
            <p:nvPr/>
          </p:nvSpPr>
          <p:spPr>
            <a:xfrm>
              <a:off x="9779" y="6223"/>
              <a:ext cx="1963970" cy="620238"/>
            </a:xfrm>
            <a:custGeom>
              <a:avLst/>
              <a:gdLst/>
              <a:ahLst/>
              <a:cxnLst/>
              <a:rect l="l" t="t" r="r" b="b"/>
              <a:pathLst>
                <a:path w="1963970" h="620238">
                  <a:moveTo>
                    <a:pt x="1963462" y="479014"/>
                  </a:moveTo>
                  <a:lnTo>
                    <a:pt x="1963462" y="455519"/>
                  </a:lnTo>
                  <a:cubicBezTo>
                    <a:pt x="1963462" y="455138"/>
                    <a:pt x="1963462" y="454757"/>
                    <a:pt x="1963462" y="454376"/>
                  </a:cubicBezTo>
                  <a:cubicBezTo>
                    <a:pt x="1963462" y="454503"/>
                    <a:pt x="1963462" y="454757"/>
                    <a:pt x="1963462" y="454884"/>
                  </a:cubicBezTo>
                  <a:lnTo>
                    <a:pt x="1963208" y="212861"/>
                  </a:lnTo>
                  <a:lnTo>
                    <a:pt x="1963208" y="212224"/>
                  </a:lnTo>
                  <a:cubicBezTo>
                    <a:pt x="1963208" y="211715"/>
                    <a:pt x="1963208" y="211205"/>
                    <a:pt x="1963208" y="210823"/>
                  </a:cubicBezTo>
                  <a:lnTo>
                    <a:pt x="1963208" y="163195"/>
                  </a:lnTo>
                  <a:cubicBezTo>
                    <a:pt x="1963335" y="164084"/>
                    <a:pt x="1963462" y="165608"/>
                    <a:pt x="1963589" y="167259"/>
                  </a:cubicBezTo>
                  <a:cubicBezTo>
                    <a:pt x="1962954" y="151384"/>
                    <a:pt x="1963716" y="134112"/>
                    <a:pt x="1963208" y="125349"/>
                  </a:cubicBezTo>
                  <a:lnTo>
                    <a:pt x="1962827" y="126238"/>
                  </a:lnTo>
                  <a:cubicBezTo>
                    <a:pt x="1962700" y="120777"/>
                    <a:pt x="1962573" y="115824"/>
                    <a:pt x="1962700" y="110998"/>
                  </a:cubicBezTo>
                  <a:cubicBezTo>
                    <a:pt x="1962573" y="105283"/>
                    <a:pt x="1962700" y="98552"/>
                    <a:pt x="1961811" y="92456"/>
                  </a:cubicBezTo>
                  <a:cubicBezTo>
                    <a:pt x="1960160" y="80010"/>
                    <a:pt x="1956858" y="66929"/>
                    <a:pt x="1947714" y="52451"/>
                  </a:cubicBezTo>
                  <a:lnTo>
                    <a:pt x="1947714" y="52705"/>
                  </a:lnTo>
                  <a:cubicBezTo>
                    <a:pt x="1940221" y="40894"/>
                    <a:pt x="1930061" y="28448"/>
                    <a:pt x="1920409" y="20828"/>
                  </a:cubicBezTo>
                  <a:cubicBezTo>
                    <a:pt x="1906312" y="11176"/>
                    <a:pt x="1918758" y="20828"/>
                    <a:pt x="1906693" y="13589"/>
                  </a:cubicBezTo>
                  <a:cubicBezTo>
                    <a:pt x="1905804" y="12827"/>
                    <a:pt x="1904153" y="12446"/>
                    <a:pt x="1902248" y="12319"/>
                  </a:cubicBezTo>
                  <a:cubicBezTo>
                    <a:pt x="1895644" y="9017"/>
                    <a:pt x="1894628" y="8890"/>
                    <a:pt x="1893485" y="8636"/>
                  </a:cubicBezTo>
                  <a:cubicBezTo>
                    <a:pt x="1892342" y="8509"/>
                    <a:pt x="1891326" y="8001"/>
                    <a:pt x="1883960" y="5588"/>
                  </a:cubicBezTo>
                  <a:cubicBezTo>
                    <a:pt x="1883198" y="5334"/>
                    <a:pt x="1882309" y="5080"/>
                    <a:pt x="1881420" y="4699"/>
                  </a:cubicBezTo>
                  <a:lnTo>
                    <a:pt x="1880023" y="3429"/>
                  </a:lnTo>
                  <a:cubicBezTo>
                    <a:pt x="1877483" y="2667"/>
                    <a:pt x="1873038" y="2921"/>
                    <a:pt x="1868593" y="3302"/>
                  </a:cubicBezTo>
                  <a:cubicBezTo>
                    <a:pt x="1866815" y="3048"/>
                    <a:pt x="1865164" y="2540"/>
                    <a:pt x="1863259" y="2413"/>
                  </a:cubicBezTo>
                  <a:cubicBezTo>
                    <a:pt x="1858941" y="2159"/>
                    <a:pt x="1853607" y="1778"/>
                    <a:pt x="1849797" y="1778"/>
                  </a:cubicBezTo>
                  <a:cubicBezTo>
                    <a:pt x="1845860" y="1778"/>
                    <a:pt x="1841923" y="1778"/>
                    <a:pt x="1837986" y="1778"/>
                  </a:cubicBezTo>
                  <a:cubicBezTo>
                    <a:pt x="1829985" y="1778"/>
                    <a:pt x="1821730" y="1778"/>
                    <a:pt x="1813221" y="1778"/>
                  </a:cubicBezTo>
                  <a:cubicBezTo>
                    <a:pt x="1796076" y="1778"/>
                    <a:pt x="1778042" y="1905"/>
                    <a:pt x="1722604" y="1905"/>
                  </a:cubicBezTo>
                  <a:lnTo>
                    <a:pt x="1725356" y="1651"/>
                  </a:lnTo>
                  <a:lnTo>
                    <a:pt x="1548296" y="1905"/>
                  </a:lnTo>
                  <a:cubicBezTo>
                    <a:pt x="1475820" y="1905"/>
                    <a:pt x="1402427" y="1905"/>
                    <a:pt x="1329034" y="2032"/>
                  </a:cubicBezTo>
                  <a:cubicBezTo>
                    <a:pt x="1286833" y="2032"/>
                    <a:pt x="1241880" y="2286"/>
                    <a:pt x="1196009" y="2540"/>
                  </a:cubicBezTo>
                  <a:lnTo>
                    <a:pt x="835466" y="3048"/>
                  </a:lnTo>
                  <a:cubicBezTo>
                    <a:pt x="729964" y="2032"/>
                    <a:pt x="624461" y="2540"/>
                    <a:pt x="520793" y="4572"/>
                  </a:cubicBezTo>
                  <a:lnTo>
                    <a:pt x="490519" y="5334"/>
                  </a:lnTo>
                  <a:cubicBezTo>
                    <a:pt x="318963" y="5080"/>
                    <a:pt x="217130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24323"/>
                    <a:pt x="1016" y="248903"/>
                    <a:pt x="0" y="269789"/>
                  </a:cubicBezTo>
                  <a:cubicBezTo>
                    <a:pt x="0" y="278831"/>
                    <a:pt x="127" y="293222"/>
                    <a:pt x="254" y="310925"/>
                  </a:cubicBezTo>
                  <a:cubicBezTo>
                    <a:pt x="127" y="328627"/>
                    <a:pt x="0" y="343018"/>
                    <a:pt x="0" y="352061"/>
                  </a:cubicBezTo>
                  <a:cubicBezTo>
                    <a:pt x="1016" y="372692"/>
                    <a:pt x="762" y="396890"/>
                    <a:pt x="889" y="419177"/>
                  </a:cubicBezTo>
                  <a:lnTo>
                    <a:pt x="889" y="438374"/>
                  </a:lnTo>
                  <a:lnTo>
                    <a:pt x="889" y="437993"/>
                  </a:lnTo>
                  <a:cubicBezTo>
                    <a:pt x="889" y="441803"/>
                    <a:pt x="889" y="448153"/>
                    <a:pt x="889" y="456154"/>
                  </a:cubicBezTo>
                  <a:lnTo>
                    <a:pt x="889" y="513177"/>
                  </a:lnTo>
                  <a:cubicBezTo>
                    <a:pt x="889" y="526893"/>
                    <a:pt x="3683" y="541498"/>
                    <a:pt x="9525" y="554833"/>
                  </a:cubicBezTo>
                  <a:cubicBezTo>
                    <a:pt x="20828" y="581884"/>
                    <a:pt x="44450" y="602458"/>
                    <a:pt x="67183" y="611475"/>
                  </a:cubicBezTo>
                  <a:cubicBezTo>
                    <a:pt x="78486" y="616301"/>
                    <a:pt x="89662" y="618079"/>
                    <a:pt x="98806" y="618968"/>
                  </a:cubicBezTo>
                  <a:cubicBezTo>
                    <a:pt x="104267" y="619349"/>
                    <a:pt x="108331" y="619349"/>
                    <a:pt x="111633" y="619349"/>
                  </a:cubicBezTo>
                  <a:cubicBezTo>
                    <a:pt x="110871" y="619476"/>
                    <a:pt x="109982" y="619603"/>
                    <a:pt x="108966" y="619603"/>
                  </a:cubicBezTo>
                  <a:cubicBezTo>
                    <a:pt x="111252" y="619476"/>
                    <a:pt x="112776" y="619349"/>
                    <a:pt x="113538" y="619222"/>
                  </a:cubicBezTo>
                  <a:cubicBezTo>
                    <a:pt x="115316" y="619222"/>
                    <a:pt x="116840" y="619222"/>
                    <a:pt x="118237" y="619222"/>
                  </a:cubicBezTo>
                  <a:lnTo>
                    <a:pt x="114300" y="619095"/>
                  </a:lnTo>
                  <a:cubicBezTo>
                    <a:pt x="142748" y="618333"/>
                    <a:pt x="139065" y="619730"/>
                    <a:pt x="161925" y="620238"/>
                  </a:cubicBezTo>
                  <a:cubicBezTo>
                    <a:pt x="161544" y="619984"/>
                    <a:pt x="161798" y="619857"/>
                    <a:pt x="162433" y="619603"/>
                  </a:cubicBezTo>
                  <a:lnTo>
                    <a:pt x="161925" y="620238"/>
                  </a:lnTo>
                  <a:lnTo>
                    <a:pt x="1830747" y="620238"/>
                  </a:lnTo>
                  <a:cubicBezTo>
                    <a:pt x="1833160" y="620238"/>
                    <a:pt x="1835573" y="620238"/>
                    <a:pt x="1837986" y="620238"/>
                  </a:cubicBezTo>
                  <a:cubicBezTo>
                    <a:pt x="1842050" y="620238"/>
                    <a:pt x="1845987" y="620238"/>
                    <a:pt x="1849797" y="620238"/>
                  </a:cubicBezTo>
                  <a:cubicBezTo>
                    <a:pt x="1853607" y="620238"/>
                    <a:pt x="1858941" y="619984"/>
                    <a:pt x="1863259" y="619603"/>
                  </a:cubicBezTo>
                  <a:cubicBezTo>
                    <a:pt x="1865037" y="619349"/>
                    <a:pt x="1866815" y="618968"/>
                    <a:pt x="1868593" y="618714"/>
                  </a:cubicBezTo>
                  <a:cubicBezTo>
                    <a:pt x="1873038" y="619095"/>
                    <a:pt x="1877483" y="619349"/>
                    <a:pt x="1879896" y="618587"/>
                  </a:cubicBezTo>
                  <a:lnTo>
                    <a:pt x="1881039" y="617063"/>
                  </a:lnTo>
                  <a:cubicBezTo>
                    <a:pt x="1881039" y="617063"/>
                    <a:pt x="1898184" y="614523"/>
                    <a:pt x="1912916" y="605633"/>
                  </a:cubicBezTo>
                  <a:cubicBezTo>
                    <a:pt x="1913551" y="605379"/>
                    <a:pt x="1915075" y="604490"/>
                    <a:pt x="1920155" y="601061"/>
                  </a:cubicBezTo>
                  <a:cubicBezTo>
                    <a:pt x="1929807" y="593441"/>
                    <a:pt x="1939967" y="580995"/>
                    <a:pt x="1947460" y="569184"/>
                  </a:cubicBezTo>
                  <a:lnTo>
                    <a:pt x="1947460" y="569438"/>
                  </a:lnTo>
                  <a:cubicBezTo>
                    <a:pt x="1954445" y="558389"/>
                    <a:pt x="1957874" y="548229"/>
                    <a:pt x="1959906" y="538450"/>
                  </a:cubicBezTo>
                  <a:cubicBezTo>
                    <a:pt x="1959906" y="538450"/>
                    <a:pt x="1959906" y="538450"/>
                    <a:pt x="1960033" y="538323"/>
                  </a:cubicBezTo>
                  <a:cubicBezTo>
                    <a:pt x="1960668" y="536672"/>
                    <a:pt x="1961684" y="528798"/>
                    <a:pt x="1961684" y="528798"/>
                  </a:cubicBezTo>
                  <a:cubicBezTo>
                    <a:pt x="1962319" y="523591"/>
                    <a:pt x="1963970" y="508605"/>
                    <a:pt x="1963462" y="479014"/>
                  </a:cubicBezTo>
                  <a:close/>
                </a:path>
              </a:pathLst>
            </a:custGeom>
            <a:solidFill>
              <a:srgbClr val="FDD336"/>
            </a:solidFill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71646" y="1586296"/>
            <a:ext cx="1064972" cy="1095215"/>
            <a:chOff x="0" y="0"/>
            <a:chExt cx="2839924" cy="2920572"/>
          </a:xfrm>
        </p:grpSpPr>
        <p:sp>
          <p:nvSpPr>
            <p:cNvPr id="71" name="Freeform 7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2" name="Group 7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5" name="Group 75"/>
          <p:cNvGrpSpPr/>
          <p:nvPr/>
        </p:nvGrpSpPr>
        <p:grpSpPr>
          <a:xfrm>
            <a:off x="6471646" y="2870059"/>
            <a:ext cx="1064972" cy="1095215"/>
            <a:chOff x="0" y="0"/>
            <a:chExt cx="2839924" cy="2920572"/>
          </a:xfrm>
        </p:grpSpPr>
        <p:sp>
          <p:nvSpPr>
            <p:cNvPr id="76" name="Freeform 76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80"/>
          <p:cNvGrpSpPr/>
          <p:nvPr/>
        </p:nvGrpSpPr>
        <p:grpSpPr>
          <a:xfrm>
            <a:off x="6471646" y="4153822"/>
            <a:ext cx="1064972" cy="1095215"/>
            <a:chOff x="0" y="0"/>
            <a:chExt cx="2839924" cy="2920572"/>
          </a:xfrm>
        </p:grpSpPr>
        <p:sp>
          <p:nvSpPr>
            <p:cNvPr id="81" name="Freeform 81"/>
            <p:cNvSpPr/>
            <p:nvPr/>
          </p:nvSpPr>
          <p:spPr>
            <a:xfrm rot="5400000">
              <a:off x="109610" y="192257"/>
              <a:ext cx="2620705" cy="2236191"/>
            </a:xfrm>
            <a:custGeom>
              <a:avLst/>
              <a:gdLst/>
              <a:ahLst/>
              <a:cxnLst/>
              <a:rect l="l" t="t" r="r" b="b"/>
              <a:pathLst>
                <a:path w="2620705" h="2236191">
                  <a:moveTo>
                    <a:pt x="0" y="0"/>
                  </a:moveTo>
                  <a:lnTo>
                    <a:pt x="2620704" y="0"/>
                  </a:lnTo>
                  <a:lnTo>
                    <a:pt x="2620704" y="2236191"/>
                  </a:lnTo>
                  <a:lnTo>
                    <a:pt x="0" y="2236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3632"/>
              </a:stretch>
            </a:blipFill>
          </p:spPr>
          <p:txBody>
            <a:bodyPr/>
            <a:lstStyle/>
            <a:p>
              <a:endParaRPr lang="ar-SA"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0" y="2485022"/>
              <a:ext cx="2839924" cy="435550"/>
              <a:chOff x="0" y="0"/>
              <a:chExt cx="560973" cy="8603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60973" cy="86035"/>
              </a:xfrm>
              <a:custGeom>
                <a:avLst/>
                <a:gdLst/>
                <a:ahLst/>
                <a:cxnLst/>
                <a:rect l="l" t="t" r="r" b="b"/>
                <a:pathLst>
                  <a:path w="560973" h="86035">
                    <a:moveTo>
                      <a:pt x="18174" y="0"/>
                    </a:moveTo>
                    <a:lnTo>
                      <a:pt x="542799" y="0"/>
                    </a:lnTo>
                    <a:cubicBezTo>
                      <a:pt x="552836" y="0"/>
                      <a:pt x="560973" y="8137"/>
                      <a:pt x="560973" y="18174"/>
                    </a:cubicBezTo>
                    <a:lnTo>
                      <a:pt x="560973" y="67861"/>
                    </a:lnTo>
                    <a:cubicBezTo>
                      <a:pt x="560973" y="77898"/>
                      <a:pt x="552836" y="86035"/>
                      <a:pt x="542799" y="86035"/>
                    </a:cubicBezTo>
                    <a:lnTo>
                      <a:pt x="18174" y="86035"/>
                    </a:lnTo>
                    <a:cubicBezTo>
                      <a:pt x="8137" y="86035"/>
                      <a:pt x="0" y="77898"/>
                      <a:pt x="0" y="67861"/>
                    </a:cubicBezTo>
                    <a:lnTo>
                      <a:pt x="0" y="18174"/>
                    </a:lnTo>
                    <a:cubicBezTo>
                      <a:pt x="0" y="8137"/>
                      <a:pt x="8137" y="0"/>
                      <a:pt x="18174" y="0"/>
                    </a:cubicBezTo>
                    <a:close/>
                  </a:path>
                </a:pathLst>
              </a:custGeom>
              <a:solidFill>
                <a:srgbClr val="B25C2C"/>
              </a:solidFill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19050"/>
                <a:ext cx="560973" cy="10508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10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TextBox 3">
            <a:extLst>
              <a:ext uri="{FF2B5EF4-FFF2-40B4-BE49-F238E27FC236}">
                <a16:creationId xmlns:a16="http://schemas.microsoft.com/office/drawing/2014/main" id="{4C7E118A-E6CE-28AD-5F07-5600B5220407}"/>
              </a:ext>
            </a:extLst>
          </p:cNvPr>
          <p:cNvSpPr txBox="1"/>
          <p:nvPr/>
        </p:nvSpPr>
        <p:spPr bwMode="auto">
          <a:xfrm>
            <a:off x="580885" y="2516436"/>
            <a:ext cx="5477695" cy="19389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تابع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8-1: تمثيل الدوال التربيعية بيانيًا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1F2BF24-40C4-2844-4EA2-A1A8316BB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765175"/>
            <a:ext cx="77390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EG" altLang="ar-EG" sz="4000" b="1">
                <a:solidFill>
                  <a:srgbClr val="FF0066"/>
                </a:solidFill>
              </a:rPr>
              <a:t>المجال </a:t>
            </a:r>
            <a:r>
              <a:rPr lang="ar-EG" altLang="ar-EG" sz="4000" b="1">
                <a:solidFill>
                  <a:srgbClr val="7030A0"/>
                </a:solidFill>
              </a:rPr>
              <a:t>= مجموعة الأعداد الحقيقية</a:t>
            </a:r>
          </a:p>
          <a:p>
            <a:pPr algn="justLow" rtl="1"/>
            <a:r>
              <a:rPr lang="ar-EG" altLang="ar-EG" sz="4000" b="1">
                <a:solidFill>
                  <a:srgbClr val="FF0066"/>
                </a:solidFill>
              </a:rPr>
              <a:t>المدى </a:t>
            </a:r>
            <a:r>
              <a:rPr lang="ar-EG" altLang="ar-EG" sz="4000" b="1">
                <a:solidFill>
                  <a:srgbClr val="7030A0"/>
                </a:solidFill>
              </a:rPr>
              <a:t>= </a:t>
            </a:r>
            <a:r>
              <a:rPr lang="en-US" altLang="ar-EG" sz="4000" b="1">
                <a:solidFill>
                  <a:srgbClr val="7030A0"/>
                </a:solidFill>
              </a:rPr>
              <a:t>}</a:t>
            </a:r>
            <a:r>
              <a:rPr lang="ar-EG" altLang="ar-EG" sz="4000" b="1">
                <a:solidFill>
                  <a:srgbClr val="7030A0"/>
                </a:solidFill>
              </a:rPr>
              <a:t>ص | ص ≥ -8</a:t>
            </a:r>
            <a:r>
              <a:rPr lang="en-US" altLang="ar-EG" sz="4000" b="1">
                <a:solidFill>
                  <a:srgbClr val="7030A0"/>
                </a:solidFill>
              </a:rPr>
              <a:t>{</a:t>
            </a:r>
            <a:endParaRPr lang="ar-SA" altLang="ar-EG" sz="4000" b="1">
              <a:solidFill>
                <a:srgbClr val="7030A0"/>
              </a:solidFill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5F21D4A8-171F-40E8-D63D-8FA7BBA31C87}"/>
              </a:ext>
            </a:extLst>
          </p:cNvPr>
          <p:cNvGraphicFramePr>
            <a:graphicFrameLocks noGrp="1"/>
          </p:cNvGraphicFramePr>
          <p:nvPr/>
        </p:nvGraphicFramePr>
        <p:xfrm>
          <a:off x="701676" y="2492375"/>
          <a:ext cx="7615237" cy="1174750"/>
        </p:xfrm>
        <a:graphic>
          <a:graphicData uri="http://schemas.openxmlformats.org/drawingml/2006/table">
            <a:tbl>
              <a:tblPr rtl="1" firstCol="1" bandRow="1">
                <a:tableStyleId>{073A0DAA-6AF3-43AB-8588-CEC1D06C72B9}</a:tableStyleId>
              </a:tblPr>
              <a:tblGrid>
                <a:gridCol w="108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س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-2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0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1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2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3</a:t>
                      </a:r>
                    </a:p>
                  </a:txBody>
                  <a:tcPr marL="91455" marR="91455" marT="45760" marB="457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ص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19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4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-5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-8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-5</a:t>
                      </a:r>
                    </a:p>
                  </a:txBody>
                  <a:tcPr marL="91455" marR="91455" marT="45760" marB="4576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4</a:t>
                      </a:r>
                    </a:p>
                  </a:txBody>
                  <a:tcPr marL="91455" marR="91455" marT="45760" marB="4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E8AD4DA9-979A-12CB-009E-2C4FDEF3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86225"/>
            <a:ext cx="2232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C1A8234-3AED-1318-CB41-7CF4A4D6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76250"/>
            <a:ext cx="7739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endParaRPr lang="ar-EG" altLang="ar-SA" sz="36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3600" b="1">
                <a:latin typeface="Arial" panose="020B0604020202020204" pitchFamily="34" charset="0"/>
              </a:rPr>
              <a:t>أوجد الرأس، ومعادلة محور التماثل، والمقطع الصادي لكل تمثيل بياني فيما يأتي:</a:t>
            </a:r>
          </a:p>
        </p:txBody>
      </p:sp>
      <p:pic>
        <p:nvPicPr>
          <p:cNvPr id="159746" name="Picture 2">
            <a:extLst>
              <a:ext uri="{FF2B5EF4-FFF2-40B4-BE49-F238E27FC236}">
                <a16:creationId xmlns:a16="http://schemas.microsoft.com/office/drawing/2014/main" id="{F911335C-64AA-FACF-7B4B-0028803C5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7" t="28302" r="32639" b="45047"/>
          <a:stretch>
            <a:fillRect/>
          </a:stretch>
        </p:blipFill>
        <p:spPr bwMode="auto">
          <a:xfrm>
            <a:off x="1331913" y="2416175"/>
            <a:ext cx="28797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4D1E03F-C4DC-A69D-F98A-FEEE2A13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4627563"/>
            <a:ext cx="64627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الرأس </a:t>
            </a:r>
            <a:r>
              <a:rPr lang="ar-EG" altLang="ar-EG" sz="3600" b="1">
                <a:solidFill>
                  <a:srgbClr val="7030A0"/>
                </a:solidFill>
              </a:rPr>
              <a:t>= (-1،5)</a:t>
            </a:r>
          </a:p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محور التماثل س </a:t>
            </a:r>
            <a:r>
              <a:rPr lang="ar-EG" altLang="ar-EG" sz="3600" b="1">
                <a:solidFill>
                  <a:srgbClr val="7030A0"/>
                </a:solidFill>
              </a:rPr>
              <a:t>= -1</a:t>
            </a:r>
            <a:endParaRPr lang="en-US" altLang="ar-EG" sz="3600" b="1">
              <a:solidFill>
                <a:srgbClr val="7030A0"/>
              </a:solidFill>
            </a:endParaRPr>
          </a:p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المقطع الصادي </a:t>
            </a:r>
            <a:r>
              <a:rPr lang="ar-EG" altLang="ar-EG" sz="3600" b="1">
                <a:solidFill>
                  <a:srgbClr val="7030A0"/>
                </a:solidFill>
              </a:rPr>
              <a:t>= 3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E32B08D9-8A94-FAE7-205B-5BE68B56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76250"/>
            <a:ext cx="7739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endParaRPr lang="ar-EG" altLang="ar-SA" sz="36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3600" b="1">
                <a:latin typeface="Arial" panose="020B0604020202020204" pitchFamily="34" charset="0"/>
              </a:rPr>
              <a:t>أوجد الرأس، ومعادلة محور التماثل، والمقطع الصادي لكل تمثيل بياني فيما يأتي: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9BACCA-C6DB-009E-E339-246EFC054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28302" r="50073" b="45047"/>
          <a:stretch>
            <a:fillRect/>
          </a:stretch>
        </p:blipFill>
        <p:spPr bwMode="auto">
          <a:xfrm>
            <a:off x="1116013" y="2371725"/>
            <a:ext cx="27352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B67667A-E960-DA9B-A240-CE41BC421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627563"/>
            <a:ext cx="6462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الرأس </a:t>
            </a:r>
            <a:r>
              <a:rPr lang="ar-EG" altLang="ar-EG" sz="3600" b="1">
                <a:solidFill>
                  <a:srgbClr val="7030A0"/>
                </a:solidFill>
              </a:rPr>
              <a:t>= (-2، -3)</a:t>
            </a:r>
          </a:p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محور التماثل س </a:t>
            </a:r>
            <a:r>
              <a:rPr lang="ar-EG" altLang="ar-EG" sz="3600" b="1">
                <a:solidFill>
                  <a:srgbClr val="7030A0"/>
                </a:solidFill>
              </a:rPr>
              <a:t>= -2</a:t>
            </a:r>
            <a:endParaRPr lang="en-US" altLang="ar-EG" sz="3600" b="1">
              <a:solidFill>
                <a:srgbClr val="7030A0"/>
              </a:solidFill>
            </a:endParaRPr>
          </a:p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المقطع الصادي </a:t>
            </a:r>
            <a:r>
              <a:rPr lang="ar-EG" altLang="ar-EG" sz="3600" b="1">
                <a:solidFill>
                  <a:srgbClr val="7030A0"/>
                </a:solidFill>
              </a:rPr>
              <a:t>= 1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3E9736-E627-AA94-A11C-E462CD5A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76250"/>
            <a:ext cx="7739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endParaRPr lang="ar-EG" altLang="ar-SA" sz="36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3600" b="1">
                <a:latin typeface="Arial" panose="020B0604020202020204" pitchFamily="34" charset="0"/>
              </a:rPr>
              <a:t>أوجد الرأس، ومعادلة محور التماثل، والمقطع الصادي لكل تمثيل بياني فيما يأتي: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7FAC7DC-6289-AE0B-35A1-625F6147F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28302" r="67778" b="45047"/>
          <a:stretch>
            <a:fillRect/>
          </a:stretch>
        </p:blipFill>
        <p:spPr bwMode="auto">
          <a:xfrm>
            <a:off x="661988" y="2314575"/>
            <a:ext cx="261461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A4767D2-1A75-ACAB-DBB7-369AAE17B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4627563"/>
            <a:ext cx="6462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الرأس </a:t>
            </a:r>
            <a:r>
              <a:rPr lang="ar-EG" altLang="ar-EG" sz="3600" b="1">
                <a:solidFill>
                  <a:srgbClr val="7030A0"/>
                </a:solidFill>
              </a:rPr>
              <a:t>= (5،0)</a:t>
            </a:r>
          </a:p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محور التماثل س </a:t>
            </a:r>
            <a:r>
              <a:rPr lang="ar-EG" altLang="ar-EG" sz="3600" b="1">
                <a:solidFill>
                  <a:srgbClr val="7030A0"/>
                </a:solidFill>
              </a:rPr>
              <a:t>= 0</a:t>
            </a:r>
            <a:endParaRPr lang="en-US" altLang="ar-EG" sz="3600" b="1">
              <a:solidFill>
                <a:srgbClr val="7030A0"/>
              </a:solidFill>
            </a:endParaRPr>
          </a:p>
          <a:p>
            <a:pPr algn="justLow" rtl="1"/>
            <a:r>
              <a:rPr lang="ar-EG" altLang="ar-EG" sz="3600" b="1">
                <a:solidFill>
                  <a:srgbClr val="FF0066"/>
                </a:solidFill>
              </a:rPr>
              <a:t>المقطع الصادي </a:t>
            </a:r>
            <a:r>
              <a:rPr lang="ar-EG" altLang="ar-EG" sz="3600" b="1">
                <a:solidFill>
                  <a:srgbClr val="7030A0"/>
                </a:solidFill>
              </a:rPr>
              <a:t>= 5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7C9F7BC-7E5B-E8C0-E651-450DE4985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166813"/>
            <a:ext cx="77390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endParaRPr lang="ar-EG" altLang="ar-SA" sz="3600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b="1">
                <a:latin typeface="Arial" panose="020B0604020202020204" pitchFamily="34" charset="0"/>
              </a:rPr>
              <a:t>أوجد الرأس، ومعادلة محور التماثل، والمقطع الصادي لكل دالة فيما يأتي:</a:t>
            </a:r>
            <a:endParaRPr lang="ar-EG" altLang="ar-SA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b="1">
                <a:latin typeface="Arial" panose="020B0604020202020204" pitchFamily="34" charset="0"/>
              </a:rPr>
              <a:t>7</a:t>
            </a:r>
            <a:r>
              <a:rPr lang="ar-SA" altLang="ar-SA" b="1">
                <a:latin typeface="Arial" panose="020B0604020202020204" pitchFamily="34" charset="0"/>
              </a:rPr>
              <a:t>) ص = - س۲ + ۲س +۱</a:t>
            </a:r>
            <a:endParaRPr lang="ar-EG" altLang="ar-SA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ACCB907-F8CF-B577-7190-667B2CF33A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347864" y="476672"/>
            <a:ext cx="5093667" cy="1779654"/>
          </a:xfrm>
          <a:prstGeom prst="rect">
            <a:avLst/>
          </a:prstGeom>
          <a:blipFill>
            <a:blip r:embed="rId3"/>
            <a:stretch>
              <a:fillRect r="-2990" b="-3425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515C1EE-C40C-2FDA-25BF-AC7D55CA1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38413"/>
            <a:ext cx="7685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معادلة محور التماثل هي س = 1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وعند س = 1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ص =  1 – 4 + 5 = 2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إذن الرأس هي (1، 2)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والمقطع الصادي هو قيمة جـ = 1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الرأس = (1 ، 2) ، محور التماثل س = 1 ، المقطع الصادي = -1</a:t>
            </a:r>
            <a:endParaRPr lang="ar-SA" altLang="ar-SA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563B58E-AC03-F851-CAB5-94CE81DD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166813"/>
            <a:ext cx="77390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endParaRPr lang="ar-EG" altLang="ar-SA" sz="3600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b="1">
                <a:latin typeface="Arial" panose="020B0604020202020204" pitchFamily="34" charset="0"/>
              </a:rPr>
              <a:t>أوجد الرأس، ومعادلة محور التماثل، والمقطع الصادي لكل دالة فيما يأتي:</a:t>
            </a:r>
            <a:endParaRPr lang="ar-EG" altLang="ar-SA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b="1">
                <a:latin typeface="Arial" panose="020B0604020202020204" pitchFamily="34" charset="0"/>
              </a:rPr>
              <a:t>8</a:t>
            </a:r>
            <a:r>
              <a:rPr lang="ar-SA" altLang="ar-SA" b="1">
                <a:latin typeface="Arial" panose="020B0604020202020204" pitchFamily="34" charset="0"/>
              </a:rPr>
              <a:t>) ص = س - 4 س + 5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5435433A-D808-977E-6B5B-3C20B3809DE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347864" y="476672"/>
            <a:ext cx="5093667" cy="1779654"/>
          </a:xfrm>
          <a:prstGeom prst="rect">
            <a:avLst/>
          </a:prstGeom>
          <a:blipFill>
            <a:blip r:embed="rId3"/>
            <a:stretch>
              <a:fillRect r="-2990" b="-3767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B2101B3-F865-A4FD-C790-A4B7D41F3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38413"/>
            <a:ext cx="7685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معادلة محور التماثل هي س = 2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وعند س = 2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ص =  4 – 2 × 4 + 5 = 1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إذن الرأس هي (2، 1)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والمقطع الصادي هو قيمة جـ = 5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الرأس = (2 ، 1) ، محور التماثل س = 2 ، المقطع الصادي = 5</a:t>
            </a:r>
            <a:endParaRPr lang="ar-SA" altLang="ar-SA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B8297E9-B067-372A-485A-027651D5C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166813"/>
            <a:ext cx="77390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endParaRPr lang="ar-EG" altLang="ar-SA" sz="3600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b="1">
                <a:latin typeface="Arial" panose="020B0604020202020204" pitchFamily="34" charset="0"/>
              </a:rPr>
              <a:t>أوجد الرأس، ومعادلة محور التماثل، والمقطع الصادي لكل دالة فيما يأتي:</a:t>
            </a:r>
            <a:endParaRPr lang="ar-EG" altLang="ar-SA" b="1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b="1">
                <a:latin typeface="Arial" panose="020B0604020202020204" pitchFamily="34" charset="0"/>
              </a:rPr>
              <a:t>9) ص = 4 س۲ - ۸س +</a:t>
            </a:r>
            <a:r>
              <a:rPr lang="ar-EG" altLang="ar-SA" b="1">
                <a:latin typeface="Arial" panose="020B0604020202020204" pitchFamily="34" charset="0"/>
              </a:rPr>
              <a:t>9</a:t>
            </a:r>
            <a:endParaRPr lang="ar-SA" altLang="ar-SA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9136A27-441E-8455-F899-84C67D8714F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347864" y="476672"/>
            <a:ext cx="5093667" cy="1779654"/>
          </a:xfrm>
          <a:prstGeom prst="rect">
            <a:avLst/>
          </a:prstGeom>
          <a:blipFill>
            <a:blip r:embed="rId3"/>
            <a:stretch>
              <a:fillRect r="-2990" b="-3425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9B10C0C-44C9-AF1B-00CB-BE688BD3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38413"/>
            <a:ext cx="7685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معادلة محور التماثل هي س = 1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وعند س = 1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ص =  4 – 8 + 9 = 5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إذن الرأس هي (1، 5)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0000FF"/>
                </a:solidFill>
                <a:latin typeface="Arial" panose="020B0604020202020204" pitchFamily="34" charset="0"/>
              </a:rPr>
              <a:t>والمقطع الصادي هو قيمة جـ = 9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C00000"/>
                </a:solidFill>
                <a:latin typeface="Arial" panose="020B0604020202020204" pitchFamily="34" charset="0"/>
              </a:rPr>
              <a:t>الرأس = (1 ، 5) ، محور التماثل س = 1 ، المقطع الصادي = 9</a:t>
            </a:r>
            <a:endParaRPr lang="ar-SA" altLang="ar-SA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143767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>
            <a:off x="731618" y="840813"/>
            <a:ext cx="7273937" cy="5282044"/>
          </a:xfrm>
          <a:custGeom>
            <a:avLst/>
            <a:gdLst/>
            <a:ahLst/>
            <a:cxnLst/>
            <a:rect l="l" t="t" r="r" b="b"/>
            <a:pathLst>
              <a:path w="14547873" h="10564088">
                <a:moveTo>
                  <a:pt x="0" y="0"/>
                </a:moveTo>
                <a:lnTo>
                  <a:pt x="14547873" y="0"/>
                </a:lnTo>
                <a:lnTo>
                  <a:pt x="14547873" y="10564088"/>
                </a:lnTo>
                <a:lnTo>
                  <a:pt x="0" y="105640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875" t="-35043" r="-2284" b="-18821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3781401">
            <a:off x="512013" y="3886037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2444414">
            <a:off x="7186662" y="1614968"/>
            <a:ext cx="1323778" cy="856846"/>
          </a:xfrm>
          <a:custGeom>
            <a:avLst/>
            <a:gdLst/>
            <a:ahLst/>
            <a:cxnLst/>
            <a:rect l="l" t="t" r="r" b="b"/>
            <a:pathLst>
              <a:path w="2647556" h="1713691">
                <a:moveTo>
                  <a:pt x="0" y="0"/>
                </a:moveTo>
                <a:lnTo>
                  <a:pt x="2647556" y="0"/>
                </a:lnTo>
                <a:lnTo>
                  <a:pt x="2647556" y="1713691"/>
                </a:lnTo>
                <a:lnTo>
                  <a:pt x="0" y="1713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FDDEC577-FC29-4B44-86E6-DF2C46A3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48" y="2961898"/>
            <a:ext cx="54006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600" b="1" cap="small" dirty="0">
                <a:solidFill>
                  <a:srgbClr val="FF0066"/>
                </a:solidFill>
                <a:latin typeface="Calibri"/>
              </a:rPr>
              <a:t>من واقع الحياة</a:t>
            </a:r>
            <a:endParaRPr kumimoji="0" lang="ar-SA" sz="6600" b="1" i="0" u="none" strike="noStrike" kern="1200" cap="small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F9571122-288F-4867-93D2-C15C85F24DB6}"/>
              </a:ext>
            </a:extLst>
          </p:cNvPr>
          <p:cNvSpPr/>
          <p:nvPr/>
        </p:nvSpPr>
        <p:spPr>
          <a:xfrm>
            <a:off x="3248397" y="1650278"/>
            <a:ext cx="18002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 </a:t>
            </a:r>
            <a:r>
              <a:rPr kumimoji="0" lang="ar-EG" sz="4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73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57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0D28F0C-9446-B905-2C94-AB0B4F4F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838200"/>
            <a:ext cx="77390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sz="2800" b="1">
                <a:solidFill>
                  <a:srgbClr val="0000CC"/>
                </a:solidFill>
                <a:latin typeface="Arial" panose="020B0604020202020204" pitchFamily="34" charset="0"/>
              </a:rPr>
              <a:t>4</a:t>
            </a:r>
            <a:endParaRPr lang="ar-EG" altLang="ar-SA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في الأسئلة</a:t>
            </a:r>
            <a:r>
              <a:rPr lang="ar-EG" altLang="ar-SA" sz="2800" b="1">
                <a:latin typeface="Arial" panose="020B0604020202020204" pitchFamily="34" charset="0"/>
              </a:rPr>
              <a:t> 10- 12</a:t>
            </a:r>
            <a:r>
              <a:rPr lang="ar-SA" altLang="ar-SA" sz="2800" b="1">
                <a:latin typeface="Arial" panose="020B0604020202020204" pitchFamily="34" charset="0"/>
              </a:rPr>
              <a:t> أجب عما يأتي:</a:t>
            </a:r>
            <a:endParaRPr lang="ar-EG" altLang="ar-SA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أ) حدد فيما إذا كان للدالة قيمة صغرى أم قيمة عظمى. </a:t>
            </a:r>
            <a:endParaRPr lang="ar-EG" altLang="ar-SA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ب) أوجد القيمة العظمى أو القيمة الصغرى. </a:t>
            </a:r>
            <a:endParaRPr lang="ar-EG" altLang="ar-SA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ج) حدد مجال الدالة ومداها.</a:t>
            </a:r>
            <a:endParaRPr lang="ar-EG" altLang="ar-SA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10) ص = -</a:t>
            </a:r>
            <a:r>
              <a:rPr lang="ar-EG" altLang="ar-SA" sz="2800" b="1">
                <a:latin typeface="Arial" panose="020B0604020202020204" pitchFamily="34" charset="0"/>
              </a:rPr>
              <a:t> </a:t>
            </a:r>
            <a:r>
              <a:rPr lang="ar-SA" altLang="ar-SA" sz="2800" b="1">
                <a:latin typeface="Arial" panose="020B0604020202020204" pitchFamily="34" charset="0"/>
              </a:rPr>
              <a:t>س۲ - ۲س + ۲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2800" b="1">
                <a:latin typeface="Arial" panose="020B0604020202020204" pitchFamily="34" charset="0"/>
              </a:rPr>
              <a:t>11</a:t>
            </a:r>
            <a:r>
              <a:rPr lang="ar-SA" altLang="ar-SA" sz="2800" b="1">
                <a:latin typeface="Arial" panose="020B0604020202020204" pitchFamily="34" charset="0"/>
              </a:rPr>
              <a:t>) ص = -۳س۲ + 6 س + ۳ </a:t>
            </a:r>
            <a:endParaRPr lang="ar-EG" altLang="ar-SA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2800" b="1">
                <a:latin typeface="Arial" panose="020B0604020202020204" pitchFamily="34" charset="0"/>
              </a:rPr>
              <a:t>12)</a:t>
            </a:r>
            <a:r>
              <a:rPr lang="ar-SA" altLang="ar-SA" sz="2800" b="1">
                <a:latin typeface="Arial" panose="020B0604020202020204" pitchFamily="34" charset="0"/>
              </a:rPr>
              <a:t> ص = -۲س۲ +۸س -6 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6BDB250-EDAF-0466-A8B9-6EF95CD7B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238125"/>
            <a:ext cx="73993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latin typeface="Arial" panose="020B0604020202020204" pitchFamily="34" charset="0"/>
              </a:rPr>
              <a:t>10) ص = -</a:t>
            </a:r>
            <a:r>
              <a:rPr lang="ar-EG" altLang="ar-SA" sz="3600" b="1">
                <a:latin typeface="Arial" panose="020B0604020202020204" pitchFamily="34" charset="0"/>
              </a:rPr>
              <a:t> </a:t>
            </a:r>
            <a:r>
              <a:rPr lang="ar-SA" altLang="ar-SA" sz="3600" b="1">
                <a:latin typeface="Arial" panose="020B0604020202020204" pitchFamily="34" charset="0"/>
              </a:rPr>
              <a:t>س۲ - ۲س + ۲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CBE6882-479E-F906-47AB-B75764E5156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1544" y="1928138"/>
            <a:ext cx="7901979" cy="3749616"/>
          </a:xfrm>
          <a:prstGeom prst="rect">
            <a:avLst/>
          </a:prstGeom>
          <a:blipFill>
            <a:blip r:embed="rId3"/>
            <a:stretch>
              <a:fillRect r="-2006" b="-4390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F8F65BB-65F9-6798-FEDE-32E06E4C5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5592763"/>
            <a:ext cx="6530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b="1">
                <a:solidFill>
                  <a:srgbClr val="FF0066"/>
                </a:solidFill>
                <a:latin typeface="Arial" panose="020B0604020202020204" pitchFamily="34" charset="0"/>
              </a:rPr>
              <a:t>المجال 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= مجموعة الأعداد الحقيقية</a:t>
            </a:r>
          </a:p>
          <a:p>
            <a:pPr algn="justLow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b="1">
                <a:solidFill>
                  <a:srgbClr val="FF0066"/>
                </a:solidFill>
                <a:latin typeface="Arial" panose="020B0604020202020204" pitchFamily="34" charset="0"/>
              </a:rPr>
              <a:t>المدى 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= </a:t>
            </a:r>
            <a:r>
              <a:rPr lang="en-US" altLang="ar-EG" b="1">
                <a:solidFill>
                  <a:srgbClr val="7030A0"/>
                </a:solidFill>
                <a:latin typeface="Arial" panose="020B0604020202020204" pitchFamily="34" charset="0"/>
              </a:rPr>
              <a:t>}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ص | ص ≤ 3</a:t>
            </a:r>
            <a:r>
              <a:rPr lang="en-US" altLang="ar-EG" b="1">
                <a:solidFill>
                  <a:srgbClr val="7030A0"/>
                </a:solidFill>
                <a:latin typeface="Arial" panose="020B0604020202020204" pitchFamily="34" charset="0"/>
              </a:rPr>
              <a:t>{</a:t>
            </a:r>
            <a:endParaRPr lang="ar-SA" altLang="ar-EG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E6013B8-3B76-799B-B7E4-E7FB479A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009650"/>
            <a:ext cx="7900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7030A0"/>
                </a:solidFill>
                <a:latin typeface="Arial" panose="020B0604020202020204" pitchFamily="34" charset="0"/>
              </a:rPr>
              <a:t>عظمى، بما أن أ قيمة سالبة فالتمثيل مفتوح لأسفل لذا الرأس تمثل قيمة عظمى.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79BDD7F-2B84-FF0C-D2D5-67C76652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238125"/>
            <a:ext cx="73993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3600" b="1">
                <a:latin typeface="Arial" panose="020B0604020202020204" pitchFamily="34" charset="0"/>
              </a:rPr>
              <a:t>11</a:t>
            </a:r>
            <a:r>
              <a:rPr lang="ar-SA" altLang="ar-SA" sz="3600" b="1">
                <a:latin typeface="Arial" panose="020B0604020202020204" pitchFamily="34" charset="0"/>
              </a:rPr>
              <a:t>) ص = -۳س۲ + 6 س + ۳ </a:t>
            </a:r>
            <a:endParaRPr lang="ar-EG" altLang="ar-SA" sz="3600" b="1">
              <a:latin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74C1795-9552-93E8-FEB0-FA94B828392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1544" y="1928138"/>
            <a:ext cx="7901979" cy="3817455"/>
          </a:xfrm>
          <a:prstGeom prst="rect">
            <a:avLst/>
          </a:prstGeom>
          <a:blipFill>
            <a:blip r:embed="rId3"/>
            <a:stretch>
              <a:fillRect r="-2006" b="-4147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376F357-C927-0EAE-EC73-D658666D9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5592763"/>
            <a:ext cx="6530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b="1">
                <a:solidFill>
                  <a:srgbClr val="FF0066"/>
                </a:solidFill>
                <a:latin typeface="Arial" panose="020B0604020202020204" pitchFamily="34" charset="0"/>
              </a:rPr>
              <a:t>المجال 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= مجموعة الأعداد الحقيقية</a:t>
            </a:r>
          </a:p>
          <a:p>
            <a:pPr algn="justLow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b="1">
                <a:solidFill>
                  <a:srgbClr val="FF0066"/>
                </a:solidFill>
                <a:latin typeface="Arial" panose="020B0604020202020204" pitchFamily="34" charset="0"/>
              </a:rPr>
              <a:t>المدى 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= </a:t>
            </a:r>
            <a:r>
              <a:rPr lang="en-US" altLang="ar-EG" b="1">
                <a:solidFill>
                  <a:srgbClr val="7030A0"/>
                </a:solidFill>
                <a:latin typeface="Arial" panose="020B0604020202020204" pitchFamily="34" charset="0"/>
              </a:rPr>
              <a:t>}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ص | ص ≤ 6</a:t>
            </a:r>
            <a:r>
              <a:rPr lang="en-US" altLang="ar-EG" b="1">
                <a:solidFill>
                  <a:srgbClr val="7030A0"/>
                </a:solidFill>
                <a:latin typeface="Arial" panose="020B0604020202020204" pitchFamily="34" charset="0"/>
              </a:rPr>
              <a:t>{</a:t>
            </a:r>
            <a:endParaRPr lang="ar-SA" altLang="ar-EG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169E87D-6FB5-FADB-30CF-8B2CE0B7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009650"/>
            <a:ext cx="7900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7030A0"/>
                </a:solidFill>
                <a:latin typeface="Arial" panose="020B0604020202020204" pitchFamily="34" charset="0"/>
              </a:rPr>
              <a:t>عظمى، بما أن أ قيمة سالبة فالتمثيل مفتوح لأسفل لذا الرأس تمثل قيمة عظمى.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D1EC6A9-05B4-69F8-C303-261EC165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238125"/>
            <a:ext cx="73993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3600" b="1">
                <a:latin typeface="Arial" panose="020B0604020202020204" pitchFamily="34" charset="0"/>
              </a:rPr>
              <a:t>12)</a:t>
            </a:r>
            <a:r>
              <a:rPr lang="ar-SA" altLang="ar-SA" sz="3600" b="1">
                <a:latin typeface="Arial" panose="020B0604020202020204" pitchFamily="34" charset="0"/>
              </a:rPr>
              <a:t> ص = -۲س۲ +۸س -6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01BE695-CD5A-8345-3DC9-78009AC5D24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1544" y="1928138"/>
            <a:ext cx="7901979" cy="3817648"/>
          </a:xfrm>
          <a:prstGeom prst="rect">
            <a:avLst/>
          </a:prstGeom>
          <a:blipFill>
            <a:blip r:embed="rId3"/>
            <a:stretch>
              <a:fillRect r="-2006" b="-4147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8757C9A-F44E-7236-E0E2-8005DD902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5592763"/>
            <a:ext cx="6530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b="1">
                <a:solidFill>
                  <a:srgbClr val="FF0066"/>
                </a:solidFill>
                <a:latin typeface="Arial" panose="020B0604020202020204" pitchFamily="34" charset="0"/>
              </a:rPr>
              <a:t>المجال 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= مجموعة الأعداد الحقيقية</a:t>
            </a:r>
          </a:p>
          <a:p>
            <a:pPr algn="justLow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EG" b="1">
                <a:solidFill>
                  <a:srgbClr val="FF0066"/>
                </a:solidFill>
                <a:latin typeface="Arial" panose="020B0604020202020204" pitchFamily="34" charset="0"/>
              </a:rPr>
              <a:t>المدى 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= </a:t>
            </a:r>
            <a:r>
              <a:rPr lang="en-US" altLang="ar-EG" b="1">
                <a:solidFill>
                  <a:srgbClr val="7030A0"/>
                </a:solidFill>
                <a:latin typeface="Arial" panose="020B0604020202020204" pitchFamily="34" charset="0"/>
              </a:rPr>
              <a:t>}</a:t>
            </a:r>
            <a:r>
              <a:rPr lang="ar-EG" altLang="ar-EG" b="1">
                <a:solidFill>
                  <a:srgbClr val="7030A0"/>
                </a:solidFill>
                <a:latin typeface="Arial" panose="020B0604020202020204" pitchFamily="34" charset="0"/>
              </a:rPr>
              <a:t>ص | ص ≤ 2</a:t>
            </a:r>
            <a:r>
              <a:rPr lang="en-US" altLang="ar-EG" b="1">
                <a:solidFill>
                  <a:srgbClr val="7030A0"/>
                </a:solidFill>
                <a:latin typeface="Arial" panose="020B0604020202020204" pitchFamily="34" charset="0"/>
              </a:rPr>
              <a:t>{</a:t>
            </a:r>
            <a:endParaRPr lang="ar-SA" altLang="ar-EG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53502CC-F154-7A3F-0BD0-5FE5E8CDE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1009650"/>
            <a:ext cx="7900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EG" altLang="ar-SA" b="1">
                <a:solidFill>
                  <a:srgbClr val="7030A0"/>
                </a:solidFill>
                <a:latin typeface="Arial" panose="020B0604020202020204" pitchFamily="34" charset="0"/>
              </a:rPr>
              <a:t>عظمى، بما أن أ قيمة سالبة فالتمثيل مفتوح لأسفل لذا الرأس تمثل قيمة عظمى.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A30782B9-93F2-ED33-A680-5EC3639D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341438"/>
            <a:ext cx="73247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5</a:t>
            </a:r>
            <a:endParaRPr lang="ar-EG" altLang="ar-SA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مثل كل دالة فيما يأتي بياني</a:t>
            </a: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ً</a:t>
            </a: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ا:</a:t>
            </a:r>
            <a:endParaRPr lang="ar-EG" altLang="ar-SA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13) د(س) = -3س۲ </a:t>
            </a: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 6س + 3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DE720D5-175F-CF56-ABB8-B56430E7D3E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99592" y="425887"/>
            <a:ext cx="7541939" cy="3367460"/>
          </a:xfrm>
          <a:prstGeom prst="rect">
            <a:avLst/>
          </a:prstGeom>
          <a:blipFill>
            <a:blip r:embed="rId3"/>
            <a:stretch>
              <a:fillRect l="-3638" r="-2021" b="-5072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1E1BF17-9321-C170-1394-73EDE051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24574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F1EAE86-DEDB-8C65-36B3-614CED29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357313"/>
            <a:ext cx="77390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5</a:t>
            </a:r>
            <a:endParaRPr lang="ar-EG" altLang="ar-SA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مثل كل دالة فيما يأتي بياني</a:t>
            </a: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ً</a:t>
            </a: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ا:</a:t>
            </a:r>
            <a:endParaRPr lang="ar-EG" altLang="ar-SA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14</a:t>
            </a: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) د(س) = -2س۲ + </a:t>
            </a: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س + 1 </a:t>
            </a:r>
            <a:endParaRPr lang="ar-EG" altLang="ar-SA" sz="36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1C57B74-93BB-A8E8-3079-B8ED409E84E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835696" y="425887"/>
            <a:ext cx="6605835" cy="3859903"/>
          </a:xfrm>
          <a:prstGeom prst="rect">
            <a:avLst/>
          </a:prstGeom>
          <a:blipFill>
            <a:blip r:embed="rId3"/>
            <a:stretch>
              <a:fillRect l="-4059" r="-2306" b="-4107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8E8A0CA-56FF-53B0-87F2-F9EEDAC8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10025"/>
            <a:ext cx="24574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121050E-3043-55A8-A481-710AF80A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357313"/>
            <a:ext cx="77390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CC"/>
                </a:solidFill>
                <a:latin typeface="Arial" panose="020B0604020202020204" pitchFamily="34" charset="0"/>
              </a:rPr>
              <a:t>مثال 5</a:t>
            </a:r>
            <a:endParaRPr lang="ar-EG" altLang="ar-SA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مثل كل دالة فيما يأتي بياني</a:t>
            </a: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ً</a:t>
            </a: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ا:</a:t>
            </a:r>
            <a:endParaRPr lang="ar-EG" altLang="ar-SA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15)</a:t>
            </a:r>
            <a:r>
              <a:rPr lang="ar-SA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 د(س) =2س۲ -۸س -4 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41E0EFD-0464-78FD-A1CF-3AA809A915A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87624" y="425887"/>
            <a:ext cx="7253907" cy="3862276"/>
          </a:xfrm>
          <a:prstGeom prst="rect">
            <a:avLst/>
          </a:prstGeom>
          <a:blipFill>
            <a:blip r:embed="rId3"/>
            <a:stretch>
              <a:fillRect l="-3782" r="-2101" b="-4265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1141A33-AF37-95B9-015E-EECB1F57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06850"/>
            <a:ext cx="2457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8CD76D6-5847-C2F1-F593-BB82140EF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1340768"/>
            <a:ext cx="774065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4000" b="1">
                <a:solidFill>
                  <a:srgbClr val="C00000"/>
                </a:solidFill>
                <a:latin typeface="Arial" panose="020B0604020202020204" pitchFamily="34" charset="0"/>
              </a:rPr>
              <a:t>استعمال تمثيل الدوال التربيعية بيانيا</a:t>
            </a:r>
            <a:endParaRPr lang="ar-EG" altLang="ar-SA" sz="4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ar-SA" altLang="ar-SA" sz="4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4000" b="1">
                <a:solidFill>
                  <a:srgbClr val="0000CC"/>
                </a:solidFill>
                <a:latin typeface="Arial" panose="020B0604020202020204" pitchFamily="34" charset="0"/>
              </a:rPr>
              <a:t>فيزياء: </a:t>
            </a:r>
            <a:r>
              <a:rPr lang="ar-SA" altLang="ar-SA" sz="4000" b="1">
                <a:latin typeface="Arial" panose="020B0604020202020204" pitchFamily="34" charset="0"/>
              </a:rPr>
              <a:t>عرضت الجمعية السعودية للعلوم الفيزيائية فيلما لإطلاق نموذج صاروخ، حيث يمكن تمثيل ارتفاع الصاروخ عن الأرض بالأقدام بعد (س) ثانية بالدالة ف (س) = -۱۳ س۲+ ۱۳۰ س + ۳۱۲ </a:t>
            </a:r>
            <a:endParaRPr lang="ar-EG" altLang="ar-SA" sz="40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4000" b="1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6093B8E-556D-FEA9-7D02-C77E5D2E3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620713"/>
            <a:ext cx="77390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00CC"/>
                </a:solidFill>
                <a:latin typeface="Arial" panose="020B0604020202020204" pitchFamily="34" charset="0"/>
              </a:rPr>
              <a:t>مثال </a:t>
            </a:r>
            <a:r>
              <a:rPr lang="ar-EG" altLang="ar-SA" b="1">
                <a:solidFill>
                  <a:srgbClr val="0000CC"/>
                </a:solidFill>
                <a:latin typeface="Arial" panose="020B0604020202020204" pitchFamily="34" charset="0"/>
              </a:rPr>
              <a:t>6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ar-EG" altLang="ar-SA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ar-SA" altLang="ar-SA" b="1">
                <a:latin typeface="Arial" panose="020B0604020202020204" pitchFamily="34" charset="0"/>
              </a:rPr>
              <a:t>16) </a:t>
            </a:r>
            <a:r>
              <a:rPr lang="ar-SA" altLang="ar-SA" b="1">
                <a:solidFill>
                  <a:srgbClr val="00B050"/>
                </a:solidFill>
                <a:latin typeface="Arial" panose="020B0604020202020204" pitchFamily="34" charset="0"/>
              </a:rPr>
              <a:t>كرة: </a:t>
            </a:r>
            <a:r>
              <a:rPr lang="ar-SA" altLang="ar-SA" b="1">
                <a:latin typeface="Arial" panose="020B0604020202020204" pitchFamily="34" charset="0"/>
              </a:rPr>
              <a:t>يقذف ياسر كرة في الهواء، وفق المعادلة ص =</a:t>
            </a:r>
            <a:r>
              <a:rPr lang="en-US" altLang="ar-SA" b="1">
                <a:latin typeface="Arial" panose="020B0604020202020204" pitchFamily="34" charset="0"/>
              </a:rPr>
              <a:t> </a:t>
            </a:r>
            <a:r>
              <a:rPr lang="ar-SA" altLang="ar-SA" b="1">
                <a:latin typeface="Arial" panose="020B0604020202020204" pitchFamily="34" charset="0"/>
              </a:rPr>
              <a:t>-16 س۲ + 16 س + 5 حيث تمثل (ص) ارتفاع الكرة بالأقدام بعد (س) ثانية.</a:t>
            </a:r>
            <a:endParaRPr lang="ar-EG" altLang="ar-SA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B715404-8D23-14A9-BB3F-FD8874DE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681038"/>
            <a:ext cx="739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3600" b="1" dirty="0">
                <a:latin typeface="Arial" panose="020B0604020202020204" pitchFamily="34" charset="0"/>
              </a:rPr>
              <a:t>أ) مثل هذه الدالة بيان</a:t>
            </a:r>
            <a:r>
              <a:rPr lang="ar-EG" altLang="ar-SA" sz="3600" b="1" dirty="0">
                <a:latin typeface="Arial" panose="020B0604020202020204" pitchFamily="34" charset="0"/>
              </a:rPr>
              <a:t>ي</a:t>
            </a:r>
            <a:r>
              <a:rPr lang="ar-SA" altLang="ar-SA" sz="3600" b="1" dirty="0">
                <a:latin typeface="Arial" panose="020B0604020202020204" pitchFamily="34" charset="0"/>
              </a:rPr>
              <a:t>ًا. </a:t>
            </a:r>
            <a:endParaRPr lang="ar-EG" altLang="ar-SA" sz="3600" b="1" dirty="0">
              <a:latin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7492533-DAF0-C896-21D2-69389838082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21009" y="1196752"/>
            <a:ext cx="7901979" cy="5506572"/>
          </a:xfrm>
          <a:prstGeom prst="rect">
            <a:avLst/>
          </a:prstGeom>
          <a:blipFill>
            <a:blip r:embed="rId3"/>
            <a:stretch>
              <a:fillRect r="-1929"/>
            </a:stretch>
          </a:blipFill>
          <a:ln>
            <a:noFill/>
          </a:ln>
        </p:spPr>
        <p:txBody>
          <a:bodyPr/>
          <a:lstStyle/>
          <a:p>
            <a:r>
              <a:rPr lang="ar-EG">
                <a:noFill/>
              </a:rPr>
              <a:t> 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64521BF-66AB-FA94-4DE7-79601BD7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23987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251A6CE-4BDE-0EB4-F329-BA3503F09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681038"/>
            <a:ext cx="7397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3600" b="1">
                <a:latin typeface="Arial" panose="020B0604020202020204" pitchFamily="34" charset="0"/>
              </a:rPr>
              <a:t>ب) ما الارتفاع الذي قذفت منه الكرة؟</a:t>
            </a:r>
            <a:endParaRPr lang="ar-EG" altLang="ar-SA" sz="3600" b="1">
              <a:latin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8F04FEF-BFFC-AC21-7A5E-7033BF06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965450"/>
            <a:ext cx="4392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EG" altLang="ar-SA" sz="4800" b="1">
                <a:solidFill>
                  <a:srgbClr val="006600"/>
                </a:solidFill>
                <a:latin typeface="Arial" panose="020B0604020202020204" pitchFamily="34" charset="0"/>
              </a:rPr>
              <a:t>5 أقدام</a:t>
            </a:r>
            <a:endParaRPr lang="ar-EG" altLang="ar-SA" sz="4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DB00A28-9E5D-89D2-A1E2-AC67E02D5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681038"/>
            <a:ext cx="739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3600" b="1">
                <a:latin typeface="Arial" panose="020B0604020202020204" pitchFamily="34" charset="0"/>
              </a:rPr>
              <a:t>ج) ما أقصى ارتفاع تصله الكرة من سطح الأرض؟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F7A567B-8057-4D40-EE31-4ADDC09F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400425"/>
            <a:ext cx="4741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ar-EG" altLang="ar-SA" sz="5400" b="1">
                <a:solidFill>
                  <a:srgbClr val="006600"/>
                </a:solidFill>
                <a:latin typeface="Arial" panose="020B0604020202020204" pitchFamily="34" charset="0"/>
              </a:rPr>
              <a:t>9 أقدام</a:t>
            </a:r>
            <a:endParaRPr lang="ar-EG" altLang="ar-SA" sz="5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1AB7B296-C8FE-DB1A-F693-11D816DC5EA3}"/>
              </a:ext>
            </a:extLst>
          </p:cNvPr>
          <p:cNvSpPr txBox="1"/>
          <p:nvPr/>
        </p:nvSpPr>
        <p:spPr bwMode="auto">
          <a:xfrm>
            <a:off x="771471" y="2404473"/>
            <a:ext cx="8963455" cy="1264980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تدرب وحل المسائل</a:t>
            </a:r>
          </a:p>
        </p:txBody>
      </p:sp>
    </p:spTree>
    <p:extLst>
      <p:ext uri="{BB962C8B-B14F-4D97-AF65-F5344CB8AC3E}">
        <p14:creationId xmlns:p14="http://schemas.microsoft.com/office/powerpoint/2010/main" val="100397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1">
            <a:extLst>
              <a:ext uri="{FF2B5EF4-FFF2-40B4-BE49-F238E27FC236}">
                <a16:creationId xmlns:a16="http://schemas.microsoft.com/office/drawing/2014/main" id="{ECA50CB9-680A-4F67-9CFC-2F4C56AB082B}"/>
              </a:ext>
            </a:extLst>
          </p:cNvPr>
          <p:cNvSpPr/>
          <p:nvPr/>
        </p:nvSpPr>
        <p:spPr>
          <a:xfrm>
            <a:off x="2915816" y="1138282"/>
            <a:ext cx="3672408" cy="1523999"/>
          </a:xfrm>
          <a:custGeom>
            <a:avLst/>
            <a:gdLst/>
            <a:ahLst/>
            <a:cxnLst/>
            <a:rect l="l" t="t" r="r" b="b"/>
            <a:pathLst>
              <a:path w="1220578" h="692400">
                <a:moveTo>
                  <a:pt x="0" y="0"/>
                </a:moveTo>
                <a:lnTo>
                  <a:pt x="1220578" y="0"/>
                </a:lnTo>
                <a:lnTo>
                  <a:pt x="1220578" y="692401"/>
                </a:lnTo>
                <a:lnTo>
                  <a:pt x="0" y="6924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B4A09-D3A7-7A65-51CC-26C9BA59B10C}"/>
              </a:ext>
            </a:extLst>
          </p:cNvPr>
          <p:cNvSpPr txBox="1"/>
          <p:nvPr/>
        </p:nvSpPr>
        <p:spPr bwMode="auto">
          <a:xfrm>
            <a:off x="3203848" y="1484784"/>
            <a:ext cx="2911824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bg1"/>
                </a:solidFill>
                <a:cs typeface="Times New Roman" panose="02020603050405020304" pitchFamily="18" charset="0"/>
              </a:rPr>
              <a:t>مثال 1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53BBA21-D91A-56C4-ADF0-6022D4857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3185804"/>
            <a:ext cx="7489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latin typeface="Arial" charset="0"/>
                <a:cs typeface="Arial" charset="0"/>
              </a:rPr>
              <a:t>استعمل جدول القيم لتمثيل كل دالة فيما يأتي بيانيًا، وحدد مجالها ومداها.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8CE305AD-F95A-7A97-51A0-E1B0E4A0824D}"/>
              </a:ext>
            </a:extLst>
          </p:cNvPr>
          <p:cNvSpPr/>
          <p:nvPr/>
        </p:nvSpPr>
        <p:spPr>
          <a:xfrm>
            <a:off x="1534757" y="1988840"/>
            <a:ext cx="6251575" cy="24495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561CD-3BD3-B608-99E3-F418F4C0FCD2}"/>
              </a:ext>
            </a:extLst>
          </p:cNvPr>
          <p:cNvSpPr txBox="1"/>
          <p:nvPr/>
        </p:nvSpPr>
        <p:spPr>
          <a:xfrm>
            <a:off x="1509713" y="2709863"/>
            <a:ext cx="6194425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17) ص = 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+ 4س + 6 </a:t>
            </a:r>
            <a:endParaRPr lang="en-US" sz="4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11">
            <a:extLst>
              <a:ext uri="{FF2B5EF4-FFF2-40B4-BE49-F238E27FC236}">
                <a16:creationId xmlns:a16="http://schemas.microsoft.com/office/drawing/2014/main" id="{3C0C1AFD-7705-0738-0D73-D2706440D380}"/>
              </a:ext>
            </a:extLst>
          </p:cNvPr>
          <p:cNvPicPr/>
          <p:nvPr/>
        </p:nvPicPr>
        <p:blipFill>
          <a:blip r:embed="rId3">
            <a:lum bright="-8000" contrast="14000"/>
          </a:blip>
          <a:srcRect/>
          <a:stretch>
            <a:fillRect/>
          </a:stretch>
        </p:blipFill>
        <p:spPr bwMode="auto">
          <a:xfrm>
            <a:off x="1476375" y="3036888"/>
            <a:ext cx="2592388" cy="1503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C49761-2510-99A8-A784-8A25C7A5A4B6}"/>
              </a:ext>
            </a:extLst>
          </p:cNvPr>
          <p:cNvGraphicFramePr>
            <a:graphicFrameLocks noGrp="1"/>
          </p:cNvGraphicFramePr>
          <p:nvPr/>
        </p:nvGraphicFramePr>
        <p:xfrm>
          <a:off x="3416302" y="4740275"/>
          <a:ext cx="4224336" cy="1122364"/>
        </p:xfrm>
        <a:graphic>
          <a:graphicData uri="http://schemas.openxmlformats.org/drawingml/2006/table">
            <a:tbl>
              <a:tblPr rtl="1"/>
              <a:tblGrid>
                <a:gridCol w="60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1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س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ص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6406525-4265-FAA2-CB4B-2C6EE1B2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931" y="1268760"/>
            <a:ext cx="6688137" cy="1200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المجال = مجموعة الأعداد الحقيقية</a:t>
            </a:r>
            <a:endParaRPr lang="en-US" altLang="ar-EG" sz="3600" b="1"/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/>
              <a:t> المدى=</a:t>
            </a:r>
            <a:r>
              <a:rPr lang="en-US" altLang="ar-EG" sz="3600" b="1"/>
              <a:t> </a:t>
            </a:r>
            <a:r>
              <a:rPr lang="ar-EG" altLang="ar-EG" sz="3600" b="1"/>
              <a:t>{ص</a:t>
            </a:r>
            <a:r>
              <a:rPr lang="en-US" altLang="ar-EG" sz="3600" b="1"/>
              <a:t> </a:t>
            </a:r>
            <a:r>
              <a:rPr lang="ar-EG" altLang="ar-EG" sz="3600" b="1"/>
              <a:t>|</a:t>
            </a:r>
            <a:r>
              <a:rPr lang="en-US" altLang="ar-EG" sz="3600" b="1"/>
              <a:t> </a:t>
            </a:r>
            <a:r>
              <a:rPr lang="ar-EG" altLang="ar-EG" sz="3600" b="1"/>
              <a:t>ص</a:t>
            </a:r>
            <a:r>
              <a:rPr lang="en-US" altLang="ar-EG" sz="3600" b="1"/>
              <a:t> </a:t>
            </a:r>
            <a:r>
              <a:rPr lang="ar-EG" altLang="ar-EG" sz="3600" b="1"/>
              <a:t>≥</a:t>
            </a:r>
            <a:r>
              <a:rPr lang="en-US" altLang="ar-EG" sz="3600" b="1"/>
              <a:t> </a:t>
            </a:r>
            <a:r>
              <a:rPr lang="ar-EG" altLang="ar-EG" sz="3600" b="1"/>
              <a:t>2}</a:t>
            </a:r>
            <a:r>
              <a:rPr lang="en-US" altLang="ar-EG" sz="3600" b="1"/>
              <a:t> </a:t>
            </a: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ACF5610D-C30C-7EDE-2C95-1BA20AAAE5E5}"/>
              </a:ext>
            </a:extLst>
          </p:cNvPr>
          <p:cNvSpPr/>
          <p:nvPr/>
        </p:nvSpPr>
        <p:spPr>
          <a:xfrm>
            <a:off x="1446213" y="1916831"/>
            <a:ext cx="6251575" cy="22328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1142A-A4BC-C694-905C-D9DA4C7C2FF8}"/>
              </a:ext>
            </a:extLst>
          </p:cNvPr>
          <p:cNvSpPr txBox="1"/>
          <p:nvPr/>
        </p:nvSpPr>
        <p:spPr>
          <a:xfrm>
            <a:off x="1509713" y="2636838"/>
            <a:ext cx="6194425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18) ص = 2س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+ 4س + 7 </a:t>
            </a:r>
            <a:endParaRPr lang="en-US" sz="4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CFD512D-94C2-9EF4-1A60-E11CD0CB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096169"/>
            <a:ext cx="6688137" cy="64611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المجال = ح ، المدى = { ص| ص ≥ 5}</a:t>
            </a:r>
            <a:endParaRPr lang="en-US" altLang="ar-EG" sz="3600" b="1" dirty="0">
              <a:solidFill>
                <a:srgbClr val="C00000"/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611B9F1-2AD2-B38A-C680-9C1FBA0F0653}"/>
              </a:ext>
            </a:extLst>
          </p:cNvPr>
          <p:cNvPicPr/>
          <p:nvPr/>
        </p:nvPicPr>
        <p:blipFill>
          <a:blip r:embed="rId5">
            <a:lum bright="-8000" contrast="14000"/>
          </a:blip>
          <a:srcRect/>
          <a:stretch>
            <a:fillRect/>
          </a:stretch>
        </p:blipFill>
        <p:spPr bwMode="auto">
          <a:xfrm>
            <a:off x="1547813" y="2708275"/>
            <a:ext cx="3311525" cy="129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A77EBB07-D29F-50A8-7B5C-4129EEB2AADE}"/>
              </a:ext>
            </a:extLst>
          </p:cNvPr>
          <p:cNvGraphicFramePr>
            <a:graphicFrameLocks noGrp="1"/>
          </p:cNvGraphicFramePr>
          <p:nvPr/>
        </p:nvGraphicFramePr>
        <p:xfrm>
          <a:off x="2312988" y="4316413"/>
          <a:ext cx="4800600" cy="1122362"/>
        </p:xfrm>
        <a:graphic>
          <a:graphicData uri="http://schemas.openxmlformats.org/drawingml/2006/table">
            <a:tbl>
              <a:tblPr rtl="1"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1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س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ص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B853138-65C4-7659-72D6-86BFE8935E56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1228725"/>
            <a:ext cx="7740650" cy="4400550"/>
            <a:chOff x="755576" y="1628800"/>
            <a:chExt cx="7740352" cy="4401431"/>
          </a:xfrm>
        </p:grpSpPr>
        <p:sp>
          <p:nvSpPr>
            <p:cNvPr id="20486" name="مستطيل 1">
              <a:extLst>
                <a:ext uri="{FF2B5EF4-FFF2-40B4-BE49-F238E27FC236}">
                  <a16:creationId xmlns:a16="http://schemas.microsoft.com/office/drawing/2014/main" id="{9CC248D5-C962-5770-6879-39669B0E8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76" y="1628800"/>
              <a:ext cx="7740352" cy="4401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latin typeface="Arial" panose="020B0604020202020204" pitchFamily="34" charset="0"/>
                </a:rPr>
                <a:t>أ) مثل الدالة بيان</a:t>
              </a:r>
              <a:r>
                <a:rPr lang="ar-EG" altLang="ar-SA" sz="2000" b="1" dirty="0">
                  <a:latin typeface="Arial" panose="020B0604020202020204" pitchFamily="34" charset="0"/>
                </a:rPr>
                <a:t>ي</a:t>
              </a:r>
              <a:r>
                <a:rPr lang="ar-SA" altLang="ar-SA" sz="2000" b="1" dirty="0">
                  <a:latin typeface="Arial" panose="020B0604020202020204" pitchFamily="34" charset="0"/>
                </a:rPr>
                <a:t>ًا.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latin typeface="Arial" panose="020B0604020202020204" pitchFamily="34" charset="0"/>
                </a:rPr>
                <a:t>س = -</a:t>
              </a:r>
              <a:r>
                <a:rPr lang="ar-EG" altLang="ar-SA" sz="2000" b="1" dirty="0">
                  <a:latin typeface="Arial" panose="020B0604020202020204" pitchFamily="34" charset="0"/>
                </a:rPr>
                <a:t>  ــــــــ                     </a:t>
              </a:r>
              <a:r>
                <a:rPr lang="ar-SA" altLang="ar-SA" sz="2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معادلة محور التماثل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ar-EG" altLang="ar-SA" sz="2000" b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latin typeface="Arial" panose="020B0604020202020204" pitchFamily="34" charset="0"/>
                </a:rPr>
                <a:t>س = -</a:t>
              </a:r>
              <a:r>
                <a:rPr lang="ar-EG" altLang="ar-SA" sz="2000" b="1" dirty="0">
                  <a:latin typeface="Arial" panose="020B0604020202020204" pitchFamily="34" charset="0"/>
                </a:rPr>
                <a:t>  ــــــــ = 5                </a:t>
              </a:r>
              <a:r>
                <a:rPr lang="ar-SA" altLang="ar-SA" sz="2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أ= -</a:t>
              </a:r>
              <a:r>
                <a:rPr lang="ar-EG" altLang="ar-SA" sz="2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13</a:t>
              </a:r>
              <a:r>
                <a:rPr lang="ar-SA" altLang="ar-SA" sz="2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 ، ب = ۱۳۰ </a:t>
              </a:r>
              <a:endParaRPr lang="ar-EG" altLang="ar-SA" sz="20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ar-EG" altLang="ar-SA" sz="2000" b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latin typeface="Arial" panose="020B0604020202020204" pitchFamily="34" charset="0"/>
                </a:rPr>
                <a:t>بما أن معادلة محور التماثل س = 5؛ لذا فالإحداثي السيني للرأس هو 5.</a:t>
              </a:r>
              <a:endParaRPr lang="ar-EG" altLang="ar-SA" sz="2000" b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ar-EG" altLang="ar-SA" sz="2000" b="1" dirty="0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latin typeface="Arial" panose="020B0604020202020204" pitchFamily="34" charset="0"/>
                </a:rPr>
                <a:t>ص = - ۱۳ س۲+ ۱۳۰ س + ۳۱۲ </a:t>
              </a:r>
              <a:r>
                <a:rPr lang="ar-EG" altLang="ar-SA" sz="2000" b="1" dirty="0">
                  <a:latin typeface="Arial" panose="020B0604020202020204" pitchFamily="34" charset="0"/>
                </a:rPr>
                <a:t>         </a:t>
              </a:r>
              <a:r>
                <a:rPr lang="ar-SA" altLang="ar-SA" sz="2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المعادلة الأصلية </a:t>
              </a:r>
              <a:endParaRPr lang="ar-EG" altLang="ar-SA" sz="20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latin typeface="Arial" panose="020B0604020202020204" pitchFamily="34" charset="0"/>
                </a:rPr>
                <a:t>= -۱۳ (۵)۲ +۱۳۰ (ه)+ ۳۱۲</a:t>
              </a:r>
              <a:r>
                <a:rPr lang="ar-EG" altLang="ar-SA" sz="2000" b="1" dirty="0">
                  <a:latin typeface="Arial" panose="020B0604020202020204" pitchFamily="34" charset="0"/>
                </a:rPr>
                <a:t>                   </a:t>
              </a:r>
              <a:r>
                <a:rPr lang="ar-SA" altLang="ar-SA" sz="2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س = ه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ar-EG" altLang="ar-SA" sz="2000" b="1" dirty="0">
                  <a:latin typeface="Arial" panose="020B0604020202020204" pitchFamily="34" charset="0"/>
                </a:rPr>
                <a:t>= - 325 + 650 + 312 = 637                  </a:t>
              </a:r>
              <a:r>
                <a:rPr lang="ar-EG" altLang="ar-SA" sz="20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بسّط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ar-EG" altLang="ar-SA" sz="20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ar-SA" altLang="ar-SA" sz="2000" b="1" dirty="0">
                  <a:latin typeface="Arial" panose="020B0604020202020204" pitchFamily="34" charset="0"/>
                </a:rPr>
                <a:t>الرأس هو (</a:t>
              </a:r>
              <a:r>
                <a:rPr lang="ar-EG" altLang="ar-SA" sz="2000" b="1" dirty="0">
                  <a:latin typeface="Arial" panose="020B0604020202020204" pitchFamily="34" charset="0"/>
                </a:rPr>
                <a:t>5</a:t>
              </a:r>
              <a:r>
                <a:rPr lang="ar-SA" altLang="ar-SA" sz="2000" b="1" dirty="0">
                  <a:latin typeface="Arial" panose="020B0604020202020204" pitchFamily="34" charset="0"/>
                </a:rPr>
                <a:t>، </a:t>
              </a:r>
              <a:r>
                <a:rPr lang="ar-EG" altLang="ar-SA" sz="2000" b="1" dirty="0">
                  <a:latin typeface="Arial" panose="020B0604020202020204" pitchFamily="34" charset="0"/>
                </a:rPr>
                <a:t>637</a:t>
              </a:r>
              <a:r>
                <a:rPr lang="ar-SA" altLang="ar-SA" sz="2000" b="1" dirty="0">
                  <a:latin typeface="Arial" panose="020B0604020202020204" pitchFamily="34" charset="0"/>
                </a:rPr>
                <a:t>). ولتجد نقطة أخرى، اختر س = . وعوض ذلك في الدالة الأصلية، فتكون النقطة الجديدة هي (۰، ۳۱۲)، وتكون النقطة المقابلة لها على الطرف الأخر لمحور التماثل هي</a:t>
              </a:r>
              <a:r>
                <a:rPr lang="ar-EG" altLang="ar-SA" sz="2000" b="1" dirty="0">
                  <a:latin typeface="Arial" panose="020B0604020202020204" pitchFamily="34" charset="0"/>
                </a:rPr>
                <a:t> </a:t>
              </a:r>
              <a:r>
                <a:rPr lang="ar-SA" altLang="ar-SA" sz="2000" b="1" dirty="0">
                  <a:latin typeface="Arial" panose="020B0604020202020204" pitchFamily="34" charset="0"/>
                </a:rPr>
                <a:t>(۱۰،</a:t>
              </a:r>
              <a:r>
                <a:rPr lang="ar-EG" altLang="ar-SA" sz="2000" b="1" dirty="0">
                  <a:latin typeface="Arial" panose="020B0604020202020204" pitchFamily="34" charset="0"/>
                </a:rPr>
                <a:t> </a:t>
              </a:r>
              <a:r>
                <a:rPr lang="ar-SA" altLang="ar-SA" sz="2000" b="1" dirty="0">
                  <a:latin typeface="Arial" panose="020B0604020202020204" pitchFamily="34" charset="0"/>
                </a:rPr>
                <a:t>۳۱۲)</a:t>
              </a:r>
            </a:p>
          </p:txBody>
        </p:sp>
        <p:sp>
          <p:nvSpPr>
            <p:cNvPr id="20487" name="مستطيل 2">
              <a:extLst>
                <a:ext uri="{FF2B5EF4-FFF2-40B4-BE49-F238E27FC236}">
                  <a16:creationId xmlns:a16="http://schemas.microsoft.com/office/drawing/2014/main" id="{3A3E8C6A-8B4B-511B-1894-8E7890266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0988" y="1844824"/>
              <a:ext cx="3353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ar-SA" altLang="ar-SA" sz="1800" b="1">
                  <a:latin typeface="Arial" panose="020B0604020202020204" pitchFamily="34" charset="0"/>
                </a:rPr>
                <a:t>ب</a:t>
              </a:r>
              <a:endParaRPr lang="ar-SA" altLang="ar-SA" sz="1800">
                <a:latin typeface="Arial" panose="020B0604020202020204" pitchFamily="34" charset="0"/>
              </a:endParaRPr>
            </a:p>
          </p:txBody>
        </p:sp>
        <p:sp>
          <p:nvSpPr>
            <p:cNvPr id="20488" name="مستطيل 4">
              <a:extLst>
                <a:ext uri="{FF2B5EF4-FFF2-40B4-BE49-F238E27FC236}">
                  <a16:creationId xmlns:a16="http://schemas.microsoft.com/office/drawing/2014/main" id="{FA5AE61B-9DEF-D706-6F4C-A1DAEEBD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304" y="2132856"/>
              <a:ext cx="36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ar-EG" altLang="ar-SA" sz="1800" b="1">
                  <a:latin typeface="Arial" panose="020B0604020202020204" pitchFamily="34" charset="0"/>
                </a:rPr>
                <a:t>2أ</a:t>
              </a:r>
              <a:endParaRPr lang="ar-SA" altLang="ar-SA" sz="1800">
                <a:latin typeface="Arial" panose="020B0604020202020204" pitchFamily="34" charset="0"/>
              </a:endParaRPr>
            </a:p>
          </p:txBody>
        </p:sp>
        <p:sp>
          <p:nvSpPr>
            <p:cNvPr id="20489" name="مستطيل 6">
              <a:extLst>
                <a:ext uri="{FF2B5EF4-FFF2-40B4-BE49-F238E27FC236}">
                  <a16:creationId xmlns:a16="http://schemas.microsoft.com/office/drawing/2014/main" id="{CC16B1A3-6427-1053-0E17-F0D6B9504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280" y="2420888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rtl="0">
                <a:spcBef>
                  <a:spcPct val="0"/>
                </a:spcBef>
                <a:buFontTx/>
                <a:buNone/>
              </a:pPr>
              <a:r>
                <a:rPr lang="en-US" altLang="ar-SA" sz="1800" b="1">
                  <a:latin typeface="Arial" panose="020B0604020202020204" pitchFamily="34" charset="0"/>
                </a:rPr>
                <a:t>130</a:t>
              </a:r>
              <a:endParaRPr lang="ar-SA" altLang="ar-SA" sz="1800">
                <a:latin typeface="Arial" panose="020B0604020202020204" pitchFamily="34" charset="0"/>
              </a:endParaRPr>
            </a:p>
          </p:txBody>
        </p:sp>
        <p:sp>
          <p:nvSpPr>
            <p:cNvPr id="20490" name="مستطيل 8">
              <a:extLst>
                <a:ext uri="{FF2B5EF4-FFF2-40B4-BE49-F238E27FC236}">
                  <a16:creationId xmlns:a16="http://schemas.microsoft.com/office/drawing/2014/main" id="{5A5770E8-0E9C-4638-5823-C6A885C43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0413" y="2731906"/>
              <a:ext cx="22339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ar-SA" sz="1800" b="1">
                  <a:latin typeface="Arial" panose="020B0604020202020204" pitchFamily="34" charset="0"/>
                </a:rPr>
                <a:t>(-13) 2</a:t>
              </a:r>
              <a:endParaRPr lang="ar-SA" altLang="ar-SA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46F27946-C67D-012C-0329-9866A2866CC1}"/>
              </a:ext>
            </a:extLst>
          </p:cNvPr>
          <p:cNvSpPr/>
          <p:nvPr/>
        </p:nvSpPr>
        <p:spPr>
          <a:xfrm>
            <a:off x="1446213" y="1773238"/>
            <a:ext cx="6251575" cy="24495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F3585-04D9-94FF-5D12-23ECAAC7566D}"/>
              </a:ext>
            </a:extLst>
          </p:cNvPr>
          <p:cNvSpPr txBox="1"/>
          <p:nvPr/>
        </p:nvSpPr>
        <p:spPr>
          <a:xfrm>
            <a:off x="1509713" y="2709863"/>
            <a:ext cx="6194425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19) ص = 2س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– 8س – 5 </a:t>
            </a:r>
            <a:endParaRPr lang="en-US" sz="44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C9BDDD3-9112-B229-42F2-D6DD273A6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931" y="908720"/>
            <a:ext cx="6688137" cy="1200150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المجال = مجموعة الأعداد الحقيقية</a:t>
            </a:r>
            <a:endParaRPr lang="en-US" altLang="ar-EG" sz="3600"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المدى = {ص | ص ≥ –13} </a:t>
            </a:r>
            <a:endParaRPr lang="en-US" altLang="ar-EG" sz="3600" b="1">
              <a:solidFill>
                <a:srgbClr val="C00000"/>
              </a:solidFill>
            </a:endParaRPr>
          </a:p>
        </p:txBody>
      </p:sp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CAC662C0-0564-AC24-0A62-0D35FA2E403B}"/>
              </a:ext>
            </a:extLst>
          </p:cNvPr>
          <p:cNvGraphicFramePr>
            <a:graphicFrameLocks noGrp="1"/>
          </p:cNvGraphicFramePr>
          <p:nvPr/>
        </p:nvGraphicFramePr>
        <p:xfrm>
          <a:off x="3335335" y="4960938"/>
          <a:ext cx="4440240" cy="1122362"/>
        </p:xfrm>
        <a:graphic>
          <a:graphicData uri="http://schemas.openxmlformats.org/drawingml/2006/table">
            <a:tbl>
              <a:tblPr rtl="1"/>
              <a:tblGrid>
                <a:gridCol w="74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11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س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ص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-5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14500" algn="r"/>
                        </a:tabLst>
                      </a:pPr>
                      <a:r>
                        <a:rPr lang="ar-EG" sz="3200" b="1" dirty="0">
                          <a:solidFill>
                            <a:srgbClr val="0033CC"/>
                          </a:solidFill>
                          <a:latin typeface="Calibri"/>
                          <a:ea typeface="Calibri"/>
                          <a:cs typeface="Times New Roman"/>
                        </a:rPr>
                        <a:t>-5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8306" name="Picture 1">
            <a:extLst>
              <a:ext uri="{FF2B5EF4-FFF2-40B4-BE49-F238E27FC236}">
                <a16:creationId xmlns:a16="http://schemas.microsoft.com/office/drawing/2014/main" id="{23F00538-EE46-880C-BFD8-5AAB0982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8000" contrast="14000"/>
          </a:blip>
          <a:srcRect/>
          <a:stretch>
            <a:fillRect/>
          </a:stretch>
        </p:blipFill>
        <p:spPr bwMode="auto">
          <a:xfrm>
            <a:off x="1019175" y="2613025"/>
            <a:ext cx="2544763" cy="194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1">
            <a:extLst>
              <a:ext uri="{FF2B5EF4-FFF2-40B4-BE49-F238E27FC236}">
                <a16:creationId xmlns:a16="http://schemas.microsoft.com/office/drawing/2014/main" id="{5F1799B4-1902-4F60-A2FD-FEBA96EF109A}"/>
              </a:ext>
            </a:extLst>
          </p:cNvPr>
          <p:cNvSpPr/>
          <p:nvPr/>
        </p:nvSpPr>
        <p:spPr>
          <a:xfrm>
            <a:off x="2967572" y="1466259"/>
            <a:ext cx="3672408" cy="1523999"/>
          </a:xfrm>
          <a:custGeom>
            <a:avLst/>
            <a:gdLst/>
            <a:ahLst/>
            <a:cxnLst/>
            <a:rect l="l" t="t" r="r" b="b"/>
            <a:pathLst>
              <a:path w="1220578" h="692400">
                <a:moveTo>
                  <a:pt x="0" y="0"/>
                </a:moveTo>
                <a:lnTo>
                  <a:pt x="1220578" y="0"/>
                </a:lnTo>
                <a:lnTo>
                  <a:pt x="1220578" y="692401"/>
                </a:lnTo>
                <a:lnTo>
                  <a:pt x="0" y="6924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B9D70-11F7-59B1-6AFC-9716509479B6}"/>
              </a:ext>
            </a:extLst>
          </p:cNvPr>
          <p:cNvSpPr txBox="1"/>
          <p:nvPr/>
        </p:nvSpPr>
        <p:spPr bwMode="auto">
          <a:xfrm>
            <a:off x="3347864" y="1556792"/>
            <a:ext cx="2911824" cy="1168539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مثال 2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F05786-A549-C57F-C872-D239D3DC3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3205755"/>
            <a:ext cx="7489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أوجد الرأس ومعادلة محور التماثل, والمقطع الصادي لكل تمثيل بياني فيما يأتي: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7DBBF379-835E-F6BF-5969-B526232843C9}"/>
              </a:ext>
            </a:extLst>
          </p:cNvPr>
          <p:cNvSpPr/>
          <p:nvPr/>
        </p:nvSpPr>
        <p:spPr>
          <a:xfrm>
            <a:off x="6156325" y="2276475"/>
            <a:ext cx="1527175" cy="143986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5A52C-2391-1168-5665-3FF8EAD9C7CB}"/>
              </a:ext>
            </a:extLst>
          </p:cNvPr>
          <p:cNvSpPr txBox="1"/>
          <p:nvPr/>
        </p:nvSpPr>
        <p:spPr>
          <a:xfrm>
            <a:off x="6176963" y="2708275"/>
            <a:ext cx="1512887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20)</a:t>
            </a:r>
            <a:endParaRPr lang="en-US" sz="4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pic>
        <p:nvPicPr>
          <p:cNvPr id="10251" name="Picture 11">
            <a:extLst>
              <a:ext uri="{FF2B5EF4-FFF2-40B4-BE49-F238E27FC236}">
                <a16:creationId xmlns:a16="http://schemas.microsoft.com/office/drawing/2014/main" id="{6F132E1A-FCE5-E737-71A7-BB779E8D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2000"/>
          </a:blip>
          <a:srcRect/>
          <a:stretch>
            <a:fillRect/>
          </a:stretch>
        </p:blipFill>
        <p:spPr bwMode="auto">
          <a:xfrm>
            <a:off x="1007269" y="1641996"/>
            <a:ext cx="3960813" cy="367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8C3F4F-54E5-2D5F-34AA-CAC1AE26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92375"/>
            <a:ext cx="705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 dirty="0">
                <a:latin typeface="Arial" panose="020B0604020202020204" pitchFamily="34" charset="0"/>
              </a:rPr>
              <a:t>الرأس = (-3، -6)، محور التماثل س = -3، المقطع الصادي = 3</a:t>
            </a:r>
            <a:endParaRPr lang="en-US" altLang="ar-EG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0B89ABBA-609C-3CFB-66CB-F722383E7547}"/>
              </a:ext>
            </a:extLst>
          </p:cNvPr>
          <p:cNvSpPr/>
          <p:nvPr/>
        </p:nvSpPr>
        <p:spPr>
          <a:xfrm>
            <a:off x="6227763" y="2133600"/>
            <a:ext cx="1527175" cy="143986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F5435-8FC0-166F-40B0-DE071F4438AC}"/>
              </a:ext>
            </a:extLst>
          </p:cNvPr>
          <p:cNvSpPr txBox="1"/>
          <p:nvPr/>
        </p:nvSpPr>
        <p:spPr>
          <a:xfrm>
            <a:off x="6248400" y="2565400"/>
            <a:ext cx="1512888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21)</a:t>
            </a:r>
            <a:endParaRPr lang="en-US" sz="4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pic>
        <p:nvPicPr>
          <p:cNvPr id="12299" name="Picture 11">
            <a:extLst>
              <a:ext uri="{FF2B5EF4-FFF2-40B4-BE49-F238E27FC236}">
                <a16:creationId xmlns:a16="http://schemas.microsoft.com/office/drawing/2014/main" id="{E7BCA5D1-744C-094C-AEA2-DEF724E0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2000"/>
          </a:blip>
          <a:srcRect/>
          <a:stretch>
            <a:fillRect/>
          </a:stretch>
        </p:blipFill>
        <p:spPr bwMode="auto">
          <a:xfrm>
            <a:off x="1271588" y="1485900"/>
            <a:ext cx="3588444" cy="3887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9941EC9-0818-794A-7C07-DC46A2449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2854325"/>
            <a:ext cx="705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الرأس = (0, -4)، محور التماثل س = 0، المقطع الصادي  = -4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4EFD4343-9950-0E27-FCFB-0BE4732179BD}"/>
              </a:ext>
            </a:extLst>
          </p:cNvPr>
          <p:cNvSpPr/>
          <p:nvPr/>
        </p:nvSpPr>
        <p:spPr>
          <a:xfrm>
            <a:off x="6011863" y="2349500"/>
            <a:ext cx="1527175" cy="143986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9DAF2-BA3D-469B-96E1-A6A9B04D9976}"/>
              </a:ext>
            </a:extLst>
          </p:cNvPr>
          <p:cNvSpPr txBox="1"/>
          <p:nvPr/>
        </p:nvSpPr>
        <p:spPr>
          <a:xfrm>
            <a:off x="6032500" y="2781300"/>
            <a:ext cx="1512888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22)</a:t>
            </a:r>
            <a:endParaRPr lang="en-US" sz="4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pic>
        <p:nvPicPr>
          <p:cNvPr id="14347" name="Picture 11">
            <a:extLst>
              <a:ext uri="{FF2B5EF4-FFF2-40B4-BE49-F238E27FC236}">
                <a16:creationId xmlns:a16="http://schemas.microsoft.com/office/drawing/2014/main" id="{8C17DE50-C5CE-2DBE-6C53-DA4761623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22000"/>
          </a:blip>
          <a:srcRect/>
          <a:stretch>
            <a:fillRect/>
          </a:stretch>
        </p:blipFill>
        <p:spPr bwMode="auto">
          <a:xfrm>
            <a:off x="1630363" y="1439863"/>
            <a:ext cx="3757612" cy="3789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  <p:sndAc>
      <p:stSnd>
        <p:snd r:embed="rId2" name="0063 - arcade game bee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226B5C-1B49-63DD-5ED6-11BF274C9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54250"/>
            <a:ext cx="705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الرأس = (0, 0)، محور التماثل س = 0 ، المقطع الصادي = 0</a:t>
            </a:r>
          </a:p>
        </p:txBody>
      </p:sp>
    </p:spTree>
  </p:cSld>
  <p:clrMapOvr>
    <a:masterClrMapping/>
  </p:clrMapOvr>
  <p:transition>
    <p:wipe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1">
            <a:extLst>
              <a:ext uri="{FF2B5EF4-FFF2-40B4-BE49-F238E27FC236}">
                <a16:creationId xmlns:a16="http://schemas.microsoft.com/office/drawing/2014/main" id="{84A0B513-5419-4D96-B79B-9857DE51ECBE}"/>
              </a:ext>
            </a:extLst>
          </p:cNvPr>
          <p:cNvSpPr/>
          <p:nvPr/>
        </p:nvSpPr>
        <p:spPr>
          <a:xfrm>
            <a:off x="3472408" y="1196752"/>
            <a:ext cx="3672408" cy="1523999"/>
          </a:xfrm>
          <a:custGeom>
            <a:avLst/>
            <a:gdLst/>
            <a:ahLst/>
            <a:cxnLst/>
            <a:rect l="l" t="t" r="r" b="b"/>
            <a:pathLst>
              <a:path w="1220578" h="692400">
                <a:moveTo>
                  <a:pt x="0" y="0"/>
                </a:moveTo>
                <a:lnTo>
                  <a:pt x="1220578" y="0"/>
                </a:lnTo>
                <a:lnTo>
                  <a:pt x="1220578" y="692401"/>
                </a:lnTo>
                <a:lnTo>
                  <a:pt x="0" y="6924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EC0AD-B80E-FA62-995E-383E18DB6FF8}"/>
              </a:ext>
            </a:extLst>
          </p:cNvPr>
          <p:cNvSpPr txBox="1"/>
          <p:nvPr/>
        </p:nvSpPr>
        <p:spPr bwMode="auto">
          <a:xfrm>
            <a:off x="3707904" y="1374481"/>
            <a:ext cx="2911824" cy="1168539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مثال 3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C5B2811-E6B8-3B6C-3668-E72D0B87C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3068960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تقنية: أوجد الرأس ومعادلة محور التماثل والمقطع الصادي لكل دالة فيما يلي، ومثلها بيانيا باستخدام أحد التطبيقات الحاسوبية: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D93728-8341-270F-E621-2E1CC5DAC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9" y="1228725"/>
            <a:ext cx="7739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ولتجد نقطة أخرى، اختر س = </a:t>
            </a:r>
            <a:r>
              <a:rPr lang="ar-EG" altLang="ar-SA" sz="2800" b="1">
                <a:latin typeface="Arial" panose="020B0604020202020204" pitchFamily="34" charset="0"/>
              </a:rPr>
              <a:t>0</a:t>
            </a:r>
            <a:r>
              <a:rPr lang="ar-SA" altLang="ar-SA" sz="2800" b="1">
                <a:latin typeface="Arial" panose="020B0604020202020204" pitchFamily="34" charset="0"/>
              </a:rPr>
              <a:t> </a:t>
            </a: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وعوض ذلك في الدالة الأصلية،</a:t>
            </a: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 فتكون النقطة الجديدة هي </a:t>
            </a: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(۰، ۳۱۲)، </a:t>
            </a: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وتكون النقطة المقابلة لها على </a:t>
            </a:r>
            <a:endParaRPr lang="ar-EG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الطرف الآخر لمحور التماثل هي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(۱۰، ۳۱۲)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کرر هذه العملية واختر س</a:t>
            </a:r>
            <a:r>
              <a:rPr lang="ar-EG" altLang="ar-SA" sz="2800" b="1">
                <a:latin typeface="Arial" panose="020B0604020202020204" pitchFamily="34" charset="0"/>
              </a:rPr>
              <a:t> </a:t>
            </a:r>
            <a:r>
              <a:rPr lang="ar-SA" altLang="ar-SA" sz="2800" b="1">
                <a:latin typeface="Arial" panose="020B0604020202020204" pitchFamily="34" charset="0"/>
              </a:rPr>
              <a:t>= ۲ لتحصل على النقطة (۲، 5۲۰)، وتكون النقطة المقابلة لها (۸، 5۲۰)، ثم صل</a:t>
            </a:r>
            <a:r>
              <a:rPr lang="ar-EG" altLang="ar-SA" sz="2800" b="1">
                <a:latin typeface="Arial" panose="020B0604020202020204" pitchFamily="34" charset="0"/>
              </a:rPr>
              <a:t> </a:t>
            </a:r>
            <a:r>
              <a:rPr lang="ar-SA" altLang="ar-SA" sz="2800" b="1">
                <a:latin typeface="Arial" panose="020B0604020202020204" pitchFamily="34" charset="0"/>
              </a:rPr>
              <a:t>بين هذه النقاط بمنحنی </a:t>
            </a:r>
            <a:r>
              <a:rPr lang="ar-EG" altLang="ar-SA" sz="2800" b="1">
                <a:latin typeface="Arial" panose="020B0604020202020204" pitchFamily="34" charset="0"/>
              </a:rPr>
              <a:t>.</a:t>
            </a:r>
            <a:endParaRPr lang="ar-SA" altLang="ar-SA" sz="2800" b="1">
              <a:latin typeface="Arial" panose="020B0604020202020204" pitchFamily="34" charset="0"/>
            </a:endParaRPr>
          </a:p>
        </p:txBody>
      </p:sp>
      <p:pic>
        <p:nvPicPr>
          <p:cNvPr id="158722" name="Picture 2">
            <a:extLst>
              <a:ext uri="{FF2B5EF4-FFF2-40B4-BE49-F238E27FC236}">
                <a16:creationId xmlns:a16="http://schemas.microsoft.com/office/drawing/2014/main" id="{23D7CA48-7A7C-ED13-97F9-D37C9DB9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8159" r="63614" b="57607"/>
          <a:stretch>
            <a:fillRect/>
          </a:stretch>
        </p:blipFill>
        <p:spPr bwMode="auto">
          <a:xfrm>
            <a:off x="699294" y="1660525"/>
            <a:ext cx="37195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310389A4-4598-1658-9AB9-036501E38A40}"/>
              </a:ext>
            </a:extLst>
          </p:cNvPr>
          <p:cNvSpPr/>
          <p:nvPr/>
        </p:nvSpPr>
        <p:spPr>
          <a:xfrm>
            <a:off x="1200150" y="2205038"/>
            <a:ext cx="6467475" cy="18716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CD196-8F09-7D2C-8B29-646B9C87A42C}"/>
              </a:ext>
            </a:extLst>
          </p:cNvPr>
          <p:cNvSpPr txBox="1"/>
          <p:nvPr/>
        </p:nvSpPr>
        <p:spPr>
          <a:xfrm>
            <a:off x="1258888" y="2757488"/>
            <a:ext cx="6408737" cy="7683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23) ص = 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+ 8س + 10 </a:t>
            </a:r>
            <a:endParaRPr lang="en-US" sz="4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9FC9376C-8A4B-D71C-3E02-18969743F10A}"/>
              </a:ext>
            </a:extLst>
          </p:cNvPr>
          <p:cNvSpPr/>
          <p:nvPr/>
        </p:nvSpPr>
        <p:spPr>
          <a:xfrm>
            <a:off x="4572000" y="2060575"/>
            <a:ext cx="52562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ـــــــــ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FB55C0AF-1643-D940-28AD-7C29696074B9}"/>
              </a:ext>
            </a:extLst>
          </p:cNvPr>
          <p:cNvSpPr/>
          <p:nvPr/>
        </p:nvSpPr>
        <p:spPr>
          <a:xfrm>
            <a:off x="6142038" y="1774825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5C84F562-B22C-9F15-1985-61459B34C609}"/>
              </a:ext>
            </a:extLst>
          </p:cNvPr>
          <p:cNvSpPr/>
          <p:nvPr/>
        </p:nvSpPr>
        <p:spPr>
          <a:xfrm>
            <a:off x="6084888" y="2495550"/>
            <a:ext cx="1081087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0C9DC238-56D8-C165-81CC-562DF6488B5A}"/>
              </a:ext>
            </a:extLst>
          </p:cNvPr>
          <p:cNvSpPr/>
          <p:nvPr/>
        </p:nvSpPr>
        <p:spPr>
          <a:xfrm>
            <a:off x="34925" y="2636838"/>
            <a:ext cx="56880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 =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-4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7F0EA8A7-93CB-7ACB-3F6C-087D8228F82B}"/>
              </a:ext>
            </a:extLst>
          </p:cNvPr>
          <p:cNvSpPr/>
          <p:nvPr/>
        </p:nvSpPr>
        <p:spPr>
          <a:xfrm>
            <a:off x="2052638" y="2422525"/>
            <a:ext cx="13668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-8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11DC610A-0DE3-FA0A-D1DE-B98863ADCF3C}"/>
              </a:ext>
            </a:extLst>
          </p:cNvPr>
          <p:cNvSpPr/>
          <p:nvPr/>
        </p:nvSpPr>
        <p:spPr>
          <a:xfrm>
            <a:off x="1979613" y="2997200"/>
            <a:ext cx="15827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2× 1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E6A23A8A-8436-6F4B-37DB-8D740270C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784225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معادلة محور التماثل هي س = -4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FF231C96-D5CC-B901-FA3C-4D6E5E4E8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1765300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وعند س = -4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B7AE8AE-81A2-7581-09A8-BACBE3788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2747963"/>
            <a:ext cx="5688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16 – 32 + 10 = -6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AD4BFF98-4178-8CCD-161E-16910C148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860800"/>
            <a:ext cx="6697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إذن الرأس هي (-4، -6) 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E5A34A7-475C-7FE2-A59A-14D32393B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867275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والمقطع الصادي هو قيمة ﺝ = 10  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10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F81A0609-4DFD-F250-48A3-B623EA31E36F}"/>
              </a:ext>
            </a:extLst>
          </p:cNvPr>
          <p:cNvSpPr/>
          <p:nvPr/>
        </p:nvSpPr>
        <p:spPr>
          <a:xfrm>
            <a:off x="1187624" y="2204864"/>
            <a:ext cx="6915150" cy="187166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E470C-975B-05BC-7272-D1BB7824B63E}"/>
              </a:ext>
            </a:extLst>
          </p:cNvPr>
          <p:cNvSpPr txBox="1"/>
          <p:nvPr/>
        </p:nvSpPr>
        <p:spPr>
          <a:xfrm>
            <a:off x="1190799" y="2731914"/>
            <a:ext cx="6853238" cy="7683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24) ص = 2س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+ 12س + 10 </a:t>
            </a:r>
            <a:endParaRPr lang="en-US" sz="44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C5B432F0-EB9C-7454-953A-8F1B46453832}"/>
              </a:ext>
            </a:extLst>
          </p:cNvPr>
          <p:cNvSpPr/>
          <p:nvPr/>
        </p:nvSpPr>
        <p:spPr>
          <a:xfrm>
            <a:off x="4356100" y="981075"/>
            <a:ext cx="52562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ـــــــــ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8D2E9923-782F-A92D-8609-0486AD8577DE}"/>
              </a:ext>
            </a:extLst>
          </p:cNvPr>
          <p:cNvSpPr/>
          <p:nvPr/>
        </p:nvSpPr>
        <p:spPr>
          <a:xfrm>
            <a:off x="5926138" y="695325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FC1AA00D-1471-D71C-F79B-C08D36A07A14}"/>
              </a:ext>
            </a:extLst>
          </p:cNvPr>
          <p:cNvSpPr/>
          <p:nvPr/>
        </p:nvSpPr>
        <p:spPr>
          <a:xfrm>
            <a:off x="5868988" y="1416050"/>
            <a:ext cx="1081087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C6431DD0-0F2A-8F3B-E9FF-0444547514AD}"/>
              </a:ext>
            </a:extLst>
          </p:cNvPr>
          <p:cNvSpPr/>
          <p:nvPr/>
        </p:nvSpPr>
        <p:spPr>
          <a:xfrm>
            <a:off x="-180975" y="1557338"/>
            <a:ext cx="56880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 =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-3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DF0B059D-6ADC-CBC3-6BCF-729F8618F617}"/>
              </a:ext>
            </a:extLst>
          </p:cNvPr>
          <p:cNvSpPr/>
          <p:nvPr/>
        </p:nvSpPr>
        <p:spPr>
          <a:xfrm>
            <a:off x="1836738" y="1343025"/>
            <a:ext cx="13668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-12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A7BD1617-06DA-0C0E-207C-A45CB067A238}"/>
              </a:ext>
            </a:extLst>
          </p:cNvPr>
          <p:cNvSpPr/>
          <p:nvPr/>
        </p:nvSpPr>
        <p:spPr>
          <a:xfrm>
            <a:off x="1763713" y="1917700"/>
            <a:ext cx="15827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2× 2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ED2DC658-3918-5098-CC7C-5D7C7FC80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871788"/>
            <a:ext cx="6696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معادلة محور التماثل هي س = -3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D3FB592-219B-0117-2AAE-5D51FFEE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0" y="3630613"/>
            <a:ext cx="5688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وعند س = -3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BF663BEB-1AA6-17AF-7448-9688B85D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4276725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18 – 36 + 10 = -8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E14E007-4600-7F4A-B30F-C46A58D4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8" y="4795838"/>
            <a:ext cx="6697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إذن الرأس هي (-3، -8) 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CA040476-DCCA-598D-B96D-6C4F1E434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591175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والمقطع الصادي هو قيمة ﺝ = 10  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71AB8A96-2303-708C-DF4A-92B42D7FEFA3}"/>
              </a:ext>
            </a:extLst>
          </p:cNvPr>
          <p:cNvSpPr/>
          <p:nvPr/>
        </p:nvSpPr>
        <p:spPr>
          <a:xfrm>
            <a:off x="1114425" y="2132856"/>
            <a:ext cx="6915150" cy="1871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CF2F1-D27E-B83E-9B6F-861A07FD1E63}"/>
              </a:ext>
            </a:extLst>
          </p:cNvPr>
          <p:cNvSpPr txBox="1"/>
          <p:nvPr/>
        </p:nvSpPr>
        <p:spPr>
          <a:xfrm>
            <a:off x="1117600" y="2659906"/>
            <a:ext cx="6854825" cy="7683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25) ص = -3س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– 6س + 7</a:t>
            </a:r>
            <a:endParaRPr lang="en-US" sz="44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3F5405E7-13DD-D685-ECC7-BAB64DE3214D}"/>
              </a:ext>
            </a:extLst>
          </p:cNvPr>
          <p:cNvSpPr/>
          <p:nvPr/>
        </p:nvSpPr>
        <p:spPr>
          <a:xfrm>
            <a:off x="4356100" y="620713"/>
            <a:ext cx="52562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ـــــــــ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280E59EC-8CAF-5187-981B-B6B7BFA19315}"/>
              </a:ext>
            </a:extLst>
          </p:cNvPr>
          <p:cNvSpPr/>
          <p:nvPr/>
        </p:nvSpPr>
        <p:spPr>
          <a:xfrm>
            <a:off x="5926138" y="334963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F85EF87B-1752-CE0B-259B-25D9FFF51C78}"/>
              </a:ext>
            </a:extLst>
          </p:cNvPr>
          <p:cNvSpPr/>
          <p:nvPr/>
        </p:nvSpPr>
        <p:spPr>
          <a:xfrm>
            <a:off x="5868988" y="1055688"/>
            <a:ext cx="1081087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68C5062B-8602-5B88-7D90-891AD6160F57}"/>
              </a:ext>
            </a:extLst>
          </p:cNvPr>
          <p:cNvSpPr/>
          <p:nvPr/>
        </p:nvSpPr>
        <p:spPr>
          <a:xfrm>
            <a:off x="-180975" y="1196975"/>
            <a:ext cx="56880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 =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-1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30741CB9-82AA-82BE-936C-E851A62EF93B}"/>
              </a:ext>
            </a:extLst>
          </p:cNvPr>
          <p:cNvSpPr/>
          <p:nvPr/>
        </p:nvSpPr>
        <p:spPr>
          <a:xfrm>
            <a:off x="1836738" y="982663"/>
            <a:ext cx="13668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6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F35DB497-0BC8-EEC1-8D21-AD5C492FD01E}"/>
              </a:ext>
            </a:extLst>
          </p:cNvPr>
          <p:cNvSpPr/>
          <p:nvPr/>
        </p:nvSpPr>
        <p:spPr>
          <a:xfrm>
            <a:off x="1763713" y="1557338"/>
            <a:ext cx="15827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2×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-3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86AF0C3-D462-4B3E-ADD3-8AA0703D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231140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معادلة محور التماثل هي س = - 1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D1CCA3F2-5D24-CCEC-C6F0-6218CD59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2963863"/>
            <a:ext cx="5688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وعند س = - 1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7851AA21-D6BB-2748-D3A4-9CA17FB98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388" y="3717925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-3 + 6 + 7 = 10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A14FA89C-305A-B5AE-3636-FE9C91B5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4565650"/>
            <a:ext cx="669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إذن الرأس هي (-1، 10) 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841EA05-593F-189C-EC54-98DA46DB5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480050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والمقطع الصادي هو قيمة ﺝ = 7  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  <p:bldP spid="13" grpId="0"/>
      <p:bldP spid="17" grpId="0"/>
      <p:bldP spid="18" grpId="0"/>
      <p:bldP spid="19" grpId="0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1">
            <a:extLst>
              <a:ext uri="{FF2B5EF4-FFF2-40B4-BE49-F238E27FC236}">
                <a16:creationId xmlns:a16="http://schemas.microsoft.com/office/drawing/2014/main" id="{0E758503-534F-4B8D-B5C5-DC09F8E4A12C}"/>
              </a:ext>
            </a:extLst>
          </p:cNvPr>
          <p:cNvSpPr/>
          <p:nvPr/>
        </p:nvSpPr>
        <p:spPr>
          <a:xfrm>
            <a:off x="3275856" y="1905001"/>
            <a:ext cx="3672408" cy="1523999"/>
          </a:xfrm>
          <a:custGeom>
            <a:avLst/>
            <a:gdLst/>
            <a:ahLst/>
            <a:cxnLst/>
            <a:rect l="l" t="t" r="r" b="b"/>
            <a:pathLst>
              <a:path w="1220578" h="692400">
                <a:moveTo>
                  <a:pt x="0" y="0"/>
                </a:moveTo>
                <a:lnTo>
                  <a:pt x="1220578" y="0"/>
                </a:lnTo>
                <a:lnTo>
                  <a:pt x="1220578" y="692401"/>
                </a:lnTo>
                <a:lnTo>
                  <a:pt x="0" y="6924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F29D0-0C2D-3229-0D54-CA5834CEF319}"/>
              </a:ext>
            </a:extLst>
          </p:cNvPr>
          <p:cNvSpPr txBox="1"/>
          <p:nvPr/>
        </p:nvSpPr>
        <p:spPr bwMode="auto">
          <a:xfrm>
            <a:off x="3656148" y="2117415"/>
            <a:ext cx="2911824" cy="1168539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مثال4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0338C82-4C91-7528-CC04-1DDC379C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3933056"/>
            <a:ext cx="7489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في الأسئلة 26- 28، أجب عما يأتي: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4BC290D-C49D-702E-3873-F545294AC1B9}"/>
              </a:ext>
            </a:extLst>
          </p:cNvPr>
          <p:cNvSpPr txBox="1"/>
          <p:nvPr/>
        </p:nvSpPr>
        <p:spPr>
          <a:xfrm>
            <a:off x="828675" y="2211388"/>
            <a:ext cx="7127875" cy="7683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26) ص = -2س</a:t>
            </a:r>
            <a:r>
              <a:rPr lang="ar-EG" sz="4400" b="1" baseline="30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– 8س +1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00FF4208-6F0E-D07F-A41D-AD127AEA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1124744"/>
            <a:ext cx="74898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أ) حدد فيما إذا كان للدالة قيمة صغرى أو قيمة عظمى.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69F3D523-8984-FD51-BB1C-98F6A00BDEA5}"/>
              </a:ext>
            </a:extLst>
          </p:cNvPr>
          <p:cNvSpPr/>
          <p:nvPr/>
        </p:nvSpPr>
        <p:spPr>
          <a:xfrm>
            <a:off x="820738" y="3636963"/>
            <a:ext cx="74882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Arial" charset="0"/>
                <a:cs typeface="Arial" charset="0"/>
              </a:rPr>
              <a:t>قيمة عظمى، لأن </a:t>
            </a:r>
            <a:r>
              <a:rPr lang="ar-EG" sz="3600" b="1" dirty="0" err="1">
                <a:latin typeface="Arial" charset="0"/>
                <a:cs typeface="Arial" charset="0"/>
              </a:rPr>
              <a:t>أ = </a:t>
            </a:r>
            <a:r>
              <a:rPr lang="ar-EG" sz="3600" b="1" dirty="0">
                <a:latin typeface="Arial" charset="0"/>
                <a:cs typeface="Arial" charset="0"/>
              </a:rPr>
              <a:t>– 2 وهي قيمة سالبة إذن المنحنى مفتوح لأسفل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75CA4C6-2045-7F59-7FAA-38D0799A5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77390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0000CC"/>
                </a:solidFill>
                <a:latin typeface="Arial" panose="020B0604020202020204" pitchFamily="34" charset="0"/>
              </a:rPr>
              <a:t>ب) ما الارتفاع الذي أطلق منه الصاروخ؟</a:t>
            </a:r>
            <a:endParaRPr lang="en-US" altLang="ar-SA" sz="28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ar-SA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أطلق الصاروخ عندما كان الزمن صفرا، أو عند المقطع الصادي للدالة، أي من على ارتفاع ۳۱۲ قدما</a:t>
            </a:r>
            <a:r>
              <a:rPr lang="en-US" altLang="ar-SA" sz="2800" b="1">
                <a:latin typeface="Arial" panose="020B0604020202020204" pitchFamily="34" charset="0"/>
              </a:rPr>
              <a:t> </a:t>
            </a:r>
            <a:r>
              <a:rPr lang="ar-SA" altLang="ar-SA" sz="2800" b="1">
                <a:latin typeface="Arial" panose="020B0604020202020204" pitchFamily="34" charset="0"/>
              </a:rPr>
              <a:t>عن الأرض. </a:t>
            </a:r>
            <a:endParaRPr lang="en-US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en-US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solidFill>
                  <a:srgbClr val="0000CC"/>
                </a:solidFill>
                <a:latin typeface="Arial" panose="020B0604020202020204" pitchFamily="34" charset="0"/>
              </a:rPr>
              <a:t> ج) ما أقصى ارتفاع يصله الصاروخ؟</a:t>
            </a:r>
            <a:endParaRPr lang="en-US" altLang="ar-SA" sz="2800" b="1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ar-SA" altLang="ar-SA" sz="2800" b="1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>
                <a:latin typeface="Arial" panose="020B0604020202020204" pitchFamily="34" charset="0"/>
              </a:rPr>
              <a:t>القيمة العظمى للارتفاع تقع عند الرأس؛ لذا يصل الصاروخ إلى أقصى ارتفاع له </a:t>
            </a:r>
            <a:r>
              <a:rPr lang="en-US" altLang="ar-SA" sz="2800" b="1">
                <a:latin typeface="Arial" panose="020B0604020202020204" pitchFamily="34" charset="0"/>
              </a:rPr>
              <a:t>637</a:t>
            </a:r>
            <a:r>
              <a:rPr lang="ar-SA" altLang="ar-SA" sz="2800" b="1">
                <a:latin typeface="Arial" panose="020B0604020202020204" pitchFamily="34" charset="0"/>
              </a:rPr>
              <a:t> قدما بعد خمس ثوان</a:t>
            </a:r>
            <a:r>
              <a:rPr lang="ar-EG" altLang="ar-SA" sz="2800" b="1">
                <a:latin typeface="Arial" panose="020B0604020202020204" pitchFamily="34" charset="0"/>
              </a:rPr>
              <a:t>ٍ</a:t>
            </a:r>
            <a:r>
              <a:rPr lang="ar-SA" altLang="ar-SA" sz="2800" b="1">
                <a:latin typeface="Arial" panose="020B0604020202020204" pitchFamily="34" charset="0"/>
              </a:rPr>
              <a:t> من بدء الانطلاق.</a:t>
            </a:r>
          </a:p>
          <a:p>
            <a:pPr algn="justLow">
              <a:spcBef>
                <a:spcPct val="0"/>
              </a:spcBef>
              <a:buFontTx/>
              <a:buNone/>
            </a:pPr>
            <a:br>
              <a:rPr lang="en-US" altLang="ar-SA" sz="2800" b="1">
                <a:latin typeface="Arial" panose="020B0604020202020204" pitchFamily="34" charset="0"/>
              </a:rPr>
            </a:br>
            <a:endParaRPr lang="ar-SA" altLang="ar-SA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77F13CC9-80AD-C8B2-87A4-536A177DA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2564904"/>
            <a:ext cx="7489825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ب) أوجد القيمة العظمى أو القيمة الصغرى.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E4750D0A-7100-6AA2-F1A5-F4A2B88B8913}"/>
              </a:ext>
            </a:extLst>
          </p:cNvPr>
          <p:cNvSpPr/>
          <p:nvPr/>
        </p:nvSpPr>
        <p:spPr>
          <a:xfrm>
            <a:off x="4140200" y="908050"/>
            <a:ext cx="52562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Arial" charset="0"/>
                <a:cs typeface="Arial" charset="0"/>
              </a:rPr>
              <a:t>القيمة العظمى هي 9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ADE47A9-D284-C764-022F-8573FAEA3052}"/>
              </a:ext>
            </a:extLst>
          </p:cNvPr>
          <p:cNvSpPr/>
          <p:nvPr/>
        </p:nvSpPr>
        <p:spPr>
          <a:xfrm>
            <a:off x="3708400" y="1554163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A6BC9302-5837-3FC7-F399-F5E001FB7CFD}"/>
              </a:ext>
            </a:extLst>
          </p:cNvPr>
          <p:cNvSpPr/>
          <p:nvPr/>
        </p:nvSpPr>
        <p:spPr>
          <a:xfrm>
            <a:off x="3779838" y="2349500"/>
            <a:ext cx="1081087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94BD67F7-9FAF-6AF6-9337-57B6DA134EC4}"/>
              </a:ext>
            </a:extLst>
          </p:cNvPr>
          <p:cNvSpPr/>
          <p:nvPr/>
        </p:nvSpPr>
        <p:spPr>
          <a:xfrm>
            <a:off x="539750" y="1843088"/>
            <a:ext cx="56880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ــــــــــ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 =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-2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EB157595-AB24-9ABB-EEF1-03A9A8DC5BE3}"/>
              </a:ext>
            </a:extLst>
          </p:cNvPr>
          <p:cNvSpPr/>
          <p:nvPr/>
        </p:nvSpPr>
        <p:spPr>
          <a:xfrm>
            <a:off x="1838325" y="1554163"/>
            <a:ext cx="13668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-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(-8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)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52942A-FA8D-F5F1-18FF-D956A6C1F4D9}"/>
              </a:ext>
            </a:extLst>
          </p:cNvPr>
          <p:cNvSpPr/>
          <p:nvPr/>
        </p:nvSpPr>
        <p:spPr>
          <a:xfrm>
            <a:off x="1763713" y="2276475"/>
            <a:ext cx="15827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2 ×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-2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C65C2916-3F20-65C8-39BC-FF1022CBB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89300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– 8 + 16 + 1 = 9 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86F9DE66-296F-4866-6F4A-866B8DAD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1432520"/>
            <a:ext cx="748982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جـ) حدد مجال الدالة ومداها؟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1735FF69-0652-6FBE-CD38-8D12B0249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636963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المجال = </a:t>
            </a: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مجموعة الأعداد الحقيقية</a:t>
            </a:r>
            <a:endParaRPr lang="en-US" altLang="ar-EG" sz="3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المدى = </a:t>
            </a: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{ص | ص ≤ 9}</a:t>
            </a:r>
            <a:endParaRPr lang="en-US" altLang="ar-EG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B9F752-650C-182F-A42C-BC3B033EDB00}"/>
              </a:ext>
            </a:extLst>
          </p:cNvPr>
          <p:cNvSpPr txBox="1"/>
          <p:nvPr/>
        </p:nvSpPr>
        <p:spPr>
          <a:xfrm>
            <a:off x="947738" y="2205038"/>
            <a:ext cx="7127875" cy="7683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27) </a:t>
            </a:r>
            <a:r>
              <a:rPr lang="ar-EG" sz="4400" b="1" cap="small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ص </a:t>
            </a: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ar-EG" sz="4400" b="1" cap="small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س</a:t>
            </a:r>
            <a:r>
              <a:rPr lang="ar-EG" sz="4400" b="1" baseline="300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+ </a:t>
            </a:r>
            <a:r>
              <a:rPr lang="ar-EG" sz="4400" b="1" cap="small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4س</a:t>
            </a: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– 5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DAFAAC69-6A8E-1816-36B5-79B3D8F98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1124744"/>
            <a:ext cx="74898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أ) حدد فيما إذا كان للدالة قيمة صغرى أو قيمة عظمى.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87AB4554-EF99-4A73-A80A-9C128135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636963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قيمة صغرى، لأن أ = 1 وهي قيمة موجبة إذن المنحنى مفتوح لأعلى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B3A41A74-410C-2AE2-0F49-A7C2600AC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1432520"/>
            <a:ext cx="7489825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ب) أوجد القيمة العظمى أو القيمة الصغرى.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70A9646B-7862-A205-63A6-83463607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908050"/>
            <a:ext cx="5256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ar-EG" sz="3600" b="1">
                <a:solidFill>
                  <a:srgbClr val="000000"/>
                </a:solidFill>
              </a:rPr>
              <a:t>القيمة الصغرى هي -9</a:t>
            </a:r>
            <a:endParaRPr lang="en-US" altLang="ar-EG" sz="360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F6392D5-296B-04F6-A130-0E203E655212}"/>
              </a:ext>
            </a:extLst>
          </p:cNvPr>
          <p:cNvSpPr/>
          <p:nvPr/>
        </p:nvSpPr>
        <p:spPr>
          <a:xfrm>
            <a:off x="3708400" y="1554163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-ب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1722A7A2-D27C-DCB5-6E5F-CF4F4A7604BF}"/>
              </a:ext>
            </a:extLst>
          </p:cNvPr>
          <p:cNvSpPr/>
          <p:nvPr/>
        </p:nvSpPr>
        <p:spPr>
          <a:xfrm>
            <a:off x="3779838" y="2349500"/>
            <a:ext cx="1081087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2أ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A5F93CFA-A241-C75D-275A-E615EC88843B}"/>
              </a:ext>
            </a:extLst>
          </p:cNvPr>
          <p:cNvSpPr/>
          <p:nvPr/>
        </p:nvSpPr>
        <p:spPr>
          <a:xfrm>
            <a:off x="539750" y="1843088"/>
            <a:ext cx="56880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Calibri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ــــــــــ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</a:t>
            </a: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Calibri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Calibri"/>
              </a:rPr>
              <a:t>ــ =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-2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B3D4A38-070D-8BF3-0F8F-72F5CBA21D6E}"/>
              </a:ext>
            </a:extLst>
          </p:cNvPr>
          <p:cNvSpPr/>
          <p:nvPr/>
        </p:nvSpPr>
        <p:spPr>
          <a:xfrm>
            <a:off x="1838325" y="1554163"/>
            <a:ext cx="13668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- (4)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2954F6DE-1189-8AD9-FB5C-7E0D3F95D402}"/>
              </a:ext>
            </a:extLst>
          </p:cNvPr>
          <p:cNvSpPr/>
          <p:nvPr/>
        </p:nvSpPr>
        <p:spPr>
          <a:xfrm>
            <a:off x="1763713" y="2276475"/>
            <a:ext cx="15827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Calibri"/>
              </a:rPr>
              <a:t>2 × 1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C4D931EC-D557-7A1D-003B-11AB8350A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289300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ص = 4 – 8 -5 = -9  </a:t>
            </a:r>
            <a:endParaRPr lang="en-US" altLang="ar-EG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807A16E3-4BE3-2EBB-549E-67C03BFF5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484784"/>
            <a:ext cx="669724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جـ) حدد مجال الدالة ومداها؟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DDB0013D-3F5B-7183-6047-08B631BF4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636963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المجال = </a:t>
            </a: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مجموعة الأعداد الحقيقية</a:t>
            </a:r>
            <a:endParaRPr lang="en-US" altLang="ar-EG" sz="3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المدى = </a:t>
            </a: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{ص | ص ≥ – 9} </a:t>
            </a:r>
            <a:endParaRPr lang="en-US" altLang="ar-EG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A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0050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1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400000">
            <a:off x="3135512" y="-322895"/>
            <a:ext cx="3254543" cy="7226369"/>
          </a:xfrm>
          <a:custGeom>
            <a:avLst/>
            <a:gdLst/>
            <a:ahLst/>
            <a:cxnLst/>
            <a:rect l="l" t="t" r="r" b="b"/>
            <a:pathLst>
              <a:path w="9489809" h="15857771">
                <a:moveTo>
                  <a:pt x="0" y="0"/>
                </a:moveTo>
                <a:lnTo>
                  <a:pt x="9489809" y="0"/>
                </a:lnTo>
                <a:lnTo>
                  <a:pt x="9489809" y="15857771"/>
                </a:lnTo>
                <a:lnTo>
                  <a:pt x="0" y="15857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r="-32817" b="-108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80" name="Snip Diagonal Corner Rectangle 14">
            <a:extLst>
              <a:ext uri="{FF2B5EF4-FFF2-40B4-BE49-F238E27FC236}">
                <a16:creationId xmlns:a16="http://schemas.microsoft.com/office/drawing/2014/main" id="{DE10E6BE-5988-4D37-9943-2FD131930388}"/>
              </a:ext>
            </a:extLst>
          </p:cNvPr>
          <p:cNvSpPr/>
          <p:nvPr/>
        </p:nvSpPr>
        <p:spPr>
          <a:xfrm>
            <a:off x="1289633" y="2564140"/>
            <a:ext cx="6119813" cy="1030288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1" name="TextBox 15">
            <a:extLst>
              <a:ext uri="{FF2B5EF4-FFF2-40B4-BE49-F238E27FC236}">
                <a16:creationId xmlns:a16="http://schemas.microsoft.com/office/drawing/2014/main" id="{C00BCF29-7262-4CFF-8E66-9D178E565743}"/>
              </a:ext>
            </a:extLst>
          </p:cNvPr>
          <p:cNvSpPr txBox="1"/>
          <p:nvPr/>
        </p:nvSpPr>
        <p:spPr>
          <a:xfrm>
            <a:off x="1078886" y="2793242"/>
            <a:ext cx="7127875" cy="768350"/>
          </a:xfrm>
          <a:prstGeom prst="rect">
            <a:avLst/>
          </a:prstGeom>
          <a:noFill/>
          <a:ln>
            <a:noFill/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28) </a:t>
            </a:r>
            <a:r>
              <a:rPr lang="ar-EG" sz="4400" b="1" cap="small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ص </a:t>
            </a: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= </a:t>
            </a:r>
            <a:r>
              <a:rPr lang="ar-EG" sz="4400" b="1" cap="small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3س</a:t>
            </a:r>
            <a:r>
              <a:rPr lang="ar-EG" sz="4400" b="1" baseline="300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2</a:t>
            </a: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+ </a:t>
            </a:r>
            <a:r>
              <a:rPr lang="ar-EG" sz="4400" b="1" cap="small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18س</a:t>
            </a:r>
            <a:r>
              <a:rPr lang="ar-EG" sz="4400" b="1" cap="small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– 21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4E842DD1-7CFA-A791-5982-68E6EB711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1124744"/>
            <a:ext cx="748982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أ) حدد فيما إذا كان للدالة قيمة صغرى أو قيمة عظمى.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E35FFB0-ABEF-0608-FFB6-0C2833F70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636963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EG" altLang="ar-SA" sz="3600" b="1">
                <a:solidFill>
                  <a:srgbClr val="000000"/>
                </a:solidFill>
                <a:latin typeface="Arial" panose="020B0604020202020204" pitchFamily="34" charset="0"/>
              </a:rPr>
              <a:t>قيمة صغرى، لأن أ = 3 وهي قيمة موجبة إذن المنحنى مفتوح لأعلى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9104" y="523219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3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5885455">
            <a:off x="2034967" y="-815385"/>
            <a:ext cx="5074065" cy="8158259"/>
          </a:xfrm>
          <a:custGeom>
            <a:avLst/>
            <a:gdLst/>
            <a:ahLst/>
            <a:cxnLst/>
            <a:rect l="l" t="t" r="r" b="b"/>
            <a:pathLst>
              <a:path w="10148129" h="16316518">
                <a:moveTo>
                  <a:pt x="0" y="0"/>
                </a:moveTo>
                <a:lnTo>
                  <a:pt x="10148129" y="0"/>
                </a:lnTo>
                <a:lnTo>
                  <a:pt x="10148129" y="16316518"/>
                </a:lnTo>
                <a:lnTo>
                  <a:pt x="0" y="163165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7488" t="-6186" r="-1372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>
            <a:off x="2109811" y="1995014"/>
            <a:ext cx="5541977" cy="2105840"/>
          </a:xfrm>
          <a:custGeom>
            <a:avLst/>
            <a:gdLst/>
            <a:ahLst/>
            <a:cxnLst/>
            <a:rect l="l" t="t" r="r" b="b"/>
            <a:pathLst>
              <a:path w="6410160" h="2878745">
                <a:moveTo>
                  <a:pt x="0" y="0"/>
                </a:moveTo>
                <a:lnTo>
                  <a:pt x="6410160" y="0"/>
                </a:lnTo>
                <a:lnTo>
                  <a:pt x="6410160" y="2878745"/>
                </a:lnTo>
                <a:lnTo>
                  <a:pt x="0" y="28787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TextBox 3">
            <a:extLst>
              <a:ext uri="{FF2B5EF4-FFF2-40B4-BE49-F238E27FC236}">
                <a16:creationId xmlns:a16="http://schemas.microsoft.com/office/drawing/2014/main" id="{1AB7B296-C8FE-DB1A-F693-11D816DC5EA3}"/>
              </a:ext>
            </a:extLst>
          </p:cNvPr>
          <p:cNvSpPr txBox="1"/>
          <p:nvPr/>
        </p:nvSpPr>
        <p:spPr bwMode="auto">
          <a:xfrm>
            <a:off x="771471" y="2404473"/>
            <a:ext cx="8963455" cy="1264980"/>
          </a:xfrm>
          <a:prstGeom prst="cloud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4125790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3CED5E00-BF6E-2F53-0B91-B6D0946F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6" y="760195"/>
            <a:ext cx="748982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ب) أوجد القيمة العظمى أو القيمة الصغرى.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EF0898A4-2268-1796-5608-C62CF9879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94310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القيمة الصغرى هي – 48 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2924DE71-2E67-BC90-4FD4-E1FEF39081B7}"/>
              </a:ext>
            </a:extLst>
          </p:cNvPr>
          <p:cNvSpPr/>
          <p:nvPr/>
        </p:nvSpPr>
        <p:spPr>
          <a:xfrm>
            <a:off x="4389438" y="2913063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363C06A-FE72-A79B-9F11-EEB93C89D8A5}"/>
              </a:ext>
            </a:extLst>
          </p:cNvPr>
          <p:cNvSpPr/>
          <p:nvPr/>
        </p:nvSpPr>
        <p:spPr>
          <a:xfrm>
            <a:off x="4460875" y="3708400"/>
            <a:ext cx="1081088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283A3300-902A-E87D-8971-B7808B228F61}"/>
              </a:ext>
            </a:extLst>
          </p:cNvPr>
          <p:cNvSpPr/>
          <p:nvPr/>
        </p:nvSpPr>
        <p:spPr>
          <a:xfrm>
            <a:off x="1220788" y="3201988"/>
            <a:ext cx="56880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ــــــــــ 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ـــــــ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ــ 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-3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E46028-E674-5460-D407-529BC10031D1}"/>
              </a:ext>
            </a:extLst>
          </p:cNvPr>
          <p:cNvSpPr/>
          <p:nvPr/>
        </p:nvSpPr>
        <p:spPr>
          <a:xfrm>
            <a:off x="2519363" y="2913063"/>
            <a:ext cx="13668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 (18)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D8277E75-FBCC-FFB0-36F3-B6BAB16BFD56}"/>
              </a:ext>
            </a:extLst>
          </p:cNvPr>
          <p:cNvSpPr/>
          <p:nvPr/>
        </p:nvSpPr>
        <p:spPr>
          <a:xfrm>
            <a:off x="2519363" y="3635375"/>
            <a:ext cx="15827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 × 3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F738B805-6B27-F257-8D2C-1E774456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5230813"/>
            <a:ext cx="525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27 – 54 – 21 = – 48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6D95D88B-3638-DE49-A4AD-51839497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1432520"/>
            <a:ext cx="748982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جـ) حدد مجال الدالة ومداها؟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3ADB18A-931E-CD98-72F2-9E858F0E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3636963"/>
            <a:ext cx="748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المجال = </a:t>
            </a: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مجموعة الأعداد الحقيقية</a:t>
            </a:r>
            <a:endParaRPr lang="en-US" altLang="ar-EG" sz="3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solidFill>
                  <a:srgbClr val="C00000"/>
                </a:solidFill>
                <a:latin typeface="Arial" panose="020B0604020202020204" pitchFamily="34" charset="0"/>
              </a:rPr>
              <a:t>المدى = </a:t>
            </a:r>
            <a:r>
              <a:rPr lang="ar-EG" altLang="ar-EG" sz="3600" b="1">
                <a:solidFill>
                  <a:srgbClr val="000000"/>
                </a:solidFill>
                <a:latin typeface="Arial" panose="020B0604020202020204" pitchFamily="34" charset="0"/>
              </a:rPr>
              <a:t>{ص| ص ≥ –48}</a:t>
            </a:r>
            <a:endParaRPr lang="en-US" altLang="ar-EG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1">
            <a:extLst>
              <a:ext uri="{FF2B5EF4-FFF2-40B4-BE49-F238E27FC236}">
                <a16:creationId xmlns:a16="http://schemas.microsoft.com/office/drawing/2014/main" id="{60D0920A-88EC-4A03-A031-D82B9283F161}"/>
              </a:ext>
            </a:extLst>
          </p:cNvPr>
          <p:cNvSpPr/>
          <p:nvPr/>
        </p:nvSpPr>
        <p:spPr>
          <a:xfrm>
            <a:off x="3131840" y="941098"/>
            <a:ext cx="3672408" cy="1523999"/>
          </a:xfrm>
          <a:custGeom>
            <a:avLst/>
            <a:gdLst/>
            <a:ahLst/>
            <a:cxnLst/>
            <a:rect l="l" t="t" r="r" b="b"/>
            <a:pathLst>
              <a:path w="1220578" h="692400">
                <a:moveTo>
                  <a:pt x="0" y="0"/>
                </a:moveTo>
                <a:lnTo>
                  <a:pt x="1220578" y="0"/>
                </a:lnTo>
                <a:lnTo>
                  <a:pt x="1220578" y="692401"/>
                </a:lnTo>
                <a:lnTo>
                  <a:pt x="0" y="6924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BB26A-4B55-41DE-F6B5-043A6DF1855F}"/>
              </a:ext>
            </a:extLst>
          </p:cNvPr>
          <p:cNvSpPr txBox="1"/>
          <p:nvPr/>
        </p:nvSpPr>
        <p:spPr bwMode="auto">
          <a:xfrm>
            <a:off x="3347864" y="1124744"/>
            <a:ext cx="2911824" cy="1168539"/>
          </a:xfrm>
          <a:prstGeom prst="flowChartMagneticTap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prstClr val="black"/>
                </a:solidFill>
                <a:cs typeface="Times New Roman" panose="02020603050405020304" pitchFamily="18" charset="0"/>
              </a:rPr>
              <a:t>مثال5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F73F06B-FE44-CD5C-F6F3-C9516C984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" y="2852936"/>
            <a:ext cx="7489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مثل كل دالة فيما يأتي بيانيًا: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>
            <a:extLst>
              <a:ext uri="{FF2B5EF4-FFF2-40B4-BE49-F238E27FC236}">
                <a16:creationId xmlns:a16="http://schemas.microsoft.com/office/drawing/2014/main" id="{24BB0C42-8459-A936-BF4E-301F517B4C46}"/>
              </a:ext>
            </a:extLst>
          </p:cNvPr>
          <p:cNvSpPr/>
          <p:nvPr/>
        </p:nvSpPr>
        <p:spPr>
          <a:xfrm>
            <a:off x="1187624" y="1772816"/>
            <a:ext cx="6977062" cy="18732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BA3CF-EB1B-6701-0D77-21DC72D0ADE3}"/>
              </a:ext>
            </a:extLst>
          </p:cNvPr>
          <p:cNvSpPr txBox="1"/>
          <p:nvPr/>
        </p:nvSpPr>
        <p:spPr>
          <a:xfrm>
            <a:off x="1363663" y="2093913"/>
            <a:ext cx="6911975" cy="7699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29) ص = -3س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+ 6س – 4</a:t>
            </a:r>
            <a:endParaRPr lang="en-US" sz="44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u"/>
    <p:sndAc>
      <p:stSnd>
        <p:snd r:embed="rId2" name="SOUND2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0E387394-BFBB-64C1-3185-9A278219E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473325"/>
            <a:ext cx="5256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معادلة محور التماثل هي س = 1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3E0EEEA-D3B5-9BE8-F541-511B1125089E}"/>
              </a:ext>
            </a:extLst>
          </p:cNvPr>
          <p:cNvSpPr/>
          <p:nvPr/>
        </p:nvSpPr>
        <p:spPr>
          <a:xfrm>
            <a:off x="4500563" y="908050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44AA2087-8329-1335-DA29-CBCB3D95F728}"/>
              </a:ext>
            </a:extLst>
          </p:cNvPr>
          <p:cNvSpPr/>
          <p:nvPr/>
        </p:nvSpPr>
        <p:spPr>
          <a:xfrm>
            <a:off x="4572000" y="1703388"/>
            <a:ext cx="1081088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75D9666E-D98A-954B-CDF7-C9E12D0BAC43}"/>
              </a:ext>
            </a:extLst>
          </p:cNvPr>
          <p:cNvSpPr/>
          <p:nvPr/>
        </p:nvSpPr>
        <p:spPr>
          <a:xfrm>
            <a:off x="1331913" y="1196975"/>
            <a:ext cx="56880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ــــــــــ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1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C7965F5-1A42-EAA0-D1A7-88BE9B2E3199}"/>
              </a:ext>
            </a:extLst>
          </p:cNvPr>
          <p:cNvSpPr/>
          <p:nvPr/>
        </p:nvSpPr>
        <p:spPr>
          <a:xfrm>
            <a:off x="2630488" y="908050"/>
            <a:ext cx="13668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-6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EB91981-732B-7EA4-B962-35B55FE00EA5}"/>
              </a:ext>
            </a:extLst>
          </p:cNvPr>
          <p:cNvSpPr/>
          <p:nvPr/>
        </p:nvSpPr>
        <p:spPr>
          <a:xfrm>
            <a:off x="2557463" y="1630363"/>
            <a:ext cx="15811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2 ×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-3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26E319C-4BDD-D648-EF0C-D6810B560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4297363"/>
            <a:ext cx="5256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-3 + 6 -4 = -1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A416FC22-FB4A-A121-461D-FC9524CA6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286125"/>
            <a:ext cx="568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وعند س = 1 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28361436-BA69-1CAF-2E70-31C68B39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5308600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إذن الرأس هي (1، -1)    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  <p:bldP spid="13" grpId="0"/>
      <p:bldP spid="17" grpId="0"/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FD1F834A-902B-2C10-1722-1E51CCFB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149725"/>
            <a:ext cx="6769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وبما أن أ قيمة سالبة فالتمثيل مفتوح لأسفل لذا الرأس تمثل قيمة عظمى والمقطع الصادي هو قيمة ﺝ = –4  </a:t>
            </a:r>
            <a:endParaRPr lang="en-US" altLang="ar-EG">
              <a:latin typeface="Arial" panose="020B0604020202020204" pitchFamily="34" charset="0"/>
            </a:endParaRPr>
          </a:p>
        </p:txBody>
      </p:sp>
      <p:pic>
        <p:nvPicPr>
          <p:cNvPr id="13" name="صورة 14">
            <a:extLst>
              <a:ext uri="{FF2B5EF4-FFF2-40B4-BE49-F238E27FC236}">
                <a16:creationId xmlns:a16="http://schemas.microsoft.com/office/drawing/2014/main" id="{EDEFC6E3-E68B-41B5-7768-5874CF6D0135}"/>
              </a:ext>
            </a:extLst>
          </p:cNvPr>
          <p:cNvPicPr/>
          <p:nvPr/>
        </p:nvPicPr>
        <p:blipFill>
          <a:blip r:embed="rId5">
            <a:lum bright="-8000" contrast="16000"/>
          </a:blip>
          <a:srcRect/>
          <a:stretch>
            <a:fillRect/>
          </a:stretch>
        </p:blipFill>
        <p:spPr bwMode="auto">
          <a:xfrm>
            <a:off x="971550" y="938213"/>
            <a:ext cx="3313113" cy="2922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>
            <a:extLst>
              <a:ext uri="{FF2B5EF4-FFF2-40B4-BE49-F238E27FC236}">
                <a16:creationId xmlns:a16="http://schemas.microsoft.com/office/drawing/2014/main" id="{43447E04-4FEC-B51D-05BF-1CF6ECCB80B0}"/>
              </a:ext>
            </a:extLst>
          </p:cNvPr>
          <p:cNvSpPr/>
          <p:nvPr/>
        </p:nvSpPr>
        <p:spPr>
          <a:xfrm>
            <a:off x="1082675" y="1916113"/>
            <a:ext cx="6977063" cy="18732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E0681-A94B-5824-EB54-F22F1703A721}"/>
              </a:ext>
            </a:extLst>
          </p:cNvPr>
          <p:cNvSpPr txBox="1"/>
          <p:nvPr/>
        </p:nvSpPr>
        <p:spPr>
          <a:xfrm>
            <a:off x="1011238" y="2492375"/>
            <a:ext cx="6911975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30) ص = -2س</a:t>
            </a:r>
            <a:r>
              <a:rPr lang="ar-EG" sz="4400" b="1" baseline="30000" dirty="0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– 4س – 3</a:t>
            </a:r>
            <a:endParaRPr lang="en-US" sz="44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u"/>
    <p:sndAc>
      <p:stSnd>
        <p:snd r:embed="rId2" name="SOUND2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50D5F7DA-6EAA-1523-F2EA-E0B7545DB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105150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معادلة محور التماثل هي س = -1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24784484-F1C6-ECDF-E033-C3556103ABD9}"/>
              </a:ext>
            </a:extLst>
          </p:cNvPr>
          <p:cNvSpPr/>
          <p:nvPr/>
        </p:nvSpPr>
        <p:spPr>
          <a:xfrm>
            <a:off x="4068763" y="981075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DDAF1A8-F733-64C3-9A21-64609F25CF8A}"/>
              </a:ext>
            </a:extLst>
          </p:cNvPr>
          <p:cNvSpPr/>
          <p:nvPr/>
        </p:nvSpPr>
        <p:spPr>
          <a:xfrm>
            <a:off x="4140200" y="1776413"/>
            <a:ext cx="1081088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8B5DF404-74CB-E29E-6F2A-076FE61ED854}"/>
              </a:ext>
            </a:extLst>
          </p:cNvPr>
          <p:cNvSpPr/>
          <p:nvPr/>
        </p:nvSpPr>
        <p:spPr>
          <a:xfrm>
            <a:off x="900113" y="1270000"/>
            <a:ext cx="56880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ــــــــــ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=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 =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-1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24C960B7-F8ED-DBD1-12C7-49576ECA05B5}"/>
              </a:ext>
            </a:extLst>
          </p:cNvPr>
          <p:cNvSpPr/>
          <p:nvPr/>
        </p:nvSpPr>
        <p:spPr>
          <a:xfrm>
            <a:off x="2198688" y="981075"/>
            <a:ext cx="13668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-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(-4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)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033E79E3-8648-0AF7-00B0-0A4669F6BC00}"/>
              </a:ext>
            </a:extLst>
          </p:cNvPr>
          <p:cNvSpPr/>
          <p:nvPr/>
        </p:nvSpPr>
        <p:spPr>
          <a:xfrm>
            <a:off x="2125663" y="1703388"/>
            <a:ext cx="15811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2 ×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-2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730D21E-3C76-D86C-D0CD-B4BF2DFFF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829175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-2 + 4 -3 = -1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8B3321E-CAC9-571A-3F57-A7CFD70F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3933825"/>
            <a:ext cx="5688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وعند س = -1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BBA2CE4B-5787-C009-C5D5-400C436C0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5543550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إذن الرأس هي (-1، -1)    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  <p:bldP spid="13" grpId="0"/>
      <p:bldP spid="17" grpId="0"/>
      <p:bldP spid="1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FA439E27-02DC-5FE7-9FF7-E262C3C7E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789363"/>
            <a:ext cx="6518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b="1">
                <a:latin typeface="Arial" panose="020B0604020202020204" pitchFamily="34" charset="0"/>
              </a:rPr>
              <a:t>وبما أن أ قيمة سالبة فالتمثيل مفتوح لأسفل لذا الرأس تمثل قيمة عظمى والمقطع الصادي هو قيمة ﺝ = –3  </a:t>
            </a:r>
            <a:endParaRPr lang="en-US" altLang="ar-EG">
              <a:latin typeface="Arial" panose="020B0604020202020204" pitchFamily="34" charset="0"/>
            </a:endParaRPr>
          </a:p>
        </p:txBody>
      </p:sp>
      <p:pic>
        <p:nvPicPr>
          <p:cNvPr id="12" name="صورة 15">
            <a:extLst>
              <a:ext uri="{FF2B5EF4-FFF2-40B4-BE49-F238E27FC236}">
                <a16:creationId xmlns:a16="http://schemas.microsoft.com/office/drawing/2014/main" id="{6BF5D66C-CD5E-2C39-E2B4-87062CA42C60}"/>
              </a:ext>
            </a:extLst>
          </p:cNvPr>
          <p:cNvPicPr/>
          <p:nvPr/>
        </p:nvPicPr>
        <p:blipFill>
          <a:blip r:embed="rId5">
            <a:lum bright="-8000" contrast="16000"/>
          </a:blip>
          <a:srcRect/>
          <a:stretch>
            <a:fillRect/>
          </a:stretch>
        </p:blipFill>
        <p:spPr bwMode="auto">
          <a:xfrm>
            <a:off x="1331913" y="620713"/>
            <a:ext cx="3240087" cy="280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>
            <a:extLst>
              <a:ext uri="{FF2B5EF4-FFF2-40B4-BE49-F238E27FC236}">
                <a16:creationId xmlns:a16="http://schemas.microsoft.com/office/drawing/2014/main" id="{61D281F8-7350-8FC3-C868-5AC069EEBFE1}"/>
              </a:ext>
            </a:extLst>
          </p:cNvPr>
          <p:cNvSpPr/>
          <p:nvPr/>
        </p:nvSpPr>
        <p:spPr>
          <a:xfrm>
            <a:off x="1082675" y="1773238"/>
            <a:ext cx="6977063" cy="18732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41BC4A-2687-0468-4F82-B809EE0B2F04}"/>
              </a:ext>
            </a:extLst>
          </p:cNvPr>
          <p:cNvSpPr txBox="1"/>
          <p:nvPr/>
        </p:nvSpPr>
        <p:spPr>
          <a:xfrm>
            <a:off x="1011238" y="2349500"/>
            <a:ext cx="6911975" cy="769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31) </a:t>
            </a:r>
            <a:r>
              <a:rPr lang="ar-EG" sz="4400" b="1" cap="small" dirty="0" err="1">
                <a:solidFill>
                  <a:srgbClr val="0000CC"/>
                </a:solidFill>
                <a:latin typeface="+mn-lt"/>
                <a:cs typeface="+mn-cs"/>
              </a:rPr>
              <a:t>ص =</a:t>
            </a:r>
            <a:r>
              <a:rPr lang="ar-SA" sz="4400" b="1" cap="small" dirty="0">
                <a:solidFill>
                  <a:srgbClr val="0000CC"/>
                </a:solidFill>
                <a:latin typeface="+mn-lt"/>
                <a:cs typeface="+mn-cs"/>
              </a:rPr>
              <a:t>3</a:t>
            </a:r>
            <a:r>
              <a:rPr lang="ar-EG" sz="4400" b="1" cap="small" dirty="0" err="1">
                <a:solidFill>
                  <a:srgbClr val="0000CC"/>
                </a:solidFill>
                <a:latin typeface="+mn-lt"/>
                <a:cs typeface="+mn-cs"/>
              </a:rPr>
              <a:t>س</a:t>
            </a:r>
            <a:r>
              <a:rPr lang="ar-EG" sz="4400" b="1" baseline="30000" dirty="0" err="1">
                <a:solidFill>
                  <a:srgbClr val="0000CC"/>
                </a:solidFill>
                <a:latin typeface="+mn-lt"/>
                <a:cs typeface="+mn-cs"/>
              </a:rPr>
              <a:t>2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ar-EG" sz="4400" b="1" cap="small" dirty="0" err="1">
                <a:solidFill>
                  <a:srgbClr val="0000CC"/>
                </a:solidFill>
                <a:latin typeface="+mn-lt"/>
                <a:cs typeface="+mn-cs"/>
              </a:rPr>
              <a:t>–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ar-SA" sz="4400" b="1" cap="small" dirty="0">
                <a:solidFill>
                  <a:srgbClr val="0000CC"/>
                </a:solidFill>
                <a:latin typeface="+mn-lt"/>
                <a:cs typeface="+mn-cs"/>
              </a:rPr>
              <a:t>12</a:t>
            </a:r>
            <a:r>
              <a:rPr lang="ar-EG" sz="4400" b="1" cap="small" dirty="0" err="1">
                <a:solidFill>
                  <a:srgbClr val="0000CC"/>
                </a:solidFill>
                <a:latin typeface="+mn-lt"/>
                <a:cs typeface="+mn-cs"/>
              </a:rPr>
              <a:t>س +</a:t>
            </a:r>
            <a:r>
              <a:rPr lang="ar-EG" sz="4400" b="1" cap="small" dirty="0">
                <a:solidFill>
                  <a:srgbClr val="0000CC"/>
                </a:solidFill>
                <a:latin typeface="+mn-lt"/>
                <a:cs typeface="+mn-cs"/>
              </a:rPr>
              <a:t> </a:t>
            </a:r>
            <a:r>
              <a:rPr lang="ar-SA" sz="4400" b="1" cap="small" dirty="0">
                <a:solidFill>
                  <a:srgbClr val="0000CC"/>
                </a:solidFill>
                <a:latin typeface="+mn-lt"/>
                <a:cs typeface="+mn-cs"/>
              </a:rPr>
              <a:t>5</a:t>
            </a:r>
            <a:endParaRPr lang="en-US" sz="44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u"/>
    <p:sndAc>
      <p:stSnd>
        <p:snd r:embed="rId2" name="SOUND2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butto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DD09282-A057-7B51-2A89-4D7D084A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773238"/>
            <a:ext cx="77390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 dirty="0">
                <a:solidFill>
                  <a:srgbClr val="0000CC"/>
                </a:solidFill>
                <a:latin typeface="Arial" panose="020B0604020202020204" pitchFamily="34" charset="0"/>
              </a:rPr>
              <a:t>6) رمي الرمح</a:t>
            </a:r>
          </a:p>
          <a:p>
            <a:pPr algn="justLow">
              <a:spcBef>
                <a:spcPct val="0"/>
              </a:spcBef>
              <a:buFontTx/>
              <a:buNone/>
            </a:pPr>
            <a:r>
              <a:rPr lang="ar-SA" altLang="ar-SA" sz="2800" b="1" dirty="0">
                <a:latin typeface="Arial" panose="020B0604020202020204" pitchFamily="34" charset="0"/>
              </a:rPr>
              <a:t>يشارك علي في مسابقة رمي الرمح، ويمكن تمثيل ارتفاع الرمح (ص) بالأقدام بعد (س) ثانية، بالمعادلة ص = -</a:t>
            </a:r>
            <a:r>
              <a:rPr lang="ar-EG" altLang="ar-SA" sz="2800" b="1" dirty="0">
                <a:latin typeface="Arial" panose="020B0604020202020204" pitchFamily="34" charset="0"/>
              </a:rPr>
              <a:t>16</a:t>
            </a:r>
            <a:r>
              <a:rPr lang="ar-SA" altLang="ar-SA" sz="2800" b="1" dirty="0">
                <a:latin typeface="Arial" panose="020B0604020202020204" pitchFamily="34" charset="0"/>
              </a:rPr>
              <a:t> س۲ + 64 س +6.</a:t>
            </a:r>
            <a:endParaRPr lang="ar-EG" altLang="ar-SA" sz="2800" b="1" dirty="0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ar-EG" altLang="ar-SA" sz="2800" b="1" dirty="0">
              <a:latin typeface="Arial" panose="020B0604020202020204" pitchFamily="34" charset="0"/>
            </a:endParaRPr>
          </a:p>
          <a:p>
            <a:pPr algn="justLow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ar-SA" sz="2800" b="1" dirty="0">
                <a:latin typeface="Arial" panose="020B0604020202020204" pitchFamily="34" charset="0"/>
              </a:rPr>
              <a:t>أ) م</a:t>
            </a:r>
            <a:r>
              <a:rPr lang="ar-EG" altLang="ar-SA" sz="2800" b="1" dirty="0">
                <a:latin typeface="Arial" panose="020B0604020202020204" pitchFamily="34" charset="0"/>
              </a:rPr>
              <a:t>ث</a:t>
            </a:r>
            <a:r>
              <a:rPr lang="ar-SA" altLang="ar-SA" sz="2800" b="1" dirty="0">
                <a:latin typeface="Arial" panose="020B0604020202020204" pitchFamily="34" charset="0"/>
              </a:rPr>
              <a:t>ل مسار هذا الرمح </a:t>
            </a:r>
            <a:r>
              <a:rPr lang="ar-SA" altLang="ar-SA" sz="2800" b="1" dirty="0" err="1">
                <a:latin typeface="Arial" panose="020B0604020202020204" pitchFamily="34" charset="0"/>
              </a:rPr>
              <a:t>بیان</a:t>
            </a:r>
            <a:r>
              <a:rPr lang="ar-EG" altLang="ar-SA" sz="2800" b="1" dirty="0">
                <a:latin typeface="Arial" panose="020B0604020202020204" pitchFamily="34" charset="0"/>
              </a:rPr>
              <a:t>يًا</a:t>
            </a:r>
            <a:r>
              <a:rPr lang="ar-SA" altLang="ar-SA" sz="2800" b="1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pull dir="lu"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D922F8DD-D736-8334-6E80-83A9F7DE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525" y="2925763"/>
            <a:ext cx="5256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معادلة محور التماثل هي س = 2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3043A097-98A8-7E30-DFD4-24D2B90347E1}"/>
              </a:ext>
            </a:extLst>
          </p:cNvPr>
          <p:cNvSpPr/>
          <p:nvPr/>
        </p:nvSpPr>
        <p:spPr>
          <a:xfrm>
            <a:off x="6337300" y="1268413"/>
            <a:ext cx="1082675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-ب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706E73A8-2E68-BC15-BA78-D5FAAF896998}"/>
              </a:ext>
            </a:extLst>
          </p:cNvPr>
          <p:cNvSpPr/>
          <p:nvPr/>
        </p:nvSpPr>
        <p:spPr>
          <a:xfrm>
            <a:off x="6407150" y="2063750"/>
            <a:ext cx="1081088" cy="64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2أ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44BA3420-1E42-DD19-8762-FED35D5F1B6F}"/>
              </a:ext>
            </a:extLst>
          </p:cNvPr>
          <p:cNvSpPr/>
          <p:nvPr/>
        </p:nvSpPr>
        <p:spPr>
          <a:xfrm>
            <a:off x="5400675" y="1557338"/>
            <a:ext cx="3743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س 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ــــــــــ 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D8039034-D658-B571-6B44-67A0D46CD4A1}"/>
              </a:ext>
            </a:extLst>
          </p:cNvPr>
          <p:cNvSpPr/>
          <p:nvPr/>
        </p:nvSpPr>
        <p:spPr>
          <a:xfrm>
            <a:off x="1801813" y="1700213"/>
            <a:ext cx="1511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-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(-12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)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CD545338-91F8-E273-598F-624F45D7E269}"/>
              </a:ext>
            </a:extLst>
          </p:cNvPr>
          <p:cNvSpPr/>
          <p:nvPr/>
        </p:nvSpPr>
        <p:spPr>
          <a:xfrm>
            <a:off x="1801813" y="2422525"/>
            <a:ext cx="15827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2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× 3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A247E75-A333-6E61-8CB6-2220C31C6667}"/>
              </a:ext>
            </a:extLst>
          </p:cNvPr>
          <p:cNvSpPr/>
          <p:nvPr/>
        </p:nvSpPr>
        <p:spPr>
          <a:xfrm>
            <a:off x="-215900" y="1987550"/>
            <a:ext cx="56880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cap="small" dirty="0">
                <a:solidFill>
                  <a:srgbClr val="002060"/>
                </a:solidFill>
                <a:latin typeface="+mn-lt"/>
                <a:cs typeface="+mn-cs"/>
              </a:rPr>
              <a:t>س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= 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Arial" charset="0"/>
                <a:cs typeface="Arial" charset="0"/>
              </a:rPr>
              <a:t>ـــــــ</a:t>
            </a:r>
            <a:r>
              <a:rPr lang="ar-EG" sz="3600" b="1" cap="small" dirty="0" err="1">
                <a:solidFill>
                  <a:srgbClr val="002060"/>
                </a:solidFill>
                <a:latin typeface="+mn-lt"/>
                <a:cs typeface="+mn-cs"/>
              </a:rPr>
              <a:t>ــ </a:t>
            </a:r>
            <a:r>
              <a:rPr lang="ar-EG" sz="3600" b="1" cap="small" dirty="0">
                <a:solidFill>
                  <a:srgbClr val="002060"/>
                </a:solidFill>
                <a:latin typeface="+mn-lt"/>
                <a:cs typeface="+mn-cs"/>
              </a:rPr>
              <a:t>=</a:t>
            </a:r>
            <a:r>
              <a:rPr lang="ar-EG" sz="3600" b="1" cap="small" dirty="0">
                <a:solidFill>
                  <a:srgbClr val="002060"/>
                </a:solidFill>
                <a:latin typeface="Arial" charset="0"/>
                <a:cs typeface="Arial" charset="0"/>
              </a:rPr>
              <a:t> 2</a:t>
            </a: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713FCE9-FB1B-1157-5357-36BBE12A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560888"/>
            <a:ext cx="525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ص = 12– 24 + 5 = -7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40FD07D3-C430-A4BB-0715-BDD52B3AB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3830638"/>
            <a:ext cx="5688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وعند س = 2</a:t>
            </a:r>
            <a:endParaRPr lang="en-US" altLang="ar-EG" sz="3600">
              <a:latin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A7E368F2-D824-3DB6-10DA-AB1E699A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299075"/>
            <a:ext cx="525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3600" b="1">
                <a:latin typeface="Arial" panose="020B0604020202020204" pitchFamily="34" charset="0"/>
              </a:rPr>
              <a:t>إذن الرأس هي (2، -7)     </a:t>
            </a:r>
            <a:endParaRPr lang="en-US" altLang="ar-EG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  <p:bldP spid="21" grpId="0"/>
      <p:bldP spid="17" grpId="0"/>
      <p:bldP spid="18" grpId="0"/>
      <p:bldP spid="1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79096796-A11C-CA34-43FA-13B81CCDF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88238" cy="10779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EG" sz="3200" b="1" dirty="0">
                <a:solidFill>
                  <a:schemeClr val="tx1"/>
                </a:solidFill>
              </a:rPr>
              <a:t>وبما أن أ قيمة موجبة فالتمثيل مفتوح لأعلى لذا الرأس تمثل قيمة صغرى والمقطع الصادي هو قيمة ﺝ = 5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9330" name="Picture 1">
            <a:extLst>
              <a:ext uri="{FF2B5EF4-FFF2-40B4-BE49-F238E27FC236}">
                <a16:creationId xmlns:a16="http://schemas.microsoft.com/office/drawing/2014/main" id="{75DBD055-D542-D519-7516-290ABC54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8000" contrast="16000"/>
          </a:blip>
          <a:srcRect/>
          <a:stretch>
            <a:fillRect/>
          </a:stretch>
        </p:blipFill>
        <p:spPr bwMode="auto">
          <a:xfrm>
            <a:off x="3203848" y="2635745"/>
            <a:ext cx="3054350" cy="316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2" name="SOUND5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قاقي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552" y="557938"/>
            <a:ext cx="9663104" cy="5856984"/>
            <a:chOff x="0" y="0"/>
            <a:chExt cx="25768276" cy="15618623"/>
          </a:xfrm>
        </p:grpSpPr>
        <p:sp>
          <p:nvSpPr>
            <p:cNvPr id="3" name="Freeform 3"/>
            <p:cNvSpPr/>
            <p:nvPr/>
          </p:nvSpPr>
          <p:spPr>
            <a:xfrm rot="991718">
              <a:off x="5482633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Freeform 4"/>
            <p:cNvSpPr/>
            <p:nvPr/>
          </p:nvSpPr>
          <p:spPr>
            <a:xfrm rot="991718">
              <a:off x="5482633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6" y="0"/>
                  </a:lnTo>
                  <a:lnTo>
                    <a:pt x="1297556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Freeform 5"/>
            <p:cNvSpPr/>
            <p:nvPr/>
          </p:nvSpPr>
          <p:spPr>
            <a:xfrm rot="991718">
              <a:off x="16282321" y="4462449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" name="Freeform 6"/>
            <p:cNvSpPr/>
            <p:nvPr/>
          </p:nvSpPr>
          <p:spPr>
            <a:xfrm rot="991718">
              <a:off x="16282321" y="9934302"/>
              <a:ext cx="1297557" cy="842232"/>
            </a:xfrm>
            <a:custGeom>
              <a:avLst/>
              <a:gdLst/>
              <a:ahLst/>
              <a:cxnLst/>
              <a:rect l="l" t="t" r="r" b="b"/>
              <a:pathLst>
                <a:path w="1297557" h="842232">
                  <a:moveTo>
                    <a:pt x="0" y="0"/>
                  </a:moveTo>
                  <a:lnTo>
                    <a:pt x="1297557" y="0"/>
                  </a:lnTo>
                  <a:lnTo>
                    <a:pt x="1297557" y="842232"/>
                  </a:lnTo>
                  <a:lnTo>
                    <a:pt x="0" y="842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7"/>
            <p:cNvSpPr/>
            <p:nvPr/>
          </p:nvSpPr>
          <p:spPr>
            <a:xfrm rot="943121">
              <a:off x="5903178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8"/>
            <p:cNvSpPr/>
            <p:nvPr/>
          </p:nvSpPr>
          <p:spPr>
            <a:xfrm rot="943121">
              <a:off x="5903178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9"/>
            <p:cNvSpPr/>
            <p:nvPr/>
          </p:nvSpPr>
          <p:spPr>
            <a:xfrm rot="943121">
              <a:off x="5903178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10"/>
            <p:cNvSpPr/>
            <p:nvPr/>
          </p:nvSpPr>
          <p:spPr>
            <a:xfrm rot="943121">
              <a:off x="16702866" y="2395003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4"/>
                  </a:lnTo>
                  <a:lnTo>
                    <a:pt x="0" y="1320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11"/>
            <p:cNvSpPr/>
            <p:nvPr/>
          </p:nvSpPr>
          <p:spPr>
            <a:xfrm rot="943121">
              <a:off x="16702866" y="7866856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2"/>
            <p:cNvSpPr/>
            <p:nvPr/>
          </p:nvSpPr>
          <p:spPr>
            <a:xfrm rot="943121">
              <a:off x="16702866" y="13614020"/>
              <a:ext cx="1101813" cy="1320255"/>
            </a:xfrm>
            <a:custGeom>
              <a:avLst/>
              <a:gdLst/>
              <a:ahLst/>
              <a:cxnLst/>
              <a:rect l="l" t="t" r="r" b="b"/>
              <a:pathLst>
                <a:path w="1101813" h="1320255">
                  <a:moveTo>
                    <a:pt x="0" y="0"/>
                  </a:moveTo>
                  <a:lnTo>
                    <a:pt x="1101813" y="0"/>
                  </a:lnTo>
                  <a:lnTo>
                    <a:pt x="11018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99688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99688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1308390" y="3642159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1308390" y="9114012"/>
              <a:ext cx="1278012" cy="1642305"/>
            </a:xfrm>
            <a:custGeom>
              <a:avLst/>
              <a:gdLst/>
              <a:ahLst/>
              <a:cxnLst/>
              <a:rect l="l" t="t" r="r" b="b"/>
              <a:pathLst>
                <a:path w="1278012" h="1642305">
                  <a:moveTo>
                    <a:pt x="0" y="0"/>
                  </a:moveTo>
                  <a:lnTo>
                    <a:pt x="1278012" y="0"/>
                  </a:lnTo>
                  <a:lnTo>
                    <a:pt x="1278012" y="1642305"/>
                  </a:lnTo>
                  <a:lnTo>
                    <a:pt x="0" y="16423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Freeform 19"/>
            <p:cNvSpPr/>
            <p:nvPr/>
          </p:nvSpPr>
          <p:spPr>
            <a:xfrm rot="-3154894">
              <a:off x="239022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20"/>
            <p:cNvSpPr/>
            <p:nvPr/>
          </p:nvSpPr>
          <p:spPr>
            <a:xfrm rot="-3154894">
              <a:off x="239022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21"/>
            <p:cNvSpPr/>
            <p:nvPr/>
          </p:nvSpPr>
          <p:spPr>
            <a:xfrm rot="-3154894">
              <a:off x="13189911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22"/>
            <p:cNvSpPr/>
            <p:nvPr/>
          </p:nvSpPr>
          <p:spPr>
            <a:xfrm rot="-3154894">
              <a:off x="13189911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23"/>
            <p:cNvSpPr/>
            <p:nvPr/>
          </p:nvSpPr>
          <p:spPr>
            <a:xfrm rot="-3154894">
              <a:off x="23698613" y="4205486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Freeform 24"/>
            <p:cNvSpPr/>
            <p:nvPr/>
          </p:nvSpPr>
          <p:spPr>
            <a:xfrm rot="-3154894">
              <a:off x="23698613" y="9677339"/>
              <a:ext cx="1209834" cy="1320255"/>
            </a:xfrm>
            <a:custGeom>
              <a:avLst/>
              <a:gdLst/>
              <a:ahLst/>
              <a:cxnLst/>
              <a:rect l="l" t="t" r="r" b="b"/>
              <a:pathLst>
                <a:path w="1209834" h="1320255">
                  <a:moveTo>
                    <a:pt x="0" y="0"/>
                  </a:moveTo>
                  <a:lnTo>
                    <a:pt x="1209834" y="0"/>
                  </a:lnTo>
                  <a:lnTo>
                    <a:pt x="1209834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Freeform 25"/>
            <p:cNvSpPr/>
            <p:nvPr/>
          </p:nvSpPr>
          <p:spPr>
            <a:xfrm rot="2383747">
              <a:off x="7660349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26"/>
            <p:cNvSpPr/>
            <p:nvPr/>
          </p:nvSpPr>
          <p:spPr>
            <a:xfrm rot="2383747">
              <a:off x="7660349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27"/>
            <p:cNvSpPr/>
            <p:nvPr/>
          </p:nvSpPr>
          <p:spPr>
            <a:xfrm rot="2383747">
              <a:off x="7660349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Freeform 28"/>
            <p:cNvSpPr/>
            <p:nvPr/>
          </p:nvSpPr>
          <p:spPr>
            <a:xfrm rot="2383747">
              <a:off x="18460038" y="257979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29"/>
            <p:cNvSpPr/>
            <p:nvPr/>
          </p:nvSpPr>
          <p:spPr>
            <a:xfrm rot="2383747">
              <a:off x="18460038" y="5729832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30"/>
            <p:cNvSpPr/>
            <p:nvPr/>
          </p:nvSpPr>
          <p:spPr>
            <a:xfrm rot="2383747">
              <a:off x="18460038" y="11476996"/>
              <a:ext cx="1284248" cy="1320255"/>
            </a:xfrm>
            <a:custGeom>
              <a:avLst/>
              <a:gdLst/>
              <a:ahLst/>
              <a:cxnLst/>
              <a:rect l="l" t="t" r="r" b="b"/>
              <a:pathLst>
                <a:path w="1284248" h="1320255">
                  <a:moveTo>
                    <a:pt x="0" y="0"/>
                  </a:moveTo>
                  <a:lnTo>
                    <a:pt x="1284248" y="0"/>
                  </a:lnTo>
                  <a:lnTo>
                    <a:pt x="1284248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Freeform 31"/>
            <p:cNvSpPr/>
            <p:nvPr/>
          </p:nvSpPr>
          <p:spPr>
            <a:xfrm rot="-944927">
              <a:off x="275026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Freeform 32"/>
            <p:cNvSpPr/>
            <p:nvPr/>
          </p:nvSpPr>
          <p:spPr>
            <a:xfrm rot="-944927">
              <a:off x="275026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Freeform 33"/>
            <p:cNvSpPr/>
            <p:nvPr/>
          </p:nvSpPr>
          <p:spPr>
            <a:xfrm rot="-944927">
              <a:off x="275026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Freeform 34"/>
            <p:cNvSpPr/>
            <p:nvPr/>
          </p:nvSpPr>
          <p:spPr>
            <a:xfrm rot="-944927">
              <a:off x="13549952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Freeform 35"/>
            <p:cNvSpPr/>
            <p:nvPr/>
          </p:nvSpPr>
          <p:spPr>
            <a:xfrm rot="-944927">
              <a:off x="13549952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Freeform 36"/>
            <p:cNvSpPr/>
            <p:nvPr/>
          </p:nvSpPr>
          <p:spPr>
            <a:xfrm rot="-944927">
              <a:off x="13549952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6" y="0"/>
                  </a:lnTo>
                  <a:lnTo>
                    <a:pt x="1699586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Freeform 37"/>
            <p:cNvSpPr/>
            <p:nvPr/>
          </p:nvSpPr>
          <p:spPr>
            <a:xfrm rot="-944927">
              <a:off x="24058654" y="2710008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6"/>
                  </a:lnTo>
                  <a:lnTo>
                    <a:pt x="0" y="309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Freeform 38"/>
            <p:cNvSpPr/>
            <p:nvPr/>
          </p:nvSpPr>
          <p:spPr>
            <a:xfrm rot="-944927">
              <a:off x="24058654" y="8181862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Freeform 39"/>
            <p:cNvSpPr/>
            <p:nvPr/>
          </p:nvSpPr>
          <p:spPr>
            <a:xfrm rot="-944927">
              <a:off x="24058654" y="13929026"/>
              <a:ext cx="1699585" cy="309016"/>
            </a:xfrm>
            <a:custGeom>
              <a:avLst/>
              <a:gdLst/>
              <a:ahLst/>
              <a:cxnLst/>
              <a:rect l="l" t="t" r="r" b="b"/>
              <a:pathLst>
                <a:path w="1699585" h="309016">
                  <a:moveTo>
                    <a:pt x="0" y="0"/>
                  </a:moveTo>
                  <a:lnTo>
                    <a:pt x="1699585" y="0"/>
                  </a:lnTo>
                  <a:lnTo>
                    <a:pt x="1699585" y="309015"/>
                  </a:lnTo>
                  <a:lnTo>
                    <a:pt x="0" y="309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Freeform 40"/>
            <p:cNvSpPr/>
            <p:nvPr/>
          </p:nvSpPr>
          <p:spPr>
            <a:xfrm rot="1716936">
              <a:off x="4376737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Freeform 41"/>
            <p:cNvSpPr/>
            <p:nvPr/>
          </p:nvSpPr>
          <p:spPr>
            <a:xfrm rot="1716936">
              <a:off x="4376737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Freeform 42"/>
            <p:cNvSpPr/>
            <p:nvPr/>
          </p:nvSpPr>
          <p:spPr>
            <a:xfrm rot="1716936">
              <a:off x="4376737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Freeform 43"/>
            <p:cNvSpPr/>
            <p:nvPr/>
          </p:nvSpPr>
          <p:spPr>
            <a:xfrm rot="1716936">
              <a:off x="15176425" y="227057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6"/>
                  </a:lnTo>
                  <a:lnTo>
                    <a:pt x="0" y="1355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Freeform 44"/>
            <p:cNvSpPr/>
            <p:nvPr/>
          </p:nvSpPr>
          <p:spPr>
            <a:xfrm rot="1716936">
              <a:off x="15176425" y="5698910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Freeform 45"/>
            <p:cNvSpPr/>
            <p:nvPr/>
          </p:nvSpPr>
          <p:spPr>
            <a:xfrm rot="1716936">
              <a:off x="15176425" y="11446074"/>
              <a:ext cx="1293893" cy="1355507"/>
            </a:xfrm>
            <a:custGeom>
              <a:avLst/>
              <a:gdLst/>
              <a:ahLst/>
              <a:cxnLst/>
              <a:rect l="l" t="t" r="r" b="b"/>
              <a:pathLst>
                <a:path w="1293893" h="1355507">
                  <a:moveTo>
                    <a:pt x="0" y="0"/>
                  </a:moveTo>
                  <a:lnTo>
                    <a:pt x="1293893" y="0"/>
                  </a:lnTo>
                  <a:lnTo>
                    <a:pt x="1293893" y="1355507"/>
                  </a:lnTo>
                  <a:lnTo>
                    <a:pt x="0" y="135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Freeform 46"/>
            <p:cNvSpPr/>
            <p:nvPr/>
          </p:nvSpPr>
          <p:spPr>
            <a:xfrm rot="-1666660">
              <a:off x="120548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47"/>
            <p:cNvSpPr/>
            <p:nvPr/>
          </p:nvSpPr>
          <p:spPr>
            <a:xfrm rot="-1666660">
              <a:off x="120548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48"/>
            <p:cNvSpPr/>
            <p:nvPr/>
          </p:nvSpPr>
          <p:spPr>
            <a:xfrm rot="-1666660">
              <a:off x="120548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49"/>
            <p:cNvSpPr/>
            <p:nvPr/>
          </p:nvSpPr>
          <p:spPr>
            <a:xfrm rot="-1666660">
              <a:off x="12005171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Freeform 50"/>
            <p:cNvSpPr/>
            <p:nvPr/>
          </p:nvSpPr>
          <p:spPr>
            <a:xfrm rot="-1666660">
              <a:off x="12005171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Freeform 51"/>
            <p:cNvSpPr/>
            <p:nvPr/>
          </p:nvSpPr>
          <p:spPr>
            <a:xfrm rot="-1666660">
              <a:off x="12005171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Freeform 52"/>
            <p:cNvSpPr/>
            <p:nvPr/>
          </p:nvSpPr>
          <p:spPr>
            <a:xfrm rot="-1666660">
              <a:off x="22513873" y="922436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53"/>
            <p:cNvSpPr/>
            <p:nvPr/>
          </p:nvSpPr>
          <p:spPr>
            <a:xfrm rot="-1666660">
              <a:off x="22513873" y="6394289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54"/>
            <p:cNvSpPr/>
            <p:nvPr/>
          </p:nvSpPr>
          <p:spPr>
            <a:xfrm rot="-1666660">
              <a:off x="22513873" y="12141453"/>
              <a:ext cx="1106614" cy="1320255"/>
            </a:xfrm>
            <a:custGeom>
              <a:avLst/>
              <a:gdLst/>
              <a:ahLst/>
              <a:cxnLst/>
              <a:rect l="l" t="t" r="r" b="b"/>
              <a:pathLst>
                <a:path w="1106614" h="1320255">
                  <a:moveTo>
                    <a:pt x="0" y="0"/>
                  </a:moveTo>
                  <a:lnTo>
                    <a:pt x="1106613" y="0"/>
                  </a:lnTo>
                  <a:lnTo>
                    <a:pt x="1106613" y="1320255"/>
                  </a:lnTo>
                  <a:lnTo>
                    <a:pt x="0" y="132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Freeform 55"/>
            <p:cNvSpPr/>
            <p:nvPr/>
          </p:nvSpPr>
          <p:spPr>
            <a:xfrm rot="-2040604">
              <a:off x="8727886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Freeform 56"/>
            <p:cNvSpPr/>
            <p:nvPr/>
          </p:nvSpPr>
          <p:spPr>
            <a:xfrm rot="-2040604">
              <a:off x="8727886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Freeform 57"/>
            <p:cNvSpPr/>
            <p:nvPr/>
          </p:nvSpPr>
          <p:spPr>
            <a:xfrm rot="-2040604">
              <a:off x="8727886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58"/>
            <p:cNvSpPr/>
            <p:nvPr/>
          </p:nvSpPr>
          <p:spPr>
            <a:xfrm rot="-2040604">
              <a:off x="19527574" y="2864516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59"/>
            <p:cNvSpPr/>
            <p:nvPr/>
          </p:nvSpPr>
          <p:spPr>
            <a:xfrm rot="-2040604">
              <a:off x="19527574" y="8336369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20"/>
                  </a:lnTo>
                  <a:lnTo>
                    <a:pt x="0" y="9513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60"/>
            <p:cNvSpPr/>
            <p:nvPr/>
          </p:nvSpPr>
          <p:spPr>
            <a:xfrm rot="-2040604">
              <a:off x="19527574" y="14083534"/>
              <a:ext cx="2378298" cy="951319"/>
            </a:xfrm>
            <a:custGeom>
              <a:avLst/>
              <a:gdLst/>
              <a:ahLst/>
              <a:cxnLst/>
              <a:rect l="l" t="t" r="r" b="b"/>
              <a:pathLst>
                <a:path w="2378298" h="951319">
                  <a:moveTo>
                    <a:pt x="0" y="0"/>
                  </a:moveTo>
                  <a:lnTo>
                    <a:pt x="2378298" y="0"/>
                  </a:lnTo>
                  <a:lnTo>
                    <a:pt x="2378298" y="951319"/>
                  </a:lnTo>
                  <a:lnTo>
                    <a:pt x="0" y="951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25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" name="Freeform 61"/>
          <p:cNvSpPr/>
          <p:nvPr/>
        </p:nvSpPr>
        <p:spPr>
          <a:xfrm rot="-4689036">
            <a:off x="1742902" y="-919853"/>
            <a:ext cx="8971876" cy="8531438"/>
          </a:xfrm>
          <a:custGeom>
            <a:avLst/>
            <a:gdLst/>
            <a:ahLst/>
            <a:cxnLst/>
            <a:rect l="l" t="t" r="r" b="b"/>
            <a:pathLst>
              <a:path w="17943751" h="17062876">
                <a:moveTo>
                  <a:pt x="0" y="0"/>
                </a:moveTo>
                <a:lnTo>
                  <a:pt x="17943751" y="0"/>
                </a:lnTo>
                <a:lnTo>
                  <a:pt x="17943751" y="17062877"/>
                </a:lnTo>
                <a:lnTo>
                  <a:pt x="0" y="17062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2" name="Freeform 62"/>
          <p:cNvSpPr/>
          <p:nvPr/>
        </p:nvSpPr>
        <p:spPr>
          <a:xfrm rot="717164">
            <a:off x="1548429" y="2332598"/>
            <a:ext cx="2322687" cy="1374522"/>
          </a:xfrm>
          <a:custGeom>
            <a:avLst/>
            <a:gdLst/>
            <a:ahLst/>
            <a:cxnLst/>
            <a:rect l="l" t="t" r="r" b="b"/>
            <a:pathLst>
              <a:path w="4645374" h="2749044">
                <a:moveTo>
                  <a:pt x="0" y="0"/>
                </a:moveTo>
                <a:lnTo>
                  <a:pt x="4645375" y="0"/>
                </a:lnTo>
                <a:lnTo>
                  <a:pt x="4645375" y="2749044"/>
                </a:lnTo>
                <a:lnTo>
                  <a:pt x="0" y="27490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3" name="Freeform 63"/>
          <p:cNvSpPr/>
          <p:nvPr/>
        </p:nvSpPr>
        <p:spPr>
          <a:xfrm rot="3024561">
            <a:off x="1976455" y="4692054"/>
            <a:ext cx="1672452" cy="1131997"/>
          </a:xfrm>
          <a:custGeom>
            <a:avLst/>
            <a:gdLst/>
            <a:ahLst/>
            <a:cxnLst/>
            <a:rect l="l" t="t" r="r" b="b"/>
            <a:pathLst>
              <a:path w="3344904" h="2263994">
                <a:moveTo>
                  <a:pt x="0" y="0"/>
                </a:moveTo>
                <a:lnTo>
                  <a:pt x="3344904" y="0"/>
                </a:lnTo>
                <a:lnTo>
                  <a:pt x="3344904" y="2263994"/>
                </a:lnTo>
                <a:lnTo>
                  <a:pt x="0" y="22639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4" name="Freeform 64"/>
          <p:cNvSpPr/>
          <p:nvPr/>
        </p:nvSpPr>
        <p:spPr>
          <a:xfrm rot="-424569">
            <a:off x="3144386" y="1468178"/>
            <a:ext cx="1050417" cy="1532439"/>
          </a:xfrm>
          <a:custGeom>
            <a:avLst/>
            <a:gdLst/>
            <a:ahLst/>
            <a:cxnLst/>
            <a:rect l="l" t="t" r="r" b="b"/>
            <a:pathLst>
              <a:path w="2100834" h="3064877">
                <a:moveTo>
                  <a:pt x="0" y="0"/>
                </a:moveTo>
                <a:lnTo>
                  <a:pt x="2100834" y="0"/>
                </a:lnTo>
                <a:lnTo>
                  <a:pt x="2100834" y="3064877"/>
                </a:lnTo>
                <a:lnTo>
                  <a:pt x="0" y="306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5" name="Freeform 65"/>
          <p:cNvSpPr/>
          <p:nvPr/>
        </p:nvSpPr>
        <p:spPr>
          <a:xfrm rot="4254632">
            <a:off x="694673" y="3060425"/>
            <a:ext cx="1761883" cy="2057400"/>
          </a:xfrm>
          <a:custGeom>
            <a:avLst/>
            <a:gdLst/>
            <a:ahLst/>
            <a:cxnLst/>
            <a:rect l="l" t="t" r="r" b="b"/>
            <a:pathLst>
              <a:path w="3523765" h="4114800">
                <a:moveTo>
                  <a:pt x="0" y="0"/>
                </a:moveTo>
                <a:lnTo>
                  <a:pt x="3523765" y="0"/>
                </a:lnTo>
                <a:lnTo>
                  <a:pt x="3523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7" name="Freeform 67"/>
          <p:cNvSpPr/>
          <p:nvPr/>
        </p:nvSpPr>
        <p:spPr>
          <a:xfrm rot="-3781401">
            <a:off x="3281124" y="3713556"/>
            <a:ext cx="1317370" cy="1317370"/>
          </a:xfrm>
          <a:custGeom>
            <a:avLst/>
            <a:gdLst/>
            <a:ahLst/>
            <a:cxnLst/>
            <a:rect l="l" t="t" r="r" b="b"/>
            <a:pathLst>
              <a:path w="2634739" h="2634739">
                <a:moveTo>
                  <a:pt x="0" y="0"/>
                </a:moveTo>
                <a:lnTo>
                  <a:pt x="2634739" y="0"/>
                </a:lnTo>
                <a:lnTo>
                  <a:pt x="2634739" y="2634740"/>
                </a:lnTo>
                <a:lnTo>
                  <a:pt x="0" y="2634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69" name="TextBox 3">
            <a:extLst>
              <a:ext uri="{FF2B5EF4-FFF2-40B4-BE49-F238E27FC236}">
                <a16:creationId xmlns:a16="http://schemas.microsoft.com/office/drawing/2014/main" id="{FE3A9FCD-32E3-4857-9C8C-C8646512AB38}"/>
              </a:ext>
            </a:extLst>
          </p:cNvPr>
          <p:cNvSpPr txBox="1"/>
          <p:nvPr/>
        </p:nvSpPr>
        <p:spPr>
          <a:xfrm>
            <a:off x="4504927" y="1319778"/>
            <a:ext cx="4383595" cy="1107996"/>
          </a:xfrm>
          <a:prstGeom prst="rect">
            <a:avLst/>
          </a:prstGeom>
          <a:solidFill>
            <a:srgbClr val="6C9EBC"/>
          </a:solidFill>
          <a:ln>
            <a:noFill/>
          </a:ln>
          <a:effectLst/>
        </p:spPr>
        <p:txBody>
          <a:bodyPr wrap="square" rtlCol="1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solidFill>
                  <a:srgbClr val="FFFF00"/>
                </a:solidFill>
                <a:latin typeface="Calibri"/>
              </a:rPr>
              <a:t>الربط مع الحياة</a:t>
            </a:r>
          </a:p>
        </p:txBody>
      </p:sp>
    </p:spTree>
    <p:extLst>
      <p:ext uri="{BB962C8B-B14F-4D97-AF65-F5344CB8AC3E}">
        <p14:creationId xmlns:p14="http://schemas.microsoft.com/office/powerpoint/2010/main" val="1872568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6809BC31-286E-1F19-95CC-0B4F72641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933825"/>
            <a:ext cx="6913563" cy="2062163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altLang="ar-EG" sz="3200" b="1" dirty="0">
                <a:solidFill>
                  <a:srgbClr val="006600"/>
                </a:solidFill>
                <a:latin typeface="Calibri" panose="020F0502020204030204" pitchFamily="34" charset="0"/>
              </a:rPr>
              <a:t>عندما ينطلق الجسم او الأداة في الهواء يسمى مقذوفًا، وقد يكون هذا الجسم أداة جامدة مثل الرمح، قرص، كرة،..... أو كائن حي مثل الوثب العالي، والوثب الطويل.</a:t>
            </a:r>
            <a:endParaRPr lang="en-US" altLang="ar-EG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43362" name="Picture 2">
            <a:extLst>
              <a:ext uri="{FF2B5EF4-FFF2-40B4-BE49-F238E27FC236}">
                <a16:creationId xmlns:a16="http://schemas.microsoft.com/office/drawing/2014/main" id="{6772EDFE-6C4C-6F27-6BE7-CEFC7837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" contrast="14000"/>
          </a:blip>
          <a:srcRect/>
          <a:stretch>
            <a:fillRect/>
          </a:stretch>
        </p:blipFill>
        <p:spPr bwMode="auto">
          <a:xfrm>
            <a:off x="1331913" y="549275"/>
            <a:ext cx="2486025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  <p:sndAc>
      <p:stSnd>
        <p:snd r:embed="rId3" name="cp_exc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BE461EFD-E65C-B460-AF14-A4BE399D1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628800"/>
            <a:ext cx="7489825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32) </a:t>
            </a:r>
            <a:r>
              <a:rPr lang="ar-EG" sz="4000" b="1" cap="small" dirty="0">
                <a:solidFill>
                  <a:srgbClr val="C00000"/>
                </a:solidFill>
                <a:latin typeface="Arial" charset="0"/>
                <a:cs typeface="Arial" charset="0"/>
              </a:rPr>
              <a:t>كرة قدم: </a:t>
            </a: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قذف حارس المرمى الكرة من مستوى سطح الأرض إلى الأعلى بسرعة ابتدائية مقدارها 90 قدمًا في الثانية، والدالة</a:t>
            </a:r>
          </a:p>
          <a:p>
            <a:pPr algn="justLow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 ع = -16ن2 + 90ن تمثل ارتفاع الكرة بعد (ن) ثانية.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08EDE738-A8E3-DBAB-8CE5-FC544BD5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60657"/>
            <a:ext cx="748982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أ) ما ارتفاع الكرة بعد ثانية واحدة؟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BC6C1B5E-5824-F32E-4FAF-AE006CC54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2420938"/>
            <a:ext cx="63230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6600"/>
                </a:solidFill>
                <a:latin typeface="Arial" panose="020B0604020202020204" pitchFamily="34" charset="0"/>
              </a:rPr>
              <a:t>ع = -16ن + 90ن</a:t>
            </a:r>
            <a:endParaRPr lang="en-US" altLang="ar-EG" sz="4400" b="1">
              <a:solidFill>
                <a:srgbClr val="006600"/>
              </a:solidFill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DA5DD68C-2F3A-975E-07A1-DD83265F8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24250"/>
            <a:ext cx="71294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400" b="1" dirty="0">
                <a:solidFill>
                  <a:srgbClr val="006600"/>
                </a:solidFill>
                <a:latin typeface="Arial" panose="020B0604020202020204" pitchFamily="34" charset="0"/>
              </a:rPr>
              <a:t>ع = -16× 1 + 90× 1= 74قدمًا.</a:t>
            </a:r>
            <a:endParaRPr lang="en-US" altLang="ar-EG" sz="4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0064 - arcade game beep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3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1286B76F-B883-4213-E4B5-86741315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60657"/>
            <a:ext cx="748982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cap="small" dirty="0">
                <a:solidFill>
                  <a:prstClr val="black"/>
                </a:solidFill>
                <a:latin typeface="Arial" charset="0"/>
                <a:cs typeface="Arial" charset="0"/>
              </a:rPr>
              <a:t>ب) متى تكون الكرة على ارتفاع 126 قدمًا؟</a:t>
            </a:r>
          </a:p>
        </p:txBody>
      </p:sp>
    </p:spTree>
  </p:cSld>
  <p:clrMapOvr>
    <a:masterClrMapping/>
  </p:clrMapOvr>
  <p:transition>
    <p:comb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7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70E3A5DF-6A3E-4BA6-E3D4-D0CF7CE13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082800"/>
            <a:ext cx="6321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6600"/>
                </a:solidFill>
                <a:latin typeface="Arial" panose="020B0604020202020204" pitchFamily="34" charset="0"/>
              </a:rPr>
              <a:t>126= -16ن</a:t>
            </a:r>
            <a:r>
              <a:rPr lang="ar-EG" altLang="ar-EG" sz="4400" b="1" baseline="30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400" b="1">
                <a:solidFill>
                  <a:srgbClr val="006600"/>
                </a:solidFill>
                <a:latin typeface="Arial" panose="020B0604020202020204" pitchFamily="34" charset="0"/>
              </a:rPr>
              <a:t> + 90ن</a:t>
            </a:r>
            <a:endParaRPr lang="en-US" altLang="ar-EG" sz="4400" b="1">
              <a:solidFill>
                <a:srgbClr val="006600"/>
              </a:solidFill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8B464D0-542B-AADF-E2D8-E299BC21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141663"/>
            <a:ext cx="71294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6600"/>
                </a:solidFill>
                <a:latin typeface="Arial" panose="020B0604020202020204" pitchFamily="34" charset="0"/>
              </a:rPr>
              <a:t>16ن</a:t>
            </a:r>
            <a:r>
              <a:rPr lang="ar-EG" altLang="ar-EG" sz="4400" b="1" baseline="30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400" b="1">
                <a:solidFill>
                  <a:srgbClr val="006600"/>
                </a:solidFill>
                <a:latin typeface="Arial" panose="020B0604020202020204" pitchFamily="34" charset="0"/>
              </a:rPr>
              <a:t> – 90ن + 126= 0</a:t>
            </a:r>
            <a:endParaRPr lang="en-US" altLang="ar-EG" sz="4400" b="1">
              <a:solidFill>
                <a:srgbClr val="006600"/>
              </a:solidFill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A6043E36-94FF-14B3-4DF3-9A48A41C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05263"/>
            <a:ext cx="71294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ar-EG" altLang="ar-EG" sz="4400" b="1">
                <a:solidFill>
                  <a:srgbClr val="006600"/>
                </a:solidFill>
                <a:latin typeface="Arial" panose="020B0604020202020204" pitchFamily="34" charset="0"/>
              </a:rPr>
              <a:t>8ن</a:t>
            </a:r>
            <a:r>
              <a:rPr lang="ar-EG" altLang="ar-EG" sz="4400" b="1" baseline="3000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ar-EG" altLang="ar-EG" sz="4400" b="1">
                <a:solidFill>
                  <a:srgbClr val="006600"/>
                </a:solidFill>
                <a:latin typeface="Arial" panose="020B0604020202020204" pitchFamily="34" charset="0"/>
              </a:rPr>
              <a:t> – 45ن + 63= 0</a:t>
            </a:r>
            <a:endParaRPr lang="en-US" altLang="ar-EG" sz="44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0064 - arcade game beep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3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3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3 - arcade game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20">
            <a:extLst>
              <a:ext uri="{FF2B5EF4-FFF2-40B4-BE49-F238E27FC236}">
                <a16:creationId xmlns:a16="http://schemas.microsoft.com/office/drawing/2014/main" id="{6D942380-54A7-A577-19EF-18B5B4C2C266}"/>
              </a:ext>
            </a:extLst>
          </p:cNvPr>
          <p:cNvSpPr/>
          <p:nvPr/>
        </p:nvSpPr>
        <p:spPr>
          <a:xfrm>
            <a:off x="2698750" y="2035175"/>
            <a:ext cx="4537075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-ب </a:t>
            </a:r>
            <a:r>
              <a:rPr lang="ar-EG" sz="3200" b="1" cap="small" dirty="0">
                <a:solidFill>
                  <a:srgbClr val="3333CC"/>
                </a:solidFill>
              </a:rPr>
              <a:t>±    </a:t>
            </a:r>
            <a:r>
              <a:rPr lang="ar-EG" sz="3200" b="1" cap="small" dirty="0" err="1">
                <a:solidFill>
                  <a:srgbClr val="3333CC"/>
                </a:solidFill>
              </a:rPr>
              <a:t>ب</a:t>
            </a:r>
            <a:r>
              <a:rPr lang="ar-EG" sz="3200" b="1" baseline="30000" dirty="0" err="1">
                <a:solidFill>
                  <a:srgbClr val="3333CC"/>
                </a:solidFill>
              </a:rPr>
              <a:t>2</a:t>
            </a:r>
            <a:r>
              <a:rPr lang="ar-EG" sz="3200" b="1" cap="small" dirty="0">
                <a:solidFill>
                  <a:srgbClr val="3333CC"/>
                </a:solidFill>
              </a:rPr>
              <a:t> -4 أج</a:t>
            </a:r>
            <a:endParaRPr lang="en-US" sz="3200" dirty="0">
              <a:solidFill>
                <a:srgbClr val="3333CC"/>
              </a:solidFill>
            </a:endParaRPr>
          </a:p>
        </p:txBody>
      </p:sp>
      <p:grpSp>
        <p:nvGrpSpPr>
          <p:cNvPr id="2" name="مجموعة 22">
            <a:extLst>
              <a:ext uri="{FF2B5EF4-FFF2-40B4-BE49-F238E27FC236}">
                <a16:creationId xmlns:a16="http://schemas.microsoft.com/office/drawing/2014/main" id="{E5660BFB-820F-5166-2222-2502826AC7F7}"/>
              </a:ext>
            </a:extLst>
          </p:cNvPr>
          <p:cNvGrpSpPr>
            <a:grpSpLocks/>
          </p:cNvGrpSpPr>
          <p:nvPr/>
        </p:nvGrpSpPr>
        <p:grpSpPr bwMode="auto">
          <a:xfrm>
            <a:off x="4645025" y="1900238"/>
            <a:ext cx="1657350" cy="504825"/>
            <a:chOff x="1999445" y="980728"/>
            <a:chExt cx="1420427" cy="504056"/>
          </a:xfrm>
        </p:grpSpPr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BF47F003-59C2-4C77-9E41-675083B00870}"/>
                </a:ext>
              </a:extLst>
            </p:cNvPr>
            <p:cNvCxnSpPr/>
            <p:nvPr/>
          </p:nvCxnSpPr>
          <p:spPr>
            <a:xfrm flipH="1">
              <a:off x="3275652" y="1269213"/>
              <a:ext cx="144220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DE09133B-3CBB-6F08-49E3-6E278391EAC4}"/>
                </a:ext>
              </a:extLst>
            </p:cNvPr>
            <p:cNvCxnSpPr/>
            <p:nvPr/>
          </p:nvCxnSpPr>
          <p:spPr>
            <a:xfrm>
              <a:off x="3275652" y="980728"/>
              <a:ext cx="9524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5DF75FE0-12AB-A459-0F38-DCAD710F5517}"/>
                </a:ext>
              </a:extLst>
            </p:cNvPr>
            <p:cNvCxnSpPr/>
            <p:nvPr/>
          </p:nvCxnSpPr>
          <p:spPr>
            <a:xfrm flipV="1">
              <a:off x="1999445" y="998163"/>
              <a:ext cx="1276207" cy="45968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owchart: Process 20">
            <a:extLst>
              <a:ext uri="{FF2B5EF4-FFF2-40B4-BE49-F238E27FC236}">
                <a16:creationId xmlns:a16="http://schemas.microsoft.com/office/drawing/2014/main" id="{FD5D7400-1EBA-0A5A-9247-67888F9434D6}"/>
              </a:ext>
            </a:extLst>
          </p:cNvPr>
          <p:cNvSpPr/>
          <p:nvPr/>
        </p:nvSpPr>
        <p:spPr>
          <a:xfrm>
            <a:off x="5508625" y="2700338"/>
            <a:ext cx="793750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2أ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15" name="Flowchart: Process 20">
            <a:extLst>
              <a:ext uri="{FF2B5EF4-FFF2-40B4-BE49-F238E27FC236}">
                <a16:creationId xmlns:a16="http://schemas.microsoft.com/office/drawing/2014/main" id="{A25DED1D-2240-89F8-C7BA-FD5A0AD0DCCE}"/>
              </a:ext>
            </a:extLst>
          </p:cNvPr>
          <p:cNvSpPr/>
          <p:nvPr/>
        </p:nvSpPr>
        <p:spPr>
          <a:xfrm>
            <a:off x="1835150" y="2197100"/>
            <a:ext cx="6265863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ن </a:t>
            </a:r>
            <a:r>
              <a:rPr lang="ar-EG" sz="3200" b="1" cap="small" dirty="0">
                <a:solidFill>
                  <a:srgbClr val="3333CC"/>
                </a:solidFill>
              </a:rPr>
              <a:t>= </a:t>
            </a:r>
            <a:r>
              <a:rPr lang="ar-EG" sz="2000" b="1" cap="small" dirty="0">
                <a:solidFill>
                  <a:srgbClr val="3333CC"/>
                </a:solidFill>
              </a:rPr>
              <a:t>ـــــــــــــــــــــــــــــــــــــــــــــــــــــــــ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6" name="Flowchart: Process 20">
            <a:extLst>
              <a:ext uri="{FF2B5EF4-FFF2-40B4-BE49-F238E27FC236}">
                <a16:creationId xmlns:a16="http://schemas.microsoft.com/office/drawing/2014/main" id="{DD10A08C-EC43-6775-91BC-B01A69530907}"/>
              </a:ext>
            </a:extLst>
          </p:cNvPr>
          <p:cNvSpPr/>
          <p:nvPr/>
        </p:nvSpPr>
        <p:spPr>
          <a:xfrm>
            <a:off x="609600" y="3708400"/>
            <a:ext cx="4537075" cy="58578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45 </a:t>
            </a:r>
            <a:r>
              <a:rPr lang="ar-EG" sz="3200" b="1" cap="small" dirty="0">
                <a:solidFill>
                  <a:srgbClr val="3333CC"/>
                </a:solidFill>
              </a:rPr>
              <a:t>±    45 </a:t>
            </a:r>
            <a:r>
              <a:rPr lang="ar-EG" sz="3200" b="1" baseline="30000" dirty="0" err="1">
                <a:solidFill>
                  <a:srgbClr val="3333CC"/>
                </a:solidFill>
              </a:rPr>
              <a:t>2</a:t>
            </a:r>
            <a:r>
              <a:rPr lang="ar-EG" sz="3200" b="1" cap="small" dirty="0" err="1">
                <a:solidFill>
                  <a:srgbClr val="3333CC"/>
                </a:solidFill>
              </a:rPr>
              <a:t> </a:t>
            </a:r>
            <a:r>
              <a:rPr lang="ar-EG" sz="3200" b="1" cap="small" dirty="0">
                <a:solidFill>
                  <a:srgbClr val="3333CC"/>
                </a:solidFill>
              </a:rPr>
              <a:t>-4× </a:t>
            </a:r>
            <a:r>
              <a:rPr lang="ar-EG" sz="3200" b="1" cap="small" dirty="0" err="1">
                <a:solidFill>
                  <a:srgbClr val="3333CC"/>
                </a:solidFill>
              </a:rPr>
              <a:t>8 </a:t>
            </a:r>
            <a:r>
              <a:rPr lang="ar-EG" sz="3200" b="1" cap="small" dirty="0">
                <a:solidFill>
                  <a:srgbClr val="3333CC"/>
                </a:solidFill>
              </a:rPr>
              <a:t>×63</a:t>
            </a:r>
            <a:endParaRPr lang="en-US" sz="3200" dirty="0">
              <a:solidFill>
                <a:srgbClr val="3333CC"/>
              </a:solidFill>
            </a:endParaRPr>
          </a:p>
        </p:txBody>
      </p:sp>
      <p:grpSp>
        <p:nvGrpSpPr>
          <p:cNvPr id="3" name="مجموعة 22">
            <a:extLst>
              <a:ext uri="{FF2B5EF4-FFF2-40B4-BE49-F238E27FC236}">
                <a16:creationId xmlns:a16="http://schemas.microsoft.com/office/drawing/2014/main" id="{777709CB-5DE3-77B0-2FC4-C82C2CA37F00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3573463"/>
            <a:ext cx="2882900" cy="504825"/>
            <a:chOff x="948963" y="980728"/>
            <a:chExt cx="2470909" cy="504056"/>
          </a:xfrm>
        </p:grpSpPr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449AC1D9-DBE4-C07A-8D37-09EB3D007D49}"/>
                </a:ext>
              </a:extLst>
            </p:cNvPr>
            <p:cNvCxnSpPr/>
            <p:nvPr/>
          </p:nvCxnSpPr>
          <p:spPr>
            <a:xfrm flipH="1">
              <a:off x="3275645" y="1269213"/>
              <a:ext cx="144227" cy="215571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660B651-0963-C826-E41B-126630327B50}"/>
                </a:ext>
              </a:extLst>
            </p:cNvPr>
            <p:cNvCxnSpPr/>
            <p:nvPr/>
          </p:nvCxnSpPr>
          <p:spPr>
            <a:xfrm>
              <a:off x="3275645" y="980728"/>
              <a:ext cx="9525" cy="504056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05D3068E-E252-75B5-D27E-8116D63B6360}"/>
                </a:ext>
              </a:extLst>
            </p:cNvPr>
            <p:cNvCxnSpPr/>
            <p:nvPr/>
          </p:nvCxnSpPr>
          <p:spPr>
            <a:xfrm>
              <a:off x="948963" y="990238"/>
              <a:ext cx="2326682" cy="7925"/>
            </a:xfrm>
            <a:prstGeom prst="line">
              <a:avLst/>
            </a:prstGeom>
            <a:ln w="381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AC40CAEC-2000-15F4-A002-67C75240FD50}"/>
              </a:ext>
            </a:extLst>
          </p:cNvPr>
          <p:cNvSpPr/>
          <p:nvPr/>
        </p:nvSpPr>
        <p:spPr>
          <a:xfrm>
            <a:off x="2627313" y="4373563"/>
            <a:ext cx="1366837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>
                <a:solidFill>
                  <a:srgbClr val="3333CC"/>
                </a:solidFill>
              </a:rPr>
              <a:t>2× 8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22" name="Flowchart: Process 20">
            <a:extLst>
              <a:ext uri="{FF2B5EF4-FFF2-40B4-BE49-F238E27FC236}">
                <a16:creationId xmlns:a16="http://schemas.microsoft.com/office/drawing/2014/main" id="{90CC1929-1D11-EA04-4071-439AB9DFF3D4}"/>
              </a:ext>
            </a:extLst>
          </p:cNvPr>
          <p:cNvSpPr/>
          <p:nvPr/>
        </p:nvSpPr>
        <p:spPr>
          <a:xfrm>
            <a:off x="-325438" y="3862388"/>
            <a:ext cx="6265863" cy="5842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cap="small" dirty="0" err="1">
                <a:solidFill>
                  <a:srgbClr val="3333CC"/>
                </a:solidFill>
              </a:rPr>
              <a:t>ن </a:t>
            </a:r>
            <a:r>
              <a:rPr lang="ar-EG" sz="3200" b="1" cap="small" dirty="0">
                <a:solidFill>
                  <a:srgbClr val="3333CC"/>
                </a:solidFill>
              </a:rPr>
              <a:t>= </a:t>
            </a:r>
            <a:r>
              <a:rPr lang="ar-EG" sz="2000" b="1" cap="small" dirty="0">
                <a:solidFill>
                  <a:srgbClr val="3333CC"/>
                </a:solidFill>
              </a:rPr>
              <a:t>ــــــــــــــــــــــــــــــــــــــــــــــــــــــــــــــــــــــــــــ</a:t>
            </a:r>
            <a:endParaRPr 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checker dir="vert"/>
    <p:sndAc>
      <p:stSnd>
        <p:snd r:embed="rId2" name="0064 - arcade game beep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3559</Words>
  <Application>Microsoft Macintosh PowerPoint</Application>
  <PresentationFormat>عرض على الشاشة (4:3)</PresentationFormat>
  <Paragraphs>564</Paragraphs>
  <Slides>144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144</vt:i4>
      </vt:variant>
    </vt:vector>
  </HeadingPairs>
  <TitlesOfParts>
    <vt:vector size="151" baseType="lpstr">
      <vt:lpstr>Arial</vt:lpstr>
      <vt:lpstr>Calibri</vt:lpstr>
      <vt:lpstr>Times New Roman</vt:lpstr>
      <vt:lpstr>Wingdings</vt:lpstr>
      <vt:lpstr>Office Theme</vt:lpstr>
      <vt:lpstr>3_Office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3 متوسط الفصل الثامن</dc:title>
  <dc:subject>3- تابع (8-1) تمثيل الدوال التربيعية بيانياً</dc:subject>
  <dc:creator>Eman Adel</dc:creator>
  <cp:lastModifiedBy>Mahmood Bayoumi</cp:lastModifiedBy>
  <cp:revision>11</cp:revision>
  <dcterms:created xsi:type="dcterms:W3CDTF">2012-01-25T10:57:27Z</dcterms:created>
  <dcterms:modified xsi:type="dcterms:W3CDTF">2026-03-27T00:10:04Z</dcterms:modified>
</cp:coreProperties>
</file>