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35" r:id="rId6"/>
    <p:sldMasterId id="2147483747" r:id="rId7"/>
    <p:sldMasterId id="2147483759" r:id="rId8"/>
    <p:sldMasterId id="2147483771" r:id="rId9"/>
    <p:sldMasterId id="2147483783" r:id="rId10"/>
    <p:sldMasterId id="2147483795" r:id="rId11"/>
    <p:sldMasterId id="2147483807" r:id="rId12"/>
    <p:sldMasterId id="2147483819" r:id="rId13"/>
    <p:sldMasterId id="2147483831" r:id="rId14"/>
    <p:sldMasterId id="2147483843" r:id="rId15"/>
    <p:sldMasterId id="2147483855" r:id="rId16"/>
  </p:sldMasterIdLst>
  <p:notesMasterIdLst>
    <p:notesMasterId r:id="rId46"/>
  </p:notesMasterIdLst>
  <p:sldIdLst>
    <p:sldId id="3050" r:id="rId17"/>
    <p:sldId id="3049" r:id="rId18"/>
    <p:sldId id="264" r:id="rId19"/>
    <p:sldId id="262" r:id="rId20"/>
    <p:sldId id="265" r:id="rId21"/>
    <p:sldId id="266" r:id="rId22"/>
    <p:sldId id="258" r:id="rId23"/>
    <p:sldId id="268" r:id="rId24"/>
    <p:sldId id="269" r:id="rId25"/>
    <p:sldId id="267" r:id="rId26"/>
    <p:sldId id="260" r:id="rId27"/>
    <p:sldId id="279" r:id="rId28"/>
    <p:sldId id="280" r:id="rId29"/>
    <p:sldId id="270" r:id="rId30"/>
    <p:sldId id="278" r:id="rId31"/>
    <p:sldId id="276" r:id="rId32"/>
    <p:sldId id="277" r:id="rId33"/>
    <p:sldId id="273" r:id="rId34"/>
    <p:sldId id="281" r:id="rId35"/>
    <p:sldId id="282" r:id="rId36"/>
    <p:sldId id="283" r:id="rId37"/>
    <p:sldId id="284" r:id="rId38"/>
    <p:sldId id="285" r:id="rId39"/>
    <p:sldId id="287" r:id="rId40"/>
    <p:sldId id="289" r:id="rId41"/>
    <p:sldId id="291" r:id="rId42"/>
    <p:sldId id="292" r:id="rId43"/>
    <p:sldId id="2901" r:id="rId44"/>
    <p:sldId id="2996" r:id="rId4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9900"/>
    <a:srgbClr val="CCFFFF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550B04-FF8B-4737-A8E8-C0B2341A03AA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73AFE40-803D-4F63-AFF5-EDB5FE8D29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601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باقي التحقق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FE40-803D-4F63-AFF5-EDB5FE8D29E7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32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عددان حاصل ضربهما 21 والفرق بينهما</a:t>
            </a:r>
            <a:r>
              <a:rPr lang="ar-SA" baseline="0"/>
              <a:t> 4</a:t>
            </a:r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FE40-803D-4F63-AFF5-EDB5FE8D29E7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128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عددان حاصل ضربهما 24</a:t>
            </a:r>
            <a:r>
              <a:rPr lang="ar-SA" baseline="0"/>
              <a:t> ومجموعهما 10</a:t>
            </a:r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FE40-803D-4F63-AFF5-EDB5FE8D29E7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026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عددان حاصل ضربهم 21 والفرق بينهم 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AFE40-803D-4F63-AFF5-EDB5FE8D29E7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31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8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2656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27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51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8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4E9F-4241-476B-BE52-F07AB3537A8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48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1009A-3CEF-4833-AC0B-AF32F095B0E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594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757BC-848D-4112-B1E8-FF7E78B6D80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269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5951C-CB93-410E-A290-0E4E336683A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5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A0D7-79A3-40DB-B3B1-0F9D006BEA0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560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9F92B-B421-4B8E-B455-209B80B0B81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1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1FA17-A5DD-4FF7-9263-52E93466D7E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66506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4A80B-CC87-4F86-878D-FC0FA6F84A0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001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243F-410F-4FC2-AD65-F93FA908EDF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794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04F45-14EB-485A-A4A5-51263EA9FB5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660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74F90-85A5-4331-95EC-6163D9FEB21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7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341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4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715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752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474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1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82E3-422D-4CEE-9987-16ED9E1F84C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77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33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63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62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943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45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63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03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332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592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6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54999-1708-47FA-94F1-CF6F953D043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88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900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842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996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95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586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70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588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953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43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BBC33-9AC3-4AE3-A026-BC4EF1C87A9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215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556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533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642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113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800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668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13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DE3BE-EBB5-498B-B86E-24BE4F288E9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866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12A79-1742-4564-A7B9-5C40CD61145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359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6E858-328E-4C50-A052-8BA0E30B0D6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93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3676-3B76-448A-9999-7DF290D8F15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79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EC6F-2B8B-4185-AAA7-AE0C62E1865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682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57720-02D2-4BA4-949D-162F898CACF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37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F804E-14D1-403D-8AF0-929B3A996BE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907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ADEA3-1145-4387-848F-4F2015086DD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382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1FA0C-7241-499A-B237-3CD6FD4F31A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009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DF063-216B-4D64-B020-7A1B2B9CA6C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295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DA391-A01E-4843-8B18-B7BF6D2E704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080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D2475-F2FD-4770-8946-F3C9E235755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061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38658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868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72FBA-DC4D-4648-9143-CFFC6728FCC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484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3854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33100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55607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13787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9714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24033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2368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5042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7591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B855-DA18-47A3-BA3E-6AB87C08DD7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818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07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467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30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11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30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686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522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523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1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2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68B2-9777-4EC7-8EB6-06E1CF46562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4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826C-18F1-446B-9CB3-B9274AEEABB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2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077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29D20-313B-4381-8CA3-40BB7A2B1E2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9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BCB2-CE01-4090-8590-3A9DF0C0610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09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485A-0011-40F4-A2BF-99F4285A819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96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0240-AB53-4819-BCFE-D4D451F290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9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95D4-BC5C-4DB1-90D6-6D9F6F0ECBB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8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432B-39D4-4C62-901A-7B95DFAA585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35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E065-B482-4745-92C1-E1DE5EE1438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58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FB90-C3AD-4ECD-9D73-8AA32125BE7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5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6C4C-D618-46E6-B00F-658D80DC55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15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8618-F8F3-496D-9FA4-7948806BF6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7364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D261-D52B-4A47-9448-1F67B2ACF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8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7701-E086-42E6-9703-D499F48D02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29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3581-7748-4328-9F60-7925F0B29E0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19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77D0-F058-4258-AE74-7AFC56DC27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5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06BD-6837-4B5F-A2C1-FCDB24A12E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51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3B43-4D95-48D4-9A6A-BB4B3318EDA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0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95D4-BC5C-4DB1-90D6-6D9F6F0ECBB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3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432B-39D4-4C62-901A-7B95DFAA585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47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8E065-B482-4745-92C1-E1DE5EE1438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30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FB90-C3AD-4ECD-9D73-8AA32125BE7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6637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C6C4C-D618-46E6-B00F-658D80DC557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9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18618-F8F3-496D-9FA4-7948806BF6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53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D261-D52B-4A47-9448-1F67B2ACFC6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37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7701-E086-42E6-9703-D499F48D02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03581-7748-4328-9F60-7925F0B29E0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8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77D0-F058-4258-AE74-7AFC56DC27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0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06BD-6837-4B5F-A2C1-FCDB24A12E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2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3B43-4D95-48D4-9A6A-BB4B3318EDA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31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14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1483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68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286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03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04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248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69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3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927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14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2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85640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46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75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09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18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02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99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2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176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86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926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2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367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41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77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14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682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32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12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857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4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3490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423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679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5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770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92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796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08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15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38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3513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3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618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75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227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30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8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240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93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85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75AB-5B1D-4F36-90D6-F64F1FA3057E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8B95-FA23-48D6-BC29-81BA361034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57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DBF6BD-B094-4B6F-8C6E-46D128E009C2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1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6F37D7-0F59-4E26-B64E-68AA0E452425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7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87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1/18/2025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C676C512-8AA9-40BF-94BA-C8DA54B962A7}" type="slidenum">
              <a:rPr lang="ar-S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4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629E032-FCB4-40FA-87F9-955971163014}" type="slidenum">
              <a:rPr lang="ar-S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4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 fontAlgn="base">
              <a:spcAft>
                <a:spcPct val="0"/>
              </a:spcAft>
              <a:defRPr/>
            </a:pPr>
            <a:fld id="{5629E032-FCB4-40FA-87F9-955971163014}" type="slidenum">
              <a:rPr lang="ar-SA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7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5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19/07/46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4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7.xml"/><Relationship Id="rId5" Type="http://schemas.openxmlformats.org/officeDocument/2006/relationships/image" Target="../media/image37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59.xml"/><Relationship Id="rId6" Type="http://schemas.openxmlformats.org/officeDocument/2006/relationships/image" Target="../media/image4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6CC7CDF-5797-D51A-91E3-CBDE77A1B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644498" cy="5589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710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7029847" y="2665413"/>
            <a:ext cx="1091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21 </a:t>
            </a: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ب ج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6959600" y="3715405"/>
            <a:ext cx="1155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35 ب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</a:rPr>
              <a:t>ق . م . أ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5281613" y="2665413"/>
            <a:ext cx="949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3 × 7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7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589463" y="2687638"/>
            <a:ext cx="86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ب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5281612" y="3781425"/>
            <a:ext cx="1004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5 × 7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4589463" y="3764290"/>
            <a:ext cx="804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ب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×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5308600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ب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7ب</a:t>
            </a:r>
            <a:endParaRPr lang="en-US" sz="3200" baseline="3000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8935" name="Oval 151"/>
          <p:cNvSpPr>
            <a:spLocks noChangeArrowheads="1"/>
          </p:cNvSpPr>
          <p:nvPr/>
        </p:nvSpPr>
        <p:spPr bwMode="auto">
          <a:xfrm>
            <a:off x="5382419" y="2665413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6" name="Oval 152"/>
          <p:cNvSpPr>
            <a:spLocks noChangeArrowheads="1"/>
          </p:cNvSpPr>
          <p:nvPr/>
        </p:nvSpPr>
        <p:spPr bwMode="auto">
          <a:xfrm>
            <a:off x="4813381" y="2687638"/>
            <a:ext cx="287337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7" name="Oval 153"/>
          <p:cNvSpPr>
            <a:spLocks noChangeArrowheads="1"/>
          </p:cNvSpPr>
          <p:nvPr/>
        </p:nvSpPr>
        <p:spPr bwMode="auto">
          <a:xfrm>
            <a:off x="5393516" y="3742858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8" name="Oval 154"/>
          <p:cNvSpPr>
            <a:spLocks noChangeArrowheads="1"/>
          </p:cNvSpPr>
          <p:nvPr/>
        </p:nvSpPr>
        <p:spPr bwMode="auto">
          <a:xfrm>
            <a:off x="4788484" y="3734866"/>
            <a:ext cx="288925" cy="468313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46" name="Oval 162"/>
          <p:cNvSpPr>
            <a:spLocks noChangeArrowheads="1"/>
          </p:cNvSpPr>
          <p:nvPr/>
        </p:nvSpPr>
        <p:spPr bwMode="auto">
          <a:xfrm>
            <a:off x="4789277" y="4584701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6916576" y="4529793"/>
            <a:ext cx="1317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56 ب </a:t>
            </a: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ج</a:t>
            </a:r>
            <a:r>
              <a:rPr lang="ar-SA" sz="3600" b="0" baseline="30000">
                <a:solidFill>
                  <a:srgbClr val="3333FF"/>
                </a:solidFill>
                <a:latin typeface="Arial"/>
                <a:cs typeface="Arial"/>
              </a:rPr>
              <a:t>3</a:t>
            </a:r>
            <a:endParaRPr lang="en-US" sz="3600" b="0" baseline="30000"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4572000" y="4592923"/>
            <a:ext cx="2073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2 × 2 ×2 × 7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4020424" y="4596545"/>
            <a:ext cx="792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ب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</a:rPr>
              <a:t>ق . م . أ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6" name="Oval 162"/>
          <p:cNvSpPr>
            <a:spLocks noChangeArrowheads="1"/>
          </p:cNvSpPr>
          <p:nvPr/>
        </p:nvSpPr>
        <p:spPr bwMode="auto">
          <a:xfrm>
            <a:off x="4178348" y="4634476"/>
            <a:ext cx="287338" cy="468312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08661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01" y="1844824"/>
            <a:ext cx="3181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 Box 58"/>
          <p:cNvSpPr txBox="1">
            <a:spLocks noChangeArrowheads="1"/>
          </p:cNvSpPr>
          <p:nvPr/>
        </p:nvSpPr>
        <p:spPr bwMode="auto">
          <a:xfrm>
            <a:off x="3983514" y="2708275"/>
            <a:ext cx="866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جـ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0" name="Text Box 58"/>
          <p:cNvSpPr txBox="1">
            <a:spLocks noChangeArrowheads="1"/>
          </p:cNvSpPr>
          <p:nvPr/>
        </p:nvSpPr>
        <p:spPr bwMode="auto">
          <a:xfrm>
            <a:off x="2482850" y="4596545"/>
            <a:ext cx="17516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جـ × جـ ×جـ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81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1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7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0" dur="1000"/>
                                        <p:tgtEl>
                                          <p:spTgt spid="11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3" dur="1000"/>
                                        <p:tgtEl>
                                          <p:spTgt spid="11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20" grpId="0"/>
      <p:bldP spid="21" grpId="0"/>
      <p:bldP spid="118935" grpId="0" animBg="1"/>
      <p:bldP spid="118935" grpId="1" animBg="1"/>
      <p:bldP spid="118936" grpId="0" animBg="1"/>
      <p:bldP spid="118936" grpId="1" animBg="1"/>
      <p:bldP spid="118937" grpId="0" animBg="1"/>
      <p:bldP spid="118937" grpId="1" animBg="1"/>
      <p:bldP spid="118938" grpId="0" animBg="1"/>
      <p:bldP spid="118938" grpId="1" animBg="1"/>
      <p:bldP spid="118946" grpId="0" animBg="1"/>
      <p:bldP spid="118946" grpId="1" animBg="1"/>
      <p:bldP spid="41" grpId="0"/>
      <p:bldP spid="42" grpId="0"/>
      <p:bldP spid="43" grpId="0"/>
      <p:bldP spid="50" grpId="0"/>
      <p:bldP spid="52" grpId="0"/>
      <p:bldP spid="53" grpId="0"/>
      <p:bldP spid="54" grpId="0"/>
      <p:bldP spid="55" grpId="0"/>
      <p:bldP spid="56" grpId="0" animBg="1"/>
      <p:bldP spid="56" grpId="1" animBg="1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989" y="1412776"/>
            <a:ext cx="5705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31640" y="3501008"/>
            <a:ext cx="6480720" cy="5170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tabLst>
                <a:tab pos="748030" algn="l"/>
              </a:tabLst>
            </a:pPr>
            <a:r>
              <a:rPr lang="ar-SA" b="1">
                <a:ea typeface="Calibri"/>
                <a:cs typeface="Traditional Arabic"/>
              </a:rPr>
              <a:t>( عدد أزواج الأحذية , عدد الأرفف  ) , </a:t>
            </a:r>
            <a:r>
              <a:rPr lang="ar-SA" sz="2400" b="1">
                <a:ea typeface="Calibri"/>
                <a:cs typeface="Traditional Arabic"/>
              </a:rPr>
              <a:t>( 12 , 2 ) , ( 8 , 3 ) , ( 6 , 4 )</a:t>
            </a:r>
            <a:endParaRPr lang="en-US">
              <a:ea typeface="Calibri"/>
              <a:cs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48593"/>
              </p:ext>
            </p:extLst>
          </p:nvPr>
        </p:nvGraphicFramePr>
        <p:xfrm>
          <a:off x="3491880" y="4221088"/>
          <a:ext cx="3290302" cy="1440160"/>
        </p:xfrm>
        <a:graphic>
          <a:graphicData uri="http://schemas.openxmlformats.org/drawingml/2006/table">
            <a:tbl>
              <a:tblPr rtl="1" firstRow="1" firstCol="1" bandRow="1"/>
              <a:tblGrid>
                <a:gridCol w="18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عدد أزواج الأحذية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effectLst/>
                          <a:latin typeface="Calibri"/>
                          <a:ea typeface="Calibri"/>
                          <a:cs typeface="Traditional Arabic"/>
                        </a:rPr>
                        <a:t>عدد الأرفف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12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2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8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7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8030" algn="l"/>
                        </a:tabLst>
                      </a:pPr>
                      <a:r>
                        <a:rPr lang="ar-SA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raditional Arabic"/>
                        </a:rPr>
                        <a:t>4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580112" y="4581128"/>
            <a:ext cx="52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12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923928" y="4556044"/>
            <a:ext cx="52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12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85995" y="4925376"/>
            <a:ext cx="52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37820" y="4926540"/>
            <a:ext cx="52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/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48640" y="5304218"/>
            <a:ext cx="52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6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23928" y="5316456"/>
            <a:ext cx="528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51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ربع نص 28"/>
          <p:cNvSpPr txBox="1"/>
          <p:nvPr/>
        </p:nvSpPr>
        <p:spPr>
          <a:xfrm>
            <a:off x="6018234" y="2564904"/>
            <a:ext cx="27146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8000"/>
                </a:solidFill>
              </a:rPr>
              <a:t>3 س ص</a:t>
            </a:r>
            <a:endParaRPr lang="ar-SA" sz="4000" b="1" spc="-100" baseline="30000" dirty="0">
              <a:solidFill>
                <a:srgbClr val="008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750331" y="2630878"/>
            <a:ext cx="44291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</a:rPr>
              <a:t>3   </a:t>
            </a:r>
            <a:r>
              <a:rPr lang="ar-SA" sz="2800" b="1">
                <a:solidFill>
                  <a:prstClr val="black"/>
                </a:solidFill>
              </a:rPr>
              <a:t>×   3   ×  س ×  ص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027504" y="3376612"/>
            <a:ext cx="27146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8000"/>
                </a:solidFill>
              </a:rPr>
              <a:t>9 س</a:t>
            </a:r>
            <a:endParaRPr lang="ar-SA" sz="2800" b="1" baseline="30000" dirty="0">
              <a:solidFill>
                <a:srgbClr val="008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788024" y="3284984"/>
            <a:ext cx="247169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3 × 3 ×   س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6483021" y="4965097"/>
            <a:ext cx="223238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3س ص – 9 س </a:t>
            </a:r>
            <a:r>
              <a:rPr lang="ar-SA" sz="2400" b="1">
                <a:solidFill>
                  <a:schemeClr val="tx1"/>
                </a:solidFill>
              </a:rPr>
              <a:t>=</a:t>
            </a:r>
            <a:endParaRPr lang="ar-SA" sz="2400" b="1" baseline="30000" dirty="0">
              <a:solidFill>
                <a:schemeClr val="tx1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676736" y="4982968"/>
            <a:ext cx="91891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FF0000"/>
                </a:solidFill>
              </a:rPr>
              <a:t>3س</a:t>
            </a:r>
            <a:endParaRPr lang="ar-SA" sz="2800" b="1" baseline="30000" dirty="0">
              <a:solidFill>
                <a:srgbClr val="FF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573020" y="4999699"/>
            <a:ext cx="2857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(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854104" y="5029350"/>
            <a:ext cx="2857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)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536281" y="5029350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ــ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771648" y="4982436"/>
            <a:ext cx="857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70C0"/>
                </a:solidFill>
              </a:rPr>
              <a:t>ص</a:t>
            </a:r>
            <a:endParaRPr lang="ar-SA" sz="2800" b="1" baseline="30000" dirty="0">
              <a:solidFill>
                <a:srgbClr val="0070C0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3863643" y="4994110"/>
            <a:ext cx="857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0070C0"/>
                </a:solidFill>
              </a:rPr>
              <a:t>3</a:t>
            </a:r>
            <a:endParaRPr lang="ar-SA" sz="2800" b="1" baseline="30000" dirty="0">
              <a:solidFill>
                <a:srgbClr val="0070C0"/>
              </a:solidFill>
            </a:endParaRPr>
          </a:p>
        </p:txBody>
      </p:sp>
      <p:sp>
        <p:nvSpPr>
          <p:cNvPr id="62" name="شكل بيضاوي 61"/>
          <p:cNvSpPr/>
          <p:nvPr/>
        </p:nvSpPr>
        <p:spPr>
          <a:xfrm>
            <a:off x="6785987" y="2630878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6884588" y="3308138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4" name="مربع نص 90"/>
          <p:cNvSpPr txBox="1"/>
          <p:nvPr/>
        </p:nvSpPr>
        <p:spPr>
          <a:xfrm>
            <a:off x="7414236" y="4079984"/>
            <a:ext cx="150065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99FF"/>
                </a:solidFill>
              </a:rPr>
              <a:t> ق . م . أ</a:t>
            </a:r>
            <a:endParaRPr lang="ar-SA" sz="2800" b="1" baseline="30000" dirty="0">
              <a:solidFill>
                <a:srgbClr val="0099FF"/>
              </a:solidFill>
            </a:endParaRPr>
          </a:p>
        </p:txBody>
      </p:sp>
      <p:sp>
        <p:nvSpPr>
          <p:cNvPr id="36" name="مربع نص 90"/>
          <p:cNvSpPr txBox="1"/>
          <p:nvPr/>
        </p:nvSpPr>
        <p:spPr>
          <a:xfrm>
            <a:off x="6357359" y="4079984"/>
            <a:ext cx="857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FF0066"/>
                </a:solidFill>
              </a:rPr>
              <a:t>3 س</a:t>
            </a:r>
            <a:endParaRPr lang="ar-SA" sz="2800" b="1" baseline="30000" dirty="0">
              <a:solidFill>
                <a:srgbClr val="FF0066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4" y="1700808"/>
            <a:ext cx="2190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05" y="987772"/>
            <a:ext cx="5505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شكل بيضاوي 61"/>
          <p:cNvSpPr/>
          <p:nvPr/>
        </p:nvSpPr>
        <p:spPr>
          <a:xfrm>
            <a:off x="4860032" y="2675275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7" name="شكل بيضاوي 61"/>
          <p:cNvSpPr/>
          <p:nvPr/>
        </p:nvSpPr>
        <p:spPr>
          <a:xfrm>
            <a:off x="5387646" y="3376612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7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  <p:bldP spid="44" grpId="0"/>
      <p:bldP spid="45" grpId="0"/>
      <p:bldP spid="46" grpId="0"/>
      <p:bldP spid="50" grpId="0"/>
      <p:bldP spid="51" grpId="0"/>
      <p:bldP spid="56" grpId="0"/>
      <p:bldP spid="60" grpId="0"/>
      <p:bldP spid="61" grpId="0"/>
      <p:bldP spid="62" grpId="0" animBg="1"/>
      <p:bldP spid="63" grpId="0" animBg="1"/>
      <p:bldP spid="34" grpId="0"/>
      <p:bldP spid="36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/>
          <p:cNvSpPr txBox="1"/>
          <p:nvPr/>
        </p:nvSpPr>
        <p:spPr>
          <a:xfrm>
            <a:off x="7286646" y="2420888"/>
            <a:ext cx="146868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8000"/>
                </a:solidFill>
              </a:rPr>
              <a:t>6 ب جـ</a:t>
            </a:r>
            <a:endParaRPr lang="ar-SA" sz="2800" b="1" spc="-100" baseline="30000" dirty="0">
              <a:solidFill>
                <a:srgbClr val="008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419872" y="2454891"/>
            <a:ext cx="326713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2 ×  3  ×   ب   ×  جـ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7374336" y="3365888"/>
            <a:ext cx="14287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/>
            <a:r>
              <a:rPr lang="ar-SA" sz="2800" b="1">
                <a:solidFill>
                  <a:srgbClr val="008000"/>
                </a:solidFill>
              </a:rPr>
              <a:t>12 ب جـ</a:t>
            </a:r>
            <a:r>
              <a:rPr lang="ar-SA" sz="2800" b="1" spc="-100" baseline="30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0" name="مربع نص 49"/>
          <p:cNvSpPr txBox="1"/>
          <p:nvPr/>
        </p:nvSpPr>
        <p:spPr>
          <a:xfrm>
            <a:off x="2267744" y="3362952"/>
            <a:ext cx="44192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2 × 2  ×  3 ×   ب   ×  جـ × جـ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7659244" y="4193144"/>
            <a:ext cx="10470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8000"/>
                </a:solidFill>
              </a:rPr>
              <a:t>18 جـ</a:t>
            </a:r>
            <a:endParaRPr lang="ar-SA" sz="2800" b="1" baseline="30000" dirty="0">
              <a:solidFill>
                <a:srgbClr val="008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3750462" y="4175105"/>
            <a:ext cx="288620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2 × 3 × 3 × جـ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67" name="شكل بيضاوي 66"/>
          <p:cNvSpPr/>
          <p:nvPr/>
        </p:nvSpPr>
        <p:spPr>
          <a:xfrm>
            <a:off x="6313601" y="2419096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8" name="شكل بيضاوي 67"/>
          <p:cNvSpPr/>
          <p:nvPr/>
        </p:nvSpPr>
        <p:spPr>
          <a:xfrm>
            <a:off x="6313601" y="3362952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70" name="شكل بيضاوي 69"/>
          <p:cNvSpPr/>
          <p:nvPr/>
        </p:nvSpPr>
        <p:spPr>
          <a:xfrm>
            <a:off x="6177925" y="4150116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5157573" y="5749636"/>
            <a:ext cx="35719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6 ب جـ  +  12 ب جـ</a:t>
            </a:r>
            <a:r>
              <a:rPr lang="ar-SA" sz="3600" b="1" spc="-100" baseline="30000">
                <a:solidFill>
                  <a:srgbClr val="FF0000"/>
                </a:solidFill>
              </a:rPr>
              <a:t>2</a:t>
            </a:r>
            <a:r>
              <a:rPr lang="ar-SA" sz="2400" b="1">
                <a:solidFill>
                  <a:srgbClr val="FF0000"/>
                </a:solidFill>
              </a:rPr>
              <a:t>  ــ  18جـ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4071934" y="5744735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6جـ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3786184" y="5753439"/>
            <a:ext cx="2857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(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857226" y="5767506"/>
            <a:ext cx="2857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)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2917526" y="5753439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+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3193044" y="5767507"/>
            <a:ext cx="6543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ب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1984500" y="5767507"/>
            <a:ext cx="10246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2 ب جـ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1555872" y="576750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prstClr val="black"/>
                </a:solidFill>
              </a:rPr>
              <a:t>+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1038259" y="5775050"/>
            <a:ext cx="64294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3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80" name="شكل بيضاوي 79"/>
          <p:cNvSpPr/>
          <p:nvPr/>
        </p:nvSpPr>
        <p:spPr>
          <a:xfrm>
            <a:off x="4879048" y="3362952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1" name="شكل بيضاوي 80"/>
          <p:cNvSpPr/>
          <p:nvPr/>
        </p:nvSpPr>
        <p:spPr>
          <a:xfrm>
            <a:off x="5565096" y="2419096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2" name="شكل بيضاوي 81"/>
          <p:cNvSpPr/>
          <p:nvPr/>
        </p:nvSpPr>
        <p:spPr>
          <a:xfrm>
            <a:off x="5053437" y="4155870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6" name="مربع نص 90"/>
          <p:cNvSpPr txBox="1"/>
          <p:nvPr/>
        </p:nvSpPr>
        <p:spPr>
          <a:xfrm>
            <a:off x="7358082" y="4886910"/>
            <a:ext cx="150065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99FF"/>
                </a:solidFill>
              </a:rPr>
              <a:t> ق . م . أ</a:t>
            </a:r>
            <a:endParaRPr lang="ar-SA" sz="2800" b="1" baseline="30000" dirty="0">
              <a:solidFill>
                <a:srgbClr val="0099FF"/>
              </a:solidFill>
            </a:endParaRPr>
          </a:p>
        </p:txBody>
      </p:sp>
      <p:sp>
        <p:nvSpPr>
          <p:cNvPr id="37" name="مربع نص 90"/>
          <p:cNvSpPr txBox="1"/>
          <p:nvPr/>
        </p:nvSpPr>
        <p:spPr>
          <a:xfrm>
            <a:off x="5779410" y="4886910"/>
            <a:ext cx="857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FF0066"/>
                </a:solidFill>
              </a:rPr>
              <a:t>6جـ</a:t>
            </a:r>
            <a:endParaRPr lang="ar-SA" sz="2800" b="1" baseline="30000" dirty="0">
              <a:solidFill>
                <a:srgbClr val="FF0066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13" y="1655409"/>
            <a:ext cx="2784963" cy="49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08" y="908720"/>
            <a:ext cx="55054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شكل بيضاوي 66"/>
          <p:cNvSpPr/>
          <p:nvPr/>
        </p:nvSpPr>
        <p:spPr>
          <a:xfrm>
            <a:off x="3643308" y="2493751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2" name="شكل بيضاوي 66"/>
          <p:cNvSpPr/>
          <p:nvPr/>
        </p:nvSpPr>
        <p:spPr>
          <a:xfrm>
            <a:off x="3122008" y="3389042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3" name="شكل بيضاوي 66"/>
          <p:cNvSpPr/>
          <p:nvPr/>
        </p:nvSpPr>
        <p:spPr>
          <a:xfrm>
            <a:off x="4357686" y="4237131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6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0" grpId="0"/>
      <p:bldP spid="51" grpId="0"/>
      <p:bldP spid="56" grpId="0"/>
      <p:bldP spid="67" grpId="0" animBg="1"/>
      <p:bldP spid="68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36" grpId="0"/>
      <p:bldP spid="37" grpId="0"/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57" y="1340768"/>
            <a:ext cx="5184576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283968" y="5154350"/>
            <a:ext cx="3066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مساحة المستطيل 3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س@ +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6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س -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12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211960" y="5578248"/>
            <a:ext cx="3074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= 3 (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س@ +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2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س -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4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)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4364360" y="6130758"/>
            <a:ext cx="30744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اذن  الطول = 3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339752" y="5607892"/>
            <a:ext cx="1706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FF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بأخذ 3 عامل مشترك</a:t>
            </a:r>
            <a:endParaRPr lang="en-US" sz="2000" b="1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842776" y="4522104"/>
            <a:ext cx="2074243" cy="3825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61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ربع نص 28"/>
          <p:cNvSpPr txBox="1"/>
          <p:nvPr/>
        </p:nvSpPr>
        <p:spPr>
          <a:xfrm>
            <a:off x="6018234" y="2564904"/>
            <a:ext cx="27146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8000"/>
                </a:solidFill>
              </a:rPr>
              <a:t>5 هـ</a:t>
            </a:r>
            <a:endParaRPr lang="ar-SA" sz="4000" b="1" spc="-100" baseline="30000" dirty="0">
              <a:solidFill>
                <a:srgbClr val="008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5436095" y="2630878"/>
            <a:ext cx="174339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5  ×    </a:t>
            </a:r>
            <a:r>
              <a:rPr lang="ar-SA" sz="2800" b="1" dirty="0">
                <a:solidFill>
                  <a:prstClr val="black"/>
                </a:solidFill>
              </a:rPr>
              <a:t>و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027504" y="3376612"/>
            <a:ext cx="27146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8000"/>
                </a:solidFill>
              </a:rPr>
              <a:t>40 جـ</a:t>
            </a:r>
            <a:endParaRPr lang="ar-SA" sz="2800" b="1" baseline="30000" dirty="0">
              <a:solidFill>
                <a:srgbClr val="008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863643" y="3284984"/>
            <a:ext cx="339607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2 × 2 × 2 × 5 × جـ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6357359" y="4965097"/>
            <a:ext cx="235804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FF0000"/>
                </a:solidFill>
              </a:rPr>
              <a:t>5 هـ  + 40 جـ  </a:t>
            </a:r>
            <a:endParaRPr lang="ar-SA" sz="2800" b="1" baseline="300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813323" y="4982968"/>
            <a:ext cx="50006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FF0000"/>
                </a:solidFill>
              </a:rPr>
              <a:t>5</a:t>
            </a:r>
            <a:endParaRPr lang="ar-SA" sz="2800" b="1" baseline="30000" dirty="0">
              <a:solidFill>
                <a:srgbClr val="FF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573020" y="4999699"/>
            <a:ext cx="2857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(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3854104" y="5029350"/>
            <a:ext cx="2857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)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536281" y="5029350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prstClr val="black"/>
                </a:solidFill>
              </a:rPr>
              <a:t>+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4999588" y="4982436"/>
            <a:ext cx="48084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70C0"/>
                </a:solidFill>
              </a:rPr>
              <a:t>هـ</a:t>
            </a:r>
            <a:endParaRPr lang="ar-SA" sz="2800" b="1" baseline="30000" dirty="0">
              <a:solidFill>
                <a:srgbClr val="0070C0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3863643" y="4994110"/>
            <a:ext cx="857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0070C0"/>
                </a:solidFill>
              </a:rPr>
              <a:t>8جـ</a:t>
            </a:r>
            <a:endParaRPr lang="ar-SA" sz="2800" b="1" baseline="30000" dirty="0">
              <a:solidFill>
                <a:srgbClr val="0070C0"/>
              </a:solidFill>
            </a:endParaRPr>
          </a:p>
        </p:txBody>
      </p:sp>
      <p:sp>
        <p:nvSpPr>
          <p:cNvPr id="62" name="شكل بيضاوي 61"/>
          <p:cNvSpPr/>
          <p:nvPr/>
        </p:nvSpPr>
        <p:spPr>
          <a:xfrm>
            <a:off x="5051800" y="3308138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63" name="شكل بيضاوي 62"/>
          <p:cNvSpPr/>
          <p:nvPr/>
        </p:nvSpPr>
        <p:spPr>
          <a:xfrm>
            <a:off x="6750858" y="2654032"/>
            <a:ext cx="428628" cy="500066"/>
          </a:xfrm>
          <a:prstGeom prst="ellipse">
            <a:avLst/>
          </a:prstGeom>
          <a:solidFill>
            <a:schemeClr val="accent1">
              <a:alpha val="5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4" name="مربع نص 90"/>
          <p:cNvSpPr txBox="1"/>
          <p:nvPr/>
        </p:nvSpPr>
        <p:spPr>
          <a:xfrm>
            <a:off x="7414236" y="4079984"/>
            <a:ext cx="150065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srgbClr val="0099FF"/>
                </a:solidFill>
              </a:rPr>
              <a:t> ق . م . أ</a:t>
            </a:r>
            <a:endParaRPr lang="ar-SA" sz="2800" b="1" baseline="30000" dirty="0">
              <a:solidFill>
                <a:srgbClr val="0099FF"/>
              </a:solidFill>
            </a:endParaRPr>
          </a:p>
        </p:txBody>
      </p:sp>
      <p:sp>
        <p:nvSpPr>
          <p:cNvPr id="36" name="مربع نص 90"/>
          <p:cNvSpPr txBox="1"/>
          <p:nvPr/>
        </p:nvSpPr>
        <p:spPr>
          <a:xfrm>
            <a:off x="6357359" y="4079984"/>
            <a:ext cx="85725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FF0066"/>
                </a:solidFill>
              </a:rPr>
              <a:t>5</a:t>
            </a:r>
            <a:endParaRPr lang="ar-SA" sz="2800" b="1" baseline="30000" dirty="0">
              <a:solidFill>
                <a:srgbClr val="FF0066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758" y="1085980"/>
            <a:ext cx="2829035" cy="50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71" y="1717178"/>
            <a:ext cx="1895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5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5" grpId="0"/>
      <p:bldP spid="44" grpId="0"/>
      <p:bldP spid="45" grpId="0"/>
      <p:bldP spid="46" grpId="0"/>
      <p:bldP spid="50" grpId="0"/>
      <p:bldP spid="51" grpId="0"/>
      <p:bldP spid="56" grpId="0"/>
      <p:bldP spid="60" grpId="0"/>
      <p:bldP spid="61" grpId="0"/>
      <p:bldP spid="62" grpId="0" animBg="1"/>
      <p:bldP spid="63" grpId="0" animBg="1"/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مستدير الزوايا 32"/>
          <p:cNvSpPr/>
          <p:nvPr/>
        </p:nvSpPr>
        <p:spPr>
          <a:xfrm>
            <a:off x="5067733" y="2411029"/>
            <a:ext cx="1828154" cy="607223"/>
          </a:xfrm>
          <a:prstGeom prst="roundRect">
            <a:avLst/>
          </a:prstGeom>
          <a:solidFill>
            <a:srgbClr val="FF89B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665683" y="1949342"/>
            <a:ext cx="7858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CC3300"/>
                </a:solidFill>
              </a:rPr>
              <a:t>3س</a:t>
            </a:r>
            <a:endParaRPr lang="ar-SA" sz="2800" b="1" baseline="30000" dirty="0">
              <a:solidFill>
                <a:srgbClr val="CC3300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3252548" y="2403933"/>
            <a:ext cx="1455798" cy="614319"/>
          </a:xfrm>
          <a:prstGeom prst="roundRect">
            <a:avLst/>
          </a:prstGeom>
          <a:solidFill>
            <a:srgbClr val="A4D76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538284" y="2022120"/>
            <a:ext cx="7858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CC3300"/>
                </a:solidFill>
              </a:rPr>
              <a:t>1</a:t>
            </a:r>
            <a:endParaRPr lang="ar-SA" sz="2800" b="1" baseline="30000" dirty="0">
              <a:solidFill>
                <a:srgbClr val="CC33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252549" y="2483807"/>
            <a:ext cx="364333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3</a:t>
            </a:r>
            <a:r>
              <a:rPr lang="ar-SA" sz="2400" b="1">
                <a:solidFill>
                  <a:prstClr val="black"/>
                </a:solidFill>
              </a:rPr>
              <a:t> </a:t>
            </a:r>
            <a:r>
              <a:rPr lang="ar-SA" sz="2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س@ </a:t>
            </a:r>
            <a:r>
              <a:rPr lang="ar-SA" sz="2400" b="1">
                <a:solidFill>
                  <a:prstClr val="black"/>
                </a:solidFill>
              </a:rPr>
              <a:t>  </a:t>
            </a:r>
            <a:r>
              <a:rPr lang="ar-SA" sz="2400" b="1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+ 6س      +     س + 2</a:t>
            </a:r>
            <a:endParaRPr lang="ar-SA" sz="3600" b="1" spc="-100" baseline="300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037136" y="3385700"/>
            <a:ext cx="40719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00CC"/>
                </a:solidFill>
              </a:rPr>
              <a:t>    </a:t>
            </a:r>
            <a:r>
              <a:rPr lang="ar-SA" sz="2400" b="1">
                <a:solidFill>
                  <a:srgbClr val="0000CC"/>
                </a:solidFill>
              </a:rPr>
              <a:t>(     +      </a:t>
            </a:r>
            <a:r>
              <a:rPr lang="ar-SA" sz="2400" b="1" dirty="0">
                <a:solidFill>
                  <a:srgbClr val="0000CC"/>
                </a:solidFill>
              </a:rPr>
              <a:t>)   +     </a:t>
            </a:r>
            <a:r>
              <a:rPr lang="ar-SA" sz="2400" b="1">
                <a:solidFill>
                  <a:srgbClr val="0000CC"/>
                </a:solidFill>
              </a:rPr>
              <a:t>(       +    </a:t>
            </a:r>
            <a:r>
              <a:rPr lang="ar-SA" sz="2400" b="1" dirty="0">
                <a:solidFill>
                  <a:srgbClr val="0000CC"/>
                </a:solidFill>
              </a:rPr>
              <a:t>)</a:t>
            </a:r>
            <a:endParaRPr lang="ar-SA" sz="3600" b="1" spc="-100" baseline="30000" dirty="0">
              <a:solidFill>
                <a:srgbClr val="0000CC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780750" y="339596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س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994932" y="342190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2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452740" y="4162741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(         +        </a:t>
            </a:r>
            <a:r>
              <a:rPr lang="ar-SA" sz="2400" b="1" dirty="0">
                <a:solidFill>
                  <a:srgbClr val="FF0000"/>
                </a:solidFill>
              </a:rPr>
              <a:t>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66832" y="3343499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3س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253504" y="3433275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1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426181" y="417093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3س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538284" y="4174373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1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996428" y="3375335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س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280948" y="3421909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2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060095" y="4149080"/>
            <a:ext cx="192882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00CC"/>
                </a:solidFill>
              </a:rPr>
              <a:t>(  س + 2 </a:t>
            </a:r>
            <a:r>
              <a:rPr lang="ar-SA" sz="2400" b="1" dirty="0">
                <a:solidFill>
                  <a:srgbClr val="0000CC"/>
                </a:solidFill>
              </a:rPr>
              <a:t>)</a:t>
            </a:r>
            <a:endParaRPr lang="ar-SA" sz="3600" b="1" spc="-100" baseline="30000" dirty="0">
              <a:solidFill>
                <a:srgbClr val="0000CC"/>
              </a:solidFill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31" y="937457"/>
            <a:ext cx="2829035" cy="50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72" y="1537825"/>
            <a:ext cx="1925664" cy="43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7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ستطيل مستدير الزوايا 32"/>
          <p:cNvSpPr/>
          <p:nvPr/>
        </p:nvSpPr>
        <p:spPr>
          <a:xfrm>
            <a:off x="5067733" y="2411029"/>
            <a:ext cx="1828154" cy="607223"/>
          </a:xfrm>
          <a:prstGeom prst="roundRect">
            <a:avLst/>
          </a:prstGeom>
          <a:solidFill>
            <a:srgbClr val="FF89B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665683" y="1949342"/>
            <a:ext cx="7858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CC3300"/>
                </a:solidFill>
              </a:rPr>
              <a:t>5ب</a:t>
            </a:r>
            <a:endParaRPr lang="ar-SA" sz="2800" b="1" baseline="30000" dirty="0">
              <a:solidFill>
                <a:srgbClr val="CC3300"/>
              </a:solidFill>
            </a:endParaRPr>
          </a:p>
        </p:txBody>
      </p:sp>
      <p:sp>
        <p:nvSpPr>
          <p:cNvPr id="35" name="مستطيل مستدير الزوايا 34"/>
          <p:cNvSpPr/>
          <p:nvPr/>
        </p:nvSpPr>
        <p:spPr>
          <a:xfrm>
            <a:off x="3252548" y="2403933"/>
            <a:ext cx="1455798" cy="614319"/>
          </a:xfrm>
          <a:prstGeom prst="roundRect">
            <a:avLst/>
          </a:prstGeom>
          <a:solidFill>
            <a:srgbClr val="A4D76B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3538284" y="2022120"/>
            <a:ext cx="7858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CC3300"/>
                </a:solidFill>
              </a:rPr>
              <a:t>1</a:t>
            </a:r>
            <a:endParaRPr lang="ar-SA" sz="2800" b="1" baseline="30000" dirty="0">
              <a:solidFill>
                <a:srgbClr val="CC3300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252549" y="2483807"/>
            <a:ext cx="364333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5</a:t>
            </a:r>
            <a:r>
              <a:rPr lang="ar-SA" sz="2400" b="1">
                <a:solidFill>
                  <a:prstClr val="black"/>
                </a:solidFill>
              </a:rPr>
              <a:t> </a:t>
            </a:r>
            <a:r>
              <a:rPr lang="ar-SA" sz="2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ب@ </a:t>
            </a:r>
            <a:r>
              <a:rPr lang="ar-SA" sz="2400" b="1">
                <a:solidFill>
                  <a:prstClr val="black"/>
                </a:solidFill>
              </a:rPr>
              <a:t>  </a:t>
            </a:r>
            <a:r>
              <a:rPr lang="ar-SA" sz="2400" b="1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- 25ب     -     ب - 5</a:t>
            </a:r>
            <a:endParaRPr lang="ar-SA" sz="3600" b="1" spc="-100" baseline="30000" dirty="0">
              <a:solidFill>
                <a:prstClr val="black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037136" y="3385700"/>
            <a:ext cx="40719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00CC"/>
                </a:solidFill>
              </a:rPr>
              <a:t>    </a:t>
            </a:r>
            <a:r>
              <a:rPr lang="ar-SA" sz="2400" b="1">
                <a:solidFill>
                  <a:srgbClr val="0000CC"/>
                </a:solidFill>
              </a:rPr>
              <a:t>(     -      )   -     (       -    </a:t>
            </a:r>
            <a:r>
              <a:rPr lang="ar-SA" sz="2400" b="1" dirty="0">
                <a:solidFill>
                  <a:srgbClr val="0000CC"/>
                </a:solidFill>
              </a:rPr>
              <a:t>)</a:t>
            </a:r>
            <a:endParaRPr lang="ar-SA" sz="3600" b="1" spc="-100" baseline="30000" dirty="0">
              <a:solidFill>
                <a:srgbClr val="0000CC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931193" y="3385700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ب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3290449" y="3407277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5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3452740" y="4162741"/>
            <a:ext cx="200026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</a:rPr>
              <a:t>(         -        </a:t>
            </a:r>
            <a:r>
              <a:rPr lang="ar-SA" sz="2400" b="1" dirty="0">
                <a:solidFill>
                  <a:srgbClr val="FF0000"/>
                </a:solidFill>
              </a:rPr>
              <a:t>)</a:t>
            </a:r>
            <a:endParaRPr lang="ar-SA" sz="3600" b="1" spc="-100" baseline="30000" dirty="0">
              <a:solidFill>
                <a:srgbClr val="FF0000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96012" y="3377065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5ب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4426181" y="3377064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1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426181" y="4170938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5ب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626496" y="4181017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1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972389" y="3377065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ب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5364088" y="3427242"/>
            <a:ext cx="78581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CC"/>
                </a:solidFill>
              </a:rPr>
              <a:t>5</a:t>
            </a:r>
            <a:endParaRPr lang="ar-SA" sz="2400" b="1" baseline="30000" dirty="0">
              <a:solidFill>
                <a:srgbClr val="0000CC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5060095" y="4149080"/>
            <a:ext cx="192882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00CC"/>
                </a:solidFill>
              </a:rPr>
              <a:t>(  ب - 5 </a:t>
            </a:r>
            <a:r>
              <a:rPr lang="ar-SA" sz="2400" b="1" dirty="0">
                <a:solidFill>
                  <a:srgbClr val="0000CC"/>
                </a:solidFill>
              </a:rPr>
              <a:t>)</a:t>
            </a:r>
            <a:endParaRPr lang="ar-SA" sz="3600" b="1" spc="-100" baseline="30000" dirty="0">
              <a:solidFill>
                <a:srgbClr val="0000CC"/>
              </a:solidFill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2" y="945598"/>
            <a:ext cx="2829035" cy="50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94" y="1561378"/>
            <a:ext cx="2031453" cy="46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7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/>
          <p:cNvSpPr txBox="1"/>
          <p:nvPr/>
        </p:nvSpPr>
        <p:spPr>
          <a:xfrm>
            <a:off x="5880459" y="2509829"/>
            <a:ext cx="17004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2 س  </a:t>
            </a:r>
            <a:r>
              <a:rPr lang="ar-SA" sz="2800" b="1" dirty="0">
                <a:solidFill>
                  <a:prstClr val="black"/>
                </a:solidFill>
              </a:rPr>
              <a:t>=  0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880458" y="3127941"/>
            <a:ext cx="170044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س  </a:t>
            </a:r>
            <a:r>
              <a:rPr lang="ar-SA" sz="2800" b="1" dirty="0">
                <a:solidFill>
                  <a:prstClr val="black"/>
                </a:solidFill>
              </a:rPr>
              <a:t>=  0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508104" y="4077072"/>
            <a:ext cx="211019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الجذران هما  :</a:t>
            </a:r>
            <a:endParaRPr lang="ar-SA" sz="28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235641" y="2492896"/>
            <a:ext cx="2357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س  -  5  </a:t>
            </a:r>
            <a:r>
              <a:rPr lang="ar-SA" sz="2800" b="1" dirty="0">
                <a:solidFill>
                  <a:prstClr val="black"/>
                </a:solidFill>
              </a:rPr>
              <a:t>=  0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436830" y="3127941"/>
            <a:ext cx="177896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>
                <a:solidFill>
                  <a:prstClr val="black"/>
                </a:solidFill>
              </a:rPr>
              <a:t>س    =  5</a:t>
            </a:r>
            <a:endParaRPr lang="ar-SA" sz="2800" b="1" baseline="30000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822051" y="4149080"/>
            <a:ext cx="178595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0   </a:t>
            </a:r>
            <a:r>
              <a:rPr lang="ar-SA" sz="2800" b="1">
                <a:solidFill>
                  <a:srgbClr val="0000CC"/>
                </a:solidFill>
              </a:rPr>
              <a:t>،   5</a:t>
            </a:r>
            <a:endParaRPr lang="ar-SA" sz="2800" b="1" baseline="30000" dirty="0">
              <a:solidFill>
                <a:srgbClr val="0000CC"/>
              </a:solidFill>
            </a:endParaRPr>
          </a:p>
        </p:txBody>
      </p:sp>
      <p:sp>
        <p:nvSpPr>
          <p:cNvPr id="23" name="مربع نص 21"/>
          <p:cNvSpPr txBox="1"/>
          <p:nvPr/>
        </p:nvSpPr>
        <p:spPr>
          <a:xfrm>
            <a:off x="5148064" y="2595285"/>
            <a:ext cx="59959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>
                <a:solidFill>
                  <a:srgbClr val="FF0000"/>
                </a:solidFill>
              </a:rPr>
              <a:t>أو</a:t>
            </a:r>
            <a:endParaRPr lang="ar-SA" sz="2800" b="1" baseline="300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74768"/>
            <a:ext cx="47529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89" y="1844824"/>
            <a:ext cx="2250901" cy="41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76854" y="2646004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3ب 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19654" y="267563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أو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241117" y="2643175"/>
            <a:ext cx="1677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2ب – 1 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0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617494" y="3019695"/>
            <a:ext cx="962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ب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0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559028" y="3075273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2ب 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568496" y="3624654"/>
            <a:ext cx="2325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الجذران هما :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0 وَ  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!؛2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074452" y="4051747"/>
            <a:ext cx="4681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التحقق </a:t>
            </a:r>
            <a:r>
              <a:rPr lang="ar-SA" sz="20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بتعويض كلا من 0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!؛2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بدلاً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من 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endParaRPr lang="en-US" sz="20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305425" y="4913335"/>
            <a:ext cx="2450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B050"/>
                </a:solidFill>
                <a:ea typeface="Calibri"/>
                <a:cs typeface="Traditional Arabic"/>
              </a:rPr>
              <a:t>6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ب@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-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ب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 =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 0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372444" y="5365866"/>
            <a:ext cx="2438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6</a:t>
            </a:r>
            <a:r>
              <a:rPr lang="ar-SA" sz="2000" b="1">
                <a:solidFill>
                  <a:srgbClr val="FF0000"/>
                </a:solidFill>
              </a:rPr>
              <a:t>(</a:t>
            </a:r>
            <a:r>
              <a:rPr lang="ar-SA" sz="2400" b="1">
                <a:solidFill>
                  <a:srgbClr val="FF0000"/>
                </a:solidFill>
              </a:rPr>
              <a:t>0</a:t>
            </a:r>
            <a:r>
              <a:rPr lang="ar-SA" sz="2000" b="1">
                <a:solidFill>
                  <a:srgbClr val="FF0000"/>
                </a:solidFill>
              </a:rPr>
              <a:t>)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 @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-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(0)</a:t>
            </a:r>
            <a:r>
              <a:rPr lang="ar-SA" sz="2400" b="1">
                <a:solidFill>
                  <a:srgbClr val="00B05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</a:rPr>
              <a:t>= </a:t>
            </a:r>
            <a:r>
              <a:rPr lang="ar-SA" sz="2400" b="1" dirty="0">
                <a:solidFill>
                  <a:srgbClr val="000000"/>
                </a:solidFill>
              </a:rPr>
              <a:t>0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6369655" y="5805264"/>
            <a:ext cx="1333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FF0000"/>
                </a:solidFill>
              </a:rPr>
              <a:t>0</a:t>
            </a:r>
            <a:r>
              <a:rPr lang="ar-SA" sz="2000" b="1" dirty="0">
                <a:solidFill>
                  <a:srgbClr val="000000"/>
                </a:solidFill>
                <a:cs typeface="ZA-MATH2" pitchFamily="2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</a:rPr>
              <a:t>= </a:t>
            </a:r>
            <a:r>
              <a:rPr lang="ar-SA" sz="3200" b="1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07" y="6024023"/>
            <a:ext cx="341312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758791" y="4461924"/>
            <a:ext cx="2484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B050"/>
                </a:solidFill>
                <a:ea typeface="Calibri"/>
                <a:cs typeface="Traditional Arabic"/>
              </a:rPr>
              <a:t>6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ب@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-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ب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 =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 0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761342" y="4923567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6</a:t>
            </a:r>
            <a:r>
              <a:rPr lang="ar-SA" sz="2000" b="1">
                <a:solidFill>
                  <a:srgbClr val="FF0000"/>
                </a:solidFill>
              </a:rPr>
              <a:t>(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!؛2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FF0000"/>
                </a:solidFill>
              </a:rPr>
              <a:t>)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 @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Al-KsorZulfiMath"/>
              </a:rPr>
              <a:t>-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000" b="1">
                <a:solidFill>
                  <a:srgbClr val="FF0000"/>
                </a:solidFill>
              </a:rPr>
              <a:t>(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!؛2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FF0000"/>
                </a:solidFill>
              </a:rPr>
              <a:t>)</a:t>
            </a:r>
            <a:r>
              <a:rPr lang="ar-SA" sz="24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 </a:t>
            </a:r>
            <a:r>
              <a:rPr lang="ar-SA" sz="2000" b="1">
                <a:solidFill>
                  <a:srgbClr val="000000"/>
                </a:solidFill>
              </a:rPr>
              <a:t>= </a:t>
            </a:r>
            <a:r>
              <a:rPr lang="ar-SA" sz="2400" b="1" dirty="0">
                <a:solidFill>
                  <a:srgbClr val="000000"/>
                </a:solidFill>
              </a:rPr>
              <a:t>0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2339752" y="5347748"/>
            <a:ext cx="16737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</a:rPr>
              <a:t>3-3</a:t>
            </a:r>
            <a:r>
              <a:rPr lang="ar-SA" sz="2000" b="1">
                <a:solidFill>
                  <a:srgbClr val="000000"/>
                </a:solidFill>
              </a:rPr>
              <a:t>= </a:t>
            </a:r>
            <a:r>
              <a:rPr lang="ar-SA" sz="2400" b="1" dirty="0">
                <a:solidFill>
                  <a:srgbClr val="000000"/>
                </a:solidFill>
              </a:rPr>
              <a:t>0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690335" y="5804970"/>
            <a:ext cx="1333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3200" b="1" dirty="0">
                <a:solidFill>
                  <a:srgbClr val="FF0000"/>
                </a:solidFill>
              </a:rPr>
              <a:t>0</a:t>
            </a:r>
            <a:r>
              <a:rPr lang="ar-SA" sz="2000" b="1" dirty="0">
                <a:solidFill>
                  <a:srgbClr val="000000"/>
                </a:solidFill>
                <a:cs typeface="ZA-MATH2" pitchFamily="2" charset="-78"/>
              </a:rPr>
              <a:t> </a:t>
            </a:r>
            <a:r>
              <a:rPr lang="ar-SA" sz="2000" b="1" dirty="0">
                <a:solidFill>
                  <a:srgbClr val="000000"/>
                </a:solidFill>
              </a:rPr>
              <a:t>= </a:t>
            </a:r>
            <a:r>
              <a:rPr lang="ar-SA" sz="3200" b="1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6" y="6024044"/>
            <a:ext cx="34131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27827" y="3107669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أو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EB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052736"/>
            <a:ext cx="4041270" cy="53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CF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57" y="1640842"/>
            <a:ext cx="1832452" cy="4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20"/>
          <p:cNvSpPr txBox="1"/>
          <p:nvPr/>
        </p:nvSpPr>
        <p:spPr>
          <a:xfrm>
            <a:off x="3550756" y="2213970"/>
            <a:ext cx="3023647" cy="461665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       ــ        )  =  0</a:t>
            </a:r>
            <a:endParaRPr kumimoji="0" lang="ar-SA" sz="24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2" name="مربع نص 22"/>
          <p:cNvSpPr txBox="1"/>
          <p:nvPr/>
        </p:nvSpPr>
        <p:spPr>
          <a:xfrm>
            <a:off x="6408863" y="2276872"/>
            <a:ext cx="818556" cy="461665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3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ب</a:t>
            </a:r>
            <a:endParaRPr kumimoji="0" lang="ar-SA" sz="24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3" name="مربع نص 24"/>
          <p:cNvSpPr txBox="1"/>
          <p:nvPr/>
        </p:nvSpPr>
        <p:spPr>
          <a:xfrm>
            <a:off x="4959810" y="2213970"/>
            <a:ext cx="642942" cy="461665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1</a:t>
            </a:r>
            <a:endParaRPr kumimoji="0" lang="ar-SA" sz="24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4" name="مربع نص 23"/>
          <p:cNvSpPr txBox="1"/>
          <p:nvPr/>
        </p:nvSpPr>
        <p:spPr>
          <a:xfrm>
            <a:off x="5777035" y="2233163"/>
            <a:ext cx="642942" cy="461665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2ب</a:t>
            </a:r>
            <a:endParaRPr kumimoji="0" lang="ar-SA" sz="24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3541514" y="3467556"/>
            <a:ext cx="1151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ب 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>
                <a:latin typeface="Times New Roman"/>
                <a:ea typeface="Calibri"/>
                <a:cs typeface="Al-KsorZulfiMath"/>
              </a:rPr>
              <a:t>!؛2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20" grpId="0"/>
      <p:bldP spid="17421" grpId="0"/>
      <p:bldP spid="17423" grpId="0"/>
      <p:bldP spid="17424" grpId="0"/>
      <p:bldP spid="17425" grpId="0"/>
      <p:bldP spid="17426" grpId="0"/>
      <p:bldP spid="17427" grpId="0"/>
      <p:bldP spid="17429" grpId="0"/>
      <p:bldP spid="17430" grpId="0"/>
      <p:bldP spid="17431" grpId="0"/>
      <p:bldP spid="17432" grpId="0"/>
      <p:bldP spid="31" grpId="0"/>
      <p:bldP spid="30" grpId="0"/>
      <p:bldP spid="32" grpId="0"/>
      <p:bldP spid="33" grpId="0"/>
      <p:bldP spid="34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44C4F-CBBD-605D-8503-6BD7AE951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1BD0026F-F148-F0D2-CDA4-DD299E69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195083CE-991C-3321-3BD4-725D002E6332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043EA232-B74D-6F26-5CBE-DBC1F963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5B09659D-324F-6519-204B-E68D80675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FEB00BFD-D3AD-8204-E1D3-7A4801F3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16AEA8DC-50F2-A9D5-D070-54CCD379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831E9020-9F3F-5E18-63EA-FDB44A8D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BC8450FA-A3DB-BCC5-D21E-C2656829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388595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07454" y="2595675"/>
            <a:ext cx="2082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جـ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@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–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15 </a:t>
            </a:r>
            <a:r>
              <a:rPr lang="ar-SA" sz="2400" b="1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جـ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0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107454" y="3101461"/>
            <a:ext cx="22047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جـ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( </a:t>
            </a:r>
            <a:r>
              <a:rPr lang="ar-SA" sz="2400" b="1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جـ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–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15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) 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0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530383" y="3605245"/>
            <a:ext cx="962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جـ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0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426820" y="3605244"/>
            <a:ext cx="1587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جـ - 15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0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4107454" y="4754783"/>
            <a:ext cx="2253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الجذران هما : 0 </a:t>
            </a:r>
            <a:r>
              <a:rPr lang="ar-SA" sz="2400" b="1">
                <a:solidFill>
                  <a:srgbClr val="00B050"/>
                </a:solidFill>
                <a:latin typeface="Times New Roman"/>
                <a:ea typeface="Calibri"/>
                <a:cs typeface="Traditional Arabic"/>
              </a:rPr>
              <a:t>وَ  15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530383" y="4122573"/>
            <a:ext cx="962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جـ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 dirty="0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0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14404" y="4144526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أو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635896" y="4122573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جـ 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</a:t>
            </a:r>
            <a:r>
              <a:rPr lang="ar-SA" sz="24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15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073183" y="363764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أو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289873" y="2595675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طرح 15 </a:t>
            </a:r>
            <a:r>
              <a:rPr lang="ar-SA" b="1">
                <a:solidFill>
                  <a:srgbClr val="C00000"/>
                </a:solidFill>
                <a:ea typeface="Calibri"/>
                <a:cs typeface="Traditional Arabic"/>
              </a:rPr>
              <a:t>جـ</a:t>
            </a:r>
            <a:r>
              <a:rPr lang="ar-SA" b="1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 من الطرفين</a:t>
            </a:r>
            <a:endParaRPr lang="ar-SA">
              <a:solidFill>
                <a:srgbClr val="C0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89873" y="3106339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حلل بإخراج ق . م . أ</a:t>
            </a:r>
            <a:endParaRPr lang="ar-SA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63469" y="3651410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خاصية الضرب الصفري</a:t>
            </a:r>
            <a:endParaRPr lang="ar-SA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02289" y="4172069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C00000"/>
                </a:solidFill>
                <a:latin typeface="Times New Roman"/>
                <a:ea typeface="Calibri"/>
                <a:cs typeface="Traditional Arabic"/>
              </a:rPr>
              <a:t>حل كل معادلة </a:t>
            </a:r>
            <a:endParaRPr lang="ar-SA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CEB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74768"/>
            <a:ext cx="47529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48" y="1883868"/>
            <a:ext cx="1581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8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8" grpId="0"/>
      <p:bldP spid="17420" grpId="0"/>
      <p:bldP spid="17421" grpId="0"/>
      <p:bldP spid="17423" grpId="0"/>
      <p:bldP spid="30" grpId="0"/>
      <p:bldP spid="31" grpId="0"/>
      <p:bldP spid="33" grpId="0"/>
      <p:bldP spid="28" grpId="0"/>
      <p:bldP spid="2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/>
          <p:cNvSpPr txBox="1"/>
          <p:nvPr/>
        </p:nvSpPr>
        <p:spPr>
          <a:xfrm>
            <a:off x="1543468" y="4094389"/>
            <a:ext cx="53578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>
                <a:solidFill>
                  <a:srgbClr val="C00000"/>
                </a:solidFill>
              </a:rPr>
              <a:t>س</a:t>
            </a:r>
            <a:r>
              <a:rPr lang="ar-SA" sz="4000" b="1" spc="-100" baseline="30000">
                <a:solidFill>
                  <a:srgbClr val="C00000"/>
                </a:solidFill>
              </a:rPr>
              <a:t>2</a:t>
            </a:r>
            <a:r>
              <a:rPr lang="ar-SA" sz="3200" b="1">
                <a:solidFill>
                  <a:srgbClr val="C00000"/>
                </a:solidFill>
              </a:rPr>
              <a:t>     ــ      4 س      ــ      21</a:t>
            </a:r>
            <a:endParaRPr lang="ar-SA" sz="3200" b="1" baseline="30000" dirty="0">
              <a:solidFill>
                <a:srgbClr val="C00000"/>
              </a:solidFill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1313988" y="3464718"/>
            <a:ext cx="2214578" cy="642942"/>
            <a:chOff x="1857356" y="2786058"/>
            <a:chExt cx="2214578" cy="714380"/>
          </a:xfrm>
        </p:grpSpPr>
        <p:sp>
          <p:nvSpPr>
            <p:cNvPr id="38" name="مستطيل مستدير الزوايا 37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9" name="مستطيل مستدير الزوايا 38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1313988" y="2721104"/>
            <a:ext cx="2214578" cy="642942"/>
            <a:chOff x="1857356" y="2786058"/>
            <a:chExt cx="2214578" cy="714380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ستطيل مستدير الزوايا 4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49" name="مربع نص 48"/>
          <p:cNvSpPr txBox="1"/>
          <p:nvPr/>
        </p:nvSpPr>
        <p:spPr>
          <a:xfrm>
            <a:off x="1599740" y="3536156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1  </a:t>
            </a:r>
            <a:r>
              <a:rPr lang="ar-SA" sz="2400" b="1">
                <a:solidFill>
                  <a:prstClr val="black"/>
                </a:solidFill>
              </a:rPr>
              <a:t>،  21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599740" y="2793640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3  ،  7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4" name="خماسي 53"/>
          <p:cNvSpPr/>
          <p:nvPr/>
        </p:nvSpPr>
        <p:spPr>
          <a:xfrm rot="16200000">
            <a:off x="2722194" y="4643447"/>
            <a:ext cx="1035851" cy="96441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801214" y="5072074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نطرح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942994" y="3564292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20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2942994" y="280770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4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1" name="سهم منحني 70"/>
          <p:cNvSpPr/>
          <p:nvPr/>
        </p:nvSpPr>
        <p:spPr>
          <a:xfrm rot="5400000">
            <a:off x="3493394" y="3122145"/>
            <a:ext cx="1285884" cy="828022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5715008" y="6044070"/>
            <a:ext cx="285752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C00000"/>
                </a:solidFill>
              </a:rPr>
              <a:t>س</a:t>
            </a:r>
            <a:r>
              <a:rPr lang="ar-SA" sz="3600" b="1" spc="-100" baseline="30000">
                <a:solidFill>
                  <a:srgbClr val="C00000"/>
                </a:solidFill>
              </a:rPr>
              <a:t>2</a:t>
            </a:r>
            <a:r>
              <a:rPr lang="ar-SA" sz="2400" b="1">
                <a:solidFill>
                  <a:srgbClr val="C00000"/>
                </a:solidFill>
              </a:rPr>
              <a:t> ــ  4 س  ــ  21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baseline="30000" dirty="0">
              <a:solidFill>
                <a:srgbClr val="C00000"/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1285852" y="6044070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(                    ) (                    )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5" name="مربع نص 74"/>
          <p:cNvSpPr txBox="1"/>
          <p:nvPr/>
        </p:nvSpPr>
        <p:spPr>
          <a:xfrm>
            <a:off x="4972492" y="605813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س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3927960" y="6100342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7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4429124" y="6110607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B050"/>
                </a:solidFill>
              </a:rPr>
              <a:t>-</a:t>
            </a:r>
            <a:endParaRPr lang="ar-SA" sz="2400" b="1" baseline="30000" dirty="0">
              <a:solidFill>
                <a:srgbClr val="00B050"/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2944092" y="6063039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س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1899560" y="610524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FF"/>
                </a:solidFill>
              </a:rPr>
              <a:t>3</a:t>
            </a:r>
            <a:endParaRPr lang="ar-SA" sz="2400" b="1" baseline="30000" dirty="0">
              <a:solidFill>
                <a:srgbClr val="0000FF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2400724" y="611550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+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81" name="وسيلة شرح مستطيلة 80"/>
          <p:cNvSpPr/>
          <p:nvPr/>
        </p:nvSpPr>
        <p:spPr>
          <a:xfrm>
            <a:off x="6072198" y="2285992"/>
            <a:ext cx="2472194" cy="1143008"/>
          </a:xfrm>
          <a:prstGeom prst="wedgeRectCallout">
            <a:avLst>
              <a:gd name="adj1" fmla="val -71052"/>
              <a:gd name="adj2" fmla="val 12444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لأننا طرحنا عاملي  جـ  نضع إشارة الأوسط مع الأكبر وعكسها مع الأصغر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1" y="771358"/>
            <a:ext cx="2376264" cy="55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60" y="1491376"/>
            <a:ext cx="1764298" cy="4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865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9" grpId="0"/>
      <p:bldP spid="52" grpId="0"/>
      <p:bldP spid="54" grpId="0" animBg="1"/>
      <p:bldP spid="55" grpId="0"/>
      <p:bldP spid="57" grpId="0"/>
      <p:bldP spid="58" grpId="0"/>
      <p:bldP spid="71" grpId="0" animBg="1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مربع نص 78"/>
          <p:cNvSpPr txBox="1"/>
          <p:nvPr/>
        </p:nvSpPr>
        <p:spPr>
          <a:xfrm>
            <a:off x="1400592" y="3571876"/>
            <a:ext cx="53578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>
                <a:solidFill>
                  <a:srgbClr val="C00000"/>
                </a:solidFill>
              </a:rPr>
              <a:t>س</a:t>
            </a:r>
            <a:r>
              <a:rPr lang="ar-SA" sz="4000" b="1" spc="-100" baseline="30000">
                <a:solidFill>
                  <a:srgbClr val="C00000"/>
                </a:solidFill>
              </a:rPr>
              <a:t>2</a:t>
            </a:r>
            <a:r>
              <a:rPr lang="ar-SA" sz="3200" b="1">
                <a:solidFill>
                  <a:srgbClr val="C00000"/>
                </a:solidFill>
              </a:rPr>
              <a:t>     ــ     10 س     +      24</a:t>
            </a:r>
            <a:endParaRPr lang="ar-SA" sz="3200" b="1" baseline="30000" dirty="0">
              <a:solidFill>
                <a:srgbClr val="C00000"/>
              </a:solidFill>
            </a:endParaRPr>
          </a:p>
        </p:txBody>
      </p:sp>
      <p:grpSp>
        <p:nvGrpSpPr>
          <p:cNvPr id="80" name="مجموعة 23"/>
          <p:cNvGrpSpPr/>
          <p:nvPr/>
        </p:nvGrpSpPr>
        <p:grpSpPr>
          <a:xfrm>
            <a:off x="1400592" y="2928934"/>
            <a:ext cx="2214578" cy="642942"/>
            <a:chOff x="1857356" y="2786058"/>
            <a:chExt cx="2214578" cy="714380"/>
          </a:xfrm>
        </p:grpSpPr>
        <p:sp>
          <p:nvSpPr>
            <p:cNvPr id="81" name="مستطيل مستدير الزوايا 8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82" name="مستطيل مستدير الزوايا 8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مجموعة 36"/>
          <p:cNvGrpSpPr/>
          <p:nvPr/>
        </p:nvGrpSpPr>
        <p:grpSpPr>
          <a:xfrm>
            <a:off x="1400592" y="2185320"/>
            <a:ext cx="2214578" cy="642942"/>
            <a:chOff x="1857356" y="2786058"/>
            <a:chExt cx="2214578" cy="714380"/>
          </a:xfrm>
        </p:grpSpPr>
        <p:sp>
          <p:nvSpPr>
            <p:cNvPr id="84" name="مستطيل مستدير الزوايا 83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85" name="مستطيل مستدير الزوايا 84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86" name="مربع نص 85"/>
          <p:cNvSpPr txBox="1"/>
          <p:nvPr/>
        </p:nvSpPr>
        <p:spPr>
          <a:xfrm>
            <a:off x="1686344" y="3000372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1  </a:t>
            </a:r>
            <a:r>
              <a:rPr lang="ar-SA" sz="2400" b="1">
                <a:solidFill>
                  <a:prstClr val="black"/>
                </a:solidFill>
              </a:rPr>
              <a:t>،  24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87" name="مربع نص 86"/>
          <p:cNvSpPr txBox="1"/>
          <p:nvPr/>
        </p:nvSpPr>
        <p:spPr>
          <a:xfrm>
            <a:off x="1599740" y="2257856"/>
            <a:ext cx="13010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2  </a:t>
            </a:r>
            <a:r>
              <a:rPr lang="ar-SA" sz="2400" b="1">
                <a:solidFill>
                  <a:prstClr val="black"/>
                </a:solidFill>
              </a:rPr>
              <a:t>،   12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88" name="خماسي 87"/>
          <p:cNvSpPr/>
          <p:nvPr/>
        </p:nvSpPr>
        <p:spPr>
          <a:xfrm rot="16200000">
            <a:off x="2724145" y="4054084"/>
            <a:ext cx="1035851" cy="96441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89" name="مربع نص 88"/>
          <p:cNvSpPr txBox="1"/>
          <p:nvPr/>
        </p:nvSpPr>
        <p:spPr>
          <a:xfrm>
            <a:off x="2900788" y="4536290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نجمع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90" name="مربع نص 89"/>
          <p:cNvSpPr txBox="1"/>
          <p:nvPr/>
        </p:nvSpPr>
        <p:spPr>
          <a:xfrm>
            <a:off x="3029598" y="302850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25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91" name="مربع نص 90"/>
          <p:cNvSpPr txBox="1"/>
          <p:nvPr/>
        </p:nvSpPr>
        <p:spPr>
          <a:xfrm>
            <a:off x="3029598" y="2271924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14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92" name="سهم منحني 91"/>
          <p:cNvSpPr/>
          <p:nvPr/>
        </p:nvSpPr>
        <p:spPr>
          <a:xfrm rot="5400000">
            <a:off x="2806318" y="1879912"/>
            <a:ext cx="2718508" cy="955732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4" name="مربع نص 93"/>
          <p:cNvSpPr txBox="1"/>
          <p:nvPr/>
        </p:nvSpPr>
        <p:spPr>
          <a:xfrm>
            <a:off x="5715008" y="5508286"/>
            <a:ext cx="300039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C00000"/>
                </a:solidFill>
              </a:rPr>
              <a:t>س</a:t>
            </a:r>
            <a:r>
              <a:rPr lang="ar-SA" sz="3600" b="1" spc="-100" baseline="30000">
                <a:solidFill>
                  <a:srgbClr val="C00000"/>
                </a:solidFill>
              </a:rPr>
              <a:t>2</a:t>
            </a:r>
            <a:r>
              <a:rPr lang="ar-SA" sz="2400" b="1">
                <a:solidFill>
                  <a:srgbClr val="C00000"/>
                </a:solidFill>
              </a:rPr>
              <a:t> ــ  10 س  +  24 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baseline="30000" dirty="0">
              <a:solidFill>
                <a:srgbClr val="C00000"/>
              </a:solidFill>
            </a:endParaRPr>
          </a:p>
        </p:txBody>
      </p:sp>
      <p:sp>
        <p:nvSpPr>
          <p:cNvPr id="95" name="مربع نص 94"/>
          <p:cNvSpPr txBox="1"/>
          <p:nvPr/>
        </p:nvSpPr>
        <p:spPr>
          <a:xfrm>
            <a:off x="1500166" y="5508286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(                    ) (                    )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96" name="مربع نص 95"/>
          <p:cNvSpPr txBox="1"/>
          <p:nvPr/>
        </p:nvSpPr>
        <p:spPr>
          <a:xfrm>
            <a:off x="5186806" y="552235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س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97" name="مربع نص 96"/>
          <p:cNvSpPr txBox="1"/>
          <p:nvPr/>
        </p:nvSpPr>
        <p:spPr>
          <a:xfrm>
            <a:off x="4142274" y="556455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0000FF"/>
                </a:solidFill>
              </a:rPr>
              <a:t>4</a:t>
            </a:r>
            <a:endParaRPr lang="ar-SA" sz="2400" b="1" baseline="30000" dirty="0">
              <a:solidFill>
                <a:srgbClr val="0000FF"/>
              </a:solidFill>
            </a:endParaRPr>
          </a:p>
        </p:txBody>
      </p:sp>
      <p:sp>
        <p:nvSpPr>
          <p:cNvPr id="98" name="مربع نص 97"/>
          <p:cNvSpPr txBox="1"/>
          <p:nvPr/>
        </p:nvSpPr>
        <p:spPr>
          <a:xfrm>
            <a:off x="4643438" y="557482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ــ</a:t>
            </a:r>
            <a:endParaRPr lang="ar-SA" sz="2400" b="1" baseline="30000" dirty="0">
              <a:solidFill>
                <a:srgbClr val="00B050"/>
              </a:solidFill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3158406" y="5527255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س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100" name="مربع نص 99"/>
          <p:cNvSpPr txBox="1"/>
          <p:nvPr/>
        </p:nvSpPr>
        <p:spPr>
          <a:xfrm>
            <a:off x="2113874" y="5569459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6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01" name="مربع نص 100"/>
          <p:cNvSpPr txBox="1"/>
          <p:nvPr/>
        </p:nvSpPr>
        <p:spPr>
          <a:xfrm>
            <a:off x="2629106" y="5579724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ــ</a:t>
            </a:r>
            <a:endParaRPr lang="ar-SA" sz="2400" b="1" baseline="30000" dirty="0">
              <a:solidFill>
                <a:srgbClr val="00B050"/>
              </a:solidFill>
            </a:endParaRPr>
          </a:p>
        </p:txBody>
      </p:sp>
      <p:sp>
        <p:nvSpPr>
          <p:cNvPr id="102" name="وسيلة شرح مستطيلة 101"/>
          <p:cNvSpPr/>
          <p:nvPr/>
        </p:nvSpPr>
        <p:spPr>
          <a:xfrm>
            <a:off x="6100334" y="1977004"/>
            <a:ext cx="2472194" cy="880491"/>
          </a:xfrm>
          <a:prstGeom prst="wedgeRectCallout">
            <a:avLst>
              <a:gd name="adj1" fmla="val -75246"/>
              <a:gd name="adj2" fmla="val 15174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لأننا جمعنا عاملي  جـ  نضع إشارة الأوسط مع العاملين</a:t>
            </a:r>
          </a:p>
        </p:txBody>
      </p:sp>
      <p:grpSp>
        <p:nvGrpSpPr>
          <p:cNvPr id="103" name="مجموعة 36"/>
          <p:cNvGrpSpPr/>
          <p:nvPr/>
        </p:nvGrpSpPr>
        <p:grpSpPr>
          <a:xfrm>
            <a:off x="1414660" y="1428736"/>
            <a:ext cx="2214578" cy="642942"/>
            <a:chOff x="1857356" y="2786058"/>
            <a:chExt cx="2214578" cy="714380"/>
          </a:xfrm>
        </p:grpSpPr>
        <p:sp>
          <p:nvSpPr>
            <p:cNvPr id="104" name="مستطيل مستدير الزوايا 103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05" name="مستطيل مستدير الزوايا 104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106" name="مربع نص 105"/>
          <p:cNvSpPr txBox="1"/>
          <p:nvPr/>
        </p:nvSpPr>
        <p:spPr>
          <a:xfrm>
            <a:off x="1613808" y="1501272"/>
            <a:ext cx="13010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3  ،   8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107" name="مربع نص 106"/>
          <p:cNvSpPr txBox="1"/>
          <p:nvPr/>
        </p:nvSpPr>
        <p:spPr>
          <a:xfrm>
            <a:off x="3043666" y="1515340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11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77" y="744813"/>
            <a:ext cx="2376264" cy="55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26" y="1308014"/>
            <a:ext cx="1802067" cy="44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مجموعة 36"/>
          <p:cNvGrpSpPr/>
          <p:nvPr/>
        </p:nvGrpSpPr>
        <p:grpSpPr>
          <a:xfrm>
            <a:off x="1415758" y="701680"/>
            <a:ext cx="2214578" cy="642942"/>
            <a:chOff x="1857356" y="2786058"/>
            <a:chExt cx="2214578" cy="714380"/>
          </a:xfrm>
        </p:grpSpPr>
        <p:sp>
          <p:nvSpPr>
            <p:cNvPr id="41" name="مستطيل مستدير الزوايا 103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ستطيل مستدير الزوايا 104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43" name="مربع نص 105"/>
          <p:cNvSpPr txBox="1"/>
          <p:nvPr/>
        </p:nvSpPr>
        <p:spPr>
          <a:xfrm>
            <a:off x="1614906" y="792318"/>
            <a:ext cx="130105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4  ،   6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44" name="مربع نص 106"/>
          <p:cNvSpPr txBox="1"/>
          <p:nvPr/>
        </p:nvSpPr>
        <p:spPr>
          <a:xfrm>
            <a:off x="3071802" y="809702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10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5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6" grpId="0"/>
      <p:bldP spid="87" grpId="0"/>
      <p:bldP spid="88" grpId="0" animBg="1"/>
      <p:bldP spid="89" grpId="0"/>
      <p:bldP spid="90" grpId="0"/>
      <p:bldP spid="91" grpId="0"/>
      <p:bldP spid="92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 animBg="1"/>
      <p:bldP spid="106" grpId="0"/>
      <p:bldP spid="107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ربع نص 38"/>
          <p:cNvSpPr txBox="1"/>
          <p:nvPr/>
        </p:nvSpPr>
        <p:spPr>
          <a:xfrm>
            <a:off x="1313988" y="3380009"/>
            <a:ext cx="535785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>
                <a:solidFill>
                  <a:srgbClr val="C00000"/>
                </a:solidFill>
              </a:rPr>
              <a:t>س</a:t>
            </a:r>
            <a:r>
              <a:rPr lang="ar-SA" sz="4000" b="1" spc="-100" baseline="30000">
                <a:solidFill>
                  <a:srgbClr val="C00000"/>
                </a:solidFill>
              </a:rPr>
              <a:t>2</a:t>
            </a:r>
            <a:r>
              <a:rPr lang="ar-SA" sz="3200" b="1">
                <a:solidFill>
                  <a:srgbClr val="C00000"/>
                </a:solidFill>
              </a:rPr>
              <a:t>     </a:t>
            </a:r>
            <a:r>
              <a:rPr lang="ar-SA" sz="3200" b="1" dirty="0">
                <a:solidFill>
                  <a:srgbClr val="C00000"/>
                </a:solidFill>
              </a:rPr>
              <a:t>+      </a:t>
            </a:r>
            <a:r>
              <a:rPr lang="ar-SA" sz="3200" b="1">
                <a:solidFill>
                  <a:srgbClr val="C00000"/>
                </a:solidFill>
              </a:rPr>
              <a:t>4 س      </a:t>
            </a:r>
            <a:r>
              <a:rPr lang="ar-SA" sz="3200" b="1" dirty="0">
                <a:solidFill>
                  <a:srgbClr val="C00000"/>
                </a:solidFill>
              </a:rPr>
              <a:t>ــ      21</a:t>
            </a:r>
            <a:endParaRPr lang="ar-SA" sz="3200" b="1" baseline="30000" dirty="0">
              <a:solidFill>
                <a:srgbClr val="C00000"/>
              </a:solidFill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313988" y="2750338"/>
            <a:ext cx="2214578" cy="642942"/>
            <a:chOff x="1857356" y="2786058"/>
            <a:chExt cx="2214578" cy="714380"/>
          </a:xfrm>
        </p:grpSpPr>
        <p:sp>
          <p:nvSpPr>
            <p:cNvPr id="41" name="مستطيل مستدير الزوايا 40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ستطيل مستدير الزوايا 41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1313988" y="2006724"/>
            <a:ext cx="2214578" cy="642942"/>
            <a:chOff x="1857356" y="2786058"/>
            <a:chExt cx="2214578" cy="714380"/>
          </a:xfrm>
        </p:grpSpPr>
        <p:sp>
          <p:nvSpPr>
            <p:cNvPr id="44" name="مستطيل مستدير الزوايا 43"/>
            <p:cNvSpPr/>
            <p:nvPr/>
          </p:nvSpPr>
          <p:spPr>
            <a:xfrm>
              <a:off x="1857356" y="2786058"/>
              <a:ext cx="1643074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5" name="مستطيل مستدير الزوايا 44"/>
            <p:cNvSpPr/>
            <p:nvPr/>
          </p:nvSpPr>
          <p:spPr>
            <a:xfrm>
              <a:off x="3571868" y="2786058"/>
              <a:ext cx="500066" cy="714380"/>
            </a:xfrm>
            <a:prstGeom prst="roundRect">
              <a:avLst>
                <a:gd name="adj" fmla="val 186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49" name="مربع نص 48"/>
          <p:cNvSpPr txBox="1"/>
          <p:nvPr/>
        </p:nvSpPr>
        <p:spPr>
          <a:xfrm>
            <a:off x="1599740" y="2821776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1  ،  21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1599740" y="2079260"/>
            <a:ext cx="115817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3  ،  7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2" name="خماسي 51"/>
          <p:cNvSpPr/>
          <p:nvPr/>
        </p:nvSpPr>
        <p:spPr>
          <a:xfrm rot="16200000">
            <a:off x="2537277" y="3904297"/>
            <a:ext cx="1035851" cy="964411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708081" y="4357694"/>
            <a:ext cx="8572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نطرح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942994" y="2849912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20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2942994" y="2093328"/>
            <a:ext cx="586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4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57" name="سهم منحني 56"/>
          <p:cNvSpPr/>
          <p:nvPr/>
        </p:nvSpPr>
        <p:spPr>
          <a:xfrm rot="5400000">
            <a:off x="3511256" y="2304400"/>
            <a:ext cx="1150590" cy="970898"/>
          </a:xfrm>
          <a:prstGeom prst="bentArrow">
            <a:avLst>
              <a:gd name="adj1" fmla="val 23078"/>
              <a:gd name="adj2" fmla="val 11539"/>
              <a:gd name="adj3" fmla="val 23107"/>
              <a:gd name="adj4" fmla="val 4526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5543996" y="5329690"/>
            <a:ext cx="302853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C00000"/>
                </a:solidFill>
              </a:rPr>
              <a:t>س</a:t>
            </a:r>
            <a:r>
              <a:rPr lang="ar-SA" sz="3600" b="1" spc="-100" baseline="30000">
                <a:solidFill>
                  <a:srgbClr val="C00000"/>
                </a:solidFill>
              </a:rPr>
              <a:t>2</a:t>
            </a:r>
            <a:r>
              <a:rPr lang="ar-SA" sz="2400" b="1">
                <a:solidFill>
                  <a:srgbClr val="C00000"/>
                </a:solidFill>
              </a:rPr>
              <a:t>  +  4 س   ــ  21  </a:t>
            </a:r>
            <a:r>
              <a:rPr lang="ar-SA" sz="2400" b="1" dirty="0">
                <a:solidFill>
                  <a:srgbClr val="C00000"/>
                </a:solidFill>
              </a:rPr>
              <a:t>=</a:t>
            </a:r>
            <a:endParaRPr lang="ar-SA" sz="2400" b="1" baseline="30000" dirty="0">
              <a:solidFill>
                <a:srgbClr val="C00000"/>
              </a:solidFill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1285852" y="5329690"/>
            <a:ext cx="450059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</a:rPr>
              <a:t>(                    ) (                    )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4972492" y="534375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س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3927960" y="5385962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00FF"/>
                </a:solidFill>
              </a:rPr>
              <a:t>3</a:t>
            </a:r>
            <a:endParaRPr lang="ar-SA" sz="2400" b="1" baseline="30000" dirty="0">
              <a:solidFill>
                <a:srgbClr val="0000FF"/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4429124" y="5396227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prstClr val="black"/>
                </a:solidFill>
              </a:rPr>
              <a:t>ــ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2944092" y="5348659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prstClr val="black"/>
                </a:solidFill>
              </a:rPr>
              <a:t>س</a:t>
            </a:r>
            <a:endParaRPr lang="ar-SA" sz="2400" b="1" baseline="30000" dirty="0">
              <a:solidFill>
                <a:prstClr val="black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1899560" y="5390863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7</a:t>
            </a:r>
            <a:endParaRPr lang="ar-SA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2400724" y="5401128"/>
            <a:ext cx="5715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</a:rPr>
              <a:t>+</a:t>
            </a:r>
            <a:endParaRPr lang="ar-SA" sz="2400" b="1" baseline="30000" dirty="0">
              <a:solidFill>
                <a:srgbClr val="00B050"/>
              </a:solidFill>
            </a:endParaRPr>
          </a:p>
        </p:txBody>
      </p:sp>
      <p:sp>
        <p:nvSpPr>
          <p:cNvPr id="99" name="وسيلة شرح مستطيلة 98"/>
          <p:cNvSpPr/>
          <p:nvPr/>
        </p:nvSpPr>
        <p:spPr>
          <a:xfrm>
            <a:off x="6072198" y="1571612"/>
            <a:ext cx="2472194" cy="1143008"/>
          </a:xfrm>
          <a:prstGeom prst="wedgeRectCallout">
            <a:avLst>
              <a:gd name="adj1" fmla="val -71052"/>
              <a:gd name="adj2" fmla="val 12444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prstClr val="black"/>
                </a:solidFill>
              </a:rPr>
              <a:t>لأننا طرحنا عاملي  جـ  نضع إشارة الأوسط مع الأكبر وعكسها مع الأصغر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80" y="744764"/>
            <a:ext cx="2376264" cy="55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69" y="1458424"/>
            <a:ext cx="2314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91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9" grpId="0"/>
      <p:bldP spid="50" grpId="0"/>
      <p:bldP spid="52" grpId="0" animBg="1"/>
      <p:bldP spid="53" grpId="0"/>
      <p:bldP spid="54" grpId="0"/>
      <p:bldP spid="55" grpId="0"/>
      <p:bldP spid="57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57188" y="2154238"/>
            <a:ext cx="2592387" cy="1490382"/>
            <a:chOff x="476" y="1344"/>
            <a:chExt cx="1724" cy="674"/>
          </a:xfrm>
        </p:grpSpPr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H="1">
              <a:off x="1292" y="1344"/>
              <a:ext cx="0" cy="6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H="1">
              <a:off x="476" y="1616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47813" y="2346325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عوامل الـ 14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7163" y="2311400"/>
            <a:ext cx="1403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0000"/>
                </a:solidFill>
              </a:rPr>
              <a:t>الفرق بين العاملين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63689" y="2781300"/>
            <a:ext cx="10640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1 ، </a:t>
            </a:r>
            <a:r>
              <a:rPr lang="ar-SA" b="1">
                <a:solidFill>
                  <a:srgbClr val="990033"/>
                </a:solidFill>
              </a:rPr>
              <a:t>14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5463" y="27813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13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663701" y="3138488"/>
            <a:ext cx="89207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2 ، </a:t>
            </a:r>
            <a:r>
              <a:rPr lang="ar-SA" b="1">
                <a:solidFill>
                  <a:srgbClr val="990033"/>
                </a:solidFill>
              </a:rPr>
              <a:t>7</a:t>
            </a:r>
            <a:endParaRPr lang="en-US" b="1">
              <a:solidFill>
                <a:srgbClr val="990033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2600" y="3149600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5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626579" y="3133725"/>
            <a:ext cx="2074243" cy="3825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416614" y="2548756"/>
            <a:ext cx="2847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(س  + </a:t>
            </a:r>
            <a:r>
              <a:rPr lang="ar-SA" sz="20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ar-SA" sz="2000" b="1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) (س  -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) = </a:t>
            </a:r>
            <a:r>
              <a:rPr lang="ar-SA" sz="28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0</a:t>
            </a:r>
            <a:endParaRPr lang="en-US" sz="28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491960" y="2263923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imes New Roman"/>
                <a:ea typeface="Calibri"/>
                <a:cs typeface="Al-KsorZulfiMath"/>
              </a:rPr>
              <a:t>س@ - 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5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س -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 14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= </a:t>
            </a:r>
            <a:r>
              <a:rPr lang="ar-SA" sz="2000" b="1">
                <a:ea typeface="Calibri"/>
                <a:cs typeface="Traditional Arabic"/>
              </a:rPr>
              <a:t>0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  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804025" y="1749004"/>
            <a:ext cx="865188" cy="431800"/>
          </a:xfrm>
          <a:prstGeom prst="wedgeRoundRectCallout">
            <a:avLst>
              <a:gd name="adj1" fmla="val -159176"/>
              <a:gd name="adj2" fmla="val 82722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ﺠ سالبة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83568" y="726773"/>
            <a:ext cx="1872208" cy="1193329"/>
          </a:xfrm>
          <a:prstGeom prst="wedgeRoundRectCallout">
            <a:avLst>
              <a:gd name="adj1" fmla="val 34475"/>
              <a:gd name="adj2" fmla="val 87166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>
                <a:solidFill>
                  <a:srgbClr val="000000"/>
                </a:solidFill>
              </a:rPr>
              <a:t>فإنه يجب أن تكون عوامل ﺠ مختلفة الإشارة والذي قيمته المطلقة أكبر هو الذي يأخذ إشارة ب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920222" y="3073081"/>
            <a:ext cx="1480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+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557080" y="307456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774169" y="3042166"/>
            <a:ext cx="1640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-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6091110" y="3488282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-2</a:t>
            </a:r>
            <a:endParaRPr lang="en-US" sz="2400" b="1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307291" y="3488281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81" y="777840"/>
            <a:ext cx="3383744" cy="4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36" y="1323437"/>
            <a:ext cx="2235127" cy="59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6766225" y="4330700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التحقق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779911" y="4721225"/>
            <a:ext cx="400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نعوض عن س بكل من ــ2 ، 7 في المعادلة الأصلية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59148" y="5141283"/>
            <a:ext cx="1841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-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5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=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14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6044239" y="5526088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990033"/>
                </a:solidFill>
              </a:rPr>
              <a:t>(ــ2)</a:t>
            </a:r>
            <a:r>
              <a:rPr lang="ar-SA" sz="2000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5</a:t>
            </a:r>
            <a:r>
              <a:rPr lang="ar-SA" sz="2000" b="1">
                <a:solidFill>
                  <a:srgbClr val="009999"/>
                </a:solidFill>
              </a:rPr>
              <a:t> </a:t>
            </a:r>
            <a:r>
              <a:rPr lang="ar-SA" sz="2000" b="1">
                <a:solidFill>
                  <a:srgbClr val="990033"/>
                </a:solidFill>
              </a:rPr>
              <a:t>(ــ2)</a:t>
            </a:r>
            <a:r>
              <a:rPr lang="ar-SA" sz="2000" b="1">
                <a:solidFill>
                  <a:srgbClr val="000000"/>
                </a:solidFill>
              </a:rPr>
              <a:t> =</a:t>
            </a:r>
            <a:r>
              <a:rPr lang="ar-SA" sz="2000" b="1">
                <a:solidFill>
                  <a:srgbClr val="009999"/>
                </a:solidFill>
              </a:rPr>
              <a:t> </a:t>
            </a:r>
            <a:r>
              <a:rPr lang="ar-SA" sz="2000" b="1">
                <a:solidFill>
                  <a:srgbClr val="000000"/>
                </a:solidFill>
              </a:rPr>
              <a:t>14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175236" y="5944091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4 + 10 =</a:t>
            </a:r>
            <a:r>
              <a:rPr lang="ar-SA" sz="2000" b="1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14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6155173" y="5950535"/>
            <a:ext cx="577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990033"/>
                </a:solidFill>
                <a:cs typeface="Al-KsorZulfiMath" pitchFamily="2" charset="-78"/>
              </a:rPr>
              <a:t>ﺽ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044239" y="3939119"/>
            <a:ext cx="12462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حل المعادلة</a:t>
            </a:r>
            <a:endParaRPr lang="en-US" sz="20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4844895" y="3963988"/>
            <a:ext cx="1246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-2 , 7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3275856" y="5093628"/>
            <a:ext cx="1841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-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5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=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14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3150323" y="5493738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990033"/>
                </a:solidFill>
              </a:rPr>
              <a:t>(7)</a:t>
            </a:r>
            <a:r>
              <a:rPr lang="ar-SA" sz="2000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5</a:t>
            </a:r>
            <a:r>
              <a:rPr lang="ar-SA" sz="2000" b="1">
                <a:solidFill>
                  <a:srgbClr val="009999"/>
                </a:solidFill>
              </a:rPr>
              <a:t> </a:t>
            </a:r>
            <a:r>
              <a:rPr lang="ar-SA" sz="2000" b="1">
                <a:solidFill>
                  <a:srgbClr val="990033"/>
                </a:solidFill>
              </a:rPr>
              <a:t>(7)</a:t>
            </a:r>
            <a:r>
              <a:rPr lang="ar-SA" sz="2000" b="1">
                <a:solidFill>
                  <a:srgbClr val="000000"/>
                </a:solidFill>
              </a:rPr>
              <a:t> =</a:t>
            </a:r>
            <a:r>
              <a:rPr lang="ar-SA" sz="2000" b="1">
                <a:solidFill>
                  <a:srgbClr val="009999"/>
                </a:solidFill>
              </a:rPr>
              <a:t> </a:t>
            </a:r>
            <a:r>
              <a:rPr lang="ar-SA" sz="2000" b="1">
                <a:solidFill>
                  <a:srgbClr val="000000"/>
                </a:solidFill>
              </a:rPr>
              <a:t>14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3100342" y="5944090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49 - 35 =</a:t>
            </a:r>
            <a:r>
              <a:rPr lang="ar-SA" sz="2000" b="1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14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3347313" y="5911694"/>
            <a:ext cx="577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990033"/>
                </a:solidFill>
                <a:cs typeface="Al-KsorZulfiMath" pitchFamily="2" charset="-78"/>
              </a:rPr>
              <a:t>ﺽ</a:t>
            </a:r>
          </a:p>
        </p:txBody>
      </p:sp>
    </p:spTree>
    <p:extLst>
      <p:ext uri="{BB962C8B-B14F-4D97-AF65-F5344CB8AC3E}">
        <p14:creationId xmlns:p14="http://schemas.microsoft.com/office/powerpoint/2010/main" val="2430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1" grpId="0"/>
      <p:bldP spid="15372" grpId="0"/>
      <p:bldP spid="15373" grpId="0"/>
      <p:bldP spid="15374" grpId="0"/>
      <p:bldP spid="15375" grpId="0" animBg="1"/>
      <p:bldP spid="15379" grpId="0"/>
      <p:bldP spid="15384" grpId="0"/>
      <p:bldP spid="15386" grpId="0" animBg="1"/>
      <p:bldP spid="15391" grpId="0" animBg="1"/>
      <p:bldP spid="15399" grpId="0"/>
      <p:bldP spid="15400" grpId="0"/>
      <p:bldP spid="15401" grpId="0"/>
      <p:bldP spid="15402" grpId="0"/>
      <p:bldP spid="1540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57188" y="2154238"/>
            <a:ext cx="2592387" cy="2175869"/>
            <a:chOff x="476" y="1344"/>
            <a:chExt cx="1724" cy="984"/>
          </a:xfrm>
        </p:grpSpPr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H="1">
              <a:off x="1276" y="1344"/>
              <a:ext cx="16" cy="9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H="1">
              <a:off x="476" y="1616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47813" y="2346325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عوامل الـ 14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7163" y="2311400"/>
            <a:ext cx="1403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0000"/>
                </a:solidFill>
              </a:rPr>
              <a:t>الفرق بين العاملين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663701" y="2774912"/>
            <a:ext cx="10640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chemeClr val="tx2"/>
                </a:solidFill>
              </a:rPr>
              <a:t>1 ، 18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5463" y="27813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17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663701" y="3138488"/>
            <a:ext cx="89207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chemeClr val="tx2"/>
                </a:solidFill>
              </a:rPr>
              <a:t>3 ، 6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2600" y="3149600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3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769566" y="3087928"/>
            <a:ext cx="2074243" cy="3825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416614" y="2548756"/>
            <a:ext cx="2847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(س  + </a:t>
            </a:r>
            <a:r>
              <a:rPr lang="ar-SA" sz="20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3</a:t>
            </a:r>
            <a:r>
              <a:rPr lang="ar-SA" sz="2000" b="1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) (س  -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) = </a:t>
            </a:r>
            <a:r>
              <a:rPr lang="ar-SA" sz="28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0</a:t>
            </a:r>
            <a:endParaRPr lang="en-US" sz="28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491960" y="2263923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imes New Roman"/>
                <a:ea typeface="Calibri"/>
                <a:cs typeface="Al-KsorZulfiMath"/>
              </a:rPr>
              <a:t>س@ - 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س -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 18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= </a:t>
            </a:r>
            <a:r>
              <a:rPr lang="ar-SA" sz="2000" b="1">
                <a:ea typeface="Calibri"/>
                <a:cs typeface="Traditional Arabic"/>
              </a:rPr>
              <a:t>0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  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960529" y="1757201"/>
            <a:ext cx="865188" cy="431800"/>
          </a:xfrm>
          <a:prstGeom prst="wedgeRoundRectCallout">
            <a:avLst>
              <a:gd name="adj1" fmla="val -159176"/>
              <a:gd name="adj2" fmla="val 82722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ﺠ سالبة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83568" y="726773"/>
            <a:ext cx="1872208" cy="1193329"/>
          </a:xfrm>
          <a:prstGeom prst="wedgeRoundRectCallout">
            <a:avLst>
              <a:gd name="adj1" fmla="val 34475"/>
              <a:gd name="adj2" fmla="val 87166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>
                <a:solidFill>
                  <a:srgbClr val="000000"/>
                </a:solidFill>
              </a:rPr>
              <a:t>فإنه يجب أن تكون عوامل ﺠ مختلفة الإشارة والذي قيمته المطلقة أكبر هو الذي يأخذ إشارة ب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920222" y="3073081"/>
            <a:ext cx="1480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+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3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557080" y="307456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774169" y="3042166"/>
            <a:ext cx="1640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-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6091110" y="3488282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-3</a:t>
            </a:r>
            <a:endParaRPr lang="en-US" sz="2400" b="1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307291" y="3488281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81" y="777840"/>
            <a:ext cx="3383744" cy="4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6766225" y="4330700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التحقق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779911" y="4721225"/>
            <a:ext cx="400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نعوض عن س بكل من ــ3 ، 6 في المعادلة الأصلية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59148" y="5141283"/>
            <a:ext cx="1841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-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-18=0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5840553" y="5526088"/>
            <a:ext cx="2434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990033"/>
                </a:solidFill>
              </a:rPr>
              <a:t>(ــ3)</a:t>
            </a:r>
            <a:r>
              <a:rPr lang="ar-SA" sz="2000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3</a:t>
            </a:r>
            <a:r>
              <a:rPr lang="ar-SA" sz="2000" b="1">
                <a:solidFill>
                  <a:srgbClr val="009999"/>
                </a:solidFill>
              </a:rPr>
              <a:t> </a:t>
            </a:r>
            <a:r>
              <a:rPr lang="ar-SA" sz="2000" b="1">
                <a:solidFill>
                  <a:srgbClr val="990033"/>
                </a:solidFill>
              </a:rPr>
              <a:t>(ــ3)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-18=0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175236" y="5944091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18 - 18 =0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6155173" y="5950535"/>
            <a:ext cx="577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990033"/>
                </a:solidFill>
                <a:cs typeface="Al-KsorZulfiMath" pitchFamily="2" charset="-78"/>
              </a:rPr>
              <a:t>ﺽ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044239" y="3939119"/>
            <a:ext cx="1246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حل المعادلة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4844895" y="3963988"/>
            <a:ext cx="1246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-3 , 6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3275856" y="5093628"/>
            <a:ext cx="1841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-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3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-18=0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2843809" y="5493738"/>
            <a:ext cx="25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990033"/>
                </a:solidFill>
              </a:rPr>
              <a:t>(6)</a:t>
            </a:r>
            <a:r>
              <a:rPr lang="ar-SA" sz="2000" b="1">
                <a:solidFill>
                  <a:srgbClr val="000000"/>
                </a:solidFill>
                <a:cs typeface="ZA-MATH2" pitchFamily="2" charset="-78"/>
              </a:rPr>
              <a:t>ﺈ</a:t>
            </a:r>
            <a:r>
              <a:rPr lang="ar-SA" sz="2000" b="1">
                <a:solidFill>
                  <a:srgbClr val="000000"/>
                </a:solidFill>
              </a:rPr>
              <a:t> ــ 3</a:t>
            </a:r>
            <a:r>
              <a:rPr lang="ar-SA" sz="2000" b="1">
                <a:solidFill>
                  <a:srgbClr val="009999"/>
                </a:solidFill>
              </a:rPr>
              <a:t> </a:t>
            </a:r>
            <a:r>
              <a:rPr lang="ar-SA" sz="2000" b="1">
                <a:solidFill>
                  <a:srgbClr val="990033"/>
                </a:solidFill>
              </a:rPr>
              <a:t>(6)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-18=0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3100342" y="5944090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36 - 36 =0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3347313" y="5911694"/>
            <a:ext cx="577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990033"/>
                </a:solidFill>
                <a:cs typeface="Al-KsorZulfiMath" pitchFamily="2" charset="-78"/>
              </a:rPr>
              <a:t>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01" y="1323437"/>
            <a:ext cx="2581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547813" y="3461263"/>
            <a:ext cx="10640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chemeClr val="tx2"/>
                </a:solidFill>
              </a:rPr>
              <a:t>2 ، 9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83568" y="3488282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6</a:t>
            </a: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1" grpId="0"/>
      <p:bldP spid="15372" grpId="0"/>
      <p:bldP spid="15373" grpId="0"/>
      <p:bldP spid="15374" grpId="0"/>
      <p:bldP spid="15375" grpId="0" animBg="1"/>
      <p:bldP spid="15379" grpId="0"/>
      <p:bldP spid="15384" grpId="0"/>
      <p:bldP spid="15386" grpId="0" animBg="1"/>
      <p:bldP spid="15391" grpId="0" animBg="1"/>
      <p:bldP spid="15399" grpId="0"/>
      <p:bldP spid="15400" grpId="0"/>
      <p:bldP spid="15401" grpId="0"/>
      <p:bldP spid="15402" grpId="0"/>
      <p:bldP spid="1540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0" grpId="0"/>
      <p:bldP spid="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357188" y="2154238"/>
            <a:ext cx="2592387" cy="2175869"/>
            <a:chOff x="476" y="1344"/>
            <a:chExt cx="1724" cy="984"/>
          </a:xfrm>
        </p:grpSpPr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 flipH="1">
              <a:off x="1276" y="1344"/>
              <a:ext cx="16" cy="9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H="1">
              <a:off x="476" y="1616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ar-SA">
                <a:solidFill>
                  <a:srgbClr val="000000"/>
                </a:solidFill>
              </a:endParaRPr>
            </a:p>
          </p:txBody>
        </p:sp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47813" y="2346325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عوامل الـ 14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7163" y="2311400"/>
            <a:ext cx="1403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0000"/>
                </a:solidFill>
              </a:rPr>
              <a:t>الفرق بين العاملين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663701" y="2774912"/>
            <a:ext cx="10640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chemeClr val="tx2"/>
                </a:solidFill>
              </a:rPr>
              <a:t>1 ، 18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25463" y="27813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17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663701" y="3138488"/>
            <a:ext cx="89207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chemeClr val="tx2"/>
                </a:solidFill>
              </a:rPr>
              <a:t>3 ، 6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2600" y="3149600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3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769566" y="3087928"/>
            <a:ext cx="2074243" cy="3825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416614" y="2548756"/>
            <a:ext cx="2847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(س  </a:t>
            </a:r>
            <a:r>
              <a:rPr lang="ar-SA" sz="2000" b="1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SA" sz="2000" b="1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) (س  </a:t>
            </a:r>
            <a:r>
              <a:rPr lang="ar-SA" sz="2000" b="1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) = </a:t>
            </a:r>
            <a:r>
              <a:rPr lang="ar-SA" sz="28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0</a:t>
            </a:r>
            <a:endParaRPr lang="en-US" sz="28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491960" y="2263923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imes New Roman"/>
                <a:ea typeface="Calibri"/>
                <a:cs typeface="Al-KsorZulfiMath"/>
              </a:rPr>
              <a:t>س@ - 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10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س +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 24 </a:t>
            </a:r>
            <a:r>
              <a:rPr lang="ar-SA" sz="2000" b="1">
                <a:latin typeface="Times New Roman"/>
                <a:ea typeface="Calibri"/>
                <a:cs typeface="Al-KsorZulfiMath"/>
              </a:rPr>
              <a:t>= </a:t>
            </a:r>
            <a:r>
              <a:rPr lang="ar-SA" sz="2000" b="1">
                <a:ea typeface="Calibri"/>
                <a:cs typeface="Traditional Arabic"/>
              </a:rPr>
              <a:t>0</a:t>
            </a:r>
            <a:r>
              <a:rPr lang="ar-SA" sz="2000" b="1">
                <a:latin typeface="Times New Roman"/>
                <a:ea typeface="Calibri"/>
                <a:cs typeface="Traditional Arabic"/>
              </a:rPr>
              <a:t>  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960529" y="1757201"/>
            <a:ext cx="865188" cy="431800"/>
          </a:xfrm>
          <a:prstGeom prst="wedgeRoundRectCallout">
            <a:avLst>
              <a:gd name="adj1" fmla="val -159176"/>
              <a:gd name="adj2" fmla="val 82722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600" b="1">
                <a:solidFill>
                  <a:srgbClr val="000000"/>
                </a:solidFill>
              </a:rPr>
              <a:t>ﺠ موجبة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83568" y="726773"/>
            <a:ext cx="1872208" cy="1193329"/>
          </a:xfrm>
          <a:prstGeom prst="wedgeRoundRectCallout">
            <a:avLst>
              <a:gd name="adj1" fmla="val 34475"/>
              <a:gd name="adj2" fmla="val 87166"/>
              <a:gd name="adj3" fmla="val 16667"/>
            </a:avLst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1500" b="1">
                <a:solidFill>
                  <a:srgbClr val="000000"/>
                </a:solidFill>
              </a:rPr>
              <a:t>فإنه يجب أن تكون عوامل ﺠ مختلفة الإشارة والذي قيمته المطلقة أكبر هو الذي يأخذ إشارة ب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920222" y="3073081"/>
            <a:ext cx="1480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-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557080" y="307456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3774169" y="3042166"/>
            <a:ext cx="1640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-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6091110" y="3488282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endParaRPr lang="en-US" sz="2400" b="1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307291" y="3488281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81" y="777840"/>
            <a:ext cx="3383744" cy="4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6766225" y="4330700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التحقق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3779911" y="4721225"/>
            <a:ext cx="400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نعوض عن س بكل من 4، 6 في المعادلة الأصلية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5840554" y="5141283"/>
            <a:ext cx="2259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raditional Arabic" pitchFamily="18" charset="-78"/>
                <a:ea typeface="Calibri"/>
                <a:cs typeface="Traditional Arabic" pitchFamily="18" charset="-78"/>
              </a:rPr>
              <a:t>24+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=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10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5840553" y="5526088"/>
            <a:ext cx="24341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24+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(4)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=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10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(4)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175237" y="5944091"/>
            <a:ext cx="192498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40 = 40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6155173" y="5950535"/>
            <a:ext cx="577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990033"/>
                </a:solidFill>
                <a:cs typeface="Al-KsorZulfiMath" pitchFamily="2" charset="-78"/>
              </a:rPr>
              <a:t>ﺽ</a:t>
            </a: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6044239" y="3939119"/>
            <a:ext cx="1246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حل المعادلة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4844895" y="3963988"/>
            <a:ext cx="1246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4 , 6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3275856" y="5093628"/>
            <a:ext cx="18410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24+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=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10 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س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2843809" y="5493738"/>
            <a:ext cx="253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24+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(6)</a:t>
            </a:r>
            <a:r>
              <a:rPr lang="ar-SA" sz="2000" b="1">
                <a:solidFill>
                  <a:srgbClr val="FF0000"/>
                </a:solidFill>
                <a:latin typeface="Times New Roman"/>
                <a:ea typeface="Calibri"/>
                <a:cs typeface="Al-KsorZulfiMath"/>
              </a:rPr>
              <a:t>@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 =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10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ea typeface="Calibri"/>
                <a:cs typeface="Traditional Arabic" pitchFamily="18" charset="-78"/>
              </a:rPr>
              <a:t>(6)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3100342" y="5944090"/>
            <a:ext cx="223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60 = 60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3347313" y="5911694"/>
            <a:ext cx="577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990033"/>
                </a:solidFill>
                <a:cs typeface="Al-KsorZulfiMath" pitchFamily="2" charset="-78"/>
              </a:rPr>
              <a:t>ﺽ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547813" y="3461263"/>
            <a:ext cx="106409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chemeClr val="tx2"/>
                </a:solidFill>
              </a:rPr>
              <a:t>2 ، 9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683568" y="3488282"/>
            <a:ext cx="733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ar-SA" b="1">
                <a:solidFill>
                  <a:srgbClr val="000000"/>
                </a:solidFill>
              </a:rPr>
              <a:t>6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85" y="1377536"/>
            <a:ext cx="2305904" cy="54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0" grpId="0"/>
      <p:bldP spid="15371" grpId="0"/>
      <p:bldP spid="15372" grpId="0"/>
      <p:bldP spid="15373" grpId="0"/>
      <p:bldP spid="15374" grpId="0"/>
      <p:bldP spid="15375" grpId="0" animBg="1"/>
      <p:bldP spid="15379" grpId="0"/>
      <p:bldP spid="15384" grpId="0"/>
      <p:bldP spid="15386" grpId="0" animBg="1"/>
      <p:bldP spid="15391" grpId="0" animBg="1"/>
      <p:bldP spid="15399" grpId="0"/>
      <p:bldP spid="15400" grpId="0"/>
      <p:bldP spid="15401" grpId="0"/>
      <p:bldP spid="15402" grpId="0"/>
      <p:bldP spid="1540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0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66" y="908720"/>
            <a:ext cx="4421497" cy="16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248600" y="3505200"/>
            <a:ext cx="27266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0000"/>
                </a:solidFill>
              </a:rPr>
              <a:t>عددين حاصل ضربهم 48 والفرق بينهم 2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1600" b="1">
                <a:solidFill>
                  <a:srgbClr val="000000"/>
                </a:solidFill>
              </a:rPr>
              <a:t>واشارة الأكبر موجبة</a:t>
            </a:r>
            <a:endParaRPr lang="en-US" sz="1600" b="1">
              <a:solidFill>
                <a:srgbClr val="000000"/>
              </a:solidFill>
            </a:endParaRP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3850426" y="1729129"/>
            <a:ext cx="2074243" cy="382588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4624377" y="4353529"/>
            <a:ext cx="28478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(س  </a:t>
            </a:r>
            <a:r>
              <a:rPr lang="ar-SA" sz="2000" b="1"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000" b="1">
                <a:solidFill>
                  <a:srgbClr val="009999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) (س  </a:t>
            </a:r>
            <a:r>
              <a:rPr lang="ar-SA" sz="2000" b="1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+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0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8</a:t>
            </a:r>
            <a:r>
              <a:rPr lang="ar-SA" sz="20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) = </a:t>
            </a:r>
            <a:r>
              <a:rPr lang="ar-SA" sz="28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0</a:t>
            </a:r>
            <a:endParaRPr lang="en-US" sz="28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4887548" y="3697243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raditional Arabic" pitchFamily="18" charset="-78"/>
                <a:cs typeface="Traditional Arabic" pitchFamily="18" charset="-78"/>
              </a:rPr>
              <a:t>س ( س + 2 ) = 48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6048316" y="4811960"/>
            <a:ext cx="1480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+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8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5780283" y="4876749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</a:rPr>
              <a:t>أو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4132644" y="4811959"/>
            <a:ext cx="1640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-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0</a:t>
            </a:r>
            <a:endParaRPr lang="en-US" sz="24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6363767" y="5383209"/>
            <a:ext cx="1223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0000FF"/>
                </a:solidFill>
                <a:latin typeface="Traditional Arabic" pitchFamily="18" charset="-78"/>
                <a:cs typeface="Traditional Arabic" pitchFamily="18" charset="-78"/>
              </a:rPr>
              <a:t>-8</a:t>
            </a:r>
            <a:endParaRPr lang="en-US" sz="2400" b="1">
              <a:solidFill>
                <a:srgbClr val="0000FF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4594337" y="5383209"/>
            <a:ext cx="1020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س = </a:t>
            </a:r>
            <a:r>
              <a:rPr lang="ar-SA" sz="2400" b="1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6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6" y="27180"/>
            <a:ext cx="8928100" cy="80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4882512" y="3305145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raditional Arabic" pitchFamily="18" charset="-78"/>
                <a:ea typeface="Calibri"/>
                <a:cs typeface="Traditional Arabic" pitchFamily="18" charset="-78"/>
              </a:rPr>
              <a:t>طول المستطيل = س + 2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4910214" y="2887873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latin typeface="Traditional Arabic" pitchFamily="18" charset="-78"/>
                <a:ea typeface="Calibri"/>
                <a:cs typeface="Traditional Arabic" pitchFamily="18" charset="-78"/>
              </a:rPr>
              <a:t>نفرض عرض المستطيل = س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882512" y="4084680"/>
            <a:ext cx="2562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س@ +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2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س -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48 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Al-KsorZulfiMath"/>
              </a:rPr>
              <a:t>= </a:t>
            </a:r>
            <a:r>
              <a:rPr lang="ar-SA" sz="2000" b="1">
                <a:solidFill>
                  <a:srgbClr val="000000"/>
                </a:solidFill>
                <a:ea typeface="Calibri"/>
                <a:cs typeface="Traditional Arabic"/>
              </a:rPr>
              <a:t>0</a:t>
            </a:r>
            <a:r>
              <a:rPr lang="ar-SA" sz="2000" b="1">
                <a:solidFill>
                  <a:srgbClr val="000000"/>
                </a:solidFill>
                <a:latin typeface="Times New Roman"/>
                <a:ea typeface="Calibri"/>
                <a:cs typeface="Traditional Arabic"/>
              </a:rPr>
              <a:t>  </a:t>
            </a:r>
            <a:endParaRPr lang="en-US" sz="2000" b="1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326780" y="5842337"/>
            <a:ext cx="45766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طول المستطيل = 6 سم </a:t>
            </a:r>
          </a:p>
          <a:p>
            <a:pPr fontAlgn="base"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والإجابة -8 مرفوضة لأنها سالبة</a:t>
            </a:r>
            <a:endParaRPr lang="en-US" sz="2400" b="1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8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  <p:bldP spid="15375" grpId="0" animBg="1"/>
      <p:bldP spid="15379" grpId="0"/>
      <p:bldP spid="15384" grpId="0"/>
      <p:bldP spid="15399" grpId="0"/>
      <p:bldP spid="15400" grpId="0"/>
      <p:bldP spid="15401" grpId="0"/>
      <p:bldP spid="15402" grpId="0"/>
      <p:bldP spid="15403" grpId="0"/>
      <p:bldP spid="49" grpId="0"/>
      <p:bldP spid="50" grpId="0"/>
      <p:bldP spid="51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6A199A01-5B09-FE7C-C648-0B1A451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F4F959B-4336-B20B-B5E3-33478F5BAAA0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6AFCE69-A19B-0B72-42FF-8B45682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D767C42C-ED33-F877-D128-3A7F249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2A3F64B4-5DAF-1995-C953-C738A4FE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E1BA9F5-811F-BF54-3420-3C6EB149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CB896EC2-70D9-F03A-0444-8621074D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ولاأسمح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بنشرها من أي حساب آخر في 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ولااسمح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بإزالة اسمي وحقوقي عند تحويلها في </a:t>
            </a:r>
            <a:r>
              <a:rPr kumimoji="0" lang="ar-SA" altLang="ar-SA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التلقرام</a:t>
            </a:r>
            <a:r>
              <a:rPr kumimoji="0" lang="ar-SA" altLang="ar-SA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4588CCDE-7001-3B40-CE4C-A1E194CF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6863"/>
            <a:ext cx="6554787" cy="577517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إعدادالعضو: تركي الحارثي  رحمه الله  </a:t>
            </a:r>
            <a:endParaRPr lang="ar-SA" altLang="ar-SA" sz="1800" dirty="0">
              <a:solidFill>
                <a:srgbClr val="3333FF"/>
              </a:solidFill>
              <a:cs typeface="Sultan bold" pitchFamily="2" charset="-78"/>
            </a:endParaRP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إعدادالعضو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الحازمي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6481763" y="2651125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333399"/>
                </a:solidFill>
              </a:rPr>
              <a:t>16     </a:t>
            </a:r>
            <a:r>
              <a:rPr lang="ar-SA" sz="2300">
                <a:solidFill>
                  <a:srgbClr val="FF0000"/>
                </a:solidFill>
              </a:rPr>
              <a:t>س</a:t>
            </a:r>
            <a:r>
              <a:rPr lang="ar-SA" sz="3200" baseline="30000">
                <a:solidFill>
                  <a:srgbClr val="3333FF"/>
                </a:solidFill>
              </a:rPr>
              <a:t>3</a:t>
            </a:r>
            <a:r>
              <a:rPr lang="ar-SA" sz="2300">
                <a:solidFill>
                  <a:srgbClr val="000000"/>
                </a:solidFill>
              </a:rPr>
              <a:t>  ص</a:t>
            </a:r>
            <a:r>
              <a:rPr lang="ar-SA" sz="3200" baseline="30000">
                <a:solidFill>
                  <a:srgbClr val="3333FF"/>
                </a:solidFill>
              </a:rPr>
              <a:t>2</a:t>
            </a:r>
            <a:endParaRPr lang="en-US" sz="3200" baseline="30000">
              <a:solidFill>
                <a:srgbClr val="3333FF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662739" y="3911600"/>
            <a:ext cx="19431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333399"/>
                </a:solidFill>
              </a:rPr>
              <a:t>2 × 2 × 2 × 2</a:t>
            </a:r>
            <a:endParaRPr lang="en-US" sz="2300" baseline="36000">
              <a:solidFill>
                <a:srgbClr val="333399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4982515" y="3922713"/>
            <a:ext cx="19446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FF0000"/>
                </a:solidFill>
              </a:rPr>
              <a:t>× س × س × س</a:t>
            </a:r>
            <a:endParaRPr lang="en-US" sz="2300" baseline="36000">
              <a:solidFill>
                <a:srgbClr val="FF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635896" y="3922713"/>
            <a:ext cx="14763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000000"/>
                </a:solidFill>
              </a:rPr>
              <a:t>× ص × ص</a:t>
            </a:r>
            <a:endParaRPr lang="en-US" sz="2300" baseline="36000">
              <a:solidFill>
                <a:srgbClr val="000000"/>
              </a:solidFill>
            </a:endParaRPr>
          </a:p>
        </p:txBody>
      </p:sp>
      <p:sp>
        <p:nvSpPr>
          <p:cNvPr id="5449" name="AutoShape 329"/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107269"/>
              <a:gd name="adj2" fmla="val 19132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0" name="AutoShape 330"/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388051"/>
              <a:gd name="adj2" fmla="val 201514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1" name="AutoShape 331"/>
          <p:cNvSpPr>
            <a:spLocks noChangeArrowheads="1"/>
          </p:cNvSpPr>
          <p:nvPr/>
        </p:nvSpPr>
        <p:spPr bwMode="auto">
          <a:xfrm>
            <a:off x="6662739" y="2528888"/>
            <a:ext cx="627061" cy="576262"/>
          </a:xfrm>
          <a:prstGeom prst="wedgeRoundRectCallout">
            <a:avLst>
              <a:gd name="adj1" fmla="val -393128"/>
              <a:gd name="adj2" fmla="val 200277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000000"/>
                </a:solidFill>
              </a:rPr>
              <a:t>=</a:t>
            </a:r>
            <a:endParaRPr lang="en-US" sz="2300" baseline="36000">
              <a:solidFill>
                <a:srgbClr val="000000"/>
              </a:solidFill>
            </a:endParaRPr>
          </a:p>
        </p:txBody>
      </p:sp>
      <p:cxnSp>
        <p:nvCxnSpPr>
          <p:cNvPr id="21" name="رابط مستقيم 16"/>
          <p:cNvCxnSpPr>
            <a:cxnSpLocks noChangeShapeType="1"/>
          </p:cNvCxnSpPr>
          <p:nvPr/>
        </p:nvCxnSpPr>
        <p:spPr bwMode="auto">
          <a:xfrm>
            <a:off x="1295400" y="2030413"/>
            <a:ext cx="794" cy="18811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/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/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16</a:t>
            </a:r>
          </a:p>
        </p:txBody>
      </p:sp>
      <p:sp>
        <p:nvSpPr>
          <p:cNvPr id="24" name="مربع نص 6"/>
          <p:cNvSpPr txBox="1">
            <a:spLocks noChangeArrowheads="1"/>
          </p:cNvSpPr>
          <p:nvPr/>
        </p:nvSpPr>
        <p:spPr bwMode="auto">
          <a:xfrm>
            <a:off x="730250" y="1968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25" name="مربع نص 6"/>
          <p:cNvSpPr txBox="1">
            <a:spLocks noChangeArrowheads="1"/>
          </p:cNvSpPr>
          <p:nvPr/>
        </p:nvSpPr>
        <p:spPr bwMode="auto">
          <a:xfrm>
            <a:off x="730250" y="2687637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26" name="مربع نص 6"/>
          <p:cNvSpPr txBox="1">
            <a:spLocks noChangeArrowheads="1"/>
          </p:cNvSpPr>
          <p:nvPr/>
        </p:nvSpPr>
        <p:spPr bwMode="auto">
          <a:xfrm>
            <a:off x="730250" y="234473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27" name="مربع نص 6"/>
          <p:cNvSpPr txBox="1">
            <a:spLocks noChangeArrowheads="1"/>
          </p:cNvSpPr>
          <p:nvPr/>
        </p:nvSpPr>
        <p:spPr bwMode="auto">
          <a:xfrm>
            <a:off x="1404938" y="264697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</a:p>
        </p:txBody>
      </p:sp>
      <p:sp>
        <p:nvSpPr>
          <p:cNvPr id="28" name="مربع نص 6"/>
          <p:cNvSpPr txBox="1">
            <a:spLocks noChangeArrowheads="1"/>
          </p:cNvSpPr>
          <p:nvPr/>
        </p:nvSpPr>
        <p:spPr bwMode="auto">
          <a:xfrm>
            <a:off x="1443038" y="2286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8</a:t>
            </a:r>
          </a:p>
        </p:txBody>
      </p:sp>
      <p:sp>
        <p:nvSpPr>
          <p:cNvPr id="29" name="مربع نص 6"/>
          <p:cNvSpPr txBox="1">
            <a:spLocks noChangeArrowheads="1"/>
          </p:cNvSpPr>
          <p:nvPr/>
        </p:nvSpPr>
        <p:spPr bwMode="auto">
          <a:xfrm>
            <a:off x="1387475" y="30702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8" y="1124744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مربع نص 6"/>
          <p:cNvSpPr txBox="1">
            <a:spLocks noChangeArrowheads="1"/>
          </p:cNvSpPr>
          <p:nvPr/>
        </p:nvSpPr>
        <p:spPr bwMode="auto">
          <a:xfrm>
            <a:off x="730250" y="3055646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35" name="مربع نص 6"/>
          <p:cNvSpPr txBox="1">
            <a:spLocks noChangeArrowheads="1"/>
          </p:cNvSpPr>
          <p:nvPr/>
        </p:nvSpPr>
        <p:spPr bwMode="auto">
          <a:xfrm>
            <a:off x="1420860" y="3425534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4" y="1910556"/>
            <a:ext cx="1609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3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6481763" y="2651125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333399"/>
                </a:solidFill>
              </a:rPr>
              <a:t>35      </a:t>
            </a:r>
            <a:r>
              <a:rPr lang="ar-SA" sz="2300">
                <a:solidFill>
                  <a:srgbClr val="FF0000"/>
                </a:solidFill>
              </a:rPr>
              <a:t>ب    </a:t>
            </a:r>
            <a:r>
              <a:rPr lang="ar-SA" sz="2300">
                <a:solidFill>
                  <a:srgbClr val="000000"/>
                </a:solidFill>
              </a:rPr>
              <a:t> جـ</a:t>
            </a:r>
            <a:r>
              <a:rPr lang="ar-SA" sz="3200" baseline="30000">
                <a:solidFill>
                  <a:srgbClr val="3333FF"/>
                </a:solidFill>
              </a:rPr>
              <a:t>4</a:t>
            </a:r>
            <a:endParaRPr lang="en-US" sz="3200" baseline="30000">
              <a:solidFill>
                <a:srgbClr val="3333FF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7381875" y="3911600"/>
            <a:ext cx="1223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99"/>
                </a:solidFill>
              </a:rPr>
              <a:t>5 × 7</a:t>
            </a:r>
            <a:endParaRPr lang="en-US" sz="2800" baseline="36000">
              <a:solidFill>
                <a:srgbClr val="333399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6662738" y="3922713"/>
            <a:ext cx="949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FF0000"/>
                </a:solidFill>
              </a:rPr>
              <a:t>× ب</a:t>
            </a:r>
            <a:endParaRPr lang="en-US" sz="2800" baseline="36000">
              <a:solidFill>
                <a:srgbClr val="FF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768695" y="3934981"/>
            <a:ext cx="3224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</a:rPr>
              <a:t>× جـ × جـ</a:t>
            </a:r>
            <a:r>
              <a:rPr lang="ar-SA" sz="2800">
                <a:solidFill>
                  <a:srgbClr val="000000"/>
                </a:solidFill>
                <a:latin typeface="Arial"/>
                <a:cs typeface="Arial"/>
              </a:rPr>
              <a:t>× جـ × جـ</a:t>
            </a:r>
            <a:endParaRPr lang="en-US" sz="2800" baseline="36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49" name="AutoShape 329"/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49011"/>
              <a:gd name="adj2" fmla="val 19132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0" name="AutoShape 330"/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75691"/>
              <a:gd name="adj2" fmla="val 196656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1" name="AutoShape 331"/>
          <p:cNvSpPr>
            <a:spLocks noChangeArrowheads="1"/>
          </p:cNvSpPr>
          <p:nvPr/>
        </p:nvSpPr>
        <p:spPr bwMode="auto">
          <a:xfrm>
            <a:off x="6662739" y="2528888"/>
            <a:ext cx="627061" cy="576262"/>
          </a:xfrm>
          <a:prstGeom prst="wedgeRoundRectCallout">
            <a:avLst>
              <a:gd name="adj1" fmla="val -207129"/>
              <a:gd name="adj2" fmla="val 203515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000000"/>
                </a:solidFill>
              </a:rPr>
              <a:t>=</a:t>
            </a:r>
            <a:endParaRPr lang="en-US" sz="2300" baseline="36000">
              <a:solidFill>
                <a:srgbClr val="000000"/>
              </a:solidFill>
            </a:endParaRPr>
          </a:p>
        </p:txBody>
      </p:sp>
      <p:cxnSp>
        <p:nvCxnSpPr>
          <p:cNvPr id="21" name="رابط مستقيم 16"/>
          <p:cNvCxnSpPr>
            <a:cxnSpLocks noChangeShapeType="1"/>
          </p:cNvCxnSpPr>
          <p:nvPr/>
        </p:nvCxnSpPr>
        <p:spPr bwMode="auto">
          <a:xfrm>
            <a:off x="1295400" y="2030413"/>
            <a:ext cx="794" cy="1182563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/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/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35</a:t>
            </a:r>
          </a:p>
        </p:txBody>
      </p:sp>
      <p:sp>
        <p:nvSpPr>
          <p:cNvPr id="24" name="مربع نص 6"/>
          <p:cNvSpPr txBox="1">
            <a:spLocks noChangeArrowheads="1"/>
          </p:cNvSpPr>
          <p:nvPr/>
        </p:nvSpPr>
        <p:spPr bwMode="auto">
          <a:xfrm>
            <a:off x="730250" y="1968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5</a:t>
            </a:r>
          </a:p>
        </p:txBody>
      </p:sp>
      <p:sp>
        <p:nvSpPr>
          <p:cNvPr id="26" name="مربع نص 6"/>
          <p:cNvSpPr txBox="1">
            <a:spLocks noChangeArrowheads="1"/>
          </p:cNvSpPr>
          <p:nvPr/>
        </p:nvSpPr>
        <p:spPr bwMode="auto">
          <a:xfrm>
            <a:off x="730250" y="234473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</a:p>
        </p:txBody>
      </p:sp>
      <p:sp>
        <p:nvSpPr>
          <p:cNvPr id="27" name="مربع نص 6"/>
          <p:cNvSpPr txBox="1">
            <a:spLocks noChangeArrowheads="1"/>
          </p:cNvSpPr>
          <p:nvPr/>
        </p:nvSpPr>
        <p:spPr bwMode="auto">
          <a:xfrm>
            <a:off x="1404938" y="264697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</a:p>
        </p:txBody>
      </p:sp>
      <p:sp>
        <p:nvSpPr>
          <p:cNvPr id="28" name="مربع نص 6"/>
          <p:cNvSpPr txBox="1">
            <a:spLocks noChangeArrowheads="1"/>
          </p:cNvSpPr>
          <p:nvPr/>
        </p:nvSpPr>
        <p:spPr bwMode="auto">
          <a:xfrm>
            <a:off x="1443038" y="2286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7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8" y="1124744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79646">
                <a:lumMod val="60000"/>
                <a:lumOff val="40000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99" y="1891506"/>
            <a:ext cx="1476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4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6481763" y="2651125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333399"/>
                </a:solidFill>
              </a:rPr>
              <a:t>-20    </a:t>
            </a:r>
            <a:r>
              <a:rPr lang="ar-SA" sz="2300">
                <a:solidFill>
                  <a:srgbClr val="FF0000"/>
                </a:solidFill>
              </a:rPr>
              <a:t>م</a:t>
            </a:r>
            <a:r>
              <a:rPr lang="ar-SA" sz="3200" baseline="30000">
                <a:solidFill>
                  <a:srgbClr val="3333FF"/>
                </a:solidFill>
              </a:rPr>
              <a:t>5    </a:t>
            </a:r>
            <a:r>
              <a:rPr lang="ar-SA" sz="2300">
                <a:solidFill>
                  <a:srgbClr val="000000"/>
                </a:solidFill>
              </a:rPr>
              <a:t>  ن</a:t>
            </a:r>
            <a:r>
              <a:rPr lang="ar-SA" sz="3200" baseline="30000">
                <a:solidFill>
                  <a:srgbClr val="3333FF"/>
                </a:solidFill>
              </a:rPr>
              <a:t>2</a:t>
            </a:r>
            <a:endParaRPr lang="en-US" sz="3200" baseline="30000">
              <a:solidFill>
                <a:srgbClr val="3333FF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6481764" y="3911600"/>
            <a:ext cx="2124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99"/>
                </a:solidFill>
              </a:rPr>
              <a:t>-1×2 × 2 × 5</a:t>
            </a:r>
            <a:endParaRPr lang="en-US" sz="2800" baseline="36000">
              <a:solidFill>
                <a:srgbClr val="333399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3541087" y="3930209"/>
            <a:ext cx="2940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FF0000"/>
                </a:solidFill>
              </a:rPr>
              <a:t>× م × م × م × م × م</a:t>
            </a:r>
            <a:endParaRPr lang="en-US" sz="2800" baseline="36000">
              <a:solidFill>
                <a:srgbClr val="FF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2051720" y="3943752"/>
            <a:ext cx="159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</a:rPr>
              <a:t>× ن × ن</a:t>
            </a:r>
            <a:endParaRPr lang="en-US" sz="2800" baseline="36000">
              <a:solidFill>
                <a:srgbClr val="000000"/>
              </a:solidFill>
            </a:endParaRPr>
          </a:p>
        </p:txBody>
      </p:sp>
      <p:sp>
        <p:nvSpPr>
          <p:cNvPr id="5449" name="AutoShape 329"/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107269"/>
              <a:gd name="adj2" fmla="val 19132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0" name="AutoShape 330"/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388051"/>
              <a:gd name="adj2" fmla="val 201514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1" name="AutoShape 331"/>
          <p:cNvSpPr>
            <a:spLocks noChangeArrowheads="1"/>
          </p:cNvSpPr>
          <p:nvPr/>
        </p:nvSpPr>
        <p:spPr bwMode="auto">
          <a:xfrm>
            <a:off x="6611939" y="2453805"/>
            <a:ext cx="627061" cy="576262"/>
          </a:xfrm>
          <a:prstGeom prst="wedgeRoundRectCallout">
            <a:avLst>
              <a:gd name="adj1" fmla="val -515143"/>
              <a:gd name="adj2" fmla="val 227803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000000"/>
                </a:solidFill>
              </a:rPr>
              <a:t>=</a:t>
            </a:r>
            <a:endParaRPr lang="en-US" sz="2300" baseline="36000">
              <a:solidFill>
                <a:srgbClr val="000000"/>
              </a:solidFill>
            </a:endParaRPr>
          </a:p>
        </p:txBody>
      </p:sp>
      <p:cxnSp>
        <p:nvCxnSpPr>
          <p:cNvPr id="21" name="رابط مستقيم 16"/>
          <p:cNvCxnSpPr>
            <a:cxnSpLocks noChangeShapeType="1"/>
          </p:cNvCxnSpPr>
          <p:nvPr/>
        </p:nvCxnSpPr>
        <p:spPr bwMode="auto">
          <a:xfrm>
            <a:off x="1295400" y="2030413"/>
            <a:ext cx="794" cy="1881187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/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/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20</a:t>
            </a:r>
          </a:p>
        </p:txBody>
      </p:sp>
      <p:sp>
        <p:nvSpPr>
          <p:cNvPr id="24" name="مربع نص 6"/>
          <p:cNvSpPr txBox="1">
            <a:spLocks noChangeArrowheads="1"/>
          </p:cNvSpPr>
          <p:nvPr/>
        </p:nvSpPr>
        <p:spPr bwMode="auto">
          <a:xfrm>
            <a:off x="730250" y="1968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25" name="مربع نص 6"/>
          <p:cNvSpPr txBox="1">
            <a:spLocks noChangeArrowheads="1"/>
          </p:cNvSpPr>
          <p:nvPr/>
        </p:nvSpPr>
        <p:spPr bwMode="auto">
          <a:xfrm>
            <a:off x="730250" y="2687637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5</a:t>
            </a:r>
          </a:p>
        </p:txBody>
      </p:sp>
      <p:sp>
        <p:nvSpPr>
          <p:cNvPr id="26" name="مربع نص 6"/>
          <p:cNvSpPr txBox="1">
            <a:spLocks noChangeArrowheads="1"/>
          </p:cNvSpPr>
          <p:nvPr/>
        </p:nvSpPr>
        <p:spPr bwMode="auto">
          <a:xfrm>
            <a:off x="730250" y="234473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</a:t>
            </a:r>
          </a:p>
        </p:txBody>
      </p:sp>
      <p:sp>
        <p:nvSpPr>
          <p:cNvPr id="27" name="مربع نص 6"/>
          <p:cNvSpPr txBox="1">
            <a:spLocks noChangeArrowheads="1"/>
          </p:cNvSpPr>
          <p:nvPr/>
        </p:nvSpPr>
        <p:spPr bwMode="auto">
          <a:xfrm>
            <a:off x="1404938" y="264697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5</a:t>
            </a:r>
          </a:p>
        </p:txBody>
      </p:sp>
      <p:sp>
        <p:nvSpPr>
          <p:cNvPr id="28" name="مربع نص 6"/>
          <p:cNvSpPr txBox="1">
            <a:spLocks noChangeArrowheads="1"/>
          </p:cNvSpPr>
          <p:nvPr/>
        </p:nvSpPr>
        <p:spPr bwMode="auto">
          <a:xfrm>
            <a:off x="1443038" y="2286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10</a:t>
            </a:r>
          </a:p>
        </p:txBody>
      </p:sp>
      <p:sp>
        <p:nvSpPr>
          <p:cNvPr id="29" name="مربع نص 6"/>
          <p:cNvSpPr txBox="1">
            <a:spLocks noChangeArrowheads="1"/>
          </p:cNvSpPr>
          <p:nvPr/>
        </p:nvSpPr>
        <p:spPr bwMode="auto">
          <a:xfrm>
            <a:off x="1387475" y="3070225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8" y="1124744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79646">
                <a:lumMod val="60000"/>
                <a:lumOff val="40000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852613"/>
            <a:ext cx="1514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/>
          <p:cNvSpPr txBox="1">
            <a:spLocks noChangeArrowheads="1"/>
          </p:cNvSpPr>
          <p:nvPr/>
        </p:nvSpPr>
        <p:spPr bwMode="auto">
          <a:xfrm>
            <a:off x="6481763" y="2651125"/>
            <a:ext cx="212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333399"/>
                </a:solidFill>
              </a:rPr>
              <a:t>-13    </a:t>
            </a:r>
            <a:r>
              <a:rPr lang="ar-SA" sz="2300">
                <a:solidFill>
                  <a:srgbClr val="FF0000"/>
                </a:solidFill>
              </a:rPr>
              <a:t>س    </a:t>
            </a:r>
            <a:r>
              <a:rPr lang="ar-SA" sz="2300">
                <a:solidFill>
                  <a:srgbClr val="000000"/>
                </a:solidFill>
              </a:rPr>
              <a:t>ص</a:t>
            </a:r>
            <a:r>
              <a:rPr lang="ar-SA" sz="3200" baseline="30000">
                <a:solidFill>
                  <a:srgbClr val="3333FF"/>
                </a:solidFill>
              </a:rPr>
              <a:t>3</a:t>
            </a:r>
            <a:endParaRPr lang="en-US" sz="3200" baseline="30000">
              <a:solidFill>
                <a:srgbClr val="3333FF"/>
              </a:solidFill>
            </a:endParaRPr>
          </a:p>
        </p:txBody>
      </p:sp>
      <p:sp>
        <p:nvSpPr>
          <p:cNvPr id="3" name="Text Box 87"/>
          <p:cNvSpPr txBox="1">
            <a:spLocks noChangeArrowheads="1"/>
          </p:cNvSpPr>
          <p:nvPr/>
        </p:nvSpPr>
        <p:spPr bwMode="auto">
          <a:xfrm>
            <a:off x="7381875" y="3911600"/>
            <a:ext cx="1223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99"/>
                </a:solidFill>
              </a:rPr>
              <a:t>-1×13 </a:t>
            </a:r>
            <a:endParaRPr lang="en-US" sz="2800" baseline="36000">
              <a:solidFill>
                <a:srgbClr val="333399"/>
              </a:solidFill>
            </a:endParaRPr>
          </a:p>
        </p:txBody>
      </p:sp>
      <p:sp>
        <p:nvSpPr>
          <p:cNvPr id="4" name="Text Box 87"/>
          <p:cNvSpPr txBox="1">
            <a:spLocks noChangeArrowheads="1"/>
          </p:cNvSpPr>
          <p:nvPr/>
        </p:nvSpPr>
        <p:spPr bwMode="auto">
          <a:xfrm>
            <a:off x="6662738" y="3922713"/>
            <a:ext cx="949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FF0000"/>
                </a:solidFill>
              </a:rPr>
              <a:t>× س</a:t>
            </a:r>
            <a:endParaRPr lang="en-US" sz="2800" baseline="36000">
              <a:solidFill>
                <a:srgbClr val="FF0000"/>
              </a:solidFill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4293378" y="3934981"/>
            <a:ext cx="25665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</a:rPr>
              <a:t>× ص × ص</a:t>
            </a:r>
            <a:r>
              <a:rPr lang="ar-SA" sz="2800">
                <a:solidFill>
                  <a:srgbClr val="000000"/>
                </a:solidFill>
                <a:latin typeface="Arial"/>
                <a:cs typeface="Arial"/>
              </a:rPr>
              <a:t>× ص</a:t>
            </a:r>
            <a:endParaRPr lang="en-US" sz="2800" baseline="36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49" name="AutoShape 329"/>
          <p:cNvSpPr>
            <a:spLocks noChangeArrowheads="1"/>
          </p:cNvSpPr>
          <p:nvPr/>
        </p:nvSpPr>
        <p:spPr bwMode="auto">
          <a:xfrm>
            <a:off x="7921625" y="2528888"/>
            <a:ext cx="720725" cy="576262"/>
          </a:xfrm>
          <a:prstGeom prst="wedgeRoundRectCallout">
            <a:avLst>
              <a:gd name="adj1" fmla="val -49011"/>
              <a:gd name="adj2" fmla="val 191324"/>
              <a:gd name="adj3" fmla="val 16667"/>
            </a:avLst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0" name="AutoShape 330"/>
          <p:cNvSpPr>
            <a:spLocks noChangeArrowheads="1"/>
          </p:cNvSpPr>
          <p:nvPr/>
        </p:nvSpPr>
        <p:spPr bwMode="auto">
          <a:xfrm>
            <a:off x="7381875" y="2528888"/>
            <a:ext cx="504825" cy="576262"/>
          </a:xfrm>
          <a:prstGeom prst="wedgeRoundRectCallout">
            <a:avLst>
              <a:gd name="adj1" fmla="val -75691"/>
              <a:gd name="adj2" fmla="val 196656"/>
              <a:gd name="adj3" fmla="val 16667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451" name="AutoShape 331"/>
          <p:cNvSpPr>
            <a:spLocks noChangeArrowheads="1"/>
          </p:cNvSpPr>
          <p:nvPr/>
        </p:nvSpPr>
        <p:spPr bwMode="auto">
          <a:xfrm>
            <a:off x="6662739" y="2528888"/>
            <a:ext cx="627061" cy="576262"/>
          </a:xfrm>
          <a:prstGeom prst="wedgeRoundRectCallout">
            <a:avLst>
              <a:gd name="adj1" fmla="val -207129"/>
              <a:gd name="adj2" fmla="val 203515"/>
              <a:gd name="adj3" fmla="val 16667"/>
            </a:avLst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8531225" y="3911600"/>
            <a:ext cx="5476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300">
                <a:solidFill>
                  <a:srgbClr val="000000"/>
                </a:solidFill>
              </a:rPr>
              <a:t>=</a:t>
            </a:r>
            <a:endParaRPr lang="en-US" sz="2300" baseline="36000">
              <a:solidFill>
                <a:srgbClr val="000000"/>
              </a:solidFill>
            </a:endParaRPr>
          </a:p>
        </p:txBody>
      </p:sp>
      <p:cxnSp>
        <p:nvCxnSpPr>
          <p:cNvPr id="21" name="رابط مستقيم 16"/>
          <p:cNvCxnSpPr>
            <a:cxnSpLocks noChangeShapeType="1"/>
          </p:cNvCxnSpPr>
          <p:nvPr/>
        </p:nvCxnSpPr>
        <p:spPr bwMode="auto">
          <a:xfrm>
            <a:off x="1295400" y="2030413"/>
            <a:ext cx="794" cy="1182563"/>
          </a:xfrm>
          <a:prstGeom prst="line">
            <a:avLst/>
          </a:prstGeom>
          <a:noFill/>
          <a:ln w="2857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رابط مستقيم 18"/>
          <p:cNvCxnSpPr>
            <a:cxnSpLocks noChangeShapeType="1"/>
          </p:cNvCxnSpPr>
          <p:nvPr/>
        </p:nvCxnSpPr>
        <p:spPr bwMode="auto">
          <a:xfrm flipH="1">
            <a:off x="684213" y="2239963"/>
            <a:ext cx="1223962" cy="31750"/>
          </a:xfrm>
          <a:prstGeom prst="line">
            <a:avLst/>
          </a:prstGeom>
          <a:noFill/>
          <a:ln w="38100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مربع نص 6"/>
          <p:cNvSpPr txBox="1">
            <a:spLocks noChangeArrowheads="1"/>
          </p:cNvSpPr>
          <p:nvPr/>
        </p:nvSpPr>
        <p:spPr bwMode="auto">
          <a:xfrm>
            <a:off x="1390650" y="1916113"/>
            <a:ext cx="50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13</a:t>
            </a:r>
          </a:p>
        </p:txBody>
      </p:sp>
      <p:sp>
        <p:nvSpPr>
          <p:cNvPr id="24" name="مربع نص 6"/>
          <p:cNvSpPr txBox="1">
            <a:spLocks noChangeArrowheads="1"/>
          </p:cNvSpPr>
          <p:nvPr/>
        </p:nvSpPr>
        <p:spPr bwMode="auto">
          <a:xfrm>
            <a:off x="730250" y="1968500"/>
            <a:ext cx="50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13</a:t>
            </a:r>
          </a:p>
        </p:txBody>
      </p:sp>
      <p:sp>
        <p:nvSpPr>
          <p:cNvPr id="28" name="مربع نص 6"/>
          <p:cNvSpPr txBox="1">
            <a:spLocks noChangeArrowheads="1"/>
          </p:cNvSpPr>
          <p:nvPr/>
        </p:nvSpPr>
        <p:spPr bwMode="auto">
          <a:xfrm>
            <a:off x="1443038" y="2286000"/>
            <a:ext cx="503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SA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78" y="1124744"/>
            <a:ext cx="3657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79646">
                <a:lumMod val="60000"/>
                <a:lumOff val="40000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856935"/>
            <a:ext cx="18859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1000"/>
                                        <p:tgtEl>
                                          <p:spTgt spid="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5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1000"/>
                                        <p:tgtEl>
                                          <p:spTgt spid="5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449" grpId="0" animBg="1"/>
      <p:bldP spid="5449" grpId="1" animBg="1"/>
      <p:bldP spid="5450" grpId="0" animBg="1"/>
      <p:bldP spid="5450" grpId="1" animBg="1"/>
      <p:bldP spid="5451" grpId="0" animBg="1"/>
      <p:bldP spid="5451" grpId="1" animBg="1"/>
      <p:bldP spid="20" grpId="0"/>
      <p:bldP spid="23" grpId="0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348772"/>
            <a:ext cx="54387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36199" y="3180469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cs typeface="AdvertisingBold" pitchFamily="2" charset="-78"/>
              </a:rPr>
              <a:t>مساحة المستطيل =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1963" y="3214455"/>
            <a:ext cx="900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cs typeface="AdvertisingBold" pitchFamily="2" charset="-78"/>
              </a:rPr>
              <a:t>العرض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51920" y="3180469"/>
            <a:ext cx="9001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>
                <a:cs typeface="AdvertisingBold" pitchFamily="2" charset="-78"/>
              </a:rPr>
              <a:t>الطول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563888" y="3106734"/>
            <a:ext cx="3960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>
                <a:cs typeface="AdvertisingBold" pitchFamily="2" charset="-78"/>
              </a:rPr>
              <a:t>×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98167" y="2768180"/>
            <a:ext cx="210831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>
                <a:cs typeface="AdvertisingBold" pitchFamily="2" charset="-78"/>
              </a:rPr>
              <a:t>الممر يكون مستطيل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75857" y="3680408"/>
            <a:ext cx="34044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>
                <a:cs typeface="AdvertisingBold" pitchFamily="2" charset="-78"/>
              </a:rPr>
              <a:t>نبحث عن عددين حاصل ضربهم 12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48370" y="4199854"/>
            <a:ext cx="263290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>
                <a:solidFill>
                  <a:srgbClr val="0070C0"/>
                </a:solidFill>
                <a:cs typeface="AdvertisingBold" pitchFamily="2" charset="-78"/>
              </a:rPr>
              <a:t>( 1 , 12 ) ,( 2 , 6 ) , ( 3 , 4 )</a:t>
            </a:r>
          </a:p>
        </p:txBody>
      </p:sp>
    </p:spTree>
    <p:extLst>
      <p:ext uri="{BB962C8B-B14F-4D97-AF65-F5344CB8AC3E}">
        <p14:creationId xmlns:p14="http://schemas.microsoft.com/office/powerpoint/2010/main" val="33463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7282360" y="2677385"/>
            <a:ext cx="1178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10 </a:t>
            </a: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ب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7296172" y="3760788"/>
            <a:ext cx="1020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20 </a:t>
            </a: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ب</a:t>
            </a:r>
            <a:r>
              <a:rPr lang="ar-SA" sz="2800" b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@</a:t>
            </a:r>
            <a:endParaRPr lang="en-US" sz="2800" b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6840538" y="5915025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</a:rPr>
              <a:t>ق . م . أ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5701798" y="2703513"/>
            <a:ext cx="94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2 × 5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9372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5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5041714" y="2698751"/>
            <a:ext cx="79295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× ب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5200034" y="3797300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2 × 2 × 5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Text Box 58"/>
          <p:cNvSpPr txBox="1">
            <a:spLocks noChangeArrowheads="1"/>
          </p:cNvSpPr>
          <p:nvPr/>
        </p:nvSpPr>
        <p:spPr bwMode="auto">
          <a:xfrm>
            <a:off x="3938712" y="3774590"/>
            <a:ext cx="14569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× ب ×  ب 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/>
        </p:nvSpPr>
        <p:spPr bwMode="auto">
          <a:xfrm>
            <a:off x="5645150" y="540702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×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5291073" y="537177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ب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6405563" y="538956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5526088" y="5949950"/>
            <a:ext cx="973137" cy="457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5 ب</a:t>
            </a:r>
            <a:endParaRPr lang="en-US" sz="3200" baseline="30000">
              <a:solidFill>
                <a:srgbClr val="FF0000"/>
              </a:solidFill>
            </a:endParaRPr>
          </a:p>
        </p:txBody>
      </p:sp>
      <p:sp>
        <p:nvSpPr>
          <p:cNvPr id="118932" name="Oval 148"/>
          <p:cNvSpPr>
            <a:spLocks noChangeArrowheads="1"/>
          </p:cNvSpPr>
          <p:nvPr/>
        </p:nvSpPr>
        <p:spPr bwMode="auto">
          <a:xfrm>
            <a:off x="5332643" y="3774590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3" name="Oval 149"/>
          <p:cNvSpPr>
            <a:spLocks noChangeArrowheads="1"/>
          </p:cNvSpPr>
          <p:nvPr/>
        </p:nvSpPr>
        <p:spPr bwMode="auto">
          <a:xfrm>
            <a:off x="5830103" y="2677385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5" name="Oval 151"/>
          <p:cNvSpPr>
            <a:spLocks noChangeArrowheads="1"/>
          </p:cNvSpPr>
          <p:nvPr/>
        </p:nvSpPr>
        <p:spPr bwMode="auto">
          <a:xfrm>
            <a:off x="5242260" y="2687638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7" name="Oval 153"/>
          <p:cNvSpPr>
            <a:spLocks noChangeArrowheads="1"/>
          </p:cNvSpPr>
          <p:nvPr/>
        </p:nvSpPr>
        <p:spPr bwMode="auto">
          <a:xfrm>
            <a:off x="4786621" y="3774590"/>
            <a:ext cx="287337" cy="468313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39" name="Oval 155"/>
          <p:cNvSpPr>
            <a:spLocks noChangeArrowheads="1"/>
          </p:cNvSpPr>
          <p:nvPr/>
        </p:nvSpPr>
        <p:spPr bwMode="auto">
          <a:xfrm>
            <a:off x="6351653" y="4573767"/>
            <a:ext cx="287338" cy="468312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18946" name="Oval 162"/>
          <p:cNvSpPr>
            <a:spLocks noChangeArrowheads="1"/>
          </p:cNvSpPr>
          <p:nvPr/>
        </p:nvSpPr>
        <p:spPr bwMode="auto">
          <a:xfrm>
            <a:off x="5357812" y="4616451"/>
            <a:ext cx="287338" cy="46831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6535738" y="379730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6388100" y="594995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7839075" y="2687638"/>
            <a:ext cx="368300" cy="41275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7391400" y="2687638"/>
            <a:ext cx="368300" cy="4016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7839075" y="3787775"/>
            <a:ext cx="477341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7391400" y="3795713"/>
            <a:ext cx="368300" cy="39846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7369098" y="4595813"/>
            <a:ext cx="874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Traditional Arabic" pitchFamily="18" charset="-78"/>
              </a:rPr>
              <a:t>25 </a:t>
            </a:r>
            <a:r>
              <a:rPr lang="ar-SA" sz="2800">
                <a:solidFill>
                  <a:srgbClr val="3333FF"/>
                </a:solidFill>
                <a:latin typeface="Times New Roman" pitchFamily="18" charset="0"/>
                <a:ea typeface="Calibri" pitchFamily="34" charset="0"/>
                <a:cs typeface="Al-KsorZulfiMath" pitchFamily="2" charset="-78"/>
              </a:rPr>
              <a:t>ب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6535738" y="459581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" name="Text Box 58"/>
          <p:cNvSpPr txBox="1">
            <a:spLocks noChangeArrowheads="1"/>
          </p:cNvSpPr>
          <p:nvPr/>
        </p:nvSpPr>
        <p:spPr bwMode="auto">
          <a:xfrm>
            <a:off x="5750686" y="4572373"/>
            <a:ext cx="917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5 × 5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4" name="Text Box 58"/>
          <p:cNvSpPr txBox="1">
            <a:spLocks noChangeArrowheads="1"/>
          </p:cNvSpPr>
          <p:nvPr/>
        </p:nvSpPr>
        <p:spPr bwMode="auto">
          <a:xfrm>
            <a:off x="5247862" y="4568032"/>
            <a:ext cx="68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× ب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6823075" y="5300663"/>
            <a:ext cx="1333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FF0000"/>
                </a:solidFill>
              </a:rPr>
              <a:t>ق . م . أ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08661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96" y="1772816"/>
            <a:ext cx="2657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7788638" y="4626769"/>
            <a:ext cx="477341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7268617" y="4595813"/>
            <a:ext cx="477341" cy="406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1000"/>
                                        <p:tgtEl>
                                          <p:spTgt spid="118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1000"/>
                                        <p:tgtEl>
                                          <p:spTgt spid="11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3" dur="1000"/>
                                        <p:tgtEl>
                                          <p:spTgt spid="118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800" decel="100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 decel="100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800" decel="100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8" dur="1000"/>
                                        <p:tgtEl>
                                          <p:spTgt spid="11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1" dur="1000"/>
                                        <p:tgtEl>
                                          <p:spTgt spid="11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4" dur="1000"/>
                                        <p:tgtEl>
                                          <p:spTgt spid="11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/>
      <p:bldP spid="4" grpId="0"/>
      <p:bldP spid="5" grpId="0"/>
      <p:bldP spid="6" grpId="0"/>
      <p:bldP spid="9" grpId="0"/>
      <p:bldP spid="10" grpId="0"/>
      <p:bldP spid="14" grpId="0"/>
      <p:bldP spid="15" grpId="0"/>
      <p:bldP spid="20" grpId="0"/>
      <p:bldP spid="21" grpId="0" animBg="1"/>
      <p:bldP spid="118932" grpId="0" animBg="1"/>
      <p:bldP spid="118932" grpId="1" animBg="1"/>
      <p:bldP spid="118933" grpId="0" animBg="1"/>
      <p:bldP spid="118933" grpId="1" animBg="1"/>
      <p:bldP spid="118935" grpId="0" animBg="1"/>
      <p:bldP spid="118935" grpId="1" animBg="1"/>
      <p:bldP spid="118937" grpId="0" animBg="1"/>
      <p:bldP spid="118937" grpId="1" animBg="1"/>
      <p:bldP spid="118939" grpId="0" animBg="1"/>
      <p:bldP spid="118939" grpId="1" animBg="1"/>
      <p:bldP spid="118946" grpId="0" animBg="1"/>
      <p:bldP spid="118946" grpId="1" animBg="1"/>
      <p:bldP spid="41" grpId="0"/>
      <p:bldP spid="42" grpId="0"/>
      <p:bldP spid="43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/>
      <p:bldP spid="52" grpId="0"/>
      <p:bldP spid="53" grpId="0"/>
      <p:bldP spid="54" grpId="0"/>
      <p:bldP spid="55" grpId="0"/>
      <p:bldP spid="35" grpId="0" animBg="1"/>
      <p:bldP spid="35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6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6430"/>
              </p:ext>
            </p:extLst>
          </p:nvPr>
        </p:nvGraphicFramePr>
        <p:xfrm>
          <a:off x="647700" y="2457450"/>
          <a:ext cx="8243888" cy="3148014"/>
        </p:xfrm>
        <a:graphic>
          <a:graphicData uri="http://schemas.openxmlformats.org/drawingml/2006/table">
            <a:tbl>
              <a:tblPr rtl="1"/>
              <a:tblGrid>
                <a:gridCol w="248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thinThick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6933232" y="2634667"/>
            <a:ext cx="153465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FF0000"/>
                </a:solidFill>
              </a:rPr>
              <a:t>13 جـ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7164287" y="3731273"/>
            <a:ext cx="13035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FF0000"/>
                </a:solidFill>
              </a:rPr>
              <a:t>25 د</a:t>
            </a:r>
            <a:endParaRPr lang="en-US" sz="3600" baseline="30000">
              <a:solidFill>
                <a:srgbClr val="FF0000"/>
              </a:solidFill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6529388" y="4838700"/>
            <a:ext cx="2200275" cy="4572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>
                <a:solidFill>
                  <a:srgbClr val="FF0000"/>
                </a:solidFill>
              </a:rPr>
              <a:t>ق . م . أ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5327649" y="2760663"/>
            <a:ext cx="1196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1 × 13 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5757863" y="4838700"/>
            <a:ext cx="5429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1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ext Box 58"/>
          <p:cNvSpPr txBox="1">
            <a:spLocks noChangeArrowheads="1"/>
          </p:cNvSpPr>
          <p:nvPr/>
        </p:nvSpPr>
        <p:spPr bwMode="auto">
          <a:xfrm>
            <a:off x="4698169" y="2760663"/>
            <a:ext cx="86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جـ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922005" y="3816350"/>
            <a:ext cx="1602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1 × 5 × 5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267162" y="3816868"/>
            <a:ext cx="862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×  د 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0893" name="Oval 61"/>
          <p:cNvSpPr>
            <a:spLocks noChangeArrowheads="1"/>
          </p:cNvSpPr>
          <p:nvPr/>
        </p:nvSpPr>
        <p:spPr bwMode="auto">
          <a:xfrm>
            <a:off x="6223308" y="3816350"/>
            <a:ext cx="287337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sp>
        <p:nvSpPr>
          <p:cNvPr id="120894" name="Oval 62"/>
          <p:cNvSpPr>
            <a:spLocks noChangeArrowheads="1"/>
          </p:cNvSpPr>
          <p:nvPr/>
        </p:nvSpPr>
        <p:spPr bwMode="auto">
          <a:xfrm>
            <a:off x="6214948" y="2760663"/>
            <a:ext cx="287338" cy="468313"/>
          </a:xfrm>
          <a:prstGeom prst="ellipse">
            <a:avLst/>
          </a:prstGeom>
          <a:noFill/>
          <a:ln w="28575" algn="ctr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ar-SA" b="1">
              <a:solidFill>
                <a:srgbClr val="000000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84" y="1722786"/>
            <a:ext cx="1714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80"/>
            <a:ext cx="8928100" cy="102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81" y="108661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6524625" y="270827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400">
                <a:solidFill>
                  <a:srgbClr val="000000"/>
                </a:solidFill>
              </a:rPr>
              <a:t>=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6552406" y="3768466"/>
            <a:ext cx="434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SA" sz="280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</a:t>
            </a:r>
            <a:endParaRPr lang="en-US" sz="280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2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0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1" dur="1000"/>
                                        <p:tgtEl>
                                          <p:spTgt spid="12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20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  <p:bldP spid="2" grpId="0"/>
      <p:bldP spid="3" grpId="0" animBg="1"/>
      <p:bldP spid="4" grpId="0"/>
      <p:bldP spid="5" grpId="0" animBg="1"/>
      <p:bldP spid="6" grpId="0"/>
      <p:bldP spid="8" grpId="0"/>
      <p:bldP spid="9" grpId="0"/>
      <p:bldP spid="120893" grpId="0" animBg="1"/>
      <p:bldP spid="120893" grpId="1" animBg="1"/>
      <p:bldP spid="120894" grpId="0" animBg="1"/>
      <p:bldP spid="120894" grpId="1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2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1561</Words>
  <Application>Microsoft Office PowerPoint</Application>
  <PresentationFormat>عرض على الشاشة (4:3)</PresentationFormat>
  <Paragraphs>424</Paragraphs>
  <Slides>29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16</vt:i4>
      </vt:variant>
      <vt:variant>
        <vt:lpstr>عناوين الشرائح</vt:lpstr>
      </vt:variant>
      <vt:variant>
        <vt:i4>29</vt:i4>
      </vt:variant>
    </vt:vector>
  </HeadingPairs>
  <TitlesOfParts>
    <vt:vector size="54" baseType="lpstr">
      <vt:lpstr>AdvertisingBold</vt:lpstr>
      <vt:lpstr>Al-KsorZulfiMath</vt:lpstr>
      <vt:lpstr>Arial</vt:lpstr>
      <vt:lpstr>Calibri</vt:lpstr>
      <vt:lpstr>Calibri Light</vt:lpstr>
      <vt:lpstr>Sultan bold</vt:lpstr>
      <vt:lpstr>Times New Roman</vt:lpstr>
      <vt:lpstr>Traditional Arabic</vt:lpstr>
      <vt:lpstr>ZA-MATH2</vt:lpstr>
      <vt:lpstr>Thème Office</vt:lpstr>
      <vt:lpstr>تصميم افتراضي</vt:lpstr>
      <vt:lpstr>1_تصميم افتراضي</vt:lpstr>
      <vt:lpstr>2_تصميم افتراضي</vt:lpstr>
      <vt:lpstr>سمة Office</vt:lpstr>
      <vt:lpstr>3_سمة Office</vt:lpstr>
      <vt:lpstr>4_سمة Office</vt:lpstr>
      <vt:lpstr>5_سمة Office</vt:lpstr>
      <vt:lpstr>6_سمة Office</vt:lpstr>
      <vt:lpstr>7_تصميم افتراضي</vt:lpstr>
      <vt:lpstr>1_سمة Office</vt:lpstr>
      <vt:lpstr>2_سمة Office</vt:lpstr>
      <vt:lpstr>7_سمة Office</vt:lpstr>
      <vt:lpstr>6_تصميم افتراضي</vt:lpstr>
      <vt:lpstr>12_نسق Office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أسماء العوفي</cp:lastModifiedBy>
  <cp:revision>72</cp:revision>
  <dcterms:created xsi:type="dcterms:W3CDTF">2021-02-05T02:20:29Z</dcterms:created>
  <dcterms:modified xsi:type="dcterms:W3CDTF">2025-01-18T15:01:47Z</dcterms:modified>
</cp:coreProperties>
</file>