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7.wav" ContentType="audio/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  <p:sldMasterId id="2147483684" r:id="rId3"/>
    <p:sldMasterId id="2147484029" r:id="rId4"/>
  </p:sldMasterIdLst>
  <p:notesMasterIdLst>
    <p:notesMasterId r:id="rId74"/>
  </p:notesMasterIdLst>
  <p:sldIdLst>
    <p:sldId id="256" r:id="rId5"/>
    <p:sldId id="758" r:id="rId6"/>
    <p:sldId id="257" r:id="rId7"/>
    <p:sldId id="260" r:id="rId8"/>
    <p:sldId id="367" r:id="rId9"/>
    <p:sldId id="368" r:id="rId10"/>
    <p:sldId id="586" r:id="rId11"/>
    <p:sldId id="587" r:id="rId12"/>
    <p:sldId id="371" r:id="rId13"/>
    <p:sldId id="372" r:id="rId14"/>
    <p:sldId id="760" r:id="rId15"/>
    <p:sldId id="373" r:id="rId16"/>
    <p:sldId id="374" r:id="rId17"/>
    <p:sldId id="375" r:id="rId18"/>
    <p:sldId id="761" r:id="rId19"/>
    <p:sldId id="376" r:id="rId20"/>
    <p:sldId id="377" r:id="rId21"/>
    <p:sldId id="592" r:id="rId22"/>
    <p:sldId id="762" r:id="rId23"/>
    <p:sldId id="309" r:id="rId24"/>
    <p:sldId id="311" r:id="rId25"/>
    <p:sldId id="659" r:id="rId26"/>
    <p:sldId id="594" r:id="rId27"/>
    <p:sldId id="379" r:id="rId28"/>
    <p:sldId id="595" r:id="rId29"/>
    <p:sldId id="596" r:id="rId30"/>
    <p:sldId id="330" r:id="rId31"/>
    <p:sldId id="597" r:id="rId32"/>
    <p:sldId id="312" r:id="rId33"/>
    <p:sldId id="598" r:id="rId34"/>
    <p:sldId id="261" r:id="rId35"/>
    <p:sldId id="384" r:id="rId36"/>
    <p:sldId id="660" r:id="rId37"/>
    <p:sldId id="661" r:id="rId38"/>
    <p:sldId id="763" r:id="rId39"/>
    <p:sldId id="313" r:id="rId40"/>
    <p:sldId id="386" r:id="rId41"/>
    <p:sldId id="387" r:id="rId42"/>
    <p:sldId id="764" r:id="rId43"/>
    <p:sldId id="388" r:id="rId44"/>
    <p:sldId id="600" r:id="rId45"/>
    <p:sldId id="389" r:id="rId46"/>
    <p:sldId id="391" r:id="rId47"/>
    <p:sldId id="392" r:id="rId48"/>
    <p:sldId id="393" r:id="rId49"/>
    <p:sldId id="394" r:id="rId50"/>
    <p:sldId id="395" r:id="rId51"/>
    <p:sldId id="765" r:id="rId52"/>
    <p:sldId id="322" r:id="rId53"/>
    <p:sldId id="396" r:id="rId54"/>
    <p:sldId id="662" r:id="rId55"/>
    <p:sldId id="766" r:id="rId56"/>
    <p:sldId id="266" r:id="rId57"/>
    <p:sldId id="397" r:id="rId58"/>
    <p:sldId id="663" r:id="rId59"/>
    <p:sldId id="398" r:id="rId60"/>
    <p:sldId id="769" r:id="rId61"/>
    <p:sldId id="664" r:id="rId62"/>
    <p:sldId id="665" r:id="rId63"/>
    <p:sldId id="399" r:id="rId64"/>
    <p:sldId id="400" r:id="rId65"/>
    <p:sldId id="767" r:id="rId66"/>
    <p:sldId id="768" r:id="rId67"/>
    <p:sldId id="605" r:id="rId68"/>
    <p:sldId id="666" r:id="rId69"/>
    <p:sldId id="667" r:id="rId70"/>
    <p:sldId id="668" r:id="rId71"/>
    <p:sldId id="669" r:id="rId72"/>
    <p:sldId id="670" r:id="rId73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336"/>
    <a:srgbClr val="80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45"/>
  </p:normalViewPr>
  <p:slideViewPr>
    <p:cSldViewPr>
      <p:cViewPr varScale="1">
        <p:scale>
          <a:sx n="113" d="100"/>
          <a:sy n="113" d="100"/>
        </p:scale>
        <p:origin x="19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950432B6-FA52-8F5A-9A93-E3BFCA7E1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1BD2C0C-2AD2-3154-B4BD-9E7EF7CF24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11B7438B-BABA-49F4-B17F-E97B8C7220FD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02B62340-C981-ABBD-C5AC-436B3A9071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BE8C3D3A-F24F-F9BC-5DE7-411C3A447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52A9C8-C58F-3402-F592-8CD361C4BE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232093-6095-D9F0-AE97-EFF52709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fld id="{22ABC6E4-0401-435A-A51F-462B56D0C59E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>
            <a:extLst>
              <a:ext uri="{FF2B5EF4-FFF2-40B4-BE49-F238E27FC236}">
                <a16:creationId xmlns:a16="http://schemas.microsoft.com/office/drawing/2014/main" id="{24533D3D-BBE2-B305-7106-08F8493E71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عنصر نائب للملاحظات 2">
            <a:extLst>
              <a:ext uri="{FF2B5EF4-FFF2-40B4-BE49-F238E27FC236}">
                <a16:creationId xmlns:a16="http://schemas.microsoft.com/office/drawing/2014/main" id="{0EF06B29-B5DD-1D10-EF34-67C6941EC9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35844" name="عنصر نائب لرقم الشريحة 3">
            <a:extLst>
              <a:ext uri="{FF2B5EF4-FFF2-40B4-BE49-F238E27FC236}">
                <a16:creationId xmlns:a16="http://schemas.microsoft.com/office/drawing/2014/main" id="{DBC05BF8-EF30-F13A-6C71-A5D19709C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C28A6189-C8ED-421D-A2FC-8912243042FC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5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صر نائب لصورة الشريحة 1">
            <a:extLst>
              <a:ext uri="{FF2B5EF4-FFF2-40B4-BE49-F238E27FC236}">
                <a16:creationId xmlns:a16="http://schemas.microsoft.com/office/drawing/2014/main" id="{8584DC22-60CE-EEBB-D347-3D5BE526C4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عنصر نائب للملاحظات 2">
            <a:extLst>
              <a:ext uri="{FF2B5EF4-FFF2-40B4-BE49-F238E27FC236}">
                <a16:creationId xmlns:a16="http://schemas.microsoft.com/office/drawing/2014/main" id="{17E253A8-1A2D-1DA4-E3B8-964A87FFE4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56324" name="عنصر نائب لرقم الشريحة 3">
            <a:extLst>
              <a:ext uri="{FF2B5EF4-FFF2-40B4-BE49-F238E27FC236}">
                <a16:creationId xmlns:a16="http://schemas.microsoft.com/office/drawing/2014/main" id="{016B50F3-E6A8-934F-EAA4-C900F7818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4BEC4ECD-D507-46FD-BCCB-492F822E7EFA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16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صر نائب لصورة الشريحة 1">
            <a:extLst>
              <a:ext uri="{FF2B5EF4-FFF2-40B4-BE49-F238E27FC236}">
                <a16:creationId xmlns:a16="http://schemas.microsoft.com/office/drawing/2014/main" id="{0B0543E9-342B-5F8A-D7A1-49E98CC407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عنصر نائب للملاحظات 2">
            <a:extLst>
              <a:ext uri="{FF2B5EF4-FFF2-40B4-BE49-F238E27FC236}">
                <a16:creationId xmlns:a16="http://schemas.microsoft.com/office/drawing/2014/main" id="{735BD14C-8448-2B2B-BBC5-2C77DA6BD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58372" name="عنصر نائب لرقم الشريحة 3">
            <a:extLst>
              <a:ext uri="{FF2B5EF4-FFF2-40B4-BE49-F238E27FC236}">
                <a16:creationId xmlns:a16="http://schemas.microsoft.com/office/drawing/2014/main" id="{C5235A8C-3D93-EA8B-7382-DA1A5FF7D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A23E6A13-8EA9-4996-8309-4388739E8823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17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>
            <a:extLst>
              <a:ext uri="{FF2B5EF4-FFF2-40B4-BE49-F238E27FC236}">
                <a16:creationId xmlns:a16="http://schemas.microsoft.com/office/drawing/2014/main" id="{A492072A-7BC5-A3D5-5578-38677EF3D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عنصر نائب للملاحظات 2">
            <a:extLst>
              <a:ext uri="{FF2B5EF4-FFF2-40B4-BE49-F238E27FC236}">
                <a16:creationId xmlns:a16="http://schemas.microsoft.com/office/drawing/2014/main" id="{95F1B2F6-DE5E-D89F-6CFC-AC765BAAD0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60420" name="عنصر نائب لرقم الشريحة 3">
            <a:extLst>
              <a:ext uri="{FF2B5EF4-FFF2-40B4-BE49-F238E27FC236}">
                <a16:creationId xmlns:a16="http://schemas.microsoft.com/office/drawing/2014/main" id="{C714DAFD-3741-DF3A-F14D-111A30BD8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6CF9DF62-CE47-401A-8194-03C5428E623C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18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>
            <a:extLst>
              <a:ext uri="{FF2B5EF4-FFF2-40B4-BE49-F238E27FC236}">
                <a16:creationId xmlns:a16="http://schemas.microsoft.com/office/drawing/2014/main" id="{DE919037-93E1-B271-2A22-F1FAD0840F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عنصر نائب للملاحظات 2">
            <a:extLst>
              <a:ext uri="{FF2B5EF4-FFF2-40B4-BE49-F238E27FC236}">
                <a16:creationId xmlns:a16="http://schemas.microsoft.com/office/drawing/2014/main" id="{DE879E83-6940-357A-7FE1-625AA99504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63492" name="عنصر نائب لرقم الشريحة 3">
            <a:extLst>
              <a:ext uri="{FF2B5EF4-FFF2-40B4-BE49-F238E27FC236}">
                <a16:creationId xmlns:a16="http://schemas.microsoft.com/office/drawing/2014/main" id="{8E14A493-B2A1-4B82-7878-2474DE944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7DA7A9B0-0E2B-4969-B783-D373B7F2B1CA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20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عنصر نائب لصورة الشريحة 1">
            <a:extLst>
              <a:ext uri="{FF2B5EF4-FFF2-40B4-BE49-F238E27FC236}">
                <a16:creationId xmlns:a16="http://schemas.microsoft.com/office/drawing/2014/main" id="{9D81A208-C9AB-A3E2-F8C2-39FEDD1EA5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عنصر نائب للملاحظات 2">
            <a:extLst>
              <a:ext uri="{FF2B5EF4-FFF2-40B4-BE49-F238E27FC236}">
                <a16:creationId xmlns:a16="http://schemas.microsoft.com/office/drawing/2014/main" id="{90117591-F247-89B2-DDE3-55356C1CE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altLang="ar-EG"/>
          </a:p>
        </p:txBody>
      </p:sp>
      <p:sp>
        <p:nvSpPr>
          <p:cNvPr id="104452" name="عنصر نائب لرقم الشريحة 3">
            <a:extLst>
              <a:ext uri="{FF2B5EF4-FFF2-40B4-BE49-F238E27FC236}">
                <a16:creationId xmlns:a16="http://schemas.microsoft.com/office/drawing/2014/main" id="{97241525-E39A-9532-C864-43A76916D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63197FBB-C2A7-41F9-8239-F0E8A52B9624}" type="slidenum">
              <a:rPr lang="ar-SA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58</a:t>
            </a:fld>
            <a:endParaRPr lang="ar-SA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عنصر نائب لصورة الشريحة 1">
            <a:extLst>
              <a:ext uri="{FF2B5EF4-FFF2-40B4-BE49-F238E27FC236}">
                <a16:creationId xmlns:a16="http://schemas.microsoft.com/office/drawing/2014/main" id="{45C2FB44-31DC-263A-BF7A-AD410D4C4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عنصر نائب للملاحظات 2">
            <a:extLst>
              <a:ext uri="{FF2B5EF4-FFF2-40B4-BE49-F238E27FC236}">
                <a16:creationId xmlns:a16="http://schemas.microsoft.com/office/drawing/2014/main" id="{0A782DE8-8D63-4752-4232-B150AA9573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altLang="ar-EG"/>
          </a:p>
        </p:txBody>
      </p:sp>
      <p:sp>
        <p:nvSpPr>
          <p:cNvPr id="106500" name="عنصر نائب لرقم الشريحة 3">
            <a:extLst>
              <a:ext uri="{FF2B5EF4-FFF2-40B4-BE49-F238E27FC236}">
                <a16:creationId xmlns:a16="http://schemas.microsoft.com/office/drawing/2014/main" id="{A5893577-4B54-B44D-64D6-D56AFC0FF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8B73E392-FAF1-4774-8CDE-A1119F3322C0}" type="slidenum">
              <a:rPr lang="ar-SA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59</a:t>
            </a:fld>
            <a:endParaRPr lang="ar-SA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>
            <a:extLst>
              <a:ext uri="{FF2B5EF4-FFF2-40B4-BE49-F238E27FC236}">
                <a16:creationId xmlns:a16="http://schemas.microsoft.com/office/drawing/2014/main" id="{5B1608B8-7C27-C81F-B51B-8C06B94B50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عنصر نائب للملاحظات 2">
            <a:extLst>
              <a:ext uri="{FF2B5EF4-FFF2-40B4-BE49-F238E27FC236}">
                <a16:creationId xmlns:a16="http://schemas.microsoft.com/office/drawing/2014/main" id="{ACC6E8A6-C0C6-F7C8-BFE0-73E458C7FF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37892" name="عنصر نائب لرقم الشريحة 3">
            <a:extLst>
              <a:ext uri="{FF2B5EF4-FFF2-40B4-BE49-F238E27FC236}">
                <a16:creationId xmlns:a16="http://schemas.microsoft.com/office/drawing/2014/main" id="{10CF1D21-883A-C162-7002-8E8F7A98F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B58B8783-D7BE-4AD5-BC64-FD943717A9AE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6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>
            <a:extLst>
              <a:ext uri="{FF2B5EF4-FFF2-40B4-BE49-F238E27FC236}">
                <a16:creationId xmlns:a16="http://schemas.microsoft.com/office/drawing/2014/main" id="{F2A1EC68-A1B4-ADCB-9608-7CB3281B57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عنصر نائب للملاحظات 2">
            <a:extLst>
              <a:ext uri="{FF2B5EF4-FFF2-40B4-BE49-F238E27FC236}">
                <a16:creationId xmlns:a16="http://schemas.microsoft.com/office/drawing/2014/main" id="{509A9099-71D5-F7A3-8443-F595F4019A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39940" name="عنصر نائب لرقم الشريحة 3">
            <a:extLst>
              <a:ext uri="{FF2B5EF4-FFF2-40B4-BE49-F238E27FC236}">
                <a16:creationId xmlns:a16="http://schemas.microsoft.com/office/drawing/2014/main" id="{4999355C-B726-8AF3-2B94-15BD3C793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B2FBBCAE-5F95-4AA7-B26D-54A696F0AF63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7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صورة الشريحة 1">
            <a:extLst>
              <a:ext uri="{FF2B5EF4-FFF2-40B4-BE49-F238E27FC236}">
                <a16:creationId xmlns:a16="http://schemas.microsoft.com/office/drawing/2014/main" id="{DECDABE7-21C7-4C48-461B-A54C468900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عنصر نائب للملاحظات 2">
            <a:extLst>
              <a:ext uri="{FF2B5EF4-FFF2-40B4-BE49-F238E27FC236}">
                <a16:creationId xmlns:a16="http://schemas.microsoft.com/office/drawing/2014/main" id="{2515675A-9F88-811E-6DA7-731C574E30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41988" name="عنصر نائب لرقم الشريحة 3">
            <a:extLst>
              <a:ext uri="{FF2B5EF4-FFF2-40B4-BE49-F238E27FC236}">
                <a16:creationId xmlns:a16="http://schemas.microsoft.com/office/drawing/2014/main" id="{D6465C46-FB4E-0237-1D14-8214C6855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A933BF4C-E877-482D-8750-DEA470934FBB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8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>
            <a:extLst>
              <a:ext uri="{FF2B5EF4-FFF2-40B4-BE49-F238E27FC236}">
                <a16:creationId xmlns:a16="http://schemas.microsoft.com/office/drawing/2014/main" id="{161EDDDC-DFE2-8287-5C0A-16B543CD86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عنصر نائب للملاحظات 2">
            <a:extLst>
              <a:ext uri="{FF2B5EF4-FFF2-40B4-BE49-F238E27FC236}">
                <a16:creationId xmlns:a16="http://schemas.microsoft.com/office/drawing/2014/main" id="{B49460EF-2016-EAA0-B7F8-145C62E024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44036" name="عنصر نائب لرقم الشريحة 3">
            <a:extLst>
              <a:ext uri="{FF2B5EF4-FFF2-40B4-BE49-F238E27FC236}">
                <a16:creationId xmlns:a16="http://schemas.microsoft.com/office/drawing/2014/main" id="{201CA569-BD56-3DC0-808A-40EE5BACF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5FAF4FE1-FEE6-40FE-B86E-844F62DA5F53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9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>
            <a:extLst>
              <a:ext uri="{FF2B5EF4-FFF2-40B4-BE49-F238E27FC236}">
                <a16:creationId xmlns:a16="http://schemas.microsoft.com/office/drawing/2014/main" id="{2EF0B169-6340-AAD8-6D6E-98CEB038E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عنصر نائب للملاحظات 2">
            <a:extLst>
              <a:ext uri="{FF2B5EF4-FFF2-40B4-BE49-F238E27FC236}">
                <a16:creationId xmlns:a16="http://schemas.microsoft.com/office/drawing/2014/main" id="{F26F9832-8A88-7B37-AEC4-7D2675FE1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46084" name="عنصر نائب لرقم الشريحة 3">
            <a:extLst>
              <a:ext uri="{FF2B5EF4-FFF2-40B4-BE49-F238E27FC236}">
                <a16:creationId xmlns:a16="http://schemas.microsoft.com/office/drawing/2014/main" id="{6080FAC1-E0F6-FA6A-6AB5-558BAE6EF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C6C421DA-9633-4BDE-BCF0-1B2BACD7E778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10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>
            <a:extLst>
              <a:ext uri="{FF2B5EF4-FFF2-40B4-BE49-F238E27FC236}">
                <a16:creationId xmlns:a16="http://schemas.microsoft.com/office/drawing/2014/main" id="{73B975D4-58E5-2E5C-96E0-BCF48FEDC0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عنصر نائب للملاحظات 2">
            <a:extLst>
              <a:ext uri="{FF2B5EF4-FFF2-40B4-BE49-F238E27FC236}">
                <a16:creationId xmlns:a16="http://schemas.microsoft.com/office/drawing/2014/main" id="{F1BF713B-0C7E-7968-BE88-A01203E28B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49156" name="عنصر نائب لرقم الشريحة 3">
            <a:extLst>
              <a:ext uri="{FF2B5EF4-FFF2-40B4-BE49-F238E27FC236}">
                <a16:creationId xmlns:a16="http://schemas.microsoft.com/office/drawing/2014/main" id="{47DBB241-63EA-4BF1-961E-D21CE3092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6E409E84-0DBE-45EE-AE0A-99A7D3E2D00B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12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صورة الشريحة 1">
            <a:extLst>
              <a:ext uri="{FF2B5EF4-FFF2-40B4-BE49-F238E27FC236}">
                <a16:creationId xmlns:a16="http://schemas.microsoft.com/office/drawing/2014/main" id="{6A445A19-7681-4145-DCA1-D0DA3F93D3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عنصر نائب للملاحظات 2">
            <a:extLst>
              <a:ext uri="{FF2B5EF4-FFF2-40B4-BE49-F238E27FC236}">
                <a16:creationId xmlns:a16="http://schemas.microsoft.com/office/drawing/2014/main" id="{B4326994-2301-C18B-D08B-D6A8B8030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51204" name="عنصر نائب لرقم الشريحة 3">
            <a:extLst>
              <a:ext uri="{FF2B5EF4-FFF2-40B4-BE49-F238E27FC236}">
                <a16:creationId xmlns:a16="http://schemas.microsoft.com/office/drawing/2014/main" id="{F2788BC6-CF31-A5D8-F7C5-702E00620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8D655076-3800-45CD-93AF-342AE35BC60F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13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صورة الشريحة 1">
            <a:extLst>
              <a:ext uri="{FF2B5EF4-FFF2-40B4-BE49-F238E27FC236}">
                <a16:creationId xmlns:a16="http://schemas.microsoft.com/office/drawing/2014/main" id="{A9C0F300-6EAC-3F21-C5A5-770F01ADCA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عنصر نائب للملاحظات 2">
            <a:extLst>
              <a:ext uri="{FF2B5EF4-FFF2-40B4-BE49-F238E27FC236}">
                <a16:creationId xmlns:a16="http://schemas.microsoft.com/office/drawing/2014/main" id="{109FD677-FF18-5D60-8BDC-B28B412CB5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53252" name="عنصر نائب لرقم الشريحة 3">
            <a:extLst>
              <a:ext uri="{FF2B5EF4-FFF2-40B4-BE49-F238E27FC236}">
                <a16:creationId xmlns:a16="http://schemas.microsoft.com/office/drawing/2014/main" id="{E6209BCB-B56A-18A7-E232-2A1F9E97E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D99ACD81-0166-4F9B-9EF0-8012EB17FC93}" type="slidenum">
              <a:rPr lang="ar-EG" altLang="ar-EG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14</a:t>
            </a:fld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C223A2-1717-B074-4724-8CC6998C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CDA7-A78E-490B-A33E-BB6EEC1AEF3E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E9B16D-0B81-A096-7055-47EED968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0437B6-83E8-6CE9-D9A8-2F2E8E2C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B97A-440F-4A07-A10C-077854A7B0DC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906566177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A78DC3-4FDE-6E23-A637-588B8A0C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BE5A-4A01-4B95-8BA8-5B65B4E9D142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EA67C9-A895-0881-8CAE-8192A571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63DF00-6DA3-CBA2-7751-C5BED25E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1271-5925-491C-B2EF-2CE18E9C9275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417016482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A18989-131D-C3EE-EF80-2702A710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1C719-78E4-49D7-AC2C-14C5A3F4DCE9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D0C812-EB4B-796E-83A4-01BAA62B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825532-A1B3-DCF2-21D1-54FB7947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574-52AD-4EDE-94F2-0CA10451C2D8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2362699543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BD9AF-ADC5-ED5A-6B7D-CEDA6871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E7D5-20FE-4618-A9BC-338691C5A242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8BB64-D256-96EA-7C76-896CC344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33D4-82A5-A1D8-C0A8-6EDCA15E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DCA232-229E-46C8-BBB7-73F478C5EE94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975126532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D052E-7310-B75F-4053-DBCD0213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4B75-AF27-4976-B7C7-0F98382200CA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57830-EF6E-9706-A3F1-6F2373B5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EEBEB-A7C9-5334-599A-A23BC411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2A7C04-414D-4A3B-A07B-38A738784619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411685279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DD876-4E24-27B5-70C5-1551AC4B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E73E-C3E7-49AC-813B-C1D81EBAC6C1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5EFCD-4313-81EE-173B-6014293A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304AA-F800-56EC-4D8F-F26D99D4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16B4CF-4F1D-46C3-A567-281FD2C428B5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077179611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39AD1F-B4D9-328B-EA5A-B5C5F503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BC90-8F40-4855-9642-E67ED909FCDD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8527DB-E2D9-9FD7-DB47-99193ABF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9E66C-46F8-0B6F-B6B5-5130C598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162B5-196B-40F4-AE97-9BCEA2F1D244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4026654522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DE4C8D-D47B-D738-38B2-04130A7B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D57A-4A18-4687-ADAD-79FF0194BC8F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F1C44D-63BE-4245-9DD1-40F808D3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06CBB5-284F-1219-5AEB-0C0AB45B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E643B2-03CF-4BEA-9F04-7437414DAA9C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137691807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B05E48-C85D-8F62-C51B-EC84353B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D971-CEDF-4B89-8F5E-888013A52EC5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3B236A-C6D2-0F8F-CCFD-3EF6CFE5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8EDB94-A452-3520-3389-796EC49A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1DDAE-F9A3-41C0-B3AA-579AA1F46EE5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463249732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9085AA-BD11-3067-F49B-62179313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257BD-17AE-40A0-B25C-088F35F2AB1E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8E51F7-0CE3-F9E2-E269-FA84472C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42D2E2-4F8D-05E8-D217-00F7D375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F92D37-064E-4803-B306-3D761AF0DC4A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285674753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8AAF34-E047-3610-F2FB-83318DBA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16B7-995C-4581-8798-84344EE3E992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14C252-CCE0-2944-4787-2369634C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680C03-9B34-6692-31E5-FBFA61B5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E7A8D1-8C33-49FB-8909-0E63BA04C628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980464745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77A173-178A-7842-8C2A-65677469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E6FE-6545-408A-AA55-34FCEDE050B1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8FC2ED-31E6-E5AC-411B-14F8ACEA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8D083A-DC61-84F0-B41B-0DB23311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5ECD-0F3B-45E7-98BB-9FFD3AD181A8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427470454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1378B8-2647-C285-74C1-513185AA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D919-23D2-4216-9123-DB7F80D6DC19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FB7E4-A548-A744-CA1C-A5219973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34C91F-C21D-FE18-39EF-8F768C58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D3E63E-4EA1-40ED-AF80-566F5151B7D2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91799917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8241-4F31-6B15-4332-E7BF3BF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E7BB-29DC-46A7-BCB3-C9C2A1365270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1DEA5-5B48-2A67-DA0F-CA3F0A0E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5D202-D058-9155-EC6D-ADA0936A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92318-2132-4210-8A69-8DA596697A39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698537948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70593-0FDB-D887-088C-57F5ABDB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CD54-4F0F-4A19-B46F-8118A0A7C47D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F8B6-205C-18B9-F5DC-D6E78476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C349-47C6-EED2-8A7E-3FFE72F9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32A87F-CC63-4933-8FA4-46F97CF5E2F6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501419681"/>
      </p:ext>
    </p:extLst>
  </p:cSld>
  <p:clrMapOvr>
    <a:masterClrMapping/>
  </p:clrMapOvr>
  <p:transition>
    <p:pull dir="lu"/>
    <p:sndAc>
      <p:stSnd>
        <p:snd r:embed="rId1" name="suction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B45DB7-9E01-C34C-C769-F6D0CDA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6909-DADE-40FA-873A-7AEF3746B703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1705AF-2A37-18A5-4738-0453F6FAC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C4DDCC-2C30-34CB-6218-C4EEF952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023A-36EA-40DB-BD91-33BB7E87CF55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2725120521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324056-EDE7-7F02-A91A-AFAF66DA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8AE9-25B9-4461-B126-45DB9FD43627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64FF1F-5F05-D2D4-9364-6CF8C36A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75CD64-F1FE-13A2-5864-D6BFFBFB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F241-C48A-41F1-ADAA-A650F634F5E7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41874996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D642D1-81FC-404C-EC8D-79ADADF1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799A-1E96-4075-8F54-FF48E457D9DB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36A7D0-F70C-4644-05F8-7C935CC7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A31C49-1B7C-5376-7A2A-040EFAF7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301F-F3BE-45E9-920B-57B5F3EBD2DF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335509681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CE00526-048A-C4A8-ABED-42FEE2D3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EFCF-E8DE-4851-A01E-5C80AF456893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B8922B5-C6C8-C3DB-1422-6557DFB6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D49CE46-D492-ABD4-CF90-1BC6D38E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5F5F-D98D-46F3-867B-264FD675980C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1398419791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CC8E8187-1D06-4487-C87A-ED957AA6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2D9E-6060-4FE0-BC3E-F54FB4A39E29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207CF532-CD9C-5A07-3B41-BBFAF856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469CB45A-C3BD-903F-30B7-2AB7814E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E3DA-38D2-4533-BF74-216FF580CCDD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2890840079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4BFBD93F-38C2-FDF2-96B2-EDA3CD1D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19A0-8D11-4BD0-AD1D-B728C62E0CF7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ACABB60A-C459-7350-2BB0-27C86792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12E8E8E0-6322-6BA9-D6E6-4EB9CB90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0DB42-E305-4AD2-B139-A467E09D61E6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3994722655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FA94D629-336B-AD41-74ED-CE6EF53E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B815-C0A8-4C17-B86F-E12BCAC02DFA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0438BFD-6167-E789-491E-936C643F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480482B-198B-3A9A-26F2-4994CDD7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794E-E6EA-43C5-8E0B-58A61BCDCFD6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2419919327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5E1FDE-92FB-495C-EB25-5A384C1B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3162-9C81-4DAB-B813-53B3558F0723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8ED47B-A7F8-805D-165C-C272B619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01FD28-03EA-0473-3056-6BF0C039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45D0-A785-4BF3-A05C-883ADC0B26C1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2384374687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B95EF63-7B4B-6F6E-3912-2204AA2E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0AC1-B770-4B9D-B344-AB7109F1ACD7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2131980-B886-57DF-2D81-0D481DCA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6566015-C7B1-2367-4B9E-B25D44ED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2EB4-4617-440F-8184-ADC9E4C3C219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2003514289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2059997-8A8E-2879-F570-C8132863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CCF8-AD22-4569-896A-DB6B86C6654A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47F692A-0E37-9BA5-BB05-ACDA07B4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66FBDFB-279A-0A01-BC9A-866F7F2B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5160-B88B-4DE7-93DB-8E8CC7764BB3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2975179438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3A751A-D471-8BC9-3A6A-41BE9361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FB61-8890-4A05-8A76-750CDA1A7F78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77A973-5D5C-A0B0-138B-672739E1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C2A76C-6E85-633F-F019-D225D0D4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4841-64DE-4399-AFB8-092BBC5103E9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1600713508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217E75-930B-5669-7794-AA2852F5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7B7A-3E30-4C61-B23A-DBD883C4D9C1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E0F232-7F34-2D61-F682-496EEF69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2E1EA9-6D8D-10AA-9EE0-B28605CE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9229-007C-4FE1-8687-4BE27FB56319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1453935057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1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59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9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1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8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87E15E6-9CE3-B799-6968-D2B69813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4F93-9DC0-4672-B09A-5DCF4B2F7BB5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C568620E-9F2B-2674-7BDF-0E679515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5900260-6281-DAD6-FFE7-9E4309B1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39E6-807F-4DAF-8C4E-6A8C1F4FE627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1752567334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2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2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6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5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6FA8E5FB-EE8C-0134-07A9-AAC18182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DC07-AECA-46E5-95FA-85A9FB67575C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22376516-F7E8-22C7-B9AD-68A896A0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9A1FBE77-9DCB-3594-28A8-20717197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FB64-47CA-43C9-9465-01D91E874ED6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165896809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98AF147-E885-4BF9-CBC0-45A3869D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D694-AB73-4F0F-A3C4-FE12AB4BFCA5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0DEF8043-BA62-76B3-2136-EE16070D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2E3019E-DCE6-83BB-A54D-645A9795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183B-001F-4C80-9125-DC7706B59CAB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1798911814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E5320A0-1F51-F45D-ED3E-66965083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9E2E-2EB4-43D3-B47B-1AA8F15920EC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B2CB228A-9F28-CE7C-D4BA-00526DBC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8CF371C-38EC-E314-D7CB-DAD07E16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7A2D-BA35-4F3D-895C-FF28FE8C1CBE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777360726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7D14ADD-6F13-F97E-2B77-737FB9C2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3811-CA37-45AC-BEC2-547D2F1D28D1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267E321-3E79-297A-7312-14C1F1686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6EB9E24-FBA3-1BEB-781B-3C211DA8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E183-93CA-4B2A-A4C7-10AB73D943E3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827865518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8F71CC6-1874-6C06-EEA2-0A7197DC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1B35-4921-4DFC-9B2A-5C43EE1AD051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77F5371-758B-36DB-FDCD-FB11013E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E9890B0-9D88-EB89-9D0D-07D640EC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5B64-C682-4F74-80BF-69BFF0B907EF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  <p:extLst>
      <p:ext uri="{BB962C8B-B14F-4D97-AF65-F5344CB8AC3E}">
        <p14:creationId xmlns:p14="http://schemas.microsoft.com/office/powerpoint/2010/main" val="3051755863"/>
      </p:ext>
    </p:extLst>
  </p:cSld>
  <p:clrMapOvr>
    <a:masterClrMapping/>
  </p:clrMapOvr>
  <p:transition spd="med">
    <p:comb/>
    <p:sndAc>
      <p:stSnd>
        <p:snd r:embed="rId1" name="newemai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AF2DF118-65FB-FB9E-ABEF-F11FF660E4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EG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1700AA9F-75D9-D009-EF7F-E173832A3E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EG"/>
              <a:t>انقر لتحرير أنماط النص الرئيسي</a:t>
            </a:r>
          </a:p>
          <a:p>
            <a:pPr lvl="1"/>
            <a:r>
              <a:rPr lang="ar-SA" altLang="ar-EG"/>
              <a:t>المستوى الثاني</a:t>
            </a:r>
          </a:p>
          <a:p>
            <a:pPr lvl="2"/>
            <a:r>
              <a:rPr lang="ar-SA" altLang="ar-EG"/>
              <a:t>المستوى الثالث</a:t>
            </a:r>
          </a:p>
          <a:p>
            <a:pPr lvl="3"/>
            <a:r>
              <a:rPr lang="ar-SA" altLang="ar-EG"/>
              <a:t>المستوى الرابع</a:t>
            </a:r>
          </a:p>
          <a:p>
            <a:pPr lvl="4"/>
            <a:r>
              <a:rPr lang="ar-SA" altLang="ar-EG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C59E5C-16CC-B0BC-D5DA-608F15EC6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35B87-BAFF-49BA-A5F7-2B2806575570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7FB4D4-821F-45FE-7B63-DB7E16A8B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905396-619A-E40B-4256-CECE287F0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24A324-ED99-4C46-A934-E6812D0A0F83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 spd="med">
    <p:comb/>
    <p:sndAc>
      <p:stSnd>
        <p:snd r:embed="rId13" name="newemail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A435DFD-E63E-5F33-B142-E6743B989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1AB35F3-33FA-7947-1454-D7A47B417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E381A-4FCD-4E10-6403-83F146FEA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DDA98465-DBF4-4DF0-9C1A-E130373D74A9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1D960-C50D-E604-B0C2-016D9D988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1ACE5-2B98-F16B-8D8F-0740F04F4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4B4993F-3995-44EC-944C-57A06EA3EBA8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>
    <p:pull dir="lu"/>
    <p:sndAc>
      <p:stSnd>
        <p:snd r:embed="rId13" name="newemail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لعنوان 1">
            <a:extLst>
              <a:ext uri="{FF2B5EF4-FFF2-40B4-BE49-F238E27FC236}">
                <a16:creationId xmlns:a16="http://schemas.microsoft.com/office/drawing/2014/main" id="{62D50110-3127-D9AE-4F55-015B33E1B3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EG"/>
              <a:t>انقر لتحرير نمط العنوان الرئيسي</a:t>
            </a:r>
          </a:p>
        </p:txBody>
      </p:sp>
      <p:sp>
        <p:nvSpPr>
          <p:cNvPr id="4099" name="عنصر نائب للنص 2">
            <a:extLst>
              <a:ext uri="{FF2B5EF4-FFF2-40B4-BE49-F238E27FC236}">
                <a16:creationId xmlns:a16="http://schemas.microsoft.com/office/drawing/2014/main" id="{4262F6B0-AB2F-9383-B8F9-831E9A306C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EG"/>
              <a:t>انقر لتحرير أنماط النص الرئيسي</a:t>
            </a:r>
          </a:p>
          <a:p>
            <a:pPr lvl="1"/>
            <a:r>
              <a:rPr lang="ar-SA" altLang="ar-EG"/>
              <a:t>المستوى الثاني</a:t>
            </a:r>
          </a:p>
          <a:p>
            <a:pPr lvl="2"/>
            <a:r>
              <a:rPr lang="ar-SA" altLang="ar-EG"/>
              <a:t>المستوى الثالث</a:t>
            </a:r>
          </a:p>
          <a:p>
            <a:pPr lvl="3"/>
            <a:r>
              <a:rPr lang="ar-SA" altLang="ar-EG"/>
              <a:t>المستوى الرابع</a:t>
            </a:r>
          </a:p>
          <a:p>
            <a:pPr lvl="4"/>
            <a:r>
              <a:rPr lang="ar-SA" altLang="ar-EG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27B137-8D4C-78ED-C89A-087166ECA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87F211-E689-4EFF-93BA-3DEB8DF3A8C5}" type="datetimeFigureOut">
              <a:rPr lang="ar-SA"/>
              <a:pPr>
                <a:defRPr/>
              </a:pPr>
              <a:t>9 شوال،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7ACCB9-CC04-6A69-BA23-20B76AE81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43B1B7-515A-B263-8CB1-1392D3E35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51CD46-355E-4718-B826-18160153734C}" type="slidenum">
              <a:rPr lang="ar-SA" altLang="ar-EG"/>
              <a:pPr>
                <a:defRPr/>
              </a:pPr>
              <a:t>‹#›</a:t>
            </a:fld>
            <a:endParaRPr lang="ar-SA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med">
    <p:comb/>
    <p:sndAc>
      <p:stSnd>
        <p:snd r:embed="rId13" name="newemail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0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svg"/><Relationship Id="rId11" Type="http://schemas.openxmlformats.org/officeDocument/2006/relationships/image" Target="../media/image14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47.sv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47.sv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audio" Target="../media/audio5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audio" Target="../media/audio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audio" Target="../media/audio4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5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5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5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55.sv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audio" Target="../media/audio7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audio" Target="../media/audio5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17" Type="http://schemas.openxmlformats.org/officeDocument/2006/relationships/image" Target="../media/image31.svg"/><Relationship Id="rId2" Type="http://schemas.openxmlformats.org/officeDocument/2006/relationships/image" Target="../media/image16.svg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013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9" name="Freeform 59"/>
          <p:cNvSpPr/>
          <p:nvPr/>
        </p:nvSpPr>
        <p:spPr>
          <a:xfrm rot="9408861">
            <a:off x="774653" y="-3685967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4"/>
                </a:lnTo>
                <a:lnTo>
                  <a:pt x="0" y="186423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0" name="Freeform 60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1" name="Freeform 61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3F9AE51F-A052-D8F3-4815-B5F12ECC1DFD}"/>
              </a:ext>
            </a:extLst>
          </p:cNvPr>
          <p:cNvSpPr/>
          <p:nvPr/>
        </p:nvSpPr>
        <p:spPr bwMode="auto">
          <a:xfrm>
            <a:off x="3465660" y="580735"/>
            <a:ext cx="5312673" cy="15696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الفصل الثامن</a:t>
            </a:r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id="{36049954-A5AC-05B7-1A5D-543D422B8781}"/>
              </a:ext>
            </a:extLst>
          </p:cNvPr>
          <p:cNvSpPr txBox="1"/>
          <p:nvPr/>
        </p:nvSpPr>
        <p:spPr bwMode="auto">
          <a:xfrm>
            <a:off x="3313684" y="2391018"/>
            <a:ext cx="5616624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الدوال التربيعية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D2C8FAE9-4C23-8292-F331-2A1EF76B65D1}"/>
              </a:ext>
            </a:extLst>
          </p:cNvPr>
          <p:cNvSpPr txBox="1"/>
          <p:nvPr/>
        </p:nvSpPr>
        <p:spPr>
          <a:xfrm>
            <a:off x="2411760" y="1052736"/>
            <a:ext cx="4897438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/>
              <a:t>16) 2س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= 12س – 18 </a:t>
            </a:r>
            <a:endParaRPr lang="ar-SA" sz="2800" b="1" baseline="-25000" dirty="0">
              <a:solidFill>
                <a:srgbClr val="CC0066"/>
              </a:solidFill>
            </a:endParaRPr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5E95B045-2C4B-7F44-99AD-74F6DD75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0EA247DD-CC8C-6B26-DA45-D16CF1FC7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45063" name="Rectangle 2">
            <a:extLst>
              <a:ext uri="{FF2B5EF4-FFF2-40B4-BE49-F238E27FC236}">
                <a16:creationId xmlns:a16="http://schemas.microsoft.com/office/drawing/2014/main" id="{42C56B9F-B9E3-7DC8-3034-80067C7B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3D80A4A-2519-5980-195E-29FBB27D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152650"/>
            <a:ext cx="37750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1077309" y="-1207886"/>
            <a:ext cx="6517463" cy="9112421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3170651" y="694599"/>
            <a:ext cx="3943073" cy="1439373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537D361D-8A7E-4045-8991-3A7FE61B6A3B}"/>
              </a:ext>
            </a:extLst>
          </p:cNvPr>
          <p:cNvSpPr txBox="1"/>
          <p:nvPr/>
        </p:nvSpPr>
        <p:spPr bwMode="auto">
          <a:xfrm>
            <a:off x="2765805" y="865703"/>
            <a:ext cx="4896544" cy="1264980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مثال 3</a:t>
            </a:r>
          </a:p>
        </p:txBody>
      </p:sp>
      <p:sp>
        <p:nvSpPr>
          <p:cNvPr id="69" name="Flowchart: Process 2">
            <a:extLst>
              <a:ext uri="{FF2B5EF4-FFF2-40B4-BE49-F238E27FC236}">
                <a16:creationId xmlns:a16="http://schemas.microsoft.com/office/drawing/2014/main" id="{EAC3D8EB-BEBF-4CCA-9CE3-7771261BC34B}"/>
              </a:ext>
            </a:extLst>
          </p:cNvPr>
          <p:cNvSpPr/>
          <p:nvPr/>
        </p:nvSpPr>
        <p:spPr>
          <a:xfrm>
            <a:off x="872011" y="2926233"/>
            <a:ext cx="7399977" cy="1217613"/>
          </a:xfrm>
          <a:prstGeom prst="flowChart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000" b="1" dirty="0">
                <a:solidFill>
                  <a:srgbClr val="9BBB59">
                    <a:lumMod val="50000"/>
                  </a:srgbClr>
                </a:solidFill>
              </a:rPr>
              <a:t>حُل كل معادلة فيما يأتي، واذكر الطريقة التي استعملتها:</a:t>
            </a:r>
          </a:p>
        </p:txBody>
      </p:sp>
    </p:spTree>
    <p:extLst>
      <p:ext uri="{BB962C8B-B14F-4D97-AF65-F5344CB8AC3E}">
        <p14:creationId xmlns:p14="http://schemas.microsoft.com/office/powerpoint/2010/main" val="2803647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8F8DE1E4-3AA2-5558-C25B-F1B9CFAB880F}"/>
              </a:ext>
            </a:extLst>
          </p:cNvPr>
          <p:cNvSpPr txBox="1"/>
          <p:nvPr/>
        </p:nvSpPr>
        <p:spPr>
          <a:xfrm>
            <a:off x="3491880" y="860425"/>
            <a:ext cx="4608513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/>
              <a:t>17) 2س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– 8س = 12 </a:t>
            </a:r>
            <a:endParaRPr lang="ar-SA" sz="2800" b="1" baseline="-25000" dirty="0">
              <a:solidFill>
                <a:srgbClr val="CC0066"/>
              </a:solidFill>
            </a:endParaRP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E3B22871-CF70-0140-74E6-4BE337F87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48134" name="Rectangle 2">
            <a:extLst>
              <a:ext uri="{FF2B5EF4-FFF2-40B4-BE49-F238E27FC236}">
                <a16:creationId xmlns:a16="http://schemas.microsoft.com/office/drawing/2014/main" id="{13AC6025-5B3D-7822-AC00-47E089F3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48135" name="Rectangle 2">
            <a:extLst>
              <a:ext uri="{FF2B5EF4-FFF2-40B4-BE49-F238E27FC236}">
                <a16:creationId xmlns:a16="http://schemas.microsoft.com/office/drawing/2014/main" id="{9D0A86DA-A4D8-807B-AA77-50252872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37B0B8-5EB0-39E6-CAA5-38813763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828800"/>
            <a:ext cx="3424238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C9BBE1A-FBBE-6E27-7C81-0F50789A301A}"/>
              </a:ext>
            </a:extLst>
          </p:cNvPr>
          <p:cNvSpPr txBox="1"/>
          <p:nvPr/>
        </p:nvSpPr>
        <p:spPr>
          <a:xfrm>
            <a:off x="2771800" y="860425"/>
            <a:ext cx="4608513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>
            <a:defPPr>
              <a:defRPr lang="ar-SA"/>
            </a:defPPr>
            <a:lvl1pPr algn="r" rtl="1" fontAlgn="auto">
              <a:spcBef>
                <a:spcPts val="0"/>
              </a:spcBef>
              <a:spcAft>
                <a:spcPts val="0"/>
              </a:spcAft>
              <a:defRPr sz="3600" b="1" cap="small"/>
            </a:lvl1pPr>
          </a:lstStyle>
          <a:p>
            <a:pPr eaLnBrk="1" hangingPunct="1">
              <a:defRPr/>
            </a:pPr>
            <a:r>
              <a:rPr lang="ar-EG" dirty="0"/>
              <a:t>18) 3س</a:t>
            </a:r>
            <a:r>
              <a:rPr lang="ar-EG" baseline="30000" dirty="0"/>
              <a:t>2</a:t>
            </a:r>
            <a:r>
              <a:rPr lang="ar-EG" dirty="0"/>
              <a:t> – 24س = -36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B2B2C9E-75E4-8881-A6E5-4D0D1958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133600"/>
            <a:ext cx="66246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00B050"/>
                </a:solidFill>
                <a:latin typeface="Arial" panose="020B0604020202020204" pitchFamily="34" charset="0"/>
              </a:rPr>
              <a:t>التحليل إلى العوامل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latin typeface="Arial" panose="020B0604020202020204" pitchFamily="34" charset="0"/>
              </a:rPr>
              <a:t>3س</a:t>
            </a:r>
            <a:r>
              <a:rPr lang="ar-EG" altLang="ar-EG" sz="4000" b="1" baseline="30000" dirty="0">
                <a:latin typeface="Arial" panose="020B0604020202020204" pitchFamily="34" charset="0"/>
              </a:rPr>
              <a:t>2</a:t>
            </a:r>
            <a:r>
              <a:rPr lang="ar-EG" altLang="ar-EG" sz="4000" b="1" dirty="0">
                <a:latin typeface="Arial" panose="020B0604020202020204" pitchFamily="34" charset="0"/>
              </a:rPr>
              <a:t> – 24س + 36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latin typeface="Arial" panose="020B0604020202020204" pitchFamily="34" charset="0"/>
              </a:rPr>
              <a:t>س</a:t>
            </a:r>
            <a:r>
              <a:rPr lang="ar-EG" altLang="ar-EG" sz="4000" b="1" baseline="30000" dirty="0">
                <a:latin typeface="Arial" panose="020B0604020202020204" pitchFamily="34" charset="0"/>
              </a:rPr>
              <a:t>2</a:t>
            </a:r>
            <a:r>
              <a:rPr lang="ar-EG" altLang="ar-EG" sz="4000" b="1" dirty="0">
                <a:latin typeface="Arial" panose="020B0604020202020204" pitchFamily="34" charset="0"/>
              </a:rPr>
              <a:t> – 8س + 12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latin typeface="Arial" panose="020B0604020202020204" pitchFamily="34" charset="0"/>
              </a:rPr>
              <a:t>(س-2) (س-6)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FF0000"/>
                </a:solidFill>
                <a:latin typeface="Arial" panose="020B0604020202020204" pitchFamily="34" charset="0"/>
              </a:rPr>
              <a:t>س=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solidFill>
                  <a:srgbClr val="FF0000"/>
                </a:solidFill>
                <a:latin typeface="Arial" panose="020B0604020202020204" pitchFamily="34" charset="0"/>
              </a:rPr>
              <a:t>س= 6</a:t>
            </a:r>
            <a:endParaRPr lang="en-US" altLang="ar-EG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0182" name="Rectangle 2">
            <a:extLst>
              <a:ext uri="{FF2B5EF4-FFF2-40B4-BE49-F238E27FC236}">
                <a16:creationId xmlns:a16="http://schemas.microsoft.com/office/drawing/2014/main" id="{0B447A64-A64D-C1BA-2EB3-B53543197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0183" name="Rectangle 2">
            <a:extLst>
              <a:ext uri="{FF2B5EF4-FFF2-40B4-BE49-F238E27FC236}">
                <a16:creationId xmlns:a16="http://schemas.microsoft.com/office/drawing/2014/main" id="{35A30608-6B2B-2F9E-CC89-6294AB5BC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0184" name="Rectangle 2">
            <a:extLst>
              <a:ext uri="{FF2B5EF4-FFF2-40B4-BE49-F238E27FC236}">
                <a16:creationId xmlns:a16="http://schemas.microsoft.com/office/drawing/2014/main" id="{5579F3A0-CA98-1C6D-20E3-51E059DB2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1CDC2C3D-F3C7-4355-EA15-E6FD7D634B7C}"/>
              </a:ext>
            </a:extLst>
          </p:cNvPr>
          <p:cNvSpPr txBox="1"/>
          <p:nvPr/>
        </p:nvSpPr>
        <p:spPr>
          <a:xfrm>
            <a:off x="3296515" y="836712"/>
            <a:ext cx="4608513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hangingPunct="1">
              <a:defRPr/>
            </a:pPr>
            <a:r>
              <a:rPr lang="ar-EG" sz="3600" b="1" cap="small" dirty="0"/>
              <a:t>19) 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– 3س = 10</a:t>
            </a:r>
            <a:endParaRPr lang="en-US" sz="3600" dirty="0"/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87E3F918-7511-28F7-42F7-FB421DD6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2230" name="Rectangle 2">
            <a:extLst>
              <a:ext uri="{FF2B5EF4-FFF2-40B4-BE49-F238E27FC236}">
                <a16:creationId xmlns:a16="http://schemas.microsoft.com/office/drawing/2014/main" id="{5E119909-F531-5C2D-2D52-15709CE30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2231" name="Rectangle 2">
            <a:extLst>
              <a:ext uri="{FF2B5EF4-FFF2-40B4-BE49-F238E27FC236}">
                <a16:creationId xmlns:a16="http://schemas.microsoft.com/office/drawing/2014/main" id="{94306BC2-68FE-C89D-CDD7-D5A83BD57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741D813-649A-BF92-4D44-946EE0027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133600"/>
            <a:ext cx="66246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00B050"/>
                </a:solidFill>
                <a:latin typeface="Arial" panose="020B0604020202020204" pitchFamily="34" charset="0"/>
              </a:rPr>
              <a:t>التحليل إلى العوامل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س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 – 3س - 10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(س+2) (س-5)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  <a:latin typeface="Arial" panose="020B0604020202020204" pitchFamily="34" charset="0"/>
              </a:rPr>
              <a:t>س= -2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  <a:latin typeface="Arial" panose="020B0604020202020204" pitchFamily="34" charset="0"/>
              </a:rPr>
              <a:t>س= 5</a:t>
            </a:r>
            <a:endParaRPr lang="en-US" altLang="ar-EG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1077309" y="-1207886"/>
            <a:ext cx="6517463" cy="9112421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3170651" y="694599"/>
            <a:ext cx="3943073" cy="1439373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537D361D-8A7E-4045-8991-3A7FE61B6A3B}"/>
              </a:ext>
            </a:extLst>
          </p:cNvPr>
          <p:cNvSpPr txBox="1"/>
          <p:nvPr/>
        </p:nvSpPr>
        <p:spPr bwMode="auto">
          <a:xfrm>
            <a:off x="2765805" y="865703"/>
            <a:ext cx="4896544" cy="1264980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مثال 4</a:t>
            </a:r>
          </a:p>
        </p:txBody>
      </p:sp>
      <p:sp>
        <p:nvSpPr>
          <p:cNvPr id="69" name="Flowchart: Process 2">
            <a:extLst>
              <a:ext uri="{FF2B5EF4-FFF2-40B4-BE49-F238E27FC236}">
                <a16:creationId xmlns:a16="http://schemas.microsoft.com/office/drawing/2014/main" id="{EAC3D8EB-BEBF-4CCA-9CE3-7771261BC34B}"/>
              </a:ext>
            </a:extLst>
          </p:cNvPr>
          <p:cNvSpPr/>
          <p:nvPr/>
        </p:nvSpPr>
        <p:spPr>
          <a:xfrm>
            <a:off x="910729" y="2758179"/>
            <a:ext cx="7399977" cy="1217613"/>
          </a:xfrm>
          <a:prstGeom prst="flowChart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000" b="1" dirty="0">
                <a:solidFill>
                  <a:srgbClr val="9BBB59">
                    <a:lumMod val="50000"/>
                  </a:srgbClr>
                </a:solidFill>
              </a:rPr>
              <a:t>فأوجد قيمة المميز لكل معادلة فيما يأتي، ثم حدد عدد حلولها الحقيقية:</a:t>
            </a:r>
          </a:p>
        </p:txBody>
      </p:sp>
    </p:spTree>
    <p:extLst>
      <p:ext uri="{BB962C8B-B14F-4D97-AF65-F5344CB8AC3E}">
        <p14:creationId xmlns:p14="http://schemas.microsoft.com/office/powerpoint/2010/main" val="1119860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C8EC6C3B-FB5C-6E17-FD5B-1702B83B8B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9614" y="692696"/>
            <a:ext cx="4968875" cy="977255"/>
          </a:xfrm>
          <a:prstGeom prst="rect">
            <a:avLst/>
          </a:prstGeom>
          <a:blipFill>
            <a:blip r:embed="rId6"/>
            <a:stretch>
              <a:fillRect r="-1048"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3FA1025-D214-B503-A45E-892B7F7B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7338" y="-16557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09319C9B-DC7D-0B24-40E2-0C5A18573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7338" y="-16557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5301" name="Rectangle 2">
            <a:extLst>
              <a:ext uri="{FF2B5EF4-FFF2-40B4-BE49-F238E27FC236}">
                <a16:creationId xmlns:a16="http://schemas.microsoft.com/office/drawing/2014/main" id="{9357C20E-690F-9EB9-9604-0B8E833EC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7338" y="-16557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B7BE6A5-C6FD-C156-DF9A-E4B4B851AE4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259681" y="2132856"/>
            <a:ext cx="6624637" cy="3292120"/>
          </a:xfrm>
          <a:prstGeom prst="rect">
            <a:avLst/>
          </a:prstGeom>
          <a:blipFill>
            <a:blip r:embed="rId7"/>
            <a:stretch>
              <a:fillRect r="-3223" b="-7037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635F8B2F-343A-6A38-4284-CD81F22BE676}"/>
              </a:ext>
            </a:extLst>
          </p:cNvPr>
          <p:cNvSpPr txBox="1"/>
          <p:nvPr/>
        </p:nvSpPr>
        <p:spPr>
          <a:xfrm>
            <a:off x="2267744" y="837217"/>
            <a:ext cx="5976938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/>
              <a:t>21) </a:t>
            </a:r>
            <a:r>
              <a:rPr lang="ar-SA" sz="3600" b="1" cap="small" dirty="0"/>
              <a:t>5</a:t>
            </a:r>
            <a:r>
              <a:rPr lang="en-US" sz="3600" b="1" cap="small" dirty="0"/>
              <a:t>,</a:t>
            </a:r>
            <a:r>
              <a:rPr lang="ar-SA" sz="3600" b="1" cap="small" dirty="0"/>
              <a:t>0</a:t>
            </a:r>
            <a:r>
              <a:rPr lang="ar-EG" sz="3600" b="1" cap="small" dirty="0"/>
              <a:t>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– 2س = -2</a:t>
            </a:r>
            <a:endParaRPr lang="ar-SA" sz="2800" baseline="-25000" dirty="0">
              <a:solidFill>
                <a:srgbClr val="CC0066"/>
              </a:solidFill>
            </a:endParaRPr>
          </a:p>
        </p:txBody>
      </p:sp>
      <p:sp>
        <p:nvSpPr>
          <p:cNvPr id="57349" name="Rectangle 2">
            <a:extLst>
              <a:ext uri="{FF2B5EF4-FFF2-40B4-BE49-F238E27FC236}">
                <a16:creationId xmlns:a16="http://schemas.microsoft.com/office/drawing/2014/main" id="{E67639AC-5D4B-B6EE-B927-671102E9E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7350" name="Rectangle 2">
            <a:extLst>
              <a:ext uri="{FF2B5EF4-FFF2-40B4-BE49-F238E27FC236}">
                <a16:creationId xmlns:a16="http://schemas.microsoft.com/office/drawing/2014/main" id="{79BB3248-6A72-D75D-6FCD-1CAD23176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7351" name="Rectangle 2">
            <a:extLst>
              <a:ext uri="{FF2B5EF4-FFF2-40B4-BE49-F238E27FC236}">
                <a16:creationId xmlns:a16="http://schemas.microsoft.com/office/drawing/2014/main" id="{AEACD12E-9758-583B-8168-BA41A13B4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EDA60DF-AAA0-B4F1-2A12-4565B0A95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66246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0.5 س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 –2</a:t>
            </a:r>
            <a:r>
              <a:rPr lang="ar-EG" altLang="ar-EG" sz="4000" b="1"/>
              <a:t>س </a:t>
            </a:r>
            <a:r>
              <a:rPr lang="ar-EG" altLang="ar-EG" sz="4000" b="1">
                <a:latin typeface="Arial" panose="020B0604020202020204" pitchFamily="34" charset="0"/>
              </a:rPr>
              <a:t> +2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ب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 – 4أجـ = (-2)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– 4×0.5×2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  <a:latin typeface="Arial" panose="020B0604020202020204" pitchFamily="34" charset="0"/>
              </a:rPr>
              <a:t>              = 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  <a:latin typeface="Arial" panose="020B0604020202020204" pitchFamily="34" charset="0"/>
              </a:rPr>
              <a:t>حل حقيقي واحد</a:t>
            </a:r>
            <a:endParaRPr lang="en-US" altLang="ar-EG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43DADCE-36F1-583D-CDD7-42316515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2440D43-A117-63C2-191A-832AB8B61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9D8D8EE6-EFD6-C875-B982-83D8BA566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7" name="مربع نص 8">
            <a:extLst>
              <a:ext uri="{FF2B5EF4-FFF2-40B4-BE49-F238E27FC236}">
                <a16:creationId xmlns:a16="http://schemas.microsoft.com/office/drawing/2014/main" id="{68D36818-B8BE-3141-840A-F1FEF5E7E6E8}"/>
              </a:ext>
            </a:extLst>
          </p:cNvPr>
          <p:cNvSpPr txBox="1"/>
          <p:nvPr/>
        </p:nvSpPr>
        <p:spPr>
          <a:xfrm>
            <a:off x="2051720" y="1124744"/>
            <a:ext cx="5976938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/>
              <a:t>22) 2</a:t>
            </a:r>
            <a:r>
              <a:rPr lang="en-US" sz="3600" b="1" cap="small" dirty="0"/>
              <a:t>,</a:t>
            </a:r>
            <a:r>
              <a:rPr lang="ar-SA" sz="3600" b="1" cap="small" dirty="0"/>
              <a:t>0</a:t>
            </a:r>
            <a:r>
              <a:rPr lang="ar-EG" sz="3600" b="1" cap="small" dirty="0"/>
              <a:t>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– 1.5س +2.9 =0</a:t>
            </a:r>
            <a:endParaRPr lang="ar-SA" sz="2800" baseline="-25000" dirty="0">
              <a:solidFill>
                <a:srgbClr val="CC0066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E10AA86-8786-775D-DDEC-41FF9A44C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6985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0.2 س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 –1.5</a:t>
            </a:r>
            <a:r>
              <a:rPr lang="ar-EG" altLang="ar-EG" sz="4000" b="1"/>
              <a:t>س </a:t>
            </a:r>
            <a:r>
              <a:rPr lang="ar-EG" altLang="ar-EG" sz="4000" b="1">
                <a:latin typeface="Arial" panose="020B0604020202020204" pitchFamily="34" charset="0"/>
              </a:rPr>
              <a:t> + 2.9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ب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 – 4أجـ = (-1.5)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– 4×0.2×2.9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  <a:latin typeface="Arial" panose="020B0604020202020204" pitchFamily="34" charset="0"/>
              </a:rPr>
              <a:t>              = - 0.07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  <a:latin typeface="Arial" panose="020B0604020202020204" pitchFamily="34" charset="0"/>
              </a:rPr>
              <a:t>لا يوجد حلول حقيقية</a:t>
            </a:r>
            <a:endParaRPr lang="en-US" altLang="ar-EG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815730" y="1640342"/>
            <a:ext cx="6125351" cy="2766865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5D82DC1D-6685-4DA7-8C62-669040C9927F}"/>
              </a:ext>
            </a:extLst>
          </p:cNvPr>
          <p:cNvSpPr txBox="1"/>
          <p:nvPr/>
        </p:nvSpPr>
        <p:spPr bwMode="auto">
          <a:xfrm>
            <a:off x="-1652218" y="2206326"/>
            <a:ext cx="7924746" cy="1405533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srgbClr val="FDD336"/>
                </a:solidFill>
                <a:cs typeface="Times New Roman" panose="02020603050405020304" pitchFamily="18" charset="0"/>
              </a:rPr>
              <a:t>الربط مع الحياة</a:t>
            </a:r>
          </a:p>
        </p:txBody>
      </p:sp>
    </p:spTree>
    <p:extLst>
      <p:ext uri="{BB962C8B-B14F-4D97-AF65-F5344CB8AC3E}">
        <p14:creationId xmlns:p14="http://schemas.microsoft.com/office/powerpoint/2010/main" val="4024876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765" y="489175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" name="Group 61"/>
          <p:cNvGrpSpPr/>
          <p:nvPr/>
        </p:nvGrpSpPr>
        <p:grpSpPr>
          <a:xfrm rot="-63649">
            <a:off x="383696" y="1119405"/>
            <a:ext cx="8376609" cy="461919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39546" y="2032759"/>
            <a:ext cx="5123005" cy="2663548"/>
            <a:chOff x="0" y="0"/>
            <a:chExt cx="1978702" cy="635605"/>
          </a:xfrm>
        </p:grpSpPr>
        <p:sp>
          <p:nvSpPr>
            <p:cNvPr id="68" name="Freeform 68"/>
            <p:cNvSpPr/>
            <p:nvPr/>
          </p:nvSpPr>
          <p:spPr>
            <a:xfrm>
              <a:off x="9779" y="6223"/>
              <a:ext cx="1963970" cy="620238"/>
            </a:xfrm>
            <a:custGeom>
              <a:avLst/>
              <a:gdLst/>
              <a:ahLst/>
              <a:cxnLst/>
              <a:rect l="l" t="t" r="r" b="b"/>
              <a:pathLst>
                <a:path w="1963970" h="620238">
                  <a:moveTo>
                    <a:pt x="1963462" y="479014"/>
                  </a:moveTo>
                  <a:lnTo>
                    <a:pt x="1963462" y="455519"/>
                  </a:lnTo>
                  <a:cubicBezTo>
                    <a:pt x="1963462" y="455138"/>
                    <a:pt x="1963462" y="454757"/>
                    <a:pt x="1963462" y="454376"/>
                  </a:cubicBezTo>
                  <a:cubicBezTo>
                    <a:pt x="1963462" y="454503"/>
                    <a:pt x="1963462" y="454757"/>
                    <a:pt x="1963462" y="454884"/>
                  </a:cubicBezTo>
                  <a:lnTo>
                    <a:pt x="1963208" y="212861"/>
                  </a:lnTo>
                  <a:lnTo>
                    <a:pt x="1963208" y="212224"/>
                  </a:lnTo>
                  <a:cubicBezTo>
                    <a:pt x="1963208" y="211715"/>
                    <a:pt x="1963208" y="211205"/>
                    <a:pt x="1963208" y="210823"/>
                  </a:cubicBezTo>
                  <a:lnTo>
                    <a:pt x="1963208" y="163195"/>
                  </a:lnTo>
                  <a:cubicBezTo>
                    <a:pt x="1963335" y="164084"/>
                    <a:pt x="1963462" y="165608"/>
                    <a:pt x="1963589" y="167259"/>
                  </a:cubicBezTo>
                  <a:cubicBezTo>
                    <a:pt x="1962954" y="151384"/>
                    <a:pt x="1963716" y="134112"/>
                    <a:pt x="1963208" y="125349"/>
                  </a:cubicBezTo>
                  <a:lnTo>
                    <a:pt x="1962827" y="126238"/>
                  </a:lnTo>
                  <a:cubicBezTo>
                    <a:pt x="1962700" y="120777"/>
                    <a:pt x="1962573" y="115824"/>
                    <a:pt x="1962700" y="110998"/>
                  </a:cubicBezTo>
                  <a:cubicBezTo>
                    <a:pt x="1962573" y="105283"/>
                    <a:pt x="1962700" y="98552"/>
                    <a:pt x="1961811" y="92456"/>
                  </a:cubicBezTo>
                  <a:cubicBezTo>
                    <a:pt x="1960160" y="80010"/>
                    <a:pt x="1956858" y="66929"/>
                    <a:pt x="1947714" y="52451"/>
                  </a:cubicBezTo>
                  <a:lnTo>
                    <a:pt x="1947714" y="52705"/>
                  </a:lnTo>
                  <a:cubicBezTo>
                    <a:pt x="1940221" y="40894"/>
                    <a:pt x="1930061" y="28448"/>
                    <a:pt x="1920409" y="20828"/>
                  </a:cubicBezTo>
                  <a:cubicBezTo>
                    <a:pt x="1906312" y="11176"/>
                    <a:pt x="1918758" y="20828"/>
                    <a:pt x="1906693" y="13589"/>
                  </a:cubicBezTo>
                  <a:cubicBezTo>
                    <a:pt x="1905804" y="12827"/>
                    <a:pt x="1904153" y="12446"/>
                    <a:pt x="1902248" y="12319"/>
                  </a:cubicBezTo>
                  <a:cubicBezTo>
                    <a:pt x="1895644" y="9017"/>
                    <a:pt x="1894628" y="8890"/>
                    <a:pt x="1893485" y="8636"/>
                  </a:cubicBezTo>
                  <a:cubicBezTo>
                    <a:pt x="1892342" y="8509"/>
                    <a:pt x="1891326" y="8001"/>
                    <a:pt x="1883960" y="5588"/>
                  </a:cubicBezTo>
                  <a:cubicBezTo>
                    <a:pt x="1883198" y="5334"/>
                    <a:pt x="1882309" y="5080"/>
                    <a:pt x="1881420" y="4699"/>
                  </a:cubicBezTo>
                  <a:lnTo>
                    <a:pt x="1880023" y="3429"/>
                  </a:lnTo>
                  <a:cubicBezTo>
                    <a:pt x="1877483" y="2667"/>
                    <a:pt x="1873038" y="2921"/>
                    <a:pt x="1868593" y="3302"/>
                  </a:cubicBezTo>
                  <a:cubicBezTo>
                    <a:pt x="1866815" y="3048"/>
                    <a:pt x="1865164" y="2540"/>
                    <a:pt x="1863259" y="2413"/>
                  </a:cubicBezTo>
                  <a:cubicBezTo>
                    <a:pt x="1858941" y="2159"/>
                    <a:pt x="1853607" y="1778"/>
                    <a:pt x="1849797" y="1778"/>
                  </a:cubicBezTo>
                  <a:cubicBezTo>
                    <a:pt x="1845860" y="1778"/>
                    <a:pt x="1841923" y="1778"/>
                    <a:pt x="1837986" y="1778"/>
                  </a:cubicBezTo>
                  <a:cubicBezTo>
                    <a:pt x="1829985" y="1778"/>
                    <a:pt x="1821730" y="1778"/>
                    <a:pt x="1813221" y="1778"/>
                  </a:cubicBezTo>
                  <a:cubicBezTo>
                    <a:pt x="1796076" y="1778"/>
                    <a:pt x="1778042" y="1905"/>
                    <a:pt x="1722604" y="1905"/>
                  </a:cubicBezTo>
                  <a:lnTo>
                    <a:pt x="1725356" y="1651"/>
                  </a:lnTo>
                  <a:lnTo>
                    <a:pt x="1548296" y="1905"/>
                  </a:lnTo>
                  <a:cubicBezTo>
                    <a:pt x="1475820" y="1905"/>
                    <a:pt x="1402427" y="1905"/>
                    <a:pt x="1329034" y="2032"/>
                  </a:cubicBezTo>
                  <a:cubicBezTo>
                    <a:pt x="1286833" y="2032"/>
                    <a:pt x="1241880" y="2286"/>
                    <a:pt x="1196009" y="2540"/>
                  </a:cubicBezTo>
                  <a:lnTo>
                    <a:pt x="835466" y="3048"/>
                  </a:lnTo>
                  <a:cubicBezTo>
                    <a:pt x="729964" y="2032"/>
                    <a:pt x="624461" y="2540"/>
                    <a:pt x="520793" y="4572"/>
                  </a:cubicBezTo>
                  <a:lnTo>
                    <a:pt x="490519" y="5334"/>
                  </a:lnTo>
                  <a:cubicBezTo>
                    <a:pt x="318963" y="5080"/>
                    <a:pt x="217130" y="4318"/>
                    <a:pt x="193294" y="3937"/>
                  </a:cubicBezTo>
                  <a:lnTo>
                    <a:pt x="193675" y="4318"/>
                  </a:lnTo>
                  <a:cubicBezTo>
                    <a:pt x="184785" y="4191"/>
                    <a:pt x="162687" y="3429"/>
                    <a:pt x="161925" y="2159"/>
                  </a:cubicBezTo>
                  <a:cubicBezTo>
                    <a:pt x="161798" y="2032"/>
                    <a:pt x="161925" y="1905"/>
                    <a:pt x="161671" y="1905"/>
                  </a:cubicBezTo>
                  <a:cubicBezTo>
                    <a:pt x="159639" y="1905"/>
                    <a:pt x="157734" y="2032"/>
                    <a:pt x="156083" y="2032"/>
                  </a:cubicBezTo>
                  <a:cubicBezTo>
                    <a:pt x="156083" y="2032"/>
                    <a:pt x="101473" y="0"/>
                    <a:pt x="91567" y="3937"/>
                  </a:cubicBezTo>
                  <a:cubicBezTo>
                    <a:pt x="83947" y="4953"/>
                    <a:pt x="75692" y="6858"/>
                    <a:pt x="67183" y="10541"/>
                  </a:cubicBezTo>
                  <a:cubicBezTo>
                    <a:pt x="44323" y="19558"/>
                    <a:pt x="20828" y="40005"/>
                    <a:pt x="9525" y="67183"/>
                  </a:cubicBezTo>
                  <a:cubicBezTo>
                    <a:pt x="3683" y="80518"/>
                    <a:pt x="889" y="95123"/>
                    <a:pt x="889" y="108839"/>
                  </a:cubicBezTo>
                  <a:cubicBezTo>
                    <a:pt x="889" y="111506"/>
                    <a:pt x="889" y="114046"/>
                    <a:pt x="889" y="116713"/>
                  </a:cubicBezTo>
                  <a:lnTo>
                    <a:pt x="889" y="161163"/>
                  </a:lnTo>
                  <a:cubicBezTo>
                    <a:pt x="889" y="171450"/>
                    <a:pt x="889" y="179451"/>
                    <a:pt x="889" y="184023"/>
                  </a:cubicBezTo>
                  <a:lnTo>
                    <a:pt x="889" y="183515"/>
                  </a:lnTo>
                  <a:lnTo>
                    <a:pt x="889" y="201930"/>
                  </a:lnTo>
                  <a:cubicBezTo>
                    <a:pt x="762" y="224323"/>
                    <a:pt x="1016" y="248903"/>
                    <a:pt x="0" y="269789"/>
                  </a:cubicBezTo>
                  <a:cubicBezTo>
                    <a:pt x="0" y="278831"/>
                    <a:pt x="127" y="293222"/>
                    <a:pt x="254" y="310925"/>
                  </a:cubicBezTo>
                  <a:cubicBezTo>
                    <a:pt x="127" y="328627"/>
                    <a:pt x="0" y="343018"/>
                    <a:pt x="0" y="352061"/>
                  </a:cubicBezTo>
                  <a:cubicBezTo>
                    <a:pt x="1016" y="372692"/>
                    <a:pt x="762" y="396890"/>
                    <a:pt x="889" y="419177"/>
                  </a:cubicBezTo>
                  <a:lnTo>
                    <a:pt x="889" y="438374"/>
                  </a:lnTo>
                  <a:lnTo>
                    <a:pt x="889" y="437993"/>
                  </a:lnTo>
                  <a:cubicBezTo>
                    <a:pt x="889" y="441803"/>
                    <a:pt x="889" y="448153"/>
                    <a:pt x="889" y="456154"/>
                  </a:cubicBezTo>
                  <a:lnTo>
                    <a:pt x="889" y="513177"/>
                  </a:lnTo>
                  <a:cubicBezTo>
                    <a:pt x="889" y="526893"/>
                    <a:pt x="3683" y="541498"/>
                    <a:pt x="9525" y="554833"/>
                  </a:cubicBezTo>
                  <a:cubicBezTo>
                    <a:pt x="20828" y="581884"/>
                    <a:pt x="44450" y="602458"/>
                    <a:pt x="67183" y="611475"/>
                  </a:cubicBezTo>
                  <a:cubicBezTo>
                    <a:pt x="78486" y="616301"/>
                    <a:pt x="89662" y="618079"/>
                    <a:pt x="98806" y="618968"/>
                  </a:cubicBezTo>
                  <a:cubicBezTo>
                    <a:pt x="104267" y="619349"/>
                    <a:pt x="108331" y="619349"/>
                    <a:pt x="111633" y="619349"/>
                  </a:cubicBezTo>
                  <a:cubicBezTo>
                    <a:pt x="110871" y="619476"/>
                    <a:pt x="109982" y="619603"/>
                    <a:pt x="108966" y="619603"/>
                  </a:cubicBezTo>
                  <a:cubicBezTo>
                    <a:pt x="111252" y="619476"/>
                    <a:pt x="112776" y="619349"/>
                    <a:pt x="113538" y="619222"/>
                  </a:cubicBezTo>
                  <a:cubicBezTo>
                    <a:pt x="115316" y="619222"/>
                    <a:pt x="116840" y="619222"/>
                    <a:pt x="118237" y="619222"/>
                  </a:cubicBezTo>
                  <a:lnTo>
                    <a:pt x="114300" y="619095"/>
                  </a:lnTo>
                  <a:cubicBezTo>
                    <a:pt x="142748" y="618333"/>
                    <a:pt x="139065" y="619730"/>
                    <a:pt x="161925" y="620238"/>
                  </a:cubicBezTo>
                  <a:cubicBezTo>
                    <a:pt x="161544" y="619984"/>
                    <a:pt x="161798" y="619857"/>
                    <a:pt x="162433" y="619603"/>
                  </a:cubicBezTo>
                  <a:lnTo>
                    <a:pt x="161925" y="620238"/>
                  </a:lnTo>
                  <a:lnTo>
                    <a:pt x="1830747" y="620238"/>
                  </a:lnTo>
                  <a:cubicBezTo>
                    <a:pt x="1833160" y="620238"/>
                    <a:pt x="1835573" y="620238"/>
                    <a:pt x="1837986" y="620238"/>
                  </a:cubicBezTo>
                  <a:cubicBezTo>
                    <a:pt x="1842050" y="620238"/>
                    <a:pt x="1845987" y="620238"/>
                    <a:pt x="1849797" y="620238"/>
                  </a:cubicBezTo>
                  <a:cubicBezTo>
                    <a:pt x="1853607" y="620238"/>
                    <a:pt x="1858941" y="619984"/>
                    <a:pt x="1863259" y="619603"/>
                  </a:cubicBezTo>
                  <a:cubicBezTo>
                    <a:pt x="1865037" y="619349"/>
                    <a:pt x="1866815" y="618968"/>
                    <a:pt x="1868593" y="618714"/>
                  </a:cubicBezTo>
                  <a:cubicBezTo>
                    <a:pt x="1873038" y="619095"/>
                    <a:pt x="1877483" y="619349"/>
                    <a:pt x="1879896" y="618587"/>
                  </a:cubicBezTo>
                  <a:lnTo>
                    <a:pt x="1881039" y="617063"/>
                  </a:lnTo>
                  <a:cubicBezTo>
                    <a:pt x="1881039" y="617063"/>
                    <a:pt x="1898184" y="614523"/>
                    <a:pt x="1912916" y="605633"/>
                  </a:cubicBezTo>
                  <a:cubicBezTo>
                    <a:pt x="1913551" y="605379"/>
                    <a:pt x="1915075" y="604490"/>
                    <a:pt x="1920155" y="601061"/>
                  </a:cubicBezTo>
                  <a:cubicBezTo>
                    <a:pt x="1929807" y="593441"/>
                    <a:pt x="1939967" y="580995"/>
                    <a:pt x="1947460" y="569184"/>
                  </a:cubicBezTo>
                  <a:lnTo>
                    <a:pt x="1947460" y="569438"/>
                  </a:lnTo>
                  <a:cubicBezTo>
                    <a:pt x="1954445" y="558389"/>
                    <a:pt x="1957874" y="548229"/>
                    <a:pt x="1959906" y="538450"/>
                  </a:cubicBezTo>
                  <a:cubicBezTo>
                    <a:pt x="1959906" y="538450"/>
                    <a:pt x="1959906" y="538450"/>
                    <a:pt x="1960033" y="538323"/>
                  </a:cubicBezTo>
                  <a:cubicBezTo>
                    <a:pt x="1960668" y="536672"/>
                    <a:pt x="1961684" y="528798"/>
                    <a:pt x="1961684" y="528798"/>
                  </a:cubicBezTo>
                  <a:cubicBezTo>
                    <a:pt x="1962319" y="523591"/>
                    <a:pt x="1963970" y="508605"/>
                    <a:pt x="1963462" y="479014"/>
                  </a:cubicBezTo>
                  <a:close/>
                </a:path>
              </a:pathLst>
            </a:custGeom>
            <a:solidFill>
              <a:srgbClr val="FDD33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471646" y="1586296"/>
            <a:ext cx="1064972" cy="1095215"/>
            <a:chOff x="0" y="0"/>
            <a:chExt cx="2839924" cy="2920572"/>
          </a:xfrm>
        </p:grpSpPr>
        <p:sp>
          <p:nvSpPr>
            <p:cNvPr id="71" name="Freeform 7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5"/>
          <p:cNvGrpSpPr/>
          <p:nvPr/>
        </p:nvGrpSpPr>
        <p:grpSpPr>
          <a:xfrm>
            <a:off x="6471646" y="2870059"/>
            <a:ext cx="1064972" cy="1095215"/>
            <a:chOff x="0" y="0"/>
            <a:chExt cx="2839924" cy="2920572"/>
          </a:xfrm>
        </p:grpSpPr>
        <p:sp>
          <p:nvSpPr>
            <p:cNvPr id="76" name="Freeform 76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80"/>
          <p:cNvGrpSpPr/>
          <p:nvPr/>
        </p:nvGrpSpPr>
        <p:grpSpPr>
          <a:xfrm>
            <a:off x="6471646" y="4153822"/>
            <a:ext cx="1064972" cy="1095215"/>
            <a:chOff x="0" y="0"/>
            <a:chExt cx="2839924" cy="2920572"/>
          </a:xfrm>
        </p:grpSpPr>
        <p:sp>
          <p:nvSpPr>
            <p:cNvPr id="81" name="Freeform 8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TextBox 3">
            <a:extLst>
              <a:ext uri="{FF2B5EF4-FFF2-40B4-BE49-F238E27FC236}">
                <a16:creationId xmlns:a16="http://schemas.microsoft.com/office/drawing/2014/main" id="{4C7E118A-E6CE-28AD-5F07-5600B5220407}"/>
              </a:ext>
            </a:extLst>
          </p:cNvPr>
          <p:cNvSpPr txBox="1"/>
          <p:nvPr/>
        </p:nvSpPr>
        <p:spPr bwMode="auto">
          <a:xfrm>
            <a:off x="3737318" y="2826635"/>
            <a:ext cx="2166420" cy="8309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8-4</a:t>
            </a:r>
          </a:p>
        </p:txBody>
      </p:sp>
      <p:sp>
        <p:nvSpPr>
          <p:cNvPr id="85" name="TextBox 3">
            <a:extLst>
              <a:ext uri="{FF2B5EF4-FFF2-40B4-BE49-F238E27FC236}">
                <a16:creationId xmlns:a16="http://schemas.microsoft.com/office/drawing/2014/main" id="{5E6AA6ED-150D-4330-96B3-AD50DEF45E20}"/>
              </a:ext>
            </a:extLst>
          </p:cNvPr>
          <p:cNvSpPr txBox="1"/>
          <p:nvPr/>
        </p:nvSpPr>
        <p:spPr bwMode="auto">
          <a:xfrm>
            <a:off x="1154237" y="2478216"/>
            <a:ext cx="2775247" cy="1736646"/>
          </a:xfrm>
          <a:prstGeom prst="flowChartAlternateProcess">
            <a:avLst/>
          </a:prstGeom>
          <a:solidFill>
            <a:srgbClr val="58AB9B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تابع حل المعادلات التربيعية باستعمال القانون العام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4EB545F9-D7F7-F73E-AB43-E54B1A645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35845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17A9DAF-F28D-689D-3019-2A4409068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922338"/>
            <a:ext cx="38671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800000"/>
                </a:solidFill>
                <a:latin typeface="Arial" panose="020B0604020202020204" pitchFamily="34" charset="0"/>
              </a:rPr>
              <a:t>ومن أسباب الحوادث المرورية: القيادة في أثناء التعب والإرهاق، الانشغال عن القيادة، عدم التقيد بأنظمة المرور، التهور في القيادة، وعدم ربط حزام الأمان، وغيرها. حيث بلغ عدد الحوادث المرورية في عام 2020م 4618 شخصا. </a:t>
            </a:r>
          </a:p>
        </p:txBody>
      </p:sp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1B64E8-D9A7-1E34-509D-AFB87D4B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836712"/>
            <a:ext cx="7632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>
                <a:solidFill>
                  <a:srgbClr val="C00000"/>
                </a:solidFill>
              </a:rPr>
              <a:t>23) مرور: </a:t>
            </a:r>
            <a:r>
              <a:rPr lang="ar-EG" sz="3600" b="1" cap="small" dirty="0"/>
              <a:t>تمثل المعادلة </a:t>
            </a:r>
            <a:endParaRPr lang="en-US" sz="3600" b="1" cap="small" dirty="0"/>
          </a:p>
          <a:p>
            <a:pPr algn="ctr" rtl="1" eaLnBrk="1" hangingPunct="1">
              <a:defRPr/>
            </a:pPr>
            <a:r>
              <a:rPr lang="ar-EG" sz="3600" b="1" cap="small" dirty="0"/>
              <a:t>ف = </a:t>
            </a:r>
            <a:r>
              <a:rPr lang="ar-SA" sz="3600" b="1" cap="small" dirty="0"/>
              <a:t>07</a:t>
            </a:r>
            <a:r>
              <a:rPr lang="en-US" sz="3600" b="1" cap="small" dirty="0"/>
              <a:t>,</a:t>
            </a:r>
            <a:r>
              <a:rPr lang="ar-EG" sz="3600" b="1" cap="small" dirty="0"/>
              <a:t>0ع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+ </a:t>
            </a:r>
            <a:r>
              <a:rPr lang="ar-SA" sz="3600" b="1" cap="small" dirty="0"/>
              <a:t>19</a:t>
            </a:r>
            <a:r>
              <a:rPr lang="en-US" sz="3600" b="1" cap="small" dirty="0"/>
              <a:t>,</a:t>
            </a:r>
            <a:r>
              <a:rPr lang="ar-SA" sz="3600" b="1" cap="small" dirty="0"/>
              <a:t>0</a:t>
            </a:r>
            <a:r>
              <a:rPr lang="ar-EG" sz="3600" b="1" cap="small" dirty="0"/>
              <a:t>ع المسافة (ف) بالأمتار التي تقطعها سيارة تسير بسرعة (ع) كلم/ ساعة للتوقف تمامًا بعد استعمال المكابح، فإذا كانت حدود السرعة القصوى في أحد الشوارع 80كلم/ ساعة، وتوقفت سيارة منذر بعد 55 مترًا من استعماله المكابح، فهل كانت سرعته تزيد على السرعة القصوى؟ فسر تبريرك .</a:t>
            </a:r>
            <a:endParaRPr lang="en-US" sz="3600" dirty="0"/>
          </a:p>
        </p:txBody>
      </p:sp>
      <p:sp>
        <p:nvSpPr>
          <p:cNvPr id="64517" name="Rectangle 17">
            <a:extLst>
              <a:ext uri="{FF2B5EF4-FFF2-40B4-BE49-F238E27FC236}">
                <a16:creationId xmlns:a16="http://schemas.microsoft.com/office/drawing/2014/main" id="{A929CE50-D458-7296-EFCE-5D5F3E514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7">
            <a:extLst>
              <a:ext uri="{FF2B5EF4-FFF2-40B4-BE49-F238E27FC236}">
                <a16:creationId xmlns:a16="http://schemas.microsoft.com/office/drawing/2014/main" id="{92C4A74B-1FC8-32D4-C3AD-7ECD72D8A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DCEED69-D9F4-0F2D-0A10-4860A4101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536700"/>
            <a:ext cx="70580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ف= 0.007 × (80)2 + 0.19 × 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ف=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المسافة للسرعة القصوى = 60 مترًا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والمسافة لـ منذر = 55 مترًا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  <a:latin typeface="Arial" panose="020B0604020202020204" pitchFamily="34" charset="0"/>
              </a:rPr>
              <a:t>إذن سرعة منذر لا تزيد عن السرعة القصوى</a:t>
            </a:r>
            <a:endParaRPr lang="en-US" altLang="ar-EG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ذو زاوية واحدة مخدوشة ودائرية 9">
            <a:extLst>
              <a:ext uri="{FF2B5EF4-FFF2-40B4-BE49-F238E27FC236}">
                <a16:creationId xmlns:a16="http://schemas.microsoft.com/office/drawing/2014/main" id="{040AA0A7-1CA6-F8D3-BD3F-4902A484D27B}"/>
              </a:ext>
            </a:extLst>
          </p:cNvPr>
          <p:cNvSpPr/>
          <p:nvPr/>
        </p:nvSpPr>
        <p:spPr>
          <a:xfrm>
            <a:off x="971550" y="692696"/>
            <a:ext cx="7200900" cy="1645563"/>
          </a:xfrm>
          <a:prstGeom prst="snip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200" b="1" cap="small" dirty="0">
                <a:solidFill>
                  <a:prstClr val="black"/>
                </a:solidFill>
              </a:rPr>
              <a:t>24) </a:t>
            </a:r>
            <a:r>
              <a:rPr lang="ar-EG" sz="3200" b="1" cap="small" dirty="0">
                <a:solidFill>
                  <a:srgbClr val="800000"/>
                </a:solidFill>
              </a:rPr>
              <a:t>إعلان: </a:t>
            </a:r>
            <a:r>
              <a:rPr lang="ar-EG" sz="3200" b="1" cap="small" dirty="0">
                <a:solidFill>
                  <a:prstClr val="black"/>
                </a:solidFill>
              </a:rPr>
              <a:t>يعد راشد ملصقًا للإعلان عن رحلة عمرة، ويريد أن يغطي ثلاثة أرباع المساحة بنصوص كتابية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34293C-9DE1-4976-1A4B-6CD6716D9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65400"/>
            <a:ext cx="31686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7">
            <a:extLst>
              <a:ext uri="{FF2B5EF4-FFF2-40B4-BE49-F238E27FC236}">
                <a16:creationId xmlns:a16="http://schemas.microsoft.com/office/drawing/2014/main" id="{8D1BDDEC-7214-F53E-5BBC-E5F72ED8A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FEBE23F-3A1D-0930-CACC-8E6065EB6595}"/>
              </a:ext>
            </a:extLst>
          </p:cNvPr>
          <p:cNvSpPr txBox="1"/>
          <p:nvPr/>
        </p:nvSpPr>
        <p:spPr>
          <a:xfrm>
            <a:off x="1768475" y="3074988"/>
            <a:ext cx="5611813" cy="708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EG" sz="4000" b="1" dirty="0">
                <a:solidFill>
                  <a:srgbClr val="FF0000"/>
                </a:solidFill>
              </a:rPr>
              <a:t>(20-2س)(25-7س)=375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F7F7E9C8-9229-0A12-E56B-5E4C536E343F}"/>
              </a:ext>
            </a:extLst>
          </p:cNvPr>
          <p:cNvSpPr/>
          <p:nvPr/>
        </p:nvSpPr>
        <p:spPr>
          <a:xfrm>
            <a:off x="1691680" y="1235096"/>
            <a:ext cx="5610845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200" b="1" cap="small" dirty="0">
                <a:solidFill>
                  <a:prstClr val="black"/>
                </a:solidFill>
              </a:rPr>
              <a:t>أ) اكتب معادلة لمساحة القسم </a:t>
            </a:r>
            <a:r>
              <a:rPr lang="ar-EG" sz="3200" b="1" cap="small">
                <a:solidFill>
                  <a:prstClr val="black"/>
                </a:solidFill>
              </a:rPr>
              <a:t>النصي </a:t>
            </a:r>
            <a:endParaRPr lang="ar-SA" sz="3200" b="1" cap="small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7">
            <a:extLst>
              <a:ext uri="{FF2B5EF4-FFF2-40B4-BE49-F238E27FC236}">
                <a16:creationId xmlns:a16="http://schemas.microsoft.com/office/drawing/2014/main" id="{4F4C2306-F44F-8F2F-E04E-F4EBA7D5B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BE497FAC-A85D-D8A9-587A-B0341BD47C54}"/>
              </a:ext>
            </a:extLst>
          </p:cNvPr>
          <p:cNvSpPr/>
          <p:nvPr/>
        </p:nvSpPr>
        <p:spPr>
          <a:xfrm>
            <a:off x="1838585" y="488630"/>
            <a:ext cx="5466829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200" b="1" cap="small" dirty="0">
                <a:solidFill>
                  <a:prstClr val="black"/>
                </a:solidFill>
              </a:rPr>
              <a:t>ب) حُل المعادلة باستعمال القانون العام.</a:t>
            </a:r>
            <a:endParaRPr lang="ar-SA" sz="3200" b="1" cap="small" dirty="0">
              <a:solidFill>
                <a:prstClr val="black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9F9F0DB-F8A9-81BC-ED44-EEBEA0DF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1295400"/>
            <a:ext cx="3043237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7">
            <a:extLst>
              <a:ext uri="{FF2B5EF4-FFF2-40B4-BE49-F238E27FC236}">
                <a16:creationId xmlns:a16="http://schemas.microsoft.com/office/drawing/2014/main" id="{6CD27062-777C-395A-929D-E2B3323E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EAE38DE-C36D-459B-5699-4B0696CDF6E5}"/>
              </a:ext>
            </a:extLst>
          </p:cNvPr>
          <p:cNvSpPr txBox="1"/>
          <p:nvPr/>
        </p:nvSpPr>
        <p:spPr>
          <a:xfrm>
            <a:off x="1004714" y="3068960"/>
            <a:ext cx="756084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 eaLnBrk="1" hangingPunct="1">
              <a:defRPr/>
            </a:pPr>
            <a:r>
              <a:rPr lang="ar-EG" sz="4000" b="1" dirty="0">
                <a:solidFill>
                  <a:srgbClr val="FF0000"/>
                </a:solidFill>
              </a:rPr>
              <a:t>0,7 سم على الجانبين و2,8 سم من الأعلى</a:t>
            </a:r>
          </a:p>
          <a:p>
            <a:pPr algn="ctr" rtl="1" eaLnBrk="1" hangingPunct="1">
              <a:defRPr/>
            </a:pPr>
            <a:r>
              <a:rPr lang="ar-EG" sz="4000" b="1" dirty="0">
                <a:solidFill>
                  <a:srgbClr val="FF0000"/>
                </a:solidFill>
              </a:rPr>
              <a:t>2,1 سم من الأسفل تقريبًا</a:t>
            </a: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3161D132-6521-BD6D-7507-87A723B1EF21}"/>
              </a:ext>
            </a:extLst>
          </p:cNvPr>
          <p:cNvSpPr/>
          <p:nvPr/>
        </p:nvSpPr>
        <p:spPr>
          <a:xfrm>
            <a:off x="2051720" y="720122"/>
            <a:ext cx="5466829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200" b="1" cap="small" dirty="0">
                <a:solidFill>
                  <a:prstClr val="black"/>
                </a:solidFill>
              </a:rPr>
              <a:t>ج) كم يجب أن تكون هوامش الملصق؟</a:t>
            </a: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6955AF5-028F-A8A4-A40A-9DC27B7F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73313"/>
            <a:ext cx="72009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حدد دون استعمال التمثيل البياني عدد المقاطع السينية لكل دالة فيما يأتي:</a:t>
            </a:r>
            <a:endParaRPr lang="ar-EG" sz="3600" b="1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7">
            <a:extLst>
              <a:ext uri="{FF2B5EF4-FFF2-40B4-BE49-F238E27FC236}">
                <a16:creationId xmlns:a16="http://schemas.microsoft.com/office/drawing/2014/main" id="{BBC99CEB-B5C4-FA53-D9F3-4FF75292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0DCB5C13-43CC-739A-B490-0EE6898A1BD5}"/>
              </a:ext>
            </a:extLst>
          </p:cNvPr>
          <p:cNvSpPr/>
          <p:nvPr/>
        </p:nvSpPr>
        <p:spPr>
          <a:xfrm>
            <a:off x="2051720" y="720122"/>
            <a:ext cx="5466829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200" b="1" cap="small" dirty="0">
                <a:solidFill>
                  <a:prstClr val="black"/>
                </a:solidFill>
              </a:rPr>
              <a:t>25) 25,4س + 3 = -3س</a:t>
            </a:r>
            <a:r>
              <a:rPr lang="ar-EG" sz="3200" b="1" baseline="30000" dirty="0"/>
              <a:t>2</a:t>
            </a:r>
            <a:endParaRPr lang="ar-EG" sz="3200" b="1" cap="small" dirty="0">
              <a:solidFill>
                <a:prstClr val="black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6503A3B-232E-31E2-7CD5-1C0118F0E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2087563"/>
            <a:ext cx="6985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3 س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 + 4.25</a:t>
            </a:r>
            <a:r>
              <a:rPr lang="ar-EG" altLang="ar-EG" sz="4000" b="1"/>
              <a:t>س </a:t>
            </a:r>
            <a:r>
              <a:rPr lang="ar-EG" altLang="ar-EG" sz="4000" b="1">
                <a:latin typeface="Arial" panose="020B0604020202020204" pitchFamily="34" charset="0"/>
              </a:rPr>
              <a:t> + 3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ب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 – 4أجـ = (4.25)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r>
              <a:rPr lang="ar-EG" altLang="ar-EG" sz="4000" b="1">
                <a:latin typeface="Arial" panose="020B0604020202020204" pitchFamily="34" charset="0"/>
              </a:rPr>
              <a:t>– 4×3×3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r>
              <a:rPr lang="ar-EG" altLang="ar-EG" sz="4000" b="1">
                <a:solidFill>
                  <a:srgbClr val="7030A0"/>
                </a:solidFill>
                <a:latin typeface="Arial" panose="020B0604020202020204" pitchFamily="34" charset="0"/>
              </a:rPr>
              <a:t>≈ - 17.9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7030A0"/>
                </a:solidFill>
                <a:latin typeface="Arial" panose="020B0604020202020204" pitchFamily="34" charset="0"/>
              </a:rPr>
              <a:t>قيمة المميز سالبة، إذن لا يوجد مقاطع سينية لهذه المعادلة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FF0000"/>
                </a:solidFill>
                <a:latin typeface="Arial" panose="020B0604020202020204" pitchFamily="34" charset="0"/>
              </a:rPr>
              <a:t>صفر</a:t>
            </a:r>
            <a:endParaRPr lang="en-US" altLang="ar-EG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DC28F45-6ACD-67E2-8D00-81F0C2E60EB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19931" y="471677"/>
            <a:ext cx="7704138" cy="10268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rgbClr val="002060"/>
            </a:solidFill>
            <a:headEnd/>
            <a:tailEnd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C5492A0-2023-2725-082C-1F04893817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1961" y="1858545"/>
            <a:ext cx="7344432" cy="4527778"/>
          </a:xfrm>
          <a:prstGeom prst="rect">
            <a:avLst/>
          </a:prstGeom>
          <a:blipFill>
            <a:blip r:embed="rId6"/>
            <a:stretch>
              <a:fillRect l="-1245" t="-1750" r="-2158" b="-3365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815730" y="1640342"/>
            <a:ext cx="6125351" cy="2766865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5D82DC1D-6685-4DA7-8C62-669040C9927F}"/>
              </a:ext>
            </a:extLst>
          </p:cNvPr>
          <p:cNvSpPr txBox="1"/>
          <p:nvPr/>
        </p:nvSpPr>
        <p:spPr bwMode="auto">
          <a:xfrm>
            <a:off x="-1652218" y="2206326"/>
            <a:ext cx="7924746" cy="1405533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solidFill>
                  <a:srgbClr val="FDD336"/>
                </a:solidFill>
                <a:cs typeface="Times New Roman" panose="02020603050405020304" pitchFamily="18" charset="0"/>
              </a:rPr>
              <a:t>تدرب وحل المسائل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7">
            <a:extLst>
              <a:ext uri="{FF2B5EF4-FFF2-40B4-BE49-F238E27FC236}">
                <a16:creationId xmlns:a16="http://schemas.microsoft.com/office/drawing/2014/main" id="{04306E8C-B434-0C20-DCB1-922D46E10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7E194637-DD1A-949D-ACD6-64F045FEDF59}"/>
              </a:ext>
            </a:extLst>
          </p:cNvPr>
          <p:cNvSpPr/>
          <p:nvPr/>
        </p:nvSpPr>
        <p:spPr>
          <a:xfrm>
            <a:off x="2051720" y="720122"/>
            <a:ext cx="5466829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200" b="1" cap="small" dirty="0">
                <a:solidFill>
                  <a:prstClr val="black"/>
                </a:solidFill>
              </a:rPr>
              <a:t>27)  0.25 س</a:t>
            </a:r>
            <a:r>
              <a:rPr lang="ar-EG" sz="3200" b="1" baseline="30000" dirty="0"/>
              <a:t>2</a:t>
            </a:r>
            <a:r>
              <a:rPr lang="ar-EG" sz="3200" b="1" cap="small" dirty="0">
                <a:solidFill>
                  <a:prstClr val="black"/>
                </a:solidFill>
              </a:rPr>
              <a:t> + س = -1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1D9F429-4D3B-E014-8A00-70BE8912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700213"/>
            <a:ext cx="37973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400000">
            <a:off x="2206547" y="-336145"/>
            <a:ext cx="4744905" cy="7928886"/>
          </a:xfrm>
          <a:custGeom>
            <a:avLst/>
            <a:gdLst/>
            <a:ahLst/>
            <a:cxnLst/>
            <a:rect l="l" t="t" r="r" b="b"/>
            <a:pathLst>
              <a:path w="9489809" h="15857771">
                <a:moveTo>
                  <a:pt x="0" y="0"/>
                </a:moveTo>
                <a:lnTo>
                  <a:pt x="9489809" y="0"/>
                </a:lnTo>
                <a:lnTo>
                  <a:pt x="9489809" y="15857771"/>
                </a:lnTo>
                <a:lnTo>
                  <a:pt x="0" y="158577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32817" b="-108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64E3159-9806-4516-9024-A4CF774D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549" y="2476123"/>
            <a:ext cx="7200900" cy="175418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حُل كل معادلة فيما يأتي باستعمال القانون العام مقربًا الحل إلى أقرب جزء من عشرة إذا كان ذلك ضروريًا: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9F07057-B099-C4DA-70BC-80D69B4F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620688"/>
            <a:ext cx="7343403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EG" sz="3600" b="1" cap="small" dirty="0">
                <a:solidFill>
                  <a:schemeClr val="tx1"/>
                </a:solidFill>
              </a:rPr>
              <a:t>28) -2س</a:t>
            </a:r>
            <a:r>
              <a:rPr lang="ar-EG" sz="3600" b="1" baseline="30000" dirty="0">
                <a:solidFill>
                  <a:schemeClr val="tx1"/>
                </a:solidFill>
              </a:rPr>
              <a:t>2</a:t>
            </a:r>
            <a:r>
              <a:rPr lang="ar-EG" sz="3600" b="1" cap="small" dirty="0">
                <a:solidFill>
                  <a:schemeClr val="tx1"/>
                </a:solidFill>
              </a:rPr>
              <a:t> – 7س = -</a:t>
            </a:r>
            <a:r>
              <a:rPr lang="ar-SA" sz="3600" b="1" cap="small" dirty="0">
                <a:solidFill>
                  <a:schemeClr val="tx1"/>
                </a:solidFill>
              </a:rPr>
              <a:t>5</a:t>
            </a:r>
            <a:r>
              <a:rPr lang="en-US" sz="3600" b="1" cap="small" dirty="0">
                <a:solidFill>
                  <a:schemeClr val="tx1"/>
                </a:solidFill>
              </a:rPr>
              <a:t>,</a:t>
            </a:r>
            <a:r>
              <a:rPr lang="ar-SA" sz="3600" b="1" cap="small" dirty="0">
                <a:solidFill>
                  <a:schemeClr val="tx1"/>
                </a:solidFill>
              </a:rPr>
              <a:t>1</a:t>
            </a:r>
            <a:r>
              <a:rPr lang="ar-EG" sz="3600" b="1" cap="small" dirty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5B90673-64C9-044A-39EC-7E40A188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530350"/>
            <a:ext cx="3792537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497A310-03E8-D20A-A86E-8C7B8AA9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49275"/>
            <a:ext cx="6948488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EG" sz="3200" b="1" cap="small" dirty="0">
                <a:solidFill>
                  <a:schemeClr val="tx1"/>
                </a:solidFill>
              </a:rPr>
              <a:t> 29) 2.3س</a:t>
            </a:r>
            <a:r>
              <a:rPr lang="ar-EG" sz="3200" b="1" baseline="30000" dirty="0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– 1.4س = 6.8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1A2B747-48B8-C5C4-EAF5-94096E378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336675"/>
            <a:ext cx="45100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7C2B424C-6B4C-9880-6AAD-0357C304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765175"/>
            <a:ext cx="799147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EG" sz="3600" b="1" cap="small" dirty="0">
                <a:solidFill>
                  <a:schemeClr val="tx1"/>
                </a:solidFill>
              </a:rPr>
              <a:t>30) س</a:t>
            </a:r>
            <a:r>
              <a:rPr lang="ar-EG" sz="3600" b="1" baseline="30000" dirty="0">
                <a:solidFill>
                  <a:schemeClr val="tx1"/>
                </a:solidFill>
              </a:rPr>
              <a:t>2</a:t>
            </a:r>
            <a:r>
              <a:rPr lang="ar-EG" sz="3600" b="1" cap="small" dirty="0">
                <a:solidFill>
                  <a:schemeClr val="tx1"/>
                </a:solidFill>
              </a:rPr>
              <a:t> – 2س = 5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1CD8EF2-F564-10E3-34DC-34C5F5EEA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354488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400000">
            <a:off x="2206547" y="-336145"/>
            <a:ext cx="4744905" cy="7928886"/>
          </a:xfrm>
          <a:custGeom>
            <a:avLst/>
            <a:gdLst/>
            <a:ahLst/>
            <a:cxnLst/>
            <a:rect l="l" t="t" r="r" b="b"/>
            <a:pathLst>
              <a:path w="9489809" h="15857771">
                <a:moveTo>
                  <a:pt x="0" y="0"/>
                </a:moveTo>
                <a:lnTo>
                  <a:pt x="9489809" y="0"/>
                </a:lnTo>
                <a:lnTo>
                  <a:pt x="9489809" y="15857771"/>
                </a:lnTo>
                <a:lnTo>
                  <a:pt x="0" y="158577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32817" b="-108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064E3159-9806-4516-9024-A4CF774D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549" y="2476123"/>
            <a:ext cx="7200900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rtl="1" eaLnBrk="1" hangingPunct="1">
              <a:defRPr/>
            </a:pPr>
            <a:r>
              <a:rPr lang="ar-EG" sz="3600" b="1" cap="small" dirty="0">
                <a:solidFill>
                  <a:prstClr val="black"/>
                </a:solidFill>
              </a:rPr>
              <a:t>ح31) تمثيلات متعددة: سوف تستكشف الدوال الأسية في هذه المسألة:</a:t>
            </a:r>
          </a:p>
        </p:txBody>
      </p:sp>
    </p:spTree>
    <p:extLst>
      <p:ext uri="{BB962C8B-B14F-4D97-AF65-F5344CB8AC3E}">
        <p14:creationId xmlns:p14="http://schemas.microsoft.com/office/powerpoint/2010/main" val="4258991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2627E3B-DA5C-AFEA-37B9-D2BF4297A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484784"/>
            <a:ext cx="6813550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أ) </a:t>
            </a:r>
            <a:r>
              <a:rPr lang="ar-EG" sz="3600" b="1" cap="small" dirty="0" err="1">
                <a:solidFill>
                  <a:srgbClr val="0070C0"/>
                </a:solidFill>
              </a:rPr>
              <a:t>جدوليًا</a:t>
            </a:r>
            <a:r>
              <a:rPr lang="ar-EG" sz="3600" b="1" cap="small" dirty="0">
                <a:solidFill>
                  <a:srgbClr val="0070C0"/>
                </a:solidFill>
              </a:rPr>
              <a:t>: </a:t>
            </a:r>
            <a:r>
              <a:rPr lang="ar-EG" sz="3600" b="1" cap="small" dirty="0"/>
              <a:t>انسخ الجدول الآتي وأكمله:</a:t>
            </a:r>
            <a:endParaRPr lang="ar-EG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1D59F92-F0EF-3E1E-E568-76E881572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00816"/>
              </p:ext>
            </p:extLst>
          </p:nvPr>
        </p:nvGraphicFramePr>
        <p:xfrm>
          <a:off x="684212" y="3429000"/>
          <a:ext cx="7800976" cy="1279924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97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5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/>
                        <a:t>الزمن (ساعة)</a:t>
                      </a:r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/>
                        <a:t>0</a:t>
                      </a:r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/>
                        <a:t>1</a:t>
                      </a:r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/>
                        <a:t>2</a:t>
                      </a:r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/>
                        <a:t>3</a:t>
                      </a:r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/>
                        <a:t>4</a:t>
                      </a:r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/>
                        <a:t>5</a:t>
                      </a:r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/>
                        <a:t>6</a:t>
                      </a:r>
                      <a:endParaRPr lang="ar-SA" sz="1800" b="1" dirty="0"/>
                    </a:p>
                  </a:txBody>
                  <a:tcPr marT="45661" marB="4566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ctr" rtl="1"/>
                      <a:r>
                        <a:rPr lang="ar-EG" sz="1800" b="1" dirty="0"/>
                        <a:t>عدد البكتيريا</a:t>
                      </a:r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dirty="0"/>
                        <a:t>1 = 2</a:t>
                      </a:r>
                      <a:r>
                        <a:rPr lang="ar-EG" altLang="ar-EG" sz="1800" b="1" baseline="52000" dirty="0">
                          <a:latin typeface="Arial" pitchFamily="34" charset="0"/>
                        </a:rPr>
                        <a:t>0</a:t>
                      </a:r>
                    </a:p>
                    <a:p>
                      <a:pPr algn="ctr" rtl="1"/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dirty="0"/>
                        <a:t>2 = </a:t>
                      </a:r>
                      <a:r>
                        <a:rPr lang="ar-EG" sz="1800" b="1" baseline="30000" dirty="0"/>
                        <a:t>1</a:t>
                      </a:r>
                      <a:r>
                        <a:rPr lang="ar-EG" sz="1800" b="1" dirty="0"/>
                        <a:t>2</a:t>
                      </a:r>
                      <a:endParaRPr lang="ar-EG" altLang="ar-EG" sz="1800" b="1" baseline="52000" dirty="0">
                        <a:latin typeface="Arial" pitchFamily="34" charset="0"/>
                      </a:endParaRPr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dirty="0"/>
                        <a:t>4 = </a:t>
                      </a:r>
                      <a:r>
                        <a:rPr lang="ar-EG" sz="1800" b="1" baseline="30000" dirty="0"/>
                        <a:t>2</a:t>
                      </a:r>
                      <a:r>
                        <a:rPr lang="ar-EG" sz="1800" b="1" dirty="0"/>
                        <a:t>2</a:t>
                      </a:r>
                      <a:endParaRPr lang="ar-EG" altLang="ar-EG" sz="1800" b="1" baseline="52000" dirty="0">
                        <a:latin typeface="Arial" pitchFamily="34" charset="0"/>
                      </a:endParaRPr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1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1" dirty="0"/>
                    </a:p>
                  </a:txBody>
                  <a:tcPr marT="45661" marB="45661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1" dirty="0"/>
                    </a:p>
                  </a:txBody>
                  <a:tcPr marT="45661" marB="4566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A1504C8-6A5F-098A-D2C0-EF4FA1A66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4149725"/>
            <a:ext cx="1116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2000" b="1">
                <a:solidFill>
                  <a:srgbClr val="800000"/>
                </a:solidFill>
                <a:latin typeface="Arial" panose="020B0604020202020204" pitchFamily="34" charset="0"/>
              </a:rPr>
              <a:t>16=2 </a:t>
            </a:r>
            <a:r>
              <a:rPr lang="ar-EG" altLang="ar-EG" sz="2000" b="1" baseline="52000">
                <a:solidFill>
                  <a:srgbClr val="8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5E6C8F5-57E7-9BE6-AC5F-F136B0465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4149725"/>
            <a:ext cx="100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2000" b="1">
                <a:solidFill>
                  <a:srgbClr val="800000"/>
                </a:solidFill>
                <a:latin typeface="Arial" panose="020B0604020202020204" pitchFamily="34" charset="0"/>
              </a:rPr>
              <a:t>32=2 </a:t>
            </a:r>
            <a:r>
              <a:rPr lang="ar-EG" altLang="ar-EG" sz="2000" b="1" baseline="52000">
                <a:solidFill>
                  <a:srgbClr val="8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4FF4132-5760-9842-ADD1-C8A7B1852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149725"/>
            <a:ext cx="98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2000" b="1">
                <a:solidFill>
                  <a:srgbClr val="800000"/>
                </a:solidFill>
                <a:latin typeface="Arial" panose="020B0604020202020204" pitchFamily="34" charset="0"/>
              </a:rPr>
              <a:t>64=2 </a:t>
            </a:r>
            <a:r>
              <a:rPr lang="ar-EG" altLang="ar-EG" sz="2000" b="1" baseline="52000">
                <a:solidFill>
                  <a:srgbClr val="8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046B83A-59B1-3858-E4CE-E534F96D2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4149725"/>
            <a:ext cx="900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2000" b="1">
                <a:solidFill>
                  <a:srgbClr val="800000"/>
                </a:solidFill>
                <a:latin typeface="Arial" panose="020B0604020202020204" pitchFamily="34" charset="0"/>
              </a:rPr>
              <a:t>8=2 </a:t>
            </a:r>
            <a:r>
              <a:rPr lang="ar-EG" altLang="ar-EG" sz="2000" b="1" baseline="52000">
                <a:solidFill>
                  <a:srgbClr val="800000"/>
                </a:solidFill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44319F8-2F1E-69B7-A714-12F500714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7" y="404664"/>
            <a:ext cx="7172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>
                <a:solidFill>
                  <a:srgbClr val="0070C0"/>
                </a:solidFill>
              </a:rPr>
              <a:t>ب) بيانيًا: </a:t>
            </a:r>
            <a:r>
              <a:rPr lang="ar-EG" sz="3600" b="1" cap="small" dirty="0"/>
              <a:t>مثل المعلومات المعطاة في الجدول بيانيًا باستعمال النقاط (الزمن، عدد البكتيريا)، وهل التمثيل خطي أم تربيعي أم غير ذلك؟</a:t>
            </a:r>
            <a:endParaRPr lang="en-US" sz="3600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AA62065-76A1-7452-9D58-1F511ED8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276475"/>
            <a:ext cx="43926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8B2C344-52F0-A848-81DC-99B26B03B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29000"/>
            <a:ext cx="3500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FF0000"/>
                </a:solidFill>
                <a:latin typeface="Arial" panose="020B0604020202020204" pitchFamily="34" charset="0"/>
              </a:rPr>
              <a:t>التمثيل البياني ليس خطيًا ولا تربيعيًا</a:t>
            </a:r>
            <a:endParaRPr lang="en-US" altLang="ar-EG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239A6F8-B320-CF38-6DCA-04CA3EF4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620713"/>
            <a:ext cx="7172325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>
                <a:solidFill>
                  <a:srgbClr val="0070C0"/>
                </a:solidFill>
              </a:rPr>
              <a:t>جـ) تحليليًا: </a:t>
            </a:r>
            <a:r>
              <a:rPr lang="ar-EG" sz="3600" b="1" cap="small" dirty="0"/>
              <a:t>ماذا يحدث لعدد البكتيريا كل ساعة؟ اكتب دالة تمثل هذا النمط.</a:t>
            </a:r>
            <a:endParaRPr lang="en-US" sz="36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AC1902A-BB9E-166B-68D8-F35D793FD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716338"/>
            <a:ext cx="53990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800000"/>
                </a:solidFill>
                <a:latin typeface="Arial" panose="020B0604020202020204" pitchFamily="34" charset="0"/>
              </a:rPr>
              <a:t>يتضاعف عدد البكتيريا كل ساعة د(س)=2</a:t>
            </a:r>
            <a:r>
              <a:rPr lang="ar-EG" altLang="ar-EG" sz="4400" b="1" baseline="30000">
                <a:solidFill>
                  <a:srgbClr val="800000"/>
                </a:solidFill>
                <a:latin typeface="Arial" panose="020B0604020202020204" pitchFamily="34" charset="0"/>
              </a:rPr>
              <a:t>س</a:t>
            </a:r>
            <a:endParaRPr lang="en-US" altLang="ar-EG" sz="44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815730" y="1640342"/>
            <a:ext cx="6125351" cy="2766865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5D82DC1D-6685-4DA7-8C62-669040C9927F}"/>
              </a:ext>
            </a:extLst>
          </p:cNvPr>
          <p:cNvSpPr txBox="1"/>
          <p:nvPr/>
        </p:nvSpPr>
        <p:spPr bwMode="auto">
          <a:xfrm>
            <a:off x="-1607176" y="1909502"/>
            <a:ext cx="7924746" cy="2670512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srgbClr val="FDD336"/>
                </a:solidFill>
                <a:cs typeface="Times New Roman" panose="02020603050405020304" pitchFamily="18" charset="0"/>
              </a:rPr>
              <a:t>مسائل مهارات التفكير العليا</a:t>
            </a:r>
          </a:p>
        </p:txBody>
      </p:sp>
    </p:spTree>
    <p:extLst>
      <p:ext uri="{BB962C8B-B14F-4D97-AF65-F5344CB8AC3E}">
        <p14:creationId xmlns:p14="http://schemas.microsoft.com/office/powerpoint/2010/main" val="1221092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1077309" y="-1207886"/>
            <a:ext cx="6517463" cy="9112421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3170651" y="694599"/>
            <a:ext cx="3943073" cy="1439373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537D361D-8A7E-4045-8991-3A7FE61B6A3B}"/>
              </a:ext>
            </a:extLst>
          </p:cNvPr>
          <p:cNvSpPr txBox="1"/>
          <p:nvPr/>
        </p:nvSpPr>
        <p:spPr bwMode="auto">
          <a:xfrm>
            <a:off x="2765805" y="865703"/>
            <a:ext cx="4896544" cy="1264980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المثالان 1، 2</a:t>
            </a:r>
          </a:p>
        </p:txBody>
      </p:sp>
      <p:sp>
        <p:nvSpPr>
          <p:cNvPr id="69" name="Flowchart: Process 2">
            <a:extLst>
              <a:ext uri="{FF2B5EF4-FFF2-40B4-BE49-F238E27FC236}">
                <a16:creationId xmlns:a16="http://schemas.microsoft.com/office/drawing/2014/main" id="{EAC3D8EB-BEBF-4CCA-9CE3-7771261BC34B}"/>
              </a:ext>
            </a:extLst>
          </p:cNvPr>
          <p:cNvSpPr/>
          <p:nvPr/>
        </p:nvSpPr>
        <p:spPr>
          <a:xfrm>
            <a:off x="1047682" y="3075947"/>
            <a:ext cx="7399977" cy="1217613"/>
          </a:xfrm>
          <a:prstGeom prst="flowChart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000" b="1" dirty="0">
                <a:solidFill>
                  <a:srgbClr val="9BBB59">
                    <a:lumMod val="50000"/>
                  </a:srgbClr>
                </a:solidFill>
              </a:rPr>
              <a:t>حُل كل معادلة فيما يأتي باستعمال القانون العام مقربًا الحل إلى أقرب جزء من عشرة إذا كان ذلك ضروريًا: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ACEB770-5E5E-2889-34EE-EE1405232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5" y="549275"/>
            <a:ext cx="7561337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EG" sz="3600" b="1" cap="small" dirty="0">
                <a:solidFill>
                  <a:srgbClr val="C00000"/>
                </a:solidFill>
              </a:rPr>
              <a:t>32) تحد: </a:t>
            </a:r>
            <a:r>
              <a:rPr lang="ar-EG" sz="3600" b="1" cap="small" dirty="0"/>
              <a:t>أوجد جميع قيم </a:t>
            </a:r>
            <a:r>
              <a:rPr lang="ar-EG" sz="3600" b="1" cap="small" dirty="0" err="1"/>
              <a:t>ك</a:t>
            </a:r>
            <a:r>
              <a:rPr lang="ar-EG" sz="3600" b="1" cap="small" dirty="0"/>
              <a:t> التي تجعل للمعادلة: "2س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– 3س + 5ك = 0" حلين حقيقيين .</a:t>
            </a:r>
            <a:endParaRPr lang="en-US" sz="36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4F22EF6-C048-65D6-00B7-0D04334EC0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655638" y="2141839"/>
            <a:ext cx="5832723" cy="4156651"/>
          </a:xfrm>
          <a:prstGeom prst="rect">
            <a:avLst/>
          </a:prstGeom>
          <a:blipFill>
            <a:blip r:embed="rId5"/>
            <a:stretch>
              <a:fillRect t="-2199" r="-3347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8982135-A804-E8B5-49F7-79F66EB7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73313"/>
            <a:ext cx="72009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ar-EG" sz="3200" b="1" cap="small" dirty="0">
                <a:solidFill>
                  <a:srgbClr val="C00000"/>
                </a:solidFill>
              </a:rPr>
              <a:t>تبرير: </a:t>
            </a:r>
            <a:r>
              <a:rPr lang="ar-EG" sz="3200" b="1" cap="small" dirty="0">
                <a:solidFill>
                  <a:prstClr val="black"/>
                </a:solidFill>
              </a:rPr>
              <a:t>بين فيما إذا كان عدد الحلول الحقيقية لكل مما يأتي حلان، أو حل واحد، أو لا يوجد حل:</a:t>
            </a:r>
            <a:endParaRPr lang="ar-EG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C9E7B7F-6CE3-C48B-FEFA-38F343B09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836712"/>
            <a:ext cx="7848600" cy="1323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4000" b="1" cap="small" dirty="0"/>
              <a:t>33) التمثيل البياني لدالة </a:t>
            </a:r>
            <a:r>
              <a:rPr lang="ar-EG" sz="4000" b="1" cap="small" dirty="0" err="1"/>
              <a:t>تربيعية</a:t>
            </a:r>
            <a:r>
              <a:rPr lang="ar-EG" sz="4000" b="1" cap="small" dirty="0"/>
              <a:t> لا تحتوي على مقطع سيني .</a:t>
            </a:r>
            <a:endParaRPr lang="en-US" sz="40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00FEDF4-1806-D11F-E2DA-35548014C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429000"/>
            <a:ext cx="5400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5400" b="1">
                <a:solidFill>
                  <a:srgbClr val="C00000"/>
                </a:solidFill>
                <a:latin typeface="Arial" panose="020B0604020202020204" pitchFamily="34" charset="0"/>
              </a:rPr>
              <a:t>لا يوجد حل</a:t>
            </a:r>
            <a:endParaRPr lang="en-US" altLang="ar-EG" sz="5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06C25EF-92C6-F54E-40DE-950D4EB52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980728"/>
            <a:ext cx="7704658" cy="1323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ar-SA"/>
            </a:defPPr>
            <a:lvl1pPr algn="ctr" rtl="1">
              <a:defRPr sz="4000" b="1" cap="small"/>
            </a:lvl1pPr>
          </a:lstStyle>
          <a:p>
            <a:pPr eaLnBrk="1" hangingPunct="1">
              <a:defRPr/>
            </a:pPr>
            <a:r>
              <a:rPr lang="ar-EG" dirty="0"/>
              <a:t>34) التمثيل البياني لدالة تربيعية تمس محور السينات .</a:t>
            </a:r>
            <a:endParaRPr lang="en-US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1EE28B-9BDB-1789-70AF-A03BA628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500438"/>
            <a:ext cx="5400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6000" b="1">
                <a:solidFill>
                  <a:srgbClr val="C00000"/>
                </a:solidFill>
                <a:latin typeface="Arial" panose="020B0604020202020204" pitchFamily="34" charset="0"/>
              </a:rPr>
              <a:t>حل واحد.</a:t>
            </a:r>
            <a:endParaRPr lang="en-US" altLang="ar-EG" sz="6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D4706C2-6DBA-DD55-6262-EDF9DD19E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692696"/>
            <a:ext cx="7848600" cy="1323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defPPr>
              <a:defRPr lang="ar-SA"/>
            </a:defPPr>
            <a:lvl1pPr algn="ctr" rtl="1">
              <a:defRPr sz="4000" b="1" cap="small"/>
            </a:lvl1pPr>
          </a:lstStyle>
          <a:p>
            <a:pPr eaLnBrk="1" hangingPunct="1">
              <a:defRPr/>
            </a:pPr>
            <a:r>
              <a:rPr lang="ar-EG" dirty="0"/>
              <a:t>35) التمثيل البياني لدالة تربيعية تقطع محور السينات مرتين .</a:t>
            </a:r>
            <a:endParaRPr lang="en-US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9400685-FEA5-2D98-F898-444ADB0D4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4005263"/>
            <a:ext cx="5400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6000" b="1">
                <a:solidFill>
                  <a:srgbClr val="C00000"/>
                </a:solidFill>
                <a:latin typeface="Arial" panose="020B0604020202020204" pitchFamily="34" charset="0"/>
              </a:rPr>
              <a:t>حلان</a:t>
            </a:r>
            <a:endParaRPr lang="en-US" altLang="ar-EG" sz="6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758B98D-DA05-4730-6DB2-FEC0F4D8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764704"/>
            <a:ext cx="7848600" cy="193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ar-SA"/>
            </a:defPPr>
            <a:lvl1pPr algn="ctr" rtl="1">
              <a:defRPr sz="4000" b="1" cap="small"/>
            </a:lvl1pPr>
          </a:lstStyle>
          <a:p>
            <a:pPr eaLnBrk="1" hangingPunct="1">
              <a:defRPr/>
            </a:pPr>
            <a:r>
              <a:rPr lang="ar-EG" dirty="0"/>
              <a:t>36) قيمتا كل من أ، ب أكبر من صفر، وقيمة جـ أصغر من صفر في الصيغة القياسية للدالة التربيعية .</a:t>
            </a:r>
            <a:endParaRPr lang="en-US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F35FF05-9BC7-9952-2282-BF452C516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076700"/>
            <a:ext cx="54006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EG" sz="6000" b="1">
                <a:solidFill>
                  <a:srgbClr val="C00000"/>
                </a:solidFill>
                <a:latin typeface="Arial" panose="020B0604020202020204" pitchFamily="34" charset="0"/>
              </a:rPr>
              <a:t>حلان.</a:t>
            </a:r>
            <a:endParaRPr lang="en-US" altLang="ar-EG" sz="6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DD2A101-E0EB-948F-D145-ABBCBFE5E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17" y="620688"/>
            <a:ext cx="7560766" cy="193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ar-SA"/>
            </a:defPPr>
            <a:lvl1pPr algn="ctr" rtl="1">
              <a:defRPr sz="4000" b="1" cap="small"/>
            </a:lvl1pPr>
          </a:lstStyle>
          <a:p>
            <a:pPr eaLnBrk="1" hangingPunct="1">
              <a:defRPr/>
            </a:pPr>
            <a:r>
              <a:rPr lang="ar-EG" dirty="0"/>
              <a:t>37) مسألة مفتوحة: اكتب 3 دوال تربيعية على أن يكون مميز الأولى غير موجب، ومميز الثانية سالبًا، ومميز الثالثة صفرًا .</a:t>
            </a:r>
            <a:endParaRPr lang="en-US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02D7FA5-3756-C486-C071-C1458326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57563"/>
            <a:ext cx="81724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C00000"/>
                </a:solidFill>
                <a:latin typeface="Arial" panose="020B0604020202020204" pitchFamily="34" charset="0"/>
              </a:rPr>
              <a:t>المميز موجب للدالة د(س) = س</a:t>
            </a:r>
            <a:r>
              <a:rPr lang="ar-EG" altLang="ar-EG" sz="4400" b="1" baseline="300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4400" b="1">
                <a:solidFill>
                  <a:srgbClr val="C00000"/>
                </a:solidFill>
                <a:latin typeface="Arial" panose="020B0604020202020204" pitchFamily="34" charset="0"/>
              </a:rPr>
              <a:t>-4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C00000"/>
                </a:solidFill>
                <a:latin typeface="Arial" panose="020B0604020202020204" pitchFamily="34" charset="0"/>
              </a:rPr>
              <a:t>المميز سالب للدالة د(س) = س</a:t>
            </a:r>
            <a:r>
              <a:rPr lang="ar-EG" altLang="ar-EG" sz="4400" b="1" baseline="300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4400" b="1">
                <a:solidFill>
                  <a:srgbClr val="C00000"/>
                </a:solidFill>
                <a:latin typeface="Arial" panose="020B0604020202020204" pitchFamily="34" charset="0"/>
              </a:rPr>
              <a:t>+4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C00000"/>
                </a:solidFill>
                <a:latin typeface="Arial" panose="020B0604020202020204" pitchFamily="34" charset="0"/>
              </a:rPr>
              <a:t>المميز صفر للدالة د(س) = س</a:t>
            </a:r>
            <a:r>
              <a:rPr lang="ar-EG" altLang="ar-EG" sz="4400" b="1" baseline="3000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4400" b="1">
                <a:solidFill>
                  <a:srgbClr val="C00000"/>
                </a:solidFill>
                <a:latin typeface="Arial" panose="020B0604020202020204" pitchFamily="34" charset="0"/>
              </a:rPr>
              <a:t>-8س+16</a:t>
            </a:r>
            <a:endParaRPr lang="en-US" altLang="ar-EG" sz="4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A89792AE-8ED5-083F-B5FB-FE2DB2A7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99" y="476672"/>
            <a:ext cx="76327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ar-SA"/>
            </a:defPPr>
            <a:lvl1pPr algn="ctr" rtl="1">
              <a:defRPr sz="4000" b="1" cap="small"/>
            </a:lvl1pPr>
          </a:lstStyle>
          <a:p>
            <a:pPr algn="justLow" eaLnBrk="1" hangingPunct="1">
              <a:defRPr/>
            </a:pPr>
            <a:r>
              <a:rPr lang="ar-EG" sz="3600" dirty="0"/>
              <a:t>38) اكتب: وضح طرق حل المعادلات التربيعية، وأعط مثالًا مختلفًا لكل طريقة. فسر إجابتك.</a:t>
            </a:r>
            <a:endParaRPr lang="en-US" sz="36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CD74A8C-D38C-A58F-C8AC-E0B43C69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" y="2060848"/>
            <a:ext cx="84724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ar-EG" altLang="ar-EG" b="1" dirty="0">
                <a:solidFill>
                  <a:srgbClr val="C00000"/>
                </a:solidFill>
                <a:latin typeface="Arial" panose="020B0604020202020204" pitchFamily="34" charset="0"/>
              </a:rPr>
              <a:t>التحليل طريقة سهلة عندما تكون ثلاثية الحدود قابلة للتحليل.</a:t>
            </a:r>
          </a:p>
          <a:p>
            <a:pPr eaLnBrk="1" hangingPunct="1">
              <a:spcBef>
                <a:spcPct val="0"/>
              </a:spcBef>
            </a:pPr>
            <a:r>
              <a:rPr lang="ar-EG" altLang="ar-EG" b="1" dirty="0">
                <a:solidFill>
                  <a:srgbClr val="C00000"/>
                </a:solidFill>
                <a:latin typeface="Arial" panose="020B0604020202020204" pitchFamily="34" charset="0"/>
              </a:rPr>
              <a:t>التمثيل البياني: يعطي فقط جذورًا تقريبية لإيجاد الجذر التربيعي طريقة سهلة عندما تكون المعادلة من الشكل أس</a:t>
            </a:r>
            <a:r>
              <a:rPr lang="ar-EG" altLang="ar-EG" b="1" baseline="38000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ar-EG" altLang="ar-EG" b="1" dirty="0">
                <a:solidFill>
                  <a:srgbClr val="C00000"/>
                </a:solidFill>
                <a:latin typeface="Arial" panose="020B0604020202020204" pitchFamily="34" charset="0"/>
              </a:rPr>
              <a:t>+ب= 0 ، لكنها غير فعالة إذا لم يكن الطرفان مربعًا كاملًا.</a:t>
            </a:r>
            <a:endParaRPr lang="en-US" altLang="ar-EG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ar-EG" altLang="ar-EG" b="1" dirty="0">
                <a:solidFill>
                  <a:srgbClr val="C00000"/>
                </a:solidFill>
                <a:latin typeface="Arial" panose="020B0604020202020204" pitchFamily="34" charset="0"/>
              </a:rPr>
              <a:t>إكمال المربع: طريقة مضمونة لحل جميع المعادلات التربيعية، لكن قد تكون حساباتها غير سلسلة إذا كانت تحوي كسورًا.</a:t>
            </a:r>
          </a:p>
          <a:p>
            <a:pPr eaLnBrk="1" hangingPunct="1">
              <a:spcBef>
                <a:spcPct val="0"/>
              </a:spcBef>
            </a:pPr>
            <a:r>
              <a:rPr lang="ar-EG" altLang="ar-EG" b="1" dirty="0">
                <a:solidFill>
                  <a:srgbClr val="C00000"/>
                </a:solidFill>
                <a:latin typeface="Arial" panose="020B0604020202020204" pitchFamily="34" charset="0"/>
              </a:rPr>
              <a:t>القانون العام: طريقة مضمونة لحل جميع المعادلات التربيعية.</a:t>
            </a:r>
            <a:endParaRPr lang="en-US" altLang="ar-EG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815730" y="1640342"/>
            <a:ext cx="6125351" cy="2766865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5D82DC1D-6685-4DA7-8C62-669040C9927F}"/>
              </a:ext>
            </a:extLst>
          </p:cNvPr>
          <p:cNvSpPr txBox="1"/>
          <p:nvPr/>
        </p:nvSpPr>
        <p:spPr bwMode="auto">
          <a:xfrm>
            <a:off x="-1589642" y="2096282"/>
            <a:ext cx="7924746" cy="1405533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srgbClr val="FDD336"/>
                </a:solidFill>
                <a:cs typeface="Times New Roman" panose="02020603050405020304" pitchFamily="18" charset="0"/>
              </a:rPr>
              <a:t>تدريب على اختبار </a:t>
            </a:r>
          </a:p>
        </p:txBody>
      </p:sp>
    </p:spTree>
    <p:extLst>
      <p:ext uri="{BB962C8B-B14F-4D97-AF65-F5344CB8AC3E}">
        <p14:creationId xmlns:p14="http://schemas.microsoft.com/office/powerpoint/2010/main" val="2340468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5DC62D43-1F7F-3BDB-4C10-09806FB7E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429000"/>
            <a:ext cx="322262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5D5D2FE0-C5A9-FB99-FB9D-7608F5C7140D}"/>
              </a:ext>
            </a:extLst>
          </p:cNvPr>
          <p:cNvSpPr/>
          <p:nvPr/>
        </p:nvSpPr>
        <p:spPr>
          <a:xfrm>
            <a:off x="900113" y="476250"/>
            <a:ext cx="7488237" cy="1071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rtl="1" eaLnBrk="1" hangingPunct="1">
              <a:defRPr/>
            </a:pPr>
            <a:r>
              <a:rPr lang="ar-EG" sz="3200" b="1" cap="small" dirty="0">
                <a:solidFill>
                  <a:schemeClr val="tx1"/>
                </a:solidFill>
              </a:rPr>
              <a:t>39) إجابة قصيرة: إذا علمت أن المثلث المجاور متطابق الضلعين، فما قيمة </a:t>
            </a:r>
            <a:r>
              <a:rPr lang="ar-EG" sz="3200" b="1" cap="small" dirty="0" err="1">
                <a:solidFill>
                  <a:schemeClr val="tx1"/>
                </a:solidFill>
              </a:rPr>
              <a:t>س</a:t>
            </a:r>
            <a:r>
              <a:rPr lang="ar-EG" sz="3200" b="1" cap="small" dirty="0">
                <a:solidFill>
                  <a:schemeClr val="tx1"/>
                </a:solidFill>
              </a:rPr>
              <a:t>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B097733-56A9-F4C7-009B-650F69658C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64987" y="2249888"/>
            <a:ext cx="5832723" cy="3766737"/>
          </a:xfrm>
          <a:prstGeom prst="rect">
            <a:avLst/>
          </a:prstGeom>
          <a:blipFill>
            <a:blip r:embed="rId6"/>
            <a:stretch>
              <a:fillRect t="-2427" r="-3135" b="-1780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6D0C3ACC-A7A0-753E-04D5-3481ADFA997C}"/>
              </a:ext>
            </a:extLst>
          </p:cNvPr>
          <p:cNvSpPr txBox="1"/>
          <p:nvPr/>
        </p:nvSpPr>
        <p:spPr>
          <a:xfrm>
            <a:off x="3563938" y="815975"/>
            <a:ext cx="4608512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/>
              <a:t>11) 4س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+ 5س – 6 = 0 </a:t>
            </a:r>
            <a:endParaRPr lang="ar-SA" sz="2800" b="1" baseline="-25000" dirty="0">
              <a:solidFill>
                <a:srgbClr val="CC0066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1EBA568-4531-8EEF-2416-5193B295F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363" y="-11509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C7D36A51-9C66-105E-831E-C218EF91E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363" y="-11509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13AA6499-AE8A-7EA2-A7C3-F81E01BCD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363" y="-11509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F6A55ED-E77F-AAC0-15AF-A416F1CD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881188"/>
            <a:ext cx="393223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74A1A3D8-C7D0-A9D5-78DC-30C0772812C5}"/>
              </a:ext>
            </a:extLst>
          </p:cNvPr>
          <p:cNvSpPr/>
          <p:nvPr/>
        </p:nvSpPr>
        <p:spPr>
          <a:xfrm>
            <a:off x="755650" y="1123950"/>
            <a:ext cx="7704138" cy="41767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 rtl="1" eaLnBrk="1" hangingPunct="1">
              <a:lnSpc>
                <a:spcPct val="200000"/>
              </a:lnSpc>
              <a:defRPr/>
            </a:pPr>
            <a:r>
              <a:rPr lang="ar-EG" sz="3200" b="1" cap="small" dirty="0">
                <a:solidFill>
                  <a:schemeClr val="tx1"/>
                </a:solidFill>
              </a:rPr>
              <a:t>40) ما حلول الدالة </a:t>
            </a:r>
            <a:r>
              <a:rPr lang="ar-EG" sz="3200" b="1" cap="small" dirty="0" err="1">
                <a:solidFill>
                  <a:schemeClr val="tx1"/>
                </a:solidFill>
              </a:rPr>
              <a:t>التربيعية</a:t>
            </a:r>
            <a:r>
              <a:rPr lang="ar-EG" sz="3200" b="1" cap="small" dirty="0">
                <a:solidFill>
                  <a:schemeClr val="tx1"/>
                </a:solidFill>
              </a:rPr>
              <a:t> 6هـ</a:t>
            </a:r>
            <a:r>
              <a:rPr lang="ar-EG" sz="3200" b="1" baseline="30000" dirty="0">
                <a:solidFill>
                  <a:schemeClr val="tx1"/>
                </a:solidFill>
              </a:rPr>
              <a:t>2</a:t>
            </a:r>
            <a:r>
              <a:rPr lang="ar-EG" sz="3200" b="1" cap="small" dirty="0">
                <a:solidFill>
                  <a:schemeClr val="tx1"/>
                </a:solidFill>
              </a:rPr>
              <a:t> + 6هـ = 72؟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200000"/>
              </a:lnSpc>
              <a:defRPr/>
            </a:pPr>
            <a:r>
              <a:rPr lang="ar-EG" sz="3200" b="1" cap="small" dirty="0">
                <a:solidFill>
                  <a:schemeClr val="tx1"/>
                </a:solidFill>
              </a:rPr>
              <a:t>أ) 3 أو -4                    جـ) لا يوجد حلول حقيقية</a:t>
            </a:r>
            <a:endParaRPr lang="en-US" sz="320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200000"/>
              </a:lnSpc>
              <a:defRPr/>
            </a:pPr>
            <a:r>
              <a:rPr lang="ar-EG" sz="3200" b="1" cap="small" dirty="0">
                <a:solidFill>
                  <a:schemeClr val="tx1"/>
                </a:solidFill>
              </a:rPr>
              <a:t>ب) -3 أو 4                    د) 12 أو -48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55685937-008C-315F-3992-299A50D63FD4}"/>
              </a:ext>
            </a:extLst>
          </p:cNvPr>
          <p:cNvSpPr/>
          <p:nvPr/>
        </p:nvSpPr>
        <p:spPr>
          <a:xfrm>
            <a:off x="6411913" y="2997200"/>
            <a:ext cx="1944687" cy="863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6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233CBAE-490F-77EE-66F8-E1C4F611E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412875"/>
            <a:ext cx="63357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7030A0"/>
                </a:solidFill>
                <a:latin typeface="Arial" panose="020B0604020202020204" pitchFamily="34" charset="0"/>
              </a:rPr>
              <a:t>6 هـ</a:t>
            </a:r>
            <a:r>
              <a:rPr lang="ar-EG" altLang="ar-EG" sz="3600" b="1" baseline="3000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3600" b="1">
                <a:solidFill>
                  <a:srgbClr val="7030A0"/>
                </a:solidFill>
                <a:latin typeface="Arial" panose="020B0604020202020204" pitchFamily="34" charset="0"/>
              </a:rPr>
              <a:t> + 6 هـ - 72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7030A0"/>
                </a:solidFill>
                <a:latin typeface="Arial" panose="020B0604020202020204" pitchFamily="34" charset="0"/>
              </a:rPr>
              <a:t>هـ</a:t>
            </a:r>
            <a:r>
              <a:rPr lang="ar-EG" altLang="ar-EG" sz="3600" b="1" baseline="3000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3600" b="1">
                <a:solidFill>
                  <a:srgbClr val="7030A0"/>
                </a:solidFill>
                <a:latin typeface="Arial" panose="020B0604020202020204" pitchFamily="34" charset="0"/>
              </a:rPr>
              <a:t> + هـ - 12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7030A0"/>
                </a:solidFill>
                <a:latin typeface="Arial" panose="020B0604020202020204" pitchFamily="34" charset="0"/>
              </a:rPr>
              <a:t>(هـ - 3) (هـ +4)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7030A0"/>
                </a:solidFill>
                <a:latin typeface="Arial" panose="020B0604020202020204" pitchFamily="34" charset="0"/>
              </a:rPr>
              <a:t>هـ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7030A0"/>
                </a:solidFill>
                <a:latin typeface="Arial" panose="020B0604020202020204" pitchFamily="34" charset="0"/>
              </a:rPr>
              <a:t>هـ = -4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FF0000"/>
                </a:solidFill>
                <a:latin typeface="Arial" panose="020B0604020202020204" pitchFamily="34" charset="0"/>
              </a:rPr>
              <a:t>الاختيار الصحيح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FF0000"/>
                </a:solidFill>
                <a:latin typeface="Arial" panose="020B0604020202020204" pitchFamily="34" charset="0"/>
              </a:rPr>
              <a:t>أ) 3 أو -4</a:t>
            </a:r>
            <a:endParaRPr lang="en-US" altLang="ar-EG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815730" y="1640342"/>
            <a:ext cx="6125351" cy="2766865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5D82DC1D-6685-4DA7-8C62-669040C9927F}"/>
              </a:ext>
            </a:extLst>
          </p:cNvPr>
          <p:cNvSpPr txBox="1"/>
          <p:nvPr/>
        </p:nvSpPr>
        <p:spPr bwMode="auto">
          <a:xfrm>
            <a:off x="-1589642" y="2096282"/>
            <a:ext cx="7924746" cy="1405533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srgbClr val="FDD336"/>
                </a:solidFill>
                <a:cs typeface="Times New Roman" panose="02020603050405020304" pitchFamily="18" charset="0"/>
              </a:rPr>
              <a:t>مراجعة تراكمية </a:t>
            </a:r>
          </a:p>
        </p:txBody>
      </p:sp>
    </p:spTree>
    <p:extLst>
      <p:ext uri="{BB962C8B-B14F-4D97-AF65-F5344CB8AC3E}">
        <p14:creationId xmlns:p14="http://schemas.microsoft.com/office/powerpoint/2010/main" val="3712997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" name="Group 61"/>
          <p:cNvGrpSpPr/>
          <p:nvPr/>
        </p:nvGrpSpPr>
        <p:grpSpPr>
          <a:xfrm rot="-63649">
            <a:off x="383696" y="1119405"/>
            <a:ext cx="8376609" cy="461919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6" name="Freeform 106"/>
          <p:cNvSpPr/>
          <p:nvPr/>
        </p:nvSpPr>
        <p:spPr>
          <a:xfrm rot="439454">
            <a:off x="552826" y="4437666"/>
            <a:ext cx="2829826" cy="1436398"/>
          </a:xfrm>
          <a:custGeom>
            <a:avLst/>
            <a:gdLst/>
            <a:ahLst/>
            <a:cxnLst/>
            <a:rect l="l" t="t" r="r" b="b"/>
            <a:pathLst>
              <a:path w="4320871" h="1806910">
                <a:moveTo>
                  <a:pt x="0" y="0"/>
                </a:moveTo>
                <a:lnTo>
                  <a:pt x="4320871" y="0"/>
                </a:lnTo>
                <a:lnTo>
                  <a:pt x="4320871" y="1806910"/>
                </a:lnTo>
                <a:lnTo>
                  <a:pt x="0" y="18069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869479F0-C593-49BC-BBF7-56CE2684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278" y="1892830"/>
            <a:ext cx="66976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4000" b="1" cap="small" dirty="0"/>
              <a:t>حُل كل معادلة فيما يأتي بإكمال المربع  مقربًا الحل إلى أقرب جزء من عشرة إذا كان ذلك ضروريًا:</a:t>
            </a:r>
            <a:endParaRPr lang="en-US" sz="4000" dirty="0"/>
          </a:p>
        </p:txBody>
      </p:sp>
      <p:sp>
        <p:nvSpPr>
          <p:cNvPr id="110" name="مستطيل مستدير الزوايا 3">
            <a:extLst>
              <a:ext uri="{FF2B5EF4-FFF2-40B4-BE49-F238E27FC236}">
                <a16:creationId xmlns:a16="http://schemas.microsoft.com/office/drawing/2014/main" id="{B3F0438E-4294-46EB-BAA3-551AC5129FAC}"/>
              </a:ext>
            </a:extLst>
          </p:cNvPr>
          <p:cNvSpPr/>
          <p:nvPr/>
        </p:nvSpPr>
        <p:spPr>
          <a:xfrm rot="538242">
            <a:off x="841139" y="4747570"/>
            <a:ext cx="2339975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solidFill>
                  <a:srgbClr val="800000"/>
                </a:solidFill>
              </a:rPr>
              <a:t>الدرس 8-3</a:t>
            </a:r>
            <a:endParaRPr lang="ar-SA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8E2E27E-CFFE-E7A5-EDD2-D7DEAADA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9275"/>
            <a:ext cx="7173912" cy="64611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41) 6س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– 17س + 12 = 0 </a:t>
            </a:r>
            <a:endParaRPr lang="en-US" sz="36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03C8D5B-A193-206A-2385-60004E70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2725"/>
            <a:ext cx="2770188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B57CB9D-0B44-31E6-1012-4C6A69ED3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93738"/>
            <a:ext cx="7173912" cy="6461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42) 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– 9س = - 12</a:t>
            </a:r>
            <a:endParaRPr lang="en-US" sz="36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01E901D-3D3F-F883-0274-DA6E78DC0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628775"/>
            <a:ext cx="3292475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768674-6438-3F3E-44F7-F83AF0429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76672"/>
            <a:ext cx="7175500" cy="6477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43) 4س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= 20س – 25 </a:t>
            </a:r>
            <a:endParaRPr lang="en-US" sz="36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DA1511E-9FE1-4901-C123-56F4ACF15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1427163"/>
            <a:ext cx="318770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" name="Group 61"/>
          <p:cNvGrpSpPr/>
          <p:nvPr/>
        </p:nvGrpSpPr>
        <p:grpSpPr>
          <a:xfrm rot="-63649">
            <a:off x="383696" y="1119405"/>
            <a:ext cx="8376609" cy="461919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6" name="Freeform 106"/>
          <p:cNvSpPr/>
          <p:nvPr/>
        </p:nvSpPr>
        <p:spPr>
          <a:xfrm rot="439454">
            <a:off x="552826" y="4437666"/>
            <a:ext cx="2829826" cy="1436398"/>
          </a:xfrm>
          <a:custGeom>
            <a:avLst/>
            <a:gdLst/>
            <a:ahLst/>
            <a:cxnLst/>
            <a:rect l="l" t="t" r="r" b="b"/>
            <a:pathLst>
              <a:path w="4320871" h="1806910">
                <a:moveTo>
                  <a:pt x="0" y="0"/>
                </a:moveTo>
                <a:lnTo>
                  <a:pt x="4320871" y="0"/>
                </a:lnTo>
                <a:lnTo>
                  <a:pt x="4320871" y="1806910"/>
                </a:lnTo>
                <a:lnTo>
                  <a:pt x="0" y="18069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869479F0-C593-49BC-BBF7-56CE2684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278" y="1892830"/>
            <a:ext cx="66976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lvl="0" algn="ctr" rtl="1" eaLnBrk="1" hangingPunct="1">
              <a:defRPr/>
            </a:pPr>
            <a:r>
              <a:rPr lang="ar-EG" sz="4000" b="1" cap="small" dirty="0">
                <a:solidFill>
                  <a:prstClr val="black"/>
                </a:solidFill>
              </a:rPr>
              <a:t>لتكن ص = س2 – 5س + 4 .</a:t>
            </a:r>
          </a:p>
        </p:txBody>
      </p:sp>
      <p:sp>
        <p:nvSpPr>
          <p:cNvPr id="110" name="مستطيل مستدير الزوايا 3">
            <a:extLst>
              <a:ext uri="{FF2B5EF4-FFF2-40B4-BE49-F238E27FC236}">
                <a16:creationId xmlns:a16="http://schemas.microsoft.com/office/drawing/2014/main" id="{B3F0438E-4294-46EB-BAA3-551AC5129FAC}"/>
              </a:ext>
            </a:extLst>
          </p:cNvPr>
          <p:cNvSpPr/>
          <p:nvPr/>
        </p:nvSpPr>
        <p:spPr>
          <a:xfrm rot="538242">
            <a:off x="841139" y="4747570"/>
            <a:ext cx="2339975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الدرس 8-1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25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466EB991-D82F-BB56-DA7E-D7BAF13E8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693738"/>
            <a:ext cx="7172325" cy="6461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44) اكتب معادلة محور التماثل.</a:t>
            </a:r>
            <a:endParaRPr lang="en-US" sz="36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47B6329-9571-A311-0DA0-85017E5DD77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85044" y="3105944"/>
            <a:ext cx="7173912" cy="1629742"/>
          </a:xfrm>
          <a:prstGeom prst="rect">
            <a:avLst/>
          </a:prstGeom>
          <a:blipFill>
            <a:blip r:embed="rId5"/>
            <a:stretch>
              <a:fillRect b="-13483"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1D6017E6-084F-0D3C-BBD9-B873FB10A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692696"/>
            <a:ext cx="7172325" cy="12001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45) أوجد إحداثيات نقطة الرأس، وهل هي نقطة عظمى أم صغرى؟</a:t>
            </a:r>
            <a:endParaRPr lang="en-US" sz="36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B7EF3B9-0332-2B43-FE6E-8C1CD62E0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2614613"/>
            <a:ext cx="71739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EG" altLang="ar-EG" sz="3600" b="1">
                <a:solidFill>
                  <a:srgbClr val="7030A0"/>
                </a:solidFill>
              </a:rPr>
              <a:t>عند س = 2.5</a:t>
            </a:r>
          </a:p>
          <a:p>
            <a:pPr algn="r" rtl="1" eaLnBrk="1" hangingPunct="1"/>
            <a:r>
              <a:rPr lang="ar-EG" altLang="ar-EG" sz="3600" b="1">
                <a:solidFill>
                  <a:srgbClr val="7030A0"/>
                </a:solidFill>
              </a:rPr>
              <a:t>ص = (2.5)</a:t>
            </a:r>
            <a:r>
              <a:rPr lang="ar-EG" altLang="ar-EG" sz="3600" b="1" baseline="30000">
                <a:solidFill>
                  <a:srgbClr val="7030A0"/>
                </a:solidFill>
              </a:rPr>
              <a:t>2</a:t>
            </a:r>
            <a:r>
              <a:rPr lang="ar-EG" altLang="ar-EG" sz="3600" b="1">
                <a:solidFill>
                  <a:srgbClr val="7030A0"/>
                </a:solidFill>
              </a:rPr>
              <a:t> – 5 × 2.5 + 4</a:t>
            </a:r>
          </a:p>
          <a:p>
            <a:pPr algn="r" rtl="1" eaLnBrk="1" hangingPunct="1"/>
            <a:r>
              <a:rPr lang="ar-EG" altLang="ar-EG" sz="3600" b="1">
                <a:solidFill>
                  <a:srgbClr val="7030A0"/>
                </a:solidFill>
              </a:rPr>
              <a:t>ص = 6.25 – 12.5 + 4</a:t>
            </a:r>
          </a:p>
          <a:p>
            <a:pPr algn="r" rtl="1" eaLnBrk="1" hangingPunct="1"/>
            <a:r>
              <a:rPr lang="ar-EG" altLang="ar-EG" sz="3600" b="1">
                <a:solidFill>
                  <a:srgbClr val="7030A0"/>
                </a:solidFill>
              </a:rPr>
              <a:t>ص = -2.25</a:t>
            </a:r>
          </a:p>
          <a:p>
            <a:pPr algn="ctr" rtl="1" eaLnBrk="1" hangingPunct="1"/>
            <a:r>
              <a:rPr lang="ar-EG" altLang="ar-EG" sz="3600" b="1">
                <a:solidFill>
                  <a:srgbClr val="FF0000"/>
                </a:solidFill>
              </a:rPr>
              <a:t>(2.5 ، -2.25) نقطة صغرى</a:t>
            </a:r>
            <a:endParaRPr lang="en-US" altLang="ar-EG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0EE467-F9D8-7AF5-7823-5ECCBB8613C8}"/>
              </a:ext>
            </a:extLst>
          </p:cNvPr>
          <p:cNvSpPr txBox="1"/>
          <p:nvPr/>
        </p:nvSpPr>
        <p:spPr>
          <a:xfrm>
            <a:off x="2699792" y="932830"/>
            <a:ext cx="4608513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/>
              <a:t>12) 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+ 16 = 0</a:t>
            </a:r>
            <a:endParaRPr lang="ar-SA" sz="2800" b="1" baseline="-25000" dirty="0">
              <a:solidFill>
                <a:srgbClr val="CC0066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AC3215-3A0F-2F82-4AA2-E3299A21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3357563"/>
            <a:ext cx="28622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800000"/>
                </a:solidFill>
                <a:latin typeface="Arial" panose="020B0604020202020204" pitchFamily="34" charset="0"/>
              </a:rPr>
              <a:t>س</a:t>
            </a:r>
            <a:r>
              <a:rPr lang="ar-EG" altLang="ar-EG" sz="4400" b="1" baseline="30000">
                <a:solidFill>
                  <a:srgbClr val="80000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4400" b="1">
                <a:solidFill>
                  <a:srgbClr val="800000"/>
                </a:solidFill>
                <a:latin typeface="Arial" panose="020B0604020202020204" pitchFamily="34" charset="0"/>
              </a:rPr>
              <a:t>= -16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800000"/>
                </a:solidFill>
                <a:latin typeface="Arial" panose="020B0604020202020204" pitchFamily="34" charset="0"/>
              </a:rPr>
              <a:t>Ø</a:t>
            </a:r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9BBAD926-45B9-1C54-8876-76598F966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36871" name="Rectangle 2">
            <a:extLst>
              <a:ext uri="{FF2B5EF4-FFF2-40B4-BE49-F238E27FC236}">
                <a16:creationId xmlns:a16="http://schemas.microsoft.com/office/drawing/2014/main" id="{07CC716E-5F93-FE5E-D6EA-ACA31055C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36872" name="Rectangle 2">
            <a:extLst>
              <a:ext uri="{FF2B5EF4-FFF2-40B4-BE49-F238E27FC236}">
                <a16:creationId xmlns:a16="http://schemas.microsoft.com/office/drawing/2014/main" id="{75E51208-18B5-15E5-B532-82010706C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60B9BD76-B326-35DA-7A18-3FD78AB47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863600"/>
            <a:ext cx="7173912" cy="64611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46) مثل الدالة بيانيًا.</a:t>
            </a:r>
            <a:endParaRPr lang="en-US" sz="3600" dirty="0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209A923-1EEC-C8F5-ED1C-A53DD0C5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2133600"/>
            <a:ext cx="4176712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FAFE7883-4697-1747-3617-8EF55F68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052736"/>
            <a:ext cx="7173912" cy="6461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ar-EG" sz="3600" b="1" cap="small" dirty="0"/>
              <a:t>47) حدد مجال الدالة ومداها.</a:t>
            </a:r>
            <a:endParaRPr lang="en-US" sz="36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24C04E7-4F64-A395-F587-03B172F4B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3284538"/>
            <a:ext cx="59531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7030A0"/>
                </a:solidFill>
                <a:latin typeface="Arial" panose="020B0604020202020204" pitchFamily="34" charset="0"/>
              </a:rPr>
              <a:t>المجال= جميع الأعداد الحقيقية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7030A0"/>
                </a:solidFill>
                <a:latin typeface="Arial" panose="020B0604020202020204" pitchFamily="34" charset="0"/>
              </a:rPr>
              <a:t>المدى= {ص|ص≥-2</a:t>
            </a:r>
            <a:r>
              <a:rPr lang="ar-SA" altLang="ar-EG" sz="4400" b="1">
                <a:solidFill>
                  <a:srgbClr val="7030A0"/>
                </a:solidFill>
                <a:latin typeface="Arial" panose="020B0604020202020204" pitchFamily="34" charset="0"/>
              </a:rPr>
              <a:t>5</a:t>
            </a:r>
            <a:r>
              <a:rPr lang="en-US" altLang="ar-EG" sz="4400" b="1">
                <a:solidFill>
                  <a:srgbClr val="7030A0"/>
                </a:solidFill>
                <a:latin typeface="Arial" panose="020B0604020202020204" pitchFamily="34" charset="0"/>
              </a:rPr>
              <a:t>,</a:t>
            </a:r>
            <a:r>
              <a:rPr lang="ar-EG" altLang="ar-EG" sz="4400" b="1">
                <a:solidFill>
                  <a:srgbClr val="7030A0"/>
                </a:solidFill>
                <a:latin typeface="Arial" panose="020B0604020202020204" pitchFamily="34" charset="0"/>
              </a:rPr>
              <a:t>2}</a:t>
            </a:r>
            <a:endParaRPr lang="en-US" altLang="ar-EG" sz="44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  <p:sndAc>
      <p:stSnd>
        <p:snd r:embed="rId2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815528">
            <a:off x="-2331032" y="-2817996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5"/>
                </a:lnTo>
                <a:lnTo>
                  <a:pt x="0" y="186423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905540" flipH="1">
            <a:off x="6825294" y="1141904"/>
            <a:ext cx="1374105" cy="2769681"/>
          </a:xfrm>
          <a:custGeom>
            <a:avLst/>
            <a:gdLst/>
            <a:ahLst/>
            <a:cxnLst/>
            <a:rect l="l" t="t" r="r" b="b"/>
            <a:pathLst>
              <a:path w="2748210" h="5539361">
                <a:moveTo>
                  <a:pt x="2748210" y="0"/>
                </a:moveTo>
                <a:lnTo>
                  <a:pt x="0" y="0"/>
                </a:lnTo>
                <a:lnTo>
                  <a:pt x="0" y="5539361"/>
                </a:lnTo>
                <a:lnTo>
                  <a:pt x="2748210" y="5539361"/>
                </a:lnTo>
                <a:lnTo>
                  <a:pt x="274821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5473587">
            <a:off x="5384424" y="4330061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4" y="0"/>
                </a:lnTo>
                <a:lnTo>
                  <a:pt x="509814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Freeform 66"/>
          <p:cNvSpPr/>
          <p:nvPr/>
        </p:nvSpPr>
        <p:spPr>
          <a:xfrm rot="-565416">
            <a:off x="6357487" y="1923637"/>
            <a:ext cx="254907" cy="1685336"/>
          </a:xfrm>
          <a:custGeom>
            <a:avLst/>
            <a:gdLst/>
            <a:ahLst/>
            <a:cxnLst/>
            <a:rect l="l" t="t" r="r" b="b"/>
            <a:pathLst>
              <a:path w="509814" h="3370672">
                <a:moveTo>
                  <a:pt x="0" y="0"/>
                </a:moveTo>
                <a:lnTo>
                  <a:pt x="509815" y="0"/>
                </a:lnTo>
                <a:lnTo>
                  <a:pt x="509815" y="3370672"/>
                </a:lnTo>
                <a:lnTo>
                  <a:pt x="0" y="33706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3364667">
            <a:off x="5084084" y="3677288"/>
            <a:ext cx="1276408" cy="1276408"/>
          </a:xfrm>
          <a:custGeom>
            <a:avLst/>
            <a:gdLst/>
            <a:ahLst/>
            <a:cxnLst/>
            <a:rect l="l" t="t" r="r" b="b"/>
            <a:pathLst>
              <a:path w="2552815" h="2552815">
                <a:moveTo>
                  <a:pt x="0" y="0"/>
                </a:moveTo>
                <a:lnTo>
                  <a:pt x="2552815" y="0"/>
                </a:lnTo>
                <a:lnTo>
                  <a:pt x="2552815" y="2552815"/>
                </a:lnTo>
                <a:lnTo>
                  <a:pt x="0" y="25528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Freeform 68"/>
          <p:cNvSpPr/>
          <p:nvPr/>
        </p:nvSpPr>
        <p:spPr>
          <a:xfrm rot="9572912">
            <a:off x="5834246" y="3055844"/>
            <a:ext cx="1828800" cy="970738"/>
          </a:xfrm>
          <a:custGeom>
            <a:avLst/>
            <a:gdLst/>
            <a:ahLst/>
            <a:cxnLst/>
            <a:rect l="l" t="t" r="r" b="b"/>
            <a:pathLst>
              <a:path w="3657600" h="1941475">
                <a:moveTo>
                  <a:pt x="0" y="0"/>
                </a:moveTo>
                <a:lnTo>
                  <a:pt x="3657600" y="0"/>
                </a:lnTo>
                <a:lnTo>
                  <a:pt x="3657600" y="1941475"/>
                </a:lnTo>
                <a:lnTo>
                  <a:pt x="0" y="19414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2">
            <a:extLst>
              <a:ext uri="{FF2B5EF4-FFF2-40B4-BE49-F238E27FC236}">
                <a16:creationId xmlns:a16="http://schemas.microsoft.com/office/drawing/2014/main" id="{2C374660-B72D-FD73-C943-9201A5578490}"/>
              </a:ext>
            </a:extLst>
          </p:cNvPr>
          <p:cNvSpPr/>
          <p:nvPr/>
        </p:nvSpPr>
        <p:spPr>
          <a:xfrm>
            <a:off x="-815730" y="1640342"/>
            <a:ext cx="6125351" cy="2766865"/>
          </a:xfrm>
          <a:custGeom>
            <a:avLst/>
            <a:gdLst/>
            <a:ahLst/>
            <a:cxnLst/>
            <a:rect l="l" t="t" r="r" b="b"/>
            <a:pathLst>
              <a:path w="1230934" h="514754">
                <a:moveTo>
                  <a:pt x="0" y="0"/>
                </a:moveTo>
                <a:lnTo>
                  <a:pt x="1230934" y="0"/>
                </a:lnTo>
                <a:lnTo>
                  <a:pt x="1230934" y="514754"/>
                </a:lnTo>
                <a:lnTo>
                  <a:pt x="0" y="5147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0" name="TextBox 3">
            <a:extLst>
              <a:ext uri="{FF2B5EF4-FFF2-40B4-BE49-F238E27FC236}">
                <a16:creationId xmlns:a16="http://schemas.microsoft.com/office/drawing/2014/main" id="{5D82DC1D-6685-4DA7-8C62-669040C9927F}"/>
              </a:ext>
            </a:extLst>
          </p:cNvPr>
          <p:cNvSpPr txBox="1"/>
          <p:nvPr/>
        </p:nvSpPr>
        <p:spPr bwMode="auto">
          <a:xfrm>
            <a:off x="-1589642" y="2096282"/>
            <a:ext cx="7924746" cy="1405533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srgbClr val="FDD336"/>
                </a:solidFill>
                <a:cs typeface="Times New Roman" panose="02020603050405020304" pitchFamily="18" charset="0"/>
              </a:rPr>
              <a:t>استعد للدرس اللاحق</a:t>
            </a:r>
          </a:p>
        </p:txBody>
      </p:sp>
    </p:spTree>
    <p:extLst>
      <p:ext uri="{BB962C8B-B14F-4D97-AF65-F5344CB8AC3E}">
        <p14:creationId xmlns:p14="http://schemas.microsoft.com/office/powerpoint/2010/main" val="3148547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1077309" y="-1207886"/>
            <a:ext cx="6517463" cy="9112421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722524" y="852777"/>
            <a:ext cx="3943073" cy="1439373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537D361D-8A7E-4045-8991-3A7FE61B6A3B}"/>
              </a:ext>
            </a:extLst>
          </p:cNvPr>
          <p:cNvSpPr txBox="1"/>
          <p:nvPr/>
        </p:nvSpPr>
        <p:spPr bwMode="auto">
          <a:xfrm>
            <a:off x="2317678" y="1023881"/>
            <a:ext cx="4896544" cy="1264980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مهارة سابقة</a:t>
            </a:r>
          </a:p>
        </p:txBody>
      </p:sp>
      <p:sp>
        <p:nvSpPr>
          <p:cNvPr id="69" name="Flowchart: Process 2">
            <a:extLst>
              <a:ext uri="{FF2B5EF4-FFF2-40B4-BE49-F238E27FC236}">
                <a16:creationId xmlns:a16="http://schemas.microsoft.com/office/drawing/2014/main" id="{EAC3D8EB-BEBF-4CCA-9CE3-7771261BC34B}"/>
              </a:ext>
            </a:extLst>
          </p:cNvPr>
          <p:cNvSpPr/>
          <p:nvPr/>
        </p:nvSpPr>
        <p:spPr>
          <a:xfrm>
            <a:off x="910729" y="2758179"/>
            <a:ext cx="7399977" cy="1217613"/>
          </a:xfrm>
          <a:prstGeom prst="flowChart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5400" b="1" dirty="0">
                <a:solidFill>
                  <a:srgbClr val="9BBB59">
                    <a:lumMod val="50000"/>
                  </a:srgbClr>
                </a:solidFill>
              </a:rPr>
              <a:t>أوجد ناتج كل مما يأتي:</a:t>
            </a:r>
          </a:p>
        </p:txBody>
      </p:sp>
    </p:spTree>
    <p:extLst>
      <p:ext uri="{BB962C8B-B14F-4D97-AF65-F5344CB8AC3E}">
        <p14:creationId xmlns:p14="http://schemas.microsoft.com/office/powerpoint/2010/main" val="1089793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5722E6-7943-DF5F-9865-60E36D7E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36663"/>
            <a:ext cx="16144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EAB6D70-CF80-D13B-8940-B9EB942DD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140075"/>
            <a:ext cx="26558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127550-8545-1A7C-FF19-D23CB157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927100"/>
            <a:ext cx="21923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82ADFEC-F1D2-2EAB-43BD-4DE6E4334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0075"/>
            <a:ext cx="202723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C1BBD3-5631-48E7-482D-E2B1AC23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1002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9148C31-CDE8-71C4-FE18-263C9FB32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3140075"/>
            <a:ext cx="25638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5D072B-379C-7737-4DFA-6BF4BA14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4088"/>
            <a:ext cx="15843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4F7B87E-3D6A-5CC6-7745-155C4256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140075"/>
            <a:ext cx="18843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A98004-C8D9-5C4C-368E-8814CFA4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27100"/>
            <a:ext cx="17700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4ED489D-BC22-2A94-F762-2C1CE767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990850"/>
            <a:ext cx="1927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1F7ADD-7060-0C82-4EC9-B4A6AEEB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0"/>
          <a:stretch>
            <a:fillRect/>
          </a:stretch>
        </p:blipFill>
        <p:spPr bwMode="auto">
          <a:xfrm>
            <a:off x="6143625" y="1011238"/>
            <a:ext cx="16684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0782859-ED73-C6EA-303E-0C25EFD4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140075"/>
            <a:ext cx="20526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CB48D5A3-D889-2BBF-AE65-561526A8DA1F}"/>
              </a:ext>
            </a:extLst>
          </p:cNvPr>
          <p:cNvSpPr txBox="1"/>
          <p:nvPr/>
        </p:nvSpPr>
        <p:spPr>
          <a:xfrm>
            <a:off x="2267744" y="932830"/>
            <a:ext cx="50405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/>
              <a:t>13) 6س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– 12س + 1  = 0</a:t>
            </a:r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E63FE3C6-0CDE-23B0-C3E6-9768E5B8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2D53DA63-DEE9-2202-FAAA-4056A76A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38919" name="Rectangle 2">
            <a:extLst>
              <a:ext uri="{FF2B5EF4-FFF2-40B4-BE49-F238E27FC236}">
                <a16:creationId xmlns:a16="http://schemas.microsoft.com/office/drawing/2014/main" id="{2CD019B3-2A31-3CB7-69AA-986C66488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305459-2BD2-1758-7E82-9C05A33C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747838"/>
            <a:ext cx="284162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38A69E6F-3EA1-601F-4C7E-2098CCEFDE6B}"/>
              </a:ext>
            </a:extLst>
          </p:cNvPr>
          <p:cNvSpPr txBox="1"/>
          <p:nvPr/>
        </p:nvSpPr>
        <p:spPr>
          <a:xfrm>
            <a:off x="2267744" y="932830"/>
            <a:ext cx="504056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/>
              <a:t>14) 5س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– 8س = 6</a:t>
            </a:r>
          </a:p>
        </p:txBody>
      </p:sp>
      <p:sp>
        <p:nvSpPr>
          <p:cNvPr id="40965" name="Rectangle 2">
            <a:extLst>
              <a:ext uri="{FF2B5EF4-FFF2-40B4-BE49-F238E27FC236}">
                <a16:creationId xmlns:a16="http://schemas.microsoft.com/office/drawing/2014/main" id="{467EA266-6557-1D8A-4C96-8C774AC3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2170E0BA-D68F-BD89-93B8-79C055926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40967" name="Rectangle 2">
            <a:extLst>
              <a:ext uri="{FF2B5EF4-FFF2-40B4-BE49-F238E27FC236}">
                <a16:creationId xmlns:a16="http://schemas.microsoft.com/office/drawing/2014/main" id="{0B01A4AB-C47D-395E-4D28-89445DBB7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2E0EDCF-F6D1-FE90-BACC-6A39134A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852613"/>
            <a:ext cx="347503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1459DA97-24DF-EFFE-5E12-22FCD2FA7441}"/>
              </a:ext>
            </a:extLst>
          </p:cNvPr>
          <p:cNvSpPr txBox="1"/>
          <p:nvPr/>
        </p:nvSpPr>
        <p:spPr>
          <a:xfrm>
            <a:off x="3059906" y="955675"/>
            <a:ext cx="4897438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/>
              <a:t>15) 5س</a:t>
            </a:r>
            <a:r>
              <a:rPr lang="ar-EG" sz="3600" b="1" baseline="30000" dirty="0"/>
              <a:t>2</a:t>
            </a:r>
            <a:r>
              <a:rPr lang="ar-EG" sz="3600" b="1" cap="small" dirty="0"/>
              <a:t> + 21س = -18 </a:t>
            </a:r>
            <a:endParaRPr lang="ar-SA" sz="2800" b="1" baseline="-25000" dirty="0">
              <a:solidFill>
                <a:srgbClr val="CC0066"/>
              </a:solidFill>
            </a:endParaRPr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AA3F1AD3-40D1-DB43-255C-6A9CC0BD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E27C06F4-9E26-8424-B221-0E23CB83D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sp>
        <p:nvSpPr>
          <p:cNvPr id="43015" name="Rectangle 2">
            <a:extLst>
              <a:ext uri="{FF2B5EF4-FFF2-40B4-BE49-F238E27FC236}">
                <a16:creationId xmlns:a16="http://schemas.microsoft.com/office/drawing/2014/main" id="{044A416F-2075-5E59-E9C9-44769419B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ar-EG" sz="1800">
              <a:latin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304EB04-C59E-C893-CBF5-4ED6E72E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989138"/>
            <a:ext cx="36941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  <p:sndAc>
      <p:stSnd>
        <p:snd r:embed="rId3" name="newemai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1240</Words>
  <Application>Microsoft Macintosh PowerPoint</Application>
  <PresentationFormat>عرض على الشاشة (4:3)</PresentationFormat>
  <Paragraphs>169</Paragraphs>
  <Slides>69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69</vt:i4>
      </vt:variant>
    </vt:vector>
  </HeadingPairs>
  <TitlesOfParts>
    <vt:vector size="76" baseType="lpstr">
      <vt:lpstr>Arial</vt:lpstr>
      <vt:lpstr>Calibri</vt:lpstr>
      <vt:lpstr>Times New Roman</vt:lpstr>
      <vt:lpstr>سمة Office</vt:lpstr>
      <vt:lpstr>4_Office Theme</vt:lpstr>
      <vt:lpstr>1_سمة Office</vt:lpstr>
      <vt:lpstr>5_Office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3 متوسط - الفصل الثامن</dc:title>
  <dc:subject>تابع (8-4) حل المعادلات التربيعية باستعمال القانون العام</dc:subject>
  <dc:creator>Eman Adel</dc:creator>
  <cp:lastModifiedBy>Mahmood Bayoumi</cp:lastModifiedBy>
  <cp:revision>14</cp:revision>
  <dcterms:modified xsi:type="dcterms:W3CDTF">2026-03-27T10:56:07Z</dcterms:modified>
</cp:coreProperties>
</file>