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15.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873" r:id="rId3"/>
  </p:sldMasterIdLst>
  <p:notesMasterIdLst>
    <p:notesMasterId r:id="rId92"/>
  </p:notesMasterIdLst>
  <p:sldIdLst>
    <p:sldId id="256" r:id="rId4"/>
    <p:sldId id="758" r:id="rId5"/>
    <p:sldId id="257" r:id="rId6"/>
    <p:sldId id="762" r:id="rId7"/>
    <p:sldId id="587" r:id="rId8"/>
    <p:sldId id="390" r:id="rId9"/>
    <p:sldId id="588" r:id="rId10"/>
    <p:sldId id="394" r:id="rId11"/>
    <p:sldId id="589" r:id="rId12"/>
    <p:sldId id="393" r:id="rId13"/>
    <p:sldId id="763" r:id="rId14"/>
    <p:sldId id="354" r:id="rId15"/>
    <p:sldId id="395" r:id="rId16"/>
    <p:sldId id="355" r:id="rId17"/>
    <p:sldId id="396" r:id="rId18"/>
    <p:sldId id="356" r:id="rId19"/>
    <p:sldId id="768" r:id="rId20"/>
    <p:sldId id="357" r:id="rId21"/>
    <p:sldId id="398" r:id="rId22"/>
    <p:sldId id="593" r:id="rId23"/>
    <p:sldId id="358" r:id="rId24"/>
    <p:sldId id="594" r:id="rId25"/>
    <p:sldId id="595" r:id="rId26"/>
    <p:sldId id="596" r:id="rId27"/>
    <p:sldId id="361" r:id="rId28"/>
    <p:sldId id="626" r:id="rId29"/>
    <p:sldId id="597" r:id="rId30"/>
    <p:sldId id="407" r:id="rId31"/>
    <p:sldId id="598" r:id="rId32"/>
    <p:sldId id="408" r:id="rId33"/>
    <p:sldId id="599" r:id="rId34"/>
    <p:sldId id="409" r:id="rId35"/>
    <p:sldId id="600" r:id="rId36"/>
    <p:sldId id="410" r:id="rId37"/>
    <p:sldId id="411" r:id="rId38"/>
    <p:sldId id="769" r:id="rId39"/>
    <p:sldId id="366" r:id="rId40"/>
    <p:sldId id="412" r:id="rId41"/>
    <p:sldId id="602" r:id="rId42"/>
    <p:sldId id="413" r:id="rId43"/>
    <p:sldId id="414" r:id="rId44"/>
    <p:sldId id="603" r:id="rId45"/>
    <p:sldId id="368" r:id="rId46"/>
    <p:sldId id="369" r:id="rId47"/>
    <p:sldId id="370" r:id="rId48"/>
    <p:sldId id="371" r:id="rId49"/>
    <p:sldId id="415" r:id="rId50"/>
    <p:sldId id="764" r:id="rId51"/>
    <p:sldId id="605" r:id="rId52"/>
    <p:sldId id="372" r:id="rId53"/>
    <p:sldId id="416" r:id="rId54"/>
    <p:sldId id="765" r:id="rId55"/>
    <p:sldId id="607" r:id="rId56"/>
    <p:sldId id="377" r:id="rId57"/>
    <p:sldId id="420" r:id="rId58"/>
    <p:sldId id="421" r:id="rId59"/>
    <p:sldId id="608" r:id="rId60"/>
    <p:sldId id="422" r:id="rId61"/>
    <p:sldId id="423" r:id="rId62"/>
    <p:sldId id="609" r:id="rId63"/>
    <p:sldId id="424" r:id="rId64"/>
    <p:sldId id="425" r:id="rId65"/>
    <p:sldId id="610" r:id="rId66"/>
    <p:sldId id="426" r:id="rId67"/>
    <p:sldId id="427" r:id="rId68"/>
    <p:sldId id="611" r:id="rId69"/>
    <p:sldId id="612" r:id="rId70"/>
    <p:sldId id="434" r:id="rId71"/>
    <p:sldId id="435" r:id="rId72"/>
    <p:sldId id="613" r:id="rId73"/>
    <p:sldId id="436" r:id="rId74"/>
    <p:sldId id="437" r:id="rId75"/>
    <p:sldId id="614" r:id="rId76"/>
    <p:sldId id="438" r:id="rId77"/>
    <p:sldId id="440" r:id="rId78"/>
    <p:sldId id="441" r:id="rId79"/>
    <p:sldId id="442" r:id="rId80"/>
    <p:sldId id="615" r:id="rId81"/>
    <p:sldId id="443" r:id="rId82"/>
    <p:sldId id="444" r:id="rId83"/>
    <p:sldId id="766" r:id="rId84"/>
    <p:sldId id="617" r:id="rId85"/>
    <p:sldId id="618" r:id="rId86"/>
    <p:sldId id="619" r:id="rId87"/>
    <p:sldId id="620" r:id="rId88"/>
    <p:sldId id="621" r:id="rId89"/>
    <p:sldId id="622" r:id="rId90"/>
    <p:sldId id="623" r:id="rId91"/>
  </p:sldIdLst>
  <p:sldSz cx="9144000" cy="6858000" type="screen4x3"/>
  <p:notesSz cx="6858000" cy="9144000"/>
  <p:custDataLst>
    <p:tags r:id="rId93"/>
  </p:custDataLst>
  <p:defaultTextStyle>
    <a:defPPr>
      <a:defRPr lang="ar-E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3333CC"/>
    <a:srgbClr val="FFFF99"/>
    <a:srgbClr val="FF33CC"/>
    <a:srgbClr val="CC00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7" autoAdjust="0"/>
    <p:restoredTop sz="94645"/>
  </p:normalViewPr>
  <p:slideViewPr>
    <p:cSldViewPr>
      <p:cViewPr varScale="1">
        <p:scale>
          <a:sx n="113" d="100"/>
          <a:sy n="113" d="100"/>
        </p:scale>
        <p:origin x="202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A8433216-1DB2-679D-F0E2-8181B9A28032}"/>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atin typeface="Arial" pitchFamily="34" charset="0"/>
                <a:cs typeface="Arial" pitchFamily="34" charset="0"/>
              </a:defRPr>
            </a:lvl1pPr>
          </a:lstStyle>
          <a:p>
            <a:pPr>
              <a:defRPr/>
            </a:pPr>
            <a:endParaRPr lang="ar-SA"/>
          </a:p>
        </p:txBody>
      </p:sp>
      <p:sp>
        <p:nvSpPr>
          <p:cNvPr id="3" name="عنصر نائب للتاريخ 2">
            <a:extLst>
              <a:ext uri="{FF2B5EF4-FFF2-40B4-BE49-F238E27FC236}">
                <a16:creationId xmlns:a16="http://schemas.microsoft.com/office/drawing/2014/main" id="{6C6546A4-AA24-64AF-FA4E-AAFCF1169666}"/>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latin typeface="Arial" pitchFamily="34" charset="0"/>
                <a:cs typeface="Arial" pitchFamily="34" charset="0"/>
              </a:defRPr>
            </a:lvl1pPr>
          </a:lstStyle>
          <a:p>
            <a:pPr>
              <a:defRPr/>
            </a:pPr>
            <a:fld id="{48C5A2FA-6735-4ADA-9151-1856C8597DB0}" type="datetimeFigureOut">
              <a:rPr lang="ar-SA"/>
              <a:pPr>
                <a:defRPr/>
              </a:pPr>
              <a:t>9 شوال، 1447</a:t>
            </a:fld>
            <a:endParaRPr lang="ar-SA"/>
          </a:p>
        </p:txBody>
      </p:sp>
      <p:sp>
        <p:nvSpPr>
          <p:cNvPr id="4" name="عنصر نائب لصورة الشريحة 3">
            <a:extLst>
              <a:ext uri="{FF2B5EF4-FFF2-40B4-BE49-F238E27FC236}">
                <a16:creationId xmlns:a16="http://schemas.microsoft.com/office/drawing/2014/main" id="{206E307F-C3B5-E29D-4EBD-D7351D94525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a:extLst>
              <a:ext uri="{FF2B5EF4-FFF2-40B4-BE49-F238E27FC236}">
                <a16:creationId xmlns:a16="http://schemas.microsoft.com/office/drawing/2014/main" id="{8B1467FF-6AFA-73B3-5642-9C809D03E2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id="{D5E0029C-0143-AB38-7BA5-76F7C9304696}"/>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latin typeface="Arial" pitchFamily="34" charset="0"/>
                <a:cs typeface="Arial" pitchFamily="34" charset="0"/>
              </a:defRPr>
            </a:lvl1pPr>
          </a:lstStyle>
          <a:p>
            <a:pPr>
              <a:defRPr/>
            </a:pPr>
            <a:endParaRPr lang="ar-SA"/>
          </a:p>
        </p:txBody>
      </p:sp>
      <p:sp>
        <p:nvSpPr>
          <p:cNvPr id="7" name="عنصر نائب لرقم الشريحة 6">
            <a:extLst>
              <a:ext uri="{FF2B5EF4-FFF2-40B4-BE49-F238E27FC236}">
                <a16:creationId xmlns:a16="http://schemas.microsoft.com/office/drawing/2014/main" id="{655613EA-7CB5-EB0B-88BC-38DF89E87E6C}"/>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smtClean="0"/>
            </a:lvl1pPr>
          </a:lstStyle>
          <a:p>
            <a:pPr>
              <a:defRPr/>
            </a:pPr>
            <a:fld id="{29B50160-9B9B-4BB5-A465-1E2EC7C5DD0A}" type="slidenum">
              <a:rPr lang="ar-SA" altLang="ar-EG"/>
              <a:pPr>
                <a:defRPr/>
              </a:pPr>
              <a:t>‹#›</a:t>
            </a:fld>
            <a:endParaRPr lang="ar-SA" alt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194160A5-1479-DD3F-884A-8B72542C3121}"/>
              </a:ext>
            </a:extLst>
          </p:cNvPr>
          <p:cNvSpPr>
            <a:spLocks noGrp="1"/>
          </p:cNvSpPr>
          <p:nvPr>
            <p:ph type="dt" sz="half" idx="10"/>
          </p:nvPr>
        </p:nvSpPr>
        <p:spPr/>
        <p:txBody>
          <a:bodyPr/>
          <a:lstStyle>
            <a:lvl1pPr>
              <a:defRPr/>
            </a:lvl1pPr>
          </a:lstStyle>
          <a:p>
            <a:pPr>
              <a:defRPr/>
            </a:pPr>
            <a:fld id="{D5A8F62A-879E-497C-9108-89AEE9F7B60F}" type="datetimeFigureOut">
              <a:rPr lang="ar-EG"/>
              <a:pPr>
                <a:defRPr/>
              </a:pPr>
              <a:t>9‏/10‏/1447</a:t>
            </a:fld>
            <a:endParaRPr lang="ar-EG"/>
          </a:p>
        </p:txBody>
      </p:sp>
      <p:sp>
        <p:nvSpPr>
          <p:cNvPr id="5" name="Footer Placeholder 4">
            <a:extLst>
              <a:ext uri="{FF2B5EF4-FFF2-40B4-BE49-F238E27FC236}">
                <a16:creationId xmlns:a16="http://schemas.microsoft.com/office/drawing/2014/main" id="{42DC5D0C-7787-8D7C-2BF6-9DA8409909F5}"/>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214A0CA6-1B21-DD25-60B4-25D93992F1AE}"/>
              </a:ext>
            </a:extLst>
          </p:cNvPr>
          <p:cNvSpPr>
            <a:spLocks noGrp="1"/>
          </p:cNvSpPr>
          <p:nvPr>
            <p:ph type="sldNum" sz="quarter" idx="12"/>
          </p:nvPr>
        </p:nvSpPr>
        <p:spPr/>
        <p:txBody>
          <a:bodyPr/>
          <a:lstStyle>
            <a:lvl1pPr>
              <a:defRPr/>
            </a:lvl1pPr>
          </a:lstStyle>
          <a:p>
            <a:pPr>
              <a:defRPr/>
            </a:pPr>
            <a:fld id="{C11FC40C-0FCA-434C-918F-508C2F13D038}" type="slidenum">
              <a:rPr lang="ar-EG" altLang="ar-EG"/>
              <a:pPr>
                <a:defRPr/>
              </a:pPr>
              <a:t>‹#›</a:t>
            </a:fld>
            <a:endParaRPr lang="ar-EG" altLang="ar-EG"/>
          </a:p>
        </p:txBody>
      </p:sp>
    </p:spTree>
    <p:extLst>
      <p:ext uri="{BB962C8B-B14F-4D97-AF65-F5344CB8AC3E}">
        <p14:creationId xmlns:p14="http://schemas.microsoft.com/office/powerpoint/2010/main" val="5263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70026659-A478-1715-7DE0-08F882EC2C77}"/>
              </a:ext>
            </a:extLst>
          </p:cNvPr>
          <p:cNvSpPr>
            <a:spLocks noGrp="1"/>
          </p:cNvSpPr>
          <p:nvPr>
            <p:ph type="dt" sz="half" idx="10"/>
          </p:nvPr>
        </p:nvSpPr>
        <p:spPr/>
        <p:txBody>
          <a:bodyPr/>
          <a:lstStyle>
            <a:lvl1pPr>
              <a:defRPr/>
            </a:lvl1pPr>
          </a:lstStyle>
          <a:p>
            <a:pPr>
              <a:defRPr/>
            </a:pPr>
            <a:fld id="{F6A432F2-96E4-4AF0-90EE-0B95450D6BAE}" type="datetimeFigureOut">
              <a:rPr lang="ar-EG"/>
              <a:pPr>
                <a:defRPr/>
              </a:pPr>
              <a:t>9‏/10‏/1447</a:t>
            </a:fld>
            <a:endParaRPr lang="ar-EG"/>
          </a:p>
        </p:txBody>
      </p:sp>
      <p:sp>
        <p:nvSpPr>
          <p:cNvPr id="5" name="Footer Placeholder 4">
            <a:extLst>
              <a:ext uri="{FF2B5EF4-FFF2-40B4-BE49-F238E27FC236}">
                <a16:creationId xmlns:a16="http://schemas.microsoft.com/office/drawing/2014/main" id="{C54F4A4E-B6AF-5EB9-7249-7342F7753403}"/>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9129055E-223D-DD6E-5111-DBBE89E3D221}"/>
              </a:ext>
            </a:extLst>
          </p:cNvPr>
          <p:cNvSpPr>
            <a:spLocks noGrp="1"/>
          </p:cNvSpPr>
          <p:nvPr>
            <p:ph type="sldNum" sz="quarter" idx="12"/>
          </p:nvPr>
        </p:nvSpPr>
        <p:spPr/>
        <p:txBody>
          <a:bodyPr/>
          <a:lstStyle>
            <a:lvl1pPr>
              <a:defRPr/>
            </a:lvl1pPr>
          </a:lstStyle>
          <a:p>
            <a:pPr>
              <a:defRPr/>
            </a:pPr>
            <a:fld id="{87BB57B2-FC38-410E-A983-F4C038FE639F}" type="slidenum">
              <a:rPr lang="ar-EG" altLang="ar-EG"/>
              <a:pPr>
                <a:defRPr/>
              </a:pPr>
              <a:t>‹#›</a:t>
            </a:fld>
            <a:endParaRPr lang="ar-EG" altLang="ar-EG"/>
          </a:p>
        </p:txBody>
      </p:sp>
    </p:spTree>
    <p:extLst>
      <p:ext uri="{BB962C8B-B14F-4D97-AF65-F5344CB8AC3E}">
        <p14:creationId xmlns:p14="http://schemas.microsoft.com/office/powerpoint/2010/main" val="155640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A9BBE82C-0FF2-CD66-AEBE-7304B33C7C90}"/>
              </a:ext>
            </a:extLst>
          </p:cNvPr>
          <p:cNvSpPr>
            <a:spLocks noGrp="1"/>
          </p:cNvSpPr>
          <p:nvPr>
            <p:ph type="dt" sz="half" idx="10"/>
          </p:nvPr>
        </p:nvSpPr>
        <p:spPr/>
        <p:txBody>
          <a:bodyPr/>
          <a:lstStyle>
            <a:lvl1pPr>
              <a:defRPr/>
            </a:lvl1pPr>
          </a:lstStyle>
          <a:p>
            <a:pPr>
              <a:defRPr/>
            </a:pPr>
            <a:fld id="{30979524-622E-41BC-B984-92A7D5A1D6BC}" type="datetimeFigureOut">
              <a:rPr lang="ar-EG"/>
              <a:pPr>
                <a:defRPr/>
              </a:pPr>
              <a:t>9‏/10‏/1447</a:t>
            </a:fld>
            <a:endParaRPr lang="ar-EG"/>
          </a:p>
        </p:txBody>
      </p:sp>
      <p:sp>
        <p:nvSpPr>
          <p:cNvPr id="5" name="Footer Placeholder 4">
            <a:extLst>
              <a:ext uri="{FF2B5EF4-FFF2-40B4-BE49-F238E27FC236}">
                <a16:creationId xmlns:a16="http://schemas.microsoft.com/office/drawing/2014/main" id="{F1F26A3F-3973-4DAC-1FD8-0BC0991D7D62}"/>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E670840B-0DEB-9D1A-E6C2-3B95492341A6}"/>
              </a:ext>
            </a:extLst>
          </p:cNvPr>
          <p:cNvSpPr>
            <a:spLocks noGrp="1"/>
          </p:cNvSpPr>
          <p:nvPr>
            <p:ph type="sldNum" sz="quarter" idx="12"/>
          </p:nvPr>
        </p:nvSpPr>
        <p:spPr/>
        <p:txBody>
          <a:bodyPr/>
          <a:lstStyle>
            <a:lvl1pPr>
              <a:defRPr/>
            </a:lvl1pPr>
          </a:lstStyle>
          <a:p>
            <a:pPr>
              <a:defRPr/>
            </a:pPr>
            <a:fld id="{0A27866B-3E50-410F-A56B-4A0F0E8A7FCA}" type="slidenum">
              <a:rPr lang="ar-EG" altLang="ar-EG"/>
              <a:pPr>
                <a:defRPr/>
              </a:pPr>
              <a:t>‹#›</a:t>
            </a:fld>
            <a:endParaRPr lang="ar-EG" altLang="ar-EG"/>
          </a:p>
        </p:txBody>
      </p:sp>
    </p:spTree>
    <p:extLst>
      <p:ext uri="{BB962C8B-B14F-4D97-AF65-F5344CB8AC3E}">
        <p14:creationId xmlns:p14="http://schemas.microsoft.com/office/powerpoint/2010/main" val="249786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ar-EG" dirty="0"/>
          </a:p>
        </p:txBody>
      </p:sp>
      <p:sp>
        <p:nvSpPr>
          <p:cNvPr id="4" name="Date Placeholder 3">
            <a:extLst>
              <a:ext uri="{FF2B5EF4-FFF2-40B4-BE49-F238E27FC236}">
                <a16:creationId xmlns:a16="http://schemas.microsoft.com/office/drawing/2014/main" id="{6D532FD7-5D59-FD47-5CAF-E087170D4DE9}"/>
              </a:ext>
            </a:extLst>
          </p:cNvPr>
          <p:cNvSpPr>
            <a:spLocks noGrp="1"/>
          </p:cNvSpPr>
          <p:nvPr>
            <p:ph type="dt" sz="half" idx="10"/>
          </p:nvPr>
        </p:nvSpPr>
        <p:spPr/>
        <p:txBody>
          <a:bodyPr/>
          <a:lstStyle>
            <a:lvl1pPr>
              <a:defRPr/>
            </a:lvl1pPr>
          </a:lstStyle>
          <a:p>
            <a:pPr>
              <a:defRPr/>
            </a:pPr>
            <a:fld id="{79FF71AC-DDD9-4843-A6D9-8471A0F0DBAC}"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A23DD265-F140-1593-EA8F-55DA0692F9B2}"/>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BA4327C7-B6C8-5FC3-F2F4-4F060CD0770B}"/>
              </a:ext>
            </a:extLst>
          </p:cNvPr>
          <p:cNvSpPr>
            <a:spLocks noGrp="1"/>
          </p:cNvSpPr>
          <p:nvPr>
            <p:ph type="sldNum" sz="quarter" idx="12"/>
          </p:nvPr>
        </p:nvSpPr>
        <p:spPr/>
        <p:txBody>
          <a:bodyPr/>
          <a:lstStyle>
            <a:lvl1pPr>
              <a:defRPr smtClean="0"/>
            </a:lvl1pPr>
          </a:lstStyle>
          <a:p>
            <a:pPr>
              <a:defRPr/>
            </a:pPr>
            <a:fld id="{A553549A-2B47-40FA-ADF4-A4A2B9BC57BB}" type="slidenum">
              <a:rPr lang="ar-EG" altLang="ar-SA"/>
              <a:pPr>
                <a:defRPr/>
              </a:pPr>
              <a:t>‹#›</a:t>
            </a:fld>
            <a:endParaRPr lang="ar-EG" altLang="ar-SA"/>
          </a:p>
        </p:txBody>
      </p:sp>
    </p:spTree>
    <p:extLst>
      <p:ext uri="{BB962C8B-B14F-4D97-AF65-F5344CB8AC3E}">
        <p14:creationId xmlns:p14="http://schemas.microsoft.com/office/powerpoint/2010/main" val="2318890269"/>
      </p:ext>
    </p:extLst>
  </p:cSld>
  <p:clrMapOvr>
    <a:masterClrMapping/>
  </p:clrMapOvr>
  <p:transition>
    <p:pull dir="lu"/>
    <p:sndAc>
      <p:stSnd>
        <p:snd r:embed="rId1" name="SOUND18.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6D6B76D2-E937-6551-8CFB-9CF44708F6AB}"/>
              </a:ext>
            </a:extLst>
          </p:cNvPr>
          <p:cNvSpPr>
            <a:spLocks noGrp="1"/>
          </p:cNvSpPr>
          <p:nvPr>
            <p:ph type="dt" sz="half" idx="10"/>
          </p:nvPr>
        </p:nvSpPr>
        <p:spPr/>
        <p:txBody>
          <a:bodyPr/>
          <a:lstStyle>
            <a:lvl1pPr>
              <a:defRPr/>
            </a:lvl1pPr>
          </a:lstStyle>
          <a:p>
            <a:pPr>
              <a:defRPr/>
            </a:pPr>
            <a:fld id="{F6DD2AD3-4102-4561-B8AC-949C9184F6D3}"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E43801EB-EA0E-FC4F-BF8E-7DE3B299E5D9}"/>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D9889626-53C0-261E-CB07-F26BDAC8630B}"/>
              </a:ext>
            </a:extLst>
          </p:cNvPr>
          <p:cNvSpPr>
            <a:spLocks noGrp="1"/>
          </p:cNvSpPr>
          <p:nvPr>
            <p:ph type="sldNum" sz="quarter" idx="12"/>
          </p:nvPr>
        </p:nvSpPr>
        <p:spPr/>
        <p:txBody>
          <a:bodyPr/>
          <a:lstStyle>
            <a:lvl1pPr>
              <a:defRPr smtClean="0"/>
            </a:lvl1pPr>
          </a:lstStyle>
          <a:p>
            <a:pPr>
              <a:defRPr/>
            </a:pPr>
            <a:fld id="{711725F1-EABD-40AF-BBB7-2E0F758EE67F}" type="slidenum">
              <a:rPr lang="ar-EG" altLang="ar-SA"/>
              <a:pPr>
                <a:defRPr/>
              </a:pPr>
              <a:t>‹#›</a:t>
            </a:fld>
            <a:endParaRPr lang="ar-EG" altLang="ar-SA"/>
          </a:p>
        </p:txBody>
      </p:sp>
    </p:spTree>
    <p:extLst>
      <p:ext uri="{BB962C8B-B14F-4D97-AF65-F5344CB8AC3E}">
        <p14:creationId xmlns:p14="http://schemas.microsoft.com/office/powerpoint/2010/main" val="814786656"/>
      </p:ext>
    </p:extLst>
  </p:cSld>
  <p:clrMapOvr>
    <a:masterClrMapping/>
  </p:clrMapOvr>
  <p:transition>
    <p:pull dir="lu"/>
    <p:sndAc>
      <p:stSnd>
        <p:snd r:embed="rId1" name="SOUND18.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27C9E6-A81E-444F-BDA9-AD12A2916979}"/>
              </a:ext>
            </a:extLst>
          </p:cNvPr>
          <p:cNvSpPr>
            <a:spLocks noGrp="1"/>
          </p:cNvSpPr>
          <p:nvPr>
            <p:ph type="dt" sz="half" idx="10"/>
          </p:nvPr>
        </p:nvSpPr>
        <p:spPr/>
        <p:txBody>
          <a:bodyPr/>
          <a:lstStyle>
            <a:lvl1pPr>
              <a:defRPr/>
            </a:lvl1pPr>
          </a:lstStyle>
          <a:p>
            <a:pPr>
              <a:defRPr/>
            </a:pPr>
            <a:fld id="{45FD7C27-E6BB-49F5-A7AD-430B1FD2D572}"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2D5FD3D7-4FE2-9644-4384-8A08B8B39720}"/>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5E115B33-953B-2CBB-0864-70E2F57BD2C8}"/>
              </a:ext>
            </a:extLst>
          </p:cNvPr>
          <p:cNvSpPr>
            <a:spLocks noGrp="1"/>
          </p:cNvSpPr>
          <p:nvPr>
            <p:ph type="sldNum" sz="quarter" idx="12"/>
          </p:nvPr>
        </p:nvSpPr>
        <p:spPr/>
        <p:txBody>
          <a:bodyPr/>
          <a:lstStyle>
            <a:lvl1pPr>
              <a:defRPr smtClean="0"/>
            </a:lvl1pPr>
          </a:lstStyle>
          <a:p>
            <a:pPr>
              <a:defRPr/>
            </a:pPr>
            <a:fld id="{FE63E468-A4DF-4C56-868E-EF6F0A66B281}" type="slidenum">
              <a:rPr lang="ar-EG" altLang="ar-SA"/>
              <a:pPr>
                <a:defRPr/>
              </a:pPr>
              <a:t>‹#›</a:t>
            </a:fld>
            <a:endParaRPr lang="ar-EG" altLang="ar-SA"/>
          </a:p>
        </p:txBody>
      </p:sp>
    </p:spTree>
    <p:extLst>
      <p:ext uri="{BB962C8B-B14F-4D97-AF65-F5344CB8AC3E}">
        <p14:creationId xmlns:p14="http://schemas.microsoft.com/office/powerpoint/2010/main" val="3775926810"/>
      </p:ext>
    </p:extLst>
  </p:cSld>
  <p:clrMapOvr>
    <a:masterClrMapping/>
  </p:clrMapOvr>
  <p:transition>
    <p:pull dir="lu"/>
    <p:sndAc>
      <p:stSnd>
        <p:snd r:embed="rId1" name="SOUND18.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Date Placeholder 3">
            <a:extLst>
              <a:ext uri="{FF2B5EF4-FFF2-40B4-BE49-F238E27FC236}">
                <a16:creationId xmlns:a16="http://schemas.microsoft.com/office/drawing/2014/main" id="{E714BCED-89C0-EF0A-35A6-CBBFCCCD8EA3}"/>
              </a:ext>
            </a:extLst>
          </p:cNvPr>
          <p:cNvSpPr>
            <a:spLocks noGrp="1"/>
          </p:cNvSpPr>
          <p:nvPr>
            <p:ph type="dt" sz="half" idx="10"/>
          </p:nvPr>
        </p:nvSpPr>
        <p:spPr/>
        <p:txBody>
          <a:bodyPr/>
          <a:lstStyle>
            <a:lvl1pPr>
              <a:defRPr/>
            </a:lvl1pPr>
          </a:lstStyle>
          <a:p>
            <a:pPr>
              <a:defRPr/>
            </a:pPr>
            <a:fld id="{D136F402-020B-4EF4-BCCC-EE24794DFD3C}"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13E7E67A-57B1-6798-F624-F601AB7D7D6C}"/>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45F348DF-457B-7BB5-D6DA-904AF2030C43}"/>
              </a:ext>
            </a:extLst>
          </p:cNvPr>
          <p:cNvSpPr>
            <a:spLocks noGrp="1"/>
          </p:cNvSpPr>
          <p:nvPr>
            <p:ph type="sldNum" sz="quarter" idx="12"/>
          </p:nvPr>
        </p:nvSpPr>
        <p:spPr/>
        <p:txBody>
          <a:bodyPr/>
          <a:lstStyle>
            <a:lvl1pPr>
              <a:defRPr smtClean="0"/>
            </a:lvl1pPr>
          </a:lstStyle>
          <a:p>
            <a:pPr>
              <a:defRPr/>
            </a:pPr>
            <a:fld id="{5537A70D-A230-4BB9-98A3-9DC7EA72B71A}" type="slidenum">
              <a:rPr lang="ar-EG" altLang="ar-SA"/>
              <a:pPr>
                <a:defRPr/>
              </a:pPr>
              <a:t>‹#›</a:t>
            </a:fld>
            <a:endParaRPr lang="ar-EG" altLang="ar-SA"/>
          </a:p>
        </p:txBody>
      </p:sp>
    </p:spTree>
    <p:extLst>
      <p:ext uri="{BB962C8B-B14F-4D97-AF65-F5344CB8AC3E}">
        <p14:creationId xmlns:p14="http://schemas.microsoft.com/office/powerpoint/2010/main" val="272215514"/>
      </p:ext>
    </p:extLst>
  </p:cSld>
  <p:clrMapOvr>
    <a:masterClrMapping/>
  </p:clrMapOvr>
  <p:transition>
    <p:pull dir="lu"/>
    <p:sndAc>
      <p:stSnd>
        <p:snd r:embed="rId1" name="SOUND18.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7" name="Date Placeholder 3">
            <a:extLst>
              <a:ext uri="{FF2B5EF4-FFF2-40B4-BE49-F238E27FC236}">
                <a16:creationId xmlns:a16="http://schemas.microsoft.com/office/drawing/2014/main" id="{8F6733BD-05C6-7921-2A2A-7900D6E84099}"/>
              </a:ext>
            </a:extLst>
          </p:cNvPr>
          <p:cNvSpPr>
            <a:spLocks noGrp="1"/>
          </p:cNvSpPr>
          <p:nvPr>
            <p:ph type="dt" sz="half" idx="10"/>
          </p:nvPr>
        </p:nvSpPr>
        <p:spPr/>
        <p:txBody>
          <a:bodyPr/>
          <a:lstStyle>
            <a:lvl1pPr>
              <a:defRPr/>
            </a:lvl1pPr>
          </a:lstStyle>
          <a:p>
            <a:pPr>
              <a:defRPr/>
            </a:pPr>
            <a:fld id="{0F08A546-24CC-4EC9-BC1F-D89E6DDBD08D}" type="datetimeFigureOut">
              <a:rPr lang="ar-EG"/>
              <a:pPr>
                <a:defRPr/>
              </a:pPr>
              <a:t>9‏/10‏/1447</a:t>
            </a:fld>
            <a:endParaRPr lang="ar-EG" dirty="0"/>
          </a:p>
        </p:txBody>
      </p:sp>
      <p:sp>
        <p:nvSpPr>
          <p:cNvPr id="8" name="Footer Placeholder 4">
            <a:extLst>
              <a:ext uri="{FF2B5EF4-FFF2-40B4-BE49-F238E27FC236}">
                <a16:creationId xmlns:a16="http://schemas.microsoft.com/office/drawing/2014/main" id="{0DF9161A-8088-17BA-6CF2-7D8FDCEAE4E6}"/>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7611D367-7D0A-21EE-7724-59C11FF3E630}"/>
              </a:ext>
            </a:extLst>
          </p:cNvPr>
          <p:cNvSpPr>
            <a:spLocks noGrp="1"/>
          </p:cNvSpPr>
          <p:nvPr>
            <p:ph type="sldNum" sz="quarter" idx="12"/>
          </p:nvPr>
        </p:nvSpPr>
        <p:spPr/>
        <p:txBody>
          <a:bodyPr/>
          <a:lstStyle>
            <a:lvl1pPr>
              <a:defRPr smtClean="0"/>
            </a:lvl1pPr>
          </a:lstStyle>
          <a:p>
            <a:pPr>
              <a:defRPr/>
            </a:pPr>
            <a:fld id="{E58F368A-7EE3-425F-91AB-4B7882D57968}" type="slidenum">
              <a:rPr lang="ar-EG" altLang="ar-SA"/>
              <a:pPr>
                <a:defRPr/>
              </a:pPr>
              <a:t>‹#›</a:t>
            </a:fld>
            <a:endParaRPr lang="ar-EG" altLang="ar-SA"/>
          </a:p>
        </p:txBody>
      </p:sp>
    </p:spTree>
    <p:extLst>
      <p:ext uri="{BB962C8B-B14F-4D97-AF65-F5344CB8AC3E}">
        <p14:creationId xmlns:p14="http://schemas.microsoft.com/office/powerpoint/2010/main" val="1478694461"/>
      </p:ext>
    </p:extLst>
  </p:cSld>
  <p:clrMapOvr>
    <a:masterClrMapping/>
  </p:clrMapOvr>
  <p:transition>
    <p:pull dir="lu"/>
    <p:sndAc>
      <p:stSnd>
        <p:snd r:embed="rId1" name="SOUND18.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799C8B44-20AA-EB7B-AF2A-2503F1866F83}"/>
              </a:ext>
            </a:extLst>
          </p:cNvPr>
          <p:cNvSpPr>
            <a:spLocks noGrp="1"/>
          </p:cNvSpPr>
          <p:nvPr>
            <p:ph type="dt" sz="half" idx="10"/>
          </p:nvPr>
        </p:nvSpPr>
        <p:spPr/>
        <p:txBody>
          <a:bodyPr/>
          <a:lstStyle>
            <a:lvl1pPr>
              <a:defRPr/>
            </a:lvl1pPr>
          </a:lstStyle>
          <a:p>
            <a:pPr>
              <a:defRPr/>
            </a:pPr>
            <a:fld id="{94F7895B-2290-4B05-8300-FD8015A67D43}" type="datetimeFigureOut">
              <a:rPr lang="ar-EG"/>
              <a:pPr>
                <a:defRPr/>
              </a:pPr>
              <a:t>9‏/10‏/1447</a:t>
            </a:fld>
            <a:endParaRPr lang="ar-EG" dirty="0"/>
          </a:p>
        </p:txBody>
      </p:sp>
      <p:sp>
        <p:nvSpPr>
          <p:cNvPr id="4" name="Footer Placeholder 4">
            <a:extLst>
              <a:ext uri="{FF2B5EF4-FFF2-40B4-BE49-F238E27FC236}">
                <a16:creationId xmlns:a16="http://schemas.microsoft.com/office/drawing/2014/main" id="{D07DFCC6-7651-1D79-8997-EAC7E091E9B2}"/>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8797542B-D613-573F-09EA-C3749DF94DE4}"/>
              </a:ext>
            </a:extLst>
          </p:cNvPr>
          <p:cNvSpPr>
            <a:spLocks noGrp="1"/>
          </p:cNvSpPr>
          <p:nvPr>
            <p:ph type="sldNum" sz="quarter" idx="12"/>
          </p:nvPr>
        </p:nvSpPr>
        <p:spPr/>
        <p:txBody>
          <a:bodyPr/>
          <a:lstStyle>
            <a:lvl1pPr>
              <a:defRPr smtClean="0"/>
            </a:lvl1pPr>
          </a:lstStyle>
          <a:p>
            <a:pPr>
              <a:defRPr/>
            </a:pPr>
            <a:fld id="{60EE6001-942F-4AD1-BE77-BBE3D7BBAF76}" type="slidenum">
              <a:rPr lang="ar-EG" altLang="ar-SA"/>
              <a:pPr>
                <a:defRPr/>
              </a:pPr>
              <a:t>‹#›</a:t>
            </a:fld>
            <a:endParaRPr lang="ar-EG" altLang="ar-SA"/>
          </a:p>
        </p:txBody>
      </p:sp>
    </p:spTree>
    <p:extLst>
      <p:ext uri="{BB962C8B-B14F-4D97-AF65-F5344CB8AC3E}">
        <p14:creationId xmlns:p14="http://schemas.microsoft.com/office/powerpoint/2010/main" val="1926876011"/>
      </p:ext>
    </p:extLst>
  </p:cSld>
  <p:clrMapOvr>
    <a:masterClrMapping/>
  </p:clrMapOvr>
  <p:transition>
    <p:pull dir="lu"/>
    <p:sndAc>
      <p:stSnd>
        <p:snd r:embed="rId1" name="SOUND18.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BFC6C3-B149-1475-BE7A-01BC00CE014E}"/>
              </a:ext>
            </a:extLst>
          </p:cNvPr>
          <p:cNvSpPr>
            <a:spLocks noGrp="1"/>
          </p:cNvSpPr>
          <p:nvPr>
            <p:ph type="dt" sz="half" idx="10"/>
          </p:nvPr>
        </p:nvSpPr>
        <p:spPr/>
        <p:txBody>
          <a:bodyPr/>
          <a:lstStyle>
            <a:lvl1pPr>
              <a:defRPr/>
            </a:lvl1pPr>
          </a:lstStyle>
          <a:p>
            <a:pPr>
              <a:defRPr/>
            </a:pPr>
            <a:fld id="{BC2796E4-9B08-48D8-8FCC-A66BAE6A1573}" type="datetimeFigureOut">
              <a:rPr lang="ar-EG"/>
              <a:pPr>
                <a:defRPr/>
              </a:pPr>
              <a:t>9‏/10‏/1447</a:t>
            </a:fld>
            <a:endParaRPr lang="ar-EG" dirty="0"/>
          </a:p>
        </p:txBody>
      </p:sp>
      <p:sp>
        <p:nvSpPr>
          <p:cNvPr id="3" name="Footer Placeholder 4">
            <a:extLst>
              <a:ext uri="{FF2B5EF4-FFF2-40B4-BE49-F238E27FC236}">
                <a16:creationId xmlns:a16="http://schemas.microsoft.com/office/drawing/2014/main" id="{00C673D4-B1D6-E6BC-551E-9030FFFA88CB}"/>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C0D1AF64-B4A7-E194-EFC4-5564A33FDDF6}"/>
              </a:ext>
            </a:extLst>
          </p:cNvPr>
          <p:cNvSpPr>
            <a:spLocks noGrp="1"/>
          </p:cNvSpPr>
          <p:nvPr>
            <p:ph type="sldNum" sz="quarter" idx="12"/>
          </p:nvPr>
        </p:nvSpPr>
        <p:spPr/>
        <p:txBody>
          <a:bodyPr/>
          <a:lstStyle>
            <a:lvl1pPr>
              <a:defRPr smtClean="0"/>
            </a:lvl1pPr>
          </a:lstStyle>
          <a:p>
            <a:pPr>
              <a:defRPr/>
            </a:pPr>
            <a:fld id="{FAF94304-D23E-4B57-A875-82CBF1FC2B76}" type="slidenum">
              <a:rPr lang="ar-EG" altLang="ar-SA"/>
              <a:pPr>
                <a:defRPr/>
              </a:pPr>
              <a:t>‹#›</a:t>
            </a:fld>
            <a:endParaRPr lang="ar-EG" altLang="ar-SA"/>
          </a:p>
        </p:txBody>
      </p:sp>
    </p:spTree>
    <p:extLst>
      <p:ext uri="{BB962C8B-B14F-4D97-AF65-F5344CB8AC3E}">
        <p14:creationId xmlns:p14="http://schemas.microsoft.com/office/powerpoint/2010/main" val="2026139193"/>
      </p:ext>
    </p:extLst>
  </p:cSld>
  <p:clrMapOvr>
    <a:masterClrMapping/>
  </p:clrMapOvr>
  <p:transition>
    <p:pull dir="lu"/>
    <p:sndAc>
      <p:stSnd>
        <p:snd r:embed="rId1" name="SOUND18.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cs typeface="Times New Roman"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A0CCE7-F7F6-FB2D-367A-E8F371025E72}"/>
              </a:ext>
            </a:extLst>
          </p:cNvPr>
          <p:cNvSpPr>
            <a:spLocks noGrp="1"/>
          </p:cNvSpPr>
          <p:nvPr>
            <p:ph type="dt" sz="half" idx="10"/>
          </p:nvPr>
        </p:nvSpPr>
        <p:spPr/>
        <p:txBody>
          <a:bodyPr/>
          <a:lstStyle>
            <a:lvl1pPr>
              <a:defRPr/>
            </a:lvl1pPr>
          </a:lstStyle>
          <a:p>
            <a:pPr>
              <a:defRPr/>
            </a:pPr>
            <a:fld id="{C822A8A9-07BF-405B-8390-E15AB7563534}"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E5C021D8-13E1-18E8-F65D-7A5D094AB4E1}"/>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56609C9D-4671-F351-5E32-31490D952E8D}"/>
              </a:ext>
            </a:extLst>
          </p:cNvPr>
          <p:cNvSpPr>
            <a:spLocks noGrp="1"/>
          </p:cNvSpPr>
          <p:nvPr>
            <p:ph type="sldNum" sz="quarter" idx="12"/>
          </p:nvPr>
        </p:nvSpPr>
        <p:spPr/>
        <p:txBody>
          <a:bodyPr/>
          <a:lstStyle>
            <a:lvl1pPr>
              <a:defRPr smtClean="0"/>
            </a:lvl1pPr>
          </a:lstStyle>
          <a:p>
            <a:pPr>
              <a:defRPr/>
            </a:pPr>
            <a:fld id="{E5A5D1CB-A15F-4AC3-98D0-B122546CEA2F}" type="slidenum">
              <a:rPr lang="ar-EG" altLang="ar-SA"/>
              <a:pPr>
                <a:defRPr/>
              </a:pPr>
              <a:t>‹#›</a:t>
            </a:fld>
            <a:endParaRPr lang="ar-EG" altLang="ar-SA"/>
          </a:p>
        </p:txBody>
      </p:sp>
    </p:spTree>
    <p:extLst>
      <p:ext uri="{BB962C8B-B14F-4D97-AF65-F5344CB8AC3E}">
        <p14:creationId xmlns:p14="http://schemas.microsoft.com/office/powerpoint/2010/main" val="3815172818"/>
      </p:ext>
    </p:extLst>
  </p:cSld>
  <p:clrMapOvr>
    <a:masterClrMapping/>
  </p:clrMapOvr>
  <p:transition>
    <p:pull dir="lu"/>
    <p:sndAc>
      <p:stSnd>
        <p:snd r:embed="rId1" name="SOUND18.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A19817EA-6325-47C4-8364-9B459F393D33}"/>
              </a:ext>
            </a:extLst>
          </p:cNvPr>
          <p:cNvSpPr>
            <a:spLocks noGrp="1"/>
          </p:cNvSpPr>
          <p:nvPr>
            <p:ph type="dt" sz="half" idx="10"/>
          </p:nvPr>
        </p:nvSpPr>
        <p:spPr/>
        <p:txBody>
          <a:bodyPr/>
          <a:lstStyle>
            <a:lvl1pPr>
              <a:defRPr/>
            </a:lvl1pPr>
          </a:lstStyle>
          <a:p>
            <a:pPr>
              <a:defRPr/>
            </a:pPr>
            <a:fld id="{0CE353F3-EE43-4A69-A2C2-6356E253DF7B}" type="datetimeFigureOut">
              <a:rPr lang="ar-EG"/>
              <a:pPr>
                <a:defRPr/>
              </a:pPr>
              <a:t>9‏/10‏/1447</a:t>
            </a:fld>
            <a:endParaRPr lang="ar-EG"/>
          </a:p>
        </p:txBody>
      </p:sp>
      <p:sp>
        <p:nvSpPr>
          <p:cNvPr id="5" name="Footer Placeholder 4">
            <a:extLst>
              <a:ext uri="{FF2B5EF4-FFF2-40B4-BE49-F238E27FC236}">
                <a16:creationId xmlns:a16="http://schemas.microsoft.com/office/drawing/2014/main" id="{110BADED-8BEB-0E8B-6A13-BEBC08FD2233}"/>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9AC89071-DB6F-6931-2538-2247F36D0F6C}"/>
              </a:ext>
            </a:extLst>
          </p:cNvPr>
          <p:cNvSpPr>
            <a:spLocks noGrp="1"/>
          </p:cNvSpPr>
          <p:nvPr>
            <p:ph type="sldNum" sz="quarter" idx="12"/>
          </p:nvPr>
        </p:nvSpPr>
        <p:spPr/>
        <p:txBody>
          <a:bodyPr/>
          <a:lstStyle>
            <a:lvl1pPr>
              <a:defRPr/>
            </a:lvl1pPr>
          </a:lstStyle>
          <a:p>
            <a:pPr>
              <a:defRPr/>
            </a:pPr>
            <a:fld id="{8F057FBE-3F73-41C0-BD50-FCCC6212644B}" type="slidenum">
              <a:rPr lang="ar-EG" altLang="ar-EG"/>
              <a:pPr>
                <a:defRPr/>
              </a:pPr>
              <a:t>‹#›</a:t>
            </a:fld>
            <a:endParaRPr lang="ar-EG" altLang="ar-EG"/>
          </a:p>
        </p:txBody>
      </p:sp>
    </p:spTree>
    <p:extLst>
      <p:ext uri="{BB962C8B-B14F-4D97-AF65-F5344CB8AC3E}">
        <p14:creationId xmlns:p14="http://schemas.microsoft.com/office/powerpoint/2010/main" val="154633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4EC269-12F1-D9EE-3955-0E4B81F57F3A}"/>
              </a:ext>
            </a:extLst>
          </p:cNvPr>
          <p:cNvSpPr>
            <a:spLocks noGrp="1"/>
          </p:cNvSpPr>
          <p:nvPr>
            <p:ph type="dt" sz="half" idx="10"/>
          </p:nvPr>
        </p:nvSpPr>
        <p:spPr/>
        <p:txBody>
          <a:bodyPr/>
          <a:lstStyle>
            <a:lvl1pPr>
              <a:defRPr/>
            </a:lvl1pPr>
          </a:lstStyle>
          <a:p>
            <a:pPr>
              <a:defRPr/>
            </a:pPr>
            <a:fld id="{4D7029D7-BB85-4593-8DBD-E5ABDDAA62D1}"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A94F29BF-5AC6-FC6B-2597-CB87E516C509}"/>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CF475C2C-6BB8-E1EB-39AD-602E52A2A296}"/>
              </a:ext>
            </a:extLst>
          </p:cNvPr>
          <p:cNvSpPr>
            <a:spLocks noGrp="1"/>
          </p:cNvSpPr>
          <p:nvPr>
            <p:ph type="sldNum" sz="quarter" idx="12"/>
          </p:nvPr>
        </p:nvSpPr>
        <p:spPr/>
        <p:txBody>
          <a:bodyPr/>
          <a:lstStyle>
            <a:lvl1pPr>
              <a:defRPr smtClean="0"/>
            </a:lvl1pPr>
          </a:lstStyle>
          <a:p>
            <a:pPr>
              <a:defRPr/>
            </a:pPr>
            <a:fld id="{EA5C27E0-4A87-4A28-93E3-A528CD351338}" type="slidenum">
              <a:rPr lang="ar-EG" altLang="ar-SA"/>
              <a:pPr>
                <a:defRPr/>
              </a:pPr>
              <a:t>‹#›</a:t>
            </a:fld>
            <a:endParaRPr lang="ar-EG" altLang="ar-SA"/>
          </a:p>
        </p:txBody>
      </p:sp>
    </p:spTree>
    <p:extLst>
      <p:ext uri="{BB962C8B-B14F-4D97-AF65-F5344CB8AC3E}">
        <p14:creationId xmlns:p14="http://schemas.microsoft.com/office/powerpoint/2010/main" val="1424224295"/>
      </p:ext>
    </p:extLst>
  </p:cSld>
  <p:clrMapOvr>
    <a:masterClrMapping/>
  </p:clrMapOvr>
  <p:transition>
    <p:pull dir="lu"/>
    <p:sndAc>
      <p:stSnd>
        <p:snd r:embed="rId1" name="SOUND18.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46E83E66-6A8F-6633-15CC-9531B4508C0C}"/>
              </a:ext>
            </a:extLst>
          </p:cNvPr>
          <p:cNvSpPr>
            <a:spLocks noGrp="1"/>
          </p:cNvSpPr>
          <p:nvPr>
            <p:ph type="dt" sz="half" idx="10"/>
          </p:nvPr>
        </p:nvSpPr>
        <p:spPr/>
        <p:txBody>
          <a:bodyPr/>
          <a:lstStyle>
            <a:lvl1pPr>
              <a:defRPr/>
            </a:lvl1pPr>
          </a:lstStyle>
          <a:p>
            <a:pPr>
              <a:defRPr/>
            </a:pPr>
            <a:fld id="{46C94CAD-28AE-47EF-AE4D-461EA9867CF8}"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B06B53B6-39EC-6E6C-8271-CCFF20FCD2D6}"/>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AF738140-992C-3956-7FF2-2CC09D7758A0}"/>
              </a:ext>
            </a:extLst>
          </p:cNvPr>
          <p:cNvSpPr>
            <a:spLocks noGrp="1"/>
          </p:cNvSpPr>
          <p:nvPr>
            <p:ph type="sldNum" sz="quarter" idx="12"/>
          </p:nvPr>
        </p:nvSpPr>
        <p:spPr/>
        <p:txBody>
          <a:bodyPr/>
          <a:lstStyle>
            <a:lvl1pPr>
              <a:defRPr smtClean="0"/>
            </a:lvl1pPr>
          </a:lstStyle>
          <a:p>
            <a:pPr>
              <a:defRPr/>
            </a:pPr>
            <a:fld id="{E01155BE-37C9-47BF-A0F9-4FF033508FED}" type="slidenum">
              <a:rPr lang="ar-EG" altLang="ar-SA"/>
              <a:pPr>
                <a:defRPr/>
              </a:pPr>
              <a:t>‹#›</a:t>
            </a:fld>
            <a:endParaRPr lang="ar-EG" altLang="ar-SA"/>
          </a:p>
        </p:txBody>
      </p:sp>
    </p:spTree>
    <p:extLst>
      <p:ext uri="{BB962C8B-B14F-4D97-AF65-F5344CB8AC3E}">
        <p14:creationId xmlns:p14="http://schemas.microsoft.com/office/powerpoint/2010/main" val="3114185484"/>
      </p:ext>
    </p:extLst>
  </p:cSld>
  <p:clrMapOvr>
    <a:masterClrMapping/>
  </p:clrMapOvr>
  <p:transition>
    <p:pull dir="lu"/>
    <p:sndAc>
      <p:stSnd>
        <p:snd r:embed="rId1" name="SOUND18.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1E98A4A8-DCDE-34A5-3617-E8A93AEACF68}"/>
              </a:ext>
            </a:extLst>
          </p:cNvPr>
          <p:cNvSpPr>
            <a:spLocks noGrp="1"/>
          </p:cNvSpPr>
          <p:nvPr>
            <p:ph type="dt" sz="half" idx="10"/>
          </p:nvPr>
        </p:nvSpPr>
        <p:spPr/>
        <p:txBody>
          <a:bodyPr/>
          <a:lstStyle>
            <a:lvl1pPr>
              <a:defRPr/>
            </a:lvl1pPr>
          </a:lstStyle>
          <a:p>
            <a:pPr>
              <a:defRPr/>
            </a:pPr>
            <a:fld id="{AFCADABA-B343-412C-8327-745903FB93DF}"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CC0D59DF-CC3E-6DCA-413C-9361C2B0287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DE64A870-6E95-9570-67B4-BB3D697DDA40}"/>
              </a:ext>
            </a:extLst>
          </p:cNvPr>
          <p:cNvSpPr>
            <a:spLocks noGrp="1"/>
          </p:cNvSpPr>
          <p:nvPr>
            <p:ph type="sldNum" sz="quarter" idx="12"/>
          </p:nvPr>
        </p:nvSpPr>
        <p:spPr/>
        <p:txBody>
          <a:bodyPr/>
          <a:lstStyle>
            <a:lvl1pPr>
              <a:defRPr smtClean="0"/>
            </a:lvl1pPr>
          </a:lstStyle>
          <a:p>
            <a:pPr>
              <a:defRPr/>
            </a:pPr>
            <a:fld id="{0BEC88ED-9BEA-4CF9-88EC-AF731BBCBFCA}" type="slidenum">
              <a:rPr lang="ar-EG" altLang="ar-SA"/>
              <a:pPr>
                <a:defRPr/>
              </a:pPr>
              <a:t>‹#›</a:t>
            </a:fld>
            <a:endParaRPr lang="ar-EG" altLang="ar-SA"/>
          </a:p>
        </p:txBody>
      </p:sp>
    </p:spTree>
    <p:extLst>
      <p:ext uri="{BB962C8B-B14F-4D97-AF65-F5344CB8AC3E}">
        <p14:creationId xmlns:p14="http://schemas.microsoft.com/office/powerpoint/2010/main" val="2767597271"/>
      </p:ext>
    </p:extLst>
  </p:cSld>
  <p:clrMapOvr>
    <a:masterClrMapping/>
  </p:clrMapOvr>
  <p:transition>
    <p:pull dir="lu"/>
    <p:sndAc>
      <p:stSnd>
        <p:snd r:embed="rId1" name="SOUND18.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8932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9785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851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16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031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276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55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EA5A57-E109-73E3-0871-438238DD97CF}"/>
              </a:ext>
            </a:extLst>
          </p:cNvPr>
          <p:cNvSpPr>
            <a:spLocks noGrp="1"/>
          </p:cNvSpPr>
          <p:nvPr>
            <p:ph type="dt" sz="half" idx="10"/>
          </p:nvPr>
        </p:nvSpPr>
        <p:spPr/>
        <p:txBody>
          <a:bodyPr/>
          <a:lstStyle>
            <a:lvl1pPr>
              <a:defRPr/>
            </a:lvl1pPr>
          </a:lstStyle>
          <a:p>
            <a:pPr>
              <a:defRPr/>
            </a:pPr>
            <a:fld id="{FA6BE74D-0E68-4530-A6A5-9D4FBE93832B}" type="datetimeFigureOut">
              <a:rPr lang="ar-EG"/>
              <a:pPr>
                <a:defRPr/>
              </a:pPr>
              <a:t>9‏/10‏/1447</a:t>
            </a:fld>
            <a:endParaRPr lang="ar-EG"/>
          </a:p>
        </p:txBody>
      </p:sp>
      <p:sp>
        <p:nvSpPr>
          <p:cNvPr id="5" name="Footer Placeholder 4">
            <a:extLst>
              <a:ext uri="{FF2B5EF4-FFF2-40B4-BE49-F238E27FC236}">
                <a16:creationId xmlns:a16="http://schemas.microsoft.com/office/drawing/2014/main" id="{5AE7C51A-8D6C-0E0A-403F-C5DA852C5F6B}"/>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EF119A88-A8BB-E9C4-1BD7-A0E71B9BCDD8}"/>
              </a:ext>
            </a:extLst>
          </p:cNvPr>
          <p:cNvSpPr>
            <a:spLocks noGrp="1"/>
          </p:cNvSpPr>
          <p:nvPr>
            <p:ph type="sldNum" sz="quarter" idx="12"/>
          </p:nvPr>
        </p:nvSpPr>
        <p:spPr/>
        <p:txBody>
          <a:bodyPr/>
          <a:lstStyle>
            <a:lvl1pPr>
              <a:defRPr/>
            </a:lvl1pPr>
          </a:lstStyle>
          <a:p>
            <a:pPr>
              <a:defRPr/>
            </a:pPr>
            <a:fld id="{7C0E5B3A-E6FC-4820-80F4-AA5F70A368C7}" type="slidenum">
              <a:rPr lang="ar-EG" altLang="ar-EG"/>
              <a:pPr>
                <a:defRPr/>
              </a:pPr>
              <a:t>‹#›</a:t>
            </a:fld>
            <a:endParaRPr lang="ar-EG" altLang="ar-EG"/>
          </a:p>
        </p:txBody>
      </p:sp>
    </p:spTree>
    <p:extLst>
      <p:ext uri="{BB962C8B-B14F-4D97-AF65-F5344CB8AC3E}">
        <p14:creationId xmlns:p14="http://schemas.microsoft.com/office/powerpoint/2010/main" val="2181353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841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048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3245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383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a:extLst>
              <a:ext uri="{FF2B5EF4-FFF2-40B4-BE49-F238E27FC236}">
                <a16:creationId xmlns:a16="http://schemas.microsoft.com/office/drawing/2014/main" id="{30E62149-2A60-3AE7-D78C-B6D47C4135E9}"/>
              </a:ext>
            </a:extLst>
          </p:cNvPr>
          <p:cNvSpPr>
            <a:spLocks noGrp="1"/>
          </p:cNvSpPr>
          <p:nvPr>
            <p:ph type="dt" sz="half" idx="10"/>
          </p:nvPr>
        </p:nvSpPr>
        <p:spPr/>
        <p:txBody>
          <a:bodyPr/>
          <a:lstStyle>
            <a:lvl1pPr>
              <a:defRPr/>
            </a:lvl1pPr>
          </a:lstStyle>
          <a:p>
            <a:pPr>
              <a:defRPr/>
            </a:pPr>
            <a:fld id="{DFD83CBC-26DC-411B-AC56-DF445091BEB8}" type="datetimeFigureOut">
              <a:rPr lang="ar-EG"/>
              <a:pPr>
                <a:defRPr/>
              </a:pPr>
              <a:t>9‏/10‏/1447</a:t>
            </a:fld>
            <a:endParaRPr lang="ar-EG"/>
          </a:p>
        </p:txBody>
      </p:sp>
      <p:sp>
        <p:nvSpPr>
          <p:cNvPr id="6" name="Footer Placeholder 4">
            <a:extLst>
              <a:ext uri="{FF2B5EF4-FFF2-40B4-BE49-F238E27FC236}">
                <a16:creationId xmlns:a16="http://schemas.microsoft.com/office/drawing/2014/main" id="{C07F2E40-98C8-F485-3D7F-A0702CE4FAAD}"/>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1B944F5D-DBBB-59DC-F2B7-8EA24D074321}"/>
              </a:ext>
            </a:extLst>
          </p:cNvPr>
          <p:cNvSpPr>
            <a:spLocks noGrp="1"/>
          </p:cNvSpPr>
          <p:nvPr>
            <p:ph type="sldNum" sz="quarter" idx="12"/>
          </p:nvPr>
        </p:nvSpPr>
        <p:spPr/>
        <p:txBody>
          <a:bodyPr/>
          <a:lstStyle>
            <a:lvl1pPr>
              <a:defRPr/>
            </a:lvl1pPr>
          </a:lstStyle>
          <a:p>
            <a:pPr>
              <a:defRPr/>
            </a:pPr>
            <a:fld id="{00D33373-DB8D-4DEC-983E-FED58B7A610E}" type="slidenum">
              <a:rPr lang="ar-EG" altLang="ar-EG"/>
              <a:pPr>
                <a:defRPr/>
              </a:pPr>
              <a:t>‹#›</a:t>
            </a:fld>
            <a:endParaRPr lang="ar-EG" altLang="ar-EG"/>
          </a:p>
        </p:txBody>
      </p:sp>
    </p:spTree>
    <p:extLst>
      <p:ext uri="{BB962C8B-B14F-4D97-AF65-F5344CB8AC3E}">
        <p14:creationId xmlns:p14="http://schemas.microsoft.com/office/powerpoint/2010/main" val="31456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a:extLst>
              <a:ext uri="{FF2B5EF4-FFF2-40B4-BE49-F238E27FC236}">
                <a16:creationId xmlns:a16="http://schemas.microsoft.com/office/drawing/2014/main" id="{FAA721E9-F316-EB09-8294-93547CE0EEFD}"/>
              </a:ext>
            </a:extLst>
          </p:cNvPr>
          <p:cNvSpPr>
            <a:spLocks noGrp="1"/>
          </p:cNvSpPr>
          <p:nvPr>
            <p:ph type="dt" sz="half" idx="10"/>
          </p:nvPr>
        </p:nvSpPr>
        <p:spPr/>
        <p:txBody>
          <a:bodyPr/>
          <a:lstStyle>
            <a:lvl1pPr>
              <a:defRPr/>
            </a:lvl1pPr>
          </a:lstStyle>
          <a:p>
            <a:pPr>
              <a:defRPr/>
            </a:pPr>
            <a:fld id="{39A3C6DB-2844-43A4-85AE-F8C25CDD5461}" type="datetimeFigureOut">
              <a:rPr lang="ar-EG"/>
              <a:pPr>
                <a:defRPr/>
              </a:pPr>
              <a:t>9‏/10‏/1447</a:t>
            </a:fld>
            <a:endParaRPr lang="ar-EG"/>
          </a:p>
        </p:txBody>
      </p:sp>
      <p:sp>
        <p:nvSpPr>
          <p:cNvPr id="8" name="Footer Placeholder 4">
            <a:extLst>
              <a:ext uri="{FF2B5EF4-FFF2-40B4-BE49-F238E27FC236}">
                <a16:creationId xmlns:a16="http://schemas.microsoft.com/office/drawing/2014/main" id="{D03B0379-500B-3FE8-CE29-4669A759F342}"/>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54E25264-2837-F437-9117-48B9C4955110}"/>
              </a:ext>
            </a:extLst>
          </p:cNvPr>
          <p:cNvSpPr>
            <a:spLocks noGrp="1"/>
          </p:cNvSpPr>
          <p:nvPr>
            <p:ph type="sldNum" sz="quarter" idx="12"/>
          </p:nvPr>
        </p:nvSpPr>
        <p:spPr/>
        <p:txBody>
          <a:bodyPr/>
          <a:lstStyle>
            <a:lvl1pPr>
              <a:defRPr/>
            </a:lvl1pPr>
          </a:lstStyle>
          <a:p>
            <a:pPr>
              <a:defRPr/>
            </a:pPr>
            <a:fld id="{E277A4B8-CBC0-4EAF-B1C2-3A7E2BA86EB3}" type="slidenum">
              <a:rPr lang="ar-EG" altLang="ar-EG"/>
              <a:pPr>
                <a:defRPr/>
              </a:pPr>
              <a:t>‹#›</a:t>
            </a:fld>
            <a:endParaRPr lang="ar-EG" altLang="ar-EG"/>
          </a:p>
        </p:txBody>
      </p:sp>
    </p:spTree>
    <p:extLst>
      <p:ext uri="{BB962C8B-B14F-4D97-AF65-F5344CB8AC3E}">
        <p14:creationId xmlns:p14="http://schemas.microsoft.com/office/powerpoint/2010/main" val="32618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3AD2A632-71B4-EF6C-A888-F304CF7D47B4}"/>
              </a:ext>
            </a:extLst>
          </p:cNvPr>
          <p:cNvSpPr>
            <a:spLocks noGrp="1"/>
          </p:cNvSpPr>
          <p:nvPr>
            <p:ph type="dt" sz="half" idx="10"/>
          </p:nvPr>
        </p:nvSpPr>
        <p:spPr/>
        <p:txBody>
          <a:bodyPr/>
          <a:lstStyle>
            <a:lvl1pPr>
              <a:defRPr/>
            </a:lvl1pPr>
          </a:lstStyle>
          <a:p>
            <a:pPr>
              <a:defRPr/>
            </a:pPr>
            <a:fld id="{F735C797-8404-4CF6-87E4-875A73FA29DC}" type="datetimeFigureOut">
              <a:rPr lang="ar-EG"/>
              <a:pPr>
                <a:defRPr/>
              </a:pPr>
              <a:t>9‏/10‏/1447</a:t>
            </a:fld>
            <a:endParaRPr lang="ar-EG"/>
          </a:p>
        </p:txBody>
      </p:sp>
      <p:sp>
        <p:nvSpPr>
          <p:cNvPr id="4" name="Footer Placeholder 4">
            <a:extLst>
              <a:ext uri="{FF2B5EF4-FFF2-40B4-BE49-F238E27FC236}">
                <a16:creationId xmlns:a16="http://schemas.microsoft.com/office/drawing/2014/main" id="{EB254401-9FA1-375A-1BE3-693B2FF019D8}"/>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C86836DC-390B-88BE-C627-2B860D77F323}"/>
              </a:ext>
            </a:extLst>
          </p:cNvPr>
          <p:cNvSpPr>
            <a:spLocks noGrp="1"/>
          </p:cNvSpPr>
          <p:nvPr>
            <p:ph type="sldNum" sz="quarter" idx="12"/>
          </p:nvPr>
        </p:nvSpPr>
        <p:spPr/>
        <p:txBody>
          <a:bodyPr/>
          <a:lstStyle>
            <a:lvl1pPr>
              <a:defRPr/>
            </a:lvl1pPr>
          </a:lstStyle>
          <a:p>
            <a:pPr>
              <a:defRPr/>
            </a:pPr>
            <a:fld id="{12B3EA86-2189-48ED-ABF2-72FB4CF878E0}" type="slidenum">
              <a:rPr lang="ar-EG" altLang="ar-EG"/>
              <a:pPr>
                <a:defRPr/>
              </a:pPr>
              <a:t>‹#›</a:t>
            </a:fld>
            <a:endParaRPr lang="ar-EG" altLang="ar-EG"/>
          </a:p>
        </p:txBody>
      </p:sp>
    </p:spTree>
    <p:extLst>
      <p:ext uri="{BB962C8B-B14F-4D97-AF65-F5344CB8AC3E}">
        <p14:creationId xmlns:p14="http://schemas.microsoft.com/office/powerpoint/2010/main" val="225499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215406-3A04-76B3-CC4F-9D526136FF76}"/>
              </a:ext>
            </a:extLst>
          </p:cNvPr>
          <p:cNvSpPr>
            <a:spLocks noGrp="1"/>
          </p:cNvSpPr>
          <p:nvPr>
            <p:ph type="dt" sz="half" idx="10"/>
          </p:nvPr>
        </p:nvSpPr>
        <p:spPr/>
        <p:txBody>
          <a:bodyPr/>
          <a:lstStyle>
            <a:lvl1pPr>
              <a:defRPr/>
            </a:lvl1pPr>
          </a:lstStyle>
          <a:p>
            <a:pPr>
              <a:defRPr/>
            </a:pPr>
            <a:fld id="{6281A6E2-BEE3-4052-B12B-C1BC1FB44762}" type="datetimeFigureOut">
              <a:rPr lang="ar-EG"/>
              <a:pPr>
                <a:defRPr/>
              </a:pPr>
              <a:t>9‏/10‏/1447</a:t>
            </a:fld>
            <a:endParaRPr lang="ar-EG"/>
          </a:p>
        </p:txBody>
      </p:sp>
      <p:sp>
        <p:nvSpPr>
          <p:cNvPr id="3" name="Footer Placeholder 4">
            <a:extLst>
              <a:ext uri="{FF2B5EF4-FFF2-40B4-BE49-F238E27FC236}">
                <a16:creationId xmlns:a16="http://schemas.microsoft.com/office/drawing/2014/main" id="{0E522AF8-2741-B8C4-6134-70D6F06F07C3}"/>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37BEC4BC-F7B8-9865-CE70-018A1A1B7A6C}"/>
              </a:ext>
            </a:extLst>
          </p:cNvPr>
          <p:cNvSpPr>
            <a:spLocks noGrp="1"/>
          </p:cNvSpPr>
          <p:nvPr>
            <p:ph type="sldNum" sz="quarter" idx="12"/>
          </p:nvPr>
        </p:nvSpPr>
        <p:spPr/>
        <p:txBody>
          <a:bodyPr/>
          <a:lstStyle>
            <a:lvl1pPr>
              <a:defRPr/>
            </a:lvl1pPr>
          </a:lstStyle>
          <a:p>
            <a:pPr>
              <a:defRPr/>
            </a:pPr>
            <a:fld id="{075232DF-A385-499E-BF13-89D896D4697C}" type="slidenum">
              <a:rPr lang="ar-EG" altLang="ar-EG"/>
              <a:pPr>
                <a:defRPr/>
              </a:pPr>
              <a:t>‹#›</a:t>
            </a:fld>
            <a:endParaRPr lang="ar-EG" altLang="ar-EG"/>
          </a:p>
        </p:txBody>
      </p:sp>
    </p:spTree>
    <p:extLst>
      <p:ext uri="{BB962C8B-B14F-4D97-AF65-F5344CB8AC3E}">
        <p14:creationId xmlns:p14="http://schemas.microsoft.com/office/powerpoint/2010/main" val="226469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44D6BD-9702-9BEA-208C-073EF2974923}"/>
              </a:ext>
            </a:extLst>
          </p:cNvPr>
          <p:cNvSpPr>
            <a:spLocks noGrp="1"/>
          </p:cNvSpPr>
          <p:nvPr>
            <p:ph type="dt" sz="half" idx="10"/>
          </p:nvPr>
        </p:nvSpPr>
        <p:spPr/>
        <p:txBody>
          <a:bodyPr/>
          <a:lstStyle>
            <a:lvl1pPr>
              <a:defRPr/>
            </a:lvl1pPr>
          </a:lstStyle>
          <a:p>
            <a:pPr>
              <a:defRPr/>
            </a:pPr>
            <a:fld id="{F9E14D79-DAA4-4510-913F-B23B0C30125D}" type="datetimeFigureOut">
              <a:rPr lang="ar-EG"/>
              <a:pPr>
                <a:defRPr/>
              </a:pPr>
              <a:t>9‏/10‏/1447</a:t>
            </a:fld>
            <a:endParaRPr lang="ar-EG"/>
          </a:p>
        </p:txBody>
      </p:sp>
      <p:sp>
        <p:nvSpPr>
          <p:cNvPr id="6" name="Footer Placeholder 4">
            <a:extLst>
              <a:ext uri="{FF2B5EF4-FFF2-40B4-BE49-F238E27FC236}">
                <a16:creationId xmlns:a16="http://schemas.microsoft.com/office/drawing/2014/main" id="{62E1F815-7751-7F77-004C-1760F9F0DAA1}"/>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4B4B6551-15DD-35F3-1A5C-07FAB01EEADB}"/>
              </a:ext>
            </a:extLst>
          </p:cNvPr>
          <p:cNvSpPr>
            <a:spLocks noGrp="1"/>
          </p:cNvSpPr>
          <p:nvPr>
            <p:ph type="sldNum" sz="quarter" idx="12"/>
          </p:nvPr>
        </p:nvSpPr>
        <p:spPr/>
        <p:txBody>
          <a:bodyPr/>
          <a:lstStyle>
            <a:lvl1pPr>
              <a:defRPr/>
            </a:lvl1pPr>
          </a:lstStyle>
          <a:p>
            <a:pPr>
              <a:defRPr/>
            </a:pPr>
            <a:fld id="{9E530868-7DBE-40FE-8E09-17FE219E9B14}" type="slidenum">
              <a:rPr lang="ar-EG" altLang="ar-EG"/>
              <a:pPr>
                <a:defRPr/>
              </a:pPr>
              <a:t>‹#›</a:t>
            </a:fld>
            <a:endParaRPr lang="ar-EG" altLang="ar-EG"/>
          </a:p>
        </p:txBody>
      </p:sp>
    </p:spTree>
    <p:extLst>
      <p:ext uri="{BB962C8B-B14F-4D97-AF65-F5344CB8AC3E}">
        <p14:creationId xmlns:p14="http://schemas.microsoft.com/office/powerpoint/2010/main" val="290689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740F0E-02DE-3A93-BA5A-956E59D7F73F}"/>
              </a:ext>
            </a:extLst>
          </p:cNvPr>
          <p:cNvSpPr>
            <a:spLocks noGrp="1"/>
          </p:cNvSpPr>
          <p:nvPr>
            <p:ph type="dt" sz="half" idx="10"/>
          </p:nvPr>
        </p:nvSpPr>
        <p:spPr/>
        <p:txBody>
          <a:bodyPr/>
          <a:lstStyle>
            <a:lvl1pPr>
              <a:defRPr/>
            </a:lvl1pPr>
          </a:lstStyle>
          <a:p>
            <a:pPr>
              <a:defRPr/>
            </a:pPr>
            <a:fld id="{AEA03591-FAF6-48DB-9215-5BB246841520}" type="datetimeFigureOut">
              <a:rPr lang="ar-EG"/>
              <a:pPr>
                <a:defRPr/>
              </a:pPr>
              <a:t>9‏/10‏/1447</a:t>
            </a:fld>
            <a:endParaRPr lang="ar-EG"/>
          </a:p>
        </p:txBody>
      </p:sp>
      <p:sp>
        <p:nvSpPr>
          <p:cNvPr id="6" name="Footer Placeholder 4">
            <a:extLst>
              <a:ext uri="{FF2B5EF4-FFF2-40B4-BE49-F238E27FC236}">
                <a16:creationId xmlns:a16="http://schemas.microsoft.com/office/drawing/2014/main" id="{22989B7F-D573-DA6F-7926-C167B7A93C67}"/>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E1AD82D5-E4EC-D468-2324-BDA1BFD5D3A1}"/>
              </a:ext>
            </a:extLst>
          </p:cNvPr>
          <p:cNvSpPr>
            <a:spLocks noGrp="1"/>
          </p:cNvSpPr>
          <p:nvPr>
            <p:ph type="sldNum" sz="quarter" idx="12"/>
          </p:nvPr>
        </p:nvSpPr>
        <p:spPr/>
        <p:txBody>
          <a:bodyPr/>
          <a:lstStyle>
            <a:lvl1pPr>
              <a:defRPr/>
            </a:lvl1pPr>
          </a:lstStyle>
          <a:p>
            <a:pPr>
              <a:defRPr/>
            </a:pPr>
            <a:fld id="{FE0DE62A-C128-48BA-9AC8-CC5D230BF90F}" type="slidenum">
              <a:rPr lang="ar-EG" altLang="ar-EG"/>
              <a:pPr>
                <a:defRPr/>
              </a:pPr>
              <a:t>‹#›</a:t>
            </a:fld>
            <a:endParaRPr lang="ar-EG" altLang="ar-EG"/>
          </a:p>
        </p:txBody>
      </p:sp>
    </p:spTree>
    <p:extLst>
      <p:ext uri="{BB962C8B-B14F-4D97-AF65-F5344CB8AC3E}">
        <p14:creationId xmlns:p14="http://schemas.microsoft.com/office/powerpoint/2010/main" val="211434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E73943-0236-D878-97B8-F50C2956AE8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1027" name="Text Placeholder 2">
            <a:extLst>
              <a:ext uri="{FF2B5EF4-FFF2-40B4-BE49-F238E27FC236}">
                <a16:creationId xmlns:a16="http://schemas.microsoft.com/office/drawing/2014/main" id="{C39CF12A-0971-A574-791D-260A8D9DC25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a:extLst>
              <a:ext uri="{FF2B5EF4-FFF2-40B4-BE49-F238E27FC236}">
                <a16:creationId xmlns:a16="http://schemas.microsoft.com/office/drawing/2014/main" id="{F4A17AFD-F716-0FD7-68B8-D9777EBA85C0}"/>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E9F55204-B90E-4853-AC2C-EF08651C3EEB}" type="datetimeFigureOut">
              <a:rPr lang="ar-EG"/>
              <a:pPr>
                <a:defRPr/>
              </a:pPr>
              <a:t>9‏/10‏/1447</a:t>
            </a:fld>
            <a:endParaRPr lang="ar-EG"/>
          </a:p>
        </p:txBody>
      </p:sp>
      <p:sp>
        <p:nvSpPr>
          <p:cNvPr id="5" name="Footer Placeholder 4">
            <a:extLst>
              <a:ext uri="{FF2B5EF4-FFF2-40B4-BE49-F238E27FC236}">
                <a16:creationId xmlns:a16="http://schemas.microsoft.com/office/drawing/2014/main" id="{C6CB83CC-D25B-BB7F-1A78-313487267CB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a:extLst>
              <a:ext uri="{FF2B5EF4-FFF2-40B4-BE49-F238E27FC236}">
                <a16:creationId xmlns:a16="http://schemas.microsoft.com/office/drawing/2014/main" id="{7424E87F-FEAC-5831-CFD0-7DFAD36207AB}"/>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latin typeface="Calibri" panose="020F0502020204030204" pitchFamily="34" charset="0"/>
              </a:defRPr>
            </a:lvl1pPr>
          </a:lstStyle>
          <a:p>
            <a:pPr>
              <a:defRPr/>
            </a:pPr>
            <a:fld id="{C71DDD0B-4320-4B67-B162-694705169112}" type="slidenum">
              <a:rPr lang="ar-EG" altLang="ar-EG"/>
              <a:pPr>
                <a:defRPr/>
              </a:pPr>
              <a:t>‹#›</a:t>
            </a:fld>
            <a:endParaRPr lang="ar-EG" altLang="ar-EG"/>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7C0205D-DA3B-440C-EFE8-978E5557DC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2051" name="Text Placeholder 2">
            <a:extLst>
              <a:ext uri="{FF2B5EF4-FFF2-40B4-BE49-F238E27FC236}">
                <a16:creationId xmlns:a16="http://schemas.microsoft.com/office/drawing/2014/main" id="{AC55D393-7C8A-592E-64EB-54C51B3C0A3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a:extLst>
              <a:ext uri="{FF2B5EF4-FFF2-40B4-BE49-F238E27FC236}">
                <a16:creationId xmlns:a16="http://schemas.microsoft.com/office/drawing/2014/main" id="{DD2F3257-1E2B-61C9-7A00-3599849E826E}"/>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fld id="{A5A47F64-B793-480D-BD93-71C2057A9019}"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25473E33-5C54-B077-4064-65F281C82A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endParaRPr lang="ar-EG"/>
          </a:p>
        </p:txBody>
      </p:sp>
      <p:sp>
        <p:nvSpPr>
          <p:cNvPr id="6" name="Slide Number Placeholder 5">
            <a:extLst>
              <a:ext uri="{FF2B5EF4-FFF2-40B4-BE49-F238E27FC236}">
                <a16:creationId xmlns:a16="http://schemas.microsoft.com/office/drawing/2014/main" id="{FBDCF9C7-6E17-5A98-62D5-577221E9095B}"/>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latin typeface="Calibri" panose="020F0502020204030204" pitchFamily="34" charset="0"/>
                <a:cs typeface="Times New Roman" panose="02020603050405020304" pitchFamily="18" charset="0"/>
              </a:defRPr>
            </a:lvl1pPr>
          </a:lstStyle>
          <a:p>
            <a:pPr>
              <a:defRPr/>
            </a:pPr>
            <a:fld id="{5425724D-7A8B-4295-8B1A-535D89EA9DCB}" type="slidenum">
              <a:rPr lang="ar-EG" altLang="ar-SA"/>
              <a:pPr>
                <a:defRPr/>
              </a:pPr>
              <a:t>‹#›</a:t>
            </a:fld>
            <a:endParaRPr lang="ar-EG" altLang="ar-SA"/>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pull dir="lu"/>
    <p:sndAc>
      <p:stSnd>
        <p:snd r:embed="rId13" name="BoinkLo.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3/27/26</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1142075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audio" Target="../media/audio6.wav"/></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audio" Target="../media/audio6.wav"/></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audio" Target="../media/audio6.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31.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5.svg"/><Relationship Id="rId2" Type="http://schemas.openxmlformats.org/officeDocument/2006/relationships/image" Target="../media/image2.svg"/><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3.wav"/><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31.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_rels/slide3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31.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4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4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46.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3.wav"/><Relationship Id="rId1" Type="http://schemas.openxmlformats.org/officeDocument/2006/relationships/slideLayout" Target="../slideLayouts/slideLayout7.xml"/><Relationship Id="rId5" Type="http://schemas.openxmlformats.org/officeDocument/2006/relationships/audio" Target="../media/audio14.wav"/><Relationship Id="rId4" Type="http://schemas.openxmlformats.org/officeDocument/2006/relationships/audio" Target="../media/audio6.wav"/></Relationships>
</file>

<file path=ppt/slides/_rels/slide5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3.wav"/><Relationship Id="rId1" Type="http://schemas.openxmlformats.org/officeDocument/2006/relationships/slideLayout" Target="../slideLayouts/slideLayout7.xml"/><Relationship Id="rId5" Type="http://schemas.openxmlformats.org/officeDocument/2006/relationships/audio" Target="../media/audio14.wav"/><Relationship Id="rId4" Type="http://schemas.openxmlformats.org/officeDocument/2006/relationships/audio" Target="../media/audio6.wav"/></Relationships>
</file>

<file path=ppt/slides/_rels/slide5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144013"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59" name="Freeform 59"/>
          <p:cNvSpPr/>
          <p:nvPr/>
        </p:nvSpPr>
        <p:spPr>
          <a:xfrm rot="9408861">
            <a:off x="774653" y="-3685967"/>
            <a:ext cx="9765048" cy="9321183"/>
          </a:xfrm>
          <a:custGeom>
            <a:avLst/>
            <a:gdLst/>
            <a:ahLst/>
            <a:cxnLst/>
            <a:rect l="l" t="t" r="r" b="b"/>
            <a:pathLst>
              <a:path w="19530096" h="18642365">
                <a:moveTo>
                  <a:pt x="0" y="0"/>
                </a:moveTo>
                <a:lnTo>
                  <a:pt x="19530096" y="0"/>
                </a:lnTo>
                <a:lnTo>
                  <a:pt x="19530096" y="18642364"/>
                </a:lnTo>
                <a:lnTo>
                  <a:pt x="0" y="1864236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1" name="Freeform 61"/>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Rectangle 4">
            <a:extLst>
              <a:ext uri="{FF2B5EF4-FFF2-40B4-BE49-F238E27FC236}">
                <a16:creationId xmlns:a16="http://schemas.microsoft.com/office/drawing/2014/main" id="{3F9AE51F-A052-D8F3-4815-B5F12ECC1DFD}"/>
              </a:ext>
            </a:extLst>
          </p:cNvPr>
          <p:cNvSpPr/>
          <p:nvPr/>
        </p:nvSpPr>
        <p:spPr bwMode="auto">
          <a:xfrm>
            <a:off x="3465660" y="580735"/>
            <a:ext cx="5312673" cy="156966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solidFill>
                    <a:sysClr val="windowText" lastClr="000000"/>
                  </a:solidFill>
                </a:ln>
                <a:solidFill>
                  <a:srgbClr val="0070C0"/>
                </a:solidFill>
                <a:effectLst/>
                <a:uLnTx/>
                <a:uFillTx/>
                <a:latin typeface="Calibri"/>
                <a:ea typeface="+mn-ea"/>
                <a:cs typeface="Times New Roman" panose="02020603050405020304" pitchFamily="18" charset="0"/>
              </a:rPr>
              <a:t>الفصل الثامن</a:t>
            </a:r>
          </a:p>
        </p:txBody>
      </p:sp>
      <p:sp>
        <p:nvSpPr>
          <p:cNvPr id="68" name="TextBox 7">
            <a:extLst>
              <a:ext uri="{FF2B5EF4-FFF2-40B4-BE49-F238E27FC236}">
                <a16:creationId xmlns:a16="http://schemas.microsoft.com/office/drawing/2014/main" id="{36049954-A5AC-05B7-1A5D-543D422B8781}"/>
              </a:ext>
            </a:extLst>
          </p:cNvPr>
          <p:cNvSpPr txBox="1"/>
          <p:nvPr/>
        </p:nvSpPr>
        <p:spPr bwMode="auto">
          <a:xfrm>
            <a:off x="3313684" y="2391018"/>
            <a:ext cx="5616624" cy="132343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الدوال التربيعية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82F5C88-078E-3ABC-E4C3-DAFE50F5688D}"/>
              </a:ext>
            </a:extLst>
          </p:cNvPr>
          <p:cNvSpPr txBox="1">
            <a:spLocks noChangeArrowheads="1"/>
          </p:cNvSpPr>
          <p:nvPr/>
        </p:nvSpPr>
        <p:spPr bwMode="auto">
          <a:xfrm>
            <a:off x="2051050" y="4481513"/>
            <a:ext cx="5905500" cy="13239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ar-EG" altLang="ar-EG" sz="4000" b="1" dirty="0"/>
              <a:t>المقطع السيني للدالة عند س = 1 إذن حل معادلة س = 1 </a:t>
            </a:r>
            <a:endParaRPr lang="en-US" altLang="ar-EG" sz="4000" dirty="0"/>
          </a:p>
        </p:txBody>
      </p:sp>
      <p:pic>
        <p:nvPicPr>
          <p:cNvPr id="57346" name="Picture 1">
            <a:extLst>
              <a:ext uri="{FF2B5EF4-FFF2-40B4-BE49-F238E27FC236}">
                <a16:creationId xmlns:a16="http://schemas.microsoft.com/office/drawing/2014/main" id="{1BE49C3B-3EFC-7101-35F5-09EDAEA2AC47}"/>
              </a:ext>
            </a:extLst>
          </p:cNvPr>
          <p:cNvPicPr>
            <a:picLocks noChangeAspect="1" noChangeArrowheads="1"/>
          </p:cNvPicPr>
          <p:nvPr/>
        </p:nvPicPr>
        <p:blipFill>
          <a:blip r:embed="rId3">
            <a:lum bright="-4000" contrast="8000"/>
            <a:extLst>
              <a:ext uri="{28A0092B-C50C-407E-A947-70E740481C1C}">
                <a14:useLocalDpi xmlns:a14="http://schemas.microsoft.com/office/drawing/2010/main" val="0"/>
              </a:ext>
            </a:extLst>
          </a:blip>
          <a:srcRect/>
          <a:stretch>
            <a:fillRect/>
          </a:stretch>
        </p:blipFill>
        <p:spPr bwMode="auto">
          <a:xfrm>
            <a:off x="1241425" y="981075"/>
            <a:ext cx="41941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57346"/>
                                        </p:tgtEl>
                                        <p:attrNameLst>
                                          <p:attrName>style.visibility</p:attrName>
                                        </p:attrNameLst>
                                      </p:cBhvr>
                                      <p:to>
                                        <p:strVal val="visible"/>
                                      </p:to>
                                    </p:set>
                                    <p:animEffect transition="in" filter="circle(in)">
                                      <p:cBhvr>
                                        <p:cTn id="23"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9E63CD9F-9B82-407F-9ED6-3FA174B7D2C0}"/>
              </a:ext>
            </a:extLst>
          </p:cNvPr>
          <p:cNvSpPr/>
          <p:nvPr/>
        </p:nvSpPr>
        <p:spPr bwMode="auto">
          <a:xfrm>
            <a:off x="4426966" y="755128"/>
            <a:ext cx="1866280" cy="193899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6000" b="1" dirty="0">
                <a:ln>
                  <a:solidFill>
                    <a:sysClr val="windowText" lastClr="000000"/>
                  </a:solidFill>
                </a:ln>
                <a:solidFill>
                  <a:srgbClr val="FFC000"/>
                </a:solidFill>
                <a:cs typeface="Times New Roman" panose="02020603050405020304" pitchFamily="18" charset="0"/>
              </a:rPr>
              <a:t>مثال 4</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endParaRPr>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602323" y="1819594"/>
            <a:ext cx="5455272" cy="2800767"/>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400" b="1" dirty="0">
                <a:solidFill>
                  <a:prstClr val="black"/>
                </a:solidFill>
                <a:cs typeface="Times New Roman" panose="02020603050405020304" pitchFamily="18" charset="0"/>
              </a:rPr>
              <a:t>حل كل معادلة فيما يأتي بيانيًّا، وإذا لم تكن الجذور أعدادًا صحيحة، فقدّرها إلى أقرب جزء من عشرة: </a:t>
            </a:r>
          </a:p>
        </p:txBody>
      </p:sp>
    </p:spTree>
    <p:extLst>
      <p:ext uri="{BB962C8B-B14F-4D97-AF65-F5344CB8AC3E}">
        <p14:creationId xmlns:p14="http://schemas.microsoft.com/office/powerpoint/2010/main" val="1579231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783D8B6-756E-24BB-8B46-E554A50DEF5E}"/>
              </a:ext>
            </a:extLst>
          </p:cNvPr>
          <p:cNvSpPr>
            <a:spLocks noChangeArrowheads="1"/>
          </p:cNvSpPr>
          <p:nvPr/>
        </p:nvSpPr>
        <p:spPr bwMode="auto">
          <a:xfrm>
            <a:off x="2268538" y="836613"/>
            <a:ext cx="5143500" cy="708025"/>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latin typeface="Calibri" panose="020F0502020204030204" pitchFamily="34" charset="0"/>
              </a:rPr>
              <a:t>11) س</a:t>
            </a:r>
            <a:r>
              <a:rPr lang="ar-EG" altLang="ar-EG" sz="4000" b="1" baseline="30000" dirty="0">
                <a:latin typeface="Calibri" panose="020F0502020204030204" pitchFamily="34" charset="0"/>
              </a:rPr>
              <a:t>2 </a:t>
            </a:r>
            <a:r>
              <a:rPr lang="ar-EG" altLang="ar-EG" sz="4000" b="1" dirty="0">
                <a:latin typeface="Calibri" panose="020F0502020204030204" pitchFamily="34" charset="0"/>
              </a:rPr>
              <a:t>+ 2س – 9= 0 </a:t>
            </a:r>
            <a:endParaRPr lang="en-US" altLang="ar-EG" sz="4000" dirty="0">
              <a:latin typeface="Calibri" panose="020F0502020204030204" pitchFamily="34" charset="0"/>
            </a:endParaRPr>
          </a:p>
        </p:txBody>
      </p:sp>
      <p:pic>
        <p:nvPicPr>
          <p:cNvPr id="8198" name="Picture 1">
            <a:extLst>
              <a:ext uri="{FF2B5EF4-FFF2-40B4-BE49-F238E27FC236}">
                <a16:creationId xmlns:a16="http://schemas.microsoft.com/office/drawing/2014/main" id="{05C1011C-761A-B227-1EB2-BD914A546C89}"/>
              </a:ext>
            </a:extLst>
          </p:cNvPr>
          <p:cNvPicPr>
            <a:picLocks noChangeAspect="1" noChangeArrowheads="1"/>
          </p:cNvPicPr>
          <p:nvPr/>
        </p:nvPicPr>
        <p:blipFill>
          <a:blip r:embed="rId5">
            <a:lum bright="-14000" contrast="32000"/>
            <a:extLst>
              <a:ext uri="{28A0092B-C50C-407E-A947-70E740481C1C}">
                <a14:useLocalDpi xmlns:a14="http://schemas.microsoft.com/office/drawing/2010/main" val="0"/>
              </a:ext>
            </a:extLst>
          </a:blip>
          <a:srcRect/>
          <a:stretch>
            <a:fillRect/>
          </a:stretch>
        </p:blipFill>
        <p:spPr bwMode="auto">
          <a:xfrm>
            <a:off x="3203575" y="2565400"/>
            <a:ext cx="360045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sndAc>
      <p:stSnd>
        <p:snd r:embed="rId2" name="Asteris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ircle(in)">
                                      <p:cBhvr>
                                        <p:cTn id="12" dur="500"/>
                                        <p:tgtEl>
                                          <p:spTgt spid="8198"/>
                                        </p:tgtEl>
                                      </p:cBhvr>
                                    </p:animEffect>
                                  </p:childTnLst>
                                  <p:subTnLst>
                                    <p:audio>
                                      <p:cMediaNode>
                                        <p:cTn display="0" masterRel="sameClick">
                                          <p:stCondLst>
                                            <p:cond evt="begin" delay="0">
                                              <p:tn val="10"/>
                                            </p:cond>
                                          </p:stCondLst>
                                          <p:endCondLst>
                                            <p:cond evt="onStopAudio" delay="0">
                                              <p:tgtEl>
                                                <p:sldTgt/>
                                              </p:tgtEl>
                                            </p:cond>
                                          </p:endCondLst>
                                        </p:cTn>
                                        <p:tgtEl>
                                          <p:sndTgt r:embed="rId4" name="0083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8175C4D-4BF2-0A77-FE72-B40D6F038ACF}"/>
              </a:ext>
            </a:extLst>
          </p:cNvPr>
          <p:cNvSpPr txBox="1">
            <a:spLocks noChangeArrowheads="1"/>
          </p:cNvSpPr>
          <p:nvPr/>
        </p:nvSpPr>
        <p:spPr bwMode="auto">
          <a:xfrm>
            <a:off x="1692275" y="4941888"/>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4000" b="1">
                <a:latin typeface="Arial" panose="020B0604020202020204" pitchFamily="34" charset="0"/>
              </a:rPr>
              <a:t>الجذران هما 2.2، –4.2</a:t>
            </a:r>
            <a:endParaRPr lang="en-US" altLang="ar-EG" sz="4000">
              <a:latin typeface="Arial" panose="020B0604020202020204" pitchFamily="34" charset="0"/>
            </a:endParaRPr>
          </a:p>
        </p:txBody>
      </p:sp>
      <p:graphicFrame>
        <p:nvGraphicFramePr>
          <p:cNvPr id="8" name="جدول 7">
            <a:extLst>
              <a:ext uri="{FF2B5EF4-FFF2-40B4-BE49-F238E27FC236}">
                <a16:creationId xmlns:a16="http://schemas.microsoft.com/office/drawing/2014/main" id="{3E98F425-AF99-9A09-3C19-5CA4CE13AFF5}"/>
              </a:ext>
            </a:extLst>
          </p:cNvPr>
          <p:cNvGraphicFramePr>
            <a:graphicFrameLocks noGrp="1"/>
          </p:cNvGraphicFramePr>
          <p:nvPr/>
        </p:nvGraphicFramePr>
        <p:xfrm>
          <a:off x="1908175" y="1341438"/>
          <a:ext cx="5256215" cy="1152526"/>
        </p:xfrm>
        <a:graphic>
          <a:graphicData uri="http://schemas.openxmlformats.org/drawingml/2006/table">
            <a:tbl>
              <a:tblPr firstRow="1" bandRow="1">
                <a:tableStyleId>{5C22544A-7EE6-4342-B048-85BDC9FD1C3A}</a:tableStyleId>
              </a:tblPr>
              <a:tblGrid>
                <a:gridCol w="1051243">
                  <a:extLst>
                    <a:ext uri="{9D8B030D-6E8A-4147-A177-3AD203B41FA5}">
                      <a16:colId xmlns:a16="http://schemas.microsoft.com/office/drawing/2014/main" val="20000"/>
                    </a:ext>
                  </a:extLst>
                </a:gridCol>
                <a:gridCol w="1051243">
                  <a:extLst>
                    <a:ext uri="{9D8B030D-6E8A-4147-A177-3AD203B41FA5}">
                      <a16:colId xmlns:a16="http://schemas.microsoft.com/office/drawing/2014/main" val="20001"/>
                    </a:ext>
                  </a:extLst>
                </a:gridCol>
                <a:gridCol w="1051243">
                  <a:extLst>
                    <a:ext uri="{9D8B030D-6E8A-4147-A177-3AD203B41FA5}">
                      <a16:colId xmlns:a16="http://schemas.microsoft.com/office/drawing/2014/main" val="20002"/>
                    </a:ext>
                  </a:extLst>
                </a:gridCol>
                <a:gridCol w="1051243">
                  <a:extLst>
                    <a:ext uri="{9D8B030D-6E8A-4147-A177-3AD203B41FA5}">
                      <a16:colId xmlns:a16="http://schemas.microsoft.com/office/drawing/2014/main" val="20003"/>
                    </a:ext>
                  </a:extLst>
                </a:gridCol>
                <a:gridCol w="1051243">
                  <a:extLst>
                    <a:ext uri="{9D8B030D-6E8A-4147-A177-3AD203B41FA5}">
                      <a16:colId xmlns:a16="http://schemas.microsoft.com/office/drawing/2014/main" val="20004"/>
                    </a:ext>
                  </a:extLst>
                </a:gridCol>
              </a:tblGrid>
              <a:tr h="576263">
                <a:tc>
                  <a:txBody>
                    <a:bodyPr/>
                    <a:lstStyle/>
                    <a:p>
                      <a:pPr algn="ctr"/>
                      <a:r>
                        <a:rPr lang="ar-EG" sz="2800" b="1" dirty="0">
                          <a:solidFill>
                            <a:schemeClr val="bg1"/>
                          </a:solidFill>
                        </a:rPr>
                        <a:t>2.1</a:t>
                      </a:r>
                      <a:endParaRPr lang="en-US" sz="2800" b="1" dirty="0">
                        <a:solidFill>
                          <a:schemeClr val="bg1"/>
                        </a:solidFill>
                      </a:endParaRPr>
                    </a:p>
                  </a:txBody>
                  <a:tcPr marL="91434" marR="91434" marT="45736" marB="45736">
                    <a:solidFill>
                      <a:schemeClr val="accent2"/>
                    </a:solidFill>
                  </a:tcPr>
                </a:tc>
                <a:tc>
                  <a:txBody>
                    <a:bodyPr/>
                    <a:lstStyle/>
                    <a:p>
                      <a:pPr algn="ctr"/>
                      <a:r>
                        <a:rPr lang="ar-EG" sz="2800" b="1" dirty="0">
                          <a:solidFill>
                            <a:srgbClr val="FFFF00"/>
                          </a:solidFill>
                        </a:rPr>
                        <a:t>2.2</a:t>
                      </a:r>
                      <a:endParaRPr lang="en-US" sz="2800" b="1" dirty="0">
                        <a:solidFill>
                          <a:srgbClr val="FFFF00"/>
                        </a:solidFill>
                      </a:endParaRPr>
                    </a:p>
                  </a:txBody>
                  <a:tcPr marL="91434" marR="91434" marT="45736" marB="45736">
                    <a:solidFill>
                      <a:schemeClr val="accent2"/>
                    </a:solidFill>
                  </a:tcPr>
                </a:tc>
                <a:tc>
                  <a:txBody>
                    <a:bodyPr/>
                    <a:lstStyle/>
                    <a:p>
                      <a:pPr algn="ctr"/>
                      <a:r>
                        <a:rPr lang="ar-EG" sz="2800" b="1" dirty="0">
                          <a:solidFill>
                            <a:schemeClr val="bg1"/>
                          </a:solidFill>
                        </a:rPr>
                        <a:t>2.3</a:t>
                      </a:r>
                      <a:endParaRPr lang="en-US" sz="2800" b="1" dirty="0">
                        <a:solidFill>
                          <a:schemeClr val="bg1"/>
                        </a:solidFill>
                      </a:endParaRPr>
                    </a:p>
                  </a:txBody>
                  <a:tcPr marL="91434" marR="91434" marT="45736" marB="45736">
                    <a:solidFill>
                      <a:schemeClr val="accent2"/>
                    </a:solidFill>
                  </a:tcPr>
                </a:tc>
                <a:tc>
                  <a:txBody>
                    <a:bodyPr/>
                    <a:lstStyle/>
                    <a:p>
                      <a:pPr algn="ctr"/>
                      <a:r>
                        <a:rPr lang="ar-EG" sz="2800" b="1" dirty="0">
                          <a:solidFill>
                            <a:schemeClr val="bg1"/>
                          </a:solidFill>
                        </a:rPr>
                        <a:t>2.4</a:t>
                      </a:r>
                      <a:endParaRPr lang="en-US" sz="2800" b="1" dirty="0">
                        <a:solidFill>
                          <a:schemeClr val="bg1"/>
                        </a:solidFill>
                      </a:endParaRPr>
                    </a:p>
                  </a:txBody>
                  <a:tcPr marL="91434" marR="91434" marT="45736" marB="45736">
                    <a:solidFill>
                      <a:schemeClr val="accent2"/>
                    </a:solidFill>
                  </a:tcPr>
                </a:tc>
                <a:tc>
                  <a:txBody>
                    <a:bodyPr/>
                    <a:lstStyle/>
                    <a:p>
                      <a:pPr algn="ctr"/>
                      <a:r>
                        <a:rPr lang="ar-EG" sz="2800" b="1" dirty="0">
                          <a:solidFill>
                            <a:schemeClr val="bg1"/>
                          </a:solidFill>
                        </a:rPr>
                        <a:t>س</a:t>
                      </a:r>
                      <a:endParaRPr lang="en-US" sz="2800" b="1" dirty="0">
                        <a:solidFill>
                          <a:schemeClr val="bg1"/>
                        </a:solidFill>
                      </a:endParaRPr>
                    </a:p>
                  </a:txBody>
                  <a:tcPr marL="91434" marR="91434" marT="45736" marB="45736">
                    <a:solidFill>
                      <a:schemeClr val="tx1"/>
                    </a:solidFill>
                  </a:tcPr>
                </a:tc>
                <a:extLst>
                  <a:ext uri="{0D108BD9-81ED-4DB2-BD59-A6C34878D82A}">
                    <a16:rowId xmlns:a16="http://schemas.microsoft.com/office/drawing/2014/main" val="10000"/>
                  </a:ext>
                </a:extLst>
              </a:tr>
              <a:tr h="576263">
                <a:tc>
                  <a:txBody>
                    <a:bodyPr/>
                    <a:lstStyle/>
                    <a:p>
                      <a:pPr algn="ctr"/>
                      <a:r>
                        <a:rPr lang="ar-EG" sz="2800" b="1" dirty="0">
                          <a:solidFill>
                            <a:schemeClr val="bg1"/>
                          </a:solidFill>
                        </a:rPr>
                        <a:t>-0.39</a:t>
                      </a:r>
                      <a:endParaRPr lang="en-US" sz="2800" b="1" dirty="0">
                        <a:solidFill>
                          <a:schemeClr val="bg1"/>
                        </a:solidFill>
                      </a:endParaRPr>
                    </a:p>
                  </a:txBody>
                  <a:tcPr marL="91434" marR="91434" marT="45736" marB="45736">
                    <a:solidFill>
                      <a:schemeClr val="accent2"/>
                    </a:solidFill>
                  </a:tcPr>
                </a:tc>
                <a:tc>
                  <a:txBody>
                    <a:bodyPr/>
                    <a:lstStyle/>
                    <a:p>
                      <a:pPr algn="ctr"/>
                      <a:r>
                        <a:rPr lang="ar-EG" sz="2800" b="1" dirty="0">
                          <a:solidFill>
                            <a:srgbClr val="FFFF00"/>
                          </a:solidFill>
                        </a:rPr>
                        <a:t>0.24</a:t>
                      </a:r>
                      <a:endParaRPr lang="en-US" sz="2800" b="1" dirty="0">
                        <a:solidFill>
                          <a:srgbClr val="FFFF00"/>
                        </a:solidFill>
                      </a:endParaRPr>
                    </a:p>
                  </a:txBody>
                  <a:tcPr marL="91434" marR="91434" marT="45736" marB="45736">
                    <a:solidFill>
                      <a:schemeClr val="accent2"/>
                    </a:solidFill>
                  </a:tcPr>
                </a:tc>
                <a:tc>
                  <a:txBody>
                    <a:bodyPr/>
                    <a:lstStyle/>
                    <a:p>
                      <a:pPr algn="ctr"/>
                      <a:r>
                        <a:rPr lang="ar-EG" sz="2800" b="1" dirty="0">
                          <a:solidFill>
                            <a:schemeClr val="bg1"/>
                          </a:solidFill>
                        </a:rPr>
                        <a:t>0.89</a:t>
                      </a:r>
                      <a:endParaRPr lang="en-US" sz="2800" b="1" dirty="0">
                        <a:solidFill>
                          <a:schemeClr val="bg1"/>
                        </a:solidFill>
                      </a:endParaRPr>
                    </a:p>
                  </a:txBody>
                  <a:tcPr marL="91434" marR="91434" marT="45736" marB="45736">
                    <a:solidFill>
                      <a:schemeClr val="accent2"/>
                    </a:solidFill>
                  </a:tcPr>
                </a:tc>
                <a:tc>
                  <a:txBody>
                    <a:bodyPr/>
                    <a:lstStyle/>
                    <a:p>
                      <a:pPr algn="ctr"/>
                      <a:r>
                        <a:rPr lang="ar-EG" sz="2800" b="1" dirty="0">
                          <a:solidFill>
                            <a:schemeClr val="bg1"/>
                          </a:solidFill>
                        </a:rPr>
                        <a:t>1.56</a:t>
                      </a:r>
                      <a:endParaRPr lang="en-US" sz="2800" b="1" dirty="0">
                        <a:solidFill>
                          <a:schemeClr val="bg1"/>
                        </a:solidFill>
                      </a:endParaRPr>
                    </a:p>
                  </a:txBody>
                  <a:tcPr marL="91434" marR="91434" marT="45736" marB="45736">
                    <a:solidFill>
                      <a:schemeClr val="accent2"/>
                    </a:solidFill>
                  </a:tcPr>
                </a:tc>
                <a:tc>
                  <a:txBody>
                    <a:bodyPr/>
                    <a:lstStyle/>
                    <a:p>
                      <a:pPr algn="ctr"/>
                      <a:r>
                        <a:rPr lang="ar-EG" sz="2800" b="1" dirty="0">
                          <a:solidFill>
                            <a:schemeClr val="bg1"/>
                          </a:solidFill>
                        </a:rPr>
                        <a:t>ص</a:t>
                      </a:r>
                      <a:endParaRPr lang="en-US" sz="2800" b="1" dirty="0">
                        <a:solidFill>
                          <a:schemeClr val="bg1"/>
                        </a:solidFill>
                      </a:endParaRPr>
                    </a:p>
                  </a:txBody>
                  <a:tcPr marL="91434" marR="91434" marT="45736" marB="45736">
                    <a:solidFill>
                      <a:schemeClr val="tx1"/>
                    </a:solidFill>
                  </a:tcPr>
                </a:tc>
                <a:extLst>
                  <a:ext uri="{0D108BD9-81ED-4DB2-BD59-A6C34878D82A}">
                    <a16:rowId xmlns:a16="http://schemas.microsoft.com/office/drawing/2014/main" val="10001"/>
                  </a:ext>
                </a:extLst>
              </a:tr>
            </a:tbl>
          </a:graphicData>
        </a:graphic>
      </p:graphicFrame>
      <p:graphicFrame>
        <p:nvGraphicFramePr>
          <p:cNvPr id="9" name="جدول 8">
            <a:extLst>
              <a:ext uri="{FF2B5EF4-FFF2-40B4-BE49-F238E27FC236}">
                <a16:creationId xmlns:a16="http://schemas.microsoft.com/office/drawing/2014/main" id="{F45F59BE-262B-46CC-03DE-76D90693AE7D}"/>
              </a:ext>
            </a:extLst>
          </p:cNvPr>
          <p:cNvGraphicFramePr>
            <a:graphicFrameLocks noGrp="1"/>
          </p:cNvGraphicFramePr>
          <p:nvPr/>
        </p:nvGraphicFramePr>
        <p:xfrm>
          <a:off x="1258888" y="3032125"/>
          <a:ext cx="6553200" cy="1116016"/>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gridCol w="1092200">
                  <a:extLst>
                    <a:ext uri="{9D8B030D-6E8A-4147-A177-3AD203B41FA5}">
                      <a16:colId xmlns:a16="http://schemas.microsoft.com/office/drawing/2014/main" val="20003"/>
                    </a:ext>
                  </a:extLst>
                </a:gridCol>
                <a:gridCol w="1092200">
                  <a:extLst>
                    <a:ext uri="{9D8B030D-6E8A-4147-A177-3AD203B41FA5}">
                      <a16:colId xmlns:a16="http://schemas.microsoft.com/office/drawing/2014/main" val="20004"/>
                    </a:ext>
                  </a:extLst>
                </a:gridCol>
                <a:gridCol w="1092200">
                  <a:extLst>
                    <a:ext uri="{9D8B030D-6E8A-4147-A177-3AD203B41FA5}">
                      <a16:colId xmlns:a16="http://schemas.microsoft.com/office/drawing/2014/main" val="20005"/>
                    </a:ext>
                  </a:extLst>
                </a:gridCol>
              </a:tblGrid>
              <a:tr h="518091">
                <a:tc>
                  <a:txBody>
                    <a:bodyPr/>
                    <a:lstStyle/>
                    <a:p>
                      <a:pPr algn="ctr"/>
                      <a:r>
                        <a:rPr lang="ar-EG" sz="2800" b="1" dirty="0">
                          <a:solidFill>
                            <a:schemeClr val="bg1"/>
                          </a:solidFill>
                        </a:rPr>
                        <a:t>-4.1</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rgbClr val="FFFF00"/>
                          </a:solidFill>
                        </a:rPr>
                        <a:t>-4.2</a:t>
                      </a:r>
                      <a:endParaRPr lang="en-US" sz="2800" b="1" dirty="0">
                        <a:solidFill>
                          <a:srgbClr val="FFFF00"/>
                        </a:solidFill>
                      </a:endParaRPr>
                    </a:p>
                  </a:txBody>
                  <a:tcPr marL="91447" marR="91447" marT="45687" marB="45687">
                    <a:solidFill>
                      <a:schemeClr val="accent2"/>
                    </a:solidFill>
                  </a:tcPr>
                </a:tc>
                <a:tc>
                  <a:txBody>
                    <a:bodyPr/>
                    <a:lstStyle/>
                    <a:p>
                      <a:pPr algn="ctr"/>
                      <a:r>
                        <a:rPr lang="ar-EG" sz="2800" b="1" dirty="0">
                          <a:solidFill>
                            <a:schemeClr val="bg1"/>
                          </a:solidFill>
                        </a:rPr>
                        <a:t>-4.3</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chemeClr val="bg1"/>
                          </a:solidFill>
                        </a:rPr>
                        <a:t>-4.4</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chemeClr val="bg1"/>
                          </a:solidFill>
                        </a:rPr>
                        <a:t>-4.5</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chemeClr val="bg1"/>
                          </a:solidFill>
                        </a:rPr>
                        <a:t>س</a:t>
                      </a:r>
                      <a:endParaRPr lang="en-US" sz="2800" b="1" dirty="0">
                        <a:solidFill>
                          <a:schemeClr val="bg1"/>
                        </a:solidFill>
                      </a:endParaRPr>
                    </a:p>
                  </a:txBody>
                  <a:tcPr marL="91447" marR="91447" marT="45687" marB="45687">
                    <a:solidFill>
                      <a:schemeClr val="tx1"/>
                    </a:solidFill>
                  </a:tcPr>
                </a:tc>
                <a:extLst>
                  <a:ext uri="{0D108BD9-81ED-4DB2-BD59-A6C34878D82A}">
                    <a16:rowId xmlns:a16="http://schemas.microsoft.com/office/drawing/2014/main" val="10000"/>
                  </a:ext>
                </a:extLst>
              </a:tr>
              <a:tr h="597922">
                <a:tc>
                  <a:txBody>
                    <a:bodyPr/>
                    <a:lstStyle/>
                    <a:p>
                      <a:pPr algn="ctr"/>
                      <a:r>
                        <a:rPr lang="ar-EG" sz="2800" b="1" dirty="0">
                          <a:solidFill>
                            <a:schemeClr val="bg1"/>
                          </a:solidFill>
                        </a:rPr>
                        <a:t>-0.39</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rgbClr val="FFFF00"/>
                          </a:solidFill>
                        </a:rPr>
                        <a:t>0.24</a:t>
                      </a:r>
                      <a:endParaRPr lang="en-US" sz="2800" b="1" dirty="0">
                        <a:solidFill>
                          <a:srgbClr val="FFFF00"/>
                        </a:solidFill>
                      </a:endParaRPr>
                    </a:p>
                  </a:txBody>
                  <a:tcPr marL="91447" marR="91447" marT="45687" marB="45687">
                    <a:solidFill>
                      <a:schemeClr val="accent2"/>
                    </a:solidFill>
                  </a:tcPr>
                </a:tc>
                <a:tc>
                  <a:txBody>
                    <a:bodyPr/>
                    <a:lstStyle/>
                    <a:p>
                      <a:pPr algn="ctr"/>
                      <a:r>
                        <a:rPr lang="ar-EG" sz="2800" b="1" dirty="0">
                          <a:solidFill>
                            <a:schemeClr val="bg1"/>
                          </a:solidFill>
                        </a:rPr>
                        <a:t>0.89</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chemeClr val="bg1"/>
                          </a:solidFill>
                        </a:rPr>
                        <a:t>1.56</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chemeClr val="bg1"/>
                          </a:solidFill>
                        </a:rPr>
                        <a:t>2.25</a:t>
                      </a:r>
                      <a:endParaRPr lang="en-US" sz="2800" b="1" dirty="0">
                        <a:solidFill>
                          <a:schemeClr val="bg1"/>
                        </a:solidFill>
                      </a:endParaRPr>
                    </a:p>
                  </a:txBody>
                  <a:tcPr marL="91447" marR="91447" marT="45687" marB="45687">
                    <a:solidFill>
                      <a:schemeClr val="accent2"/>
                    </a:solidFill>
                  </a:tcPr>
                </a:tc>
                <a:tc>
                  <a:txBody>
                    <a:bodyPr/>
                    <a:lstStyle/>
                    <a:p>
                      <a:pPr algn="ctr"/>
                      <a:r>
                        <a:rPr lang="ar-EG" sz="2800" b="1" dirty="0">
                          <a:solidFill>
                            <a:schemeClr val="bg1"/>
                          </a:solidFill>
                        </a:rPr>
                        <a:t>ص</a:t>
                      </a:r>
                      <a:endParaRPr lang="en-US" sz="2800" b="1" dirty="0">
                        <a:solidFill>
                          <a:schemeClr val="bg1"/>
                        </a:solidFill>
                      </a:endParaRPr>
                    </a:p>
                  </a:txBody>
                  <a:tcPr marL="91447" marR="91447" marT="45687" marB="45687">
                    <a:solidFill>
                      <a:schemeClr val="tx1"/>
                    </a:solidFill>
                  </a:tcPr>
                </a:tc>
                <a:extLst>
                  <a:ext uri="{0D108BD9-81ED-4DB2-BD59-A6C34878D82A}">
                    <a16:rowId xmlns:a16="http://schemas.microsoft.com/office/drawing/2014/main" val="10001"/>
                  </a:ext>
                </a:extLst>
              </a:tr>
            </a:tbl>
          </a:graphicData>
        </a:graphic>
      </p:graphicFrame>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CF2C83F-AFC4-7C29-9AAA-EC878EA16B79}"/>
              </a:ext>
            </a:extLst>
          </p:cNvPr>
          <p:cNvSpPr>
            <a:spLocks noChangeArrowheads="1"/>
          </p:cNvSpPr>
          <p:nvPr/>
        </p:nvSpPr>
        <p:spPr bwMode="auto">
          <a:xfrm>
            <a:off x="2390442" y="958673"/>
            <a:ext cx="5143500" cy="708025"/>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ctr" rtl="1" eaLnBrk="1" hangingPunct="1">
              <a:defRPr/>
            </a:pPr>
            <a:r>
              <a:rPr lang="ar-SA" altLang="ar-EG" sz="4000" b="1" dirty="0">
                <a:latin typeface="Calibri" panose="020F0502020204030204" pitchFamily="34" charset="0"/>
              </a:rPr>
              <a:t>12</a:t>
            </a:r>
            <a:r>
              <a:rPr lang="ar-EG" altLang="ar-EG" sz="4000" b="1" dirty="0">
                <a:latin typeface="Calibri" panose="020F0502020204030204" pitchFamily="34" charset="0"/>
              </a:rPr>
              <a:t>) س</a:t>
            </a:r>
            <a:r>
              <a:rPr lang="ar-EG" altLang="ar-EG" sz="4000" b="1" baseline="30000" dirty="0">
                <a:latin typeface="Calibri" panose="020F0502020204030204" pitchFamily="34" charset="0"/>
              </a:rPr>
              <a:t>2</a:t>
            </a:r>
            <a:r>
              <a:rPr lang="ar-EG" altLang="ar-EG" sz="4000" b="1" dirty="0">
                <a:latin typeface="Calibri" panose="020F0502020204030204" pitchFamily="34" charset="0"/>
              </a:rPr>
              <a:t> – 4س = 20           </a:t>
            </a:r>
            <a:endParaRPr lang="en-US" altLang="ar-EG" sz="4000" b="1" dirty="0">
              <a:latin typeface="Calibri" panose="020F0502020204030204" pitchFamily="34" charset="0"/>
            </a:endParaRPr>
          </a:p>
        </p:txBody>
      </p:sp>
      <p:pic>
        <p:nvPicPr>
          <p:cNvPr id="9222" name="Picture 21">
            <a:extLst>
              <a:ext uri="{FF2B5EF4-FFF2-40B4-BE49-F238E27FC236}">
                <a16:creationId xmlns:a16="http://schemas.microsoft.com/office/drawing/2014/main" id="{24E773F1-4703-FB60-618D-7DDAB0021BF8}"/>
              </a:ext>
            </a:extLst>
          </p:cNvPr>
          <p:cNvPicPr>
            <a:picLocks noChangeAspect="1" noChangeArrowheads="1"/>
          </p:cNvPicPr>
          <p:nvPr/>
        </p:nvPicPr>
        <p:blipFill>
          <a:blip r:embed="rId5">
            <a:lum bright="-14000" contrast="32000"/>
            <a:extLst>
              <a:ext uri="{28A0092B-C50C-407E-A947-70E740481C1C}">
                <a14:useLocalDpi xmlns:a14="http://schemas.microsoft.com/office/drawing/2010/main" val="0"/>
              </a:ext>
            </a:extLst>
          </a:blip>
          <a:srcRect/>
          <a:stretch>
            <a:fillRect/>
          </a:stretch>
        </p:blipFill>
        <p:spPr bwMode="auto">
          <a:xfrm>
            <a:off x="3851275" y="2852738"/>
            <a:ext cx="338455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sndAc>
      <p:stSnd>
        <p:snd r:embed="rId2" name="Asteris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ircle(in)">
                                      <p:cBhvr>
                                        <p:cTn id="12" dur="500"/>
                                        <p:tgtEl>
                                          <p:spTgt spid="9222"/>
                                        </p:tgtEl>
                                      </p:cBhvr>
                                    </p:animEffect>
                                  </p:childTnLst>
                                  <p:subTnLst>
                                    <p:audio>
                                      <p:cMediaNode>
                                        <p:cTn display="0" masterRel="sameClick">
                                          <p:stCondLst>
                                            <p:cond evt="begin" delay="0">
                                              <p:tn val="10"/>
                                            </p:cond>
                                          </p:stCondLst>
                                          <p:endCondLst>
                                            <p:cond evt="onStopAudio" delay="0">
                                              <p:tgtEl>
                                                <p:sldTgt/>
                                              </p:tgtEl>
                                            </p:cond>
                                          </p:endCondLst>
                                        </p:cTn>
                                        <p:tgtEl>
                                          <p:sndTgt r:embed="rId4" name="0083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6C57D4-AECF-1F23-D469-CB894F193EE7}"/>
              </a:ext>
            </a:extLst>
          </p:cNvPr>
          <p:cNvSpPr txBox="1">
            <a:spLocks noChangeArrowheads="1"/>
          </p:cNvSpPr>
          <p:nvPr/>
        </p:nvSpPr>
        <p:spPr bwMode="auto">
          <a:xfrm>
            <a:off x="1692275" y="5294313"/>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4000" b="1">
                <a:latin typeface="Arial" panose="020B0604020202020204" pitchFamily="34" charset="0"/>
              </a:rPr>
              <a:t>الجذران هما 6.9، –2.9</a:t>
            </a:r>
            <a:endParaRPr lang="en-US" altLang="ar-EG" sz="4000">
              <a:latin typeface="Arial" panose="020B0604020202020204" pitchFamily="34" charset="0"/>
            </a:endParaRPr>
          </a:p>
        </p:txBody>
      </p:sp>
      <p:graphicFrame>
        <p:nvGraphicFramePr>
          <p:cNvPr id="8" name="جدول 7">
            <a:extLst>
              <a:ext uri="{FF2B5EF4-FFF2-40B4-BE49-F238E27FC236}">
                <a16:creationId xmlns:a16="http://schemas.microsoft.com/office/drawing/2014/main" id="{893444D1-B076-26F0-9446-37EE5514D065}"/>
              </a:ext>
            </a:extLst>
          </p:cNvPr>
          <p:cNvGraphicFramePr>
            <a:graphicFrameLocks noGrp="1"/>
          </p:cNvGraphicFramePr>
          <p:nvPr/>
        </p:nvGraphicFramePr>
        <p:xfrm>
          <a:off x="611188" y="908050"/>
          <a:ext cx="7921629" cy="1152525"/>
        </p:xfrm>
        <a:graphic>
          <a:graphicData uri="http://schemas.openxmlformats.org/drawingml/2006/table">
            <a:tbl>
              <a:tblPr firstRow="1" bandRow="1">
                <a:tableStyleId>{5C22544A-7EE6-4342-B048-85BDC9FD1C3A}</a:tableStyleId>
              </a:tblPr>
              <a:tblGrid>
                <a:gridCol w="880181">
                  <a:extLst>
                    <a:ext uri="{9D8B030D-6E8A-4147-A177-3AD203B41FA5}">
                      <a16:colId xmlns:a16="http://schemas.microsoft.com/office/drawing/2014/main" val="20000"/>
                    </a:ext>
                  </a:extLst>
                </a:gridCol>
                <a:gridCol w="880181">
                  <a:extLst>
                    <a:ext uri="{9D8B030D-6E8A-4147-A177-3AD203B41FA5}">
                      <a16:colId xmlns:a16="http://schemas.microsoft.com/office/drawing/2014/main" val="20001"/>
                    </a:ext>
                  </a:extLst>
                </a:gridCol>
                <a:gridCol w="880181">
                  <a:extLst>
                    <a:ext uri="{9D8B030D-6E8A-4147-A177-3AD203B41FA5}">
                      <a16:colId xmlns:a16="http://schemas.microsoft.com/office/drawing/2014/main" val="20002"/>
                    </a:ext>
                  </a:extLst>
                </a:gridCol>
                <a:gridCol w="880181">
                  <a:extLst>
                    <a:ext uri="{9D8B030D-6E8A-4147-A177-3AD203B41FA5}">
                      <a16:colId xmlns:a16="http://schemas.microsoft.com/office/drawing/2014/main" val="20003"/>
                    </a:ext>
                  </a:extLst>
                </a:gridCol>
                <a:gridCol w="880181">
                  <a:extLst>
                    <a:ext uri="{9D8B030D-6E8A-4147-A177-3AD203B41FA5}">
                      <a16:colId xmlns:a16="http://schemas.microsoft.com/office/drawing/2014/main" val="20004"/>
                    </a:ext>
                  </a:extLst>
                </a:gridCol>
                <a:gridCol w="880181">
                  <a:extLst>
                    <a:ext uri="{9D8B030D-6E8A-4147-A177-3AD203B41FA5}">
                      <a16:colId xmlns:a16="http://schemas.microsoft.com/office/drawing/2014/main" val="20005"/>
                    </a:ext>
                  </a:extLst>
                </a:gridCol>
                <a:gridCol w="880181">
                  <a:extLst>
                    <a:ext uri="{9D8B030D-6E8A-4147-A177-3AD203B41FA5}">
                      <a16:colId xmlns:a16="http://schemas.microsoft.com/office/drawing/2014/main" val="20006"/>
                    </a:ext>
                  </a:extLst>
                </a:gridCol>
                <a:gridCol w="880181">
                  <a:extLst>
                    <a:ext uri="{9D8B030D-6E8A-4147-A177-3AD203B41FA5}">
                      <a16:colId xmlns:a16="http://schemas.microsoft.com/office/drawing/2014/main" val="20007"/>
                    </a:ext>
                  </a:extLst>
                </a:gridCol>
                <a:gridCol w="880181">
                  <a:extLst>
                    <a:ext uri="{9D8B030D-6E8A-4147-A177-3AD203B41FA5}">
                      <a16:colId xmlns:a16="http://schemas.microsoft.com/office/drawing/2014/main" val="20008"/>
                    </a:ext>
                  </a:extLst>
                </a:gridCol>
              </a:tblGrid>
              <a:tr h="474651">
                <a:tc>
                  <a:txBody>
                    <a:bodyPr/>
                    <a:lstStyle/>
                    <a:p>
                      <a:pPr algn="ctr"/>
                      <a:r>
                        <a:rPr lang="ar-EG" sz="2000" b="1" dirty="0">
                          <a:solidFill>
                            <a:schemeClr val="bg1"/>
                          </a:solidFill>
                        </a:rPr>
                        <a:t>6.2</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6.3</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6.4</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6.5</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6.6</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6.7</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6.8</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rgbClr val="FFFF00"/>
                          </a:solidFill>
                        </a:rPr>
                        <a:t>6.9</a:t>
                      </a:r>
                      <a:endParaRPr lang="en-US" sz="2000" b="1" dirty="0">
                        <a:solidFill>
                          <a:srgbClr val="FFFF00"/>
                        </a:solidFill>
                      </a:endParaRPr>
                    </a:p>
                  </a:txBody>
                  <a:tcPr marL="91449" marR="91449" marT="37671" marB="37671" anchor="ctr">
                    <a:solidFill>
                      <a:schemeClr val="accent2"/>
                    </a:solidFill>
                  </a:tcPr>
                </a:tc>
                <a:tc>
                  <a:txBody>
                    <a:bodyPr/>
                    <a:lstStyle/>
                    <a:p>
                      <a:pPr algn="ctr"/>
                      <a:r>
                        <a:rPr lang="ar-EG" sz="2000" b="1" dirty="0">
                          <a:solidFill>
                            <a:schemeClr val="bg1"/>
                          </a:solidFill>
                        </a:rPr>
                        <a:t>س</a:t>
                      </a:r>
                      <a:endParaRPr lang="en-US" sz="2000" b="1" dirty="0">
                        <a:solidFill>
                          <a:schemeClr val="bg1"/>
                        </a:solidFill>
                      </a:endParaRPr>
                    </a:p>
                  </a:txBody>
                  <a:tcPr marL="91449" marR="91449" marT="37671" marB="37671" anchor="ctr">
                    <a:solidFill>
                      <a:schemeClr val="tx1"/>
                    </a:solidFill>
                  </a:tcPr>
                </a:tc>
                <a:extLst>
                  <a:ext uri="{0D108BD9-81ED-4DB2-BD59-A6C34878D82A}">
                    <a16:rowId xmlns:a16="http://schemas.microsoft.com/office/drawing/2014/main" val="10000"/>
                  </a:ext>
                </a:extLst>
              </a:tr>
              <a:tr h="677874">
                <a:tc>
                  <a:txBody>
                    <a:bodyPr/>
                    <a:lstStyle/>
                    <a:p>
                      <a:pPr algn="ctr"/>
                      <a:r>
                        <a:rPr lang="ar-EG" sz="2000" b="1" dirty="0">
                          <a:solidFill>
                            <a:schemeClr val="bg1"/>
                          </a:solidFill>
                        </a:rPr>
                        <a:t>-6.36</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-5.51</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-4.64</a:t>
                      </a:r>
                    </a:p>
                  </a:txBody>
                  <a:tcPr marL="91449" marR="91449" marT="37671" marB="37671" anchor="ctr">
                    <a:solidFill>
                      <a:schemeClr val="accent2"/>
                    </a:solidFill>
                  </a:tcPr>
                </a:tc>
                <a:tc>
                  <a:txBody>
                    <a:bodyPr/>
                    <a:lstStyle/>
                    <a:p>
                      <a:pPr algn="ctr"/>
                      <a:r>
                        <a:rPr lang="ar-EG" sz="2000" b="1" dirty="0">
                          <a:solidFill>
                            <a:schemeClr val="bg1"/>
                          </a:solidFill>
                        </a:rPr>
                        <a:t>-3.75</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-2.84</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-1.91</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chemeClr val="bg1"/>
                          </a:solidFill>
                        </a:rPr>
                        <a:t>-0.96</a:t>
                      </a:r>
                      <a:endParaRPr lang="en-US" sz="2000" b="1" dirty="0">
                        <a:solidFill>
                          <a:schemeClr val="bg1"/>
                        </a:solidFill>
                      </a:endParaRPr>
                    </a:p>
                  </a:txBody>
                  <a:tcPr marL="91449" marR="91449" marT="37671" marB="37671" anchor="ctr">
                    <a:solidFill>
                      <a:schemeClr val="accent2"/>
                    </a:solidFill>
                  </a:tcPr>
                </a:tc>
                <a:tc>
                  <a:txBody>
                    <a:bodyPr/>
                    <a:lstStyle/>
                    <a:p>
                      <a:pPr algn="ctr"/>
                      <a:r>
                        <a:rPr lang="ar-EG" sz="2000" b="1" dirty="0">
                          <a:solidFill>
                            <a:srgbClr val="FFFF00"/>
                          </a:solidFill>
                        </a:rPr>
                        <a:t>0.01</a:t>
                      </a:r>
                      <a:endParaRPr lang="en-US" sz="2000" b="1" dirty="0">
                        <a:solidFill>
                          <a:srgbClr val="FFFF00"/>
                        </a:solidFill>
                      </a:endParaRPr>
                    </a:p>
                  </a:txBody>
                  <a:tcPr marL="91449" marR="91449" marT="37671" marB="37671" anchor="ctr">
                    <a:solidFill>
                      <a:schemeClr val="accent2"/>
                    </a:solidFill>
                  </a:tcPr>
                </a:tc>
                <a:tc>
                  <a:txBody>
                    <a:bodyPr/>
                    <a:lstStyle/>
                    <a:p>
                      <a:pPr algn="ctr"/>
                      <a:r>
                        <a:rPr lang="ar-EG" sz="2000" b="1" dirty="0">
                          <a:solidFill>
                            <a:schemeClr val="bg1"/>
                          </a:solidFill>
                        </a:rPr>
                        <a:t>ص</a:t>
                      </a:r>
                      <a:endParaRPr lang="en-US" sz="2000" b="1" dirty="0">
                        <a:solidFill>
                          <a:schemeClr val="bg1"/>
                        </a:solidFill>
                      </a:endParaRPr>
                    </a:p>
                  </a:txBody>
                  <a:tcPr marL="91449" marR="91449" marT="37671" marB="37671" anchor="ctr">
                    <a:solidFill>
                      <a:schemeClr val="tx1"/>
                    </a:solidFill>
                  </a:tcPr>
                </a:tc>
                <a:extLst>
                  <a:ext uri="{0D108BD9-81ED-4DB2-BD59-A6C34878D82A}">
                    <a16:rowId xmlns:a16="http://schemas.microsoft.com/office/drawing/2014/main" val="10001"/>
                  </a:ext>
                </a:extLst>
              </a:tr>
            </a:tbl>
          </a:graphicData>
        </a:graphic>
      </p:graphicFrame>
      <p:graphicFrame>
        <p:nvGraphicFramePr>
          <p:cNvPr id="6" name="جدول 5">
            <a:extLst>
              <a:ext uri="{FF2B5EF4-FFF2-40B4-BE49-F238E27FC236}">
                <a16:creationId xmlns:a16="http://schemas.microsoft.com/office/drawing/2014/main" id="{DC6B7C44-A361-625C-E5B8-9184CE0915C4}"/>
              </a:ext>
            </a:extLst>
          </p:cNvPr>
          <p:cNvGraphicFramePr>
            <a:graphicFrameLocks noGrp="1"/>
          </p:cNvGraphicFramePr>
          <p:nvPr>
            <p:extLst>
              <p:ext uri="{D42A27DB-BD31-4B8C-83A1-F6EECF244321}">
                <p14:modId xmlns:p14="http://schemas.microsoft.com/office/powerpoint/2010/main" val="299401940"/>
              </p:ext>
            </p:extLst>
          </p:nvPr>
        </p:nvGraphicFramePr>
        <p:xfrm>
          <a:off x="197767" y="2551113"/>
          <a:ext cx="8748465" cy="2132013"/>
        </p:xfrm>
        <a:graphic>
          <a:graphicData uri="http://schemas.openxmlformats.org/drawingml/2006/table">
            <a:tbl>
              <a:tblPr firstRow="1" bandRow="1">
                <a:tableStyleId>{5C22544A-7EE6-4342-B048-85BDC9FD1C3A}</a:tableStyleId>
              </a:tblPr>
              <a:tblGrid>
                <a:gridCol w="928461">
                  <a:extLst>
                    <a:ext uri="{9D8B030D-6E8A-4147-A177-3AD203B41FA5}">
                      <a16:colId xmlns:a16="http://schemas.microsoft.com/office/drawing/2014/main" val="20000"/>
                    </a:ext>
                  </a:extLst>
                </a:gridCol>
                <a:gridCol w="821230">
                  <a:extLst>
                    <a:ext uri="{9D8B030D-6E8A-4147-A177-3AD203B41FA5}">
                      <a16:colId xmlns:a16="http://schemas.microsoft.com/office/drawing/2014/main" val="20001"/>
                    </a:ext>
                  </a:extLst>
                </a:gridCol>
                <a:gridCol w="964274">
                  <a:extLst>
                    <a:ext uri="{9D8B030D-6E8A-4147-A177-3AD203B41FA5}">
                      <a16:colId xmlns:a16="http://schemas.microsoft.com/office/drawing/2014/main" val="20002"/>
                    </a:ext>
                  </a:extLst>
                </a:gridCol>
                <a:gridCol w="785418">
                  <a:extLst>
                    <a:ext uri="{9D8B030D-6E8A-4147-A177-3AD203B41FA5}">
                      <a16:colId xmlns:a16="http://schemas.microsoft.com/office/drawing/2014/main" val="20003"/>
                    </a:ext>
                  </a:extLst>
                </a:gridCol>
                <a:gridCol w="874847">
                  <a:extLst>
                    <a:ext uri="{9D8B030D-6E8A-4147-A177-3AD203B41FA5}">
                      <a16:colId xmlns:a16="http://schemas.microsoft.com/office/drawing/2014/main" val="20004"/>
                    </a:ext>
                  </a:extLst>
                </a:gridCol>
                <a:gridCol w="874847">
                  <a:extLst>
                    <a:ext uri="{9D8B030D-6E8A-4147-A177-3AD203B41FA5}">
                      <a16:colId xmlns:a16="http://schemas.microsoft.com/office/drawing/2014/main" val="20005"/>
                    </a:ext>
                  </a:extLst>
                </a:gridCol>
                <a:gridCol w="874847">
                  <a:extLst>
                    <a:ext uri="{9D8B030D-6E8A-4147-A177-3AD203B41FA5}">
                      <a16:colId xmlns:a16="http://schemas.microsoft.com/office/drawing/2014/main" val="20006"/>
                    </a:ext>
                  </a:extLst>
                </a:gridCol>
                <a:gridCol w="874847">
                  <a:extLst>
                    <a:ext uri="{9D8B030D-6E8A-4147-A177-3AD203B41FA5}">
                      <a16:colId xmlns:a16="http://schemas.microsoft.com/office/drawing/2014/main" val="20007"/>
                    </a:ext>
                  </a:extLst>
                </a:gridCol>
                <a:gridCol w="986358">
                  <a:extLst>
                    <a:ext uri="{9D8B030D-6E8A-4147-A177-3AD203B41FA5}">
                      <a16:colId xmlns:a16="http://schemas.microsoft.com/office/drawing/2014/main" val="20008"/>
                    </a:ext>
                  </a:extLst>
                </a:gridCol>
                <a:gridCol w="763336">
                  <a:extLst>
                    <a:ext uri="{9D8B030D-6E8A-4147-A177-3AD203B41FA5}">
                      <a16:colId xmlns:a16="http://schemas.microsoft.com/office/drawing/2014/main" val="20009"/>
                    </a:ext>
                  </a:extLst>
                </a:gridCol>
              </a:tblGrid>
              <a:tr h="875468">
                <a:tc>
                  <a:txBody>
                    <a:bodyPr/>
                    <a:lstStyle/>
                    <a:p>
                      <a:pPr algn="ctr"/>
                      <a:r>
                        <a:rPr lang="ar-EG" sz="2500" b="1" dirty="0">
                          <a:solidFill>
                            <a:schemeClr val="bg1"/>
                          </a:solidFill>
                        </a:rPr>
                        <a:t>-2.1</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-2.2</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-2.3</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-2.4</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-2.5</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-2.6</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-2.7</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chemeClr val="bg1"/>
                          </a:solidFill>
                        </a:rPr>
                        <a:t>-2.8</a:t>
                      </a:r>
                      <a:endParaRPr lang="en-US" sz="2500" b="1" dirty="0">
                        <a:solidFill>
                          <a:schemeClr val="bg1"/>
                        </a:solidFill>
                      </a:endParaRPr>
                    </a:p>
                  </a:txBody>
                  <a:tcPr marL="91452" marR="91452" marT="56657" marB="56657" anchor="ctr">
                    <a:solidFill>
                      <a:schemeClr val="accent2"/>
                    </a:solidFill>
                  </a:tcPr>
                </a:tc>
                <a:tc>
                  <a:txBody>
                    <a:bodyPr/>
                    <a:lstStyle/>
                    <a:p>
                      <a:pPr algn="ctr"/>
                      <a:r>
                        <a:rPr lang="ar-EG" sz="2500" b="1" dirty="0">
                          <a:solidFill>
                            <a:srgbClr val="FFFF00"/>
                          </a:solidFill>
                        </a:rPr>
                        <a:t>-2.9</a:t>
                      </a:r>
                      <a:endParaRPr lang="en-US" sz="2500" b="1" dirty="0">
                        <a:solidFill>
                          <a:srgbClr val="FFFF00"/>
                        </a:solidFill>
                      </a:endParaRPr>
                    </a:p>
                  </a:txBody>
                  <a:tcPr marL="91452" marR="91452" marT="56657" marB="56657" anchor="ctr">
                    <a:solidFill>
                      <a:schemeClr val="accent2"/>
                    </a:solidFill>
                  </a:tcPr>
                </a:tc>
                <a:tc>
                  <a:txBody>
                    <a:bodyPr/>
                    <a:lstStyle/>
                    <a:p>
                      <a:pPr algn="ctr"/>
                      <a:r>
                        <a:rPr lang="ar-EG" sz="2500" b="1" dirty="0">
                          <a:solidFill>
                            <a:schemeClr val="bg1"/>
                          </a:solidFill>
                        </a:rPr>
                        <a:t>س</a:t>
                      </a:r>
                      <a:endParaRPr lang="en-US" sz="2500" b="1" dirty="0">
                        <a:solidFill>
                          <a:schemeClr val="bg1"/>
                        </a:solidFill>
                      </a:endParaRPr>
                    </a:p>
                  </a:txBody>
                  <a:tcPr marL="91452" marR="91452" marT="56657" marB="56657" anchor="ctr">
                    <a:solidFill>
                      <a:schemeClr val="tx1"/>
                    </a:solidFill>
                  </a:tcPr>
                </a:tc>
                <a:extLst>
                  <a:ext uri="{0D108BD9-81ED-4DB2-BD59-A6C34878D82A}">
                    <a16:rowId xmlns:a16="http://schemas.microsoft.com/office/drawing/2014/main" val="10000"/>
                  </a:ext>
                </a:extLst>
              </a:tr>
              <a:tr h="1256545">
                <a:tc>
                  <a:txBody>
                    <a:bodyPr/>
                    <a:lstStyle/>
                    <a:p>
                      <a:pPr algn="ctr"/>
                      <a:r>
                        <a:rPr lang="ar-EG" sz="2000" b="1" dirty="0">
                          <a:solidFill>
                            <a:schemeClr val="bg1"/>
                          </a:solidFill>
                        </a:rPr>
                        <a:t>-23.99</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-2.2</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-23.96</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-4.64</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-3.75</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-2.84</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-1.91</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000" b="1" dirty="0">
                          <a:solidFill>
                            <a:schemeClr val="bg1"/>
                          </a:solidFill>
                        </a:rPr>
                        <a:t>-0.96</a:t>
                      </a:r>
                      <a:endParaRPr lang="en-US" sz="2000" b="1" dirty="0">
                        <a:solidFill>
                          <a:schemeClr val="bg1"/>
                        </a:solidFill>
                      </a:endParaRPr>
                    </a:p>
                  </a:txBody>
                  <a:tcPr marL="91452" marR="91452" marT="56657" marB="56657" anchor="ctr">
                    <a:solidFill>
                      <a:schemeClr val="accent2"/>
                    </a:solidFill>
                  </a:tcPr>
                </a:tc>
                <a:tc>
                  <a:txBody>
                    <a:bodyPr/>
                    <a:lstStyle/>
                    <a:p>
                      <a:pPr algn="ctr"/>
                      <a:r>
                        <a:rPr lang="ar-EG" sz="2500" b="1" dirty="0">
                          <a:solidFill>
                            <a:srgbClr val="FFFF00"/>
                          </a:solidFill>
                        </a:rPr>
                        <a:t>0.01</a:t>
                      </a:r>
                      <a:endParaRPr lang="en-US" sz="2500" b="1" dirty="0">
                        <a:solidFill>
                          <a:srgbClr val="FFFF00"/>
                        </a:solidFill>
                      </a:endParaRPr>
                    </a:p>
                  </a:txBody>
                  <a:tcPr marL="91452" marR="91452" marT="56657" marB="56657" anchor="ctr">
                    <a:solidFill>
                      <a:schemeClr val="accent2"/>
                    </a:solidFill>
                  </a:tcPr>
                </a:tc>
                <a:tc>
                  <a:txBody>
                    <a:bodyPr/>
                    <a:lstStyle/>
                    <a:p>
                      <a:pPr algn="ctr"/>
                      <a:r>
                        <a:rPr lang="ar-EG" sz="2500" b="1" dirty="0">
                          <a:solidFill>
                            <a:schemeClr val="bg1"/>
                          </a:solidFill>
                        </a:rPr>
                        <a:t>ص</a:t>
                      </a:r>
                      <a:endParaRPr lang="en-US" sz="2500" b="1" dirty="0">
                        <a:solidFill>
                          <a:schemeClr val="bg1"/>
                        </a:solidFill>
                      </a:endParaRPr>
                    </a:p>
                  </a:txBody>
                  <a:tcPr marL="91452" marR="91452" marT="56657" marB="56657" anchor="ctr">
                    <a:solidFill>
                      <a:schemeClr val="tx1"/>
                    </a:solidFill>
                  </a:tcPr>
                </a:tc>
                <a:extLst>
                  <a:ext uri="{0D108BD9-81ED-4DB2-BD59-A6C34878D82A}">
                    <a16:rowId xmlns:a16="http://schemas.microsoft.com/office/drawing/2014/main" val="10001"/>
                  </a:ext>
                </a:extLst>
              </a:tr>
            </a:tbl>
          </a:graphicData>
        </a:graphic>
      </p:graphicFrame>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35988ED-F41C-FC29-97BE-8D8E5B982871}"/>
              </a:ext>
            </a:extLst>
          </p:cNvPr>
          <p:cNvSpPr>
            <a:spLocks noChangeArrowheads="1"/>
          </p:cNvSpPr>
          <p:nvPr/>
        </p:nvSpPr>
        <p:spPr bwMode="auto">
          <a:xfrm>
            <a:off x="2360613" y="734849"/>
            <a:ext cx="5143500" cy="707886"/>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SA" altLang="ar-EG" sz="4000" b="1" dirty="0">
                <a:latin typeface="Calibri" panose="020F0502020204030204" pitchFamily="34" charset="0"/>
              </a:rPr>
              <a:t>13</a:t>
            </a:r>
            <a:r>
              <a:rPr lang="ar-EG" altLang="ar-EG" sz="4000" b="1" dirty="0">
                <a:latin typeface="Calibri" panose="020F0502020204030204" pitchFamily="34" charset="0"/>
              </a:rPr>
              <a:t>) س</a:t>
            </a:r>
            <a:r>
              <a:rPr lang="ar-EG" altLang="ar-EG" sz="4000" b="1" baseline="30000" dirty="0">
                <a:latin typeface="Calibri" panose="020F0502020204030204" pitchFamily="34" charset="0"/>
              </a:rPr>
              <a:t>2</a:t>
            </a:r>
            <a:r>
              <a:rPr lang="ar-EG" altLang="ar-EG" sz="4000" b="1" dirty="0">
                <a:latin typeface="Calibri" panose="020F0502020204030204" pitchFamily="34" charset="0"/>
              </a:rPr>
              <a:t> + 3س = 18</a:t>
            </a:r>
            <a:endParaRPr lang="en-US" altLang="ar-EG" sz="4000" dirty="0">
              <a:latin typeface="Calibri" panose="020F0502020204030204" pitchFamily="34" charset="0"/>
            </a:endParaRPr>
          </a:p>
        </p:txBody>
      </p:sp>
      <p:sp>
        <p:nvSpPr>
          <p:cNvPr id="3" name="TextBox 11">
            <a:extLst>
              <a:ext uri="{FF2B5EF4-FFF2-40B4-BE49-F238E27FC236}">
                <a16:creationId xmlns:a16="http://schemas.microsoft.com/office/drawing/2014/main" id="{E43610CB-5315-791E-B1FE-8943A22CE578}"/>
              </a:ext>
            </a:extLst>
          </p:cNvPr>
          <p:cNvSpPr txBox="1">
            <a:spLocks noChangeArrowheads="1"/>
          </p:cNvSpPr>
          <p:nvPr/>
        </p:nvSpPr>
        <p:spPr bwMode="auto">
          <a:xfrm>
            <a:off x="1692275" y="5372100"/>
            <a:ext cx="590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latin typeface="Arial" panose="020B0604020202020204" pitchFamily="34" charset="0"/>
              </a:rPr>
              <a:t>س = 3، –6</a:t>
            </a:r>
            <a:endParaRPr lang="en-US" altLang="ar-EG" sz="4000">
              <a:latin typeface="Arial" panose="020B0604020202020204" pitchFamily="34" charset="0"/>
            </a:endParaRPr>
          </a:p>
        </p:txBody>
      </p:sp>
      <p:pic>
        <p:nvPicPr>
          <p:cNvPr id="5" name="Picture 22">
            <a:extLst>
              <a:ext uri="{FF2B5EF4-FFF2-40B4-BE49-F238E27FC236}">
                <a16:creationId xmlns:a16="http://schemas.microsoft.com/office/drawing/2014/main" id="{E4F44504-C090-9210-FFEA-46C433157E1F}"/>
              </a:ext>
            </a:extLst>
          </p:cNvPr>
          <p:cNvPicPr>
            <a:picLocks noChangeAspect="1" noChangeArrowheads="1"/>
          </p:cNvPicPr>
          <p:nvPr/>
        </p:nvPicPr>
        <p:blipFill>
          <a:blip r:embed="rId6">
            <a:lum bright="-14000" contrast="32000"/>
            <a:extLst>
              <a:ext uri="{28A0092B-C50C-407E-A947-70E740481C1C}">
                <a14:useLocalDpi xmlns:a14="http://schemas.microsoft.com/office/drawing/2010/main" val="0"/>
              </a:ext>
            </a:extLst>
          </a:blip>
          <a:srcRect/>
          <a:stretch>
            <a:fillRect/>
          </a:stretch>
        </p:blipFill>
        <p:spPr bwMode="auto">
          <a:xfrm>
            <a:off x="1258888" y="1555750"/>
            <a:ext cx="36734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sndAc>
      <p:stSnd>
        <p:snd r:embed="rId2" name="Asteris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18.WAV"/>
                                        </p:tgtEl>
                                      </p:cMediaNode>
                                    </p:audio>
                                  </p:sub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5" name="0083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815528">
            <a:off x="-2331032" y="-2817996"/>
            <a:ext cx="9765048" cy="9321183"/>
          </a:xfrm>
          <a:custGeom>
            <a:avLst/>
            <a:gdLst/>
            <a:ahLst/>
            <a:cxnLst/>
            <a:rect l="l" t="t" r="r" b="b"/>
            <a:pathLst>
              <a:path w="19530096" h="18642365">
                <a:moveTo>
                  <a:pt x="0" y="0"/>
                </a:moveTo>
                <a:lnTo>
                  <a:pt x="19530096" y="0"/>
                </a:lnTo>
                <a:lnTo>
                  <a:pt x="19530096" y="18642365"/>
                </a:lnTo>
                <a:lnTo>
                  <a:pt x="0" y="186423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2" name="Freeform 62"/>
          <p:cNvSpPr/>
          <p:nvPr/>
        </p:nvSpPr>
        <p:spPr>
          <a:xfrm rot="-905540" flipH="1">
            <a:off x="6825294" y="1141904"/>
            <a:ext cx="1374105" cy="2769681"/>
          </a:xfrm>
          <a:custGeom>
            <a:avLst/>
            <a:gdLst/>
            <a:ahLst/>
            <a:cxnLst/>
            <a:rect l="l" t="t" r="r" b="b"/>
            <a:pathLst>
              <a:path w="2748210" h="5539361">
                <a:moveTo>
                  <a:pt x="2748210" y="0"/>
                </a:moveTo>
                <a:lnTo>
                  <a:pt x="0" y="0"/>
                </a:lnTo>
                <a:lnTo>
                  <a:pt x="0" y="5539361"/>
                </a:lnTo>
                <a:lnTo>
                  <a:pt x="2748210" y="5539361"/>
                </a:lnTo>
                <a:lnTo>
                  <a:pt x="274821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73587">
            <a:off x="5384424" y="4330061"/>
            <a:ext cx="254907" cy="1685336"/>
          </a:xfrm>
          <a:custGeom>
            <a:avLst/>
            <a:gdLst/>
            <a:ahLst/>
            <a:cxnLst/>
            <a:rect l="l" t="t" r="r" b="b"/>
            <a:pathLst>
              <a:path w="509814" h="3370672">
                <a:moveTo>
                  <a:pt x="0" y="0"/>
                </a:moveTo>
                <a:lnTo>
                  <a:pt x="509814" y="0"/>
                </a:lnTo>
                <a:lnTo>
                  <a:pt x="509814" y="3370672"/>
                </a:lnTo>
                <a:lnTo>
                  <a:pt x="0" y="3370672"/>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Freeform 66"/>
          <p:cNvSpPr/>
          <p:nvPr/>
        </p:nvSpPr>
        <p:spPr>
          <a:xfrm rot="-565416">
            <a:off x="6357487" y="1923637"/>
            <a:ext cx="254907" cy="1685336"/>
          </a:xfrm>
          <a:custGeom>
            <a:avLst/>
            <a:gdLst/>
            <a:ahLst/>
            <a:cxnLst/>
            <a:rect l="l" t="t" r="r" b="b"/>
            <a:pathLst>
              <a:path w="509814" h="3370672">
                <a:moveTo>
                  <a:pt x="0" y="0"/>
                </a:moveTo>
                <a:lnTo>
                  <a:pt x="509815" y="0"/>
                </a:lnTo>
                <a:lnTo>
                  <a:pt x="509815" y="3370672"/>
                </a:lnTo>
                <a:lnTo>
                  <a:pt x="0" y="3370672"/>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7" name="Freeform 67"/>
          <p:cNvSpPr/>
          <p:nvPr/>
        </p:nvSpPr>
        <p:spPr>
          <a:xfrm rot="3364667">
            <a:off x="5084084" y="3677288"/>
            <a:ext cx="1276408" cy="1276408"/>
          </a:xfrm>
          <a:custGeom>
            <a:avLst/>
            <a:gdLst/>
            <a:ahLst/>
            <a:cxnLst/>
            <a:rect l="l" t="t" r="r" b="b"/>
            <a:pathLst>
              <a:path w="2552815" h="2552815">
                <a:moveTo>
                  <a:pt x="0" y="0"/>
                </a:moveTo>
                <a:lnTo>
                  <a:pt x="2552815" y="0"/>
                </a:lnTo>
                <a:lnTo>
                  <a:pt x="2552815" y="2552815"/>
                </a:lnTo>
                <a:lnTo>
                  <a:pt x="0" y="2552815"/>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8" name="Freeform 68"/>
          <p:cNvSpPr/>
          <p:nvPr/>
        </p:nvSpPr>
        <p:spPr>
          <a:xfrm rot="9572912">
            <a:off x="5834246" y="3055844"/>
            <a:ext cx="1828800" cy="970738"/>
          </a:xfrm>
          <a:custGeom>
            <a:avLst/>
            <a:gdLst/>
            <a:ahLst/>
            <a:cxnLst/>
            <a:rect l="l" t="t" r="r" b="b"/>
            <a:pathLst>
              <a:path w="3657600" h="1941475">
                <a:moveTo>
                  <a:pt x="0" y="0"/>
                </a:moveTo>
                <a:lnTo>
                  <a:pt x="3657600" y="0"/>
                </a:lnTo>
                <a:lnTo>
                  <a:pt x="3657600" y="1941475"/>
                </a:lnTo>
                <a:lnTo>
                  <a:pt x="0" y="194147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9" name="Freeform 82">
            <a:extLst>
              <a:ext uri="{FF2B5EF4-FFF2-40B4-BE49-F238E27FC236}">
                <a16:creationId xmlns:a16="http://schemas.microsoft.com/office/drawing/2014/main" id="{2C374660-B72D-FD73-C943-9201A5578490}"/>
              </a:ext>
            </a:extLst>
          </p:cNvPr>
          <p:cNvSpPr/>
          <p:nvPr/>
        </p:nvSpPr>
        <p:spPr>
          <a:xfrm>
            <a:off x="-815730" y="1640342"/>
            <a:ext cx="6125351" cy="2766865"/>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70" name="TextBox 3">
            <a:extLst>
              <a:ext uri="{FF2B5EF4-FFF2-40B4-BE49-F238E27FC236}">
                <a16:creationId xmlns:a16="http://schemas.microsoft.com/office/drawing/2014/main" id="{ADC6148B-B36A-4A4E-BF90-2D24C8418C7A}"/>
              </a:ext>
            </a:extLst>
          </p:cNvPr>
          <p:cNvSpPr txBox="1"/>
          <p:nvPr/>
        </p:nvSpPr>
        <p:spPr bwMode="auto">
          <a:xfrm>
            <a:off x="381269" y="1803837"/>
            <a:ext cx="3703912"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prstClr val="black"/>
                </a:solidFill>
                <a:cs typeface="Times New Roman" panose="02020603050405020304" pitchFamily="18" charset="0"/>
              </a:rPr>
              <a:t>مثال 5</a:t>
            </a:r>
          </a:p>
        </p:txBody>
      </p:sp>
    </p:spTree>
    <p:extLst>
      <p:ext uri="{BB962C8B-B14F-4D97-AF65-F5344CB8AC3E}">
        <p14:creationId xmlns:p14="http://schemas.microsoft.com/office/powerpoint/2010/main" val="686830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E99B427-CFE3-CCC1-075F-C1E2D6F82FBB}"/>
              </a:ext>
            </a:extLst>
          </p:cNvPr>
          <p:cNvSpPr>
            <a:spLocks noChangeArrowheads="1"/>
          </p:cNvSpPr>
          <p:nvPr/>
        </p:nvSpPr>
        <p:spPr bwMode="auto">
          <a:xfrm>
            <a:off x="1331640" y="1772816"/>
            <a:ext cx="6786563" cy="2862263"/>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defRPr/>
            </a:pPr>
            <a:r>
              <a:rPr lang="ar-EG" altLang="ar-EG" sz="3600" b="1" dirty="0">
                <a:latin typeface="Calibri" panose="020F0502020204030204" pitchFamily="34" charset="0"/>
              </a:rPr>
              <a:t>14) </a:t>
            </a:r>
            <a:r>
              <a:rPr lang="ar-EG" altLang="ar-EG" sz="3600" b="1" dirty="0" err="1">
                <a:solidFill>
                  <a:srgbClr val="FF0000"/>
                </a:solidFill>
                <a:latin typeface="Calibri" panose="020F0502020204030204" pitchFamily="34" charset="0"/>
              </a:rPr>
              <a:t>أفعوانية</a:t>
            </a:r>
            <a:r>
              <a:rPr lang="ar-EG" altLang="ar-EG" sz="3600" b="1" dirty="0">
                <a:solidFill>
                  <a:srgbClr val="FF0000"/>
                </a:solidFill>
                <a:latin typeface="Calibri" panose="020F0502020204030204" pitchFamily="34" charset="0"/>
              </a:rPr>
              <a:t>: </a:t>
            </a:r>
            <a:r>
              <a:rPr lang="ar-EG" altLang="ar-EG" sz="3600" b="1" dirty="0">
                <a:latin typeface="Calibri" panose="020F0502020204030204" pitchFamily="34" charset="0"/>
              </a:rPr>
              <a:t>ترتفع </a:t>
            </a:r>
            <a:r>
              <a:rPr lang="ar-EG" altLang="ar-EG" sz="3600" b="1" dirty="0" err="1">
                <a:latin typeface="Calibri" panose="020F0502020204030204" pitchFamily="34" charset="0"/>
              </a:rPr>
              <a:t>أفعوانية</a:t>
            </a:r>
            <a:r>
              <a:rPr lang="ar-EG" altLang="ar-EG" sz="3600" b="1" dirty="0">
                <a:latin typeface="Calibri" panose="020F0502020204030204" pitchFamily="34" charset="0"/>
              </a:rPr>
              <a:t> براكبيها إلى الأعلى، ثم تنزل بهم إلى الأسفل وفق المعادلة: ع = -16ن</a:t>
            </a:r>
            <a:r>
              <a:rPr lang="ar-EG" altLang="ar-EG" sz="3600" b="1" baseline="30000" dirty="0">
                <a:latin typeface="Calibri" panose="020F0502020204030204" pitchFamily="34" charset="0"/>
              </a:rPr>
              <a:t>2</a:t>
            </a:r>
            <a:r>
              <a:rPr lang="ar-EG" altLang="ar-EG" sz="3600" b="1" dirty="0">
                <a:latin typeface="Calibri" panose="020F0502020204030204" pitchFamily="34" charset="0"/>
              </a:rPr>
              <a:t> + 185ن، حيث </a:t>
            </a:r>
            <a:r>
              <a:rPr lang="ar-SA" altLang="ar-EG" sz="3600" b="1" dirty="0">
                <a:latin typeface="Calibri" panose="020F0502020204030204" pitchFamily="34" charset="0"/>
              </a:rPr>
              <a:t>(</a:t>
            </a:r>
            <a:r>
              <a:rPr lang="ar-EG" altLang="ar-EG" sz="3600" b="1" dirty="0">
                <a:latin typeface="Calibri" panose="020F0502020204030204" pitchFamily="34" charset="0"/>
              </a:rPr>
              <a:t>ع</a:t>
            </a:r>
            <a:r>
              <a:rPr lang="ar-SA" altLang="ar-EG" sz="3600" b="1" dirty="0">
                <a:latin typeface="Calibri" panose="020F0502020204030204" pitchFamily="34" charset="0"/>
              </a:rPr>
              <a:t>)</a:t>
            </a:r>
            <a:r>
              <a:rPr lang="ar-EG" altLang="ar-EG" sz="3600" b="1" dirty="0">
                <a:latin typeface="Calibri" panose="020F0502020204030204" pitchFamily="34" charset="0"/>
              </a:rPr>
              <a:t> الارتفاع بالأقدام بعد </a:t>
            </a:r>
            <a:r>
              <a:rPr lang="ar-SA" altLang="ar-EG" sz="3600" b="1" dirty="0">
                <a:latin typeface="Calibri" panose="020F0502020204030204" pitchFamily="34" charset="0"/>
              </a:rPr>
              <a:t>(</a:t>
            </a:r>
            <a:r>
              <a:rPr lang="ar-EG" altLang="ar-EG" sz="3600" b="1" dirty="0">
                <a:latin typeface="Calibri" panose="020F0502020204030204" pitchFamily="34" charset="0"/>
              </a:rPr>
              <a:t>ن</a:t>
            </a:r>
            <a:r>
              <a:rPr lang="ar-SA" altLang="ar-EG" sz="3600" b="1" dirty="0">
                <a:latin typeface="Calibri" panose="020F0502020204030204" pitchFamily="34" charset="0"/>
              </a:rPr>
              <a:t>)</a:t>
            </a:r>
            <a:r>
              <a:rPr lang="ar-EG" altLang="ar-EG" sz="3600" b="1" dirty="0">
                <a:latin typeface="Calibri" panose="020F0502020204030204" pitchFamily="34" charset="0"/>
              </a:rPr>
              <a:t> ثانية، فكم ثانية تستغرق </a:t>
            </a:r>
            <a:r>
              <a:rPr lang="ar-EG" altLang="ar-EG" sz="3600" b="1" dirty="0" err="1">
                <a:latin typeface="Calibri" panose="020F0502020204030204" pitchFamily="34" charset="0"/>
              </a:rPr>
              <a:t>الأفعوانية</a:t>
            </a:r>
            <a:r>
              <a:rPr lang="ar-EG" altLang="ar-EG" sz="3600" b="1" dirty="0">
                <a:latin typeface="Calibri" panose="020F0502020204030204" pitchFamily="34" charset="0"/>
              </a:rPr>
              <a:t> للعودة إلى الأسفل؟ </a:t>
            </a:r>
            <a:endParaRPr lang="en-US" altLang="ar-EG" sz="3600" dirty="0">
              <a:latin typeface="Calibri" panose="020F0502020204030204" pitchFamily="34" charset="0"/>
            </a:endParaRPr>
          </a:p>
        </p:txBody>
      </p:sp>
    </p:spTree>
  </p:cSld>
  <p:clrMapOvr>
    <a:masterClrMapping/>
  </p:clrMapOvr>
  <p:transition>
    <p:comb/>
    <p:sndAc>
      <p:stSnd>
        <p:snd r:embed="rId2" name="Asteris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30FD336-9615-2B91-7A48-EE8D24A16FC2}"/>
              </a:ext>
            </a:extLst>
          </p:cNvPr>
          <p:cNvSpPr txBox="1">
            <a:spLocks noChangeArrowheads="1"/>
          </p:cNvSpPr>
          <p:nvPr/>
        </p:nvSpPr>
        <p:spPr bwMode="auto">
          <a:xfrm>
            <a:off x="1403350" y="1196975"/>
            <a:ext cx="590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-16ن</a:t>
            </a:r>
            <a:r>
              <a:rPr lang="ar-EG" altLang="ar-EG" sz="4000" b="1" baseline="30000">
                <a:solidFill>
                  <a:srgbClr val="002060"/>
                </a:solidFill>
              </a:rPr>
              <a:t>2</a:t>
            </a:r>
            <a:r>
              <a:rPr lang="ar-EG" altLang="ar-EG" sz="4000" b="1">
                <a:solidFill>
                  <a:srgbClr val="002060"/>
                </a:solidFill>
              </a:rPr>
              <a:t> + 185ن = 0</a:t>
            </a:r>
            <a:endParaRPr lang="en-US" altLang="ar-EG" sz="4000">
              <a:solidFill>
                <a:srgbClr val="002060"/>
              </a:solidFill>
            </a:endParaRPr>
          </a:p>
        </p:txBody>
      </p:sp>
      <p:sp>
        <p:nvSpPr>
          <p:cNvPr id="5" name="TextBox 11">
            <a:extLst>
              <a:ext uri="{FF2B5EF4-FFF2-40B4-BE49-F238E27FC236}">
                <a16:creationId xmlns:a16="http://schemas.microsoft.com/office/drawing/2014/main" id="{88E1B330-6422-6F20-4C60-6631FA8992A4}"/>
              </a:ext>
            </a:extLst>
          </p:cNvPr>
          <p:cNvSpPr txBox="1">
            <a:spLocks noChangeArrowheads="1"/>
          </p:cNvSpPr>
          <p:nvPr/>
        </p:nvSpPr>
        <p:spPr bwMode="auto">
          <a:xfrm>
            <a:off x="1116013" y="2289175"/>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16ن</a:t>
            </a:r>
            <a:r>
              <a:rPr lang="ar-EG" altLang="ar-EG" sz="4000" b="1" baseline="30000">
                <a:solidFill>
                  <a:srgbClr val="002060"/>
                </a:solidFill>
              </a:rPr>
              <a:t>2</a:t>
            </a:r>
            <a:r>
              <a:rPr lang="ar-EG" altLang="ar-EG" sz="4000" b="1">
                <a:solidFill>
                  <a:srgbClr val="002060"/>
                </a:solidFill>
              </a:rPr>
              <a:t> = 185ن</a:t>
            </a:r>
            <a:endParaRPr lang="en-US" altLang="ar-EG" sz="4000">
              <a:solidFill>
                <a:srgbClr val="002060"/>
              </a:solidFill>
            </a:endParaRPr>
          </a:p>
        </p:txBody>
      </p:sp>
      <p:sp>
        <p:nvSpPr>
          <p:cNvPr id="6" name="TextBox 11">
            <a:extLst>
              <a:ext uri="{FF2B5EF4-FFF2-40B4-BE49-F238E27FC236}">
                <a16:creationId xmlns:a16="http://schemas.microsoft.com/office/drawing/2014/main" id="{625A7B38-7E02-60B2-FFDD-D751BC3F7BEC}"/>
              </a:ext>
            </a:extLst>
          </p:cNvPr>
          <p:cNvSpPr txBox="1">
            <a:spLocks noChangeArrowheads="1"/>
          </p:cNvSpPr>
          <p:nvPr/>
        </p:nvSpPr>
        <p:spPr bwMode="auto">
          <a:xfrm>
            <a:off x="1331913" y="3584575"/>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ن= ــــــــــــ = 11.6</a:t>
            </a:r>
            <a:endParaRPr lang="en-US" altLang="ar-EG" sz="4000">
              <a:solidFill>
                <a:srgbClr val="002060"/>
              </a:solidFill>
            </a:endParaRPr>
          </a:p>
        </p:txBody>
      </p:sp>
      <p:sp>
        <p:nvSpPr>
          <p:cNvPr id="8" name="TextBox 11">
            <a:extLst>
              <a:ext uri="{FF2B5EF4-FFF2-40B4-BE49-F238E27FC236}">
                <a16:creationId xmlns:a16="http://schemas.microsoft.com/office/drawing/2014/main" id="{A5DDFAF5-F16C-98DA-F8B1-C4E71979534C}"/>
              </a:ext>
            </a:extLst>
          </p:cNvPr>
          <p:cNvSpPr txBox="1">
            <a:spLocks noChangeArrowheads="1"/>
          </p:cNvSpPr>
          <p:nvPr/>
        </p:nvSpPr>
        <p:spPr bwMode="auto">
          <a:xfrm>
            <a:off x="4787900" y="3368675"/>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185</a:t>
            </a:r>
            <a:endParaRPr lang="en-US" altLang="ar-EG" sz="4000">
              <a:solidFill>
                <a:srgbClr val="002060"/>
              </a:solidFill>
            </a:endParaRPr>
          </a:p>
        </p:txBody>
      </p:sp>
      <p:sp>
        <p:nvSpPr>
          <p:cNvPr id="9" name="TextBox 11">
            <a:extLst>
              <a:ext uri="{FF2B5EF4-FFF2-40B4-BE49-F238E27FC236}">
                <a16:creationId xmlns:a16="http://schemas.microsoft.com/office/drawing/2014/main" id="{A84CCDD5-1AD4-DCCA-5B16-D471D8874362}"/>
              </a:ext>
            </a:extLst>
          </p:cNvPr>
          <p:cNvSpPr txBox="1">
            <a:spLocks noChangeArrowheads="1"/>
          </p:cNvSpPr>
          <p:nvPr/>
        </p:nvSpPr>
        <p:spPr bwMode="auto">
          <a:xfrm>
            <a:off x="5219700" y="4005263"/>
            <a:ext cx="865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16</a:t>
            </a:r>
            <a:endParaRPr lang="en-US" altLang="ar-EG" sz="4000">
              <a:solidFill>
                <a:srgbClr val="002060"/>
              </a:solidFill>
            </a:endParaRPr>
          </a:p>
        </p:txBody>
      </p:sp>
      <p:sp>
        <p:nvSpPr>
          <p:cNvPr id="10" name="TextBox 11">
            <a:extLst>
              <a:ext uri="{FF2B5EF4-FFF2-40B4-BE49-F238E27FC236}">
                <a16:creationId xmlns:a16="http://schemas.microsoft.com/office/drawing/2014/main" id="{F130E927-79D6-9077-FE61-4EC45082DC5B}"/>
              </a:ext>
            </a:extLst>
          </p:cNvPr>
          <p:cNvSpPr txBox="1">
            <a:spLocks noChangeArrowheads="1"/>
          </p:cNvSpPr>
          <p:nvPr/>
        </p:nvSpPr>
        <p:spPr bwMode="auto">
          <a:xfrm>
            <a:off x="1331913" y="4868863"/>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dirty="0">
                <a:solidFill>
                  <a:srgbClr val="C00000"/>
                </a:solidFill>
                <a:latin typeface="Arial" panose="020B0604020202020204" pitchFamily="34" charset="0"/>
              </a:rPr>
              <a:t>تستغرق 11.6 ثانية تقريبًا</a:t>
            </a:r>
            <a:endParaRPr lang="en-US" altLang="ar-EG" sz="4000" dirty="0">
              <a:solidFill>
                <a:srgbClr val="C00000"/>
              </a:solidFill>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394765" y="489175"/>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7" name="Group 67"/>
          <p:cNvGrpSpPr/>
          <p:nvPr/>
        </p:nvGrpSpPr>
        <p:grpSpPr>
          <a:xfrm>
            <a:off x="839546" y="2032759"/>
            <a:ext cx="5123005" cy="2663548"/>
            <a:chOff x="0" y="0"/>
            <a:chExt cx="1978702" cy="635605"/>
          </a:xfrm>
        </p:grpSpPr>
        <p:sp>
          <p:nvSpPr>
            <p:cNvPr id="68" name="Freeform 68"/>
            <p:cNvSpPr/>
            <p:nvPr/>
          </p:nvSpPr>
          <p:spPr>
            <a:xfrm>
              <a:off x="9779" y="6223"/>
              <a:ext cx="1963970" cy="620238"/>
            </a:xfrm>
            <a:custGeom>
              <a:avLst/>
              <a:gdLst/>
              <a:ahLst/>
              <a:cxnLst/>
              <a:rect l="l" t="t" r="r" b="b"/>
              <a:pathLst>
                <a:path w="1963970" h="620238">
                  <a:moveTo>
                    <a:pt x="1963462" y="479014"/>
                  </a:moveTo>
                  <a:lnTo>
                    <a:pt x="1963462" y="455519"/>
                  </a:lnTo>
                  <a:cubicBezTo>
                    <a:pt x="1963462" y="455138"/>
                    <a:pt x="1963462" y="454757"/>
                    <a:pt x="1963462" y="454376"/>
                  </a:cubicBezTo>
                  <a:cubicBezTo>
                    <a:pt x="1963462" y="454503"/>
                    <a:pt x="1963462" y="454757"/>
                    <a:pt x="1963462" y="454884"/>
                  </a:cubicBezTo>
                  <a:lnTo>
                    <a:pt x="1963208" y="212861"/>
                  </a:lnTo>
                  <a:lnTo>
                    <a:pt x="1963208" y="212224"/>
                  </a:lnTo>
                  <a:cubicBezTo>
                    <a:pt x="1963208" y="211715"/>
                    <a:pt x="1963208" y="211205"/>
                    <a:pt x="1963208" y="210823"/>
                  </a:cubicBezTo>
                  <a:lnTo>
                    <a:pt x="1963208" y="163195"/>
                  </a:lnTo>
                  <a:cubicBezTo>
                    <a:pt x="1963335" y="164084"/>
                    <a:pt x="1963462" y="165608"/>
                    <a:pt x="1963589" y="167259"/>
                  </a:cubicBezTo>
                  <a:cubicBezTo>
                    <a:pt x="1962954" y="151384"/>
                    <a:pt x="1963716" y="134112"/>
                    <a:pt x="1963208" y="125349"/>
                  </a:cubicBezTo>
                  <a:lnTo>
                    <a:pt x="1962827" y="126238"/>
                  </a:lnTo>
                  <a:cubicBezTo>
                    <a:pt x="1962700" y="120777"/>
                    <a:pt x="1962573" y="115824"/>
                    <a:pt x="1962700" y="110998"/>
                  </a:cubicBezTo>
                  <a:cubicBezTo>
                    <a:pt x="1962573" y="105283"/>
                    <a:pt x="1962700" y="98552"/>
                    <a:pt x="1961811" y="92456"/>
                  </a:cubicBezTo>
                  <a:cubicBezTo>
                    <a:pt x="1960160" y="80010"/>
                    <a:pt x="1956858" y="66929"/>
                    <a:pt x="1947714" y="52451"/>
                  </a:cubicBezTo>
                  <a:lnTo>
                    <a:pt x="1947714" y="52705"/>
                  </a:lnTo>
                  <a:cubicBezTo>
                    <a:pt x="1940221" y="40894"/>
                    <a:pt x="1930061" y="28448"/>
                    <a:pt x="1920409" y="20828"/>
                  </a:cubicBezTo>
                  <a:cubicBezTo>
                    <a:pt x="1906312" y="11176"/>
                    <a:pt x="1918758" y="20828"/>
                    <a:pt x="1906693" y="13589"/>
                  </a:cubicBezTo>
                  <a:cubicBezTo>
                    <a:pt x="1905804" y="12827"/>
                    <a:pt x="1904153" y="12446"/>
                    <a:pt x="1902248" y="12319"/>
                  </a:cubicBezTo>
                  <a:cubicBezTo>
                    <a:pt x="1895644" y="9017"/>
                    <a:pt x="1894628" y="8890"/>
                    <a:pt x="1893485" y="8636"/>
                  </a:cubicBezTo>
                  <a:cubicBezTo>
                    <a:pt x="1892342" y="8509"/>
                    <a:pt x="1891326" y="8001"/>
                    <a:pt x="1883960" y="5588"/>
                  </a:cubicBezTo>
                  <a:cubicBezTo>
                    <a:pt x="1883198" y="5334"/>
                    <a:pt x="1882309" y="5080"/>
                    <a:pt x="1881420" y="4699"/>
                  </a:cubicBezTo>
                  <a:lnTo>
                    <a:pt x="1880023" y="3429"/>
                  </a:lnTo>
                  <a:cubicBezTo>
                    <a:pt x="1877483" y="2667"/>
                    <a:pt x="1873038" y="2921"/>
                    <a:pt x="1868593" y="3302"/>
                  </a:cubicBezTo>
                  <a:cubicBezTo>
                    <a:pt x="1866815" y="3048"/>
                    <a:pt x="1865164" y="2540"/>
                    <a:pt x="1863259" y="2413"/>
                  </a:cubicBezTo>
                  <a:cubicBezTo>
                    <a:pt x="1858941" y="2159"/>
                    <a:pt x="1853607" y="1778"/>
                    <a:pt x="1849797" y="1778"/>
                  </a:cubicBezTo>
                  <a:cubicBezTo>
                    <a:pt x="1845860" y="1778"/>
                    <a:pt x="1841923" y="1778"/>
                    <a:pt x="1837986" y="1778"/>
                  </a:cubicBezTo>
                  <a:cubicBezTo>
                    <a:pt x="1829985" y="1778"/>
                    <a:pt x="1821730" y="1778"/>
                    <a:pt x="1813221" y="1778"/>
                  </a:cubicBezTo>
                  <a:cubicBezTo>
                    <a:pt x="1796076" y="1778"/>
                    <a:pt x="1778042" y="1905"/>
                    <a:pt x="1722604" y="1905"/>
                  </a:cubicBezTo>
                  <a:lnTo>
                    <a:pt x="1725356" y="1651"/>
                  </a:lnTo>
                  <a:lnTo>
                    <a:pt x="1548296" y="1905"/>
                  </a:lnTo>
                  <a:cubicBezTo>
                    <a:pt x="1475820" y="1905"/>
                    <a:pt x="1402427" y="1905"/>
                    <a:pt x="1329034" y="2032"/>
                  </a:cubicBezTo>
                  <a:cubicBezTo>
                    <a:pt x="1286833" y="2032"/>
                    <a:pt x="1241880" y="2286"/>
                    <a:pt x="1196009" y="2540"/>
                  </a:cubicBezTo>
                  <a:lnTo>
                    <a:pt x="835466" y="3048"/>
                  </a:lnTo>
                  <a:cubicBezTo>
                    <a:pt x="729964" y="2032"/>
                    <a:pt x="624461" y="2540"/>
                    <a:pt x="520793" y="4572"/>
                  </a:cubicBezTo>
                  <a:lnTo>
                    <a:pt x="490519" y="5334"/>
                  </a:lnTo>
                  <a:cubicBezTo>
                    <a:pt x="318963" y="5080"/>
                    <a:pt x="21713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24323"/>
                    <a:pt x="1016" y="248903"/>
                    <a:pt x="0" y="269789"/>
                  </a:cubicBezTo>
                  <a:cubicBezTo>
                    <a:pt x="0" y="278831"/>
                    <a:pt x="127" y="293222"/>
                    <a:pt x="254" y="310925"/>
                  </a:cubicBezTo>
                  <a:cubicBezTo>
                    <a:pt x="127" y="328627"/>
                    <a:pt x="0" y="343018"/>
                    <a:pt x="0" y="352061"/>
                  </a:cubicBezTo>
                  <a:cubicBezTo>
                    <a:pt x="1016" y="372692"/>
                    <a:pt x="762" y="396890"/>
                    <a:pt x="889" y="419177"/>
                  </a:cubicBezTo>
                  <a:lnTo>
                    <a:pt x="889" y="438374"/>
                  </a:lnTo>
                  <a:lnTo>
                    <a:pt x="889" y="437993"/>
                  </a:lnTo>
                  <a:cubicBezTo>
                    <a:pt x="889" y="441803"/>
                    <a:pt x="889" y="448153"/>
                    <a:pt x="889" y="456154"/>
                  </a:cubicBezTo>
                  <a:lnTo>
                    <a:pt x="889" y="513177"/>
                  </a:lnTo>
                  <a:cubicBezTo>
                    <a:pt x="889" y="526893"/>
                    <a:pt x="3683" y="541498"/>
                    <a:pt x="9525" y="554833"/>
                  </a:cubicBezTo>
                  <a:cubicBezTo>
                    <a:pt x="20828" y="581884"/>
                    <a:pt x="44450" y="602458"/>
                    <a:pt x="67183" y="611475"/>
                  </a:cubicBezTo>
                  <a:cubicBezTo>
                    <a:pt x="78486" y="616301"/>
                    <a:pt x="89662" y="618079"/>
                    <a:pt x="98806" y="618968"/>
                  </a:cubicBezTo>
                  <a:cubicBezTo>
                    <a:pt x="104267" y="619349"/>
                    <a:pt x="108331" y="619349"/>
                    <a:pt x="111633" y="619349"/>
                  </a:cubicBezTo>
                  <a:cubicBezTo>
                    <a:pt x="110871" y="619476"/>
                    <a:pt x="109982" y="619603"/>
                    <a:pt x="108966" y="619603"/>
                  </a:cubicBezTo>
                  <a:cubicBezTo>
                    <a:pt x="111252" y="619476"/>
                    <a:pt x="112776" y="619349"/>
                    <a:pt x="113538" y="619222"/>
                  </a:cubicBezTo>
                  <a:cubicBezTo>
                    <a:pt x="115316" y="619222"/>
                    <a:pt x="116840" y="619222"/>
                    <a:pt x="118237" y="619222"/>
                  </a:cubicBezTo>
                  <a:lnTo>
                    <a:pt x="114300" y="619095"/>
                  </a:lnTo>
                  <a:cubicBezTo>
                    <a:pt x="142748" y="618333"/>
                    <a:pt x="139065" y="619730"/>
                    <a:pt x="161925" y="620238"/>
                  </a:cubicBezTo>
                  <a:cubicBezTo>
                    <a:pt x="161544" y="619984"/>
                    <a:pt x="161798" y="619857"/>
                    <a:pt x="162433" y="619603"/>
                  </a:cubicBezTo>
                  <a:lnTo>
                    <a:pt x="161925" y="620238"/>
                  </a:lnTo>
                  <a:lnTo>
                    <a:pt x="1830747" y="620238"/>
                  </a:lnTo>
                  <a:cubicBezTo>
                    <a:pt x="1833160" y="620238"/>
                    <a:pt x="1835573" y="620238"/>
                    <a:pt x="1837986" y="620238"/>
                  </a:cubicBezTo>
                  <a:cubicBezTo>
                    <a:pt x="1842050" y="620238"/>
                    <a:pt x="1845987" y="620238"/>
                    <a:pt x="1849797" y="620238"/>
                  </a:cubicBezTo>
                  <a:cubicBezTo>
                    <a:pt x="1853607" y="620238"/>
                    <a:pt x="1858941" y="619984"/>
                    <a:pt x="1863259" y="619603"/>
                  </a:cubicBezTo>
                  <a:cubicBezTo>
                    <a:pt x="1865037" y="619349"/>
                    <a:pt x="1866815" y="618968"/>
                    <a:pt x="1868593" y="618714"/>
                  </a:cubicBezTo>
                  <a:cubicBezTo>
                    <a:pt x="1873038" y="619095"/>
                    <a:pt x="1877483" y="619349"/>
                    <a:pt x="1879896" y="618587"/>
                  </a:cubicBezTo>
                  <a:lnTo>
                    <a:pt x="1881039" y="617063"/>
                  </a:lnTo>
                  <a:cubicBezTo>
                    <a:pt x="1881039" y="617063"/>
                    <a:pt x="1898184" y="614523"/>
                    <a:pt x="1912916" y="605633"/>
                  </a:cubicBezTo>
                  <a:cubicBezTo>
                    <a:pt x="1913551" y="605379"/>
                    <a:pt x="1915075" y="604490"/>
                    <a:pt x="1920155" y="601061"/>
                  </a:cubicBezTo>
                  <a:cubicBezTo>
                    <a:pt x="1929807" y="593441"/>
                    <a:pt x="1939967" y="580995"/>
                    <a:pt x="1947460" y="569184"/>
                  </a:cubicBezTo>
                  <a:lnTo>
                    <a:pt x="1947460" y="569438"/>
                  </a:lnTo>
                  <a:cubicBezTo>
                    <a:pt x="1954445" y="558389"/>
                    <a:pt x="1957874" y="548229"/>
                    <a:pt x="1959906" y="538450"/>
                  </a:cubicBezTo>
                  <a:cubicBezTo>
                    <a:pt x="1959906" y="538450"/>
                    <a:pt x="1959906" y="538450"/>
                    <a:pt x="1960033" y="538323"/>
                  </a:cubicBezTo>
                  <a:cubicBezTo>
                    <a:pt x="1960668" y="536672"/>
                    <a:pt x="1961684" y="528798"/>
                    <a:pt x="1961684" y="528798"/>
                  </a:cubicBezTo>
                  <a:cubicBezTo>
                    <a:pt x="1962319" y="523591"/>
                    <a:pt x="1963970" y="508605"/>
                    <a:pt x="1963462" y="479014"/>
                  </a:cubicBezTo>
                  <a:close/>
                </a:path>
              </a:pathLst>
            </a:custGeom>
            <a:solidFill>
              <a:srgbClr val="FDD336"/>
            </a:solidFill>
          </p:spPr>
          <p:txBody>
            <a:bodyPr/>
            <a:lstStyle/>
            <a:p>
              <a:endParaRPr lang="ar-SA"/>
            </a:p>
          </p:txBody>
        </p:sp>
      </p:grpSp>
      <p:grpSp>
        <p:nvGrpSpPr>
          <p:cNvPr id="70" name="Group 70"/>
          <p:cNvGrpSpPr/>
          <p:nvPr/>
        </p:nvGrpSpPr>
        <p:grpSpPr>
          <a:xfrm>
            <a:off x="6471646" y="1586296"/>
            <a:ext cx="1064972" cy="1095215"/>
            <a:chOff x="0" y="0"/>
            <a:chExt cx="2839924" cy="2920572"/>
          </a:xfrm>
        </p:grpSpPr>
        <p:sp>
          <p:nvSpPr>
            <p:cNvPr id="71" name="Freeform 7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2" name="Group 72"/>
            <p:cNvGrpSpPr/>
            <p:nvPr/>
          </p:nvGrpSpPr>
          <p:grpSpPr>
            <a:xfrm>
              <a:off x="0" y="2485022"/>
              <a:ext cx="2839924" cy="435550"/>
              <a:chOff x="0" y="0"/>
              <a:chExt cx="560973" cy="86035"/>
            </a:xfrm>
          </p:grpSpPr>
          <p:sp>
            <p:nvSpPr>
              <p:cNvPr id="73" name="Freeform 7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4" name="TextBox 7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75" name="Group 75"/>
          <p:cNvGrpSpPr/>
          <p:nvPr/>
        </p:nvGrpSpPr>
        <p:grpSpPr>
          <a:xfrm>
            <a:off x="6471646" y="2870059"/>
            <a:ext cx="1064972" cy="1095215"/>
            <a:chOff x="0" y="0"/>
            <a:chExt cx="2839924" cy="2920572"/>
          </a:xfrm>
        </p:grpSpPr>
        <p:sp>
          <p:nvSpPr>
            <p:cNvPr id="76" name="Freeform 76"/>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7" name="Group 77"/>
            <p:cNvGrpSpPr/>
            <p:nvPr/>
          </p:nvGrpSpPr>
          <p:grpSpPr>
            <a:xfrm>
              <a:off x="0" y="2485022"/>
              <a:ext cx="2839924" cy="435550"/>
              <a:chOff x="0" y="0"/>
              <a:chExt cx="560973" cy="86035"/>
            </a:xfrm>
          </p:grpSpPr>
          <p:sp>
            <p:nvSpPr>
              <p:cNvPr id="78" name="Freeform 78"/>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9" name="TextBox 79"/>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80" name="Group 80"/>
          <p:cNvGrpSpPr/>
          <p:nvPr/>
        </p:nvGrpSpPr>
        <p:grpSpPr>
          <a:xfrm>
            <a:off x="6471646" y="4153822"/>
            <a:ext cx="1064972" cy="1095215"/>
            <a:chOff x="0" y="0"/>
            <a:chExt cx="2839924" cy="2920572"/>
          </a:xfrm>
        </p:grpSpPr>
        <p:sp>
          <p:nvSpPr>
            <p:cNvPr id="81" name="Freeform 8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82" name="Group 82"/>
            <p:cNvGrpSpPr/>
            <p:nvPr/>
          </p:nvGrpSpPr>
          <p:grpSpPr>
            <a:xfrm>
              <a:off x="0" y="2485022"/>
              <a:ext cx="2839924" cy="435550"/>
              <a:chOff x="0" y="0"/>
              <a:chExt cx="560973" cy="86035"/>
            </a:xfrm>
          </p:grpSpPr>
          <p:sp>
            <p:nvSpPr>
              <p:cNvPr id="83" name="Freeform 8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84" name="TextBox 8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sp>
        <p:nvSpPr>
          <p:cNvPr id="65" name="TextBox 3">
            <a:extLst>
              <a:ext uri="{FF2B5EF4-FFF2-40B4-BE49-F238E27FC236}">
                <a16:creationId xmlns:a16="http://schemas.microsoft.com/office/drawing/2014/main" id="{4C7E118A-E6CE-28AD-5F07-5600B5220407}"/>
              </a:ext>
            </a:extLst>
          </p:cNvPr>
          <p:cNvSpPr txBox="1"/>
          <p:nvPr/>
        </p:nvSpPr>
        <p:spPr bwMode="auto">
          <a:xfrm>
            <a:off x="3338815" y="2741834"/>
            <a:ext cx="2553114"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8-2</a:t>
            </a:r>
          </a:p>
        </p:txBody>
      </p:sp>
      <p:sp>
        <p:nvSpPr>
          <p:cNvPr id="85" name="TextBox 3">
            <a:extLst>
              <a:ext uri="{FF2B5EF4-FFF2-40B4-BE49-F238E27FC236}">
                <a16:creationId xmlns:a16="http://schemas.microsoft.com/office/drawing/2014/main" id="{5E6AA6ED-150D-4330-96B3-AD50DEF45E20}"/>
              </a:ext>
            </a:extLst>
          </p:cNvPr>
          <p:cNvSpPr txBox="1"/>
          <p:nvPr/>
        </p:nvSpPr>
        <p:spPr bwMode="auto">
          <a:xfrm>
            <a:off x="1019126" y="2241884"/>
            <a:ext cx="2932955" cy="2145268"/>
          </a:xfrm>
          <a:prstGeom prst="flowChartAlternateProcess">
            <a:avLst/>
          </a:prstGeom>
          <a:solidFill>
            <a:srgbClr val="58AB9B"/>
          </a:solidFill>
          <a:ln>
            <a:noFill/>
          </a:ln>
          <a:effectLst/>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000" b="1" dirty="0">
                <a:solidFill>
                  <a:prstClr val="black"/>
                </a:solidFill>
                <a:cs typeface="Times New Roman" panose="02020603050405020304" pitchFamily="18" charset="0"/>
              </a:rPr>
              <a:t>تابع </a:t>
            </a:r>
          </a:p>
          <a:p>
            <a:pPr marL="0" marR="0" lvl="0" indent="0" algn="ctr" defTabSz="914400" rtl="1" eaLnBrk="1" fontAlgn="auto" latinLnBrk="0" hangingPunct="1">
              <a:lnSpc>
                <a:spcPct val="100000"/>
              </a:lnSpc>
              <a:spcBef>
                <a:spcPts val="0"/>
              </a:spcBef>
              <a:spcAft>
                <a:spcPts val="0"/>
              </a:spcAft>
              <a:buClrTx/>
              <a:buSzTx/>
              <a:buFontTx/>
              <a:buNone/>
              <a:tabLst/>
              <a:defRPr/>
            </a:pPr>
            <a:r>
              <a:rPr lang="ar-EG" sz="4000" b="1" dirty="0">
                <a:solidFill>
                  <a:prstClr val="black"/>
                </a:solidFill>
                <a:cs typeface="Times New Roman" panose="02020603050405020304" pitchFamily="18" charset="0"/>
              </a:rPr>
              <a:t>حل المعادلات التربيعية بيانيًا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1000"/>
                                        <p:tgtEl>
                                          <p:spTgt spid="85"/>
                                        </p:tgtEl>
                                      </p:cBhvr>
                                    </p:animEffect>
                                    <p:anim calcmode="lin" valueType="num">
                                      <p:cBhvr>
                                        <p:cTn id="14" dur="1000" fill="hold"/>
                                        <p:tgtEl>
                                          <p:spTgt spid="85"/>
                                        </p:tgtEl>
                                        <p:attrNameLst>
                                          <p:attrName>ppt_x</p:attrName>
                                        </p:attrNameLst>
                                      </p:cBhvr>
                                      <p:tavLst>
                                        <p:tav tm="0">
                                          <p:val>
                                            <p:strVal val="#ppt_x"/>
                                          </p:val>
                                        </p:tav>
                                        <p:tav tm="100000">
                                          <p:val>
                                            <p:strVal val="#ppt_x"/>
                                          </p:val>
                                        </p:tav>
                                      </p:tavLst>
                                    </p:anim>
                                    <p:anim calcmode="lin" valueType="num">
                                      <p:cBhvr>
                                        <p:cTn id="1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530B31ED-8DFE-E071-EA32-BA7D35093A64}"/>
              </a:ext>
            </a:extLst>
          </p:cNvPr>
          <p:cNvSpPr>
            <a:spLocks noChangeArrowheads="1"/>
          </p:cNvSpPr>
          <p:nvPr/>
        </p:nvSpPr>
        <p:spPr bwMode="auto">
          <a:xfrm>
            <a:off x="1331640" y="1772816"/>
            <a:ext cx="6786563" cy="2308324"/>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3600" b="1" dirty="0">
                <a:solidFill>
                  <a:prstClr val="black"/>
                </a:solidFill>
                <a:latin typeface="Calibri" panose="020F0502020204030204" pitchFamily="34" charset="0"/>
              </a:rPr>
              <a:t>استعمل التحليل إلى العوامل لتحديد عدد المرات التي يقطع فيها التمثيل البياني محور السينات في كل دالة مما يأتي، ثم حدد أصفار كل منها: </a:t>
            </a:r>
          </a:p>
        </p:txBody>
      </p:sp>
    </p:spTree>
  </p:cSld>
  <p:clrMapOvr>
    <a:masterClrMapping/>
  </p:clrMapOvr>
  <p:transition>
    <p:comb/>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D96B1CAE-2E7D-274A-990E-0FD70D7F479A}"/>
              </a:ext>
            </a:extLst>
          </p:cNvPr>
          <p:cNvSpPr>
            <a:spLocks noChangeArrowheads="1"/>
          </p:cNvSpPr>
          <p:nvPr/>
        </p:nvSpPr>
        <p:spPr bwMode="auto">
          <a:xfrm>
            <a:off x="1255169" y="692696"/>
            <a:ext cx="6589713" cy="706437"/>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a:latin typeface="Calibri" panose="020F0502020204030204" pitchFamily="34" charset="0"/>
              </a:rPr>
              <a:t>15) ص = س</a:t>
            </a:r>
            <a:r>
              <a:rPr lang="ar-EG" altLang="ar-EG" sz="4000" b="1" baseline="30000">
                <a:latin typeface="Calibri" panose="020F0502020204030204" pitchFamily="34" charset="0"/>
              </a:rPr>
              <a:t>2</a:t>
            </a:r>
            <a:r>
              <a:rPr lang="ar-EG" altLang="ar-EG" sz="4000" b="1">
                <a:latin typeface="Calibri" panose="020F0502020204030204" pitchFamily="34" charset="0"/>
              </a:rPr>
              <a:t> – 8س + 16 </a:t>
            </a:r>
            <a:endParaRPr lang="en-US" altLang="ar-EG" sz="4000">
              <a:latin typeface="Calibri" panose="020F0502020204030204" pitchFamily="34" charset="0"/>
            </a:endParaRPr>
          </a:p>
        </p:txBody>
      </p:sp>
      <p:sp>
        <p:nvSpPr>
          <p:cNvPr id="3" name="TextBox 11">
            <a:extLst>
              <a:ext uri="{FF2B5EF4-FFF2-40B4-BE49-F238E27FC236}">
                <a16:creationId xmlns:a16="http://schemas.microsoft.com/office/drawing/2014/main" id="{0FBF3718-7AE5-1FE5-F279-81496A93A243}"/>
              </a:ext>
            </a:extLst>
          </p:cNvPr>
          <p:cNvSpPr txBox="1">
            <a:spLocks noChangeArrowheads="1"/>
          </p:cNvSpPr>
          <p:nvPr/>
        </p:nvSpPr>
        <p:spPr bwMode="auto">
          <a:xfrm>
            <a:off x="1403350" y="1641475"/>
            <a:ext cx="590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2</a:t>
            </a:r>
            <a:r>
              <a:rPr lang="ar-EG" altLang="ar-EG" sz="4000" b="1">
                <a:solidFill>
                  <a:srgbClr val="002060"/>
                </a:solidFill>
              </a:rPr>
              <a:t> – 8س + 16 = 0</a:t>
            </a:r>
            <a:endParaRPr lang="en-US" altLang="ar-EG" sz="4000">
              <a:solidFill>
                <a:srgbClr val="002060"/>
              </a:solidFill>
            </a:endParaRPr>
          </a:p>
        </p:txBody>
      </p:sp>
      <p:sp>
        <p:nvSpPr>
          <p:cNvPr id="4" name="TextBox 11">
            <a:extLst>
              <a:ext uri="{FF2B5EF4-FFF2-40B4-BE49-F238E27FC236}">
                <a16:creationId xmlns:a16="http://schemas.microsoft.com/office/drawing/2014/main" id="{4629A495-0FFB-A174-DFF8-5667CA340286}"/>
              </a:ext>
            </a:extLst>
          </p:cNvPr>
          <p:cNvSpPr txBox="1">
            <a:spLocks noChangeArrowheads="1"/>
          </p:cNvSpPr>
          <p:nvPr/>
        </p:nvSpPr>
        <p:spPr bwMode="auto">
          <a:xfrm>
            <a:off x="1547813" y="2733675"/>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 (س – 4) = 0</a:t>
            </a:r>
            <a:endParaRPr lang="en-US" altLang="ar-EG" sz="4000">
              <a:solidFill>
                <a:srgbClr val="002060"/>
              </a:solidFill>
            </a:endParaRPr>
          </a:p>
        </p:txBody>
      </p:sp>
      <p:sp>
        <p:nvSpPr>
          <p:cNvPr id="5" name="TextBox 11">
            <a:extLst>
              <a:ext uri="{FF2B5EF4-FFF2-40B4-BE49-F238E27FC236}">
                <a16:creationId xmlns:a16="http://schemas.microsoft.com/office/drawing/2014/main" id="{3CEDBBF9-F531-AF33-910F-7B0BCCFDAA48}"/>
              </a:ext>
            </a:extLst>
          </p:cNvPr>
          <p:cNvSpPr txBox="1">
            <a:spLocks noChangeArrowheads="1"/>
          </p:cNvSpPr>
          <p:nvPr/>
        </p:nvSpPr>
        <p:spPr bwMode="auto">
          <a:xfrm>
            <a:off x="1331913" y="4029075"/>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4</a:t>
            </a:r>
            <a:endParaRPr lang="en-US" altLang="ar-EG" sz="4000">
              <a:solidFill>
                <a:srgbClr val="002060"/>
              </a:solidFill>
            </a:endParaRPr>
          </a:p>
        </p:txBody>
      </p:sp>
      <p:sp>
        <p:nvSpPr>
          <p:cNvPr id="6" name="TextBox 11">
            <a:extLst>
              <a:ext uri="{FF2B5EF4-FFF2-40B4-BE49-F238E27FC236}">
                <a16:creationId xmlns:a16="http://schemas.microsoft.com/office/drawing/2014/main" id="{8886A40E-21DF-F9C8-4C98-E0E5FDCAA8C7}"/>
              </a:ext>
            </a:extLst>
          </p:cNvPr>
          <p:cNvSpPr txBox="1">
            <a:spLocks noChangeArrowheads="1"/>
          </p:cNvSpPr>
          <p:nvPr/>
        </p:nvSpPr>
        <p:spPr bwMode="auto">
          <a:xfrm>
            <a:off x="1331913" y="5168900"/>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latin typeface="Arial" panose="020B0604020202020204" pitchFamily="34" charset="0"/>
              </a:rPr>
              <a:t>عدد المقاطع السينية = 1 </a:t>
            </a:r>
            <a:endParaRPr lang="en-US" altLang="ar-EG" sz="4000">
              <a:solidFill>
                <a:srgbClr val="C00000"/>
              </a:solidFill>
              <a:latin typeface="Arial" panose="020B0604020202020204" pitchFamily="34" charset="0"/>
            </a:endParaRPr>
          </a:p>
        </p:txBody>
      </p:sp>
    </p:spTree>
  </p:cSld>
  <p:clrMapOvr>
    <a:masterClrMapping/>
  </p:clrMapOvr>
  <p:transition>
    <p:newsflash/>
    <p:sndAc>
      <p:stSnd>
        <p:snd r:embed="rId2" name="GAMEOV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par>
                          <p:cTn id="26" fill="hold" nodeType="afterGroup">
                            <p:stCondLst>
                              <p:cond delay="2000"/>
                            </p:stCondLst>
                            <p:childTnLst>
                              <p:par>
                                <p:cTn id="27" presetID="26"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par>
                          <p:cTn id="43" fill="hold" nodeType="afterGroup">
                            <p:stCondLst>
                              <p:cond delay="4000"/>
                            </p:stCondLst>
                            <p:childTnLst>
                              <p:par>
                                <p:cTn id="44" presetID="26"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80">
                                          <p:stCondLst>
                                            <p:cond delay="0"/>
                                          </p:stCondLst>
                                        </p:cTn>
                                        <p:tgtEl>
                                          <p:spTgt spid="5"/>
                                        </p:tgtEl>
                                      </p:cBhvr>
                                    </p:animEffect>
                                    <p:anim calcmode="lin" valueType="num">
                                      <p:cBhvr>
                                        <p:cTn id="4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gtEl>
                                      </p:cBhvr>
                                      <p:to x="100000" y="60000"/>
                                    </p:animScale>
                                    <p:animScale>
                                      <p:cBhvr>
                                        <p:cTn id="53" dur="166" decel="50000">
                                          <p:stCondLst>
                                            <p:cond delay="676"/>
                                          </p:stCondLst>
                                        </p:cTn>
                                        <p:tgtEl>
                                          <p:spTgt spid="5"/>
                                        </p:tgtEl>
                                      </p:cBhvr>
                                      <p:to x="100000" y="100000"/>
                                    </p:animScale>
                                    <p:animScale>
                                      <p:cBhvr>
                                        <p:cTn id="54" dur="26">
                                          <p:stCondLst>
                                            <p:cond delay="1312"/>
                                          </p:stCondLst>
                                        </p:cTn>
                                        <p:tgtEl>
                                          <p:spTgt spid="5"/>
                                        </p:tgtEl>
                                      </p:cBhvr>
                                      <p:to x="100000" y="80000"/>
                                    </p:animScale>
                                    <p:animScale>
                                      <p:cBhvr>
                                        <p:cTn id="55" dur="166" decel="50000">
                                          <p:stCondLst>
                                            <p:cond delay="1338"/>
                                          </p:stCondLst>
                                        </p:cTn>
                                        <p:tgtEl>
                                          <p:spTgt spid="5"/>
                                        </p:tgtEl>
                                      </p:cBhvr>
                                      <p:to x="100000" y="100000"/>
                                    </p:animScale>
                                    <p:animScale>
                                      <p:cBhvr>
                                        <p:cTn id="56" dur="26">
                                          <p:stCondLst>
                                            <p:cond delay="1642"/>
                                          </p:stCondLst>
                                        </p:cTn>
                                        <p:tgtEl>
                                          <p:spTgt spid="5"/>
                                        </p:tgtEl>
                                      </p:cBhvr>
                                      <p:to x="100000" y="90000"/>
                                    </p:animScale>
                                    <p:animScale>
                                      <p:cBhvr>
                                        <p:cTn id="57" dur="166" decel="50000">
                                          <p:stCondLst>
                                            <p:cond delay="1668"/>
                                          </p:stCondLst>
                                        </p:cTn>
                                        <p:tgtEl>
                                          <p:spTgt spid="5"/>
                                        </p:tgtEl>
                                      </p:cBhvr>
                                      <p:to x="100000" y="100000"/>
                                    </p:animScale>
                                    <p:animScale>
                                      <p:cBhvr>
                                        <p:cTn id="58" dur="26">
                                          <p:stCondLst>
                                            <p:cond delay="1808"/>
                                          </p:stCondLst>
                                        </p:cTn>
                                        <p:tgtEl>
                                          <p:spTgt spid="5"/>
                                        </p:tgtEl>
                                      </p:cBhvr>
                                      <p:to x="100000" y="95000"/>
                                    </p:animScale>
                                    <p:animScale>
                                      <p:cBhvr>
                                        <p:cTn id="59" dur="166" decel="50000">
                                          <p:stCondLst>
                                            <p:cond delay="1834"/>
                                          </p:stCondLst>
                                        </p:cTn>
                                        <p:tgtEl>
                                          <p:spTgt spid="5"/>
                                        </p:tgtEl>
                                      </p:cBhvr>
                                      <p:to x="100000" y="100000"/>
                                    </p:animScale>
                                  </p:childTnLst>
                                </p:cTn>
                              </p:par>
                            </p:childTnLst>
                          </p:cTn>
                        </p:par>
                        <p:par>
                          <p:cTn id="60" fill="hold" nodeType="afterGroup">
                            <p:stCondLst>
                              <p:cond delay="6000"/>
                            </p:stCondLst>
                            <p:childTnLst>
                              <p:par>
                                <p:cTn id="61" presetID="26"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9B510346-ABF4-44BC-C61E-A7E33103C031}"/>
              </a:ext>
            </a:extLst>
          </p:cNvPr>
          <p:cNvSpPr>
            <a:spLocks noChangeArrowheads="1"/>
          </p:cNvSpPr>
          <p:nvPr/>
        </p:nvSpPr>
        <p:spPr bwMode="auto">
          <a:xfrm>
            <a:off x="1403648" y="620688"/>
            <a:ext cx="6589713" cy="706437"/>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16) ص = </a:t>
            </a:r>
            <a:r>
              <a:rPr lang="ar-EG" altLang="ar-EG" sz="4000" b="1" dirty="0">
                <a:latin typeface="Calibri" panose="020F0502020204030204" pitchFamily="34" charset="0"/>
              </a:rPr>
              <a:t>س</a:t>
            </a:r>
            <a:r>
              <a:rPr lang="ar-EG" altLang="ar-EG" sz="4000" b="1" baseline="30000" dirty="0">
                <a:latin typeface="Calibri" panose="020F0502020204030204" pitchFamily="34" charset="0"/>
              </a:rPr>
              <a:t>2</a:t>
            </a:r>
            <a:r>
              <a:rPr lang="ar-EG" altLang="ar-EG" sz="4000" b="1" dirty="0">
                <a:solidFill>
                  <a:prstClr val="black"/>
                </a:solidFill>
                <a:latin typeface="Calibri" panose="020F0502020204030204" pitchFamily="34" charset="0"/>
              </a:rPr>
              <a:t> + 3س + 4</a:t>
            </a:r>
          </a:p>
        </p:txBody>
      </p:sp>
      <p:sp>
        <p:nvSpPr>
          <p:cNvPr id="3" name="TextBox 11">
            <a:extLst>
              <a:ext uri="{FF2B5EF4-FFF2-40B4-BE49-F238E27FC236}">
                <a16:creationId xmlns:a16="http://schemas.microsoft.com/office/drawing/2014/main" id="{EF07E25C-3C36-DAC3-F98C-0288FDD0E545}"/>
              </a:ext>
            </a:extLst>
          </p:cNvPr>
          <p:cNvSpPr txBox="1">
            <a:spLocks noChangeArrowheads="1"/>
          </p:cNvSpPr>
          <p:nvPr/>
        </p:nvSpPr>
        <p:spPr bwMode="auto">
          <a:xfrm>
            <a:off x="1601788" y="2997200"/>
            <a:ext cx="61928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latin typeface="Arial" panose="020B0604020202020204" pitchFamily="34" charset="0"/>
              </a:rPr>
              <a:t>قيمة</a:t>
            </a:r>
            <a:r>
              <a:rPr lang="ar-EG" altLang="ar-EG" sz="4000" b="1">
                <a:solidFill>
                  <a:srgbClr val="C00000"/>
                </a:solidFill>
                <a:latin typeface="Arial" panose="020B0604020202020204" pitchFamily="34" charset="0"/>
              </a:rPr>
              <a:t> </a:t>
            </a:r>
            <a:r>
              <a:rPr lang="ar-EG" altLang="ar-EG" sz="4000" b="1">
                <a:solidFill>
                  <a:srgbClr val="C00000"/>
                </a:solidFill>
              </a:rPr>
              <a:t>ب</a:t>
            </a:r>
            <a:r>
              <a:rPr lang="ar-EG" altLang="ar-EG" sz="4000" b="1" baseline="30000">
                <a:solidFill>
                  <a:srgbClr val="C00000"/>
                </a:solidFill>
              </a:rPr>
              <a:t>2</a:t>
            </a:r>
            <a:r>
              <a:rPr lang="ar-EG" altLang="ar-EG" sz="4000" b="1">
                <a:solidFill>
                  <a:srgbClr val="C00000"/>
                </a:solidFill>
              </a:rPr>
              <a:t> -4أج </a:t>
            </a:r>
            <a:r>
              <a:rPr lang="ar-EG" altLang="ar-EG" sz="4000" b="1">
                <a:solidFill>
                  <a:srgbClr val="002060"/>
                </a:solidFill>
                <a:latin typeface="Arial" panose="020B0604020202020204" pitchFamily="34" charset="0"/>
              </a:rPr>
              <a:t>سالبة إذن لا يوجد جذور حقيقية لهذه الدالة. </a:t>
            </a:r>
            <a:endParaRPr lang="en-US" altLang="ar-EG" sz="4000">
              <a:solidFill>
                <a:srgbClr val="002060"/>
              </a:solidFill>
              <a:latin typeface="Arial" panose="020B0604020202020204" pitchFamily="34" charset="0"/>
            </a:endParaRP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959122FA-6104-44C0-9108-B8AB977B1125}"/>
              </a:ext>
            </a:extLst>
          </p:cNvPr>
          <p:cNvSpPr>
            <a:spLocks noChangeArrowheads="1"/>
          </p:cNvSpPr>
          <p:nvPr/>
        </p:nvSpPr>
        <p:spPr bwMode="auto">
          <a:xfrm>
            <a:off x="1297585" y="764704"/>
            <a:ext cx="6589713" cy="706437"/>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17) ص = </a:t>
            </a:r>
            <a:r>
              <a:rPr lang="ar-EG" altLang="ar-EG" sz="4000" b="1" dirty="0">
                <a:latin typeface="Calibri" panose="020F0502020204030204" pitchFamily="34" charset="0"/>
              </a:rPr>
              <a:t>س</a:t>
            </a:r>
            <a:r>
              <a:rPr lang="ar-EG" altLang="ar-EG" sz="4000" b="1" baseline="30000" dirty="0">
                <a:latin typeface="Calibri" panose="020F0502020204030204" pitchFamily="34" charset="0"/>
              </a:rPr>
              <a:t>2 </a:t>
            </a:r>
            <a:r>
              <a:rPr lang="ar-EG" altLang="ar-EG" sz="4000" b="1" dirty="0">
                <a:solidFill>
                  <a:prstClr val="black"/>
                </a:solidFill>
                <a:latin typeface="Calibri" panose="020F0502020204030204" pitchFamily="34" charset="0"/>
              </a:rPr>
              <a:t>+ 12س + 32</a:t>
            </a:r>
          </a:p>
        </p:txBody>
      </p:sp>
      <p:sp>
        <p:nvSpPr>
          <p:cNvPr id="3" name="TextBox 11">
            <a:extLst>
              <a:ext uri="{FF2B5EF4-FFF2-40B4-BE49-F238E27FC236}">
                <a16:creationId xmlns:a16="http://schemas.microsoft.com/office/drawing/2014/main" id="{9E080424-EB98-6D9F-2AA8-FEE22DF4BEF6}"/>
              </a:ext>
            </a:extLst>
          </p:cNvPr>
          <p:cNvSpPr txBox="1">
            <a:spLocks noChangeArrowheads="1"/>
          </p:cNvSpPr>
          <p:nvPr/>
        </p:nvSpPr>
        <p:spPr bwMode="auto">
          <a:xfrm>
            <a:off x="1763713" y="1714500"/>
            <a:ext cx="590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2</a:t>
            </a:r>
            <a:r>
              <a:rPr lang="ar-EG" altLang="ar-EG" sz="4000" b="1">
                <a:solidFill>
                  <a:srgbClr val="002060"/>
                </a:solidFill>
              </a:rPr>
              <a:t> + 12س + 32 = 0</a:t>
            </a:r>
            <a:endParaRPr lang="en-US" altLang="ar-EG" sz="4000">
              <a:solidFill>
                <a:srgbClr val="002060"/>
              </a:solidFill>
            </a:endParaRPr>
          </a:p>
        </p:txBody>
      </p:sp>
      <p:sp>
        <p:nvSpPr>
          <p:cNvPr id="4" name="TextBox 11">
            <a:extLst>
              <a:ext uri="{FF2B5EF4-FFF2-40B4-BE49-F238E27FC236}">
                <a16:creationId xmlns:a16="http://schemas.microsoft.com/office/drawing/2014/main" id="{B14B227E-CC9C-D61C-3337-19B60755EBBD}"/>
              </a:ext>
            </a:extLst>
          </p:cNvPr>
          <p:cNvSpPr txBox="1">
            <a:spLocks noChangeArrowheads="1"/>
          </p:cNvSpPr>
          <p:nvPr/>
        </p:nvSpPr>
        <p:spPr bwMode="auto">
          <a:xfrm>
            <a:off x="1908175" y="2806700"/>
            <a:ext cx="590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 (س + 8) = 0</a:t>
            </a:r>
            <a:endParaRPr lang="en-US" altLang="ar-EG" sz="4000">
              <a:solidFill>
                <a:srgbClr val="002060"/>
              </a:solidFill>
            </a:endParaRPr>
          </a:p>
        </p:txBody>
      </p:sp>
      <p:sp>
        <p:nvSpPr>
          <p:cNvPr id="5" name="TextBox 11">
            <a:extLst>
              <a:ext uri="{FF2B5EF4-FFF2-40B4-BE49-F238E27FC236}">
                <a16:creationId xmlns:a16="http://schemas.microsoft.com/office/drawing/2014/main" id="{615EDB92-DA25-C0FC-8DF5-DFB4B368B5BF}"/>
              </a:ext>
            </a:extLst>
          </p:cNvPr>
          <p:cNvSpPr txBox="1">
            <a:spLocks noChangeArrowheads="1"/>
          </p:cNvSpPr>
          <p:nvPr/>
        </p:nvSpPr>
        <p:spPr bwMode="auto">
          <a:xfrm>
            <a:off x="5364163" y="410210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-4</a:t>
            </a:r>
            <a:endParaRPr lang="en-US" altLang="ar-EG" sz="4000">
              <a:solidFill>
                <a:srgbClr val="002060"/>
              </a:solidFill>
            </a:endParaRPr>
          </a:p>
        </p:txBody>
      </p:sp>
      <p:sp>
        <p:nvSpPr>
          <p:cNvPr id="6" name="TextBox 11">
            <a:extLst>
              <a:ext uri="{FF2B5EF4-FFF2-40B4-BE49-F238E27FC236}">
                <a16:creationId xmlns:a16="http://schemas.microsoft.com/office/drawing/2014/main" id="{ABCE8E00-B123-CC96-C51F-15BB1290F33B}"/>
              </a:ext>
            </a:extLst>
          </p:cNvPr>
          <p:cNvSpPr txBox="1">
            <a:spLocks noChangeArrowheads="1"/>
          </p:cNvSpPr>
          <p:nvPr/>
        </p:nvSpPr>
        <p:spPr bwMode="auto">
          <a:xfrm>
            <a:off x="1692275" y="5241925"/>
            <a:ext cx="590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latin typeface="Arial" panose="020B0604020202020204" pitchFamily="34" charset="0"/>
              </a:rPr>
              <a:t>عدد المقاطع السينية = 2 </a:t>
            </a:r>
            <a:endParaRPr lang="en-US" altLang="ar-EG" sz="4000">
              <a:solidFill>
                <a:srgbClr val="C00000"/>
              </a:solidFill>
              <a:latin typeface="Arial" panose="020B0604020202020204" pitchFamily="34" charset="0"/>
            </a:endParaRPr>
          </a:p>
        </p:txBody>
      </p:sp>
      <p:sp>
        <p:nvSpPr>
          <p:cNvPr id="7" name="TextBox 11">
            <a:extLst>
              <a:ext uri="{FF2B5EF4-FFF2-40B4-BE49-F238E27FC236}">
                <a16:creationId xmlns:a16="http://schemas.microsoft.com/office/drawing/2014/main" id="{3ABC498B-A24A-81CB-CB25-37EB09D78AF2}"/>
              </a:ext>
            </a:extLst>
          </p:cNvPr>
          <p:cNvSpPr txBox="1">
            <a:spLocks noChangeArrowheads="1"/>
          </p:cNvSpPr>
          <p:nvPr/>
        </p:nvSpPr>
        <p:spPr bwMode="auto">
          <a:xfrm>
            <a:off x="-1692275" y="4090988"/>
            <a:ext cx="590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-8</a:t>
            </a:r>
            <a:endParaRPr lang="en-US" altLang="ar-EG" sz="4000">
              <a:solidFill>
                <a:srgbClr val="002060"/>
              </a:solidFill>
            </a:endParaRP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SOUND18.WAV"/>
                                        </p:tgtEl>
                                      </p:cMediaNode>
                                    </p:audio>
                                  </p:sub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SOUND18.WAV"/>
                                        </p:tgtEl>
                                      </p:cMediaNode>
                                    </p:audio>
                                  </p:sub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SOUND18.WAV"/>
                                        </p:tgtEl>
                                      </p:cMediaNode>
                                    </p:audio>
                                  </p:sub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SOUND18.WAV"/>
                                        </p:tgtEl>
                                      </p:cMediaNode>
                                    </p:audio>
                                  </p:sub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2"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B82F58B-227C-FFB0-8095-0EC534CC38FC}"/>
              </a:ext>
            </a:extLst>
          </p:cNvPr>
          <p:cNvSpPr>
            <a:spLocks noChangeArrowheads="1"/>
          </p:cNvSpPr>
          <p:nvPr/>
        </p:nvSpPr>
        <p:spPr bwMode="auto">
          <a:xfrm>
            <a:off x="1403647" y="2492896"/>
            <a:ext cx="6589713" cy="1938992"/>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18) نظرية الأعداد: استعمل معادلة تربيعية لإيجاد عددين مجموعهما 9، وناتج ضربهما 20.</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D8C8C3EC-A2C4-6DD9-A29E-B1C5BFAB3510}"/>
              </a:ext>
            </a:extLst>
          </p:cNvPr>
          <p:cNvSpPr txBox="1">
            <a:spLocks noChangeArrowheads="1"/>
          </p:cNvSpPr>
          <p:nvPr/>
        </p:nvSpPr>
        <p:spPr bwMode="auto">
          <a:xfrm>
            <a:off x="1331913" y="2228850"/>
            <a:ext cx="590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2</a:t>
            </a:r>
            <a:r>
              <a:rPr lang="ar-EG" altLang="ar-EG" sz="4000" b="1">
                <a:solidFill>
                  <a:srgbClr val="002060"/>
                </a:solidFill>
              </a:rPr>
              <a:t> + 9س + 20 = 0</a:t>
            </a:r>
            <a:endParaRPr lang="en-US" altLang="ar-EG" sz="4000">
              <a:solidFill>
                <a:srgbClr val="002060"/>
              </a:solidFill>
            </a:endParaRPr>
          </a:p>
        </p:txBody>
      </p:sp>
      <p:sp>
        <p:nvSpPr>
          <p:cNvPr id="6" name="مربع نص 5">
            <a:extLst>
              <a:ext uri="{FF2B5EF4-FFF2-40B4-BE49-F238E27FC236}">
                <a16:creationId xmlns:a16="http://schemas.microsoft.com/office/drawing/2014/main" id="{7324E11F-DCFB-741B-900E-39EFB65C3014}"/>
              </a:ext>
            </a:extLst>
          </p:cNvPr>
          <p:cNvSpPr txBox="1">
            <a:spLocks noChangeArrowheads="1"/>
          </p:cNvSpPr>
          <p:nvPr/>
        </p:nvSpPr>
        <p:spPr bwMode="auto">
          <a:xfrm>
            <a:off x="2700338" y="3297238"/>
            <a:ext cx="421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latin typeface="Arial" panose="020B0604020202020204" pitchFamily="34" charset="0"/>
              </a:rPr>
              <a:t>العددين هما 4،5</a:t>
            </a:r>
            <a:endParaRPr lang="en-US" altLang="ar-EG" sz="4000">
              <a:solidFill>
                <a:srgbClr val="C00000"/>
              </a:solidFill>
              <a:latin typeface="Arial" panose="020B0604020202020204" pitchFamily="34" charset="0"/>
            </a:endParaRPr>
          </a:p>
        </p:txBody>
      </p:sp>
    </p:spTree>
  </p:cSld>
  <p:clrMapOvr>
    <a:masterClrMapping/>
  </p:clrMapOvr>
  <p:transition>
    <p:diamond/>
    <p:sndAc>
      <p:stSnd>
        <p:snd r:embed="rId2" name="oysterpear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93E07BA9-BCFC-F207-DF53-8F2C2DADE626}"/>
              </a:ext>
            </a:extLst>
          </p:cNvPr>
          <p:cNvSpPr>
            <a:spLocks noChangeArrowheads="1"/>
          </p:cNvSpPr>
          <p:nvPr/>
        </p:nvSpPr>
        <p:spPr bwMode="auto">
          <a:xfrm>
            <a:off x="1403647" y="2492896"/>
            <a:ext cx="6589713" cy="1938992"/>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19) تمثيلات متعددة: ستكشف في هذه المسألة كيفية تفسير العلاقة بين الدوال التربيعية وتمثيلاتها البيانية.</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3A23B533-B244-9B2D-4724-09DFA8D535C5}"/>
              </a:ext>
            </a:extLst>
          </p:cNvPr>
          <p:cNvSpPr>
            <a:spLocks noChangeArrowheads="1"/>
          </p:cNvSpPr>
          <p:nvPr/>
        </p:nvSpPr>
        <p:spPr bwMode="auto">
          <a:xfrm>
            <a:off x="1277143" y="2060124"/>
            <a:ext cx="6589713" cy="707886"/>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أ) بيانيًّا: مثّل الدالة ص = </a:t>
            </a:r>
            <a:r>
              <a:rPr lang="ar-EG" altLang="ar-EG" sz="4000" b="1" dirty="0">
                <a:solidFill>
                  <a:srgbClr val="002060"/>
                </a:solidFill>
              </a:rPr>
              <a:t>س</a:t>
            </a:r>
            <a:r>
              <a:rPr lang="ar-EG" altLang="ar-EG" sz="4000" b="1" baseline="30000" dirty="0">
                <a:solidFill>
                  <a:srgbClr val="002060"/>
                </a:solidFill>
              </a:rPr>
              <a:t>2</a:t>
            </a:r>
            <a:r>
              <a:rPr lang="ar-EG" altLang="ar-EG" sz="4000" b="1" dirty="0">
                <a:solidFill>
                  <a:prstClr val="black"/>
                </a:solidFill>
                <a:latin typeface="Calibri" panose="020F0502020204030204" pitchFamily="34" charset="0"/>
              </a:rPr>
              <a:t>.</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8064722-CB09-4189-A716-3E275575474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2267744" y="1394265"/>
            <a:ext cx="4554715" cy="4266984"/>
          </a:xfrm>
          <a:prstGeom prst="rect">
            <a:avLst/>
          </a:prstGeom>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05C73CE6-599B-4694-6682-779E46B33A59}"/>
              </a:ext>
            </a:extLst>
          </p:cNvPr>
          <p:cNvSpPr>
            <a:spLocks noChangeArrowheads="1"/>
          </p:cNvSpPr>
          <p:nvPr/>
        </p:nvSpPr>
        <p:spPr bwMode="auto">
          <a:xfrm>
            <a:off x="1311536" y="2383168"/>
            <a:ext cx="6589713" cy="1323439"/>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ب) تحليليًّا: اكتب إحداثيات الرأس وإحداثيات نقطتين على التمثيل. </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815528">
            <a:off x="-2331032" y="-2817996"/>
            <a:ext cx="9765048" cy="9321183"/>
          </a:xfrm>
          <a:custGeom>
            <a:avLst/>
            <a:gdLst/>
            <a:ahLst/>
            <a:cxnLst/>
            <a:rect l="l" t="t" r="r" b="b"/>
            <a:pathLst>
              <a:path w="19530096" h="18642365">
                <a:moveTo>
                  <a:pt x="0" y="0"/>
                </a:moveTo>
                <a:lnTo>
                  <a:pt x="19530096" y="0"/>
                </a:lnTo>
                <a:lnTo>
                  <a:pt x="19530096" y="18642365"/>
                </a:lnTo>
                <a:lnTo>
                  <a:pt x="0" y="186423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2" name="Freeform 62"/>
          <p:cNvSpPr/>
          <p:nvPr/>
        </p:nvSpPr>
        <p:spPr>
          <a:xfrm rot="-905540" flipH="1">
            <a:off x="6825294" y="1141904"/>
            <a:ext cx="1374105" cy="2769681"/>
          </a:xfrm>
          <a:custGeom>
            <a:avLst/>
            <a:gdLst/>
            <a:ahLst/>
            <a:cxnLst/>
            <a:rect l="l" t="t" r="r" b="b"/>
            <a:pathLst>
              <a:path w="2748210" h="5539361">
                <a:moveTo>
                  <a:pt x="2748210" y="0"/>
                </a:moveTo>
                <a:lnTo>
                  <a:pt x="0" y="0"/>
                </a:lnTo>
                <a:lnTo>
                  <a:pt x="0" y="5539361"/>
                </a:lnTo>
                <a:lnTo>
                  <a:pt x="2748210" y="5539361"/>
                </a:lnTo>
                <a:lnTo>
                  <a:pt x="274821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73587">
            <a:off x="5384424" y="4330061"/>
            <a:ext cx="254907" cy="1685336"/>
          </a:xfrm>
          <a:custGeom>
            <a:avLst/>
            <a:gdLst/>
            <a:ahLst/>
            <a:cxnLst/>
            <a:rect l="l" t="t" r="r" b="b"/>
            <a:pathLst>
              <a:path w="509814" h="3370672">
                <a:moveTo>
                  <a:pt x="0" y="0"/>
                </a:moveTo>
                <a:lnTo>
                  <a:pt x="509814" y="0"/>
                </a:lnTo>
                <a:lnTo>
                  <a:pt x="509814" y="3370672"/>
                </a:lnTo>
                <a:lnTo>
                  <a:pt x="0" y="3370672"/>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Freeform 66"/>
          <p:cNvSpPr/>
          <p:nvPr/>
        </p:nvSpPr>
        <p:spPr>
          <a:xfrm rot="-565416">
            <a:off x="6357487" y="1923637"/>
            <a:ext cx="254907" cy="1685336"/>
          </a:xfrm>
          <a:custGeom>
            <a:avLst/>
            <a:gdLst/>
            <a:ahLst/>
            <a:cxnLst/>
            <a:rect l="l" t="t" r="r" b="b"/>
            <a:pathLst>
              <a:path w="509814" h="3370672">
                <a:moveTo>
                  <a:pt x="0" y="0"/>
                </a:moveTo>
                <a:lnTo>
                  <a:pt x="509815" y="0"/>
                </a:lnTo>
                <a:lnTo>
                  <a:pt x="509815" y="3370672"/>
                </a:lnTo>
                <a:lnTo>
                  <a:pt x="0" y="3370672"/>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7" name="Freeform 67"/>
          <p:cNvSpPr/>
          <p:nvPr/>
        </p:nvSpPr>
        <p:spPr>
          <a:xfrm rot="3364667">
            <a:off x="5084084" y="3677288"/>
            <a:ext cx="1276408" cy="1276408"/>
          </a:xfrm>
          <a:custGeom>
            <a:avLst/>
            <a:gdLst/>
            <a:ahLst/>
            <a:cxnLst/>
            <a:rect l="l" t="t" r="r" b="b"/>
            <a:pathLst>
              <a:path w="2552815" h="2552815">
                <a:moveTo>
                  <a:pt x="0" y="0"/>
                </a:moveTo>
                <a:lnTo>
                  <a:pt x="2552815" y="0"/>
                </a:lnTo>
                <a:lnTo>
                  <a:pt x="2552815" y="2552815"/>
                </a:lnTo>
                <a:lnTo>
                  <a:pt x="0" y="2552815"/>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8" name="Freeform 68"/>
          <p:cNvSpPr/>
          <p:nvPr/>
        </p:nvSpPr>
        <p:spPr>
          <a:xfrm rot="9572912">
            <a:off x="5834246" y="3055844"/>
            <a:ext cx="1828800" cy="970738"/>
          </a:xfrm>
          <a:custGeom>
            <a:avLst/>
            <a:gdLst/>
            <a:ahLst/>
            <a:cxnLst/>
            <a:rect l="l" t="t" r="r" b="b"/>
            <a:pathLst>
              <a:path w="3657600" h="1941475">
                <a:moveTo>
                  <a:pt x="0" y="0"/>
                </a:moveTo>
                <a:lnTo>
                  <a:pt x="3657600" y="0"/>
                </a:lnTo>
                <a:lnTo>
                  <a:pt x="3657600" y="1941475"/>
                </a:lnTo>
                <a:lnTo>
                  <a:pt x="0" y="194147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9" name="Freeform 82">
            <a:extLst>
              <a:ext uri="{FF2B5EF4-FFF2-40B4-BE49-F238E27FC236}">
                <a16:creationId xmlns:a16="http://schemas.microsoft.com/office/drawing/2014/main" id="{2C374660-B72D-FD73-C943-9201A5578490}"/>
              </a:ext>
            </a:extLst>
          </p:cNvPr>
          <p:cNvSpPr/>
          <p:nvPr/>
        </p:nvSpPr>
        <p:spPr>
          <a:xfrm>
            <a:off x="-815730" y="1640342"/>
            <a:ext cx="6125351" cy="2766865"/>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70" name="TextBox 3">
            <a:extLst>
              <a:ext uri="{FF2B5EF4-FFF2-40B4-BE49-F238E27FC236}">
                <a16:creationId xmlns:a16="http://schemas.microsoft.com/office/drawing/2014/main" id="{ADC6148B-B36A-4A4E-BF90-2D24C8418C7A}"/>
              </a:ext>
            </a:extLst>
          </p:cNvPr>
          <p:cNvSpPr txBox="1"/>
          <p:nvPr/>
        </p:nvSpPr>
        <p:spPr bwMode="auto">
          <a:xfrm>
            <a:off x="381269" y="1803837"/>
            <a:ext cx="3703912" cy="2389406"/>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4800" b="1" dirty="0">
                <a:solidFill>
                  <a:prstClr val="black"/>
                </a:solidFill>
                <a:cs typeface="Times New Roman" panose="02020603050405020304" pitchFamily="18" charset="0"/>
              </a:rPr>
              <a:t>تدرب وحل المسائل</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C5BCDE8-1DFC-5081-6472-7087D0EE4AB3}"/>
              </a:ext>
            </a:extLst>
          </p:cNvPr>
          <p:cNvSpPr txBox="1">
            <a:spLocks noChangeArrowheads="1"/>
          </p:cNvSpPr>
          <p:nvPr/>
        </p:nvSpPr>
        <p:spPr bwMode="auto">
          <a:xfrm>
            <a:off x="1763713" y="2781300"/>
            <a:ext cx="5903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dirty="0">
                <a:solidFill>
                  <a:srgbClr val="3333CC"/>
                </a:solidFill>
                <a:latin typeface="Arial" panose="020B0604020202020204" pitchFamily="34" charset="0"/>
              </a:rPr>
              <a:t>تحليلًا: (0،0)، (1،1)، (–1، 1)</a:t>
            </a:r>
            <a:endParaRPr lang="en-US" altLang="ar-EG" sz="4000" dirty="0">
              <a:solidFill>
                <a:srgbClr val="3333CC"/>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F4808DE4-A898-D8E1-730A-909BEE288A1F}"/>
              </a:ext>
            </a:extLst>
          </p:cNvPr>
          <p:cNvSpPr>
            <a:spLocks noChangeArrowheads="1"/>
          </p:cNvSpPr>
          <p:nvPr/>
        </p:nvSpPr>
        <p:spPr bwMode="auto">
          <a:xfrm>
            <a:off x="1115616" y="2210088"/>
            <a:ext cx="7039273" cy="1938992"/>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جـ) بيانيًّا: مثّل الدوال ص = س</a:t>
            </a:r>
            <a:r>
              <a:rPr lang="ar-EG" altLang="ar-EG" sz="4000" b="1" baseline="30000" dirty="0">
                <a:solidFill>
                  <a:prstClr val="black"/>
                </a:solidFill>
                <a:latin typeface="Calibri" panose="020F0502020204030204" pitchFamily="34" charset="0"/>
              </a:rPr>
              <a:t>2</a:t>
            </a:r>
            <a:r>
              <a:rPr lang="ar-EG" altLang="ar-EG" sz="4000" b="1" dirty="0">
                <a:solidFill>
                  <a:prstClr val="black"/>
                </a:solidFill>
                <a:latin typeface="Calibri" panose="020F0502020204030204" pitchFamily="34" charset="0"/>
              </a:rPr>
              <a:t> + 2، ص = س</a:t>
            </a:r>
            <a:r>
              <a:rPr lang="ar-EG" altLang="ar-EG" sz="4000" b="1" baseline="30000" dirty="0">
                <a:solidFill>
                  <a:prstClr val="black"/>
                </a:solidFill>
                <a:latin typeface="Calibri" panose="020F0502020204030204" pitchFamily="34" charset="0"/>
              </a:rPr>
              <a:t>2</a:t>
            </a:r>
            <a:r>
              <a:rPr lang="ar-EG" altLang="ar-EG" sz="4000" b="1" dirty="0">
                <a:solidFill>
                  <a:prstClr val="black"/>
                </a:solidFill>
                <a:latin typeface="Calibri" panose="020F0502020204030204" pitchFamily="34" charset="0"/>
              </a:rPr>
              <a:t> + 4, ص = س</a:t>
            </a:r>
            <a:r>
              <a:rPr lang="ar-EG" altLang="ar-EG" sz="4000" b="1" baseline="30000" dirty="0">
                <a:solidFill>
                  <a:prstClr val="black"/>
                </a:solidFill>
                <a:latin typeface="Calibri" panose="020F0502020204030204" pitchFamily="34" charset="0"/>
              </a:rPr>
              <a:t>2</a:t>
            </a:r>
            <a:r>
              <a:rPr lang="ar-EG" altLang="ar-EG" sz="4000" b="1" dirty="0">
                <a:solidFill>
                  <a:prstClr val="black"/>
                </a:solidFill>
                <a:latin typeface="Calibri" panose="020F0502020204030204" pitchFamily="34" charset="0"/>
              </a:rPr>
              <a:t> + 6 بيانيًّا على المستوى الإحداثي السابق نفسه.</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صورة 34">
            <a:extLst>
              <a:ext uri="{FF2B5EF4-FFF2-40B4-BE49-F238E27FC236}">
                <a16:creationId xmlns:a16="http://schemas.microsoft.com/office/drawing/2014/main" id="{EFF1E968-819D-F6F7-6ECB-1A683060CB5C}"/>
              </a:ext>
            </a:extLst>
          </p:cNvPr>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a:stretch>
            <a:fillRect/>
          </a:stretch>
        </p:blipFill>
        <p:spPr bwMode="auto">
          <a:xfrm>
            <a:off x="1692275" y="1304925"/>
            <a:ext cx="57594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anim calcmode="lin" valueType="num">
                                      <p:cBhvr>
                                        <p:cTn id="8" dur="1000" fill="hold"/>
                                        <p:tgtEl>
                                          <p:spTgt spid="72706"/>
                                        </p:tgtEl>
                                        <p:attrNameLst>
                                          <p:attrName>ppt_x</p:attrName>
                                        </p:attrNameLst>
                                      </p:cBhvr>
                                      <p:tavLst>
                                        <p:tav tm="0">
                                          <p:val>
                                            <p:strVal val="#ppt_x"/>
                                          </p:val>
                                        </p:tav>
                                        <p:tav tm="100000">
                                          <p:val>
                                            <p:strVal val="#ppt_x"/>
                                          </p:val>
                                        </p:tav>
                                      </p:tavLst>
                                    </p:anim>
                                    <p:anim calcmode="lin" valueType="num">
                                      <p:cBhvr>
                                        <p:cTn id="9" dur="1000" fill="hold"/>
                                        <p:tgtEl>
                                          <p:spTgt spid="727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A660ECA9-1F3C-30BC-4DDF-28A5BCD4192C}"/>
              </a:ext>
            </a:extLst>
          </p:cNvPr>
          <p:cNvSpPr>
            <a:spLocks noChangeArrowheads="1"/>
          </p:cNvSpPr>
          <p:nvPr/>
        </p:nvSpPr>
        <p:spPr bwMode="auto">
          <a:xfrm>
            <a:off x="1254606" y="1772816"/>
            <a:ext cx="6589713" cy="2554545"/>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د) تحليليًّا: اكتب إحداثيات الرأس وإحداثيات نقطتين على كل من هذه التمثيلات التي لها الإحداثيات السينية نفسها. ماذا تستنتج؟ </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4BACC74-8DDD-D127-D90D-366577482B6C}"/>
              </a:ext>
            </a:extLst>
          </p:cNvPr>
          <p:cNvSpPr txBox="1">
            <a:spLocks noChangeArrowheads="1"/>
          </p:cNvSpPr>
          <p:nvPr/>
        </p:nvSpPr>
        <p:spPr bwMode="auto">
          <a:xfrm>
            <a:off x="827088" y="1147763"/>
            <a:ext cx="705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solidFill>
                  <a:srgbClr val="002060"/>
                </a:solidFill>
              </a:rPr>
              <a:t>ص= س</a:t>
            </a:r>
            <a:r>
              <a:rPr lang="ar-EG" altLang="ar-EG" sz="3600" b="1" baseline="30000" dirty="0">
                <a:solidFill>
                  <a:srgbClr val="002060"/>
                </a:solidFill>
              </a:rPr>
              <a:t>2</a:t>
            </a:r>
            <a:r>
              <a:rPr lang="ar-EG" altLang="ar-EG" sz="3600" b="1" dirty="0">
                <a:solidFill>
                  <a:srgbClr val="002060"/>
                </a:solidFill>
              </a:rPr>
              <a:t> + 2: (0, 2), (1, 3), (-1, 3)</a:t>
            </a:r>
            <a:endParaRPr lang="en-US" altLang="ar-EG" sz="3600" dirty="0">
              <a:solidFill>
                <a:srgbClr val="002060"/>
              </a:solidFill>
            </a:endParaRPr>
          </a:p>
        </p:txBody>
      </p:sp>
      <p:sp>
        <p:nvSpPr>
          <p:cNvPr id="8" name="TextBox 11">
            <a:extLst>
              <a:ext uri="{FF2B5EF4-FFF2-40B4-BE49-F238E27FC236}">
                <a16:creationId xmlns:a16="http://schemas.microsoft.com/office/drawing/2014/main" id="{E244ECCB-F53E-C03D-A16D-6C1F6C47CD7E}"/>
              </a:ext>
            </a:extLst>
          </p:cNvPr>
          <p:cNvSpPr txBox="1">
            <a:spLocks noChangeArrowheads="1"/>
          </p:cNvSpPr>
          <p:nvPr/>
        </p:nvSpPr>
        <p:spPr bwMode="auto">
          <a:xfrm>
            <a:off x="587375" y="2805113"/>
            <a:ext cx="729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ص= س</a:t>
            </a:r>
            <a:r>
              <a:rPr lang="ar-EG" altLang="ar-EG" sz="3600" b="1" baseline="30000">
                <a:solidFill>
                  <a:srgbClr val="002060"/>
                </a:solidFill>
              </a:rPr>
              <a:t>2</a:t>
            </a:r>
            <a:r>
              <a:rPr lang="ar-EG" altLang="ar-EG" sz="3600" b="1">
                <a:solidFill>
                  <a:srgbClr val="002060"/>
                </a:solidFill>
              </a:rPr>
              <a:t> + 4: (0, 4), (1, 5), (-1, 5)</a:t>
            </a:r>
            <a:endParaRPr lang="en-US" altLang="ar-EG" sz="3600">
              <a:solidFill>
                <a:srgbClr val="002060"/>
              </a:solidFill>
            </a:endParaRPr>
          </a:p>
        </p:txBody>
      </p:sp>
      <p:sp>
        <p:nvSpPr>
          <p:cNvPr id="9" name="TextBox 11">
            <a:extLst>
              <a:ext uri="{FF2B5EF4-FFF2-40B4-BE49-F238E27FC236}">
                <a16:creationId xmlns:a16="http://schemas.microsoft.com/office/drawing/2014/main" id="{1D10BDF6-2545-005A-B8C9-215CA12D90F1}"/>
              </a:ext>
            </a:extLst>
          </p:cNvPr>
          <p:cNvSpPr txBox="1">
            <a:spLocks noChangeArrowheads="1"/>
          </p:cNvSpPr>
          <p:nvPr/>
        </p:nvSpPr>
        <p:spPr bwMode="auto">
          <a:xfrm>
            <a:off x="920750" y="4389438"/>
            <a:ext cx="681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ص= س</a:t>
            </a:r>
            <a:r>
              <a:rPr lang="ar-EG" altLang="ar-EG" sz="3600" b="1" baseline="30000">
                <a:solidFill>
                  <a:srgbClr val="002060"/>
                </a:solidFill>
              </a:rPr>
              <a:t>2</a:t>
            </a:r>
            <a:r>
              <a:rPr lang="ar-EG" altLang="ar-EG" sz="3600" b="1">
                <a:solidFill>
                  <a:srgbClr val="002060"/>
                </a:solidFill>
              </a:rPr>
              <a:t> + 6: (0, 6), (1, 7), (-1, 7)</a:t>
            </a:r>
            <a:endParaRPr lang="en-US" altLang="ar-EG" sz="3600">
              <a:solidFill>
                <a:srgbClr val="002060"/>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000"/>
                            </p:stCondLst>
                            <p:childTnLst>
                              <p:par>
                                <p:cTn id="11" presetID="4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4000"/>
                            </p:stCondLst>
                            <p:childTnLst>
                              <p:par>
                                <p:cTn id="17" presetID="45"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E51809-9B4E-9CC4-F252-1C4CAED343AA}"/>
              </a:ext>
            </a:extLst>
          </p:cNvPr>
          <p:cNvSpPr txBox="1">
            <a:spLocks noChangeArrowheads="1"/>
          </p:cNvSpPr>
          <p:nvPr/>
        </p:nvSpPr>
        <p:spPr bwMode="auto">
          <a:xfrm>
            <a:off x="900113" y="1127125"/>
            <a:ext cx="698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يمكن الحصول على التمثيلات البيانية للدوال</a:t>
            </a:r>
            <a:endParaRPr lang="en-US" altLang="ar-EG" sz="3600">
              <a:solidFill>
                <a:srgbClr val="002060"/>
              </a:solidFill>
              <a:latin typeface="Arial" panose="020B0604020202020204" pitchFamily="34" charset="0"/>
            </a:endParaRPr>
          </a:p>
        </p:txBody>
      </p:sp>
      <p:sp>
        <p:nvSpPr>
          <p:cNvPr id="8" name="TextBox 11">
            <a:extLst>
              <a:ext uri="{FF2B5EF4-FFF2-40B4-BE49-F238E27FC236}">
                <a16:creationId xmlns:a16="http://schemas.microsoft.com/office/drawing/2014/main" id="{F749EC5A-70FD-2CB1-55A0-23F45E6E23A0}"/>
              </a:ext>
            </a:extLst>
          </p:cNvPr>
          <p:cNvSpPr txBox="1">
            <a:spLocks noChangeArrowheads="1"/>
          </p:cNvSpPr>
          <p:nvPr/>
        </p:nvSpPr>
        <p:spPr bwMode="auto">
          <a:xfrm>
            <a:off x="1547813" y="2276475"/>
            <a:ext cx="6192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ص = س</a:t>
            </a:r>
            <a:r>
              <a:rPr lang="ar-EG" altLang="ar-EG" sz="3600" b="1" baseline="30000">
                <a:solidFill>
                  <a:srgbClr val="002060"/>
                </a:solidFill>
                <a:latin typeface="Arial" panose="020B0604020202020204" pitchFamily="34" charset="0"/>
              </a:rPr>
              <a:t>2</a:t>
            </a:r>
            <a:r>
              <a:rPr lang="ar-EG" altLang="ar-EG" sz="3600" b="1">
                <a:solidFill>
                  <a:srgbClr val="002060"/>
                </a:solidFill>
                <a:latin typeface="Arial" panose="020B0604020202020204" pitchFamily="34" charset="0"/>
              </a:rPr>
              <a:t> + 2، ص = س</a:t>
            </a:r>
            <a:r>
              <a:rPr lang="ar-EG" altLang="ar-EG" sz="3600" b="1" baseline="30000">
                <a:solidFill>
                  <a:srgbClr val="002060"/>
                </a:solidFill>
                <a:latin typeface="Arial" panose="020B0604020202020204" pitchFamily="34" charset="0"/>
              </a:rPr>
              <a:t>2</a:t>
            </a:r>
            <a:r>
              <a:rPr lang="ar-EG" altLang="ar-EG" sz="3600" b="1">
                <a:solidFill>
                  <a:srgbClr val="002060"/>
                </a:solidFill>
                <a:latin typeface="Arial" panose="020B0604020202020204" pitchFamily="34" charset="0"/>
              </a:rPr>
              <a:t> + 4، ص = س</a:t>
            </a:r>
            <a:r>
              <a:rPr lang="ar-EG" altLang="ar-EG" sz="3600" b="1" baseline="30000">
                <a:solidFill>
                  <a:srgbClr val="002060"/>
                </a:solidFill>
                <a:latin typeface="Arial" panose="020B0604020202020204" pitchFamily="34" charset="0"/>
              </a:rPr>
              <a:t>2</a:t>
            </a:r>
            <a:r>
              <a:rPr lang="ar-EG" altLang="ar-EG" sz="3600" b="1">
                <a:solidFill>
                  <a:srgbClr val="002060"/>
                </a:solidFill>
                <a:latin typeface="Arial" panose="020B0604020202020204" pitchFamily="34" charset="0"/>
              </a:rPr>
              <a:t> + 6</a:t>
            </a:r>
            <a:endParaRPr lang="en-US" altLang="ar-EG" sz="3600">
              <a:solidFill>
                <a:srgbClr val="002060"/>
              </a:solidFill>
              <a:latin typeface="Arial" panose="020B0604020202020204" pitchFamily="34" charset="0"/>
            </a:endParaRPr>
          </a:p>
        </p:txBody>
      </p:sp>
      <p:sp>
        <p:nvSpPr>
          <p:cNvPr id="9" name="TextBox 11">
            <a:extLst>
              <a:ext uri="{FF2B5EF4-FFF2-40B4-BE49-F238E27FC236}">
                <a16:creationId xmlns:a16="http://schemas.microsoft.com/office/drawing/2014/main" id="{EB3FA804-B9A6-329B-68CB-08675C5EC5FC}"/>
              </a:ext>
            </a:extLst>
          </p:cNvPr>
          <p:cNvSpPr txBox="1">
            <a:spLocks noChangeArrowheads="1"/>
          </p:cNvSpPr>
          <p:nvPr/>
        </p:nvSpPr>
        <p:spPr bwMode="auto">
          <a:xfrm>
            <a:off x="900113" y="3824109"/>
            <a:ext cx="698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solidFill>
                  <a:srgbClr val="002060"/>
                </a:solidFill>
                <a:latin typeface="Arial" panose="020B0604020202020204" pitchFamily="34" charset="0"/>
              </a:rPr>
              <a:t>بانسحاب التمثيل البياني للدالة ص = س</a:t>
            </a:r>
            <a:r>
              <a:rPr lang="ar-EG" altLang="ar-EG" sz="3600" b="1" baseline="30000" dirty="0">
                <a:solidFill>
                  <a:srgbClr val="002060"/>
                </a:solidFill>
                <a:latin typeface="Arial" panose="020B0604020202020204" pitchFamily="34" charset="0"/>
              </a:rPr>
              <a:t>2 </a:t>
            </a:r>
            <a:r>
              <a:rPr lang="ar-EG" altLang="ar-EG" sz="3600" b="1" dirty="0">
                <a:solidFill>
                  <a:srgbClr val="002060"/>
                </a:solidFill>
                <a:latin typeface="Arial" panose="020B0604020202020204" pitchFamily="34" charset="0"/>
              </a:rPr>
              <a:t>إلى الأعلى 2، 4، 6، وحدات على الترتيب.</a:t>
            </a:r>
            <a:endParaRPr lang="en-US" altLang="ar-EG" sz="3600" dirty="0">
              <a:solidFill>
                <a:srgbClr val="002060"/>
              </a:solidFill>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815528">
            <a:off x="-2331032" y="-2817996"/>
            <a:ext cx="9765048" cy="9321183"/>
          </a:xfrm>
          <a:custGeom>
            <a:avLst/>
            <a:gdLst/>
            <a:ahLst/>
            <a:cxnLst/>
            <a:rect l="l" t="t" r="r" b="b"/>
            <a:pathLst>
              <a:path w="19530096" h="18642365">
                <a:moveTo>
                  <a:pt x="0" y="0"/>
                </a:moveTo>
                <a:lnTo>
                  <a:pt x="19530096" y="0"/>
                </a:lnTo>
                <a:lnTo>
                  <a:pt x="19530096" y="18642365"/>
                </a:lnTo>
                <a:lnTo>
                  <a:pt x="0" y="1864236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2" name="Freeform 62"/>
          <p:cNvSpPr/>
          <p:nvPr/>
        </p:nvSpPr>
        <p:spPr>
          <a:xfrm rot="-905540" flipH="1">
            <a:off x="6825294" y="1141904"/>
            <a:ext cx="1374105" cy="2769681"/>
          </a:xfrm>
          <a:custGeom>
            <a:avLst/>
            <a:gdLst/>
            <a:ahLst/>
            <a:cxnLst/>
            <a:rect l="l" t="t" r="r" b="b"/>
            <a:pathLst>
              <a:path w="2748210" h="5539361">
                <a:moveTo>
                  <a:pt x="2748210" y="0"/>
                </a:moveTo>
                <a:lnTo>
                  <a:pt x="0" y="0"/>
                </a:lnTo>
                <a:lnTo>
                  <a:pt x="0" y="5539361"/>
                </a:lnTo>
                <a:lnTo>
                  <a:pt x="2748210" y="5539361"/>
                </a:lnTo>
                <a:lnTo>
                  <a:pt x="274821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5473587">
            <a:off x="5384424" y="4330061"/>
            <a:ext cx="254907" cy="1685336"/>
          </a:xfrm>
          <a:custGeom>
            <a:avLst/>
            <a:gdLst/>
            <a:ahLst/>
            <a:cxnLst/>
            <a:rect l="l" t="t" r="r" b="b"/>
            <a:pathLst>
              <a:path w="509814" h="3370672">
                <a:moveTo>
                  <a:pt x="0" y="0"/>
                </a:moveTo>
                <a:lnTo>
                  <a:pt x="509814" y="0"/>
                </a:lnTo>
                <a:lnTo>
                  <a:pt x="509814" y="3370672"/>
                </a:lnTo>
                <a:lnTo>
                  <a:pt x="0" y="3370672"/>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Freeform 66"/>
          <p:cNvSpPr/>
          <p:nvPr/>
        </p:nvSpPr>
        <p:spPr>
          <a:xfrm rot="-565416">
            <a:off x="6357487" y="1923637"/>
            <a:ext cx="254907" cy="1685336"/>
          </a:xfrm>
          <a:custGeom>
            <a:avLst/>
            <a:gdLst/>
            <a:ahLst/>
            <a:cxnLst/>
            <a:rect l="l" t="t" r="r" b="b"/>
            <a:pathLst>
              <a:path w="509814" h="3370672">
                <a:moveTo>
                  <a:pt x="0" y="0"/>
                </a:moveTo>
                <a:lnTo>
                  <a:pt x="509815" y="0"/>
                </a:lnTo>
                <a:lnTo>
                  <a:pt x="509815" y="3370672"/>
                </a:lnTo>
                <a:lnTo>
                  <a:pt x="0" y="3370672"/>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7" name="Freeform 67"/>
          <p:cNvSpPr/>
          <p:nvPr/>
        </p:nvSpPr>
        <p:spPr>
          <a:xfrm rot="3364667">
            <a:off x="5084084" y="3677288"/>
            <a:ext cx="1276408" cy="1276408"/>
          </a:xfrm>
          <a:custGeom>
            <a:avLst/>
            <a:gdLst/>
            <a:ahLst/>
            <a:cxnLst/>
            <a:rect l="l" t="t" r="r" b="b"/>
            <a:pathLst>
              <a:path w="2552815" h="2552815">
                <a:moveTo>
                  <a:pt x="0" y="0"/>
                </a:moveTo>
                <a:lnTo>
                  <a:pt x="2552815" y="0"/>
                </a:lnTo>
                <a:lnTo>
                  <a:pt x="2552815" y="2552815"/>
                </a:lnTo>
                <a:lnTo>
                  <a:pt x="0" y="2552815"/>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8" name="Freeform 68"/>
          <p:cNvSpPr/>
          <p:nvPr/>
        </p:nvSpPr>
        <p:spPr>
          <a:xfrm rot="9572912">
            <a:off x="5834246" y="3055844"/>
            <a:ext cx="1828800" cy="970738"/>
          </a:xfrm>
          <a:custGeom>
            <a:avLst/>
            <a:gdLst/>
            <a:ahLst/>
            <a:cxnLst/>
            <a:rect l="l" t="t" r="r" b="b"/>
            <a:pathLst>
              <a:path w="3657600" h="1941475">
                <a:moveTo>
                  <a:pt x="0" y="0"/>
                </a:moveTo>
                <a:lnTo>
                  <a:pt x="3657600" y="0"/>
                </a:lnTo>
                <a:lnTo>
                  <a:pt x="3657600" y="1941475"/>
                </a:lnTo>
                <a:lnTo>
                  <a:pt x="0" y="194147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9" name="Freeform 82">
            <a:extLst>
              <a:ext uri="{FF2B5EF4-FFF2-40B4-BE49-F238E27FC236}">
                <a16:creationId xmlns:a16="http://schemas.microsoft.com/office/drawing/2014/main" id="{2C374660-B72D-FD73-C943-9201A5578490}"/>
              </a:ext>
            </a:extLst>
          </p:cNvPr>
          <p:cNvSpPr/>
          <p:nvPr/>
        </p:nvSpPr>
        <p:spPr>
          <a:xfrm>
            <a:off x="-815730" y="1640342"/>
            <a:ext cx="6125351" cy="2766865"/>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70" name="TextBox 3">
            <a:extLst>
              <a:ext uri="{FF2B5EF4-FFF2-40B4-BE49-F238E27FC236}">
                <a16:creationId xmlns:a16="http://schemas.microsoft.com/office/drawing/2014/main" id="{ADC6148B-B36A-4A4E-BF90-2D24C8418C7A}"/>
              </a:ext>
            </a:extLst>
          </p:cNvPr>
          <p:cNvSpPr txBox="1"/>
          <p:nvPr/>
        </p:nvSpPr>
        <p:spPr bwMode="auto">
          <a:xfrm>
            <a:off x="-1455453" y="1324698"/>
            <a:ext cx="7710424" cy="3232725"/>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600" b="1" dirty="0">
                <a:solidFill>
                  <a:prstClr val="black"/>
                </a:solidFill>
                <a:cs typeface="Times New Roman" panose="02020603050405020304" pitchFamily="18" charset="0"/>
              </a:rPr>
              <a:t>مسائل مهارات التفكير العليا</a:t>
            </a:r>
          </a:p>
        </p:txBody>
      </p:sp>
    </p:spTree>
    <p:extLst>
      <p:ext uri="{BB962C8B-B14F-4D97-AF65-F5344CB8AC3E}">
        <p14:creationId xmlns:p14="http://schemas.microsoft.com/office/powerpoint/2010/main" val="82851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مربع نص 4">
            <a:extLst>
              <a:ext uri="{FF2B5EF4-FFF2-40B4-BE49-F238E27FC236}">
                <a16:creationId xmlns:a16="http://schemas.microsoft.com/office/drawing/2014/main" id="{3C82737F-0960-FD0D-8BB1-7ADE93408129}"/>
              </a:ext>
            </a:extLst>
          </p:cNvPr>
          <p:cNvSpPr txBox="1">
            <a:spLocks noChangeArrowheads="1"/>
          </p:cNvSpPr>
          <p:nvPr/>
        </p:nvSpPr>
        <p:spPr bwMode="auto">
          <a:xfrm>
            <a:off x="1043608" y="476672"/>
            <a:ext cx="7454406" cy="3970318"/>
          </a:xfrm>
          <a:prstGeom prst="rect">
            <a:avLst/>
          </a:prstGeom>
          <a:solidFill>
            <a:schemeClr val="accent5">
              <a:lumMod val="40000"/>
              <a:lumOff val="60000"/>
            </a:schemeClr>
          </a:solidFill>
          <a:ln>
            <a:noFill/>
          </a:ln>
          <a:effectLst>
            <a:outerShdw blurRad="63500" sx="102000" sy="102000" algn="ctr" rotWithShape="0">
              <a:prstClr val="black">
                <a:alpha val="40000"/>
              </a:prst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defRPr/>
            </a:pPr>
            <a:r>
              <a:rPr lang="ar-EG" altLang="ar-EG" sz="3600" b="1" dirty="0">
                <a:latin typeface="Calibri" panose="020F0502020204030204" pitchFamily="34" charset="0"/>
              </a:rPr>
              <a:t>20) </a:t>
            </a:r>
            <a:r>
              <a:rPr lang="ar-EG" altLang="ar-EG" sz="3600" b="1" dirty="0">
                <a:solidFill>
                  <a:srgbClr val="FF0000"/>
                </a:solidFill>
                <a:latin typeface="Calibri" panose="020F0502020204030204" pitchFamily="34" charset="0"/>
              </a:rPr>
              <a:t>اكتشف الخطأ: </a:t>
            </a:r>
            <a:r>
              <a:rPr lang="ar-EG" altLang="ar-EG" sz="3600" b="1" dirty="0">
                <a:latin typeface="Calibri" panose="020F0502020204030204" pitchFamily="34" charset="0"/>
              </a:rPr>
              <a:t>يقوم مع</a:t>
            </a:r>
            <a:r>
              <a:rPr lang="ar-SA" altLang="ar-EG" sz="3600" b="1" dirty="0">
                <a:latin typeface="Calibri" panose="020F0502020204030204" pitchFamily="34" charset="0"/>
              </a:rPr>
              <a:t>اذ</a:t>
            </a:r>
            <a:r>
              <a:rPr lang="ar-EG" altLang="ar-EG" sz="3600" b="1" dirty="0">
                <a:latin typeface="Calibri" panose="020F0502020204030204" pitchFamily="34" charset="0"/>
              </a:rPr>
              <a:t> وأحمد بإيجاد عدد الأصفار الحقيقية للدالة الممثلة بالشكل المجاور، فيقول مع</a:t>
            </a:r>
            <a:r>
              <a:rPr lang="ar-SA" altLang="ar-EG" sz="3600" b="1" dirty="0">
                <a:latin typeface="Calibri" panose="020F0502020204030204" pitchFamily="34" charset="0"/>
              </a:rPr>
              <a:t>اذ</a:t>
            </a:r>
            <a:r>
              <a:rPr lang="ar-EG" altLang="ar-EG" sz="3600" b="1" dirty="0">
                <a:latin typeface="Calibri" panose="020F0502020204030204" pitchFamily="34" charset="0"/>
              </a:rPr>
              <a:t> أنه ليس لهذه الدالة أصفار حقيقية</a:t>
            </a:r>
            <a:r>
              <a:rPr lang="ar-SA" altLang="ar-EG" sz="3600" b="1" dirty="0">
                <a:latin typeface="Calibri" panose="020F0502020204030204" pitchFamily="34" charset="0"/>
              </a:rPr>
              <a:t>؛</a:t>
            </a:r>
            <a:r>
              <a:rPr lang="ar-EG" altLang="ar-EG" sz="3600" b="1" dirty="0">
                <a:latin typeface="Calibri" panose="020F0502020204030204" pitchFamily="34" charset="0"/>
              </a:rPr>
              <a:t> لأنه لا يوجد لتمثيلها البياني مقاطع سينية</a:t>
            </a:r>
            <a:r>
              <a:rPr lang="ar-SA" altLang="ar-EG" sz="3600" b="1" dirty="0">
                <a:latin typeface="Calibri" panose="020F0502020204030204" pitchFamily="34" charset="0"/>
              </a:rPr>
              <a:t>.</a:t>
            </a:r>
            <a:r>
              <a:rPr lang="ar-EG" altLang="ar-EG" sz="3600" b="1" dirty="0">
                <a:latin typeface="Calibri" panose="020F0502020204030204" pitchFamily="34" charset="0"/>
              </a:rPr>
              <a:t> بينما يقول أحمد</a:t>
            </a:r>
            <a:r>
              <a:rPr lang="ar-SA" altLang="ar-EG" sz="3600" b="1" dirty="0">
                <a:latin typeface="Calibri" panose="020F0502020204030204" pitchFamily="34" charset="0"/>
              </a:rPr>
              <a:t>:</a:t>
            </a:r>
            <a:r>
              <a:rPr lang="ar-EG" altLang="ar-EG" sz="3600" b="1" dirty="0">
                <a:latin typeface="Calibri" panose="020F0502020204030204" pitchFamily="34" charset="0"/>
              </a:rPr>
              <a:t> إن لها صفرًا حقيقيًا واحدًا؛ لأن للتمثيل البياني للدالة مقطعًا صاديًّا. فأيهما كانت إجابته صحيحة؟ فسّر إجابتك. </a:t>
            </a:r>
            <a:r>
              <a:rPr lang="ar-SA" altLang="ar-EG" sz="3600" b="1" dirty="0">
                <a:latin typeface="Calibri" panose="020F0502020204030204" pitchFamily="34" charset="0"/>
              </a:rPr>
              <a:t> </a:t>
            </a:r>
            <a:endParaRPr lang="en-US" altLang="ar-EG" sz="3600" dirty="0">
              <a:latin typeface="Calibri" panose="020F0502020204030204" pitchFamily="34" charset="0"/>
            </a:endParaRPr>
          </a:p>
        </p:txBody>
      </p:sp>
      <p:pic>
        <p:nvPicPr>
          <p:cNvPr id="20486" name="Picture 6">
            <a:extLst>
              <a:ext uri="{FF2B5EF4-FFF2-40B4-BE49-F238E27FC236}">
                <a16:creationId xmlns:a16="http://schemas.microsoft.com/office/drawing/2014/main" id="{1BC66C20-BB06-C1F5-2FAC-AE38335DB1B6}"/>
              </a:ext>
            </a:extLst>
          </p:cNvPr>
          <p:cNvPicPr>
            <a:picLocks noChangeAspect="1" noChangeArrowheads="1"/>
          </p:cNvPicPr>
          <p:nvPr/>
        </p:nvPicPr>
        <p:blipFill>
          <a:blip r:embed="rId3">
            <a:lum bright="-22000" contrast="30000"/>
            <a:extLst>
              <a:ext uri="{28A0092B-C50C-407E-A947-70E740481C1C}">
                <a14:useLocalDpi xmlns:a14="http://schemas.microsoft.com/office/drawing/2010/main" val="0"/>
              </a:ext>
            </a:extLst>
          </a:blip>
          <a:srcRect/>
          <a:stretch>
            <a:fillRect/>
          </a:stretch>
        </p:blipFill>
        <p:spPr bwMode="auto">
          <a:xfrm>
            <a:off x="3276600" y="4491038"/>
            <a:ext cx="2590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fade">
                                      <p:cBhvr>
                                        <p:cTn id="13" dur="1000"/>
                                        <p:tgtEl>
                                          <p:spTgt spid="20486"/>
                                        </p:tgtEl>
                                      </p:cBhvr>
                                    </p:animEffect>
                                    <p:anim calcmode="lin" valueType="num">
                                      <p:cBhvr>
                                        <p:cTn id="14" dur="1000" fill="hold"/>
                                        <p:tgtEl>
                                          <p:spTgt spid="20486"/>
                                        </p:tgtEl>
                                        <p:attrNameLst>
                                          <p:attrName>ppt_x</p:attrName>
                                        </p:attrNameLst>
                                      </p:cBhvr>
                                      <p:tavLst>
                                        <p:tav tm="0">
                                          <p:val>
                                            <p:strVal val="#ppt_x"/>
                                          </p:val>
                                        </p:tav>
                                        <p:tav tm="100000">
                                          <p:val>
                                            <p:strVal val="#ppt_x"/>
                                          </p:val>
                                        </p:tav>
                                      </p:tavLst>
                                    </p:anim>
                                    <p:anim calcmode="lin" valueType="num">
                                      <p:cBhvr>
                                        <p:cTn id="15"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36746C-314F-581A-ED9B-5D83362F5967}"/>
              </a:ext>
            </a:extLst>
          </p:cNvPr>
          <p:cNvSpPr txBox="1">
            <a:spLocks noChangeArrowheads="1"/>
          </p:cNvSpPr>
          <p:nvPr/>
        </p:nvSpPr>
        <p:spPr bwMode="auto">
          <a:xfrm>
            <a:off x="1258888" y="3357563"/>
            <a:ext cx="6408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990099"/>
                </a:solidFill>
                <a:latin typeface="Arial" panose="020B0604020202020204" pitchFamily="34" charset="0"/>
              </a:rPr>
              <a:t>معاذ، </a:t>
            </a:r>
            <a:r>
              <a:rPr lang="ar-EG" altLang="ar-EG" sz="3600" b="1">
                <a:latin typeface="Arial" panose="020B0604020202020204" pitchFamily="34" charset="0"/>
              </a:rPr>
              <a:t>أصفار الدالة التربيعية هي المقاطع السينية للتمثيل وبما أن التمثيل لا يقطع محور السينات فلا توجد مقاطع سينية ولا أصفار</a:t>
            </a:r>
            <a:endParaRPr lang="en-US" altLang="ar-EG" sz="3600">
              <a:latin typeface="Arial" panose="020B0604020202020204" pitchFamily="34" charset="0"/>
            </a:endParaRPr>
          </a:p>
        </p:txBody>
      </p:sp>
      <p:pic>
        <p:nvPicPr>
          <p:cNvPr id="73730" name="Picture 1">
            <a:extLst>
              <a:ext uri="{FF2B5EF4-FFF2-40B4-BE49-F238E27FC236}">
                <a16:creationId xmlns:a16="http://schemas.microsoft.com/office/drawing/2014/main" id="{B3DFFEDB-CB11-B8FA-1864-417197B097D2}"/>
              </a:ext>
            </a:extLst>
          </p:cNvPr>
          <p:cNvPicPr>
            <a:picLocks noChangeAspect="1" noChangeArrowheads="1"/>
          </p:cNvPicPr>
          <p:nvPr/>
        </p:nvPicPr>
        <p:blipFill>
          <a:blip r:embed="rId3">
            <a:lum bright="-22000" contrast="30000"/>
            <a:extLst>
              <a:ext uri="{28A0092B-C50C-407E-A947-70E740481C1C}">
                <a14:useLocalDpi xmlns:a14="http://schemas.microsoft.com/office/drawing/2010/main" val="0"/>
              </a:ext>
            </a:extLst>
          </a:blip>
          <a:srcRect/>
          <a:stretch>
            <a:fillRect/>
          </a:stretch>
        </p:blipFill>
        <p:spPr bwMode="auto">
          <a:xfrm>
            <a:off x="1258888" y="1006475"/>
            <a:ext cx="25209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73730"/>
                                        </p:tgtEl>
                                        <p:attrNameLst>
                                          <p:attrName>style.visibility</p:attrName>
                                        </p:attrNameLst>
                                      </p:cBhvr>
                                      <p:to>
                                        <p:strVal val="visible"/>
                                      </p:to>
                                    </p:set>
                                    <p:animEffect transition="in" filter="circle(in)">
                                      <p:cBhvr>
                                        <p:cTn id="23"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0BB100E6-821F-57FF-4C1A-1DE9F59E13E0}"/>
              </a:ext>
            </a:extLst>
          </p:cNvPr>
          <p:cNvSpPr>
            <a:spLocks noChangeArrowheads="1"/>
          </p:cNvSpPr>
          <p:nvPr/>
        </p:nvSpPr>
        <p:spPr bwMode="auto">
          <a:xfrm>
            <a:off x="1475656" y="1412776"/>
            <a:ext cx="6589713" cy="317009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defRPr/>
            </a:pPr>
            <a:r>
              <a:rPr lang="ar-EG" altLang="ar-EG" sz="4000" b="1" dirty="0">
                <a:solidFill>
                  <a:prstClr val="black"/>
                </a:solidFill>
                <a:latin typeface="Calibri" panose="020F0502020204030204" pitchFamily="34" charset="0"/>
              </a:rPr>
              <a:t>21) </a:t>
            </a:r>
            <a:r>
              <a:rPr lang="ar-EG" altLang="ar-EG" sz="4000" b="1" dirty="0">
                <a:solidFill>
                  <a:srgbClr val="C00000"/>
                </a:solidFill>
                <a:latin typeface="Calibri" panose="020F0502020204030204" pitchFamily="34" charset="0"/>
              </a:rPr>
              <a:t>مسألة مفتوحة: </a:t>
            </a:r>
            <a:r>
              <a:rPr lang="ar-EG" altLang="ar-EG" sz="4000" b="1" dirty="0">
                <a:solidFill>
                  <a:prstClr val="black"/>
                </a:solidFill>
                <a:latin typeface="Calibri" panose="020F0502020204030204" pitchFamily="34" charset="0"/>
              </a:rPr>
              <a:t>صف مسألة من واقع الحياة يتم فيها قذف جسم في الهواء، واكتب معادلة تمثّل ارتفاع الجسم بالنسبة للزمن، وحدّد الفترة الزمنية التي يمكثها الجسم في الهواء. </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9E63CD9F-9B82-407F-9ED6-3FA174B7D2C0}"/>
              </a:ext>
            </a:extLst>
          </p:cNvPr>
          <p:cNvSpPr/>
          <p:nvPr/>
        </p:nvSpPr>
        <p:spPr bwMode="auto">
          <a:xfrm>
            <a:off x="3033956" y="755128"/>
            <a:ext cx="3259290" cy="193899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6000" b="1" dirty="0">
                <a:ln>
                  <a:solidFill>
                    <a:sysClr val="windowText" lastClr="000000"/>
                  </a:solidFill>
                </a:ln>
                <a:solidFill>
                  <a:srgbClr val="FFC000"/>
                </a:solidFill>
                <a:cs typeface="Times New Roman" panose="02020603050405020304" pitchFamily="18" charset="0"/>
              </a:rPr>
              <a:t>الأمثلة 1- 3</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6000" b="1" i="0" u="none" strike="noStrike" kern="1200" cap="none" spc="0" normalizeH="0" baseline="0" noProof="0" dirty="0">
              <a:ln>
                <a:solidFill>
                  <a:sysClr val="windowText" lastClr="000000"/>
                </a:solidFill>
              </a:ln>
              <a:solidFill>
                <a:srgbClr val="FFC000"/>
              </a:solidFill>
              <a:effectLst/>
              <a:uLnTx/>
              <a:uFillTx/>
              <a:latin typeface="Calibri"/>
              <a:ea typeface="+mn-ea"/>
              <a:cs typeface="Times New Roman" panose="02020603050405020304" pitchFamily="18" charset="0"/>
            </a:endParaRPr>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015705" y="2617169"/>
            <a:ext cx="6660521" cy="193899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dirty="0">
                <a:solidFill>
                  <a:prstClr val="black"/>
                </a:solidFill>
                <a:cs typeface="Times New Roman" panose="02020603050405020304" pitchFamily="18" charset="0"/>
              </a:rPr>
              <a:t>حلَّ كل معادلة فيما يأتي بيانيًّا: </a:t>
            </a:r>
          </a:p>
        </p:txBody>
      </p:sp>
    </p:spTree>
    <p:extLst>
      <p:ext uri="{BB962C8B-B14F-4D97-AF65-F5344CB8AC3E}">
        <p14:creationId xmlns:p14="http://schemas.microsoft.com/office/powerpoint/2010/main" val="3120114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7D3BC6-3110-5516-56B4-2B0DE3B63012}"/>
              </a:ext>
            </a:extLst>
          </p:cNvPr>
          <p:cNvSpPr txBox="1">
            <a:spLocks noChangeArrowheads="1"/>
          </p:cNvSpPr>
          <p:nvPr/>
        </p:nvSpPr>
        <p:spPr bwMode="auto">
          <a:xfrm>
            <a:off x="1403350" y="1252538"/>
            <a:ext cx="64087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dirty="0">
                <a:latin typeface="Arial" panose="020B0604020202020204" pitchFamily="34" charset="0"/>
              </a:rPr>
              <a:t>قذفت كرة تنس في الهواء وفق المعادلة</a:t>
            </a:r>
            <a:r>
              <a:rPr lang="en-US" altLang="ar-EG" sz="3600" b="1" dirty="0">
                <a:latin typeface="Arial" panose="020B0604020202020204" pitchFamily="34" charset="0"/>
              </a:rPr>
              <a:t> </a:t>
            </a:r>
            <a:r>
              <a:rPr lang="ar-EG" altLang="ar-EG" sz="3600" b="1" dirty="0">
                <a:latin typeface="Arial" panose="020B0604020202020204" pitchFamily="34" charset="0"/>
              </a:rPr>
              <a:t>ع= </a:t>
            </a:r>
            <a:r>
              <a:rPr lang="ar-EG" altLang="ar-EG" sz="3600" b="1" dirty="0">
                <a:solidFill>
                  <a:srgbClr val="002060"/>
                </a:solidFill>
              </a:rPr>
              <a:t>-16ن</a:t>
            </a:r>
            <a:r>
              <a:rPr lang="ar-EG" altLang="ar-EG" sz="3600" b="1" baseline="30000" dirty="0">
                <a:solidFill>
                  <a:srgbClr val="002060"/>
                </a:solidFill>
              </a:rPr>
              <a:t>2</a:t>
            </a:r>
            <a:r>
              <a:rPr lang="ar-EG" altLang="ar-EG" sz="3600" b="1" dirty="0">
                <a:solidFill>
                  <a:srgbClr val="002060"/>
                </a:solidFill>
              </a:rPr>
              <a:t> + 25ن + 2 </a:t>
            </a:r>
            <a:r>
              <a:rPr lang="ar-EG" altLang="ar-EG" sz="3600" b="1" dirty="0">
                <a:latin typeface="Arial" panose="020B0604020202020204" pitchFamily="34" charset="0"/>
              </a:rPr>
              <a:t>تبقي الكرة في الهواء 1.6 ثانية تقريبًا </a:t>
            </a:r>
            <a:endParaRPr lang="en-US" altLang="ar-EG" sz="3600" b="1" dirty="0">
              <a:latin typeface="Arial" panose="020B0604020202020204" pitchFamily="34" charset="0"/>
            </a:endParaRPr>
          </a:p>
        </p:txBody>
      </p:sp>
      <p:sp>
        <p:nvSpPr>
          <p:cNvPr id="38915" name="Rectangle 2">
            <a:extLst>
              <a:ext uri="{FF2B5EF4-FFF2-40B4-BE49-F238E27FC236}">
                <a16:creationId xmlns:a16="http://schemas.microsoft.com/office/drawing/2014/main" id="{8E17DFC9-0888-A15D-D4CF-9E9598B9151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38916" name="Rectangle 3">
            <a:extLst>
              <a:ext uri="{FF2B5EF4-FFF2-40B4-BE49-F238E27FC236}">
                <a16:creationId xmlns:a16="http://schemas.microsoft.com/office/drawing/2014/main" id="{81B0310A-3436-176C-0A89-2A079B98EABF}"/>
              </a:ext>
            </a:extLst>
          </p:cNvPr>
          <p:cNvSpPr>
            <a:spLocks noChangeArrowheads="1"/>
          </p:cNvSpPr>
          <p:nvPr/>
        </p:nvSpPr>
        <p:spPr bwMode="auto">
          <a:xfrm>
            <a:off x="0"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7" name="Flowchart: Process 20">
            <a:extLst>
              <a:ext uri="{FF2B5EF4-FFF2-40B4-BE49-F238E27FC236}">
                <a16:creationId xmlns:a16="http://schemas.microsoft.com/office/drawing/2014/main" id="{149604B9-984A-5EFF-85B7-BA8802E5D58F}"/>
              </a:ext>
            </a:extLst>
          </p:cNvPr>
          <p:cNvSpPr/>
          <p:nvPr/>
        </p:nvSpPr>
        <p:spPr>
          <a:xfrm>
            <a:off x="1473200" y="3987800"/>
            <a:ext cx="4537075" cy="58578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err="1">
                <a:solidFill>
                  <a:srgbClr val="3333CC"/>
                </a:solidFill>
              </a:rPr>
              <a:t>-ب </a:t>
            </a:r>
            <a:r>
              <a:rPr lang="ar-EG" sz="3200" b="1" cap="small" dirty="0">
                <a:solidFill>
                  <a:srgbClr val="3333CC"/>
                </a:solidFill>
              </a:rPr>
              <a:t>±    </a:t>
            </a:r>
            <a:r>
              <a:rPr lang="ar-EG" sz="3200" b="1" cap="small" dirty="0" err="1">
                <a:solidFill>
                  <a:srgbClr val="3333CC"/>
                </a:solidFill>
              </a:rPr>
              <a:t>ب</a:t>
            </a:r>
            <a:r>
              <a:rPr lang="ar-EG" sz="3200" b="1" baseline="30000" dirty="0" err="1">
                <a:solidFill>
                  <a:srgbClr val="3333CC"/>
                </a:solidFill>
              </a:rPr>
              <a:t>2</a:t>
            </a:r>
            <a:r>
              <a:rPr lang="ar-EG" sz="3200" b="1" cap="small" dirty="0">
                <a:solidFill>
                  <a:srgbClr val="3333CC"/>
                </a:solidFill>
              </a:rPr>
              <a:t> -4 أج</a:t>
            </a:r>
            <a:endParaRPr lang="en-US" sz="3200" dirty="0">
              <a:solidFill>
                <a:srgbClr val="3333CC"/>
              </a:solidFill>
            </a:endParaRPr>
          </a:p>
        </p:txBody>
      </p:sp>
      <p:grpSp>
        <p:nvGrpSpPr>
          <p:cNvPr id="2" name="مجموعة 22">
            <a:extLst>
              <a:ext uri="{FF2B5EF4-FFF2-40B4-BE49-F238E27FC236}">
                <a16:creationId xmlns:a16="http://schemas.microsoft.com/office/drawing/2014/main" id="{A58CA249-D8E9-1022-9B33-49A97BB9A6A9}"/>
              </a:ext>
            </a:extLst>
          </p:cNvPr>
          <p:cNvGrpSpPr>
            <a:grpSpLocks/>
          </p:cNvGrpSpPr>
          <p:nvPr/>
        </p:nvGrpSpPr>
        <p:grpSpPr bwMode="auto">
          <a:xfrm>
            <a:off x="3348038" y="3852863"/>
            <a:ext cx="1728787" cy="504825"/>
            <a:chOff x="1938071" y="980728"/>
            <a:chExt cx="1481801" cy="504056"/>
          </a:xfrm>
        </p:grpSpPr>
        <p:cxnSp>
          <p:nvCxnSpPr>
            <p:cNvPr id="9" name="رابط مستقيم 8">
              <a:extLst>
                <a:ext uri="{FF2B5EF4-FFF2-40B4-BE49-F238E27FC236}">
                  <a16:creationId xmlns:a16="http://schemas.microsoft.com/office/drawing/2014/main" id="{A611DBD5-2F47-9FD9-032C-049858BDB193}"/>
                </a:ext>
              </a:extLst>
            </p:cNvPr>
            <p:cNvCxnSpPr/>
            <p:nvPr/>
          </p:nvCxnSpPr>
          <p:spPr>
            <a:xfrm flipH="1">
              <a:off x="3275638" y="1269213"/>
              <a:ext cx="144234" cy="215571"/>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31491F38-50C6-D3FD-8CBF-6B4C05A37269}"/>
                </a:ext>
              </a:extLst>
            </p:cNvPr>
            <p:cNvCxnSpPr/>
            <p:nvPr/>
          </p:nvCxnSpPr>
          <p:spPr>
            <a:xfrm>
              <a:off x="3275638" y="980728"/>
              <a:ext cx="9525" cy="504056"/>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a:extLst>
                <a:ext uri="{FF2B5EF4-FFF2-40B4-BE49-F238E27FC236}">
                  <a16:creationId xmlns:a16="http://schemas.microsoft.com/office/drawing/2014/main" id="{A9BD48EC-5B50-4DB5-C968-4F22B5B2F7C5}"/>
                </a:ext>
              </a:extLst>
            </p:cNvPr>
            <p:cNvCxnSpPr>
              <a:cxnSpLocks/>
            </p:cNvCxnSpPr>
            <p:nvPr/>
          </p:nvCxnSpPr>
          <p:spPr>
            <a:xfrm>
              <a:off x="1938071" y="998163"/>
              <a:ext cx="1337567" cy="0"/>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grpSp>
      <p:sp>
        <p:nvSpPr>
          <p:cNvPr id="13" name="Flowchart: Process 20">
            <a:extLst>
              <a:ext uri="{FF2B5EF4-FFF2-40B4-BE49-F238E27FC236}">
                <a16:creationId xmlns:a16="http://schemas.microsoft.com/office/drawing/2014/main" id="{77B015FE-E1BA-ABB4-3564-172BB9F83D98}"/>
              </a:ext>
            </a:extLst>
          </p:cNvPr>
          <p:cNvSpPr/>
          <p:nvPr/>
        </p:nvSpPr>
        <p:spPr>
          <a:xfrm>
            <a:off x="4283075" y="4652963"/>
            <a:ext cx="793750" cy="584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err="1">
                <a:solidFill>
                  <a:srgbClr val="3333CC"/>
                </a:solidFill>
              </a:rPr>
              <a:t>2أ</a:t>
            </a:r>
            <a:endParaRPr lang="en-US" sz="3200" dirty="0">
              <a:solidFill>
                <a:srgbClr val="3333CC"/>
              </a:solidFill>
            </a:endParaRPr>
          </a:p>
        </p:txBody>
      </p:sp>
      <p:sp>
        <p:nvSpPr>
          <p:cNvPr id="17" name="Flowchart: Process 20">
            <a:extLst>
              <a:ext uri="{FF2B5EF4-FFF2-40B4-BE49-F238E27FC236}">
                <a16:creationId xmlns:a16="http://schemas.microsoft.com/office/drawing/2014/main" id="{40D83C04-A22A-7946-D99D-E804B9B7A4B8}"/>
              </a:ext>
            </a:extLst>
          </p:cNvPr>
          <p:cNvSpPr/>
          <p:nvPr/>
        </p:nvSpPr>
        <p:spPr>
          <a:xfrm>
            <a:off x="609600" y="4149725"/>
            <a:ext cx="6265863" cy="584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err="1">
                <a:solidFill>
                  <a:srgbClr val="3333CC"/>
                </a:solidFill>
              </a:rPr>
              <a:t>ن </a:t>
            </a:r>
            <a:r>
              <a:rPr lang="ar-EG" sz="3200" b="1" cap="small" dirty="0">
                <a:solidFill>
                  <a:srgbClr val="3333CC"/>
                </a:solidFill>
              </a:rPr>
              <a:t>= </a:t>
            </a:r>
            <a:r>
              <a:rPr lang="ar-EG" sz="2000" b="1" cap="small" dirty="0">
                <a:solidFill>
                  <a:srgbClr val="3333CC"/>
                </a:solidFill>
              </a:rPr>
              <a:t>ـــــــــــــــــــــــــــــــــــــــــــــــــــــــــ</a:t>
            </a:r>
            <a:endParaRPr lang="en-US" sz="2000" dirty="0">
              <a:solidFill>
                <a:srgbClr val="3333CC"/>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38915"/>
                                        </p:tgtEl>
                                        <p:attrNameLst>
                                          <p:attrName>style.visibility</p:attrName>
                                        </p:attrNameLst>
                                      </p:cBhvr>
                                      <p:to>
                                        <p:strVal val="visible"/>
                                      </p:to>
                                    </p:set>
                                    <p:animEffect transition="in" filter="fade">
                                      <p:cBhvr>
                                        <p:cTn id="22" dur="500"/>
                                        <p:tgtEl>
                                          <p:spTgt spid="38915"/>
                                        </p:tgtEl>
                                      </p:cBhvr>
                                    </p:animEffect>
                                  </p:childTnLst>
                                </p:cTn>
                              </p:par>
                              <p:par>
                                <p:cTn id="23" presetID="10" presetClass="entr" presetSubtype="0" fill="hold" nodeType="with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915" grpId="0"/>
      <p:bldP spid="38916" grpId="0"/>
      <p:bldP spid="7" grpId="0"/>
      <p:bldP spid="13"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82F8AFC-90CF-305B-2BE6-BCCFDFC59B8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58371" name="Rectangle 4">
            <a:extLst>
              <a:ext uri="{FF2B5EF4-FFF2-40B4-BE49-F238E27FC236}">
                <a16:creationId xmlns:a16="http://schemas.microsoft.com/office/drawing/2014/main" id="{D2A6FD17-87C6-DC8E-6B36-DAFAB12FCB1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11" name="Flowchart: Process 20">
            <a:extLst>
              <a:ext uri="{FF2B5EF4-FFF2-40B4-BE49-F238E27FC236}">
                <a16:creationId xmlns:a16="http://schemas.microsoft.com/office/drawing/2014/main" id="{2DC9AB70-6EDC-6EFD-96D8-BA7DCCF2C353}"/>
              </a:ext>
            </a:extLst>
          </p:cNvPr>
          <p:cNvSpPr/>
          <p:nvPr/>
        </p:nvSpPr>
        <p:spPr>
          <a:xfrm>
            <a:off x="1762125" y="1539875"/>
            <a:ext cx="4537075" cy="58578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a:solidFill>
                  <a:srgbClr val="3333CC"/>
                </a:solidFill>
              </a:rPr>
              <a:t>-25±    25 </a:t>
            </a:r>
            <a:r>
              <a:rPr lang="ar-EG" sz="3200" b="1" baseline="30000" dirty="0" err="1">
                <a:solidFill>
                  <a:srgbClr val="3333CC"/>
                </a:solidFill>
              </a:rPr>
              <a:t>2</a:t>
            </a:r>
            <a:r>
              <a:rPr lang="ar-EG" sz="3200" b="1" cap="small" dirty="0" err="1">
                <a:solidFill>
                  <a:srgbClr val="3333CC"/>
                </a:solidFill>
              </a:rPr>
              <a:t> </a:t>
            </a:r>
            <a:r>
              <a:rPr lang="ar-EG" sz="3200" b="1" cap="small" dirty="0">
                <a:solidFill>
                  <a:srgbClr val="3333CC"/>
                </a:solidFill>
              </a:rPr>
              <a:t>– </a:t>
            </a:r>
            <a:r>
              <a:rPr lang="ar-EG" sz="3200" b="1" cap="small" dirty="0" err="1">
                <a:solidFill>
                  <a:srgbClr val="3333CC"/>
                </a:solidFill>
              </a:rPr>
              <a:t>4 × -16 </a:t>
            </a:r>
            <a:r>
              <a:rPr lang="ar-EG" sz="3200" b="1" cap="small" dirty="0">
                <a:solidFill>
                  <a:srgbClr val="3333CC"/>
                </a:solidFill>
              </a:rPr>
              <a:t>×2</a:t>
            </a:r>
            <a:endParaRPr lang="en-US" sz="3200" dirty="0">
              <a:solidFill>
                <a:srgbClr val="3333CC"/>
              </a:solidFill>
            </a:endParaRPr>
          </a:p>
        </p:txBody>
      </p:sp>
      <p:grpSp>
        <p:nvGrpSpPr>
          <p:cNvPr id="2" name="مجموعة 22">
            <a:extLst>
              <a:ext uri="{FF2B5EF4-FFF2-40B4-BE49-F238E27FC236}">
                <a16:creationId xmlns:a16="http://schemas.microsoft.com/office/drawing/2014/main" id="{38FA9EFA-1925-CF43-B10F-BB77FAD232B7}"/>
              </a:ext>
            </a:extLst>
          </p:cNvPr>
          <p:cNvGrpSpPr>
            <a:grpSpLocks/>
          </p:cNvGrpSpPr>
          <p:nvPr/>
        </p:nvGrpSpPr>
        <p:grpSpPr bwMode="auto">
          <a:xfrm>
            <a:off x="1979613" y="1404938"/>
            <a:ext cx="3238500" cy="504825"/>
            <a:chOff x="641864" y="980728"/>
            <a:chExt cx="2778008" cy="504056"/>
          </a:xfrm>
        </p:grpSpPr>
        <p:cxnSp>
          <p:nvCxnSpPr>
            <p:cNvPr id="13" name="رابط مستقيم 12">
              <a:extLst>
                <a:ext uri="{FF2B5EF4-FFF2-40B4-BE49-F238E27FC236}">
                  <a16:creationId xmlns:a16="http://schemas.microsoft.com/office/drawing/2014/main" id="{BA96E72C-C666-C920-D276-B51CAECFD97B}"/>
                </a:ext>
              </a:extLst>
            </p:cNvPr>
            <p:cNvCxnSpPr/>
            <p:nvPr/>
          </p:nvCxnSpPr>
          <p:spPr>
            <a:xfrm flipH="1">
              <a:off x="3275525" y="1269213"/>
              <a:ext cx="144347" cy="215571"/>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a16="http://schemas.microsoft.com/office/drawing/2014/main" id="{7D53C436-6626-458F-15FA-133B3B9AD096}"/>
                </a:ext>
              </a:extLst>
            </p:cNvPr>
            <p:cNvCxnSpPr/>
            <p:nvPr/>
          </p:nvCxnSpPr>
          <p:spPr>
            <a:xfrm>
              <a:off x="3275525" y="980728"/>
              <a:ext cx="9532" cy="504056"/>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a:extLst>
                <a:ext uri="{FF2B5EF4-FFF2-40B4-BE49-F238E27FC236}">
                  <a16:creationId xmlns:a16="http://schemas.microsoft.com/office/drawing/2014/main" id="{F19949EE-7E8F-A37D-224F-377D2626DC02}"/>
                </a:ext>
              </a:extLst>
            </p:cNvPr>
            <p:cNvCxnSpPr/>
            <p:nvPr/>
          </p:nvCxnSpPr>
          <p:spPr>
            <a:xfrm>
              <a:off x="641864" y="988653"/>
              <a:ext cx="2633661" cy="9510"/>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grpSp>
      <p:sp>
        <p:nvSpPr>
          <p:cNvPr id="16" name="Flowchart: Process 20">
            <a:extLst>
              <a:ext uri="{FF2B5EF4-FFF2-40B4-BE49-F238E27FC236}">
                <a16:creationId xmlns:a16="http://schemas.microsoft.com/office/drawing/2014/main" id="{B79F5DA3-40AE-0845-39E0-773ABAD2F78B}"/>
              </a:ext>
            </a:extLst>
          </p:cNvPr>
          <p:cNvSpPr/>
          <p:nvPr/>
        </p:nvSpPr>
        <p:spPr>
          <a:xfrm>
            <a:off x="2555875" y="2205038"/>
            <a:ext cx="2378075" cy="584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err="1">
                <a:solidFill>
                  <a:srgbClr val="3333CC"/>
                </a:solidFill>
              </a:rPr>
              <a:t>2 × </a:t>
            </a:r>
            <a:r>
              <a:rPr lang="ar-EG" sz="3200" b="1" cap="small" dirty="0">
                <a:solidFill>
                  <a:srgbClr val="3333CC"/>
                </a:solidFill>
              </a:rPr>
              <a:t>-16</a:t>
            </a:r>
            <a:endParaRPr lang="en-US" sz="3200" dirty="0">
              <a:solidFill>
                <a:srgbClr val="3333CC"/>
              </a:solidFill>
            </a:endParaRPr>
          </a:p>
        </p:txBody>
      </p:sp>
      <p:sp>
        <p:nvSpPr>
          <p:cNvPr id="17" name="Flowchart: Process 20">
            <a:extLst>
              <a:ext uri="{FF2B5EF4-FFF2-40B4-BE49-F238E27FC236}">
                <a16:creationId xmlns:a16="http://schemas.microsoft.com/office/drawing/2014/main" id="{000A1324-789D-438E-9F8A-F648782E358C}"/>
              </a:ext>
            </a:extLst>
          </p:cNvPr>
          <p:cNvSpPr/>
          <p:nvPr/>
        </p:nvSpPr>
        <p:spPr>
          <a:xfrm>
            <a:off x="898525" y="1700213"/>
            <a:ext cx="6265863" cy="58578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err="1">
                <a:solidFill>
                  <a:srgbClr val="3333CC"/>
                </a:solidFill>
              </a:rPr>
              <a:t>ن </a:t>
            </a:r>
            <a:r>
              <a:rPr lang="ar-EG" sz="3200" b="1" cap="small" dirty="0">
                <a:solidFill>
                  <a:srgbClr val="3333CC"/>
                </a:solidFill>
              </a:rPr>
              <a:t>= </a:t>
            </a:r>
            <a:r>
              <a:rPr lang="ar-EG" sz="2000" b="1" cap="small" dirty="0">
                <a:solidFill>
                  <a:srgbClr val="3333CC"/>
                </a:solidFill>
              </a:rPr>
              <a:t>ــــــــــــــــــــــــــــــــــــــــــــــــــــــــــــــــــــــــــــــــــــــــ</a:t>
            </a:r>
            <a:endParaRPr lang="en-US" sz="2000" dirty="0">
              <a:solidFill>
                <a:srgbClr val="3333CC"/>
              </a:solidFill>
            </a:endParaRPr>
          </a:p>
        </p:txBody>
      </p:sp>
      <p:sp>
        <p:nvSpPr>
          <p:cNvPr id="27" name="Flowchart: Process 20">
            <a:extLst>
              <a:ext uri="{FF2B5EF4-FFF2-40B4-BE49-F238E27FC236}">
                <a16:creationId xmlns:a16="http://schemas.microsoft.com/office/drawing/2014/main" id="{FD96CF13-5DD3-E82A-7773-A9DE4949B115}"/>
              </a:ext>
            </a:extLst>
          </p:cNvPr>
          <p:cNvSpPr/>
          <p:nvPr/>
        </p:nvSpPr>
        <p:spPr>
          <a:xfrm>
            <a:off x="3924300" y="3500438"/>
            <a:ext cx="2376488" cy="58578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a:solidFill>
                  <a:srgbClr val="3333CC"/>
                </a:solidFill>
              </a:rPr>
              <a:t>-25±    753</a:t>
            </a:r>
            <a:endParaRPr lang="en-US" sz="3200" dirty="0">
              <a:solidFill>
                <a:srgbClr val="3333CC"/>
              </a:solidFill>
            </a:endParaRPr>
          </a:p>
        </p:txBody>
      </p:sp>
      <p:grpSp>
        <p:nvGrpSpPr>
          <p:cNvPr id="3" name="مجموعة 22">
            <a:extLst>
              <a:ext uri="{FF2B5EF4-FFF2-40B4-BE49-F238E27FC236}">
                <a16:creationId xmlns:a16="http://schemas.microsoft.com/office/drawing/2014/main" id="{4DB5890E-9794-5541-1574-887C29AAF788}"/>
              </a:ext>
            </a:extLst>
          </p:cNvPr>
          <p:cNvGrpSpPr>
            <a:grpSpLocks/>
          </p:cNvGrpSpPr>
          <p:nvPr/>
        </p:nvGrpSpPr>
        <p:grpSpPr bwMode="auto">
          <a:xfrm>
            <a:off x="3995738" y="3421063"/>
            <a:ext cx="1223962" cy="504825"/>
            <a:chOff x="2370002" y="980728"/>
            <a:chExt cx="1049870" cy="504056"/>
          </a:xfrm>
        </p:grpSpPr>
        <p:cxnSp>
          <p:nvCxnSpPr>
            <p:cNvPr id="29" name="رابط مستقيم 28">
              <a:extLst>
                <a:ext uri="{FF2B5EF4-FFF2-40B4-BE49-F238E27FC236}">
                  <a16:creationId xmlns:a16="http://schemas.microsoft.com/office/drawing/2014/main" id="{F4A463BA-CB1F-F89F-C3CA-21E0CCEFA6CD}"/>
                </a:ext>
              </a:extLst>
            </p:cNvPr>
            <p:cNvCxnSpPr/>
            <p:nvPr/>
          </p:nvCxnSpPr>
          <p:spPr>
            <a:xfrm flipH="1">
              <a:off x="3275532" y="1269213"/>
              <a:ext cx="144340" cy="215571"/>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a16="http://schemas.microsoft.com/office/drawing/2014/main" id="{69324E1A-F4FE-3464-D5F0-84AFD6DEFD7F}"/>
                </a:ext>
              </a:extLst>
            </p:cNvPr>
            <p:cNvCxnSpPr/>
            <p:nvPr/>
          </p:nvCxnSpPr>
          <p:spPr>
            <a:xfrm>
              <a:off x="3275532" y="980728"/>
              <a:ext cx="9532" cy="504056"/>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a:extLst>
                <a:ext uri="{FF2B5EF4-FFF2-40B4-BE49-F238E27FC236}">
                  <a16:creationId xmlns:a16="http://schemas.microsoft.com/office/drawing/2014/main" id="{79FBC859-BB27-656A-501F-844426AC0176}"/>
                </a:ext>
              </a:extLst>
            </p:cNvPr>
            <p:cNvCxnSpPr/>
            <p:nvPr/>
          </p:nvCxnSpPr>
          <p:spPr>
            <a:xfrm>
              <a:off x="2370002" y="988653"/>
              <a:ext cx="905530" cy="9510"/>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grpSp>
      <p:sp>
        <p:nvSpPr>
          <p:cNvPr id="32" name="Flowchart: Process 20">
            <a:extLst>
              <a:ext uri="{FF2B5EF4-FFF2-40B4-BE49-F238E27FC236}">
                <a16:creationId xmlns:a16="http://schemas.microsoft.com/office/drawing/2014/main" id="{A45F1152-F267-B710-3774-A88878211B61}"/>
              </a:ext>
            </a:extLst>
          </p:cNvPr>
          <p:cNvSpPr/>
          <p:nvPr/>
        </p:nvSpPr>
        <p:spPr>
          <a:xfrm>
            <a:off x="4067175" y="4221163"/>
            <a:ext cx="1873250" cy="584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err="1">
                <a:solidFill>
                  <a:srgbClr val="3333CC"/>
                </a:solidFill>
              </a:rPr>
              <a:t>2 × </a:t>
            </a:r>
            <a:r>
              <a:rPr lang="ar-EG" sz="3200" b="1" cap="small" dirty="0">
                <a:solidFill>
                  <a:srgbClr val="3333CC"/>
                </a:solidFill>
              </a:rPr>
              <a:t>-16</a:t>
            </a:r>
            <a:endParaRPr lang="en-US" sz="3200" dirty="0">
              <a:solidFill>
                <a:srgbClr val="3333CC"/>
              </a:solidFill>
            </a:endParaRPr>
          </a:p>
        </p:txBody>
      </p:sp>
      <p:sp>
        <p:nvSpPr>
          <p:cNvPr id="33" name="Flowchart: Process 20">
            <a:extLst>
              <a:ext uri="{FF2B5EF4-FFF2-40B4-BE49-F238E27FC236}">
                <a16:creationId xmlns:a16="http://schemas.microsoft.com/office/drawing/2014/main" id="{2E75571D-ACD6-ED24-91FB-7AB050326B44}"/>
              </a:ext>
            </a:extLst>
          </p:cNvPr>
          <p:cNvSpPr/>
          <p:nvPr/>
        </p:nvSpPr>
        <p:spPr>
          <a:xfrm>
            <a:off x="900113" y="3789363"/>
            <a:ext cx="6265862" cy="5842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pAutoFit/>
          </a:bodyPr>
          <a:lstStyle/>
          <a:p>
            <a:pPr algn="r" rtl="1" eaLnBrk="1" fontAlgn="auto" hangingPunct="1">
              <a:spcBef>
                <a:spcPts val="0"/>
              </a:spcBef>
              <a:spcAft>
                <a:spcPts val="0"/>
              </a:spcAft>
              <a:defRPr/>
            </a:pPr>
            <a:r>
              <a:rPr lang="ar-EG" sz="3200" b="1" cap="small" dirty="0">
                <a:solidFill>
                  <a:srgbClr val="3333CC"/>
                </a:solidFill>
              </a:rPr>
              <a:t>ن = </a:t>
            </a:r>
            <a:r>
              <a:rPr lang="ar-EG" sz="2000" b="1" cap="small" dirty="0">
                <a:solidFill>
                  <a:srgbClr val="3333CC"/>
                </a:solidFill>
              </a:rPr>
              <a:t>ــــــــــــــــــــــــــــــــــــــــــــــ </a:t>
            </a:r>
            <a:r>
              <a:rPr lang="ar-EG" sz="3200" b="1" cap="small" dirty="0">
                <a:solidFill>
                  <a:srgbClr val="3333CC"/>
                </a:solidFill>
              </a:rPr>
              <a:t>= 1,6 ثانية تقريبًا</a:t>
            </a:r>
            <a:endParaRPr lang="en-US" sz="3200" dirty="0">
              <a:solidFill>
                <a:srgbClr val="3333CC"/>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voltage.wav"/>
                                        </p:tgtEl>
                                      </p:cMediaNode>
                                    </p:audio>
                                  </p:sub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ssolve">
                                      <p:cBhvr>
                                        <p:cTn id="25" dur="500"/>
                                        <p:tgtEl>
                                          <p:spTgt spid="32"/>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27" grpId="0"/>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45948FA5-D49F-C2E1-1464-178DCAA7B5DD}"/>
              </a:ext>
            </a:extLst>
          </p:cNvPr>
          <p:cNvSpPr>
            <a:spLocks noChangeArrowheads="1"/>
          </p:cNvSpPr>
          <p:nvPr/>
        </p:nvSpPr>
        <p:spPr bwMode="auto">
          <a:xfrm>
            <a:off x="1277143" y="2441225"/>
            <a:ext cx="6589713" cy="1323439"/>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000" b="1" dirty="0">
                <a:solidFill>
                  <a:prstClr val="black"/>
                </a:solidFill>
                <a:latin typeface="Calibri" panose="020F0502020204030204" pitchFamily="34" charset="0"/>
              </a:rPr>
              <a:t>22) </a:t>
            </a:r>
            <a:r>
              <a:rPr lang="ar-EG" altLang="ar-EG" sz="4000" b="1" dirty="0">
                <a:solidFill>
                  <a:srgbClr val="C00000"/>
                </a:solidFill>
                <a:latin typeface="Calibri" panose="020F0502020204030204" pitchFamily="34" charset="0"/>
              </a:rPr>
              <a:t>تحد: </a:t>
            </a:r>
            <a:r>
              <a:rPr lang="ar-EG" altLang="ar-EG" sz="4000" b="1" dirty="0">
                <a:solidFill>
                  <a:prstClr val="black"/>
                </a:solidFill>
                <a:latin typeface="Calibri" panose="020F0502020204030204" pitchFamily="34" charset="0"/>
              </a:rPr>
              <a:t>اكتب معادلة تربيعية لها الجذور المذكورة في كل مما يأتي: </a:t>
            </a:r>
          </a:p>
        </p:txBody>
      </p:sp>
    </p:spTree>
  </p:cSld>
  <p:clrMapOvr>
    <a:masterClrMapping/>
  </p:clrMapOvr>
  <p:transition>
    <p:newsflash/>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1C52B46D-397D-2590-273D-BC3439AAC721}"/>
              </a:ext>
            </a:extLst>
          </p:cNvPr>
          <p:cNvSpPr txBox="1">
            <a:spLocks noChangeArrowheads="1"/>
          </p:cNvSpPr>
          <p:nvPr/>
        </p:nvSpPr>
        <p:spPr bwMode="auto">
          <a:xfrm>
            <a:off x="1751013" y="3513138"/>
            <a:ext cx="5643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latin typeface="Arial" panose="020B0604020202020204" pitchFamily="34" charset="0"/>
              </a:rPr>
              <a:t>س</a:t>
            </a:r>
            <a:r>
              <a:rPr lang="ar-EG" altLang="ar-EG" sz="4000" b="1" baseline="30000">
                <a:solidFill>
                  <a:srgbClr val="C00000"/>
                </a:solidFill>
                <a:latin typeface="Arial" panose="020B0604020202020204" pitchFamily="34" charset="0"/>
              </a:rPr>
              <a:t>2</a:t>
            </a:r>
            <a:r>
              <a:rPr lang="ar-EG" altLang="ar-EG" sz="4000" b="1">
                <a:solidFill>
                  <a:srgbClr val="C00000"/>
                </a:solidFill>
                <a:latin typeface="Arial" panose="020B0604020202020204" pitchFamily="34" charset="0"/>
              </a:rPr>
              <a:t> + 8س + 16=0</a:t>
            </a:r>
            <a:endParaRPr lang="en-US" altLang="ar-EG" sz="4000">
              <a:solidFill>
                <a:srgbClr val="C00000"/>
              </a:solidFill>
              <a:latin typeface="Arial" panose="020B0604020202020204" pitchFamily="34" charset="0"/>
            </a:endParaRPr>
          </a:p>
        </p:txBody>
      </p:sp>
      <p:sp>
        <p:nvSpPr>
          <p:cNvPr id="9" name="Rectangle 1">
            <a:extLst>
              <a:ext uri="{FF2B5EF4-FFF2-40B4-BE49-F238E27FC236}">
                <a16:creationId xmlns:a16="http://schemas.microsoft.com/office/drawing/2014/main" id="{127C3B05-AB93-12DC-AE02-0B708E232F4F}"/>
              </a:ext>
            </a:extLst>
          </p:cNvPr>
          <p:cNvSpPr>
            <a:spLocks noChangeArrowheads="1"/>
          </p:cNvSpPr>
          <p:nvPr/>
        </p:nvSpPr>
        <p:spPr bwMode="auto">
          <a:xfrm>
            <a:off x="2555776" y="1062901"/>
            <a:ext cx="5143500" cy="707886"/>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ctr" rtl="1" eaLnBrk="1" hangingPunct="1">
              <a:defRPr/>
            </a:pPr>
            <a:r>
              <a:rPr lang="ar-EG" altLang="ar-EG" sz="4000" b="1" dirty="0">
                <a:solidFill>
                  <a:prstClr val="black"/>
                </a:solidFill>
                <a:latin typeface="Calibri" panose="020F0502020204030204" pitchFamily="34" charset="0"/>
              </a:rPr>
              <a:t>أ) جذر مكرر مرة واحدة. </a:t>
            </a:r>
            <a:endParaRPr lang="en-US" altLang="ar-EG" sz="4000" b="1" dirty="0">
              <a:solidFill>
                <a:prstClr val="black"/>
              </a:solidFill>
              <a:latin typeface="Calibri" panose="020F0502020204030204" pitchFamily="34" charset="0"/>
            </a:endParaRP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91264C0C-DE9D-AE39-09BD-503B98D72187}"/>
              </a:ext>
            </a:extLst>
          </p:cNvPr>
          <p:cNvSpPr txBox="1">
            <a:spLocks noChangeArrowheads="1"/>
          </p:cNvSpPr>
          <p:nvPr/>
        </p:nvSpPr>
        <p:spPr bwMode="auto">
          <a:xfrm>
            <a:off x="1403350" y="4292600"/>
            <a:ext cx="5643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latin typeface="Arial" panose="020B0604020202020204" pitchFamily="34" charset="0"/>
              </a:rPr>
              <a:t>2س</a:t>
            </a:r>
            <a:r>
              <a:rPr lang="ar-EG" altLang="ar-EG" sz="4000" b="1" baseline="30000">
                <a:solidFill>
                  <a:srgbClr val="C00000"/>
                </a:solidFill>
                <a:latin typeface="Arial" panose="020B0604020202020204" pitchFamily="34" charset="0"/>
              </a:rPr>
              <a:t>2</a:t>
            </a:r>
            <a:r>
              <a:rPr lang="ar-EG" altLang="ar-EG" sz="4000" b="1">
                <a:solidFill>
                  <a:srgbClr val="C00000"/>
                </a:solidFill>
                <a:latin typeface="Arial" panose="020B0604020202020204" pitchFamily="34" charset="0"/>
              </a:rPr>
              <a:t> - 23س + 45=0</a:t>
            </a:r>
            <a:endParaRPr lang="en-US" altLang="ar-EG" sz="4000">
              <a:solidFill>
                <a:srgbClr val="C00000"/>
              </a:solidFill>
              <a:latin typeface="Arial" panose="020B0604020202020204" pitchFamily="34" charset="0"/>
            </a:endParaRPr>
          </a:p>
        </p:txBody>
      </p:sp>
      <p:sp>
        <p:nvSpPr>
          <p:cNvPr id="9" name="Rectangle 1">
            <a:extLst>
              <a:ext uri="{FF2B5EF4-FFF2-40B4-BE49-F238E27FC236}">
                <a16:creationId xmlns:a16="http://schemas.microsoft.com/office/drawing/2014/main" id="{9064EA08-7026-7DE7-D5AE-FC0D050095E9}"/>
              </a:ext>
            </a:extLst>
          </p:cNvPr>
          <p:cNvSpPr>
            <a:spLocks noChangeArrowheads="1"/>
          </p:cNvSpPr>
          <p:nvPr/>
        </p:nvSpPr>
        <p:spPr bwMode="auto">
          <a:xfrm>
            <a:off x="1734343" y="1412776"/>
            <a:ext cx="5675313" cy="1323439"/>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ctr" rtl="1" eaLnBrk="1" hangingPunct="1">
              <a:defRPr/>
            </a:pPr>
            <a:r>
              <a:rPr lang="ar-EG" altLang="ar-EG" sz="4000" b="1" dirty="0">
                <a:solidFill>
                  <a:prstClr val="black"/>
                </a:solidFill>
                <a:latin typeface="Calibri" panose="020F0502020204030204" pitchFamily="34" charset="0"/>
              </a:rPr>
              <a:t>ب) جذر نسبي (غير صحيح) واحد، وجذر صحيح واحد. </a:t>
            </a:r>
            <a:endParaRPr lang="en-US" altLang="ar-EG" sz="4000" b="1" dirty="0">
              <a:solidFill>
                <a:prstClr val="black"/>
              </a:solidFill>
              <a:latin typeface="Calibri" panose="020F0502020204030204" pitchFamily="34" charset="0"/>
            </a:endParaRP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840C44C-F7BB-C3E7-5001-B907BE3D24FD}"/>
              </a:ext>
            </a:extLst>
          </p:cNvPr>
          <p:cNvSpPr txBox="1">
            <a:spLocks noChangeArrowheads="1"/>
          </p:cNvSpPr>
          <p:nvPr/>
        </p:nvSpPr>
        <p:spPr bwMode="auto">
          <a:xfrm>
            <a:off x="2500313" y="4127500"/>
            <a:ext cx="4214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4800" b="1">
                <a:solidFill>
                  <a:srgbClr val="C00000"/>
                </a:solidFill>
                <a:latin typeface="Arial" panose="020B0604020202020204" pitchFamily="34" charset="0"/>
              </a:rPr>
              <a:t>س</a:t>
            </a:r>
            <a:r>
              <a:rPr lang="ar-EG" altLang="ar-EG" sz="4800" b="1" baseline="30000">
                <a:solidFill>
                  <a:srgbClr val="C00000"/>
                </a:solidFill>
                <a:latin typeface="Arial" panose="020B0604020202020204" pitchFamily="34" charset="0"/>
              </a:rPr>
              <a:t>2</a:t>
            </a:r>
            <a:r>
              <a:rPr lang="ar-EG" altLang="ar-EG" sz="4800" b="1">
                <a:solidFill>
                  <a:srgbClr val="C00000"/>
                </a:solidFill>
                <a:latin typeface="Arial" panose="020B0604020202020204" pitchFamily="34" charset="0"/>
              </a:rPr>
              <a:t>- 4=0</a:t>
            </a:r>
            <a:endParaRPr lang="en-US" altLang="ar-EG" sz="4800">
              <a:solidFill>
                <a:srgbClr val="C00000"/>
              </a:solidFill>
              <a:latin typeface="Arial" panose="020B0604020202020204" pitchFamily="34" charset="0"/>
            </a:endParaRPr>
          </a:p>
        </p:txBody>
      </p:sp>
      <p:sp>
        <p:nvSpPr>
          <p:cNvPr id="9" name="Rectangle 1">
            <a:extLst>
              <a:ext uri="{FF2B5EF4-FFF2-40B4-BE49-F238E27FC236}">
                <a16:creationId xmlns:a16="http://schemas.microsoft.com/office/drawing/2014/main" id="{D351F6C5-F7E5-1379-F612-89441A34AFD4}"/>
              </a:ext>
            </a:extLst>
          </p:cNvPr>
          <p:cNvSpPr>
            <a:spLocks noChangeArrowheads="1"/>
          </p:cNvSpPr>
          <p:nvPr/>
        </p:nvSpPr>
        <p:spPr bwMode="auto">
          <a:xfrm>
            <a:off x="755291" y="692696"/>
            <a:ext cx="7704855" cy="1323439"/>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ctr" rtl="1" eaLnBrk="1" hangingPunct="1">
              <a:defRPr/>
            </a:pPr>
            <a:r>
              <a:rPr lang="ar-EG" altLang="ar-EG" sz="4000" b="1" dirty="0">
                <a:solidFill>
                  <a:prstClr val="black"/>
                </a:solidFill>
                <a:latin typeface="Calibri" panose="020F0502020204030204" pitchFamily="34" charset="0"/>
              </a:rPr>
              <a:t>جـ) جذران صحيحان مختلفان ومتعاكسان جمعيًّا. </a:t>
            </a:r>
            <a:endParaRPr lang="en-US" altLang="ar-EG" sz="4000" b="1" dirty="0">
              <a:solidFill>
                <a:prstClr val="black"/>
              </a:solidFill>
              <a:latin typeface="Calibri" panose="020F0502020204030204" pitchFamily="34" charset="0"/>
            </a:endParaRP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30.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8C698AD7-9F6C-4088-5F70-372D37BDA9B0}"/>
              </a:ext>
            </a:extLst>
          </p:cNvPr>
          <p:cNvSpPr txBox="1"/>
          <p:nvPr/>
        </p:nvSpPr>
        <p:spPr>
          <a:xfrm>
            <a:off x="863600" y="1772816"/>
            <a:ext cx="7416800" cy="2145268"/>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23) </a:t>
            </a:r>
            <a:r>
              <a:rPr lang="ar-EG" dirty="0">
                <a:solidFill>
                  <a:srgbClr val="C00000"/>
                </a:solidFill>
              </a:rPr>
              <a:t>اكتب: </a:t>
            </a:r>
            <a:r>
              <a:rPr lang="ar-EG" dirty="0"/>
              <a:t>وضح كيف تقرّب جذور المعادلة التربيعية عندما لا تكون أعدادًا صحيحة. </a:t>
            </a:r>
            <a:endParaRPr lang="en-US" dirty="0"/>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CEC9954-4C1C-4067-5922-CBC5D6DDCAF7}"/>
              </a:ext>
            </a:extLst>
          </p:cNvPr>
          <p:cNvSpPr txBox="1">
            <a:spLocks noChangeArrowheads="1"/>
          </p:cNvSpPr>
          <p:nvPr/>
        </p:nvSpPr>
        <p:spPr bwMode="auto">
          <a:xfrm>
            <a:off x="900113" y="1209675"/>
            <a:ext cx="72723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b="1" dirty="0">
                <a:latin typeface="Arial" panose="020B0604020202020204" pitchFamily="34" charset="0"/>
              </a:rPr>
              <a:t>مثل أولا الدالة المرتبطة بيانيا ثم حدد العددين الصحيحين المتتاليين اللذين يقطع التمثيل البياني محور السينات بينهما وأنشئ جدولًا بقيم بالأعشار بين هذين العددين الصحيحين ثم عين الموقع الذي تتغير عنده إشارة الدالة فتكون قيمة س التي تكون عندها قيمة الدالة أقرب إلى الصفر هي أفضل تقدير لجذر المعادلة.</a:t>
            </a:r>
            <a:endParaRPr lang="en-US" altLang="ar-EG" sz="3600" b="1" dirty="0">
              <a:latin typeface="Arial" panose="020B0604020202020204" pitchFamily="34" charset="0"/>
            </a:endParaRPr>
          </a:p>
        </p:txBody>
      </p:sp>
      <p:sp>
        <p:nvSpPr>
          <p:cNvPr id="64515" name="Rectangle 2">
            <a:extLst>
              <a:ext uri="{FF2B5EF4-FFF2-40B4-BE49-F238E27FC236}">
                <a16:creationId xmlns:a16="http://schemas.microsoft.com/office/drawing/2014/main" id="{0C06082F-5057-F233-90AD-BB179CD60DD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64516" name="Rectangle 3">
            <a:extLst>
              <a:ext uri="{FF2B5EF4-FFF2-40B4-BE49-F238E27FC236}">
                <a16:creationId xmlns:a16="http://schemas.microsoft.com/office/drawing/2014/main" id="{320B3CCF-2405-4933-0B1C-88AA1E1DDD37}"/>
              </a:ext>
            </a:extLst>
          </p:cNvPr>
          <p:cNvSpPr>
            <a:spLocks noChangeArrowheads="1"/>
          </p:cNvSpPr>
          <p:nvPr/>
        </p:nvSpPr>
        <p:spPr bwMode="auto">
          <a:xfrm>
            <a:off x="0"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115877" y="1996678"/>
            <a:ext cx="5455272"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5400" b="1" dirty="0">
                <a:solidFill>
                  <a:prstClr val="black"/>
                </a:solidFill>
                <a:cs typeface="Times New Roman" panose="02020603050405020304" pitchFamily="18" charset="0"/>
              </a:rPr>
              <a:t>تدريب على اختبار</a:t>
            </a:r>
          </a:p>
        </p:txBody>
      </p:sp>
    </p:spTree>
    <p:extLst>
      <p:ext uri="{BB962C8B-B14F-4D97-AF65-F5344CB8AC3E}">
        <p14:creationId xmlns:p14="http://schemas.microsoft.com/office/powerpoint/2010/main" val="3289133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2B5CC4B-4287-CE9E-D67F-6E1E58060FD4}"/>
              </a:ext>
            </a:extLst>
          </p:cNvPr>
          <p:cNvSpPr txBox="1"/>
          <p:nvPr/>
        </p:nvSpPr>
        <p:spPr>
          <a:xfrm>
            <a:off x="863600" y="1988840"/>
            <a:ext cx="7416800" cy="2145268"/>
          </a:xfrm>
          <a:prstGeom prst="flowChartAlternate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24) إذا حصل إبراهيم على الدرجة 50 في اختبار درجته العظمى 80. فما النسبة المئوية لدرجته في الاختبار؟</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76EC00-6624-B1C3-566A-908065899B44}"/>
              </a:ext>
            </a:extLst>
          </p:cNvPr>
          <p:cNvSpPr txBox="1"/>
          <p:nvPr/>
        </p:nvSpPr>
        <p:spPr bwMode="auto">
          <a:xfrm>
            <a:off x="719572" y="2636912"/>
            <a:ext cx="7704856" cy="769441"/>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algn="r" rtl="1" eaLnBrk="1" fontAlgn="auto" hangingPunct="1">
              <a:spcBef>
                <a:spcPts val="0"/>
              </a:spcBef>
              <a:spcAft>
                <a:spcPts val="0"/>
              </a:spcAft>
              <a:defRPr/>
            </a:pPr>
            <a:r>
              <a:rPr lang="ar-EG" sz="4400" b="1" dirty="0">
                <a:solidFill>
                  <a:prstClr val="black"/>
                </a:solidFill>
                <a:cs typeface="Times New Roman" panose="02020603050405020304" pitchFamily="18" charset="0"/>
              </a:rPr>
              <a:t>8) س</a:t>
            </a:r>
            <a:r>
              <a:rPr lang="ar-EG" sz="4400" b="1" baseline="30000" dirty="0">
                <a:solidFill>
                  <a:prstClr val="black"/>
                </a:solidFill>
                <a:cs typeface="Times New Roman" panose="02020603050405020304" pitchFamily="18" charset="0"/>
              </a:rPr>
              <a:t>2</a:t>
            </a:r>
            <a:r>
              <a:rPr lang="ar-EG" sz="4400" b="1" dirty="0">
                <a:solidFill>
                  <a:prstClr val="black"/>
                </a:solidFill>
                <a:cs typeface="Times New Roman" panose="02020603050405020304" pitchFamily="18" charset="0"/>
              </a:rPr>
              <a:t> + 7س + 14 = 0</a:t>
            </a:r>
          </a:p>
        </p:txBody>
      </p:sp>
    </p:spTree>
  </p:cSld>
  <p:clrMapOvr>
    <a:masterClrMapping/>
  </p:clrMapOvr>
  <p:transition>
    <p:pull dir="lu"/>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4594B55-8A84-118C-5C4A-FCFF671A9F1C}"/>
              </a:ext>
            </a:extLst>
          </p:cNvPr>
          <p:cNvSpPr txBox="1"/>
          <p:nvPr/>
        </p:nvSpPr>
        <p:spPr>
          <a:xfrm>
            <a:off x="3924300" y="1412875"/>
            <a:ext cx="4249738" cy="2554288"/>
          </a:xfrm>
          <a:prstGeom prst="round2DiagRect">
            <a:avLst/>
          </a:prstGeom>
          <a:noFill/>
          <a:ln>
            <a:noFill/>
          </a:ln>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dirty="0">
                <a:solidFill>
                  <a:schemeClr val="tx1"/>
                </a:solidFill>
              </a:rPr>
              <a:t> أ) </a:t>
            </a:r>
            <a:r>
              <a:rPr lang="ar-EG" sz="3600" b="1" dirty="0" err="1">
                <a:solidFill>
                  <a:schemeClr val="tx1"/>
                </a:solidFill>
              </a:rPr>
              <a:t>62.5%</a:t>
            </a:r>
            <a:r>
              <a:rPr lang="ar-EG" sz="3600" b="1" dirty="0">
                <a:solidFill>
                  <a:schemeClr val="tx1"/>
                </a:solidFill>
              </a:rPr>
              <a:t>         </a:t>
            </a:r>
          </a:p>
          <a:p>
            <a:pPr algn="r" rtl="1" eaLnBrk="1" fontAlgn="auto" hangingPunct="1">
              <a:spcBef>
                <a:spcPts val="0"/>
              </a:spcBef>
              <a:spcAft>
                <a:spcPts val="0"/>
              </a:spcAft>
              <a:defRPr/>
            </a:pPr>
            <a:r>
              <a:rPr lang="ar-EG" sz="3600" b="1" dirty="0">
                <a:solidFill>
                  <a:schemeClr val="tx1"/>
                </a:solidFill>
              </a:rPr>
              <a:t>ب) </a:t>
            </a:r>
            <a:r>
              <a:rPr lang="ar-EG" sz="3600" b="1" dirty="0" err="1">
                <a:solidFill>
                  <a:schemeClr val="tx1"/>
                </a:solidFill>
              </a:rPr>
              <a:t>6.25%</a:t>
            </a:r>
            <a:r>
              <a:rPr lang="ar-EG" sz="3600" b="1" dirty="0">
                <a:solidFill>
                  <a:schemeClr val="tx1"/>
                </a:solidFill>
              </a:rPr>
              <a:t>          </a:t>
            </a:r>
          </a:p>
          <a:p>
            <a:pPr algn="r" rtl="1" eaLnBrk="1" fontAlgn="auto" hangingPunct="1">
              <a:spcBef>
                <a:spcPts val="0"/>
              </a:spcBef>
              <a:spcAft>
                <a:spcPts val="0"/>
              </a:spcAft>
              <a:defRPr/>
            </a:pPr>
            <a:r>
              <a:rPr lang="ar-EG" sz="3600" b="1" dirty="0" err="1">
                <a:solidFill>
                  <a:schemeClr val="tx1"/>
                </a:solidFill>
              </a:rPr>
              <a:t>جـ</a:t>
            </a:r>
            <a:r>
              <a:rPr lang="ar-EG" sz="3600" b="1" dirty="0">
                <a:solidFill>
                  <a:schemeClr val="tx1"/>
                </a:solidFill>
              </a:rPr>
              <a:t>) </a:t>
            </a:r>
            <a:r>
              <a:rPr lang="ar-EG" sz="3600" b="1" dirty="0" err="1">
                <a:solidFill>
                  <a:schemeClr val="tx1"/>
                </a:solidFill>
              </a:rPr>
              <a:t>1.6%</a:t>
            </a:r>
            <a:r>
              <a:rPr lang="ar-EG" sz="3600" b="1" dirty="0">
                <a:solidFill>
                  <a:schemeClr val="tx1"/>
                </a:solidFill>
              </a:rPr>
              <a:t>           </a:t>
            </a:r>
          </a:p>
          <a:p>
            <a:pPr algn="r" rtl="1" eaLnBrk="1" fontAlgn="auto" hangingPunct="1">
              <a:spcBef>
                <a:spcPts val="0"/>
              </a:spcBef>
              <a:spcAft>
                <a:spcPts val="0"/>
              </a:spcAft>
              <a:defRPr/>
            </a:pPr>
            <a:r>
              <a:rPr lang="ar-EG" sz="3600" b="1" dirty="0">
                <a:solidFill>
                  <a:schemeClr val="tx1"/>
                </a:solidFill>
              </a:rPr>
              <a:t> د) 0.16% </a:t>
            </a:r>
            <a:endParaRPr lang="en-US" sz="3600" b="1" dirty="0">
              <a:solidFill>
                <a:schemeClr val="tx1"/>
              </a:solidFill>
            </a:endParaRPr>
          </a:p>
        </p:txBody>
      </p:sp>
      <p:sp>
        <p:nvSpPr>
          <p:cNvPr id="4" name="دائرة مجوفة 3">
            <a:extLst>
              <a:ext uri="{FF2B5EF4-FFF2-40B4-BE49-F238E27FC236}">
                <a16:creationId xmlns:a16="http://schemas.microsoft.com/office/drawing/2014/main" id="{597BA204-FFD5-F329-8F45-774ED66B4191}"/>
              </a:ext>
            </a:extLst>
          </p:cNvPr>
          <p:cNvSpPr/>
          <p:nvPr/>
        </p:nvSpPr>
        <p:spPr>
          <a:xfrm>
            <a:off x="7389813" y="1456764"/>
            <a:ext cx="784225" cy="723900"/>
          </a:xfrm>
          <a:prstGeom prst="donut">
            <a:avLst>
              <a:gd name="adj" fmla="val 12200"/>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endParaRPr lang="ar-SA">
              <a:solidFill>
                <a:schemeClr val="tx1"/>
              </a:solidFill>
            </a:endParaRPr>
          </a:p>
        </p:txBody>
      </p:sp>
      <p:grpSp>
        <p:nvGrpSpPr>
          <p:cNvPr id="2" name="مجموعة 9">
            <a:extLst>
              <a:ext uri="{FF2B5EF4-FFF2-40B4-BE49-F238E27FC236}">
                <a16:creationId xmlns:a16="http://schemas.microsoft.com/office/drawing/2014/main" id="{C334585A-F9EE-E512-BE65-5307143746C7}"/>
              </a:ext>
            </a:extLst>
          </p:cNvPr>
          <p:cNvGrpSpPr>
            <a:grpSpLocks/>
          </p:cNvGrpSpPr>
          <p:nvPr/>
        </p:nvGrpSpPr>
        <p:grpSpPr bwMode="auto">
          <a:xfrm>
            <a:off x="-684213" y="2022475"/>
            <a:ext cx="5797551" cy="1225550"/>
            <a:chOff x="-1764704" y="3632969"/>
            <a:chExt cx="5797277" cy="1224136"/>
          </a:xfrm>
        </p:grpSpPr>
        <p:sp>
          <p:nvSpPr>
            <p:cNvPr id="67590" name="TextBox 11">
              <a:extLst>
                <a:ext uri="{FF2B5EF4-FFF2-40B4-BE49-F238E27FC236}">
                  <a16:creationId xmlns:a16="http://schemas.microsoft.com/office/drawing/2014/main" id="{DBB66328-59B1-A606-8F1A-D2AFCBDF4EE4}"/>
                </a:ext>
              </a:extLst>
            </p:cNvPr>
            <p:cNvSpPr txBox="1">
              <a:spLocks noChangeArrowheads="1"/>
            </p:cNvSpPr>
            <p:nvPr/>
          </p:nvSpPr>
          <p:spPr bwMode="auto">
            <a:xfrm>
              <a:off x="1835696" y="3632969"/>
              <a:ext cx="21968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50× 100</a:t>
              </a:r>
              <a:endParaRPr lang="en-US" altLang="ar-EG" sz="3600">
                <a:solidFill>
                  <a:srgbClr val="002060"/>
                </a:solidFill>
                <a:latin typeface="Arial" panose="020B0604020202020204" pitchFamily="34" charset="0"/>
              </a:endParaRPr>
            </a:p>
          </p:txBody>
        </p:sp>
        <p:sp>
          <p:nvSpPr>
            <p:cNvPr id="67591" name="TextBox 11">
              <a:extLst>
                <a:ext uri="{FF2B5EF4-FFF2-40B4-BE49-F238E27FC236}">
                  <a16:creationId xmlns:a16="http://schemas.microsoft.com/office/drawing/2014/main" id="{0E127A68-1703-53DE-A4EE-B035AF1B53F7}"/>
                </a:ext>
              </a:extLst>
            </p:cNvPr>
            <p:cNvSpPr txBox="1">
              <a:spLocks noChangeArrowheads="1"/>
            </p:cNvSpPr>
            <p:nvPr/>
          </p:nvSpPr>
          <p:spPr bwMode="auto">
            <a:xfrm>
              <a:off x="2699792" y="4210774"/>
              <a:ext cx="865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80</a:t>
              </a:r>
              <a:endParaRPr lang="en-US" altLang="ar-EG" sz="3600">
                <a:solidFill>
                  <a:srgbClr val="002060"/>
                </a:solidFill>
                <a:latin typeface="Arial" panose="020B0604020202020204" pitchFamily="34" charset="0"/>
              </a:endParaRPr>
            </a:p>
          </p:txBody>
        </p:sp>
        <p:sp>
          <p:nvSpPr>
            <p:cNvPr id="67592" name="TextBox 11">
              <a:extLst>
                <a:ext uri="{FF2B5EF4-FFF2-40B4-BE49-F238E27FC236}">
                  <a16:creationId xmlns:a16="http://schemas.microsoft.com/office/drawing/2014/main" id="{7DF8450E-EE12-4338-9FDB-DA38A135B677}"/>
                </a:ext>
              </a:extLst>
            </p:cNvPr>
            <p:cNvSpPr txBox="1">
              <a:spLocks noChangeArrowheads="1"/>
            </p:cNvSpPr>
            <p:nvPr/>
          </p:nvSpPr>
          <p:spPr bwMode="auto">
            <a:xfrm>
              <a:off x="-1764704" y="3776985"/>
              <a:ext cx="5761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1600" b="1">
                  <a:solidFill>
                    <a:srgbClr val="002060"/>
                  </a:solidFill>
                  <a:latin typeface="Arial" panose="020B0604020202020204" pitchFamily="34" charset="0"/>
                </a:rPr>
                <a:t>ـــــــــــــــــــــــــــــــــــــــــــــ </a:t>
              </a:r>
              <a:r>
                <a:rPr lang="ar-EG" altLang="ar-EG" sz="3600" b="1">
                  <a:solidFill>
                    <a:srgbClr val="002060"/>
                  </a:solidFill>
                  <a:latin typeface="Arial" panose="020B0604020202020204" pitchFamily="34" charset="0"/>
                </a:rPr>
                <a:t>= 62.5 ٪</a:t>
              </a:r>
              <a:endParaRPr lang="en-US" altLang="ar-EG" sz="3600">
                <a:solidFill>
                  <a:srgbClr val="002060"/>
                </a:solidFill>
                <a:latin typeface="Arial" panose="020B0604020202020204" pitchFamily="34" charset="0"/>
              </a:endParaRPr>
            </a:p>
          </p:txBody>
        </p:sp>
      </p:grpSp>
      <p:sp>
        <p:nvSpPr>
          <p:cNvPr id="13" name="TextBox 11">
            <a:extLst>
              <a:ext uri="{FF2B5EF4-FFF2-40B4-BE49-F238E27FC236}">
                <a16:creationId xmlns:a16="http://schemas.microsoft.com/office/drawing/2014/main" id="{B4039594-1E1B-17D9-2EBE-0B5A33B46198}"/>
              </a:ext>
            </a:extLst>
          </p:cNvPr>
          <p:cNvSpPr txBox="1">
            <a:spLocks noChangeArrowheads="1"/>
          </p:cNvSpPr>
          <p:nvPr/>
        </p:nvSpPr>
        <p:spPr bwMode="auto">
          <a:xfrm>
            <a:off x="1135063" y="4622800"/>
            <a:ext cx="5761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4000" b="1">
                <a:solidFill>
                  <a:srgbClr val="002060"/>
                </a:solidFill>
                <a:latin typeface="Arial" panose="020B0604020202020204" pitchFamily="34" charset="0"/>
              </a:rPr>
              <a:t>الاختيار الصحيح: أ) 62.5٪  </a:t>
            </a:r>
            <a:endParaRPr lang="en-US" altLang="ar-EG" sz="4000">
              <a:solidFill>
                <a:srgbClr val="002060"/>
              </a:solidFill>
              <a:latin typeface="Arial" panose="020B0604020202020204" pitchFamily="34" charset="0"/>
            </a:endParaRPr>
          </a:p>
        </p:txBody>
      </p:sp>
    </p:spTree>
  </p:cSld>
  <p:clrMapOvr>
    <a:masterClrMapping/>
  </p:clrMapOvr>
  <p:transition>
    <p:plus/>
    <p:sndAc>
      <p:stSnd>
        <p:snd r:embed="rId2" name="cp_empt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500"/>
                                        <p:tgtEl>
                                          <p:spTgt spid="6">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heckerboard(across)">
                                      <p:cBhvr>
                                        <p:cTn id="19" dur="500"/>
                                        <p:tgtEl>
                                          <p:spTgt spid="6">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0083 - arcade game sound.wav"/>
                                        </p:tgtEl>
                                      </p:cMediaNode>
                                    </p:audio>
                                  </p:subTnLst>
                                </p:cTn>
                              </p:par>
                            </p:childTnLst>
                          </p:cTn>
                        </p:par>
                        <p:par>
                          <p:cTn id="25" fill="hold" nodeType="afterGroup">
                            <p:stCondLst>
                              <p:cond delay="500"/>
                            </p:stCondLst>
                            <p:childTnLst>
                              <p:par>
                                <p:cTn id="26" presetID="6"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5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4" name="0083 - arcade game sound.wav"/>
                                        </p:tgtEl>
                                      </p:cMediaNode>
                                    </p:audio>
                                  </p:subTnLst>
                                </p:cTn>
                              </p:par>
                            </p:childTnLst>
                          </p:cTn>
                        </p:par>
                        <p:par>
                          <p:cTn id="29" fill="hold" nodeType="afterGroup">
                            <p:stCondLst>
                              <p:cond delay="1000"/>
                            </p:stCondLst>
                            <p:childTnLst>
                              <p:par>
                                <p:cTn id="30" presetID="18" presetClass="entr" presetSubtype="1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6885D97-62C8-C91E-E085-B4253FAA6D8B}"/>
              </a:ext>
            </a:extLst>
          </p:cNvPr>
          <p:cNvSpPr txBox="1"/>
          <p:nvPr/>
        </p:nvSpPr>
        <p:spPr>
          <a:xfrm>
            <a:off x="2051050" y="3149600"/>
            <a:ext cx="5905500" cy="715963"/>
          </a:xfrm>
          <a:prstGeom prst="round2DiagRect">
            <a:avLst/>
          </a:prstGeom>
          <a:noFill/>
          <a:ln>
            <a:noFill/>
          </a:ln>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dirty="0"/>
              <a:t>أ) </a:t>
            </a:r>
            <a:r>
              <a:rPr lang="ar-EG" sz="3600" b="1" dirty="0" err="1"/>
              <a:t>جـ</a:t>
            </a:r>
            <a:r>
              <a:rPr lang="ar-EG" sz="3600" b="1" dirty="0"/>
              <a:t> = 1\2 </a:t>
            </a:r>
            <a:r>
              <a:rPr lang="ar-EG" sz="3600" b="1" dirty="0" err="1"/>
              <a:t>جـ</a:t>
            </a:r>
            <a:r>
              <a:rPr lang="ar-EG" sz="3600" b="1" dirty="0"/>
              <a:t> </a:t>
            </a:r>
            <a:r>
              <a:rPr lang="ar-EG" sz="3600" b="1" dirty="0" err="1"/>
              <a:t>ن2</a:t>
            </a:r>
            <a:r>
              <a:rPr lang="ar-EG" sz="3600" b="1" dirty="0"/>
              <a:t> – ف </a:t>
            </a:r>
            <a:endParaRPr lang="en-US" sz="3600" dirty="0"/>
          </a:p>
        </p:txBody>
      </p:sp>
      <p:sp>
        <p:nvSpPr>
          <p:cNvPr id="4" name="دائرة مجوفة 3">
            <a:extLst>
              <a:ext uri="{FF2B5EF4-FFF2-40B4-BE49-F238E27FC236}">
                <a16:creationId xmlns:a16="http://schemas.microsoft.com/office/drawing/2014/main" id="{28F21C8B-4759-35A6-77E5-EC8030D9CDD1}"/>
              </a:ext>
            </a:extLst>
          </p:cNvPr>
          <p:cNvSpPr/>
          <p:nvPr/>
        </p:nvSpPr>
        <p:spPr>
          <a:xfrm>
            <a:off x="7316788" y="5300663"/>
            <a:ext cx="784225" cy="723900"/>
          </a:xfrm>
          <a:prstGeom prst="donut">
            <a:avLst>
              <a:gd name="adj" fmla="val 12200"/>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endParaRPr lang="ar-SA">
              <a:solidFill>
                <a:schemeClr val="tx1"/>
              </a:solidFill>
            </a:endParaRPr>
          </a:p>
        </p:txBody>
      </p:sp>
      <p:sp>
        <p:nvSpPr>
          <p:cNvPr id="13" name="TextBox 11">
            <a:extLst>
              <a:ext uri="{FF2B5EF4-FFF2-40B4-BE49-F238E27FC236}">
                <a16:creationId xmlns:a16="http://schemas.microsoft.com/office/drawing/2014/main" id="{CFB8458F-ECA1-CA54-A4B2-A260BDA6B6A4}"/>
              </a:ext>
            </a:extLst>
          </p:cNvPr>
          <p:cNvSpPr txBox="1">
            <a:spLocks noChangeArrowheads="1"/>
          </p:cNvSpPr>
          <p:nvPr/>
        </p:nvSpPr>
        <p:spPr bwMode="auto">
          <a:xfrm>
            <a:off x="803275" y="4775200"/>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الاختيار الصحيح: د) جـ = 2ف\ ن</a:t>
            </a:r>
            <a:r>
              <a:rPr lang="ar-EG" altLang="ar-EG" sz="3600" b="1" baseline="30000">
                <a:solidFill>
                  <a:srgbClr val="002060"/>
                </a:solidFill>
                <a:latin typeface="Arial" panose="020B0604020202020204" pitchFamily="34" charset="0"/>
              </a:rPr>
              <a:t>2</a:t>
            </a:r>
            <a:r>
              <a:rPr lang="ar-EG" altLang="ar-EG" sz="3600" b="1">
                <a:solidFill>
                  <a:srgbClr val="002060"/>
                </a:solidFill>
                <a:latin typeface="Arial" panose="020B0604020202020204" pitchFamily="34" charset="0"/>
              </a:rPr>
              <a:t> </a:t>
            </a:r>
            <a:endParaRPr lang="en-US" altLang="ar-EG" sz="3600">
              <a:solidFill>
                <a:srgbClr val="002060"/>
              </a:solidFill>
              <a:latin typeface="Arial" panose="020B0604020202020204" pitchFamily="34" charset="0"/>
            </a:endParaRPr>
          </a:p>
        </p:txBody>
      </p:sp>
      <p:sp>
        <p:nvSpPr>
          <p:cNvPr id="14" name="مستطيل 13">
            <a:extLst>
              <a:ext uri="{FF2B5EF4-FFF2-40B4-BE49-F238E27FC236}">
                <a16:creationId xmlns:a16="http://schemas.microsoft.com/office/drawing/2014/main" id="{AB223037-2ED5-BC3D-397E-47A7418DA13E}"/>
              </a:ext>
            </a:extLst>
          </p:cNvPr>
          <p:cNvSpPr>
            <a:spLocks noChangeArrowheads="1"/>
          </p:cNvSpPr>
          <p:nvPr/>
        </p:nvSpPr>
        <p:spPr bwMode="auto">
          <a:xfrm>
            <a:off x="755650" y="472618"/>
            <a:ext cx="7777163" cy="2123658"/>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p>
            <a:pPr algn="ctr" rtl="1" eaLnBrk="1" hangingPunct="1">
              <a:defRPr/>
            </a:pPr>
            <a:r>
              <a:rPr lang="ar-EG" altLang="ar-EG" sz="3200" b="1" dirty="0">
                <a:solidFill>
                  <a:prstClr val="black"/>
                </a:solidFill>
                <a:latin typeface="Calibri" panose="020F0502020204030204" pitchFamily="34" charset="0"/>
              </a:rPr>
              <a:t>25) تمثّل الصيغة ف = 1\2 جـ </a:t>
            </a:r>
            <a:r>
              <a:rPr lang="ar-EG" sz="3200" b="1" dirty="0"/>
              <a:t>ن</a:t>
            </a:r>
            <a:r>
              <a:rPr lang="ar-EG" sz="3200" b="1" baseline="30000" dirty="0"/>
              <a:t>2</a:t>
            </a:r>
            <a:r>
              <a:rPr lang="ar-EG" sz="3200" b="1" dirty="0"/>
              <a:t> </a:t>
            </a:r>
            <a:endParaRPr lang="en-US" sz="3200" dirty="0"/>
          </a:p>
          <a:p>
            <a:pPr algn="ctr" rtl="1" eaLnBrk="1" hangingPunct="1">
              <a:defRPr/>
            </a:pPr>
            <a:r>
              <a:rPr lang="ar-EG" altLang="ar-EG" sz="3200" b="1" dirty="0">
                <a:solidFill>
                  <a:prstClr val="black"/>
                </a:solidFill>
                <a:latin typeface="Calibri" panose="020F0502020204030204" pitchFamily="34" charset="0"/>
              </a:rPr>
              <a:t> المسافة </a:t>
            </a:r>
            <a:r>
              <a:rPr lang="ar-SA" altLang="ar-EG" sz="3200" b="1" dirty="0">
                <a:solidFill>
                  <a:prstClr val="black"/>
                </a:solidFill>
                <a:latin typeface="Calibri" panose="020F0502020204030204" pitchFamily="34" charset="0"/>
              </a:rPr>
              <a:t>(</a:t>
            </a:r>
            <a:r>
              <a:rPr lang="ar-EG" altLang="ar-EG" sz="3200" b="1" dirty="0">
                <a:solidFill>
                  <a:prstClr val="black"/>
                </a:solidFill>
                <a:latin typeface="Calibri" panose="020F0502020204030204" pitchFamily="34" charset="0"/>
              </a:rPr>
              <a:t>ف</a:t>
            </a:r>
            <a:r>
              <a:rPr lang="ar-SA" altLang="ar-EG" sz="3200" b="1" dirty="0">
                <a:solidFill>
                  <a:prstClr val="black"/>
                </a:solidFill>
                <a:latin typeface="Calibri" panose="020F0502020204030204" pitchFamily="34" charset="0"/>
              </a:rPr>
              <a:t>)</a:t>
            </a:r>
            <a:r>
              <a:rPr lang="ar-EG" altLang="ar-EG" sz="3200" b="1" dirty="0">
                <a:solidFill>
                  <a:prstClr val="black"/>
                </a:solidFill>
                <a:latin typeface="Calibri" panose="020F0502020204030204" pitchFamily="34" charset="0"/>
              </a:rPr>
              <a:t> بالأمتار التي يقطعها جسم يسقط على كوكب سقوطًا حرًا بعد </a:t>
            </a:r>
            <a:r>
              <a:rPr lang="ar-SA" altLang="ar-EG" sz="3200" b="1" dirty="0">
                <a:solidFill>
                  <a:prstClr val="black"/>
                </a:solidFill>
                <a:latin typeface="Calibri" panose="020F0502020204030204" pitchFamily="34" charset="0"/>
              </a:rPr>
              <a:t>(</a:t>
            </a:r>
            <a:r>
              <a:rPr lang="ar-EG" altLang="ar-EG" sz="3200" b="1" dirty="0">
                <a:solidFill>
                  <a:prstClr val="black"/>
                </a:solidFill>
                <a:latin typeface="Calibri" panose="020F0502020204030204" pitchFamily="34" charset="0"/>
              </a:rPr>
              <a:t>ن</a:t>
            </a:r>
            <a:r>
              <a:rPr lang="ar-SA" altLang="ar-EG" sz="3200" b="1" dirty="0">
                <a:solidFill>
                  <a:prstClr val="black"/>
                </a:solidFill>
                <a:latin typeface="Calibri" panose="020F0502020204030204" pitchFamily="34" charset="0"/>
              </a:rPr>
              <a:t>)</a:t>
            </a:r>
            <a:r>
              <a:rPr lang="ar-EG" altLang="ar-EG" sz="3200" b="1" dirty="0">
                <a:solidFill>
                  <a:prstClr val="black"/>
                </a:solidFill>
                <a:latin typeface="Calibri" panose="020F0502020204030204" pitchFamily="34" charset="0"/>
              </a:rPr>
              <a:t> ثانية. اكتب الصيغة بدلالة المتغير ج</a:t>
            </a:r>
            <a:r>
              <a:rPr lang="ar-SA" altLang="ar-EG" sz="3200" b="1" dirty="0">
                <a:solidFill>
                  <a:prstClr val="black"/>
                </a:solidFill>
                <a:latin typeface="Calibri" panose="020F0502020204030204" pitchFamily="34" charset="0"/>
              </a:rPr>
              <a:t>ـ</a:t>
            </a:r>
            <a:r>
              <a:rPr lang="ar-EG" altLang="ar-EG" sz="3200" b="1" dirty="0">
                <a:solidFill>
                  <a:prstClr val="black"/>
                </a:solidFill>
                <a:latin typeface="Calibri" panose="020F0502020204030204" pitchFamily="34" charset="0"/>
              </a:rPr>
              <a:t>، الذي يمثّل تسارع الجاذبية. </a:t>
            </a:r>
            <a:endParaRPr lang="en-US" altLang="ar-EG" sz="3200" b="1" dirty="0">
              <a:solidFill>
                <a:prstClr val="black"/>
              </a:solidFill>
              <a:latin typeface="Calibri" panose="020F0502020204030204" pitchFamily="34" charset="0"/>
            </a:endParaRPr>
          </a:p>
        </p:txBody>
      </p:sp>
      <p:sp>
        <p:nvSpPr>
          <p:cNvPr id="12" name="مربع نص 11">
            <a:extLst>
              <a:ext uri="{FF2B5EF4-FFF2-40B4-BE49-F238E27FC236}">
                <a16:creationId xmlns:a16="http://schemas.microsoft.com/office/drawing/2014/main" id="{55CAE97C-13E9-863A-15C3-4E087EAA6055}"/>
              </a:ext>
            </a:extLst>
          </p:cNvPr>
          <p:cNvSpPr txBox="1"/>
          <p:nvPr/>
        </p:nvSpPr>
        <p:spPr>
          <a:xfrm>
            <a:off x="2195513" y="3789363"/>
            <a:ext cx="5905500" cy="714375"/>
          </a:xfrm>
          <a:prstGeom prst="round2DiagRect">
            <a:avLst/>
          </a:prstGeom>
          <a:noFill/>
          <a:ln>
            <a:noFill/>
          </a:ln>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dirty="0"/>
              <a:t>ب) </a:t>
            </a:r>
            <a:r>
              <a:rPr lang="ar-EG" sz="3600" b="1" dirty="0" err="1"/>
              <a:t>جـ</a:t>
            </a:r>
            <a:r>
              <a:rPr lang="ar-EG" sz="3600" b="1" dirty="0"/>
              <a:t> = </a:t>
            </a:r>
            <a:r>
              <a:rPr lang="ar-EG" sz="3600" b="1" dirty="0" err="1"/>
              <a:t>2ف</a:t>
            </a:r>
            <a:r>
              <a:rPr lang="ar-EG" sz="3600" b="1" dirty="0"/>
              <a:t> – </a:t>
            </a:r>
            <a:r>
              <a:rPr lang="ar-EG" sz="3600" b="1" dirty="0" err="1"/>
              <a:t>ن</a:t>
            </a:r>
            <a:r>
              <a:rPr lang="ar-EG" sz="3600" b="1" baseline="30000" dirty="0" err="1"/>
              <a:t>2</a:t>
            </a:r>
            <a:r>
              <a:rPr lang="ar-EG" sz="3600" b="1" dirty="0"/>
              <a:t> </a:t>
            </a:r>
            <a:endParaRPr lang="en-US" sz="3600" dirty="0"/>
          </a:p>
        </p:txBody>
      </p:sp>
      <p:sp>
        <p:nvSpPr>
          <p:cNvPr id="15" name="مربع نص 14">
            <a:extLst>
              <a:ext uri="{FF2B5EF4-FFF2-40B4-BE49-F238E27FC236}">
                <a16:creationId xmlns:a16="http://schemas.microsoft.com/office/drawing/2014/main" id="{94AD3C9F-0C2B-1CD3-D9C5-99DA8478A26D}"/>
              </a:ext>
            </a:extLst>
          </p:cNvPr>
          <p:cNvSpPr txBox="1"/>
          <p:nvPr/>
        </p:nvSpPr>
        <p:spPr>
          <a:xfrm>
            <a:off x="2268538" y="4508500"/>
            <a:ext cx="5903912" cy="715963"/>
          </a:xfrm>
          <a:prstGeom prst="round2DiagRect">
            <a:avLst/>
          </a:prstGeom>
          <a:noFill/>
          <a:ln>
            <a:noFill/>
          </a:ln>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en-US" sz="3600" b="1" dirty="0"/>
              <a:t> </a:t>
            </a:r>
            <a:r>
              <a:rPr lang="ar-EG" sz="3600" b="1" dirty="0" err="1"/>
              <a:t>جـ</a:t>
            </a:r>
            <a:r>
              <a:rPr lang="ar-EG" sz="3600" b="1" dirty="0"/>
              <a:t>) </a:t>
            </a:r>
            <a:r>
              <a:rPr lang="ar-EG" sz="3600" b="1" dirty="0" err="1"/>
              <a:t>جـ</a:t>
            </a:r>
            <a:r>
              <a:rPr lang="ar-EG" sz="3600" b="1" dirty="0"/>
              <a:t> = </a:t>
            </a:r>
            <a:r>
              <a:rPr lang="ar-EG" sz="3600" b="1" dirty="0" err="1"/>
              <a:t>ف </a:t>
            </a:r>
            <a:r>
              <a:rPr lang="ar-EG" sz="3600" b="1" dirty="0"/>
              <a:t>-1\2 </a:t>
            </a:r>
            <a:r>
              <a:rPr lang="ar-EG" sz="3600" b="1" dirty="0" err="1"/>
              <a:t>جـ</a:t>
            </a:r>
            <a:r>
              <a:rPr lang="ar-EG" sz="3600" b="1" dirty="0"/>
              <a:t> </a:t>
            </a:r>
            <a:r>
              <a:rPr lang="ar-EG" sz="3600" b="1" dirty="0" err="1"/>
              <a:t>ن</a:t>
            </a:r>
            <a:r>
              <a:rPr lang="ar-EG" sz="3600" b="1" baseline="30000" dirty="0" err="1"/>
              <a:t>2</a:t>
            </a:r>
            <a:r>
              <a:rPr lang="ar-EG" sz="3600" b="1" dirty="0"/>
              <a:t> </a:t>
            </a:r>
            <a:endParaRPr lang="en-US" sz="3600" dirty="0"/>
          </a:p>
        </p:txBody>
      </p:sp>
      <p:sp>
        <p:nvSpPr>
          <p:cNvPr id="16" name="مربع نص 15">
            <a:extLst>
              <a:ext uri="{FF2B5EF4-FFF2-40B4-BE49-F238E27FC236}">
                <a16:creationId xmlns:a16="http://schemas.microsoft.com/office/drawing/2014/main" id="{EB48D4F5-D0E7-BB21-5C59-093973DE83D9}"/>
              </a:ext>
            </a:extLst>
          </p:cNvPr>
          <p:cNvSpPr txBox="1"/>
          <p:nvPr/>
        </p:nvSpPr>
        <p:spPr>
          <a:xfrm>
            <a:off x="2124075" y="5305425"/>
            <a:ext cx="5903913" cy="715963"/>
          </a:xfrm>
          <a:prstGeom prst="round2DiagRect">
            <a:avLst/>
          </a:prstGeom>
          <a:noFill/>
          <a:ln>
            <a:noFill/>
          </a:ln>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en-US" sz="3600" b="1" dirty="0"/>
              <a:t> </a:t>
            </a:r>
            <a:r>
              <a:rPr lang="ar-EG" sz="3600" b="1" dirty="0"/>
              <a:t>د) </a:t>
            </a:r>
            <a:r>
              <a:rPr lang="ar-EG" sz="3600" b="1" dirty="0" err="1"/>
              <a:t>جـ</a:t>
            </a:r>
            <a:r>
              <a:rPr lang="ar-EG" sz="3600" b="1" dirty="0"/>
              <a:t> = </a:t>
            </a:r>
            <a:r>
              <a:rPr lang="ar-EG" sz="3600" b="1" dirty="0" err="1"/>
              <a:t>2ف</a:t>
            </a:r>
            <a:r>
              <a:rPr lang="ar-EG" sz="3600" b="1" dirty="0"/>
              <a:t>\ </a:t>
            </a:r>
            <a:r>
              <a:rPr lang="ar-EG" sz="3600" b="1" dirty="0" err="1"/>
              <a:t>ن</a:t>
            </a:r>
            <a:r>
              <a:rPr lang="ar-EG" sz="3600" b="1" baseline="30000" dirty="0" err="1"/>
              <a:t>2</a:t>
            </a:r>
            <a:r>
              <a:rPr lang="ar-EG" sz="3600" b="1" dirty="0"/>
              <a:t> </a:t>
            </a:r>
            <a:endParaRPr lang="en-US" sz="3600" dirty="0"/>
          </a:p>
        </p:txBody>
      </p:sp>
    </p:spTree>
  </p:cSld>
  <p:clrMapOvr>
    <a:masterClrMapping/>
  </p:clrMapOvr>
  <p:transition>
    <p:plus/>
    <p:sndAc>
      <p:stSnd>
        <p:snd r:embed="rId2" name="cp_empt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heckerboard(across)">
                                      <p:cBhvr>
                                        <p:cTn id="11" dur="500"/>
                                        <p:tgtEl>
                                          <p:spTgt spid="6">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5" dur="500"/>
                                        <p:tgtEl>
                                          <p:spTgt spid="12">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9" dur="500"/>
                                        <p:tgtEl>
                                          <p:spTgt spid="15">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3" dur="500"/>
                                        <p:tgtEl>
                                          <p:spTgt spid="16">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5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4" name="0083 - arcade game sound.wav"/>
                                        </p:tgtEl>
                                      </p:cMediaNode>
                                    </p:audio>
                                  </p:subTnLst>
                                </p:cTn>
                              </p:par>
                            </p:childTnLst>
                          </p:cTn>
                        </p:par>
                        <p:par>
                          <p:cTn id="29" fill="hold" nodeType="afterGroup">
                            <p:stCondLst>
                              <p:cond delay="500"/>
                            </p:stCondLst>
                            <p:childTnLst>
                              <p:par>
                                <p:cTn id="30" presetID="18" presetClass="entr" presetSubtype="1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3" grpId="0"/>
      <p:bldP spid="12" grpId="0" build="allAtOnce"/>
      <p:bldP spid="15" grpId="0" build="allAtOnce"/>
      <p:bldP spid="16"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115877" y="1996678"/>
            <a:ext cx="5455272"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5400" b="1" dirty="0">
                <a:solidFill>
                  <a:prstClr val="black"/>
                </a:solidFill>
                <a:cs typeface="Times New Roman" panose="02020603050405020304" pitchFamily="18" charset="0"/>
              </a:rPr>
              <a:t>مراجعة تراكمية </a:t>
            </a:r>
          </a:p>
        </p:txBody>
      </p:sp>
    </p:spTree>
    <p:extLst>
      <p:ext uri="{BB962C8B-B14F-4D97-AF65-F5344CB8AC3E}">
        <p14:creationId xmlns:p14="http://schemas.microsoft.com/office/powerpoint/2010/main" val="1893850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99090910-E8AE-50AA-1A53-B9E3DB7B6280}"/>
              </a:ext>
            </a:extLst>
          </p:cNvPr>
          <p:cNvSpPr txBox="1"/>
          <p:nvPr/>
        </p:nvSpPr>
        <p:spPr>
          <a:xfrm>
            <a:off x="863600" y="1432297"/>
            <a:ext cx="7416800" cy="2826306"/>
          </a:xfrm>
          <a:prstGeom prst="flowChartAlternate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أوجد إحداثيات الرأس، ومعادلة محور التماثل، وبين إذا كان الرأس يمثّل قيمة عظمى أم قيمة صغرى، ثم مثّل الدالة بيانيًّا:  (الدرس 8-1)</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AE9A0A1-0600-2173-245D-C5FE8D36D3F5}"/>
              </a:ext>
            </a:extLst>
          </p:cNvPr>
          <p:cNvSpPr>
            <a:spLocks noChangeArrowheads="1"/>
          </p:cNvSpPr>
          <p:nvPr/>
        </p:nvSpPr>
        <p:spPr bwMode="auto">
          <a:xfrm>
            <a:off x="821782" y="2636912"/>
            <a:ext cx="7456488" cy="769938"/>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400" b="1" dirty="0">
                <a:latin typeface="Calibri" panose="020F0502020204030204" pitchFamily="34" charset="0"/>
              </a:rPr>
              <a:t>26) ص = 3س</a:t>
            </a:r>
            <a:r>
              <a:rPr lang="ar-EG" altLang="ar-EG" sz="4400" b="1" baseline="30000" dirty="0">
                <a:latin typeface="Calibri" panose="020F0502020204030204" pitchFamily="34" charset="0"/>
              </a:rPr>
              <a:t>2</a:t>
            </a:r>
            <a:endParaRPr lang="ar-EG" altLang="ar-EG" sz="4400" dirty="0">
              <a:solidFill>
                <a:srgbClr val="0000CC"/>
              </a:solidFill>
              <a:latin typeface="Calibri" panose="020F0502020204030204" pitchFamily="34"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
                                        <p:tgtEl>
                                          <p:spTgt spid="20"/>
                                        </p:tgtEl>
                                      </p:cBhvr>
                                    </p:animEffect>
                                    <p:anim calcmode="lin" valueType="num">
                                      <p:cBhvr>
                                        <p:cTn id="8" dur="200" fill="hold"/>
                                        <p:tgtEl>
                                          <p:spTgt spid="20"/>
                                        </p:tgtEl>
                                        <p:attrNameLst>
                                          <p:attrName>ppt_x</p:attrName>
                                        </p:attrNameLst>
                                      </p:cBhvr>
                                      <p:tavLst>
                                        <p:tav tm="0">
                                          <p:val>
                                            <p:strVal val="#ppt_x"/>
                                          </p:val>
                                        </p:tav>
                                        <p:tav tm="100000">
                                          <p:val>
                                            <p:strVal val="#ppt_x"/>
                                          </p:val>
                                        </p:tav>
                                      </p:tavLst>
                                    </p:anim>
                                    <p:anim calcmode="lin" valueType="num">
                                      <p:cBhvr>
                                        <p:cTn id="9" dur="200" fill="hold"/>
                                        <p:tgtEl>
                                          <p:spTgt spid="20"/>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D5293B-3C92-B5D9-1378-FB4D0EAEC444}"/>
              </a:ext>
            </a:extLst>
          </p:cNvPr>
          <p:cNvSpPr txBox="1">
            <a:spLocks noChangeArrowheads="1"/>
          </p:cNvSpPr>
          <p:nvPr/>
        </p:nvSpPr>
        <p:spPr bwMode="auto">
          <a:xfrm>
            <a:off x="5532438" y="1198563"/>
            <a:ext cx="112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-ب</a:t>
            </a:r>
            <a:endParaRPr lang="en-US" altLang="ar-EG" sz="3600">
              <a:solidFill>
                <a:srgbClr val="C00000"/>
              </a:solidFill>
              <a:latin typeface="Arial" panose="020B0604020202020204" pitchFamily="34" charset="0"/>
            </a:endParaRPr>
          </a:p>
        </p:txBody>
      </p:sp>
      <p:sp>
        <p:nvSpPr>
          <p:cNvPr id="8" name="TextBox 11">
            <a:extLst>
              <a:ext uri="{FF2B5EF4-FFF2-40B4-BE49-F238E27FC236}">
                <a16:creationId xmlns:a16="http://schemas.microsoft.com/office/drawing/2014/main" id="{61FB1353-4CD4-96AD-C5C4-722454923300}"/>
              </a:ext>
            </a:extLst>
          </p:cNvPr>
          <p:cNvSpPr txBox="1">
            <a:spLocks noChangeArrowheads="1"/>
          </p:cNvSpPr>
          <p:nvPr/>
        </p:nvSpPr>
        <p:spPr bwMode="auto">
          <a:xfrm>
            <a:off x="4932363" y="14144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rPr>
              <a:t>س= </a:t>
            </a:r>
            <a:r>
              <a:rPr lang="ar-EG" altLang="ar-EG" sz="1600" b="1">
                <a:solidFill>
                  <a:srgbClr val="C00000"/>
                </a:solidFill>
              </a:rPr>
              <a:t>ــــــــــــــــــــــــــــــــ</a:t>
            </a:r>
            <a:endParaRPr lang="en-US" altLang="ar-EG" sz="3600">
              <a:solidFill>
                <a:srgbClr val="C00000"/>
              </a:solidFill>
            </a:endParaRPr>
          </a:p>
        </p:txBody>
      </p:sp>
      <p:sp>
        <p:nvSpPr>
          <p:cNvPr id="9" name="TextBox 11">
            <a:extLst>
              <a:ext uri="{FF2B5EF4-FFF2-40B4-BE49-F238E27FC236}">
                <a16:creationId xmlns:a16="http://schemas.microsoft.com/office/drawing/2014/main" id="{F262D863-56F0-FA5E-E4CA-33FF2CB8065C}"/>
              </a:ext>
            </a:extLst>
          </p:cNvPr>
          <p:cNvSpPr txBox="1">
            <a:spLocks noChangeArrowheads="1"/>
          </p:cNvSpPr>
          <p:nvPr/>
        </p:nvSpPr>
        <p:spPr bwMode="auto">
          <a:xfrm>
            <a:off x="1547813" y="4727575"/>
            <a:ext cx="619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معادلة محور التماثل هي س = 0</a:t>
            </a:r>
            <a:endParaRPr lang="en-US" altLang="ar-EG" sz="3600">
              <a:latin typeface="Arial" panose="020B0604020202020204" pitchFamily="34" charset="0"/>
            </a:endParaRPr>
          </a:p>
        </p:txBody>
      </p:sp>
      <p:sp>
        <p:nvSpPr>
          <p:cNvPr id="6" name="TextBox 11">
            <a:extLst>
              <a:ext uri="{FF2B5EF4-FFF2-40B4-BE49-F238E27FC236}">
                <a16:creationId xmlns:a16="http://schemas.microsoft.com/office/drawing/2014/main" id="{ACB7818A-B1D9-E516-8292-62321FBC2C86}"/>
              </a:ext>
            </a:extLst>
          </p:cNvPr>
          <p:cNvSpPr txBox="1">
            <a:spLocks noChangeArrowheads="1"/>
          </p:cNvSpPr>
          <p:nvPr/>
        </p:nvSpPr>
        <p:spPr bwMode="auto">
          <a:xfrm>
            <a:off x="5461000" y="1990725"/>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2أ</a:t>
            </a:r>
            <a:endParaRPr lang="en-US" altLang="ar-EG" sz="3600">
              <a:solidFill>
                <a:srgbClr val="C00000"/>
              </a:solidFill>
              <a:latin typeface="Arial" panose="020B0604020202020204" pitchFamily="34" charset="0"/>
            </a:endParaRPr>
          </a:p>
        </p:txBody>
      </p:sp>
      <p:sp>
        <p:nvSpPr>
          <p:cNvPr id="7" name="TextBox 11">
            <a:extLst>
              <a:ext uri="{FF2B5EF4-FFF2-40B4-BE49-F238E27FC236}">
                <a16:creationId xmlns:a16="http://schemas.microsoft.com/office/drawing/2014/main" id="{B07AB042-D374-5391-80AE-58861276D6CC}"/>
              </a:ext>
            </a:extLst>
          </p:cNvPr>
          <p:cNvSpPr txBox="1">
            <a:spLocks noChangeArrowheads="1"/>
          </p:cNvSpPr>
          <p:nvPr/>
        </p:nvSpPr>
        <p:spPr bwMode="auto">
          <a:xfrm>
            <a:off x="2092325" y="2782888"/>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0</a:t>
            </a:r>
            <a:endParaRPr lang="en-US" altLang="ar-EG" sz="3600">
              <a:solidFill>
                <a:srgbClr val="002060"/>
              </a:solidFill>
              <a:latin typeface="Arial" panose="020B0604020202020204" pitchFamily="34" charset="0"/>
            </a:endParaRPr>
          </a:p>
        </p:txBody>
      </p:sp>
      <p:sp>
        <p:nvSpPr>
          <p:cNvPr id="10" name="TextBox 11">
            <a:extLst>
              <a:ext uri="{FF2B5EF4-FFF2-40B4-BE49-F238E27FC236}">
                <a16:creationId xmlns:a16="http://schemas.microsoft.com/office/drawing/2014/main" id="{AADDA2C1-B46B-80DD-0E75-2977A0C3F44A}"/>
              </a:ext>
            </a:extLst>
          </p:cNvPr>
          <p:cNvSpPr txBox="1">
            <a:spLocks noChangeArrowheads="1"/>
          </p:cNvSpPr>
          <p:nvPr/>
        </p:nvSpPr>
        <p:spPr bwMode="auto">
          <a:xfrm>
            <a:off x="323850" y="2998788"/>
            <a:ext cx="5153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س= </a:t>
            </a:r>
            <a:r>
              <a:rPr lang="ar-EG" altLang="ar-EG" sz="1600" b="1">
                <a:solidFill>
                  <a:srgbClr val="002060"/>
                </a:solidFill>
              </a:rPr>
              <a:t>ــــــــــــــــــــــــــــــــــــــــ </a:t>
            </a:r>
            <a:r>
              <a:rPr lang="ar-EG" altLang="ar-EG" sz="3600" b="1">
                <a:solidFill>
                  <a:srgbClr val="002060"/>
                </a:solidFill>
              </a:rPr>
              <a:t>= 0</a:t>
            </a:r>
            <a:endParaRPr lang="en-US" altLang="ar-EG" sz="3600">
              <a:solidFill>
                <a:srgbClr val="002060"/>
              </a:solidFill>
            </a:endParaRPr>
          </a:p>
        </p:txBody>
      </p:sp>
      <p:sp>
        <p:nvSpPr>
          <p:cNvPr id="11" name="TextBox 11">
            <a:extLst>
              <a:ext uri="{FF2B5EF4-FFF2-40B4-BE49-F238E27FC236}">
                <a16:creationId xmlns:a16="http://schemas.microsoft.com/office/drawing/2014/main" id="{4CBCEF60-58BC-7D19-E021-2C1725A86E24}"/>
              </a:ext>
            </a:extLst>
          </p:cNvPr>
          <p:cNvSpPr txBox="1">
            <a:spLocks noChangeArrowheads="1"/>
          </p:cNvSpPr>
          <p:nvPr/>
        </p:nvSpPr>
        <p:spPr bwMode="auto">
          <a:xfrm>
            <a:off x="2379663" y="3502025"/>
            <a:ext cx="201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2 × أ</a:t>
            </a:r>
            <a:endParaRPr lang="en-US" altLang="ar-EG" sz="3600">
              <a:solidFill>
                <a:srgbClr val="002060"/>
              </a:solidFill>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80">
                                          <p:stCondLst>
                                            <p:cond delay="0"/>
                                          </p:stCondLst>
                                        </p:cTn>
                                        <p:tgtEl>
                                          <p:spTgt spid="7"/>
                                        </p:tgtEl>
                                      </p:cBhvr>
                                    </p:animEffect>
                                    <p:anim calcmode="lin" valueType="num">
                                      <p:cBhvr>
                                        <p:cTn id="7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gtEl>
                                      </p:cBhvr>
                                      <p:to x="100000" y="60000"/>
                                    </p:animScale>
                                    <p:animScale>
                                      <p:cBhvr>
                                        <p:cTn id="78" dur="166" decel="50000">
                                          <p:stCondLst>
                                            <p:cond delay="676"/>
                                          </p:stCondLst>
                                        </p:cTn>
                                        <p:tgtEl>
                                          <p:spTgt spid="7"/>
                                        </p:tgtEl>
                                      </p:cBhvr>
                                      <p:to x="100000" y="100000"/>
                                    </p:animScale>
                                    <p:animScale>
                                      <p:cBhvr>
                                        <p:cTn id="79" dur="26">
                                          <p:stCondLst>
                                            <p:cond delay="1312"/>
                                          </p:stCondLst>
                                        </p:cTn>
                                        <p:tgtEl>
                                          <p:spTgt spid="7"/>
                                        </p:tgtEl>
                                      </p:cBhvr>
                                      <p:to x="100000" y="80000"/>
                                    </p:animScale>
                                    <p:animScale>
                                      <p:cBhvr>
                                        <p:cTn id="80" dur="166" decel="50000">
                                          <p:stCondLst>
                                            <p:cond delay="1338"/>
                                          </p:stCondLst>
                                        </p:cTn>
                                        <p:tgtEl>
                                          <p:spTgt spid="7"/>
                                        </p:tgtEl>
                                      </p:cBhvr>
                                      <p:to x="100000" y="100000"/>
                                    </p:animScale>
                                    <p:animScale>
                                      <p:cBhvr>
                                        <p:cTn id="81" dur="26">
                                          <p:stCondLst>
                                            <p:cond delay="1642"/>
                                          </p:stCondLst>
                                        </p:cTn>
                                        <p:tgtEl>
                                          <p:spTgt spid="7"/>
                                        </p:tgtEl>
                                      </p:cBhvr>
                                      <p:to x="100000" y="90000"/>
                                    </p:animScale>
                                    <p:animScale>
                                      <p:cBhvr>
                                        <p:cTn id="82" dur="166" decel="50000">
                                          <p:stCondLst>
                                            <p:cond delay="1668"/>
                                          </p:stCondLst>
                                        </p:cTn>
                                        <p:tgtEl>
                                          <p:spTgt spid="7"/>
                                        </p:tgtEl>
                                      </p:cBhvr>
                                      <p:to x="100000" y="100000"/>
                                    </p:animScale>
                                    <p:animScale>
                                      <p:cBhvr>
                                        <p:cTn id="83" dur="26">
                                          <p:stCondLst>
                                            <p:cond delay="1808"/>
                                          </p:stCondLst>
                                        </p:cTn>
                                        <p:tgtEl>
                                          <p:spTgt spid="7"/>
                                        </p:tgtEl>
                                      </p:cBhvr>
                                      <p:to x="100000" y="95000"/>
                                    </p:animScale>
                                    <p:animScale>
                                      <p:cBhvr>
                                        <p:cTn id="84" dur="166" decel="50000">
                                          <p:stCondLst>
                                            <p:cond delay="1834"/>
                                          </p:stCondLst>
                                        </p:cTn>
                                        <p:tgtEl>
                                          <p:spTgt spid="7"/>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down)">
                                      <p:cBhvr>
                                        <p:cTn id="103" dur="580">
                                          <p:stCondLst>
                                            <p:cond delay="0"/>
                                          </p:stCondLst>
                                        </p:cTn>
                                        <p:tgtEl>
                                          <p:spTgt spid="9"/>
                                        </p:tgtEl>
                                      </p:cBhvr>
                                    </p:animEffect>
                                    <p:anim calcmode="lin" valueType="num">
                                      <p:cBhvr>
                                        <p:cTn id="10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gtEl>
                                      </p:cBhvr>
                                      <p:to x="100000" y="60000"/>
                                    </p:animScale>
                                    <p:animScale>
                                      <p:cBhvr>
                                        <p:cTn id="110" dur="166" decel="50000">
                                          <p:stCondLst>
                                            <p:cond delay="676"/>
                                          </p:stCondLst>
                                        </p:cTn>
                                        <p:tgtEl>
                                          <p:spTgt spid="9"/>
                                        </p:tgtEl>
                                      </p:cBhvr>
                                      <p:to x="100000" y="100000"/>
                                    </p:animScale>
                                    <p:animScale>
                                      <p:cBhvr>
                                        <p:cTn id="111" dur="26">
                                          <p:stCondLst>
                                            <p:cond delay="1312"/>
                                          </p:stCondLst>
                                        </p:cTn>
                                        <p:tgtEl>
                                          <p:spTgt spid="9"/>
                                        </p:tgtEl>
                                      </p:cBhvr>
                                      <p:to x="100000" y="80000"/>
                                    </p:animScale>
                                    <p:animScale>
                                      <p:cBhvr>
                                        <p:cTn id="112" dur="166" decel="50000">
                                          <p:stCondLst>
                                            <p:cond delay="1338"/>
                                          </p:stCondLst>
                                        </p:cTn>
                                        <p:tgtEl>
                                          <p:spTgt spid="9"/>
                                        </p:tgtEl>
                                      </p:cBhvr>
                                      <p:to x="100000" y="100000"/>
                                    </p:animScale>
                                    <p:animScale>
                                      <p:cBhvr>
                                        <p:cTn id="113" dur="26">
                                          <p:stCondLst>
                                            <p:cond delay="1642"/>
                                          </p:stCondLst>
                                        </p:cTn>
                                        <p:tgtEl>
                                          <p:spTgt spid="9"/>
                                        </p:tgtEl>
                                      </p:cBhvr>
                                      <p:to x="100000" y="90000"/>
                                    </p:animScale>
                                    <p:animScale>
                                      <p:cBhvr>
                                        <p:cTn id="114" dur="166" decel="50000">
                                          <p:stCondLst>
                                            <p:cond delay="1668"/>
                                          </p:stCondLst>
                                        </p:cTn>
                                        <p:tgtEl>
                                          <p:spTgt spid="9"/>
                                        </p:tgtEl>
                                      </p:cBhvr>
                                      <p:to x="100000" y="100000"/>
                                    </p:animScale>
                                    <p:animScale>
                                      <p:cBhvr>
                                        <p:cTn id="115" dur="26">
                                          <p:stCondLst>
                                            <p:cond delay="1808"/>
                                          </p:stCondLst>
                                        </p:cTn>
                                        <p:tgtEl>
                                          <p:spTgt spid="9"/>
                                        </p:tgtEl>
                                      </p:cBhvr>
                                      <p:to x="100000" y="95000"/>
                                    </p:animScale>
                                    <p:animScale>
                                      <p:cBhvr>
                                        <p:cTn id="11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a:extLst>
              <a:ext uri="{FF2B5EF4-FFF2-40B4-BE49-F238E27FC236}">
                <a16:creationId xmlns:a16="http://schemas.microsoft.com/office/drawing/2014/main" id="{6C38F5A4-CF43-825C-9C3B-AB27B7551177}"/>
              </a:ext>
            </a:extLst>
          </p:cNvPr>
          <p:cNvSpPr txBox="1">
            <a:spLocks noChangeArrowheads="1"/>
          </p:cNvSpPr>
          <p:nvPr/>
        </p:nvSpPr>
        <p:spPr bwMode="auto">
          <a:xfrm>
            <a:off x="4932363" y="112553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وعند س = 0 </a:t>
            </a:r>
            <a:endParaRPr lang="en-US" altLang="ar-EG" sz="3600">
              <a:solidFill>
                <a:srgbClr val="C00000"/>
              </a:solidFill>
              <a:latin typeface="Arial" panose="020B0604020202020204" pitchFamily="34" charset="0"/>
            </a:endParaRPr>
          </a:p>
        </p:txBody>
      </p:sp>
      <p:sp>
        <p:nvSpPr>
          <p:cNvPr id="9" name="TextBox 11">
            <a:extLst>
              <a:ext uri="{FF2B5EF4-FFF2-40B4-BE49-F238E27FC236}">
                <a16:creationId xmlns:a16="http://schemas.microsoft.com/office/drawing/2014/main" id="{682E468D-D53B-019D-47E5-99D63E7519F3}"/>
              </a:ext>
            </a:extLst>
          </p:cNvPr>
          <p:cNvSpPr txBox="1">
            <a:spLocks noChangeArrowheads="1"/>
          </p:cNvSpPr>
          <p:nvPr/>
        </p:nvSpPr>
        <p:spPr bwMode="auto">
          <a:xfrm>
            <a:off x="3903663" y="2924175"/>
            <a:ext cx="3981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إذن الرأس هي (0، 0)     </a:t>
            </a:r>
            <a:endParaRPr lang="en-US" altLang="ar-EG" sz="3600">
              <a:solidFill>
                <a:srgbClr val="C00000"/>
              </a:solidFill>
              <a:latin typeface="Arial" panose="020B0604020202020204" pitchFamily="34" charset="0"/>
            </a:endParaRPr>
          </a:p>
        </p:txBody>
      </p:sp>
      <p:sp>
        <p:nvSpPr>
          <p:cNvPr id="10" name="TextBox 11">
            <a:extLst>
              <a:ext uri="{FF2B5EF4-FFF2-40B4-BE49-F238E27FC236}">
                <a16:creationId xmlns:a16="http://schemas.microsoft.com/office/drawing/2014/main" id="{392FE7C9-47D0-C94A-7FAE-1F69C678F9E2}"/>
              </a:ext>
            </a:extLst>
          </p:cNvPr>
          <p:cNvSpPr txBox="1">
            <a:spLocks noChangeArrowheads="1"/>
          </p:cNvSpPr>
          <p:nvPr/>
        </p:nvSpPr>
        <p:spPr bwMode="auto">
          <a:xfrm>
            <a:off x="3635375" y="1916113"/>
            <a:ext cx="3313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ص = 0   </a:t>
            </a:r>
            <a:endParaRPr lang="en-US" altLang="ar-EG" sz="3600">
              <a:solidFill>
                <a:srgbClr val="C00000"/>
              </a:solidFill>
              <a:latin typeface="Arial" panose="020B0604020202020204" pitchFamily="34" charset="0"/>
            </a:endParaRPr>
          </a:p>
        </p:txBody>
      </p:sp>
      <p:sp>
        <p:nvSpPr>
          <p:cNvPr id="13" name="TextBox 11">
            <a:extLst>
              <a:ext uri="{FF2B5EF4-FFF2-40B4-BE49-F238E27FC236}">
                <a16:creationId xmlns:a16="http://schemas.microsoft.com/office/drawing/2014/main" id="{6144DEB2-3A2C-DCB3-EA8C-9D6EF683AE67}"/>
              </a:ext>
            </a:extLst>
          </p:cNvPr>
          <p:cNvSpPr txBox="1">
            <a:spLocks noChangeArrowheads="1"/>
          </p:cNvSpPr>
          <p:nvPr/>
        </p:nvSpPr>
        <p:spPr bwMode="auto">
          <a:xfrm>
            <a:off x="1116013" y="4122738"/>
            <a:ext cx="69119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وبما أن أ قيمة موجبة فالتمثيل مفتوح لأعلى لذا الرأس تمثل </a:t>
            </a:r>
            <a:r>
              <a:rPr lang="ar-EG" altLang="ar-EG" sz="3600" b="1">
                <a:solidFill>
                  <a:srgbClr val="C00000"/>
                </a:solidFill>
                <a:latin typeface="Arial" panose="020B0604020202020204" pitchFamily="34" charset="0"/>
              </a:rPr>
              <a:t>قيمة صغرى </a:t>
            </a:r>
            <a:r>
              <a:rPr lang="ar-EG" altLang="ar-EG" sz="3600" b="1">
                <a:latin typeface="Arial" panose="020B0604020202020204" pitchFamily="34" charset="0"/>
              </a:rPr>
              <a:t>والمقطع الصادي هو قيمة </a:t>
            </a:r>
            <a:r>
              <a:rPr lang="ar-EG" altLang="ar-EG" sz="3600" b="1">
                <a:solidFill>
                  <a:srgbClr val="C00000"/>
                </a:solidFill>
                <a:latin typeface="Arial" panose="020B0604020202020204" pitchFamily="34" charset="0"/>
              </a:rPr>
              <a:t>ﺝ = 0 </a:t>
            </a:r>
            <a:r>
              <a:rPr lang="ar-EG" altLang="ar-EG" sz="3600" b="1">
                <a:latin typeface="Arial" panose="020B0604020202020204" pitchFamily="34" charset="0"/>
              </a:rPr>
              <a:t> </a:t>
            </a:r>
            <a:endParaRPr lang="en-US" altLang="ar-EG" sz="3600">
              <a:latin typeface="Arial" panose="020B0604020202020204" pitchFamily="34" charset="0"/>
            </a:endParaRPr>
          </a:p>
        </p:txBody>
      </p:sp>
      <p:pic>
        <p:nvPicPr>
          <p:cNvPr id="93186" name="Picture 1">
            <a:extLst>
              <a:ext uri="{FF2B5EF4-FFF2-40B4-BE49-F238E27FC236}">
                <a16:creationId xmlns:a16="http://schemas.microsoft.com/office/drawing/2014/main" id="{42EC33BB-0EA6-A0DD-78F9-CCB28548AC9F}"/>
              </a:ext>
            </a:extLst>
          </p:cNvPr>
          <p:cNvPicPr>
            <a:picLocks noChangeAspect="1" noChangeArrowheads="1"/>
          </p:cNvPicPr>
          <p:nvPr/>
        </p:nvPicPr>
        <p:blipFill>
          <a:blip r:embed="rId3">
            <a:lum bright="-14000" contrast="28000"/>
            <a:extLst>
              <a:ext uri="{28A0092B-C50C-407E-A947-70E740481C1C}">
                <a14:useLocalDpi xmlns:a14="http://schemas.microsoft.com/office/drawing/2010/main" val="0"/>
              </a:ext>
            </a:extLst>
          </a:blip>
          <a:srcRect/>
          <a:stretch>
            <a:fillRect/>
          </a:stretch>
        </p:blipFill>
        <p:spPr bwMode="auto">
          <a:xfrm>
            <a:off x="827088" y="981075"/>
            <a:ext cx="3313112"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3186"/>
                                        </p:tgtEl>
                                        <p:attrNameLst>
                                          <p:attrName>style.visibility</p:attrName>
                                        </p:attrNameLst>
                                      </p:cBhvr>
                                      <p:to>
                                        <p:strVal val="visible"/>
                                      </p:to>
                                    </p:set>
                                    <p:animEffect transition="in" filter="fade">
                                      <p:cBhvr>
                                        <p:cTn id="22" dur="1000"/>
                                        <p:tgtEl>
                                          <p:spTgt spid="93186"/>
                                        </p:tgtEl>
                                      </p:cBhvr>
                                    </p:animEffect>
                                    <p:anim calcmode="lin" valueType="num">
                                      <p:cBhvr>
                                        <p:cTn id="23" dur="1000" fill="hold"/>
                                        <p:tgtEl>
                                          <p:spTgt spid="93186"/>
                                        </p:tgtEl>
                                        <p:attrNameLst>
                                          <p:attrName>ppt_x</p:attrName>
                                        </p:attrNameLst>
                                      </p:cBhvr>
                                      <p:tavLst>
                                        <p:tav tm="0">
                                          <p:val>
                                            <p:strVal val="#ppt_x"/>
                                          </p:val>
                                        </p:tav>
                                        <p:tav tm="100000">
                                          <p:val>
                                            <p:strVal val="#ppt_x"/>
                                          </p:val>
                                        </p:tav>
                                      </p:tavLst>
                                    </p:anim>
                                    <p:anim calcmode="lin" valueType="num">
                                      <p:cBhvr>
                                        <p:cTn id="24" dur="1000" fill="hold"/>
                                        <p:tgtEl>
                                          <p:spTgt spid="9318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8229869B-0170-229C-1D06-DAC25AA6D23F}"/>
              </a:ext>
            </a:extLst>
          </p:cNvPr>
          <p:cNvSpPr>
            <a:spLocks noChangeArrowheads="1"/>
          </p:cNvSpPr>
          <p:nvPr/>
        </p:nvSpPr>
        <p:spPr bwMode="auto">
          <a:xfrm>
            <a:off x="843756" y="3068737"/>
            <a:ext cx="7456488" cy="769441"/>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400" b="1" dirty="0">
                <a:solidFill>
                  <a:prstClr val="black"/>
                </a:solidFill>
                <a:latin typeface="Calibri" panose="020F0502020204030204" pitchFamily="34" charset="0"/>
              </a:rPr>
              <a:t>27) ص = </a:t>
            </a:r>
            <a:r>
              <a:rPr lang="ar-EG" altLang="ar-EG" sz="4400" b="1" dirty="0">
                <a:latin typeface="Calibri" panose="020F0502020204030204" pitchFamily="34" charset="0"/>
              </a:rPr>
              <a:t>س</a:t>
            </a:r>
            <a:r>
              <a:rPr lang="ar-EG" altLang="ar-EG" sz="4400" b="1" baseline="30000" dirty="0">
                <a:latin typeface="Calibri" panose="020F0502020204030204" pitchFamily="34" charset="0"/>
              </a:rPr>
              <a:t>2</a:t>
            </a:r>
            <a:r>
              <a:rPr lang="ar-EG" altLang="ar-EG" sz="4400" b="1" dirty="0">
                <a:solidFill>
                  <a:prstClr val="black"/>
                </a:solidFill>
                <a:latin typeface="Calibri" panose="020F0502020204030204" pitchFamily="34" charset="0"/>
              </a:rPr>
              <a:t> – 6س – 8 </a:t>
            </a:r>
          </a:p>
        </p:txBody>
      </p:sp>
    </p:spTree>
  </p:cSld>
  <p:clrMapOvr>
    <a:masterClrMapping/>
  </p:clrMapOvr>
  <p:transition>
    <p:comb/>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
                                        <p:tgtEl>
                                          <p:spTgt spid="20"/>
                                        </p:tgtEl>
                                      </p:cBhvr>
                                    </p:animEffect>
                                    <p:anim calcmode="lin" valueType="num">
                                      <p:cBhvr>
                                        <p:cTn id="8" dur="200" fill="hold"/>
                                        <p:tgtEl>
                                          <p:spTgt spid="20"/>
                                        </p:tgtEl>
                                        <p:attrNameLst>
                                          <p:attrName>ppt_x</p:attrName>
                                        </p:attrNameLst>
                                      </p:cBhvr>
                                      <p:tavLst>
                                        <p:tav tm="0">
                                          <p:val>
                                            <p:strVal val="#ppt_x"/>
                                          </p:val>
                                        </p:tav>
                                        <p:tav tm="100000">
                                          <p:val>
                                            <p:strVal val="#ppt_x"/>
                                          </p:val>
                                        </p:tav>
                                      </p:tavLst>
                                    </p:anim>
                                    <p:anim calcmode="lin" valueType="num">
                                      <p:cBhvr>
                                        <p:cTn id="9" dur="200" fill="hold"/>
                                        <p:tgtEl>
                                          <p:spTgt spid="20"/>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314DA01-698F-A803-0E2D-BDBEAE49076A}"/>
              </a:ext>
            </a:extLst>
          </p:cNvPr>
          <p:cNvSpPr txBox="1">
            <a:spLocks noChangeArrowheads="1"/>
          </p:cNvSpPr>
          <p:nvPr/>
        </p:nvSpPr>
        <p:spPr bwMode="auto">
          <a:xfrm>
            <a:off x="5532438" y="1198563"/>
            <a:ext cx="112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-ب</a:t>
            </a:r>
            <a:endParaRPr lang="en-US" altLang="ar-EG" sz="3600">
              <a:solidFill>
                <a:srgbClr val="C00000"/>
              </a:solidFill>
              <a:latin typeface="Arial" panose="020B0604020202020204" pitchFamily="34" charset="0"/>
            </a:endParaRPr>
          </a:p>
        </p:txBody>
      </p:sp>
      <p:sp>
        <p:nvSpPr>
          <p:cNvPr id="8" name="TextBox 11">
            <a:extLst>
              <a:ext uri="{FF2B5EF4-FFF2-40B4-BE49-F238E27FC236}">
                <a16:creationId xmlns:a16="http://schemas.microsoft.com/office/drawing/2014/main" id="{44DAA85F-839E-D46D-F028-C17DB656D539}"/>
              </a:ext>
            </a:extLst>
          </p:cNvPr>
          <p:cNvSpPr txBox="1">
            <a:spLocks noChangeArrowheads="1"/>
          </p:cNvSpPr>
          <p:nvPr/>
        </p:nvSpPr>
        <p:spPr bwMode="auto">
          <a:xfrm>
            <a:off x="4932363" y="14144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rPr>
              <a:t>س= </a:t>
            </a:r>
            <a:r>
              <a:rPr lang="ar-EG" altLang="ar-EG" sz="1600" b="1">
                <a:solidFill>
                  <a:srgbClr val="C00000"/>
                </a:solidFill>
              </a:rPr>
              <a:t>ــــــــــــــــــــــــــــــــ</a:t>
            </a:r>
            <a:endParaRPr lang="en-US" altLang="ar-EG" sz="3600">
              <a:solidFill>
                <a:srgbClr val="C00000"/>
              </a:solidFill>
            </a:endParaRPr>
          </a:p>
        </p:txBody>
      </p:sp>
      <p:sp>
        <p:nvSpPr>
          <p:cNvPr id="9" name="TextBox 11">
            <a:extLst>
              <a:ext uri="{FF2B5EF4-FFF2-40B4-BE49-F238E27FC236}">
                <a16:creationId xmlns:a16="http://schemas.microsoft.com/office/drawing/2014/main" id="{61C7E0D4-B37B-46EE-8AAD-86BB85E191FA}"/>
              </a:ext>
            </a:extLst>
          </p:cNvPr>
          <p:cNvSpPr txBox="1">
            <a:spLocks noChangeArrowheads="1"/>
          </p:cNvSpPr>
          <p:nvPr/>
        </p:nvSpPr>
        <p:spPr bwMode="auto">
          <a:xfrm>
            <a:off x="1547813" y="4727575"/>
            <a:ext cx="619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معادلة محور التماثل هي س = 3</a:t>
            </a:r>
            <a:endParaRPr lang="en-US" altLang="ar-EG" sz="3600">
              <a:latin typeface="Arial" panose="020B0604020202020204" pitchFamily="34" charset="0"/>
            </a:endParaRPr>
          </a:p>
        </p:txBody>
      </p:sp>
      <p:sp>
        <p:nvSpPr>
          <p:cNvPr id="6" name="TextBox 11">
            <a:extLst>
              <a:ext uri="{FF2B5EF4-FFF2-40B4-BE49-F238E27FC236}">
                <a16:creationId xmlns:a16="http://schemas.microsoft.com/office/drawing/2014/main" id="{EAC0EFA0-B8F9-DFA3-CF5A-89AAF483DDC4}"/>
              </a:ext>
            </a:extLst>
          </p:cNvPr>
          <p:cNvSpPr txBox="1">
            <a:spLocks noChangeArrowheads="1"/>
          </p:cNvSpPr>
          <p:nvPr/>
        </p:nvSpPr>
        <p:spPr bwMode="auto">
          <a:xfrm>
            <a:off x="5461000" y="1990725"/>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2أ</a:t>
            </a:r>
            <a:endParaRPr lang="en-US" altLang="ar-EG" sz="3600">
              <a:solidFill>
                <a:srgbClr val="C00000"/>
              </a:solidFill>
              <a:latin typeface="Arial" panose="020B0604020202020204" pitchFamily="34" charset="0"/>
            </a:endParaRPr>
          </a:p>
        </p:txBody>
      </p:sp>
      <p:sp>
        <p:nvSpPr>
          <p:cNvPr id="7" name="TextBox 11">
            <a:extLst>
              <a:ext uri="{FF2B5EF4-FFF2-40B4-BE49-F238E27FC236}">
                <a16:creationId xmlns:a16="http://schemas.microsoft.com/office/drawing/2014/main" id="{01160966-F104-40D1-1CE6-D1B2BB6CE147}"/>
              </a:ext>
            </a:extLst>
          </p:cNvPr>
          <p:cNvSpPr txBox="1">
            <a:spLocks noChangeArrowheads="1"/>
          </p:cNvSpPr>
          <p:nvPr/>
        </p:nvSpPr>
        <p:spPr bwMode="auto">
          <a:xfrm>
            <a:off x="2092325" y="2782888"/>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6</a:t>
            </a:r>
            <a:endParaRPr lang="en-US" altLang="ar-EG" sz="3600">
              <a:solidFill>
                <a:srgbClr val="002060"/>
              </a:solidFill>
              <a:latin typeface="Arial" panose="020B0604020202020204" pitchFamily="34" charset="0"/>
            </a:endParaRPr>
          </a:p>
        </p:txBody>
      </p:sp>
      <p:sp>
        <p:nvSpPr>
          <p:cNvPr id="10" name="TextBox 11">
            <a:extLst>
              <a:ext uri="{FF2B5EF4-FFF2-40B4-BE49-F238E27FC236}">
                <a16:creationId xmlns:a16="http://schemas.microsoft.com/office/drawing/2014/main" id="{B0295D5D-AE51-B5D4-3BDA-F38C09683AD2}"/>
              </a:ext>
            </a:extLst>
          </p:cNvPr>
          <p:cNvSpPr txBox="1">
            <a:spLocks noChangeArrowheads="1"/>
          </p:cNvSpPr>
          <p:nvPr/>
        </p:nvSpPr>
        <p:spPr bwMode="auto">
          <a:xfrm>
            <a:off x="323850" y="2998788"/>
            <a:ext cx="5153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س= </a:t>
            </a:r>
            <a:r>
              <a:rPr lang="ar-EG" altLang="ar-EG" sz="1600" b="1">
                <a:solidFill>
                  <a:srgbClr val="002060"/>
                </a:solidFill>
              </a:rPr>
              <a:t>ــــــــــــــــــــــــــــــــــــــــ </a:t>
            </a:r>
            <a:r>
              <a:rPr lang="ar-EG" altLang="ar-EG" sz="3600" b="1">
                <a:solidFill>
                  <a:srgbClr val="002060"/>
                </a:solidFill>
              </a:rPr>
              <a:t>= 3</a:t>
            </a:r>
            <a:endParaRPr lang="en-US" altLang="ar-EG" sz="3600">
              <a:solidFill>
                <a:srgbClr val="002060"/>
              </a:solidFill>
            </a:endParaRPr>
          </a:p>
        </p:txBody>
      </p:sp>
      <p:sp>
        <p:nvSpPr>
          <p:cNvPr id="11" name="TextBox 11">
            <a:extLst>
              <a:ext uri="{FF2B5EF4-FFF2-40B4-BE49-F238E27FC236}">
                <a16:creationId xmlns:a16="http://schemas.microsoft.com/office/drawing/2014/main" id="{67DC6766-986B-3F49-4E66-ACC0991740D9}"/>
              </a:ext>
            </a:extLst>
          </p:cNvPr>
          <p:cNvSpPr txBox="1">
            <a:spLocks noChangeArrowheads="1"/>
          </p:cNvSpPr>
          <p:nvPr/>
        </p:nvSpPr>
        <p:spPr bwMode="auto">
          <a:xfrm>
            <a:off x="2379663" y="3502025"/>
            <a:ext cx="201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2 × 1</a:t>
            </a:r>
            <a:endParaRPr lang="en-US" altLang="ar-EG" sz="3600">
              <a:solidFill>
                <a:srgbClr val="002060"/>
              </a:solidFill>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80">
                                          <p:stCondLst>
                                            <p:cond delay="0"/>
                                          </p:stCondLst>
                                        </p:cTn>
                                        <p:tgtEl>
                                          <p:spTgt spid="7"/>
                                        </p:tgtEl>
                                      </p:cBhvr>
                                    </p:animEffect>
                                    <p:anim calcmode="lin" valueType="num">
                                      <p:cBhvr>
                                        <p:cTn id="7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gtEl>
                                      </p:cBhvr>
                                      <p:to x="100000" y="60000"/>
                                    </p:animScale>
                                    <p:animScale>
                                      <p:cBhvr>
                                        <p:cTn id="78" dur="166" decel="50000">
                                          <p:stCondLst>
                                            <p:cond delay="676"/>
                                          </p:stCondLst>
                                        </p:cTn>
                                        <p:tgtEl>
                                          <p:spTgt spid="7"/>
                                        </p:tgtEl>
                                      </p:cBhvr>
                                      <p:to x="100000" y="100000"/>
                                    </p:animScale>
                                    <p:animScale>
                                      <p:cBhvr>
                                        <p:cTn id="79" dur="26">
                                          <p:stCondLst>
                                            <p:cond delay="1312"/>
                                          </p:stCondLst>
                                        </p:cTn>
                                        <p:tgtEl>
                                          <p:spTgt spid="7"/>
                                        </p:tgtEl>
                                      </p:cBhvr>
                                      <p:to x="100000" y="80000"/>
                                    </p:animScale>
                                    <p:animScale>
                                      <p:cBhvr>
                                        <p:cTn id="80" dur="166" decel="50000">
                                          <p:stCondLst>
                                            <p:cond delay="1338"/>
                                          </p:stCondLst>
                                        </p:cTn>
                                        <p:tgtEl>
                                          <p:spTgt spid="7"/>
                                        </p:tgtEl>
                                      </p:cBhvr>
                                      <p:to x="100000" y="100000"/>
                                    </p:animScale>
                                    <p:animScale>
                                      <p:cBhvr>
                                        <p:cTn id="81" dur="26">
                                          <p:stCondLst>
                                            <p:cond delay="1642"/>
                                          </p:stCondLst>
                                        </p:cTn>
                                        <p:tgtEl>
                                          <p:spTgt spid="7"/>
                                        </p:tgtEl>
                                      </p:cBhvr>
                                      <p:to x="100000" y="90000"/>
                                    </p:animScale>
                                    <p:animScale>
                                      <p:cBhvr>
                                        <p:cTn id="82" dur="166" decel="50000">
                                          <p:stCondLst>
                                            <p:cond delay="1668"/>
                                          </p:stCondLst>
                                        </p:cTn>
                                        <p:tgtEl>
                                          <p:spTgt spid="7"/>
                                        </p:tgtEl>
                                      </p:cBhvr>
                                      <p:to x="100000" y="100000"/>
                                    </p:animScale>
                                    <p:animScale>
                                      <p:cBhvr>
                                        <p:cTn id="83" dur="26">
                                          <p:stCondLst>
                                            <p:cond delay="1808"/>
                                          </p:stCondLst>
                                        </p:cTn>
                                        <p:tgtEl>
                                          <p:spTgt spid="7"/>
                                        </p:tgtEl>
                                      </p:cBhvr>
                                      <p:to x="100000" y="95000"/>
                                    </p:animScale>
                                    <p:animScale>
                                      <p:cBhvr>
                                        <p:cTn id="84" dur="166" decel="50000">
                                          <p:stCondLst>
                                            <p:cond delay="1834"/>
                                          </p:stCondLst>
                                        </p:cTn>
                                        <p:tgtEl>
                                          <p:spTgt spid="7"/>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down)">
                                      <p:cBhvr>
                                        <p:cTn id="103" dur="580">
                                          <p:stCondLst>
                                            <p:cond delay="0"/>
                                          </p:stCondLst>
                                        </p:cTn>
                                        <p:tgtEl>
                                          <p:spTgt spid="9"/>
                                        </p:tgtEl>
                                      </p:cBhvr>
                                    </p:animEffect>
                                    <p:anim calcmode="lin" valueType="num">
                                      <p:cBhvr>
                                        <p:cTn id="10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gtEl>
                                      </p:cBhvr>
                                      <p:to x="100000" y="60000"/>
                                    </p:animScale>
                                    <p:animScale>
                                      <p:cBhvr>
                                        <p:cTn id="110" dur="166" decel="50000">
                                          <p:stCondLst>
                                            <p:cond delay="676"/>
                                          </p:stCondLst>
                                        </p:cTn>
                                        <p:tgtEl>
                                          <p:spTgt spid="9"/>
                                        </p:tgtEl>
                                      </p:cBhvr>
                                      <p:to x="100000" y="100000"/>
                                    </p:animScale>
                                    <p:animScale>
                                      <p:cBhvr>
                                        <p:cTn id="111" dur="26">
                                          <p:stCondLst>
                                            <p:cond delay="1312"/>
                                          </p:stCondLst>
                                        </p:cTn>
                                        <p:tgtEl>
                                          <p:spTgt spid="9"/>
                                        </p:tgtEl>
                                      </p:cBhvr>
                                      <p:to x="100000" y="80000"/>
                                    </p:animScale>
                                    <p:animScale>
                                      <p:cBhvr>
                                        <p:cTn id="112" dur="166" decel="50000">
                                          <p:stCondLst>
                                            <p:cond delay="1338"/>
                                          </p:stCondLst>
                                        </p:cTn>
                                        <p:tgtEl>
                                          <p:spTgt spid="9"/>
                                        </p:tgtEl>
                                      </p:cBhvr>
                                      <p:to x="100000" y="100000"/>
                                    </p:animScale>
                                    <p:animScale>
                                      <p:cBhvr>
                                        <p:cTn id="113" dur="26">
                                          <p:stCondLst>
                                            <p:cond delay="1642"/>
                                          </p:stCondLst>
                                        </p:cTn>
                                        <p:tgtEl>
                                          <p:spTgt spid="9"/>
                                        </p:tgtEl>
                                      </p:cBhvr>
                                      <p:to x="100000" y="90000"/>
                                    </p:animScale>
                                    <p:animScale>
                                      <p:cBhvr>
                                        <p:cTn id="114" dur="166" decel="50000">
                                          <p:stCondLst>
                                            <p:cond delay="1668"/>
                                          </p:stCondLst>
                                        </p:cTn>
                                        <p:tgtEl>
                                          <p:spTgt spid="9"/>
                                        </p:tgtEl>
                                      </p:cBhvr>
                                      <p:to x="100000" y="100000"/>
                                    </p:animScale>
                                    <p:animScale>
                                      <p:cBhvr>
                                        <p:cTn id="115" dur="26">
                                          <p:stCondLst>
                                            <p:cond delay="1808"/>
                                          </p:stCondLst>
                                        </p:cTn>
                                        <p:tgtEl>
                                          <p:spTgt spid="9"/>
                                        </p:tgtEl>
                                      </p:cBhvr>
                                      <p:to x="100000" y="95000"/>
                                    </p:animScale>
                                    <p:animScale>
                                      <p:cBhvr>
                                        <p:cTn id="11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a:extLst>
              <a:ext uri="{FF2B5EF4-FFF2-40B4-BE49-F238E27FC236}">
                <a16:creationId xmlns:a16="http://schemas.microsoft.com/office/drawing/2014/main" id="{28348A0C-2E02-D129-BFEF-ACC6421E6376}"/>
              </a:ext>
            </a:extLst>
          </p:cNvPr>
          <p:cNvSpPr txBox="1">
            <a:spLocks noChangeArrowheads="1"/>
          </p:cNvSpPr>
          <p:nvPr/>
        </p:nvSpPr>
        <p:spPr bwMode="auto">
          <a:xfrm>
            <a:off x="4932363" y="112553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وعند س = 3</a:t>
            </a:r>
            <a:endParaRPr lang="en-US" altLang="ar-EG" sz="3600">
              <a:solidFill>
                <a:srgbClr val="C00000"/>
              </a:solidFill>
              <a:latin typeface="Arial" panose="020B0604020202020204" pitchFamily="34" charset="0"/>
            </a:endParaRPr>
          </a:p>
        </p:txBody>
      </p:sp>
      <p:sp>
        <p:nvSpPr>
          <p:cNvPr id="9" name="TextBox 11">
            <a:extLst>
              <a:ext uri="{FF2B5EF4-FFF2-40B4-BE49-F238E27FC236}">
                <a16:creationId xmlns:a16="http://schemas.microsoft.com/office/drawing/2014/main" id="{C5DF523D-F620-D228-57C0-1D2334DE5181}"/>
              </a:ext>
            </a:extLst>
          </p:cNvPr>
          <p:cNvSpPr txBox="1">
            <a:spLocks noChangeArrowheads="1"/>
          </p:cNvSpPr>
          <p:nvPr/>
        </p:nvSpPr>
        <p:spPr bwMode="auto">
          <a:xfrm>
            <a:off x="4048125" y="2997200"/>
            <a:ext cx="397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إذن الرأس هي (3، -17)     </a:t>
            </a:r>
            <a:endParaRPr lang="en-US" altLang="ar-EG" sz="3600">
              <a:solidFill>
                <a:srgbClr val="C00000"/>
              </a:solidFill>
              <a:latin typeface="Arial" panose="020B0604020202020204" pitchFamily="34" charset="0"/>
            </a:endParaRPr>
          </a:p>
        </p:txBody>
      </p:sp>
      <p:sp>
        <p:nvSpPr>
          <p:cNvPr id="10" name="TextBox 11">
            <a:extLst>
              <a:ext uri="{FF2B5EF4-FFF2-40B4-BE49-F238E27FC236}">
                <a16:creationId xmlns:a16="http://schemas.microsoft.com/office/drawing/2014/main" id="{A503CAAB-5081-BF13-E9AF-EB1D846EA994}"/>
              </a:ext>
            </a:extLst>
          </p:cNvPr>
          <p:cNvSpPr txBox="1">
            <a:spLocks noChangeArrowheads="1"/>
          </p:cNvSpPr>
          <p:nvPr/>
        </p:nvSpPr>
        <p:spPr bwMode="auto">
          <a:xfrm>
            <a:off x="3635375" y="1916113"/>
            <a:ext cx="3313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ص = -17   </a:t>
            </a:r>
            <a:endParaRPr lang="en-US" altLang="ar-EG" sz="3600">
              <a:solidFill>
                <a:srgbClr val="C00000"/>
              </a:solidFill>
              <a:latin typeface="Arial" panose="020B0604020202020204" pitchFamily="34" charset="0"/>
            </a:endParaRPr>
          </a:p>
        </p:txBody>
      </p:sp>
      <p:sp>
        <p:nvSpPr>
          <p:cNvPr id="13" name="TextBox 11">
            <a:extLst>
              <a:ext uri="{FF2B5EF4-FFF2-40B4-BE49-F238E27FC236}">
                <a16:creationId xmlns:a16="http://schemas.microsoft.com/office/drawing/2014/main" id="{10F1B79B-8B41-2B00-042A-34AEB660B7B1}"/>
              </a:ext>
            </a:extLst>
          </p:cNvPr>
          <p:cNvSpPr txBox="1">
            <a:spLocks noChangeArrowheads="1"/>
          </p:cNvSpPr>
          <p:nvPr/>
        </p:nvSpPr>
        <p:spPr bwMode="auto">
          <a:xfrm>
            <a:off x="1331913" y="4595813"/>
            <a:ext cx="691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وبما أن أ قيمة موجبة فالتمثيل مفتوح لأعلى لذا الرأس تمثل </a:t>
            </a:r>
            <a:r>
              <a:rPr lang="ar-EG" altLang="ar-EG" sz="3600" b="1">
                <a:solidFill>
                  <a:srgbClr val="C00000"/>
                </a:solidFill>
                <a:latin typeface="Arial" panose="020B0604020202020204" pitchFamily="34" charset="0"/>
              </a:rPr>
              <a:t>قيمة صغرى     </a:t>
            </a:r>
            <a:endParaRPr lang="en-US" altLang="ar-EG" sz="3600">
              <a:solidFill>
                <a:srgbClr val="C00000"/>
              </a:solidFill>
              <a:latin typeface="Arial" panose="020B0604020202020204" pitchFamily="34" charset="0"/>
            </a:endParaRPr>
          </a:p>
        </p:txBody>
      </p:sp>
      <p:pic>
        <p:nvPicPr>
          <p:cNvPr id="94210" name="Picture 1">
            <a:extLst>
              <a:ext uri="{FF2B5EF4-FFF2-40B4-BE49-F238E27FC236}">
                <a16:creationId xmlns:a16="http://schemas.microsoft.com/office/drawing/2014/main" id="{3C8A8303-5C25-C2EB-E560-BAA3FC68402B}"/>
              </a:ext>
            </a:extLst>
          </p:cNvPr>
          <p:cNvPicPr>
            <a:picLocks noChangeAspect="1" noChangeArrowheads="1"/>
          </p:cNvPicPr>
          <p:nvPr/>
        </p:nvPicPr>
        <p:blipFill>
          <a:blip r:embed="rId4">
            <a:lum bright="-14000" contrast="28000"/>
            <a:extLst>
              <a:ext uri="{28A0092B-C50C-407E-A947-70E740481C1C}">
                <a14:useLocalDpi xmlns:a14="http://schemas.microsoft.com/office/drawing/2010/main" val="0"/>
              </a:ext>
            </a:extLst>
          </a:blip>
          <a:srcRect/>
          <a:stretch>
            <a:fillRect/>
          </a:stretch>
        </p:blipFill>
        <p:spPr bwMode="auto">
          <a:xfrm>
            <a:off x="720725" y="981075"/>
            <a:ext cx="33131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par>
                                <p:cTn id="14" presetID="16" presetClass="entr" presetSubtype="26" fill="hold" nodeType="withEffect">
                                  <p:stCondLst>
                                    <p:cond delay="0"/>
                                  </p:stCondLst>
                                  <p:childTnLst>
                                    <p:set>
                                      <p:cBhvr>
                                        <p:cTn id="15" dur="1" fill="hold">
                                          <p:stCondLst>
                                            <p:cond delay="0"/>
                                          </p:stCondLst>
                                        </p:cTn>
                                        <p:tgtEl>
                                          <p:spTgt spid="94210"/>
                                        </p:tgtEl>
                                        <p:attrNameLst>
                                          <p:attrName>style.visibility</p:attrName>
                                        </p:attrNameLst>
                                      </p:cBhvr>
                                      <p:to>
                                        <p:strVal val="visible"/>
                                      </p:to>
                                    </p:set>
                                    <p:animEffect transition="in" filter="barn(inHorizontal)">
                                      <p:cBhvr>
                                        <p:cTn id="16" dur="500"/>
                                        <p:tgtEl>
                                          <p:spTgt spid="94210"/>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79E207-4C02-C4F6-3ADF-A5893A913210}"/>
              </a:ext>
            </a:extLst>
          </p:cNvPr>
          <p:cNvSpPr txBox="1">
            <a:spLocks noChangeArrowheads="1"/>
          </p:cNvSpPr>
          <p:nvPr/>
        </p:nvSpPr>
        <p:spPr bwMode="auto">
          <a:xfrm>
            <a:off x="935038" y="4437063"/>
            <a:ext cx="7273925" cy="107791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3200" b="1" dirty="0"/>
              <a:t>التمثيل البياني ليس له مقطع سيني لذا فليس للمعادلة جذور حقيقية وبالتالي يكون </a:t>
            </a:r>
            <a:r>
              <a:rPr lang="ar-EG" altLang="ar-EG" sz="3200" b="1" dirty="0">
                <a:solidFill>
                  <a:srgbClr val="C00000"/>
                </a:solidFill>
              </a:rPr>
              <a:t>مجموعة الحل ∅</a:t>
            </a:r>
            <a:endParaRPr lang="en-US" altLang="ar-EG" sz="3200" dirty="0">
              <a:solidFill>
                <a:srgbClr val="C00000"/>
              </a:solidFill>
            </a:endParaRPr>
          </a:p>
        </p:txBody>
      </p:sp>
      <p:pic>
        <p:nvPicPr>
          <p:cNvPr id="55298" name="Picture 1">
            <a:extLst>
              <a:ext uri="{FF2B5EF4-FFF2-40B4-BE49-F238E27FC236}">
                <a16:creationId xmlns:a16="http://schemas.microsoft.com/office/drawing/2014/main" id="{F16C72FF-ACD3-4A67-9EF2-B373CC456A77}"/>
              </a:ext>
            </a:extLst>
          </p:cNvPr>
          <p:cNvPicPr>
            <a:picLocks noChangeAspect="1" noChangeArrowheads="1"/>
          </p:cNvPicPr>
          <p:nvPr/>
        </p:nvPicPr>
        <p:blipFill>
          <a:blip r:embed="rId4">
            <a:lum bright="-4000" contrast="8000"/>
            <a:extLst>
              <a:ext uri="{28A0092B-C50C-407E-A947-70E740481C1C}">
                <a14:useLocalDpi xmlns:a14="http://schemas.microsoft.com/office/drawing/2010/main" val="0"/>
              </a:ext>
            </a:extLst>
          </a:blip>
          <a:srcRect/>
          <a:stretch>
            <a:fillRect/>
          </a:stretch>
        </p:blipFill>
        <p:spPr bwMode="auto">
          <a:xfrm>
            <a:off x="1403350" y="788988"/>
            <a:ext cx="3602038"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6" presetClass="entr" presetSubtype="16" fill="hold" nodeType="withEffect">
                                  <p:stCondLst>
                                    <p:cond delay="0"/>
                                  </p:stCondLst>
                                  <p:childTnLst>
                                    <p:set>
                                      <p:cBhvr>
                                        <p:cTn id="9" dur="1" fill="hold">
                                          <p:stCondLst>
                                            <p:cond delay="0"/>
                                          </p:stCondLst>
                                        </p:cTn>
                                        <p:tgtEl>
                                          <p:spTgt spid="55298"/>
                                        </p:tgtEl>
                                        <p:attrNameLst>
                                          <p:attrName>style.visibility</p:attrName>
                                        </p:attrNameLst>
                                      </p:cBhvr>
                                      <p:to>
                                        <p:strVal val="visible"/>
                                      </p:to>
                                    </p:set>
                                    <p:animEffect transition="in" filter="circle(in)">
                                      <p:cBhvr>
                                        <p:cTn id="10"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76EC3403-8BDC-CA9D-1B82-6F988F41E5F7}"/>
              </a:ext>
            </a:extLst>
          </p:cNvPr>
          <p:cNvSpPr>
            <a:spLocks noChangeArrowheads="1"/>
          </p:cNvSpPr>
          <p:nvPr/>
        </p:nvSpPr>
        <p:spPr bwMode="auto">
          <a:xfrm>
            <a:off x="833479" y="2997200"/>
            <a:ext cx="7456488" cy="769441"/>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400" b="1" dirty="0">
                <a:solidFill>
                  <a:prstClr val="black"/>
                </a:solidFill>
                <a:latin typeface="Calibri" panose="020F0502020204030204" pitchFamily="34" charset="0"/>
              </a:rPr>
              <a:t>28) ص = -4</a:t>
            </a:r>
            <a:r>
              <a:rPr lang="ar-EG" altLang="ar-EG" sz="4400" b="1" dirty="0">
                <a:latin typeface="Calibri" panose="020F0502020204030204" pitchFamily="34" charset="0"/>
              </a:rPr>
              <a:t>س</a:t>
            </a:r>
            <a:r>
              <a:rPr lang="ar-EG" altLang="ar-EG" sz="4400" b="1" baseline="30000" dirty="0">
                <a:latin typeface="Calibri" panose="020F0502020204030204" pitchFamily="34" charset="0"/>
              </a:rPr>
              <a:t>2</a:t>
            </a:r>
            <a:r>
              <a:rPr lang="ar-EG" altLang="ar-EG" sz="4400" b="1" dirty="0">
                <a:solidFill>
                  <a:prstClr val="black"/>
                </a:solidFill>
                <a:latin typeface="Calibri" panose="020F0502020204030204" pitchFamily="34" charset="0"/>
              </a:rPr>
              <a:t> – 8س +5 </a:t>
            </a:r>
          </a:p>
        </p:txBody>
      </p:sp>
    </p:spTree>
  </p:cSld>
  <p:clrMapOvr>
    <a:masterClrMapping/>
  </p:clrMapOvr>
  <p:transition>
    <p:comb/>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
                                        <p:tgtEl>
                                          <p:spTgt spid="20"/>
                                        </p:tgtEl>
                                      </p:cBhvr>
                                    </p:animEffect>
                                    <p:anim calcmode="lin" valueType="num">
                                      <p:cBhvr>
                                        <p:cTn id="8" dur="200" fill="hold"/>
                                        <p:tgtEl>
                                          <p:spTgt spid="20"/>
                                        </p:tgtEl>
                                        <p:attrNameLst>
                                          <p:attrName>ppt_x</p:attrName>
                                        </p:attrNameLst>
                                      </p:cBhvr>
                                      <p:tavLst>
                                        <p:tav tm="0">
                                          <p:val>
                                            <p:strVal val="#ppt_x"/>
                                          </p:val>
                                        </p:tav>
                                        <p:tav tm="100000">
                                          <p:val>
                                            <p:strVal val="#ppt_x"/>
                                          </p:val>
                                        </p:tav>
                                      </p:tavLst>
                                    </p:anim>
                                    <p:anim calcmode="lin" valueType="num">
                                      <p:cBhvr>
                                        <p:cTn id="9" dur="200" fill="hold"/>
                                        <p:tgtEl>
                                          <p:spTgt spid="20"/>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8482D12-D588-03A7-A7D0-58051EA2301A}"/>
              </a:ext>
            </a:extLst>
          </p:cNvPr>
          <p:cNvSpPr txBox="1">
            <a:spLocks noChangeArrowheads="1"/>
          </p:cNvSpPr>
          <p:nvPr/>
        </p:nvSpPr>
        <p:spPr bwMode="auto">
          <a:xfrm>
            <a:off x="5532438" y="1198563"/>
            <a:ext cx="112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-ب</a:t>
            </a:r>
            <a:endParaRPr lang="en-US" altLang="ar-EG" sz="3600">
              <a:solidFill>
                <a:srgbClr val="C00000"/>
              </a:solidFill>
              <a:latin typeface="Arial" panose="020B0604020202020204" pitchFamily="34" charset="0"/>
            </a:endParaRPr>
          </a:p>
        </p:txBody>
      </p:sp>
      <p:sp>
        <p:nvSpPr>
          <p:cNvPr id="8" name="TextBox 11">
            <a:extLst>
              <a:ext uri="{FF2B5EF4-FFF2-40B4-BE49-F238E27FC236}">
                <a16:creationId xmlns:a16="http://schemas.microsoft.com/office/drawing/2014/main" id="{8F47938F-5291-DB1E-B08D-F3B9DDDF474E}"/>
              </a:ext>
            </a:extLst>
          </p:cNvPr>
          <p:cNvSpPr txBox="1">
            <a:spLocks noChangeArrowheads="1"/>
          </p:cNvSpPr>
          <p:nvPr/>
        </p:nvSpPr>
        <p:spPr bwMode="auto">
          <a:xfrm>
            <a:off x="4932363" y="14144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rPr>
              <a:t>س= </a:t>
            </a:r>
            <a:r>
              <a:rPr lang="ar-EG" altLang="ar-EG" sz="1600" b="1">
                <a:solidFill>
                  <a:srgbClr val="C00000"/>
                </a:solidFill>
              </a:rPr>
              <a:t>ــــــــــــــــــــــــــــــــ</a:t>
            </a:r>
            <a:endParaRPr lang="en-US" altLang="ar-EG" sz="3600">
              <a:solidFill>
                <a:srgbClr val="C00000"/>
              </a:solidFill>
            </a:endParaRPr>
          </a:p>
        </p:txBody>
      </p:sp>
      <p:sp>
        <p:nvSpPr>
          <p:cNvPr id="9" name="TextBox 11">
            <a:extLst>
              <a:ext uri="{FF2B5EF4-FFF2-40B4-BE49-F238E27FC236}">
                <a16:creationId xmlns:a16="http://schemas.microsoft.com/office/drawing/2014/main" id="{90179218-D03C-2269-1C8F-316F7ABFE4E5}"/>
              </a:ext>
            </a:extLst>
          </p:cNvPr>
          <p:cNvSpPr txBox="1">
            <a:spLocks noChangeArrowheads="1"/>
          </p:cNvSpPr>
          <p:nvPr/>
        </p:nvSpPr>
        <p:spPr bwMode="auto">
          <a:xfrm>
            <a:off x="1547813" y="4727575"/>
            <a:ext cx="619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معادلة محور التماثل هي س = -1</a:t>
            </a:r>
            <a:endParaRPr lang="en-US" altLang="ar-EG" sz="3600">
              <a:latin typeface="Arial" panose="020B0604020202020204" pitchFamily="34" charset="0"/>
            </a:endParaRPr>
          </a:p>
        </p:txBody>
      </p:sp>
      <p:sp>
        <p:nvSpPr>
          <p:cNvPr id="6" name="TextBox 11">
            <a:extLst>
              <a:ext uri="{FF2B5EF4-FFF2-40B4-BE49-F238E27FC236}">
                <a16:creationId xmlns:a16="http://schemas.microsoft.com/office/drawing/2014/main" id="{D330610D-F3D9-1D6D-9A96-7AA1042F3111}"/>
              </a:ext>
            </a:extLst>
          </p:cNvPr>
          <p:cNvSpPr txBox="1">
            <a:spLocks noChangeArrowheads="1"/>
          </p:cNvSpPr>
          <p:nvPr/>
        </p:nvSpPr>
        <p:spPr bwMode="auto">
          <a:xfrm>
            <a:off x="5461000" y="1990725"/>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2أ</a:t>
            </a:r>
            <a:endParaRPr lang="en-US" altLang="ar-EG" sz="3600">
              <a:solidFill>
                <a:srgbClr val="C00000"/>
              </a:solidFill>
              <a:latin typeface="Arial" panose="020B0604020202020204" pitchFamily="34" charset="0"/>
            </a:endParaRPr>
          </a:p>
        </p:txBody>
      </p:sp>
      <p:sp>
        <p:nvSpPr>
          <p:cNvPr id="7" name="TextBox 11">
            <a:extLst>
              <a:ext uri="{FF2B5EF4-FFF2-40B4-BE49-F238E27FC236}">
                <a16:creationId xmlns:a16="http://schemas.microsoft.com/office/drawing/2014/main" id="{1FE99968-F1BF-E2DE-F5FB-A4AA5F4248BE}"/>
              </a:ext>
            </a:extLst>
          </p:cNvPr>
          <p:cNvSpPr txBox="1">
            <a:spLocks noChangeArrowheads="1"/>
          </p:cNvSpPr>
          <p:nvPr/>
        </p:nvSpPr>
        <p:spPr bwMode="auto">
          <a:xfrm>
            <a:off x="2092325" y="2782888"/>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8</a:t>
            </a:r>
            <a:endParaRPr lang="en-US" altLang="ar-EG" sz="3600">
              <a:solidFill>
                <a:srgbClr val="002060"/>
              </a:solidFill>
              <a:latin typeface="Arial" panose="020B0604020202020204" pitchFamily="34" charset="0"/>
            </a:endParaRPr>
          </a:p>
        </p:txBody>
      </p:sp>
      <p:sp>
        <p:nvSpPr>
          <p:cNvPr id="10" name="TextBox 11">
            <a:extLst>
              <a:ext uri="{FF2B5EF4-FFF2-40B4-BE49-F238E27FC236}">
                <a16:creationId xmlns:a16="http://schemas.microsoft.com/office/drawing/2014/main" id="{C3D93DF9-C574-6411-0395-9846D47D27AC}"/>
              </a:ext>
            </a:extLst>
          </p:cNvPr>
          <p:cNvSpPr txBox="1">
            <a:spLocks noChangeArrowheads="1"/>
          </p:cNvSpPr>
          <p:nvPr/>
        </p:nvSpPr>
        <p:spPr bwMode="auto">
          <a:xfrm>
            <a:off x="323850" y="2998788"/>
            <a:ext cx="5153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س= </a:t>
            </a:r>
            <a:r>
              <a:rPr lang="ar-EG" altLang="ar-EG" sz="1600" b="1">
                <a:solidFill>
                  <a:srgbClr val="002060"/>
                </a:solidFill>
              </a:rPr>
              <a:t>ــــــــــــــــــــــــــــــــــــــــ </a:t>
            </a:r>
            <a:r>
              <a:rPr lang="ar-EG" altLang="ar-EG" sz="3600" b="1">
                <a:solidFill>
                  <a:srgbClr val="002060"/>
                </a:solidFill>
              </a:rPr>
              <a:t>= -1</a:t>
            </a:r>
            <a:endParaRPr lang="en-US" altLang="ar-EG" sz="3600">
              <a:solidFill>
                <a:srgbClr val="002060"/>
              </a:solidFill>
            </a:endParaRPr>
          </a:p>
        </p:txBody>
      </p:sp>
      <p:sp>
        <p:nvSpPr>
          <p:cNvPr id="11" name="TextBox 11">
            <a:extLst>
              <a:ext uri="{FF2B5EF4-FFF2-40B4-BE49-F238E27FC236}">
                <a16:creationId xmlns:a16="http://schemas.microsoft.com/office/drawing/2014/main" id="{D06C8530-CD2A-C09C-796E-1E95A4F7883D}"/>
              </a:ext>
            </a:extLst>
          </p:cNvPr>
          <p:cNvSpPr txBox="1">
            <a:spLocks noChangeArrowheads="1"/>
          </p:cNvSpPr>
          <p:nvPr/>
        </p:nvSpPr>
        <p:spPr bwMode="auto">
          <a:xfrm>
            <a:off x="2379663" y="3502025"/>
            <a:ext cx="201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2 × -4</a:t>
            </a:r>
            <a:endParaRPr lang="en-US" altLang="ar-EG" sz="3600">
              <a:solidFill>
                <a:srgbClr val="002060"/>
              </a:solidFill>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80">
                                          <p:stCondLst>
                                            <p:cond delay="0"/>
                                          </p:stCondLst>
                                        </p:cTn>
                                        <p:tgtEl>
                                          <p:spTgt spid="7"/>
                                        </p:tgtEl>
                                      </p:cBhvr>
                                    </p:animEffect>
                                    <p:anim calcmode="lin" valueType="num">
                                      <p:cBhvr>
                                        <p:cTn id="7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gtEl>
                                      </p:cBhvr>
                                      <p:to x="100000" y="60000"/>
                                    </p:animScale>
                                    <p:animScale>
                                      <p:cBhvr>
                                        <p:cTn id="78" dur="166" decel="50000">
                                          <p:stCondLst>
                                            <p:cond delay="676"/>
                                          </p:stCondLst>
                                        </p:cTn>
                                        <p:tgtEl>
                                          <p:spTgt spid="7"/>
                                        </p:tgtEl>
                                      </p:cBhvr>
                                      <p:to x="100000" y="100000"/>
                                    </p:animScale>
                                    <p:animScale>
                                      <p:cBhvr>
                                        <p:cTn id="79" dur="26">
                                          <p:stCondLst>
                                            <p:cond delay="1312"/>
                                          </p:stCondLst>
                                        </p:cTn>
                                        <p:tgtEl>
                                          <p:spTgt spid="7"/>
                                        </p:tgtEl>
                                      </p:cBhvr>
                                      <p:to x="100000" y="80000"/>
                                    </p:animScale>
                                    <p:animScale>
                                      <p:cBhvr>
                                        <p:cTn id="80" dur="166" decel="50000">
                                          <p:stCondLst>
                                            <p:cond delay="1338"/>
                                          </p:stCondLst>
                                        </p:cTn>
                                        <p:tgtEl>
                                          <p:spTgt spid="7"/>
                                        </p:tgtEl>
                                      </p:cBhvr>
                                      <p:to x="100000" y="100000"/>
                                    </p:animScale>
                                    <p:animScale>
                                      <p:cBhvr>
                                        <p:cTn id="81" dur="26">
                                          <p:stCondLst>
                                            <p:cond delay="1642"/>
                                          </p:stCondLst>
                                        </p:cTn>
                                        <p:tgtEl>
                                          <p:spTgt spid="7"/>
                                        </p:tgtEl>
                                      </p:cBhvr>
                                      <p:to x="100000" y="90000"/>
                                    </p:animScale>
                                    <p:animScale>
                                      <p:cBhvr>
                                        <p:cTn id="82" dur="166" decel="50000">
                                          <p:stCondLst>
                                            <p:cond delay="1668"/>
                                          </p:stCondLst>
                                        </p:cTn>
                                        <p:tgtEl>
                                          <p:spTgt spid="7"/>
                                        </p:tgtEl>
                                      </p:cBhvr>
                                      <p:to x="100000" y="100000"/>
                                    </p:animScale>
                                    <p:animScale>
                                      <p:cBhvr>
                                        <p:cTn id="83" dur="26">
                                          <p:stCondLst>
                                            <p:cond delay="1808"/>
                                          </p:stCondLst>
                                        </p:cTn>
                                        <p:tgtEl>
                                          <p:spTgt spid="7"/>
                                        </p:tgtEl>
                                      </p:cBhvr>
                                      <p:to x="100000" y="95000"/>
                                    </p:animScale>
                                    <p:animScale>
                                      <p:cBhvr>
                                        <p:cTn id="84" dur="166" decel="50000">
                                          <p:stCondLst>
                                            <p:cond delay="1834"/>
                                          </p:stCondLst>
                                        </p:cTn>
                                        <p:tgtEl>
                                          <p:spTgt spid="7"/>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ipe(down)">
                                      <p:cBhvr>
                                        <p:cTn id="103" dur="580">
                                          <p:stCondLst>
                                            <p:cond delay="0"/>
                                          </p:stCondLst>
                                        </p:cTn>
                                        <p:tgtEl>
                                          <p:spTgt spid="9"/>
                                        </p:tgtEl>
                                      </p:cBhvr>
                                    </p:animEffect>
                                    <p:anim calcmode="lin" valueType="num">
                                      <p:cBhvr>
                                        <p:cTn id="10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9" dur="26">
                                          <p:stCondLst>
                                            <p:cond delay="650"/>
                                          </p:stCondLst>
                                        </p:cTn>
                                        <p:tgtEl>
                                          <p:spTgt spid="9"/>
                                        </p:tgtEl>
                                      </p:cBhvr>
                                      <p:to x="100000" y="60000"/>
                                    </p:animScale>
                                    <p:animScale>
                                      <p:cBhvr>
                                        <p:cTn id="110" dur="166" decel="50000">
                                          <p:stCondLst>
                                            <p:cond delay="676"/>
                                          </p:stCondLst>
                                        </p:cTn>
                                        <p:tgtEl>
                                          <p:spTgt spid="9"/>
                                        </p:tgtEl>
                                      </p:cBhvr>
                                      <p:to x="100000" y="100000"/>
                                    </p:animScale>
                                    <p:animScale>
                                      <p:cBhvr>
                                        <p:cTn id="111" dur="26">
                                          <p:stCondLst>
                                            <p:cond delay="1312"/>
                                          </p:stCondLst>
                                        </p:cTn>
                                        <p:tgtEl>
                                          <p:spTgt spid="9"/>
                                        </p:tgtEl>
                                      </p:cBhvr>
                                      <p:to x="100000" y="80000"/>
                                    </p:animScale>
                                    <p:animScale>
                                      <p:cBhvr>
                                        <p:cTn id="112" dur="166" decel="50000">
                                          <p:stCondLst>
                                            <p:cond delay="1338"/>
                                          </p:stCondLst>
                                        </p:cTn>
                                        <p:tgtEl>
                                          <p:spTgt spid="9"/>
                                        </p:tgtEl>
                                      </p:cBhvr>
                                      <p:to x="100000" y="100000"/>
                                    </p:animScale>
                                    <p:animScale>
                                      <p:cBhvr>
                                        <p:cTn id="113" dur="26">
                                          <p:stCondLst>
                                            <p:cond delay="1642"/>
                                          </p:stCondLst>
                                        </p:cTn>
                                        <p:tgtEl>
                                          <p:spTgt spid="9"/>
                                        </p:tgtEl>
                                      </p:cBhvr>
                                      <p:to x="100000" y="90000"/>
                                    </p:animScale>
                                    <p:animScale>
                                      <p:cBhvr>
                                        <p:cTn id="114" dur="166" decel="50000">
                                          <p:stCondLst>
                                            <p:cond delay="1668"/>
                                          </p:stCondLst>
                                        </p:cTn>
                                        <p:tgtEl>
                                          <p:spTgt spid="9"/>
                                        </p:tgtEl>
                                      </p:cBhvr>
                                      <p:to x="100000" y="100000"/>
                                    </p:animScale>
                                    <p:animScale>
                                      <p:cBhvr>
                                        <p:cTn id="115" dur="26">
                                          <p:stCondLst>
                                            <p:cond delay="1808"/>
                                          </p:stCondLst>
                                        </p:cTn>
                                        <p:tgtEl>
                                          <p:spTgt spid="9"/>
                                        </p:tgtEl>
                                      </p:cBhvr>
                                      <p:to x="100000" y="95000"/>
                                    </p:animScale>
                                    <p:animScale>
                                      <p:cBhvr>
                                        <p:cTn id="11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a:extLst>
              <a:ext uri="{FF2B5EF4-FFF2-40B4-BE49-F238E27FC236}">
                <a16:creationId xmlns:a16="http://schemas.microsoft.com/office/drawing/2014/main" id="{7A8387BD-B66F-333A-0104-0040EF1C59F6}"/>
              </a:ext>
            </a:extLst>
          </p:cNvPr>
          <p:cNvSpPr txBox="1">
            <a:spLocks noChangeArrowheads="1"/>
          </p:cNvSpPr>
          <p:nvPr/>
        </p:nvSpPr>
        <p:spPr bwMode="auto">
          <a:xfrm>
            <a:off x="4932363" y="112553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وعند س = -1</a:t>
            </a:r>
            <a:endParaRPr lang="en-US" altLang="ar-EG" sz="3600">
              <a:solidFill>
                <a:srgbClr val="C00000"/>
              </a:solidFill>
              <a:latin typeface="Arial" panose="020B0604020202020204" pitchFamily="34" charset="0"/>
            </a:endParaRPr>
          </a:p>
        </p:txBody>
      </p:sp>
      <p:sp>
        <p:nvSpPr>
          <p:cNvPr id="9" name="TextBox 11">
            <a:extLst>
              <a:ext uri="{FF2B5EF4-FFF2-40B4-BE49-F238E27FC236}">
                <a16:creationId xmlns:a16="http://schemas.microsoft.com/office/drawing/2014/main" id="{0FEC99FF-6803-34C0-9443-4BA8B930D42F}"/>
              </a:ext>
            </a:extLst>
          </p:cNvPr>
          <p:cNvSpPr txBox="1">
            <a:spLocks noChangeArrowheads="1"/>
          </p:cNvSpPr>
          <p:nvPr/>
        </p:nvSpPr>
        <p:spPr bwMode="auto">
          <a:xfrm>
            <a:off x="4048125" y="2997200"/>
            <a:ext cx="397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إذن الرأس هي (-1، 9)     </a:t>
            </a:r>
            <a:endParaRPr lang="en-US" altLang="ar-EG" sz="3600">
              <a:solidFill>
                <a:srgbClr val="C00000"/>
              </a:solidFill>
              <a:latin typeface="Arial" panose="020B0604020202020204" pitchFamily="34" charset="0"/>
            </a:endParaRPr>
          </a:p>
        </p:txBody>
      </p:sp>
      <p:sp>
        <p:nvSpPr>
          <p:cNvPr id="10" name="TextBox 11">
            <a:extLst>
              <a:ext uri="{FF2B5EF4-FFF2-40B4-BE49-F238E27FC236}">
                <a16:creationId xmlns:a16="http://schemas.microsoft.com/office/drawing/2014/main" id="{5C969ECE-BE71-1D69-52DB-A4A653606BDA}"/>
              </a:ext>
            </a:extLst>
          </p:cNvPr>
          <p:cNvSpPr txBox="1">
            <a:spLocks noChangeArrowheads="1"/>
          </p:cNvSpPr>
          <p:nvPr/>
        </p:nvSpPr>
        <p:spPr bwMode="auto">
          <a:xfrm>
            <a:off x="3635375" y="1916113"/>
            <a:ext cx="3313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ص = 9</a:t>
            </a:r>
            <a:endParaRPr lang="en-US" altLang="ar-EG" sz="3600">
              <a:solidFill>
                <a:srgbClr val="C00000"/>
              </a:solidFill>
              <a:latin typeface="Arial" panose="020B0604020202020204" pitchFamily="34" charset="0"/>
            </a:endParaRPr>
          </a:p>
        </p:txBody>
      </p:sp>
      <p:sp>
        <p:nvSpPr>
          <p:cNvPr id="13" name="TextBox 11">
            <a:extLst>
              <a:ext uri="{FF2B5EF4-FFF2-40B4-BE49-F238E27FC236}">
                <a16:creationId xmlns:a16="http://schemas.microsoft.com/office/drawing/2014/main" id="{F9D81CF5-1595-80EE-FAD7-1ABA84286529}"/>
              </a:ext>
            </a:extLst>
          </p:cNvPr>
          <p:cNvSpPr txBox="1">
            <a:spLocks noChangeArrowheads="1"/>
          </p:cNvSpPr>
          <p:nvPr/>
        </p:nvSpPr>
        <p:spPr bwMode="auto">
          <a:xfrm>
            <a:off x="1116013" y="4149725"/>
            <a:ext cx="6911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وبما أن أ قيمة سالبة فالتمثيل مفتوح لأسفل لذا الرأس تمثل </a:t>
            </a:r>
            <a:r>
              <a:rPr lang="ar-EG" altLang="ar-EG" sz="3600" b="1">
                <a:solidFill>
                  <a:srgbClr val="C00000"/>
                </a:solidFill>
                <a:latin typeface="Arial" panose="020B0604020202020204" pitchFamily="34" charset="0"/>
              </a:rPr>
              <a:t>قيمة عظمى </a:t>
            </a:r>
            <a:r>
              <a:rPr lang="ar-EG" altLang="ar-EG" sz="3600" b="1">
                <a:latin typeface="Arial" panose="020B0604020202020204" pitchFamily="34" charset="0"/>
              </a:rPr>
              <a:t>والمقطع الصادي هو قيمة </a:t>
            </a:r>
            <a:r>
              <a:rPr lang="ar-EG" altLang="ar-EG" sz="3600" b="1">
                <a:solidFill>
                  <a:srgbClr val="C00000"/>
                </a:solidFill>
                <a:latin typeface="Arial" panose="020B0604020202020204" pitchFamily="34" charset="0"/>
              </a:rPr>
              <a:t>ﺝ = 5   </a:t>
            </a:r>
            <a:r>
              <a:rPr lang="ar-EG" altLang="ar-EG" sz="3600" b="1">
                <a:latin typeface="Arial" panose="020B0604020202020204" pitchFamily="34" charset="0"/>
              </a:rPr>
              <a:t> </a:t>
            </a:r>
            <a:endParaRPr lang="en-US" altLang="ar-EG" sz="3600">
              <a:latin typeface="Arial" panose="020B0604020202020204" pitchFamily="34" charset="0"/>
            </a:endParaRPr>
          </a:p>
        </p:txBody>
      </p:sp>
      <p:pic>
        <p:nvPicPr>
          <p:cNvPr id="95234" name="Picture 1">
            <a:extLst>
              <a:ext uri="{FF2B5EF4-FFF2-40B4-BE49-F238E27FC236}">
                <a16:creationId xmlns:a16="http://schemas.microsoft.com/office/drawing/2014/main" id="{228A175A-EFCD-30C1-249A-028758EE6444}"/>
              </a:ext>
            </a:extLst>
          </p:cNvPr>
          <p:cNvPicPr>
            <a:picLocks noChangeAspect="1" noChangeArrowheads="1"/>
          </p:cNvPicPr>
          <p:nvPr/>
        </p:nvPicPr>
        <p:blipFill>
          <a:blip r:embed="rId4">
            <a:lum bright="-14000" contrast="28000"/>
            <a:extLst>
              <a:ext uri="{28A0092B-C50C-407E-A947-70E740481C1C}">
                <a14:useLocalDpi xmlns:a14="http://schemas.microsoft.com/office/drawing/2010/main" val="0"/>
              </a:ext>
            </a:extLst>
          </a:blip>
          <a:srcRect/>
          <a:stretch>
            <a:fillRect/>
          </a:stretch>
        </p:blipFill>
        <p:spPr bwMode="auto">
          <a:xfrm>
            <a:off x="898525" y="908050"/>
            <a:ext cx="33131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8.WAV"/>
                                        </p:tgtEl>
                                      </p:cMediaNode>
                                    </p:audio>
                                  </p:sub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8.WAV"/>
                                        </p:tgtEl>
                                      </p:cMediaNode>
                                    </p:audio>
                                  </p:sub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95234"/>
                                        </p:tgtEl>
                                        <p:attrNameLst>
                                          <p:attrName>style.visibility</p:attrName>
                                        </p:attrNameLst>
                                      </p:cBhvr>
                                      <p:to>
                                        <p:strVal val="visible"/>
                                      </p:to>
                                    </p:set>
                                    <p:animEffect transition="in" filter="barn(inHorizontal)">
                                      <p:cBhvr>
                                        <p:cTn id="19" dur="500"/>
                                        <p:tgtEl>
                                          <p:spTgt spid="95234"/>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2714754F-D79E-1B94-18F6-2C7A2E25F3E3}"/>
              </a:ext>
            </a:extLst>
          </p:cNvPr>
          <p:cNvSpPr>
            <a:spLocks noChangeArrowheads="1"/>
          </p:cNvSpPr>
          <p:nvPr/>
        </p:nvSpPr>
        <p:spPr bwMode="auto">
          <a:xfrm>
            <a:off x="843756" y="3068960"/>
            <a:ext cx="7456488" cy="769938"/>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ar-EG" altLang="ar-EG" sz="4400" b="1" dirty="0">
                <a:solidFill>
                  <a:prstClr val="black"/>
                </a:solidFill>
                <a:latin typeface="Calibri" panose="020F0502020204030204" pitchFamily="34" charset="0"/>
              </a:rPr>
              <a:t>29) ص = 3س</a:t>
            </a:r>
            <a:r>
              <a:rPr lang="ar-EG" altLang="ar-EG" sz="4400" b="1" baseline="30000" dirty="0">
                <a:solidFill>
                  <a:prstClr val="black"/>
                </a:solidFill>
                <a:latin typeface="Calibri" panose="020F0502020204030204" pitchFamily="34" charset="0"/>
              </a:rPr>
              <a:t>2</a:t>
            </a:r>
            <a:r>
              <a:rPr lang="ar-EG" altLang="ar-EG" sz="4400" b="1" dirty="0">
                <a:solidFill>
                  <a:prstClr val="black"/>
                </a:solidFill>
                <a:latin typeface="Calibri" panose="020F0502020204030204" pitchFamily="34" charset="0"/>
              </a:rPr>
              <a:t> + 2س + 1</a:t>
            </a:r>
          </a:p>
        </p:txBody>
      </p:sp>
    </p:spTree>
  </p:cSld>
  <p:clrMapOvr>
    <a:masterClrMapping/>
  </p:clrMapOvr>
  <p:transition>
    <p:comb/>
    <p:sndAc>
      <p:stSnd>
        <p:snd r:embed="rId2" name="SOUND1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
                                        <p:tgtEl>
                                          <p:spTgt spid="20"/>
                                        </p:tgtEl>
                                      </p:cBhvr>
                                    </p:animEffect>
                                    <p:anim calcmode="lin" valueType="num">
                                      <p:cBhvr>
                                        <p:cTn id="8" dur="200" fill="hold"/>
                                        <p:tgtEl>
                                          <p:spTgt spid="20"/>
                                        </p:tgtEl>
                                        <p:attrNameLst>
                                          <p:attrName>ppt_x</p:attrName>
                                        </p:attrNameLst>
                                      </p:cBhvr>
                                      <p:tavLst>
                                        <p:tav tm="0">
                                          <p:val>
                                            <p:strVal val="#ppt_x"/>
                                          </p:val>
                                        </p:tav>
                                        <p:tav tm="100000">
                                          <p:val>
                                            <p:strVal val="#ppt_x"/>
                                          </p:val>
                                        </p:tav>
                                      </p:tavLst>
                                    </p:anim>
                                    <p:anim calcmode="lin" valueType="num">
                                      <p:cBhvr>
                                        <p:cTn id="9" dur="200" fill="hold"/>
                                        <p:tgtEl>
                                          <p:spTgt spid="20"/>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2F5DFC0-B436-2BFA-7878-CDA06E847983}"/>
              </a:ext>
            </a:extLst>
          </p:cNvPr>
          <p:cNvSpPr txBox="1">
            <a:spLocks noChangeArrowheads="1"/>
          </p:cNvSpPr>
          <p:nvPr/>
        </p:nvSpPr>
        <p:spPr bwMode="auto">
          <a:xfrm>
            <a:off x="5532438" y="1198563"/>
            <a:ext cx="1127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-ب</a:t>
            </a:r>
            <a:endParaRPr lang="en-US" altLang="ar-EG" sz="3600">
              <a:solidFill>
                <a:srgbClr val="C00000"/>
              </a:solidFill>
              <a:latin typeface="Arial" panose="020B0604020202020204" pitchFamily="34" charset="0"/>
            </a:endParaRPr>
          </a:p>
        </p:txBody>
      </p:sp>
      <p:sp>
        <p:nvSpPr>
          <p:cNvPr id="8" name="TextBox 11">
            <a:extLst>
              <a:ext uri="{FF2B5EF4-FFF2-40B4-BE49-F238E27FC236}">
                <a16:creationId xmlns:a16="http://schemas.microsoft.com/office/drawing/2014/main" id="{18BCC215-0921-91C9-A468-E3EC6FC72AAB}"/>
              </a:ext>
            </a:extLst>
          </p:cNvPr>
          <p:cNvSpPr txBox="1">
            <a:spLocks noChangeArrowheads="1"/>
          </p:cNvSpPr>
          <p:nvPr/>
        </p:nvSpPr>
        <p:spPr bwMode="auto">
          <a:xfrm>
            <a:off x="4932363" y="14144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rPr>
              <a:t>س= </a:t>
            </a:r>
            <a:r>
              <a:rPr lang="ar-EG" altLang="ar-EG" sz="1600" b="1">
                <a:solidFill>
                  <a:srgbClr val="C00000"/>
                </a:solidFill>
              </a:rPr>
              <a:t>ــــــــــــــــــــــــــــــــ</a:t>
            </a:r>
            <a:endParaRPr lang="en-US" altLang="ar-EG" sz="3600">
              <a:solidFill>
                <a:srgbClr val="C00000"/>
              </a:solidFill>
            </a:endParaRPr>
          </a:p>
        </p:txBody>
      </p:sp>
      <p:sp>
        <p:nvSpPr>
          <p:cNvPr id="9" name="TextBox 11">
            <a:extLst>
              <a:ext uri="{FF2B5EF4-FFF2-40B4-BE49-F238E27FC236}">
                <a16:creationId xmlns:a16="http://schemas.microsoft.com/office/drawing/2014/main" id="{639243B0-B732-AF5C-5A03-05DF22575997}"/>
              </a:ext>
            </a:extLst>
          </p:cNvPr>
          <p:cNvSpPr txBox="1">
            <a:spLocks noChangeArrowheads="1"/>
          </p:cNvSpPr>
          <p:nvPr/>
        </p:nvSpPr>
        <p:spPr bwMode="auto">
          <a:xfrm>
            <a:off x="1547813" y="4727575"/>
            <a:ext cx="619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معادلة محور التماثل هي س = - </a:t>
            </a:r>
            <a:r>
              <a:rPr lang="ar-EG" altLang="ar-EG" sz="2000" b="1">
                <a:latin typeface="Arial" panose="020B0604020202020204" pitchFamily="34" charset="0"/>
              </a:rPr>
              <a:t>ـــــــــــــ</a:t>
            </a:r>
            <a:endParaRPr lang="en-US" altLang="ar-EG" sz="3600">
              <a:latin typeface="Arial" panose="020B0604020202020204" pitchFamily="34" charset="0"/>
            </a:endParaRPr>
          </a:p>
        </p:txBody>
      </p:sp>
      <p:sp>
        <p:nvSpPr>
          <p:cNvPr id="6" name="TextBox 11">
            <a:extLst>
              <a:ext uri="{FF2B5EF4-FFF2-40B4-BE49-F238E27FC236}">
                <a16:creationId xmlns:a16="http://schemas.microsoft.com/office/drawing/2014/main" id="{D231E8F2-EF2D-0371-C076-576C23ABC3D7}"/>
              </a:ext>
            </a:extLst>
          </p:cNvPr>
          <p:cNvSpPr txBox="1">
            <a:spLocks noChangeArrowheads="1"/>
          </p:cNvSpPr>
          <p:nvPr/>
        </p:nvSpPr>
        <p:spPr bwMode="auto">
          <a:xfrm>
            <a:off x="5461000" y="1990725"/>
            <a:ext cx="112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2أ</a:t>
            </a:r>
            <a:endParaRPr lang="en-US" altLang="ar-EG" sz="3600">
              <a:solidFill>
                <a:srgbClr val="C00000"/>
              </a:solidFill>
              <a:latin typeface="Arial" panose="020B0604020202020204" pitchFamily="34" charset="0"/>
            </a:endParaRPr>
          </a:p>
        </p:txBody>
      </p:sp>
      <p:sp>
        <p:nvSpPr>
          <p:cNvPr id="7" name="TextBox 11">
            <a:extLst>
              <a:ext uri="{FF2B5EF4-FFF2-40B4-BE49-F238E27FC236}">
                <a16:creationId xmlns:a16="http://schemas.microsoft.com/office/drawing/2014/main" id="{3ED0D6B9-4F4A-6EE1-366D-3FA7407E7224}"/>
              </a:ext>
            </a:extLst>
          </p:cNvPr>
          <p:cNvSpPr txBox="1">
            <a:spLocks noChangeArrowheads="1"/>
          </p:cNvSpPr>
          <p:nvPr/>
        </p:nvSpPr>
        <p:spPr bwMode="auto">
          <a:xfrm>
            <a:off x="2092325" y="2782888"/>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-2</a:t>
            </a:r>
            <a:endParaRPr lang="en-US" altLang="ar-EG" sz="3600">
              <a:solidFill>
                <a:srgbClr val="002060"/>
              </a:solidFill>
              <a:latin typeface="Arial" panose="020B0604020202020204" pitchFamily="34" charset="0"/>
            </a:endParaRPr>
          </a:p>
        </p:txBody>
      </p:sp>
      <p:sp>
        <p:nvSpPr>
          <p:cNvPr id="10" name="TextBox 11">
            <a:extLst>
              <a:ext uri="{FF2B5EF4-FFF2-40B4-BE49-F238E27FC236}">
                <a16:creationId xmlns:a16="http://schemas.microsoft.com/office/drawing/2014/main" id="{D3342566-96CA-53A5-0C5A-F488E3140418}"/>
              </a:ext>
            </a:extLst>
          </p:cNvPr>
          <p:cNvSpPr txBox="1">
            <a:spLocks noChangeArrowheads="1"/>
          </p:cNvSpPr>
          <p:nvPr/>
        </p:nvSpPr>
        <p:spPr bwMode="auto">
          <a:xfrm>
            <a:off x="323850" y="2998788"/>
            <a:ext cx="5153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rPr>
              <a:t>س= </a:t>
            </a:r>
            <a:r>
              <a:rPr lang="ar-EG" altLang="ar-EG" sz="1600" b="1">
                <a:solidFill>
                  <a:srgbClr val="002060"/>
                </a:solidFill>
              </a:rPr>
              <a:t>ــــــــــــــــــــــــــــــــــــــــ </a:t>
            </a:r>
            <a:r>
              <a:rPr lang="ar-EG" altLang="ar-EG" sz="3600" b="1">
                <a:solidFill>
                  <a:srgbClr val="002060"/>
                </a:solidFill>
              </a:rPr>
              <a:t>= - </a:t>
            </a:r>
            <a:r>
              <a:rPr lang="ar-EG" altLang="ar-EG" sz="1600" b="1">
                <a:solidFill>
                  <a:srgbClr val="002060"/>
                </a:solidFill>
              </a:rPr>
              <a:t>ـــــــــــــــــــــــــ</a:t>
            </a:r>
            <a:endParaRPr lang="en-US" altLang="ar-EG" sz="1600">
              <a:solidFill>
                <a:srgbClr val="002060"/>
              </a:solidFill>
            </a:endParaRPr>
          </a:p>
        </p:txBody>
      </p:sp>
      <p:sp>
        <p:nvSpPr>
          <p:cNvPr id="11" name="TextBox 11">
            <a:extLst>
              <a:ext uri="{FF2B5EF4-FFF2-40B4-BE49-F238E27FC236}">
                <a16:creationId xmlns:a16="http://schemas.microsoft.com/office/drawing/2014/main" id="{97A8E8FC-9FDA-4810-15D7-446653DB9DB4}"/>
              </a:ext>
            </a:extLst>
          </p:cNvPr>
          <p:cNvSpPr txBox="1">
            <a:spLocks noChangeArrowheads="1"/>
          </p:cNvSpPr>
          <p:nvPr/>
        </p:nvSpPr>
        <p:spPr bwMode="auto">
          <a:xfrm>
            <a:off x="2379663" y="3502025"/>
            <a:ext cx="201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2 × 3</a:t>
            </a:r>
            <a:endParaRPr lang="en-US" altLang="ar-EG" sz="3600">
              <a:solidFill>
                <a:srgbClr val="002060"/>
              </a:solidFill>
              <a:latin typeface="Arial" panose="020B0604020202020204" pitchFamily="34" charset="0"/>
            </a:endParaRPr>
          </a:p>
        </p:txBody>
      </p:sp>
      <p:sp>
        <p:nvSpPr>
          <p:cNvPr id="13" name="TextBox 11">
            <a:extLst>
              <a:ext uri="{FF2B5EF4-FFF2-40B4-BE49-F238E27FC236}">
                <a16:creationId xmlns:a16="http://schemas.microsoft.com/office/drawing/2014/main" id="{52B28915-4EE2-AC60-B8D3-86AB6644FE55}"/>
              </a:ext>
            </a:extLst>
          </p:cNvPr>
          <p:cNvSpPr txBox="1">
            <a:spLocks noChangeArrowheads="1"/>
          </p:cNvSpPr>
          <p:nvPr/>
        </p:nvSpPr>
        <p:spPr bwMode="auto">
          <a:xfrm>
            <a:off x="1258888" y="2782888"/>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1</a:t>
            </a:r>
            <a:endParaRPr lang="en-US" altLang="ar-EG" sz="3600">
              <a:solidFill>
                <a:srgbClr val="002060"/>
              </a:solidFill>
              <a:latin typeface="Arial" panose="020B0604020202020204" pitchFamily="34" charset="0"/>
            </a:endParaRPr>
          </a:p>
        </p:txBody>
      </p:sp>
      <p:sp>
        <p:nvSpPr>
          <p:cNvPr id="14" name="TextBox 11">
            <a:extLst>
              <a:ext uri="{FF2B5EF4-FFF2-40B4-BE49-F238E27FC236}">
                <a16:creationId xmlns:a16="http://schemas.microsoft.com/office/drawing/2014/main" id="{7DCEC58E-1231-2B91-3AA8-16B4B8738E9D}"/>
              </a:ext>
            </a:extLst>
          </p:cNvPr>
          <p:cNvSpPr txBox="1">
            <a:spLocks noChangeArrowheads="1"/>
          </p:cNvSpPr>
          <p:nvPr/>
        </p:nvSpPr>
        <p:spPr bwMode="auto">
          <a:xfrm>
            <a:off x="1187450" y="3430588"/>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002060"/>
                </a:solidFill>
                <a:latin typeface="Arial" panose="020B0604020202020204" pitchFamily="34" charset="0"/>
              </a:rPr>
              <a:t>3</a:t>
            </a:r>
            <a:endParaRPr lang="en-US" altLang="ar-EG" sz="3600">
              <a:solidFill>
                <a:srgbClr val="002060"/>
              </a:solidFill>
              <a:latin typeface="Arial" panose="020B0604020202020204" pitchFamily="34" charset="0"/>
            </a:endParaRPr>
          </a:p>
        </p:txBody>
      </p:sp>
      <p:sp>
        <p:nvSpPr>
          <p:cNvPr id="16" name="TextBox 11">
            <a:extLst>
              <a:ext uri="{FF2B5EF4-FFF2-40B4-BE49-F238E27FC236}">
                <a16:creationId xmlns:a16="http://schemas.microsoft.com/office/drawing/2014/main" id="{04D8D898-7A08-DE06-7E92-180086BE0605}"/>
              </a:ext>
            </a:extLst>
          </p:cNvPr>
          <p:cNvSpPr txBox="1">
            <a:spLocks noChangeArrowheads="1"/>
          </p:cNvSpPr>
          <p:nvPr/>
        </p:nvSpPr>
        <p:spPr bwMode="auto">
          <a:xfrm>
            <a:off x="1763713" y="4510088"/>
            <a:ext cx="720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1</a:t>
            </a:r>
            <a:endParaRPr lang="en-US" altLang="ar-EG" sz="3600">
              <a:latin typeface="Arial" panose="020B0604020202020204" pitchFamily="34" charset="0"/>
            </a:endParaRPr>
          </a:p>
        </p:txBody>
      </p:sp>
      <p:sp>
        <p:nvSpPr>
          <p:cNvPr id="17" name="TextBox 11">
            <a:extLst>
              <a:ext uri="{FF2B5EF4-FFF2-40B4-BE49-F238E27FC236}">
                <a16:creationId xmlns:a16="http://schemas.microsoft.com/office/drawing/2014/main" id="{7B37F3DE-5782-666E-1260-9C4DD5B45DB9}"/>
              </a:ext>
            </a:extLst>
          </p:cNvPr>
          <p:cNvSpPr txBox="1">
            <a:spLocks noChangeArrowheads="1"/>
          </p:cNvSpPr>
          <p:nvPr/>
        </p:nvSpPr>
        <p:spPr bwMode="auto">
          <a:xfrm>
            <a:off x="1763713" y="5086350"/>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3</a:t>
            </a:r>
            <a:endParaRPr lang="en-US" altLang="ar-EG" sz="360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18.WAV"/>
                                        </p:tgtEl>
                                      </p:cMediaNode>
                                    </p:audio>
                                  </p:sub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3" name="SOUND18.WAV"/>
                                        </p:tgtEl>
                                      </p:cMediaNode>
                                    </p:audio>
                                  </p:subTnLst>
                                </p:cTn>
                              </p:par>
                              <p:par>
                                <p:cTn id="32" presetID="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P spid="10" grpId="0"/>
      <p:bldP spid="11" grpId="0"/>
      <p:bldP spid="13" grpId="0"/>
      <p:bldP spid="14" grpId="0"/>
      <p:bldP spid="16"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a:extLst>
              <a:ext uri="{FF2B5EF4-FFF2-40B4-BE49-F238E27FC236}">
                <a16:creationId xmlns:a16="http://schemas.microsoft.com/office/drawing/2014/main" id="{F7B2236F-0D59-CA22-1D23-38E97547F7BA}"/>
              </a:ext>
            </a:extLst>
          </p:cNvPr>
          <p:cNvPicPr>
            <a:picLocks noChangeAspect="1" noChangeArrowheads="1"/>
          </p:cNvPicPr>
          <p:nvPr/>
        </p:nvPicPr>
        <p:blipFill>
          <a:blip r:embed="rId4">
            <a:lum bright="-14000" contrast="28000"/>
            <a:extLst>
              <a:ext uri="{28A0092B-C50C-407E-A947-70E740481C1C}">
                <a14:useLocalDpi xmlns:a14="http://schemas.microsoft.com/office/drawing/2010/main" val="0"/>
              </a:ext>
            </a:extLst>
          </a:blip>
          <a:srcRect/>
          <a:stretch>
            <a:fillRect/>
          </a:stretch>
        </p:blipFill>
        <p:spPr bwMode="auto">
          <a:xfrm>
            <a:off x="682625" y="981075"/>
            <a:ext cx="3168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a:extLst>
              <a:ext uri="{FF2B5EF4-FFF2-40B4-BE49-F238E27FC236}">
                <a16:creationId xmlns:a16="http://schemas.microsoft.com/office/drawing/2014/main" id="{F4E53B9F-1C04-57BA-A08D-9979D7E7FF11}"/>
              </a:ext>
            </a:extLst>
          </p:cNvPr>
          <p:cNvSpPr txBox="1">
            <a:spLocks noChangeArrowheads="1"/>
          </p:cNvSpPr>
          <p:nvPr/>
        </p:nvSpPr>
        <p:spPr bwMode="auto">
          <a:xfrm>
            <a:off x="4787900" y="912813"/>
            <a:ext cx="316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وعند س = - </a:t>
            </a:r>
            <a:r>
              <a:rPr lang="ar-EG" altLang="ar-EG" sz="2000" b="1">
                <a:solidFill>
                  <a:srgbClr val="C00000"/>
                </a:solidFill>
                <a:latin typeface="Arial" panose="020B0604020202020204" pitchFamily="34" charset="0"/>
              </a:rPr>
              <a:t>ـــــــــــــ</a:t>
            </a:r>
            <a:endParaRPr lang="en-US" altLang="ar-EG" sz="3600">
              <a:solidFill>
                <a:srgbClr val="C00000"/>
              </a:solidFill>
              <a:latin typeface="Arial" panose="020B0604020202020204" pitchFamily="34" charset="0"/>
            </a:endParaRPr>
          </a:p>
        </p:txBody>
      </p:sp>
      <p:sp>
        <p:nvSpPr>
          <p:cNvPr id="12" name="TextBox 11">
            <a:extLst>
              <a:ext uri="{FF2B5EF4-FFF2-40B4-BE49-F238E27FC236}">
                <a16:creationId xmlns:a16="http://schemas.microsoft.com/office/drawing/2014/main" id="{FEE2064E-0EFD-71E6-3884-305696F5E785}"/>
              </a:ext>
            </a:extLst>
          </p:cNvPr>
          <p:cNvSpPr txBox="1">
            <a:spLocks noChangeArrowheads="1"/>
          </p:cNvSpPr>
          <p:nvPr/>
        </p:nvSpPr>
        <p:spPr bwMode="auto">
          <a:xfrm>
            <a:off x="4859338" y="766763"/>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1</a:t>
            </a:r>
            <a:endParaRPr lang="en-US" altLang="ar-EG" sz="3600">
              <a:solidFill>
                <a:srgbClr val="C00000"/>
              </a:solidFill>
              <a:latin typeface="Arial" panose="020B0604020202020204" pitchFamily="34" charset="0"/>
            </a:endParaRPr>
          </a:p>
        </p:txBody>
      </p:sp>
      <p:sp>
        <p:nvSpPr>
          <p:cNvPr id="14" name="TextBox 11">
            <a:extLst>
              <a:ext uri="{FF2B5EF4-FFF2-40B4-BE49-F238E27FC236}">
                <a16:creationId xmlns:a16="http://schemas.microsoft.com/office/drawing/2014/main" id="{C0E3F374-0E82-AAC7-9391-36FE0E84A927}"/>
              </a:ext>
            </a:extLst>
          </p:cNvPr>
          <p:cNvSpPr txBox="1">
            <a:spLocks noChangeArrowheads="1"/>
          </p:cNvSpPr>
          <p:nvPr/>
        </p:nvSpPr>
        <p:spPr bwMode="auto">
          <a:xfrm>
            <a:off x="4859338" y="1343025"/>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3</a:t>
            </a:r>
            <a:endParaRPr lang="en-US" altLang="ar-EG" sz="3600">
              <a:solidFill>
                <a:srgbClr val="C00000"/>
              </a:solidFill>
              <a:latin typeface="Arial" panose="020B0604020202020204" pitchFamily="34" charset="0"/>
            </a:endParaRPr>
          </a:p>
        </p:txBody>
      </p:sp>
      <p:sp>
        <p:nvSpPr>
          <p:cNvPr id="16" name="TextBox 11">
            <a:extLst>
              <a:ext uri="{FF2B5EF4-FFF2-40B4-BE49-F238E27FC236}">
                <a16:creationId xmlns:a16="http://schemas.microsoft.com/office/drawing/2014/main" id="{0FAD9726-EFB2-BED0-F6A9-3EE8CB4D030C}"/>
              </a:ext>
            </a:extLst>
          </p:cNvPr>
          <p:cNvSpPr txBox="1">
            <a:spLocks noChangeArrowheads="1"/>
          </p:cNvSpPr>
          <p:nvPr/>
        </p:nvSpPr>
        <p:spPr bwMode="auto">
          <a:xfrm>
            <a:off x="3779838" y="1992313"/>
            <a:ext cx="316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ص= </a:t>
            </a:r>
            <a:r>
              <a:rPr lang="ar-EG" altLang="ar-EG" sz="2000" b="1">
                <a:solidFill>
                  <a:srgbClr val="C00000"/>
                </a:solidFill>
                <a:latin typeface="Arial" panose="020B0604020202020204" pitchFamily="34" charset="0"/>
              </a:rPr>
              <a:t>ـــــــــــــ</a:t>
            </a:r>
            <a:endParaRPr lang="en-US" altLang="ar-EG" sz="3600">
              <a:solidFill>
                <a:srgbClr val="C00000"/>
              </a:solidFill>
              <a:latin typeface="Arial" panose="020B0604020202020204" pitchFamily="34" charset="0"/>
            </a:endParaRPr>
          </a:p>
        </p:txBody>
      </p:sp>
      <p:sp>
        <p:nvSpPr>
          <p:cNvPr id="17" name="TextBox 11">
            <a:extLst>
              <a:ext uri="{FF2B5EF4-FFF2-40B4-BE49-F238E27FC236}">
                <a16:creationId xmlns:a16="http://schemas.microsoft.com/office/drawing/2014/main" id="{895A04DC-4359-71BA-6CAC-3AF7D2FE7714}"/>
              </a:ext>
            </a:extLst>
          </p:cNvPr>
          <p:cNvSpPr txBox="1">
            <a:spLocks noChangeArrowheads="1"/>
          </p:cNvSpPr>
          <p:nvPr/>
        </p:nvSpPr>
        <p:spPr bwMode="auto">
          <a:xfrm>
            <a:off x="5148263" y="1846263"/>
            <a:ext cx="719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2</a:t>
            </a:r>
            <a:endParaRPr lang="en-US" altLang="ar-EG" sz="3600">
              <a:solidFill>
                <a:srgbClr val="C00000"/>
              </a:solidFill>
              <a:latin typeface="Arial" panose="020B0604020202020204" pitchFamily="34" charset="0"/>
            </a:endParaRPr>
          </a:p>
        </p:txBody>
      </p:sp>
      <p:sp>
        <p:nvSpPr>
          <p:cNvPr id="18" name="TextBox 11">
            <a:extLst>
              <a:ext uri="{FF2B5EF4-FFF2-40B4-BE49-F238E27FC236}">
                <a16:creationId xmlns:a16="http://schemas.microsoft.com/office/drawing/2014/main" id="{12F883DA-505B-5BAB-432A-96E7326F867B}"/>
              </a:ext>
            </a:extLst>
          </p:cNvPr>
          <p:cNvSpPr txBox="1">
            <a:spLocks noChangeArrowheads="1"/>
          </p:cNvSpPr>
          <p:nvPr/>
        </p:nvSpPr>
        <p:spPr bwMode="auto">
          <a:xfrm>
            <a:off x="5148263" y="2422525"/>
            <a:ext cx="719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3</a:t>
            </a:r>
            <a:endParaRPr lang="en-US" altLang="ar-EG" sz="3600">
              <a:solidFill>
                <a:srgbClr val="C00000"/>
              </a:solidFill>
              <a:latin typeface="Arial" panose="020B0604020202020204" pitchFamily="34" charset="0"/>
            </a:endParaRPr>
          </a:p>
        </p:txBody>
      </p:sp>
      <p:sp>
        <p:nvSpPr>
          <p:cNvPr id="19" name="TextBox 11">
            <a:extLst>
              <a:ext uri="{FF2B5EF4-FFF2-40B4-BE49-F238E27FC236}">
                <a16:creationId xmlns:a16="http://schemas.microsoft.com/office/drawing/2014/main" id="{F717EF69-E544-AC9C-A480-94768A5379FB}"/>
              </a:ext>
            </a:extLst>
          </p:cNvPr>
          <p:cNvSpPr txBox="1">
            <a:spLocks noChangeArrowheads="1"/>
          </p:cNvSpPr>
          <p:nvPr/>
        </p:nvSpPr>
        <p:spPr bwMode="auto">
          <a:xfrm>
            <a:off x="5219700" y="2855913"/>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3</a:t>
            </a:r>
            <a:endParaRPr lang="en-US" altLang="ar-EG" sz="3600">
              <a:solidFill>
                <a:srgbClr val="C00000"/>
              </a:solidFill>
              <a:latin typeface="Arial" panose="020B0604020202020204" pitchFamily="34" charset="0"/>
            </a:endParaRPr>
          </a:p>
        </p:txBody>
      </p:sp>
      <p:sp>
        <p:nvSpPr>
          <p:cNvPr id="20" name="TextBox 11">
            <a:extLst>
              <a:ext uri="{FF2B5EF4-FFF2-40B4-BE49-F238E27FC236}">
                <a16:creationId xmlns:a16="http://schemas.microsoft.com/office/drawing/2014/main" id="{BBC72A73-1923-0B38-C91D-EBB87264CE33}"/>
              </a:ext>
            </a:extLst>
          </p:cNvPr>
          <p:cNvSpPr txBox="1">
            <a:spLocks noChangeArrowheads="1"/>
          </p:cNvSpPr>
          <p:nvPr/>
        </p:nvSpPr>
        <p:spPr bwMode="auto">
          <a:xfrm>
            <a:off x="3276600" y="3359150"/>
            <a:ext cx="482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إذن الرأس هي (</a:t>
            </a:r>
            <a:r>
              <a:rPr lang="ar-EG" altLang="ar-EG" sz="2000" b="1">
                <a:solidFill>
                  <a:srgbClr val="C00000"/>
                </a:solidFill>
                <a:latin typeface="Arial" panose="020B0604020202020204" pitchFamily="34" charset="0"/>
              </a:rPr>
              <a:t>ـــــــــــــ </a:t>
            </a:r>
            <a:r>
              <a:rPr lang="ar-EG" altLang="ar-EG" sz="3600" b="1">
                <a:latin typeface="Arial" panose="020B0604020202020204" pitchFamily="34" charset="0"/>
              </a:rPr>
              <a:t>,</a:t>
            </a:r>
            <a:r>
              <a:rPr lang="ar-EG" altLang="ar-EG" sz="2000" b="1">
                <a:solidFill>
                  <a:srgbClr val="C00000"/>
                </a:solidFill>
                <a:latin typeface="Arial" panose="020B0604020202020204" pitchFamily="34" charset="0"/>
              </a:rPr>
              <a:t> ـــــــــــ</a:t>
            </a:r>
            <a:r>
              <a:rPr lang="ar-EG" altLang="ar-EG" sz="3600" b="1">
                <a:latin typeface="Arial" panose="020B0604020202020204" pitchFamily="34" charset="0"/>
              </a:rPr>
              <a:t>)</a:t>
            </a:r>
            <a:endParaRPr lang="en-US" altLang="ar-EG" sz="3600" b="1">
              <a:latin typeface="Arial" panose="020B0604020202020204" pitchFamily="34" charset="0"/>
            </a:endParaRPr>
          </a:p>
        </p:txBody>
      </p:sp>
      <p:sp>
        <p:nvSpPr>
          <p:cNvPr id="21" name="TextBox 11">
            <a:extLst>
              <a:ext uri="{FF2B5EF4-FFF2-40B4-BE49-F238E27FC236}">
                <a16:creationId xmlns:a16="http://schemas.microsoft.com/office/drawing/2014/main" id="{B10FD5CB-25FE-D3AC-3C05-45DA7AFD4C5B}"/>
              </a:ext>
            </a:extLst>
          </p:cNvPr>
          <p:cNvSpPr txBox="1">
            <a:spLocks noChangeArrowheads="1"/>
          </p:cNvSpPr>
          <p:nvPr/>
        </p:nvSpPr>
        <p:spPr bwMode="auto">
          <a:xfrm>
            <a:off x="4716463" y="3214688"/>
            <a:ext cx="719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-1</a:t>
            </a:r>
            <a:endParaRPr lang="en-US" altLang="ar-EG" sz="3600">
              <a:solidFill>
                <a:srgbClr val="C00000"/>
              </a:solidFill>
              <a:latin typeface="Arial" panose="020B0604020202020204" pitchFamily="34" charset="0"/>
            </a:endParaRPr>
          </a:p>
        </p:txBody>
      </p:sp>
      <p:sp>
        <p:nvSpPr>
          <p:cNvPr id="22" name="TextBox 11">
            <a:extLst>
              <a:ext uri="{FF2B5EF4-FFF2-40B4-BE49-F238E27FC236}">
                <a16:creationId xmlns:a16="http://schemas.microsoft.com/office/drawing/2014/main" id="{E233A988-F1A4-5B76-532A-14D83EC512EC}"/>
              </a:ext>
            </a:extLst>
          </p:cNvPr>
          <p:cNvSpPr txBox="1">
            <a:spLocks noChangeArrowheads="1"/>
          </p:cNvSpPr>
          <p:nvPr/>
        </p:nvSpPr>
        <p:spPr bwMode="auto">
          <a:xfrm>
            <a:off x="4716463" y="3716338"/>
            <a:ext cx="719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3</a:t>
            </a:r>
            <a:endParaRPr lang="en-US" altLang="ar-EG" sz="3600">
              <a:solidFill>
                <a:srgbClr val="C00000"/>
              </a:solidFill>
              <a:latin typeface="Arial" panose="020B0604020202020204" pitchFamily="34" charset="0"/>
            </a:endParaRPr>
          </a:p>
        </p:txBody>
      </p:sp>
      <p:sp>
        <p:nvSpPr>
          <p:cNvPr id="23" name="TextBox 11">
            <a:extLst>
              <a:ext uri="{FF2B5EF4-FFF2-40B4-BE49-F238E27FC236}">
                <a16:creationId xmlns:a16="http://schemas.microsoft.com/office/drawing/2014/main" id="{11024D6B-D552-831F-98D6-D8F7DFCE679D}"/>
              </a:ext>
            </a:extLst>
          </p:cNvPr>
          <p:cNvSpPr txBox="1">
            <a:spLocks noChangeArrowheads="1"/>
          </p:cNvSpPr>
          <p:nvPr/>
        </p:nvSpPr>
        <p:spPr bwMode="auto">
          <a:xfrm>
            <a:off x="3779838" y="3214688"/>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2</a:t>
            </a:r>
            <a:endParaRPr lang="en-US" altLang="ar-EG" sz="3600">
              <a:solidFill>
                <a:srgbClr val="C00000"/>
              </a:solidFill>
              <a:latin typeface="Arial" panose="020B0604020202020204" pitchFamily="34" charset="0"/>
            </a:endParaRPr>
          </a:p>
        </p:txBody>
      </p:sp>
      <p:sp>
        <p:nvSpPr>
          <p:cNvPr id="24" name="TextBox 11">
            <a:extLst>
              <a:ext uri="{FF2B5EF4-FFF2-40B4-BE49-F238E27FC236}">
                <a16:creationId xmlns:a16="http://schemas.microsoft.com/office/drawing/2014/main" id="{3AA99B0B-5F5E-9ABF-36A2-FAE9910F67AC}"/>
              </a:ext>
            </a:extLst>
          </p:cNvPr>
          <p:cNvSpPr txBox="1">
            <a:spLocks noChangeArrowheads="1"/>
          </p:cNvSpPr>
          <p:nvPr/>
        </p:nvSpPr>
        <p:spPr bwMode="auto">
          <a:xfrm>
            <a:off x="3779838" y="3716338"/>
            <a:ext cx="720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C00000"/>
                </a:solidFill>
                <a:latin typeface="Arial" panose="020B0604020202020204" pitchFamily="34" charset="0"/>
              </a:rPr>
              <a:t>3</a:t>
            </a:r>
            <a:endParaRPr lang="en-US" altLang="ar-EG" sz="3600">
              <a:solidFill>
                <a:srgbClr val="C00000"/>
              </a:solidFill>
              <a:latin typeface="Arial" panose="020B0604020202020204" pitchFamily="34" charset="0"/>
            </a:endParaRPr>
          </a:p>
        </p:txBody>
      </p:sp>
      <p:sp>
        <p:nvSpPr>
          <p:cNvPr id="25" name="TextBox 11">
            <a:extLst>
              <a:ext uri="{FF2B5EF4-FFF2-40B4-BE49-F238E27FC236}">
                <a16:creationId xmlns:a16="http://schemas.microsoft.com/office/drawing/2014/main" id="{5CFA8F3E-62E8-092A-6B5D-806821ED16C0}"/>
              </a:ext>
            </a:extLst>
          </p:cNvPr>
          <p:cNvSpPr txBox="1">
            <a:spLocks noChangeArrowheads="1"/>
          </p:cNvSpPr>
          <p:nvPr/>
        </p:nvSpPr>
        <p:spPr bwMode="auto">
          <a:xfrm>
            <a:off x="1042988" y="4194175"/>
            <a:ext cx="6985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latin typeface="Arial" panose="020B0604020202020204" pitchFamily="34" charset="0"/>
              </a:rPr>
              <a:t>وبما أن أ قيمة موجبة فالتمثيل مفتوح لأعلى لذا الرأس تمثل </a:t>
            </a:r>
            <a:r>
              <a:rPr lang="ar-EG" altLang="ar-EG" sz="3600" b="1">
                <a:solidFill>
                  <a:srgbClr val="C00000"/>
                </a:solidFill>
                <a:latin typeface="Arial" panose="020B0604020202020204" pitchFamily="34" charset="0"/>
              </a:rPr>
              <a:t>قيمة صغرى </a:t>
            </a:r>
            <a:r>
              <a:rPr lang="ar-EG" altLang="ar-EG" sz="3600" b="1">
                <a:latin typeface="Arial" panose="020B0604020202020204" pitchFamily="34" charset="0"/>
              </a:rPr>
              <a:t>والمقطع الصادي هو قيمة </a:t>
            </a:r>
            <a:r>
              <a:rPr lang="ar-EG" altLang="ar-EG" sz="3600" b="1">
                <a:solidFill>
                  <a:srgbClr val="C00000"/>
                </a:solidFill>
                <a:latin typeface="Arial" panose="020B0604020202020204" pitchFamily="34" charset="0"/>
              </a:rPr>
              <a:t>ﺝ = 1 </a:t>
            </a:r>
            <a:r>
              <a:rPr lang="ar-EG" altLang="ar-EG" sz="3600" b="1">
                <a:latin typeface="Arial" panose="020B0604020202020204" pitchFamily="34" charset="0"/>
              </a:rPr>
              <a:t>   </a:t>
            </a:r>
            <a:endParaRPr lang="en-US" altLang="ar-EG" sz="360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subTnLst>
                                    <p:audio>
                                      <p:cMediaNode>
                                        <p:cTn display="0" masterRel="sameClick">
                                          <p:stCondLst>
                                            <p:cond evt="begin" delay="0">
                                              <p:tn val="14"/>
                                            </p:cond>
                                          </p:stCondLst>
                                          <p:endCondLst>
                                            <p:cond evt="onStopAudio" delay="0">
                                              <p:tgtEl>
                                                <p:sldTgt/>
                                              </p:tgtEl>
                                            </p:cond>
                                          </p:endCondLst>
                                        </p:cTn>
                                        <p:tgtEl>
                                          <p:sndTgt r:embed="rId3" name="SOUND18.WAV"/>
                                        </p:tgtEl>
                                      </p:cMediaNode>
                                    </p:audio>
                                  </p:sub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18.WAV"/>
                                        </p:tgtEl>
                                      </p:cMediaNode>
                                    </p:audio>
                                  </p:subTnLst>
                                </p:cTn>
                              </p:par>
                              <p:par>
                                <p:cTn id="29" presetID="9"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par>
                                <p:cTn id="35" presetID="9"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16" presetClass="entr" presetSubtype="26" fill="hold" nodeType="withEffect">
                                  <p:stCondLst>
                                    <p:cond delay="0"/>
                                  </p:stCondLst>
                                  <p:childTnLst>
                                    <p:set>
                                      <p:cBhvr>
                                        <p:cTn id="39" dur="1" fill="hold">
                                          <p:stCondLst>
                                            <p:cond delay="0"/>
                                          </p:stCondLst>
                                        </p:cTn>
                                        <p:tgtEl>
                                          <p:spTgt spid="96258"/>
                                        </p:tgtEl>
                                        <p:attrNameLst>
                                          <p:attrName>style.visibility</p:attrName>
                                        </p:attrNameLst>
                                      </p:cBhvr>
                                      <p:to>
                                        <p:strVal val="visible"/>
                                      </p:to>
                                    </p:set>
                                    <p:animEffect transition="in" filter="barn(inHorizontal)">
                                      <p:cBhvr>
                                        <p:cTn id="40" dur="500"/>
                                        <p:tgtEl>
                                          <p:spTgt spid="96258"/>
                                        </p:tgtEl>
                                      </p:cBhvr>
                                    </p:animEffect>
                                  </p:childTnLst>
                                </p:cTn>
                              </p:par>
                              <p:par>
                                <p:cTn id="41" presetID="9"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subTnLst>
                                    <p:audio>
                                      <p:cMediaNode>
                                        <p:cTn display="0" masterRel="sameClick">
                                          <p:stCondLst>
                                            <p:cond evt="begin" delay="0">
                                              <p:tn val="44"/>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8" grpId="0"/>
      <p:bldP spid="19" grpId="0"/>
      <p:bldP spid="20" grpId="0"/>
      <p:bldP spid="21" grpId="0"/>
      <p:bldP spid="22" grpId="0"/>
      <p:bldP spid="23" grpId="0"/>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C0CD43FD-9C14-2C86-84DC-0D9A34712B82}"/>
              </a:ext>
            </a:extLst>
          </p:cNvPr>
          <p:cNvSpPr txBox="1"/>
          <p:nvPr/>
        </p:nvSpPr>
        <p:spPr>
          <a:xfrm>
            <a:off x="863600" y="2113334"/>
            <a:ext cx="7416800" cy="1464231"/>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حل كل معادلة فيما يأتي، وتحقّق من صحة الحل: (مهارة سابقة) </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00619BE1-FD42-8841-E775-ABC392B61618}"/>
              </a:ext>
            </a:extLst>
          </p:cNvPr>
          <p:cNvSpPr txBox="1"/>
          <p:nvPr/>
        </p:nvSpPr>
        <p:spPr>
          <a:xfrm>
            <a:off x="863600" y="2453853"/>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30) 2</a:t>
            </a:r>
            <a:r>
              <a:rPr lang="ar-EG" altLang="ar-EG" dirty="0"/>
              <a:t>س</a:t>
            </a:r>
            <a:r>
              <a:rPr lang="ar-EG" altLang="ar-EG" baseline="30000" dirty="0"/>
              <a:t>2</a:t>
            </a:r>
            <a:r>
              <a:rPr lang="ar-EG" dirty="0"/>
              <a:t> = 32 </a:t>
            </a: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ACE5E-985F-F329-7681-FAB5D7B5EE87}"/>
              </a:ext>
            </a:extLst>
          </p:cNvPr>
          <p:cNvSpPr txBox="1">
            <a:spLocks noChangeArrowheads="1"/>
          </p:cNvSpPr>
          <p:nvPr/>
        </p:nvSpPr>
        <p:spPr bwMode="auto">
          <a:xfrm>
            <a:off x="1476375" y="1147763"/>
            <a:ext cx="6408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2س</a:t>
            </a:r>
            <a:r>
              <a:rPr lang="ar-EG" altLang="ar-EG" sz="4000" b="1" baseline="30000">
                <a:solidFill>
                  <a:srgbClr val="002060"/>
                </a:solidFill>
              </a:rPr>
              <a:t>2</a:t>
            </a:r>
            <a:r>
              <a:rPr lang="ar-EG" altLang="ar-EG" sz="4000" b="1">
                <a:solidFill>
                  <a:srgbClr val="002060"/>
                </a:solidFill>
              </a:rPr>
              <a:t> = 32</a:t>
            </a:r>
            <a:endParaRPr lang="en-US" altLang="ar-EG" sz="4000">
              <a:solidFill>
                <a:srgbClr val="002060"/>
              </a:solidFill>
            </a:endParaRPr>
          </a:p>
        </p:txBody>
      </p:sp>
      <p:sp>
        <p:nvSpPr>
          <p:cNvPr id="8" name="TextBox 11">
            <a:extLst>
              <a:ext uri="{FF2B5EF4-FFF2-40B4-BE49-F238E27FC236}">
                <a16:creationId xmlns:a16="http://schemas.microsoft.com/office/drawing/2014/main" id="{E1F64227-33EF-97FD-0DFF-732B13EC0647}"/>
              </a:ext>
            </a:extLst>
          </p:cNvPr>
          <p:cNvSpPr txBox="1">
            <a:spLocks noChangeArrowheads="1"/>
          </p:cNvSpPr>
          <p:nvPr/>
        </p:nvSpPr>
        <p:spPr bwMode="auto">
          <a:xfrm>
            <a:off x="1116013" y="2144713"/>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2س</a:t>
            </a:r>
            <a:r>
              <a:rPr lang="ar-EG" altLang="ar-EG" sz="4000" b="1" baseline="30000">
                <a:solidFill>
                  <a:srgbClr val="002060"/>
                </a:solidFill>
              </a:rPr>
              <a:t>2</a:t>
            </a:r>
            <a:r>
              <a:rPr lang="ar-EG" altLang="ar-EG" sz="4000" b="1">
                <a:solidFill>
                  <a:srgbClr val="002060"/>
                </a:solidFill>
              </a:rPr>
              <a:t> – 32 = 0</a:t>
            </a:r>
            <a:endParaRPr lang="en-US" altLang="ar-EG" sz="4000">
              <a:solidFill>
                <a:srgbClr val="002060"/>
              </a:solidFill>
            </a:endParaRPr>
          </a:p>
        </p:txBody>
      </p:sp>
      <p:sp>
        <p:nvSpPr>
          <p:cNvPr id="9" name="TextBox 11">
            <a:extLst>
              <a:ext uri="{FF2B5EF4-FFF2-40B4-BE49-F238E27FC236}">
                <a16:creationId xmlns:a16="http://schemas.microsoft.com/office/drawing/2014/main" id="{1867B9C1-349A-C4CB-25BE-216FFB3D20A1}"/>
              </a:ext>
            </a:extLst>
          </p:cNvPr>
          <p:cNvSpPr txBox="1">
            <a:spLocks noChangeArrowheads="1"/>
          </p:cNvSpPr>
          <p:nvPr/>
        </p:nvSpPr>
        <p:spPr bwMode="auto">
          <a:xfrm>
            <a:off x="1476375" y="3068638"/>
            <a:ext cx="619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 (س</a:t>
            </a:r>
            <a:r>
              <a:rPr lang="ar-EG" altLang="ar-EG" sz="4000" b="1" baseline="30000">
                <a:solidFill>
                  <a:srgbClr val="002060"/>
                </a:solidFill>
              </a:rPr>
              <a:t>2</a:t>
            </a:r>
            <a:r>
              <a:rPr lang="ar-EG" altLang="ar-EG" sz="4000" b="1">
                <a:solidFill>
                  <a:srgbClr val="002060"/>
                </a:solidFill>
              </a:rPr>
              <a:t> – 16) = 0</a:t>
            </a:r>
            <a:endParaRPr lang="en-US" altLang="ar-EG" sz="4000">
              <a:solidFill>
                <a:srgbClr val="002060"/>
              </a:solidFill>
            </a:endParaRPr>
          </a:p>
        </p:txBody>
      </p:sp>
      <p:sp>
        <p:nvSpPr>
          <p:cNvPr id="6" name="TextBox 11">
            <a:extLst>
              <a:ext uri="{FF2B5EF4-FFF2-40B4-BE49-F238E27FC236}">
                <a16:creationId xmlns:a16="http://schemas.microsoft.com/office/drawing/2014/main" id="{FC61E9CC-7C25-1C04-6B87-7D4DD927CA3A}"/>
              </a:ext>
            </a:extLst>
          </p:cNvPr>
          <p:cNvSpPr txBox="1">
            <a:spLocks noChangeArrowheads="1"/>
          </p:cNvSpPr>
          <p:nvPr/>
        </p:nvSpPr>
        <p:spPr bwMode="auto">
          <a:xfrm>
            <a:off x="1403350" y="4017963"/>
            <a:ext cx="6192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 (س – 4) (س + 4) = 0</a:t>
            </a:r>
            <a:endParaRPr lang="en-US" altLang="ar-EG" sz="4000">
              <a:solidFill>
                <a:srgbClr val="002060"/>
              </a:solidFill>
            </a:endParaRPr>
          </a:p>
        </p:txBody>
      </p:sp>
      <p:sp>
        <p:nvSpPr>
          <p:cNvPr id="7" name="TextBox 11">
            <a:extLst>
              <a:ext uri="{FF2B5EF4-FFF2-40B4-BE49-F238E27FC236}">
                <a16:creationId xmlns:a16="http://schemas.microsoft.com/office/drawing/2014/main" id="{A30C1B6B-3226-4A9A-E348-C03C2D714BD5}"/>
              </a:ext>
            </a:extLst>
          </p:cNvPr>
          <p:cNvSpPr txBox="1">
            <a:spLocks noChangeArrowheads="1"/>
          </p:cNvSpPr>
          <p:nvPr/>
        </p:nvSpPr>
        <p:spPr bwMode="auto">
          <a:xfrm>
            <a:off x="5435600" y="5097463"/>
            <a:ext cx="187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a:t>
            </a:r>
            <a:endParaRPr lang="en-US" altLang="ar-EG" sz="4000">
              <a:solidFill>
                <a:srgbClr val="002060"/>
              </a:solidFill>
            </a:endParaRPr>
          </a:p>
        </p:txBody>
      </p:sp>
      <p:sp>
        <p:nvSpPr>
          <p:cNvPr id="10" name="TextBox 11">
            <a:extLst>
              <a:ext uri="{FF2B5EF4-FFF2-40B4-BE49-F238E27FC236}">
                <a16:creationId xmlns:a16="http://schemas.microsoft.com/office/drawing/2014/main" id="{7735DE70-5136-1472-8E34-C81F3D816BED}"/>
              </a:ext>
            </a:extLst>
          </p:cNvPr>
          <p:cNvSpPr txBox="1">
            <a:spLocks noChangeArrowheads="1"/>
          </p:cNvSpPr>
          <p:nvPr/>
        </p:nvSpPr>
        <p:spPr bwMode="auto">
          <a:xfrm>
            <a:off x="1835150" y="5013325"/>
            <a:ext cx="187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a:t>
            </a:r>
            <a:endParaRPr lang="en-US" altLang="ar-EG" sz="4000">
              <a:solidFill>
                <a:srgbClr val="002060"/>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3" name="SOUND18.WAV"/>
                                        </p:tgtEl>
                                      </p:cMediaNode>
                                    </p:audio>
                                  </p:sub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70AFB5-5C70-97A1-FB41-E8A57E6DF5F2}"/>
              </a:ext>
            </a:extLst>
          </p:cNvPr>
          <p:cNvSpPr txBox="1">
            <a:spLocks noChangeArrowheads="1"/>
          </p:cNvSpPr>
          <p:nvPr/>
        </p:nvSpPr>
        <p:spPr bwMode="auto">
          <a:xfrm>
            <a:off x="6300788" y="1147763"/>
            <a:ext cx="158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rPr>
              <a:t>تحقق:</a:t>
            </a:r>
            <a:endParaRPr lang="en-US" altLang="ar-EG" sz="4000">
              <a:solidFill>
                <a:srgbClr val="C00000"/>
              </a:solidFill>
            </a:endParaRPr>
          </a:p>
        </p:txBody>
      </p:sp>
      <p:sp>
        <p:nvSpPr>
          <p:cNvPr id="8" name="TextBox 11">
            <a:extLst>
              <a:ext uri="{FF2B5EF4-FFF2-40B4-BE49-F238E27FC236}">
                <a16:creationId xmlns:a16="http://schemas.microsoft.com/office/drawing/2014/main" id="{9BB3FF1E-C6F1-1FA3-2EFB-B1FD229723C8}"/>
              </a:ext>
            </a:extLst>
          </p:cNvPr>
          <p:cNvSpPr txBox="1">
            <a:spLocks noChangeArrowheads="1"/>
          </p:cNvSpPr>
          <p:nvPr/>
        </p:nvSpPr>
        <p:spPr bwMode="auto">
          <a:xfrm>
            <a:off x="5364163" y="2144713"/>
            <a:ext cx="237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عند س= 4</a:t>
            </a:r>
            <a:endParaRPr lang="en-US" altLang="ar-EG" sz="4000">
              <a:solidFill>
                <a:srgbClr val="002060"/>
              </a:solidFill>
            </a:endParaRPr>
          </a:p>
        </p:txBody>
      </p:sp>
      <p:sp>
        <p:nvSpPr>
          <p:cNvPr id="9" name="TextBox 11">
            <a:extLst>
              <a:ext uri="{FF2B5EF4-FFF2-40B4-BE49-F238E27FC236}">
                <a16:creationId xmlns:a16="http://schemas.microsoft.com/office/drawing/2014/main" id="{BB0B24DE-FC6F-CA42-6A01-012B28546158}"/>
              </a:ext>
            </a:extLst>
          </p:cNvPr>
          <p:cNvSpPr txBox="1">
            <a:spLocks noChangeArrowheads="1"/>
          </p:cNvSpPr>
          <p:nvPr/>
        </p:nvSpPr>
        <p:spPr bwMode="auto">
          <a:xfrm>
            <a:off x="611188" y="2900363"/>
            <a:ext cx="518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2× 16 </a:t>
            </a:r>
            <a:r>
              <a:rPr lang="ar-EG" altLang="ar-EG" sz="4000" b="1" baseline="30000">
                <a:solidFill>
                  <a:srgbClr val="990099"/>
                </a:solidFill>
              </a:rPr>
              <a:t>2</a:t>
            </a:r>
            <a:r>
              <a:rPr lang="ar-EG" altLang="ar-EG" sz="4000" b="1">
                <a:solidFill>
                  <a:srgbClr val="990099"/>
                </a:solidFill>
              </a:rPr>
              <a:t> – 32 = 0 </a:t>
            </a:r>
            <a:r>
              <a:rPr lang="en-US" altLang="ar-EG" sz="4000" b="1">
                <a:solidFill>
                  <a:srgbClr val="00B050"/>
                </a:solidFill>
                <a:sym typeface="Wingdings 2" panose="05020102010507070707" pitchFamily="18" charset="2"/>
              </a:rPr>
              <a:t></a:t>
            </a:r>
            <a:endParaRPr lang="en-US" altLang="ar-EG" sz="4000">
              <a:solidFill>
                <a:srgbClr val="00B050"/>
              </a:solidFill>
            </a:endParaRPr>
          </a:p>
        </p:txBody>
      </p:sp>
      <p:sp>
        <p:nvSpPr>
          <p:cNvPr id="6" name="TextBox 11">
            <a:extLst>
              <a:ext uri="{FF2B5EF4-FFF2-40B4-BE49-F238E27FC236}">
                <a16:creationId xmlns:a16="http://schemas.microsoft.com/office/drawing/2014/main" id="{B57C4B01-7828-D3DE-EEB9-8F008D45FF21}"/>
              </a:ext>
            </a:extLst>
          </p:cNvPr>
          <p:cNvSpPr txBox="1">
            <a:spLocks noChangeArrowheads="1"/>
          </p:cNvSpPr>
          <p:nvPr/>
        </p:nvSpPr>
        <p:spPr bwMode="auto">
          <a:xfrm>
            <a:off x="5148263" y="4017963"/>
            <a:ext cx="2519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عند س= -4</a:t>
            </a:r>
            <a:endParaRPr lang="en-US" altLang="ar-EG" sz="4000">
              <a:solidFill>
                <a:srgbClr val="002060"/>
              </a:solidFill>
            </a:endParaRPr>
          </a:p>
        </p:txBody>
      </p:sp>
      <p:sp>
        <p:nvSpPr>
          <p:cNvPr id="7" name="TextBox 11">
            <a:extLst>
              <a:ext uri="{FF2B5EF4-FFF2-40B4-BE49-F238E27FC236}">
                <a16:creationId xmlns:a16="http://schemas.microsoft.com/office/drawing/2014/main" id="{0468DF01-D161-B763-08C9-76A58AA9F03D}"/>
              </a:ext>
            </a:extLst>
          </p:cNvPr>
          <p:cNvSpPr txBox="1">
            <a:spLocks noChangeArrowheads="1"/>
          </p:cNvSpPr>
          <p:nvPr/>
        </p:nvSpPr>
        <p:spPr bwMode="auto">
          <a:xfrm>
            <a:off x="584200" y="5133975"/>
            <a:ext cx="518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2× 16 </a:t>
            </a:r>
            <a:r>
              <a:rPr lang="ar-EG" altLang="ar-EG" sz="4000" b="1" baseline="30000">
                <a:solidFill>
                  <a:srgbClr val="990099"/>
                </a:solidFill>
              </a:rPr>
              <a:t>2</a:t>
            </a:r>
            <a:r>
              <a:rPr lang="ar-EG" altLang="ar-EG" sz="4000" b="1">
                <a:solidFill>
                  <a:srgbClr val="990099"/>
                </a:solidFill>
              </a:rPr>
              <a:t> – 32 = 0 </a:t>
            </a:r>
            <a:r>
              <a:rPr lang="en-US" altLang="ar-EG" sz="4000" b="1">
                <a:solidFill>
                  <a:srgbClr val="00B050"/>
                </a:solidFill>
                <a:sym typeface="Wingdings 2" panose="05020102010507070707" pitchFamily="18" charset="2"/>
              </a:rPr>
              <a:t></a:t>
            </a:r>
            <a:endParaRPr lang="en-US" altLang="ar-EG" sz="4000">
              <a:solidFill>
                <a:srgbClr val="00B050"/>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8.WAV"/>
                                        </p:tgtEl>
                                      </p:cMediaNode>
                                    </p:audio>
                                  </p:sub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8.WAV"/>
                                        </p:tgtEl>
                                      </p:cMediaNode>
                                    </p:audio>
                                  </p:sub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9E5018-00E6-1756-C3C3-918D5F19858F}"/>
              </a:ext>
            </a:extLst>
          </p:cNvPr>
          <p:cNvSpPr txBox="1"/>
          <p:nvPr/>
        </p:nvSpPr>
        <p:spPr bwMode="auto">
          <a:xfrm>
            <a:off x="719572" y="2348880"/>
            <a:ext cx="7704856" cy="769441"/>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algn="r" rtl="1" eaLnBrk="1" fontAlgn="auto" hangingPunct="1">
              <a:spcBef>
                <a:spcPts val="0"/>
              </a:spcBef>
              <a:spcAft>
                <a:spcPts val="0"/>
              </a:spcAft>
              <a:defRPr/>
            </a:pPr>
            <a:r>
              <a:rPr lang="ar-EG" sz="4400" b="1" dirty="0">
                <a:solidFill>
                  <a:prstClr val="black"/>
                </a:solidFill>
                <a:cs typeface="Times New Roman" panose="02020603050405020304" pitchFamily="18" charset="0"/>
              </a:rPr>
              <a:t>9) س</a:t>
            </a:r>
            <a:r>
              <a:rPr lang="ar-EG" sz="4400" b="1" baseline="30000" dirty="0">
                <a:solidFill>
                  <a:prstClr val="black"/>
                </a:solidFill>
                <a:cs typeface="Times New Roman" panose="02020603050405020304" pitchFamily="18" charset="0"/>
              </a:rPr>
              <a:t>2</a:t>
            </a:r>
            <a:r>
              <a:rPr lang="ar-EG" sz="4400" b="1" dirty="0">
                <a:solidFill>
                  <a:prstClr val="black"/>
                </a:solidFill>
                <a:cs typeface="Times New Roman" panose="02020603050405020304" pitchFamily="18" charset="0"/>
              </a:rPr>
              <a:t> + 2س – 24 = 0</a:t>
            </a:r>
          </a:p>
        </p:txBody>
      </p:sp>
    </p:spTree>
  </p:cSld>
  <p:clrMapOvr>
    <a:masterClrMapping/>
  </p:clrMapOvr>
  <p:transition>
    <p:pull dir="lu"/>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7B61C50B-F31B-F06B-DAD7-09321EAA7741}"/>
              </a:ext>
            </a:extLst>
          </p:cNvPr>
          <p:cNvSpPr txBox="1"/>
          <p:nvPr/>
        </p:nvSpPr>
        <p:spPr>
          <a:xfrm>
            <a:off x="899616" y="2645807"/>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31) (س- 4)</a:t>
            </a:r>
            <a:r>
              <a:rPr lang="ar-EG" altLang="ar-EG" baseline="30000" dirty="0"/>
              <a:t> 2</a:t>
            </a:r>
            <a:r>
              <a:rPr lang="ar-EG" dirty="0"/>
              <a:t> = 25 </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CA2D3B5-B80C-8AF5-0A63-2907A746F107}"/>
              </a:ext>
            </a:extLst>
          </p:cNvPr>
          <p:cNvSpPr txBox="1">
            <a:spLocks noChangeArrowheads="1"/>
          </p:cNvSpPr>
          <p:nvPr/>
        </p:nvSpPr>
        <p:spPr bwMode="auto">
          <a:xfrm>
            <a:off x="4500563" y="1147763"/>
            <a:ext cx="3384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a:t>
            </a:r>
            <a:r>
              <a:rPr lang="ar-EG" altLang="ar-EG" sz="4000" b="1" baseline="30000">
                <a:solidFill>
                  <a:srgbClr val="002060"/>
                </a:solidFill>
              </a:rPr>
              <a:t>2</a:t>
            </a:r>
            <a:r>
              <a:rPr lang="ar-EG" altLang="ar-EG" sz="4000" b="1">
                <a:solidFill>
                  <a:srgbClr val="002060"/>
                </a:solidFill>
              </a:rPr>
              <a:t> = 25</a:t>
            </a:r>
            <a:endParaRPr lang="en-US" altLang="ar-EG" sz="4000">
              <a:solidFill>
                <a:srgbClr val="002060"/>
              </a:solidFill>
            </a:endParaRPr>
          </a:p>
        </p:txBody>
      </p:sp>
      <p:sp>
        <p:nvSpPr>
          <p:cNvPr id="8" name="TextBox 11">
            <a:extLst>
              <a:ext uri="{FF2B5EF4-FFF2-40B4-BE49-F238E27FC236}">
                <a16:creationId xmlns:a16="http://schemas.microsoft.com/office/drawing/2014/main" id="{D7A2DAEF-7B43-6242-4E14-F890288CABB7}"/>
              </a:ext>
            </a:extLst>
          </p:cNvPr>
          <p:cNvSpPr txBox="1">
            <a:spLocks noChangeArrowheads="1"/>
          </p:cNvSpPr>
          <p:nvPr/>
        </p:nvSpPr>
        <p:spPr bwMode="auto">
          <a:xfrm>
            <a:off x="1116013" y="2144713"/>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 = ±   25</a:t>
            </a:r>
            <a:endParaRPr lang="en-US" altLang="ar-EG" sz="4000">
              <a:solidFill>
                <a:srgbClr val="002060"/>
              </a:solidFill>
            </a:endParaRPr>
          </a:p>
        </p:txBody>
      </p:sp>
      <p:sp>
        <p:nvSpPr>
          <p:cNvPr id="9" name="TextBox 11">
            <a:extLst>
              <a:ext uri="{FF2B5EF4-FFF2-40B4-BE49-F238E27FC236}">
                <a16:creationId xmlns:a16="http://schemas.microsoft.com/office/drawing/2014/main" id="{EA370D2E-E254-2413-13A3-EFD1243E9BA7}"/>
              </a:ext>
            </a:extLst>
          </p:cNvPr>
          <p:cNvSpPr txBox="1">
            <a:spLocks noChangeArrowheads="1"/>
          </p:cNvSpPr>
          <p:nvPr/>
        </p:nvSpPr>
        <p:spPr bwMode="auto">
          <a:xfrm>
            <a:off x="1476375" y="3068638"/>
            <a:ext cx="619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 </a:t>
            </a:r>
            <a:r>
              <a:rPr lang="ar-EG" altLang="ar-EG" sz="4000" b="1">
                <a:solidFill>
                  <a:srgbClr val="002060"/>
                </a:solidFill>
              </a:rPr>
              <a:t>– 4) = 5</a:t>
            </a:r>
            <a:endParaRPr lang="en-US" altLang="ar-EG" sz="4000">
              <a:solidFill>
                <a:srgbClr val="002060"/>
              </a:solidFill>
            </a:endParaRPr>
          </a:p>
        </p:txBody>
      </p:sp>
      <p:sp>
        <p:nvSpPr>
          <p:cNvPr id="7" name="TextBox 11">
            <a:extLst>
              <a:ext uri="{FF2B5EF4-FFF2-40B4-BE49-F238E27FC236}">
                <a16:creationId xmlns:a16="http://schemas.microsoft.com/office/drawing/2014/main" id="{8379507E-0AD3-D2C7-958F-BB5A6EB247DA}"/>
              </a:ext>
            </a:extLst>
          </p:cNvPr>
          <p:cNvSpPr txBox="1">
            <a:spLocks noChangeArrowheads="1"/>
          </p:cNvSpPr>
          <p:nvPr/>
        </p:nvSpPr>
        <p:spPr bwMode="auto">
          <a:xfrm>
            <a:off x="5435600" y="4305300"/>
            <a:ext cx="187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9</a:t>
            </a:r>
            <a:endParaRPr lang="en-US" altLang="ar-EG" sz="4000">
              <a:solidFill>
                <a:srgbClr val="002060"/>
              </a:solidFill>
            </a:endParaRPr>
          </a:p>
        </p:txBody>
      </p:sp>
      <p:sp>
        <p:nvSpPr>
          <p:cNvPr id="10" name="TextBox 11">
            <a:extLst>
              <a:ext uri="{FF2B5EF4-FFF2-40B4-BE49-F238E27FC236}">
                <a16:creationId xmlns:a16="http://schemas.microsoft.com/office/drawing/2014/main" id="{90F4141D-6D01-D981-54A4-C838C2EA2971}"/>
              </a:ext>
            </a:extLst>
          </p:cNvPr>
          <p:cNvSpPr txBox="1">
            <a:spLocks noChangeArrowheads="1"/>
          </p:cNvSpPr>
          <p:nvPr/>
        </p:nvSpPr>
        <p:spPr bwMode="auto">
          <a:xfrm>
            <a:off x="5435600" y="5097463"/>
            <a:ext cx="187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-1</a:t>
            </a:r>
            <a:endParaRPr lang="en-US" altLang="ar-EG" sz="4000">
              <a:solidFill>
                <a:srgbClr val="002060"/>
              </a:solidFill>
            </a:endParaRPr>
          </a:p>
        </p:txBody>
      </p:sp>
      <p:sp>
        <p:nvSpPr>
          <p:cNvPr id="89095" name="Rectangle 2">
            <a:extLst>
              <a:ext uri="{FF2B5EF4-FFF2-40B4-BE49-F238E27FC236}">
                <a16:creationId xmlns:a16="http://schemas.microsoft.com/office/drawing/2014/main" id="{D042D64C-383C-0B4A-FCB4-9595BA21C5B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89096" name="Rectangle 3">
            <a:extLst>
              <a:ext uri="{FF2B5EF4-FFF2-40B4-BE49-F238E27FC236}">
                <a16:creationId xmlns:a16="http://schemas.microsoft.com/office/drawing/2014/main" id="{CDB61EA9-6CCB-B162-42FD-5556B0FC2663}"/>
              </a:ext>
            </a:extLst>
          </p:cNvPr>
          <p:cNvSpPr>
            <a:spLocks noChangeArrowheads="1"/>
          </p:cNvSpPr>
          <p:nvPr/>
        </p:nvSpPr>
        <p:spPr bwMode="auto">
          <a:xfrm>
            <a:off x="0" y="314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grpSp>
        <p:nvGrpSpPr>
          <p:cNvPr id="2" name="مجموعة 22">
            <a:extLst>
              <a:ext uri="{FF2B5EF4-FFF2-40B4-BE49-F238E27FC236}">
                <a16:creationId xmlns:a16="http://schemas.microsoft.com/office/drawing/2014/main" id="{FC26E396-5E45-EE9C-93CB-47DE91BF4F02}"/>
              </a:ext>
            </a:extLst>
          </p:cNvPr>
          <p:cNvGrpSpPr>
            <a:grpSpLocks/>
          </p:cNvGrpSpPr>
          <p:nvPr/>
        </p:nvGrpSpPr>
        <p:grpSpPr bwMode="auto">
          <a:xfrm>
            <a:off x="4356100" y="2205038"/>
            <a:ext cx="1079500" cy="503237"/>
            <a:chOff x="2339752" y="980728"/>
            <a:chExt cx="1080120" cy="504056"/>
          </a:xfrm>
        </p:grpSpPr>
        <p:cxnSp>
          <p:nvCxnSpPr>
            <p:cNvPr id="14" name="رابط مستقيم 13">
              <a:extLst>
                <a:ext uri="{FF2B5EF4-FFF2-40B4-BE49-F238E27FC236}">
                  <a16:creationId xmlns:a16="http://schemas.microsoft.com/office/drawing/2014/main" id="{E40BF9E8-04EF-0F85-28E1-7E50EADAB1BF}"/>
                </a:ext>
              </a:extLst>
            </p:cNvPr>
            <p:cNvCxnSpPr/>
            <p:nvPr/>
          </p:nvCxnSpPr>
          <p:spPr>
            <a:xfrm flipH="1">
              <a:off x="3275327" y="1268533"/>
              <a:ext cx="144545" cy="21625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a:extLst>
                <a:ext uri="{FF2B5EF4-FFF2-40B4-BE49-F238E27FC236}">
                  <a16:creationId xmlns:a16="http://schemas.microsoft.com/office/drawing/2014/main" id="{35F50B13-2CB2-8B7B-5028-4186F229168A}"/>
                </a:ext>
              </a:extLst>
            </p:cNvPr>
            <p:cNvCxnSpPr/>
            <p:nvPr/>
          </p:nvCxnSpPr>
          <p:spPr>
            <a:xfrm>
              <a:off x="3275327" y="980728"/>
              <a:ext cx="953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B7441F67-7A31-0911-EBF4-02DFF8D4B371}"/>
                </a:ext>
              </a:extLst>
            </p:cNvPr>
            <p:cNvCxnSpPr/>
            <p:nvPr/>
          </p:nvCxnSpPr>
          <p:spPr>
            <a:xfrm>
              <a:off x="2339752" y="980728"/>
              <a:ext cx="935575" cy="174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SOUND18.WAV"/>
                                        </p:tgtEl>
                                      </p:cMediaNode>
                                    </p:audio>
                                  </p:sub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7"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45722B7-85BC-4F2F-6EEA-34348650D74E}"/>
              </a:ext>
            </a:extLst>
          </p:cNvPr>
          <p:cNvSpPr txBox="1">
            <a:spLocks noChangeArrowheads="1"/>
          </p:cNvSpPr>
          <p:nvPr/>
        </p:nvSpPr>
        <p:spPr bwMode="auto">
          <a:xfrm>
            <a:off x="6300788" y="1147763"/>
            <a:ext cx="158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rPr>
              <a:t>تحقق:</a:t>
            </a:r>
            <a:endParaRPr lang="en-US" altLang="ar-EG" sz="4000">
              <a:solidFill>
                <a:srgbClr val="C00000"/>
              </a:solidFill>
            </a:endParaRPr>
          </a:p>
        </p:txBody>
      </p:sp>
      <p:sp>
        <p:nvSpPr>
          <p:cNvPr id="8" name="TextBox 11">
            <a:extLst>
              <a:ext uri="{FF2B5EF4-FFF2-40B4-BE49-F238E27FC236}">
                <a16:creationId xmlns:a16="http://schemas.microsoft.com/office/drawing/2014/main" id="{5A2D071F-03A6-71D3-2A19-CF082791AC52}"/>
              </a:ext>
            </a:extLst>
          </p:cNvPr>
          <p:cNvSpPr txBox="1">
            <a:spLocks noChangeArrowheads="1"/>
          </p:cNvSpPr>
          <p:nvPr/>
        </p:nvSpPr>
        <p:spPr bwMode="auto">
          <a:xfrm>
            <a:off x="5364163" y="2144713"/>
            <a:ext cx="237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عند س= 9</a:t>
            </a:r>
            <a:endParaRPr lang="en-US" altLang="ar-EG" sz="4000">
              <a:solidFill>
                <a:srgbClr val="002060"/>
              </a:solidFill>
            </a:endParaRPr>
          </a:p>
        </p:txBody>
      </p:sp>
      <p:sp>
        <p:nvSpPr>
          <p:cNvPr id="9" name="TextBox 11">
            <a:extLst>
              <a:ext uri="{FF2B5EF4-FFF2-40B4-BE49-F238E27FC236}">
                <a16:creationId xmlns:a16="http://schemas.microsoft.com/office/drawing/2014/main" id="{A7CD8AF2-DD65-3E04-0FFD-DE5B3ABDF6BB}"/>
              </a:ext>
            </a:extLst>
          </p:cNvPr>
          <p:cNvSpPr txBox="1">
            <a:spLocks noChangeArrowheads="1"/>
          </p:cNvSpPr>
          <p:nvPr/>
        </p:nvSpPr>
        <p:spPr bwMode="auto">
          <a:xfrm>
            <a:off x="1619250" y="2565400"/>
            <a:ext cx="3960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(9 – 4)</a:t>
            </a:r>
            <a:r>
              <a:rPr lang="ar-EG" altLang="ar-EG" sz="4000" b="1" baseline="30000">
                <a:solidFill>
                  <a:srgbClr val="990099"/>
                </a:solidFill>
              </a:rPr>
              <a:t>2</a:t>
            </a:r>
            <a:r>
              <a:rPr lang="ar-EG" altLang="ar-EG" sz="4000" b="1">
                <a:solidFill>
                  <a:srgbClr val="990099"/>
                </a:solidFill>
              </a:rPr>
              <a:t> – 25 = 0</a:t>
            </a:r>
            <a:endParaRPr lang="en-US" altLang="ar-EG" sz="4000">
              <a:solidFill>
                <a:srgbClr val="990099"/>
              </a:solidFill>
            </a:endParaRPr>
          </a:p>
        </p:txBody>
      </p:sp>
      <p:sp>
        <p:nvSpPr>
          <p:cNvPr id="6" name="TextBox 11">
            <a:extLst>
              <a:ext uri="{FF2B5EF4-FFF2-40B4-BE49-F238E27FC236}">
                <a16:creationId xmlns:a16="http://schemas.microsoft.com/office/drawing/2014/main" id="{50A50B3C-C8DD-5A77-7BB1-CAB4593B7A9E}"/>
              </a:ext>
            </a:extLst>
          </p:cNvPr>
          <p:cNvSpPr txBox="1">
            <a:spLocks noChangeArrowheads="1"/>
          </p:cNvSpPr>
          <p:nvPr/>
        </p:nvSpPr>
        <p:spPr bwMode="auto">
          <a:xfrm>
            <a:off x="5292725" y="3860800"/>
            <a:ext cx="2519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عند س= -4</a:t>
            </a:r>
            <a:endParaRPr lang="en-US" altLang="ar-EG" sz="4000">
              <a:solidFill>
                <a:srgbClr val="002060"/>
              </a:solidFill>
            </a:endParaRPr>
          </a:p>
        </p:txBody>
      </p:sp>
      <p:sp>
        <p:nvSpPr>
          <p:cNvPr id="7" name="TextBox 11">
            <a:extLst>
              <a:ext uri="{FF2B5EF4-FFF2-40B4-BE49-F238E27FC236}">
                <a16:creationId xmlns:a16="http://schemas.microsoft.com/office/drawing/2014/main" id="{3B6C0ABA-211D-9BF7-C045-1F732AF66D1B}"/>
              </a:ext>
            </a:extLst>
          </p:cNvPr>
          <p:cNvSpPr txBox="1">
            <a:spLocks noChangeArrowheads="1"/>
          </p:cNvSpPr>
          <p:nvPr/>
        </p:nvSpPr>
        <p:spPr bwMode="auto">
          <a:xfrm>
            <a:off x="468313" y="4508500"/>
            <a:ext cx="5040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(-1 – 4) </a:t>
            </a:r>
            <a:r>
              <a:rPr lang="ar-EG" altLang="ar-EG" sz="4000" b="1" baseline="30000">
                <a:solidFill>
                  <a:srgbClr val="990099"/>
                </a:solidFill>
              </a:rPr>
              <a:t>2</a:t>
            </a:r>
            <a:r>
              <a:rPr lang="ar-EG" altLang="ar-EG" sz="4000" b="1">
                <a:solidFill>
                  <a:srgbClr val="990099"/>
                </a:solidFill>
              </a:rPr>
              <a:t> – 25 = 0</a:t>
            </a:r>
            <a:endParaRPr lang="en-US" altLang="ar-EG" sz="4000">
              <a:solidFill>
                <a:srgbClr val="990099"/>
              </a:solidFill>
            </a:endParaRPr>
          </a:p>
        </p:txBody>
      </p:sp>
      <p:sp>
        <p:nvSpPr>
          <p:cNvPr id="10" name="TextBox 11">
            <a:extLst>
              <a:ext uri="{FF2B5EF4-FFF2-40B4-BE49-F238E27FC236}">
                <a16:creationId xmlns:a16="http://schemas.microsoft.com/office/drawing/2014/main" id="{B1FBEDCA-963E-386F-957B-2211C4289FAC}"/>
              </a:ext>
            </a:extLst>
          </p:cNvPr>
          <p:cNvSpPr txBox="1">
            <a:spLocks noChangeArrowheads="1"/>
          </p:cNvSpPr>
          <p:nvPr/>
        </p:nvSpPr>
        <p:spPr bwMode="auto">
          <a:xfrm>
            <a:off x="784225" y="3429000"/>
            <a:ext cx="3384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25 – 25 = 0 </a:t>
            </a:r>
            <a:r>
              <a:rPr lang="en-US" altLang="ar-EG" sz="4000" b="1">
                <a:solidFill>
                  <a:srgbClr val="00B050"/>
                </a:solidFill>
                <a:sym typeface="Wingdings 2" panose="05020102010507070707" pitchFamily="18" charset="2"/>
              </a:rPr>
              <a:t></a:t>
            </a:r>
            <a:endParaRPr lang="en-US" altLang="ar-EG" sz="4000">
              <a:solidFill>
                <a:srgbClr val="00B050"/>
              </a:solidFill>
            </a:endParaRPr>
          </a:p>
        </p:txBody>
      </p:sp>
      <p:sp>
        <p:nvSpPr>
          <p:cNvPr id="11" name="TextBox 11">
            <a:extLst>
              <a:ext uri="{FF2B5EF4-FFF2-40B4-BE49-F238E27FC236}">
                <a16:creationId xmlns:a16="http://schemas.microsoft.com/office/drawing/2014/main" id="{C2BFD574-047F-9CCE-57C7-BA7D087C32E6}"/>
              </a:ext>
            </a:extLst>
          </p:cNvPr>
          <p:cNvSpPr txBox="1">
            <a:spLocks noChangeArrowheads="1"/>
          </p:cNvSpPr>
          <p:nvPr/>
        </p:nvSpPr>
        <p:spPr bwMode="auto">
          <a:xfrm>
            <a:off x="323850" y="5157788"/>
            <a:ext cx="381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25 – 25 = 0 </a:t>
            </a:r>
            <a:r>
              <a:rPr lang="en-US" altLang="ar-EG" sz="4000" b="1">
                <a:solidFill>
                  <a:srgbClr val="00B050"/>
                </a:solidFill>
                <a:sym typeface="Wingdings 2" panose="05020102010507070707" pitchFamily="18" charset="2"/>
              </a:rPr>
              <a:t></a:t>
            </a:r>
            <a:endParaRPr lang="en-US" altLang="ar-EG" sz="4000">
              <a:solidFill>
                <a:srgbClr val="990099"/>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8.WAV"/>
                                        </p:tgtEl>
                                      </p:cMediaNode>
                                    </p:audio>
                                  </p:sub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8.WAV"/>
                                        </p:tgtEl>
                                      </p:cMediaNode>
                                    </p:audio>
                                  </p:sub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SOUND18.WAV"/>
                                        </p:tgtEl>
                                      </p:cMediaNode>
                                    </p:audio>
                                  </p:sub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SOUND18.WAV"/>
                                        </p:tgtEl>
                                      </p:cMediaNode>
                                    </p:audio>
                                  </p:sub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6" grpId="0"/>
      <p:bldP spid="7"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9EC4D94F-50BE-FEB9-EB62-A9E53DAF6272}"/>
              </a:ext>
            </a:extLst>
          </p:cNvPr>
          <p:cNvSpPr txBox="1"/>
          <p:nvPr/>
        </p:nvSpPr>
        <p:spPr>
          <a:xfrm>
            <a:off x="863600" y="2453853"/>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32) 4س</a:t>
            </a:r>
            <a:r>
              <a:rPr lang="ar-EG" altLang="ar-EG" baseline="30000" dirty="0"/>
              <a:t>2</a:t>
            </a:r>
            <a:r>
              <a:rPr lang="ar-EG" dirty="0"/>
              <a:t> – 4س +1 = 16 </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973613C-53F6-F443-F239-136D904370A6}"/>
              </a:ext>
            </a:extLst>
          </p:cNvPr>
          <p:cNvSpPr txBox="1">
            <a:spLocks noChangeArrowheads="1"/>
          </p:cNvSpPr>
          <p:nvPr/>
        </p:nvSpPr>
        <p:spPr bwMode="auto">
          <a:xfrm>
            <a:off x="1835150" y="1052513"/>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4س</a:t>
            </a:r>
            <a:r>
              <a:rPr lang="ar-EG" altLang="ar-EG" sz="4000" b="1" baseline="30000">
                <a:solidFill>
                  <a:srgbClr val="002060"/>
                </a:solidFill>
              </a:rPr>
              <a:t>2</a:t>
            </a:r>
            <a:r>
              <a:rPr lang="ar-EG" altLang="ar-EG" sz="4000" b="1">
                <a:solidFill>
                  <a:srgbClr val="002060"/>
                </a:solidFill>
              </a:rPr>
              <a:t> – 4 س + 1 - 16= 0</a:t>
            </a:r>
            <a:endParaRPr lang="en-US" altLang="ar-EG" sz="4000">
              <a:solidFill>
                <a:srgbClr val="002060"/>
              </a:solidFill>
            </a:endParaRPr>
          </a:p>
        </p:txBody>
      </p:sp>
      <p:sp>
        <p:nvSpPr>
          <p:cNvPr id="8" name="TextBox 11">
            <a:extLst>
              <a:ext uri="{FF2B5EF4-FFF2-40B4-BE49-F238E27FC236}">
                <a16:creationId xmlns:a16="http://schemas.microsoft.com/office/drawing/2014/main" id="{F54D2E4E-9B53-BC0D-B535-91DB850F242F}"/>
              </a:ext>
            </a:extLst>
          </p:cNvPr>
          <p:cNvSpPr txBox="1">
            <a:spLocks noChangeArrowheads="1"/>
          </p:cNvSpPr>
          <p:nvPr/>
        </p:nvSpPr>
        <p:spPr bwMode="auto">
          <a:xfrm>
            <a:off x="1331913" y="2217738"/>
            <a:ext cx="66246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4س</a:t>
            </a:r>
            <a:r>
              <a:rPr lang="ar-EG" altLang="ar-EG" sz="4000" b="1" baseline="30000">
                <a:solidFill>
                  <a:srgbClr val="002060"/>
                </a:solidFill>
              </a:rPr>
              <a:t>2</a:t>
            </a:r>
            <a:r>
              <a:rPr lang="ar-EG" altLang="ar-EG" sz="4000" b="1">
                <a:solidFill>
                  <a:srgbClr val="002060"/>
                </a:solidFill>
              </a:rPr>
              <a:t> – 4 س - 15= 0</a:t>
            </a:r>
            <a:endParaRPr lang="en-US" altLang="ar-EG" sz="4000">
              <a:solidFill>
                <a:srgbClr val="002060"/>
              </a:solidFill>
            </a:endParaRPr>
          </a:p>
        </p:txBody>
      </p:sp>
      <p:sp>
        <p:nvSpPr>
          <p:cNvPr id="9" name="TextBox 11">
            <a:extLst>
              <a:ext uri="{FF2B5EF4-FFF2-40B4-BE49-F238E27FC236}">
                <a16:creationId xmlns:a16="http://schemas.microsoft.com/office/drawing/2014/main" id="{F0E317E4-A86D-E3EF-4AD4-CF7B78823489}"/>
              </a:ext>
            </a:extLst>
          </p:cNvPr>
          <p:cNvSpPr txBox="1">
            <a:spLocks noChangeArrowheads="1"/>
          </p:cNvSpPr>
          <p:nvPr/>
        </p:nvSpPr>
        <p:spPr bwMode="auto">
          <a:xfrm>
            <a:off x="1763713" y="3441700"/>
            <a:ext cx="6192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4س</a:t>
            </a:r>
            <a:r>
              <a:rPr lang="ar-EG" altLang="ar-EG" sz="4000" b="1" baseline="30000">
                <a:solidFill>
                  <a:srgbClr val="002060"/>
                </a:solidFill>
              </a:rPr>
              <a:t>2</a:t>
            </a:r>
            <a:r>
              <a:rPr lang="ar-EG" altLang="ar-EG" sz="4000" b="1">
                <a:solidFill>
                  <a:srgbClr val="002060"/>
                </a:solidFill>
              </a:rPr>
              <a:t> + 6س – 10س - 15= 0</a:t>
            </a:r>
            <a:endParaRPr lang="en-US" altLang="ar-EG" sz="4000">
              <a:solidFill>
                <a:srgbClr val="002060"/>
              </a:solidFill>
            </a:endParaRPr>
          </a:p>
        </p:txBody>
      </p:sp>
      <p:sp>
        <p:nvSpPr>
          <p:cNvPr id="7" name="TextBox 11">
            <a:extLst>
              <a:ext uri="{FF2B5EF4-FFF2-40B4-BE49-F238E27FC236}">
                <a16:creationId xmlns:a16="http://schemas.microsoft.com/office/drawing/2014/main" id="{A871BE66-07CE-7A3D-879C-97158D9F3B72}"/>
              </a:ext>
            </a:extLst>
          </p:cNvPr>
          <p:cNvSpPr txBox="1">
            <a:spLocks noChangeArrowheads="1"/>
          </p:cNvSpPr>
          <p:nvPr/>
        </p:nvSpPr>
        <p:spPr bwMode="auto">
          <a:xfrm>
            <a:off x="971550" y="4737100"/>
            <a:ext cx="6913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2س (2س + 3) -5 (2س + 3) =  0</a:t>
            </a:r>
            <a:endParaRPr lang="en-US" altLang="ar-EG" sz="4000">
              <a:solidFill>
                <a:srgbClr val="002060"/>
              </a:solidFill>
            </a:endParaRPr>
          </a:p>
        </p:txBody>
      </p:sp>
      <p:sp>
        <p:nvSpPr>
          <p:cNvPr id="92166" name="Rectangle 2">
            <a:extLst>
              <a:ext uri="{FF2B5EF4-FFF2-40B4-BE49-F238E27FC236}">
                <a16:creationId xmlns:a16="http://schemas.microsoft.com/office/drawing/2014/main" id="{543ED163-5D51-33DC-753E-8AA152A365D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92167" name="Rectangle 3">
            <a:extLst>
              <a:ext uri="{FF2B5EF4-FFF2-40B4-BE49-F238E27FC236}">
                <a16:creationId xmlns:a16="http://schemas.microsoft.com/office/drawing/2014/main" id="{953B9BB3-06EF-010E-858E-FB5590CFB8B9}"/>
              </a:ext>
            </a:extLst>
          </p:cNvPr>
          <p:cNvSpPr>
            <a:spLocks noChangeArrowheads="1"/>
          </p:cNvSpPr>
          <p:nvPr/>
        </p:nvSpPr>
        <p:spPr bwMode="auto">
          <a:xfrm>
            <a:off x="0" y="314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8.WAV"/>
                                        </p:tgtEl>
                                      </p:cMediaNode>
                                    </p:audio>
                                  </p:sub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B80338E-277C-DCA1-5EAE-A22ACA0E127A}"/>
              </a:ext>
            </a:extLst>
          </p:cNvPr>
          <p:cNvSpPr txBox="1">
            <a:spLocks noChangeArrowheads="1"/>
          </p:cNvSpPr>
          <p:nvPr/>
        </p:nvSpPr>
        <p:spPr bwMode="auto">
          <a:xfrm>
            <a:off x="1835150" y="1125538"/>
            <a:ext cx="6121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(2س – 5) (2س + 3) = 0</a:t>
            </a:r>
            <a:endParaRPr lang="en-US" altLang="ar-EG" sz="4000">
              <a:solidFill>
                <a:srgbClr val="002060"/>
              </a:solidFill>
            </a:endParaRPr>
          </a:p>
        </p:txBody>
      </p:sp>
      <p:sp>
        <p:nvSpPr>
          <p:cNvPr id="8" name="TextBox 11">
            <a:extLst>
              <a:ext uri="{FF2B5EF4-FFF2-40B4-BE49-F238E27FC236}">
                <a16:creationId xmlns:a16="http://schemas.microsoft.com/office/drawing/2014/main" id="{83F5BBE6-F607-DB9F-EF7E-B19CAE5082A0}"/>
              </a:ext>
            </a:extLst>
          </p:cNvPr>
          <p:cNvSpPr txBox="1">
            <a:spLocks noChangeArrowheads="1"/>
          </p:cNvSpPr>
          <p:nvPr/>
        </p:nvSpPr>
        <p:spPr bwMode="auto">
          <a:xfrm>
            <a:off x="5148263" y="2360613"/>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a:t>
            </a:r>
            <a:r>
              <a:rPr lang="ar-EG" altLang="ar-EG" sz="2400" b="1">
                <a:solidFill>
                  <a:srgbClr val="002060"/>
                </a:solidFill>
              </a:rPr>
              <a:t>ـــــــــــــــ</a:t>
            </a:r>
            <a:endParaRPr lang="en-US" altLang="ar-EG" sz="2400">
              <a:solidFill>
                <a:srgbClr val="002060"/>
              </a:solidFill>
            </a:endParaRPr>
          </a:p>
        </p:txBody>
      </p:sp>
      <p:sp>
        <p:nvSpPr>
          <p:cNvPr id="9" name="TextBox 11">
            <a:extLst>
              <a:ext uri="{FF2B5EF4-FFF2-40B4-BE49-F238E27FC236}">
                <a16:creationId xmlns:a16="http://schemas.microsoft.com/office/drawing/2014/main" id="{139337C0-BFD4-8714-6DB1-3646CD891B6B}"/>
              </a:ext>
            </a:extLst>
          </p:cNvPr>
          <p:cNvSpPr txBox="1">
            <a:spLocks noChangeArrowheads="1"/>
          </p:cNvSpPr>
          <p:nvPr/>
        </p:nvSpPr>
        <p:spPr bwMode="auto">
          <a:xfrm>
            <a:off x="5724525" y="2157413"/>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5</a:t>
            </a:r>
            <a:endParaRPr lang="en-US" altLang="ar-EG" sz="4000">
              <a:solidFill>
                <a:srgbClr val="002060"/>
              </a:solidFill>
            </a:endParaRPr>
          </a:p>
        </p:txBody>
      </p:sp>
      <p:sp>
        <p:nvSpPr>
          <p:cNvPr id="93189" name="Rectangle 2">
            <a:extLst>
              <a:ext uri="{FF2B5EF4-FFF2-40B4-BE49-F238E27FC236}">
                <a16:creationId xmlns:a16="http://schemas.microsoft.com/office/drawing/2014/main" id="{4DA9B043-0989-82CB-6F54-A26D6A5CE12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11" name="TextBox 11">
            <a:extLst>
              <a:ext uri="{FF2B5EF4-FFF2-40B4-BE49-F238E27FC236}">
                <a16:creationId xmlns:a16="http://schemas.microsoft.com/office/drawing/2014/main" id="{494E204F-4F55-C929-DE08-07675EBB91E9}"/>
              </a:ext>
            </a:extLst>
          </p:cNvPr>
          <p:cNvSpPr txBox="1">
            <a:spLocks noChangeArrowheads="1"/>
          </p:cNvSpPr>
          <p:nvPr/>
        </p:nvSpPr>
        <p:spPr bwMode="auto">
          <a:xfrm>
            <a:off x="5724525" y="2936875"/>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a:t>
            </a:r>
            <a:endParaRPr lang="en-US" altLang="ar-EG" sz="4000">
              <a:solidFill>
                <a:srgbClr val="002060"/>
              </a:solidFill>
            </a:endParaRPr>
          </a:p>
        </p:txBody>
      </p:sp>
      <p:sp>
        <p:nvSpPr>
          <p:cNvPr id="13" name="TextBox 11">
            <a:extLst>
              <a:ext uri="{FF2B5EF4-FFF2-40B4-BE49-F238E27FC236}">
                <a16:creationId xmlns:a16="http://schemas.microsoft.com/office/drawing/2014/main" id="{C9EBA237-25A5-49DA-E021-91BCC847CF77}"/>
              </a:ext>
            </a:extLst>
          </p:cNvPr>
          <p:cNvSpPr txBox="1">
            <a:spLocks noChangeArrowheads="1"/>
          </p:cNvSpPr>
          <p:nvPr/>
        </p:nvSpPr>
        <p:spPr bwMode="auto">
          <a:xfrm>
            <a:off x="1619250" y="2505075"/>
            <a:ext cx="2665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a:t>
            </a:r>
            <a:r>
              <a:rPr lang="ar-EG" altLang="ar-EG" sz="2400" b="1">
                <a:solidFill>
                  <a:srgbClr val="002060"/>
                </a:solidFill>
              </a:rPr>
              <a:t>ـــــــــــــــ</a:t>
            </a:r>
            <a:endParaRPr lang="en-US" altLang="ar-EG" sz="2400">
              <a:solidFill>
                <a:srgbClr val="002060"/>
              </a:solidFill>
            </a:endParaRPr>
          </a:p>
        </p:txBody>
      </p:sp>
      <p:sp>
        <p:nvSpPr>
          <p:cNvPr id="14" name="TextBox 11">
            <a:extLst>
              <a:ext uri="{FF2B5EF4-FFF2-40B4-BE49-F238E27FC236}">
                <a16:creationId xmlns:a16="http://schemas.microsoft.com/office/drawing/2014/main" id="{6D6AF78C-270F-95CF-D93D-CB96B9BB3005}"/>
              </a:ext>
            </a:extLst>
          </p:cNvPr>
          <p:cNvSpPr txBox="1">
            <a:spLocks noChangeArrowheads="1"/>
          </p:cNvSpPr>
          <p:nvPr/>
        </p:nvSpPr>
        <p:spPr bwMode="auto">
          <a:xfrm>
            <a:off x="1835150" y="2301875"/>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3</a:t>
            </a:r>
            <a:endParaRPr lang="en-US" altLang="ar-EG" sz="4000">
              <a:solidFill>
                <a:srgbClr val="002060"/>
              </a:solidFill>
            </a:endParaRPr>
          </a:p>
        </p:txBody>
      </p:sp>
      <p:sp>
        <p:nvSpPr>
          <p:cNvPr id="16" name="TextBox 11">
            <a:extLst>
              <a:ext uri="{FF2B5EF4-FFF2-40B4-BE49-F238E27FC236}">
                <a16:creationId xmlns:a16="http://schemas.microsoft.com/office/drawing/2014/main" id="{2EA934B9-671E-B4C1-1923-DF9001D12EBA}"/>
              </a:ext>
            </a:extLst>
          </p:cNvPr>
          <p:cNvSpPr txBox="1">
            <a:spLocks noChangeArrowheads="1"/>
          </p:cNvSpPr>
          <p:nvPr/>
        </p:nvSpPr>
        <p:spPr bwMode="auto">
          <a:xfrm>
            <a:off x="1835150" y="3081338"/>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a:t>
            </a:r>
            <a:endParaRPr lang="en-US" altLang="ar-EG" sz="4000">
              <a:solidFill>
                <a:srgbClr val="002060"/>
              </a:solidFill>
            </a:endParaRPr>
          </a:p>
        </p:txBody>
      </p:sp>
      <p:sp>
        <p:nvSpPr>
          <p:cNvPr id="17" name="TextBox 11">
            <a:extLst>
              <a:ext uri="{FF2B5EF4-FFF2-40B4-BE49-F238E27FC236}">
                <a16:creationId xmlns:a16="http://schemas.microsoft.com/office/drawing/2014/main" id="{1C70CD53-CBEE-7693-F18A-FA285809E808}"/>
              </a:ext>
            </a:extLst>
          </p:cNvPr>
          <p:cNvSpPr txBox="1">
            <a:spLocks noChangeArrowheads="1"/>
          </p:cNvSpPr>
          <p:nvPr/>
        </p:nvSpPr>
        <p:spPr bwMode="auto">
          <a:xfrm>
            <a:off x="6300788" y="4005263"/>
            <a:ext cx="158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rPr>
              <a:t>تحقق:</a:t>
            </a:r>
            <a:endParaRPr lang="en-US" altLang="ar-EG" sz="4000">
              <a:solidFill>
                <a:srgbClr val="C00000"/>
              </a:solidFill>
            </a:endParaRPr>
          </a:p>
        </p:txBody>
      </p:sp>
      <p:sp>
        <p:nvSpPr>
          <p:cNvPr id="18" name="TextBox 11">
            <a:extLst>
              <a:ext uri="{FF2B5EF4-FFF2-40B4-BE49-F238E27FC236}">
                <a16:creationId xmlns:a16="http://schemas.microsoft.com/office/drawing/2014/main" id="{FBFDE387-2F21-72D4-E5C0-FA1F558E5E3F}"/>
              </a:ext>
            </a:extLst>
          </p:cNvPr>
          <p:cNvSpPr txBox="1">
            <a:spLocks noChangeArrowheads="1"/>
          </p:cNvSpPr>
          <p:nvPr/>
        </p:nvSpPr>
        <p:spPr bwMode="auto">
          <a:xfrm>
            <a:off x="3276600" y="4665663"/>
            <a:ext cx="3024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عند س= </a:t>
            </a:r>
            <a:r>
              <a:rPr lang="ar-EG" altLang="ar-EG" sz="2400" b="1">
                <a:solidFill>
                  <a:srgbClr val="990099"/>
                </a:solidFill>
              </a:rPr>
              <a:t>ـــــــــــــــ</a:t>
            </a:r>
            <a:endParaRPr lang="en-US" altLang="ar-EG" sz="2400">
              <a:solidFill>
                <a:srgbClr val="990099"/>
              </a:solidFill>
            </a:endParaRPr>
          </a:p>
        </p:txBody>
      </p:sp>
      <p:sp>
        <p:nvSpPr>
          <p:cNvPr id="19" name="TextBox 11">
            <a:extLst>
              <a:ext uri="{FF2B5EF4-FFF2-40B4-BE49-F238E27FC236}">
                <a16:creationId xmlns:a16="http://schemas.microsoft.com/office/drawing/2014/main" id="{BCD52182-D8B8-E0AD-1710-1C72669398B0}"/>
              </a:ext>
            </a:extLst>
          </p:cNvPr>
          <p:cNvSpPr txBox="1">
            <a:spLocks noChangeArrowheads="1"/>
          </p:cNvSpPr>
          <p:nvPr/>
        </p:nvSpPr>
        <p:spPr bwMode="auto">
          <a:xfrm>
            <a:off x="3563938" y="4460875"/>
            <a:ext cx="792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5</a:t>
            </a:r>
            <a:endParaRPr lang="en-US" altLang="ar-EG" sz="4000">
              <a:solidFill>
                <a:srgbClr val="990099"/>
              </a:solidFill>
            </a:endParaRPr>
          </a:p>
        </p:txBody>
      </p:sp>
      <p:sp>
        <p:nvSpPr>
          <p:cNvPr id="20" name="TextBox 11">
            <a:extLst>
              <a:ext uri="{FF2B5EF4-FFF2-40B4-BE49-F238E27FC236}">
                <a16:creationId xmlns:a16="http://schemas.microsoft.com/office/drawing/2014/main" id="{A02EF0B9-F66D-D127-438E-027F59C1B90E}"/>
              </a:ext>
            </a:extLst>
          </p:cNvPr>
          <p:cNvSpPr txBox="1">
            <a:spLocks noChangeArrowheads="1"/>
          </p:cNvSpPr>
          <p:nvPr/>
        </p:nvSpPr>
        <p:spPr bwMode="auto">
          <a:xfrm>
            <a:off x="3563938" y="5241925"/>
            <a:ext cx="792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2</a:t>
            </a:r>
            <a:endParaRPr lang="en-US" altLang="ar-EG" sz="4000">
              <a:solidFill>
                <a:srgbClr val="990099"/>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3" name="SOUND18.WAV"/>
                                        </p:tgtEl>
                                      </p:cMediaNode>
                                    </p:audio>
                                  </p:subTnLst>
                                </p:cTn>
                              </p:par>
                              <p:par>
                                <p:cTn id="31" presetID="9"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subTnLst>
                                    <p:audio>
                                      <p:cMediaNode>
                                        <p:cTn display="0" masterRel="sameClick">
                                          <p:stCondLst>
                                            <p:cond evt="begin" delay="0">
                                              <p:tn val="31"/>
                                            </p:cond>
                                          </p:stCondLst>
                                          <p:endCondLst>
                                            <p:cond evt="onStopAudio" delay="0">
                                              <p:tgtEl>
                                                <p:sldTgt/>
                                              </p:tgtEl>
                                            </p:cond>
                                          </p:endCondLst>
                                        </p:cTn>
                                        <p:tgtEl>
                                          <p:sndTgt r:embed="rId3" name="SOUND18.WAV"/>
                                        </p:tgtEl>
                                      </p:cMediaNode>
                                    </p:audio>
                                  </p:subTnLst>
                                </p:cTn>
                              </p:par>
                              <p:par>
                                <p:cTn id="34" presetID="9"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par>
                                <p:cTn id="37" presetID="9"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1" grpId="0"/>
      <p:bldP spid="13" grpId="0"/>
      <p:bldP spid="14" grpId="0"/>
      <p:bldP spid="16" grpId="0"/>
      <p:bldP spid="17" grpId="0"/>
      <p:bldP spid="18" grpId="0"/>
      <p:bldP spid="19" grpId="0"/>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A91CB11-A334-DA6C-9729-24091AECEE38}"/>
              </a:ext>
            </a:extLst>
          </p:cNvPr>
          <p:cNvSpPr txBox="1">
            <a:spLocks noChangeArrowheads="1"/>
          </p:cNvSpPr>
          <p:nvPr/>
        </p:nvSpPr>
        <p:spPr bwMode="auto">
          <a:xfrm>
            <a:off x="1835150" y="1125538"/>
            <a:ext cx="6121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4س</a:t>
            </a:r>
            <a:r>
              <a:rPr lang="ar-EG" altLang="ar-EG" sz="4000" b="1" baseline="30000">
                <a:solidFill>
                  <a:srgbClr val="002060"/>
                </a:solidFill>
              </a:rPr>
              <a:t>2</a:t>
            </a:r>
            <a:r>
              <a:rPr lang="ar-EG" altLang="ar-EG" sz="4000" b="1">
                <a:solidFill>
                  <a:srgbClr val="002060"/>
                </a:solidFill>
              </a:rPr>
              <a:t> – 4 س - 15= 0</a:t>
            </a:r>
            <a:endParaRPr lang="en-US" altLang="ar-EG" sz="4000">
              <a:solidFill>
                <a:srgbClr val="002060"/>
              </a:solidFill>
            </a:endParaRPr>
          </a:p>
        </p:txBody>
      </p:sp>
      <p:sp>
        <p:nvSpPr>
          <p:cNvPr id="8" name="TextBox 11">
            <a:extLst>
              <a:ext uri="{FF2B5EF4-FFF2-40B4-BE49-F238E27FC236}">
                <a16:creationId xmlns:a16="http://schemas.microsoft.com/office/drawing/2014/main" id="{A1B629F5-1D85-62B8-A7A0-FB40ED12CDD8}"/>
              </a:ext>
            </a:extLst>
          </p:cNvPr>
          <p:cNvSpPr txBox="1">
            <a:spLocks noChangeArrowheads="1"/>
          </p:cNvSpPr>
          <p:nvPr/>
        </p:nvSpPr>
        <p:spPr bwMode="auto">
          <a:xfrm>
            <a:off x="1116013" y="2733675"/>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 (</a:t>
            </a:r>
            <a:r>
              <a:rPr lang="ar-EG" altLang="ar-EG" sz="2400" b="1">
                <a:solidFill>
                  <a:srgbClr val="002060"/>
                </a:solidFill>
              </a:rPr>
              <a:t>ــــــــــ</a:t>
            </a:r>
            <a:r>
              <a:rPr lang="ar-EG" altLang="ar-EG" sz="4000" b="1">
                <a:solidFill>
                  <a:srgbClr val="002060"/>
                </a:solidFill>
              </a:rPr>
              <a:t>)</a:t>
            </a:r>
            <a:r>
              <a:rPr lang="ar-EG" altLang="ar-EG" sz="4000" b="1" baseline="30000">
                <a:solidFill>
                  <a:srgbClr val="002060"/>
                </a:solidFill>
              </a:rPr>
              <a:t> 2</a:t>
            </a:r>
            <a:r>
              <a:rPr lang="ar-EG" altLang="ar-EG" sz="4000" b="1">
                <a:solidFill>
                  <a:srgbClr val="002060"/>
                </a:solidFill>
              </a:rPr>
              <a:t> – 4 × </a:t>
            </a:r>
            <a:r>
              <a:rPr lang="ar-EG" altLang="ar-EG" sz="2400" b="1">
                <a:solidFill>
                  <a:srgbClr val="002060"/>
                </a:solidFill>
              </a:rPr>
              <a:t>ــــــــــــ</a:t>
            </a:r>
            <a:r>
              <a:rPr lang="en-US" altLang="ar-EG" sz="2400" b="1">
                <a:solidFill>
                  <a:srgbClr val="002060"/>
                </a:solidFill>
              </a:rPr>
              <a:t> </a:t>
            </a:r>
            <a:r>
              <a:rPr lang="ar-EG" altLang="ar-EG" sz="2400" b="1">
                <a:solidFill>
                  <a:srgbClr val="002060"/>
                </a:solidFill>
              </a:rPr>
              <a:t> </a:t>
            </a:r>
            <a:r>
              <a:rPr lang="ar-EG" altLang="ar-EG" sz="4000" b="1">
                <a:solidFill>
                  <a:srgbClr val="002060"/>
                </a:solidFill>
              </a:rPr>
              <a:t>- 15 = 0 </a:t>
            </a:r>
            <a:r>
              <a:rPr lang="en-US" altLang="ar-EG" sz="4000" b="1">
                <a:solidFill>
                  <a:srgbClr val="00B050"/>
                </a:solidFill>
                <a:sym typeface="Wingdings 2" panose="05020102010507070707" pitchFamily="18" charset="2"/>
              </a:rPr>
              <a:t></a:t>
            </a:r>
            <a:endParaRPr lang="en-US" altLang="ar-EG" sz="4000" b="1">
              <a:solidFill>
                <a:srgbClr val="00B050"/>
              </a:solidFill>
            </a:endParaRPr>
          </a:p>
        </p:txBody>
      </p:sp>
      <p:sp>
        <p:nvSpPr>
          <p:cNvPr id="9" name="TextBox 11">
            <a:extLst>
              <a:ext uri="{FF2B5EF4-FFF2-40B4-BE49-F238E27FC236}">
                <a16:creationId xmlns:a16="http://schemas.microsoft.com/office/drawing/2014/main" id="{ACEB4CD7-A5A5-9B16-7D12-8B920E61B7E3}"/>
              </a:ext>
            </a:extLst>
          </p:cNvPr>
          <p:cNvSpPr txBox="1">
            <a:spLocks noChangeArrowheads="1"/>
          </p:cNvSpPr>
          <p:nvPr/>
        </p:nvSpPr>
        <p:spPr bwMode="auto">
          <a:xfrm>
            <a:off x="6156325" y="2589213"/>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5</a:t>
            </a:r>
            <a:endParaRPr lang="en-US" altLang="ar-EG" sz="4000">
              <a:solidFill>
                <a:srgbClr val="002060"/>
              </a:solidFill>
            </a:endParaRPr>
          </a:p>
        </p:txBody>
      </p:sp>
      <p:sp>
        <p:nvSpPr>
          <p:cNvPr id="94213" name="Rectangle 2">
            <a:extLst>
              <a:ext uri="{FF2B5EF4-FFF2-40B4-BE49-F238E27FC236}">
                <a16:creationId xmlns:a16="http://schemas.microsoft.com/office/drawing/2014/main" id="{C18586FA-C5E6-FDFF-51AC-85024DD4D36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11" name="TextBox 11">
            <a:extLst>
              <a:ext uri="{FF2B5EF4-FFF2-40B4-BE49-F238E27FC236}">
                <a16:creationId xmlns:a16="http://schemas.microsoft.com/office/drawing/2014/main" id="{915E0A85-1E7E-2AD2-7288-DAD2BF6B89E4}"/>
              </a:ext>
            </a:extLst>
          </p:cNvPr>
          <p:cNvSpPr txBox="1">
            <a:spLocks noChangeArrowheads="1"/>
          </p:cNvSpPr>
          <p:nvPr/>
        </p:nvSpPr>
        <p:spPr bwMode="auto">
          <a:xfrm>
            <a:off x="6156325" y="3152775"/>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a:t>
            </a:r>
            <a:endParaRPr lang="en-US" altLang="ar-EG" sz="4000">
              <a:solidFill>
                <a:srgbClr val="002060"/>
              </a:solidFill>
            </a:endParaRPr>
          </a:p>
        </p:txBody>
      </p:sp>
      <p:sp>
        <p:nvSpPr>
          <p:cNvPr id="13" name="TextBox 11">
            <a:extLst>
              <a:ext uri="{FF2B5EF4-FFF2-40B4-BE49-F238E27FC236}">
                <a16:creationId xmlns:a16="http://schemas.microsoft.com/office/drawing/2014/main" id="{F847F7F0-0352-4B50-65C5-20A74A779DE8}"/>
              </a:ext>
            </a:extLst>
          </p:cNvPr>
          <p:cNvSpPr txBox="1">
            <a:spLocks noChangeArrowheads="1"/>
          </p:cNvSpPr>
          <p:nvPr/>
        </p:nvSpPr>
        <p:spPr bwMode="auto">
          <a:xfrm>
            <a:off x="4572000" y="4233863"/>
            <a:ext cx="309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عند س= - </a:t>
            </a:r>
            <a:r>
              <a:rPr lang="ar-EG" altLang="ar-EG" sz="2400" b="1">
                <a:solidFill>
                  <a:srgbClr val="990099"/>
                </a:solidFill>
              </a:rPr>
              <a:t>ـــــــــــــــ</a:t>
            </a:r>
            <a:endParaRPr lang="en-US" altLang="ar-EG" sz="2400">
              <a:solidFill>
                <a:srgbClr val="990099"/>
              </a:solidFill>
            </a:endParaRPr>
          </a:p>
        </p:txBody>
      </p:sp>
      <p:sp>
        <p:nvSpPr>
          <p:cNvPr id="14" name="TextBox 11">
            <a:extLst>
              <a:ext uri="{FF2B5EF4-FFF2-40B4-BE49-F238E27FC236}">
                <a16:creationId xmlns:a16="http://schemas.microsoft.com/office/drawing/2014/main" id="{5B098D09-B91F-AE66-846C-834A41390925}"/>
              </a:ext>
            </a:extLst>
          </p:cNvPr>
          <p:cNvSpPr txBox="1">
            <a:spLocks noChangeArrowheads="1"/>
          </p:cNvSpPr>
          <p:nvPr/>
        </p:nvSpPr>
        <p:spPr bwMode="auto">
          <a:xfrm>
            <a:off x="4716463" y="4029075"/>
            <a:ext cx="792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3</a:t>
            </a:r>
            <a:endParaRPr lang="en-US" altLang="ar-EG" sz="4000">
              <a:solidFill>
                <a:srgbClr val="990099"/>
              </a:solidFill>
            </a:endParaRPr>
          </a:p>
        </p:txBody>
      </p:sp>
      <p:sp>
        <p:nvSpPr>
          <p:cNvPr id="16" name="TextBox 11">
            <a:extLst>
              <a:ext uri="{FF2B5EF4-FFF2-40B4-BE49-F238E27FC236}">
                <a16:creationId xmlns:a16="http://schemas.microsoft.com/office/drawing/2014/main" id="{A8123814-29D0-BB35-CFDC-F14E96C39F79}"/>
              </a:ext>
            </a:extLst>
          </p:cNvPr>
          <p:cNvSpPr txBox="1">
            <a:spLocks noChangeArrowheads="1"/>
          </p:cNvSpPr>
          <p:nvPr/>
        </p:nvSpPr>
        <p:spPr bwMode="auto">
          <a:xfrm>
            <a:off x="4716463" y="4810125"/>
            <a:ext cx="7921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990099"/>
                </a:solidFill>
              </a:rPr>
              <a:t>2</a:t>
            </a:r>
            <a:endParaRPr lang="en-US" altLang="ar-EG" sz="4000">
              <a:solidFill>
                <a:srgbClr val="990099"/>
              </a:solidFill>
            </a:endParaRPr>
          </a:p>
        </p:txBody>
      </p:sp>
      <p:sp>
        <p:nvSpPr>
          <p:cNvPr id="21" name="TextBox 11">
            <a:extLst>
              <a:ext uri="{FF2B5EF4-FFF2-40B4-BE49-F238E27FC236}">
                <a16:creationId xmlns:a16="http://schemas.microsoft.com/office/drawing/2014/main" id="{F6DA7681-D20C-5D78-4F3D-0D8F285E3D35}"/>
              </a:ext>
            </a:extLst>
          </p:cNvPr>
          <p:cNvSpPr txBox="1">
            <a:spLocks noChangeArrowheads="1"/>
          </p:cNvSpPr>
          <p:nvPr/>
        </p:nvSpPr>
        <p:spPr bwMode="auto">
          <a:xfrm>
            <a:off x="3708400" y="2576513"/>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5</a:t>
            </a:r>
            <a:endParaRPr lang="en-US" altLang="ar-EG" sz="4000">
              <a:solidFill>
                <a:srgbClr val="002060"/>
              </a:solidFill>
            </a:endParaRPr>
          </a:p>
        </p:txBody>
      </p:sp>
      <p:sp>
        <p:nvSpPr>
          <p:cNvPr id="22" name="TextBox 11">
            <a:extLst>
              <a:ext uri="{FF2B5EF4-FFF2-40B4-BE49-F238E27FC236}">
                <a16:creationId xmlns:a16="http://schemas.microsoft.com/office/drawing/2014/main" id="{A96C085A-5FA7-9A5D-FA3E-BAFCA50C798F}"/>
              </a:ext>
            </a:extLst>
          </p:cNvPr>
          <p:cNvSpPr txBox="1">
            <a:spLocks noChangeArrowheads="1"/>
          </p:cNvSpPr>
          <p:nvPr/>
        </p:nvSpPr>
        <p:spPr bwMode="auto">
          <a:xfrm>
            <a:off x="3708400" y="3141663"/>
            <a:ext cx="7921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a:t>
            </a:r>
            <a:endParaRPr lang="en-US" altLang="ar-EG" sz="4000">
              <a:solidFill>
                <a:srgbClr val="002060"/>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3" name="SOUND18.WAV"/>
                                        </p:tgtEl>
                                      </p:cMediaNode>
                                    </p:audio>
                                  </p:sub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1" grpId="0"/>
      <p:bldP spid="13" grpId="0"/>
      <p:bldP spid="14" grpId="0"/>
      <p:bldP spid="16" grpId="0"/>
      <p:bldP spid="21" grpId="0"/>
      <p:bldP spid="2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5879064-1AB8-1339-BF2C-5C033C00E494}"/>
              </a:ext>
            </a:extLst>
          </p:cNvPr>
          <p:cNvSpPr txBox="1">
            <a:spLocks noChangeArrowheads="1"/>
          </p:cNvSpPr>
          <p:nvPr/>
        </p:nvSpPr>
        <p:spPr bwMode="auto">
          <a:xfrm>
            <a:off x="1763713" y="1568450"/>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4س</a:t>
            </a:r>
            <a:r>
              <a:rPr lang="ar-EG" altLang="ar-EG" sz="4000" b="1" baseline="30000">
                <a:solidFill>
                  <a:srgbClr val="002060"/>
                </a:solidFill>
              </a:rPr>
              <a:t>2</a:t>
            </a:r>
            <a:r>
              <a:rPr lang="ar-EG" altLang="ar-EG" sz="4000" b="1">
                <a:solidFill>
                  <a:srgbClr val="002060"/>
                </a:solidFill>
              </a:rPr>
              <a:t> – 4 س - 15= 0</a:t>
            </a:r>
            <a:endParaRPr lang="en-US" altLang="ar-EG" sz="4000">
              <a:solidFill>
                <a:srgbClr val="002060"/>
              </a:solidFill>
            </a:endParaRPr>
          </a:p>
        </p:txBody>
      </p:sp>
      <p:sp>
        <p:nvSpPr>
          <p:cNvPr id="8" name="TextBox 11">
            <a:extLst>
              <a:ext uri="{FF2B5EF4-FFF2-40B4-BE49-F238E27FC236}">
                <a16:creationId xmlns:a16="http://schemas.microsoft.com/office/drawing/2014/main" id="{16F1255A-F699-7F9E-B276-D715CBACFCA8}"/>
              </a:ext>
            </a:extLst>
          </p:cNvPr>
          <p:cNvSpPr txBox="1">
            <a:spLocks noChangeArrowheads="1"/>
          </p:cNvSpPr>
          <p:nvPr/>
        </p:nvSpPr>
        <p:spPr bwMode="auto">
          <a:xfrm>
            <a:off x="1116013" y="3452813"/>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4 (</a:t>
            </a:r>
            <a:r>
              <a:rPr lang="ar-EG" altLang="ar-EG" sz="2400" b="1">
                <a:solidFill>
                  <a:srgbClr val="002060"/>
                </a:solidFill>
              </a:rPr>
              <a:t>ــــــــــ</a:t>
            </a:r>
            <a:r>
              <a:rPr lang="ar-EG" altLang="ar-EG" sz="4000" b="1">
                <a:solidFill>
                  <a:srgbClr val="002060"/>
                </a:solidFill>
              </a:rPr>
              <a:t>)</a:t>
            </a:r>
            <a:r>
              <a:rPr lang="ar-EG" altLang="ar-EG" sz="4000" b="1" baseline="30000">
                <a:solidFill>
                  <a:srgbClr val="002060"/>
                </a:solidFill>
              </a:rPr>
              <a:t> 2</a:t>
            </a:r>
            <a:r>
              <a:rPr lang="ar-EG" altLang="ar-EG" sz="4000" b="1">
                <a:solidFill>
                  <a:srgbClr val="002060"/>
                </a:solidFill>
              </a:rPr>
              <a:t> – 4 × </a:t>
            </a:r>
            <a:r>
              <a:rPr lang="ar-EG" altLang="ar-EG" sz="2400" b="1">
                <a:solidFill>
                  <a:srgbClr val="002060"/>
                </a:solidFill>
              </a:rPr>
              <a:t>ــــــــــــ</a:t>
            </a:r>
            <a:r>
              <a:rPr lang="en-US" altLang="ar-EG" sz="2400" b="1">
                <a:solidFill>
                  <a:srgbClr val="002060"/>
                </a:solidFill>
              </a:rPr>
              <a:t> </a:t>
            </a:r>
            <a:r>
              <a:rPr lang="ar-EG" altLang="ar-EG" sz="2400" b="1">
                <a:solidFill>
                  <a:srgbClr val="002060"/>
                </a:solidFill>
              </a:rPr>
              <a:t> </a:t>
            </a:r>
            <a:r>
              <a:rPr lang="ar-EG" altLang="ar-EG" sz="4000" b="1">
                <a:solidFill>
                  <a:srgbClr val="002060"/>
                </a:solidFill>
              </a:rPr>
              <a:t>- 15 = 0 </a:t>
            </a:r>
            <a:r>
              <a:rPr lang="en-US" altLang="ar-EG" sz="4000" b="1">
                <a:solidFill>
                  <a:srgbClr val="00B050"/>
                </a:solidFill>
                <a:sym typeface="Wingdings 2" panose="05020102010507070707" pitchFamily="18" charset="2"/>
              </a:rPr>
              <a:t></a:t>
            </a:r>
            <a:endParaRPr lang="en-US" altLang="ar-EG" sz="4000" b="1">
              <a:solidFill>
                <a:srgbClr val="002060"/>
              </a:solidFill>
            </a:endParaRPr>
          </a:p>
        </p:txBody>
      </p:sp>
      <p:sp>
        <p:nvSpPr>
          <p:cNvPr id="9" name="TextBox 11">
            <a:extLst>
              <a:ext uri="{FF2B5EF4-FFF2-40B4-BE49-F238E27FC236}">
                <a16:creationId xmlns:a16="http://schemas.microsoft.com/office/drawing/2014/main" id="{1C22E9C7-4B6C-24F5-9CE3-37E40F2F0ACD}"/>
              </a:ext>
            </a:extLst>
          </p:cNvPr>
          <p:cNvSpPr txBox="1">
            <a:spLocks noChangeArrowheads="1"/>
          </p:cNvSpPr>
          <p:nvPr/>
        </p:nvSpPr>
        <p:spPr bwMode="auto">
          <a:xfrm>
            <a:off x="6156325" y="33099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-3</a:t>
            </a:r>
            <a:endParaRPr lang="en-US" altLang="ar-EG" sz="4000">
              <a:solidFill>
                <a:srgbClr val="002060"/>
              </a:solidFill>
            </a:endParaRPr>
          </a:p>
        </p:txBody>
      </p:sp>
      <p:sp>
        <p:nvSpPr>
          <p:cNvPr id="95237" name="Rectangle 2">
            <a:extLst>
              <a:ext uri="{FF2B5EF4-FFF2-40B4-BE49-F238E27FC236}">
                <a16:creationId xmlns:a16="http://schemas.microsoft.com/office/drawing/2014/main" id="{D4D73CD7-DD6F-8C8F-6D97-9A3A1EC7EDC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11" name="TextBox 11">
            <a:extLst>
              <a:ext uri="{FF2B5EF4-FFF2-40B4-BE49-F238E27FC236}">
                <a16:creationId xmlns:a16="http://schemas.microsoft.com/office/drawing/2014/main" id="{04726D83-9100-1348-11CE-EF2EDFB4EEFF}"/>
              </a:ext>
            </a:extLst>
          </p:cNvPr>
          <p:cNvSpPr txBox="1">
            <a:spLocks noChangeArrowheads="1"/>
          </p:cNvSpPr>
          <p:nvPr/>
        </p:nvSpPr>
        <p:spPr bwMode="auto">
          <a:xfrm>
            <a:off x="6156325" y="3873500"/>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a:t>
            </a:r>
            <a:endParaRPr lang="en-US" altLang="ar-EG" sz="4000">
              <a:solidFill>
                <a:srgbClr val="002060"/>
              </a:solidFill>
            </a:endParaRPr>
          </a:p>
        </p:txBody>
      </p:sp>
      <p:sp>
        <p:nvSpPr>
          <p:cNvPr id="21" name="TextBox 11">
            <a:extLst>
              <a:ext uri="{FF2B5EF4-FFF2-40B4-BE49-F238E27FC236}">
                <a16:creationId xmlns:a16="http://schemas.microsoft.com/office/drawing/2014/main" id="{34BB3C2E-C450-2814-DDD9-59490A028E7F}"/>
              </a:ext>
            </a:extLst>
          </p:cNvPr>
          <p:cNvSpPr txBox="1">
            <a:spLocks noChangeArrowheads="1"/>
          </p:cNvSpPr>
          <p:nvPr/>
        </p:nvSpPr>
        <p:spPr bwMode="auto">
          <a:xfrm>
            <a:off x="3779838" y="3213100"/>
            <a:ext cx="792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-3</a:t>
            </a:r>
            <a:endParaRPr lang="en-US" altLang="ar-EG" sz="4000">
              <a:solidFill>
                <a:srgbClr val="002060"/>
              </a:solidFill>
            </a:endParaRPr>
          </a:p>
        </p:txBody>
      </p:sp>
      <p:sp>
        <p:nvSpPr>
          <p:cNvPr id="22" name="TextBox 11">
            <a:extLst>
              <a:ext uri="{FF2B5EF4-FFF2-40B4-BE49-F238E27FC236}">
                <a16:creationId xmlns:a16="http://schemas.microsoft.com/office/drawing/2014/main" id="{F123676C-000B-7D08-9AEA-20076071D48B}"/>
              </a:ext>
            </a:extLst>
          </p:cNvPr>
          <p:cNvSpPr txBox="1">
            <a:spLocks noChangeArrowheads="1"/>
          </p:cNvSpPr>
          <p:nvPr/>
        </p:nvSpPr>
        <p:spPr bwMode="auto">
          <a:xfrm>
            <a:off x="3708400" y="3860800"/>
            <a:ext cx="792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a:t>
            </a:r>
            <a:endParaRPr lang="en-US" altLang="ar-EG" sz="4000">
              <a:solidFill>
                <a:srgbClr val="002060"/>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8.WAV"/>
                                        </p:tgtEl>
                                      </p:cMediaNode>
                                    </p:audio>
                                  </p:sub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1" grpId="0"/>
      <p:bldP spid="21" grpId="0"/>
      <p:bldP spid="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ADD424B4-2378-8FD9-6ECF-AB3A91457811}"/>
              </a:ext>
            </a:extLst>
          </p:cNvPr>
          <p:cNvSpPr txBox="1"/>
          <p:nvPr/>
        </p:nvSpPr>
        <p:spPr>
          <a:xfrm>
            <a:off x="863600" y="2453853"/>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33) 2س</a:t>
            </a:r>
            <a:r>
              <a:rPr lang="ar-EG" altLang="ar-EG" baseline="30000" dirty="0"/>
              <a:t>2</a:t>
            </a:r>
            <a:r>
              <a:rPr lang="ar-EG" dirty="0"/>
              <a:t> + 16س = -32 </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EBB3FD-E5CA-AA2D-5660-94F47B1062D5}"/>
              </a:ext>
            </a:extLst>
          </p:cNvPr>
          <p:cNvSpPr txBox="1">
            <a:spLocks noChangeArrowheads="1"/>
          </p:cNvSpPr>
          <p:nvPr/>
        </p:nvSpPr>
        <p:spPr bwMode="auto">
          <a:xfrm>
            <a:off x="1835150" y="1052513"/>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2س</a:t>
            </a:r>
            <a:r>
              <a:rPr lang="ar-EG" altLang="ar-EG" sz="4000" b="1" baseline="30000">
                <a:solidFill>
                  <a:srgbClr val="002060"/>
                </a:solidFill>
              </a:rPr>
              <a:t>2</a:t>
            </a:r>
            <a:r>
              <a:rPr lang="ar-EG" altLang="ar-EG" sz="4000" b="1">
                <a:solidFill>
                  <a:srgbClr val="002060"/>
                </a:solidFill>
              </a:rPr>
              <a:t> + 16س + 32= 0</a:t>
            </a:r>
            <a:endParaRPr lang="en-US" altLang="ar-EG" sz="4000">
              <a:solidFill>
                <a:srgbClr val="002060"/>
              </a:solidFill>
            </a:endParaRPr>
          </a:p>
        </p:txBody>
      </p:sp>
      <p:sp>
        <p:nvSpPr>
          <p:cNvPr id="8" name="TextBox 11">
            <a:extLst>
              <a:ext uri="{FF2B5EF4-FFF2-40B4-BE49-F238E27FC236}">
                <a16:creationId xmlns:a16="http://schemas.microsoft.com/office/drawing/2014/main" id="{F3285348-B08E-B48F-6AE5-75E4F2C4C80C}"/>
              </a:ext>
            </a:extLst>
          </p:cNvPr>
          <p:cNvSpPr txBox="1">
            <a:spLocks noChangeArrowheads="1"/>
          </p:cNvSpPr>
          <p:nvPr/>
        </p:nvSpPr>
        <p:spPr bwMode="auto">
          <a:xfrm>
            <a:off x="1187450" y="2217738"/>
            <a:ext cx="66246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2</a:t>
            </a:r>
            <a:r>
              <a:rPr lang="ar-EG" altLang="ar-EG" sz="4000" b="1">
                <a:solidFill>
                  <a:srgbClr val="002060"/>
                </a:solidFill>
              </a:rPr>
              <a:t> + 8س + 16= 0</a:t>
            </a:r>
            <a:endParaRPr lang="en-US" altLang="ar-EG" sz="4000">
              <a:solidFill>
                <a:srgbClr val="002060"/>
              </a:solidFill>
            </a:endParaRPr>
          </a:p>
        </p:txBody>
      </p:sp>
      <p:sp>
        <p:nvSpPr>
          <p:cNvPr id="9" name="TextBox 11">
            <a:extLst>
              <a:ext uri="{FF2B5EF4-FFF2-40B4-BE49-F238E27FC236}">
                <a16:creationId xmlns:a16="http://schemas.microsoft.com/office/drawing/2014/main" id="{E2E3300B-B7DB-CAC7-4492-35BF89E9613E}"/>
              </a:ext>
            </a:extLst>
          </p:cNvPr>
          <p:cNvSpPr txBox="1">
            <a:spLocks noChangeArrowheads="1"/>
          </p:cNvSpPr>
          <p:nvPr/>
        </p:nvSpPr>
        <p:spPr bwMode="auto">
          <a:xfrm>
            <a:off x="1763713" y="3441700"/>
            <a:ext cx="6192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2</a:t>
            </a:r>
            <a:r>
              <a:rPr lang="ar-EG" altLang="ar-EG" sz="4000" b="1">
                <a:solidFill>
                  <a:srgbClr val="002060"/>
                </a:solidFill>
              </a:rPr>
              <a:t> + 4س + 4س + 16= 0</a:t>
            </a:r>
            <a:endParaRPr lang="en-US" altLang="ar-EG" sz="4000">
              <a:solidFill>
                <a:srgbClr val="002060"/>
              </a:solidFill>
            </a:endParaRPr>
          </a:p>
        </p:txBody>
      </p:sp>
      <p:sp>
        <p:nvSpPr>
          <p:cNvPr id="7" name="TextBox 11">
            <a:extLst>
              <a:ext uri="{FF2B5EF4-FFF2-40B4-BE49-F238E27FC236}">
                <a16:creationId xmlns:a16="http://schemas.microsoft.com/office/drawing/2014/main" id="{C51A596A-0907-FF26-E9FE-A856E1816548}"/>
              </a:ext>
            </a:extLst>
          </p:cNvPr>
          <p:cNvSpPr txBox="1">
            <a:spLocks noChangeArrowheads="1"/>
          </p:cNvSpPr>
          <p:nvPr/>
        </p:nvSpPr>
        <p:spPr bwMode="auto">
          <a:xfrm>
            <a:off x="971550" y="4737100"/>
            <a:ext cx="6913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(س + 4) +4(س + 4) = 0</a:t>
            </a:r>
            <a:endParaRPr lang="en-US" altLang="ar-EG" sz="4000">
              <a:solidFill>
                <a:srgbClr val="002060"/>
              </a:solidFill>
            </a:endParaRPr>
          </a:p>
        </p:txBody>
      </p:sp>
      <p:sp>
        <p:nvSpPr>
          <p:cNvPr id="97286" name="Rectangle 2">
            <a:extLst>
              <a:ext uri="{FF2B5EF4-FFF2-40B4-BE49-F238E27FC236}">
                <a16:creationId xmlns:a16="http://schemas.microsoft.com/office/drawing/2014/main" id="{DA415EC8-3284-E353-3642-C254B04AD61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8.WAV"/>
                                        </p:tgtEl>
                                      </p:cMediaNode>
                                    </p:audio>
                                  </p:sub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8.WAV"/>
                                        </p:tgtEl>
                                      </p:cMediaNode>
                                    </p:audio>
                                  </p:sub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637D8CE-0794-0C99-B79F-01F792BCF1B4}"/>
              </a:ext>
            </a:extLst>
          </p:cNvPr>
          <p:cNvSpPr txBox="1">
            <a:spLocks noChangeArrowheads="1"/>
          </p:cNvSpPr>
          <p:nvPr/>
        </p:nvSpPr>
        <p:spPr bwMode="auto">
          <a:xfrm>
            <a:off x="3059113" y="4881563"/>
            <a:ext cx="4752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latin typeface="Arial" panose="020B0604020202020204" pitchFamily="34" charset="0"/>
              </a:rPr>
              <a:t>س = 4، –6</a:t>
            </a:r>
            <a:endParaRPr lang="en-US" altLang="ar-EG" sz="4000">
              <a:solidFill>
                <a:srgbClr val="3333CC"/>
              </a:solidFill>
              <a:latin typeface="Arial" panose="020B0604020202020204" pitchFamily="34" charset="0"/>
            </a:endParaRPr>
          </a:p>
        </p:txBody>
      </p:sp>
      <p:pic>
        <p:nvPicPr>
          <p:cNvPr id="56322" name="Picture 1">
            <a:extLst>
              <a:ext uri="{FF2B5EF4-FFF2-40B4-BE49-F238E27FC236}">
                <a16:creationId xmlns:a16="http://schemas.microsoft.com/office/drawing/2014/main" id="{EDDA27FF-7DBF-DE7D-7D5C-A74BCC12B6DC}"/>
              </a:ext>
            </a:extLst>
          </p:cNvPr>
          <p:cNvPicPr>
            <a:picLocks noChangeAspect="1" noChangeArrowheads="1"/>
          </p:cNvPicPr>
          <p:nvPr/>
        </p:nvPicPr>
        <p:blipFill>
          <a:blip r:embed="rId3">
            <a:lum bright="-4000" contrast="8000"/>
            <a:extLst>
              <a:ext uri="{28A0092B-C50C-407E-A947-70E740481C1C}">
                <a14:useLocalDpi xmlns:a14="http://schemas.microsoft.com/office/drawing/2010/main" val="0"/>
              </a:ext>
            </a:extLst>
          </a:blip>
          <a:srcRect/>
          <a:stretch>
            <a:fillRect/>
          </a:stretch>
        </p:blipFill>
        <p:spPr bwMode="auto">
          <a:xfrm>
            <a:off x="1187450" y="981075"/>
            <a:ext cx="40322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56322"/>
                                        </p:tgtEl>
                                        <p:attrNameLst>
                                          <p:attrName>style.visibility</p:attrName>
                                        </p:attrNameLst>
                                      </p:cBhvr>
                                      <p:to>
                                        <p:strVal val="visible"/>
                                      </p:to>
                                    </p:set>
                                    <p:animEffect transition="in" filter="circle(in)">
                                      <p:cBhvr>
                                        <p:cTn id="23"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1519C4-88F7-5956-D211-0FB2E0C4570C}"/>
              </a:ext>
            </a:extLst>
          </p:cNvPr>
          <p:cNvSpPr txBox="1">
            <a:spLocks noChangeArrowheads="1"/>
          </p:cNvSpPr>
          <p:nvPr/>
        </p:nvSpPr>
        <p:spPr bwMode="auto">
          <a:xfrm>
            <a:off x="1835150" y="1125538"/>
            <a:ext cx="6121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+ 4) (س + 4) = 0</a:t>
            </a:r>
            <a:endParaRPr lang="en-US" altLang="ar-EG" sz="4000">
              <a:solidFill>
                <a:srgbClr val="002060"/>
              </a:solidFill>
            </a:endParaRPr>
          </a:p>
        </p:txBody>
      </p:sp>
      <p:sp>
        <p:nvSpPr>
          <p:cNvPr id="8" name="TextBox 11">
            <a:extLst>
              <a:ext uri="{FF2B5EF4-FFF2-40B4-BE49-F238E27FC236}">
                <a16:creationId xmlns:a16="http://schemas.microsoft.com/office/drawing/2014/main" id="{1F2FA016-093A-FD6D-78AA-B94C66C1C7C5}"/>
              </a:ext>
            </a:extLst>
          </p:cNvPr>
          <p:cNvSpPr txBox="1">
            <a:spLocks noChangeArrowheads="1"/>
          </p:cNvSpPr>
          <p:nvPr/>
        </p:nvSpPr>
        <p:spPr bwMode="auto">
          <a:xfrm>
            <a:off x="2124075" y="2000250"/>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 -4</a:t>
            </a:r>
            <a:endParaRPr lang="en-US" altLang="ar-EG" sz="2400">
              <a:solidFill>
                <a:srgbClr val="002060"/>
              </a:solidFill>
            </a:endParaRPr>
          </a:p>
        </p:txBody>
      </p:sp>
      <p:sp>
        <p:nvSpPr>
          <p:cNvPr id="98308" name="Rectangle 2">
            <a:extLst>
              <a:ext uri="{FF2B5EF4-FFF2-40B4-BE49-F238E27FC236}">
                <a16:creationId xmlns:a16="http://schemas.microsoft.com/office/drawing/2014/main" id="{392CDAAA-C970-AD60-76AD-026795850E7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98309" name="Rectangle 3">
            <a:extLst>
              <a:ext uri="{FF2B5EF4-FFF2-40B4-BE49-F238E27FC236}">
                <a16:creationId xmlns:a16="http://schemas.microsoft.com/office/drawing/2014/main" id="{285D9A23-4DB6-489B-A5CE-88DBBCAC54A3}"/>
              </a:ext>
            </a:extLst>
          </p:cNvPr>
          <p:cNvSpPr>
            <a:spLocks noChangeArrowheads="1"/>
          </p:cNvSpPr>
          <p:nvPr/>
        </p:nvSpPr>
        <p:spPr bwMode="auto">
          <a:xfrm>
            <a:off x="0" y="314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ar-EG" sz="1800">
              <a:latin typeface="Arial" panose="020B0604020202020204" pitchFamily="34" charset="0"/>
            </a:endParaRPr>
          </a:p>
        </p:txBody>
      </p:sp>
      <p:sp>
        <p:nvSpPr>
          <p:cNvPr id="17" name="TextBox 11">
            <a:extLst>
              <a:ext uri="{FF2B5EF4-FFF2-40B4-BE49-F238E27FC236}">
                <a16:creationId xmlns:a16="http://schemas.microsoft.com/office/drawing/2014/main" id="{12F78877-E788-E14E-D236-740BDE086B04}"/>
              </a:ext>
            </a:extLst>
          </p:cNvPr>
          <p:cNvSpPr txBox="1">
            <a:spLocks noChangeArrowheads="1"/>
          </p:cNvSpPr>
          <p:nvPr/>
        </p:nvSpPr>
        <p:spPr bwMode="auto">
          <a:xfrm>
            <a:off x="6300788" y="2924175"/>
            <a:ext cx="158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C00000"/>
                </a:solidFill>
              </a:rPr>
              <a:t>تحقق:</a:t>
            </a:r>
            <a:endParaRPr lang="en-US" altLang="ar-EG" sz="4000">
              <a:solidFill>
                <a:srgbClr val="C00000"/>
              </a:solidFill>
            </a:endParaRPr>
          </a:p>
        </p:txBody>
      </p:sp>
      <p:sp>
        <p:nvSpPr>
          <p:cNvPr id="21" name="TextBox 11">
            <a:extLst>
              <a:ext uri="{FF2B5EF4-FFF2-40B4-BE49-F238E27FC236}">
                <a16:creationId xmlns:a16="http://schemas.microsoft.com/office/drawing/2014/main" id="{7E8B4084-A305-E159-4B15-72003E4326E7}"/>
              </a:ext>
            </a:extLst>
          </p:cNvPr>
          <p:cNvSpPr txBox="1">
            <a:spLocks noChangeArrowheads="1"/>
          </p:cNvSpPr>
          <p:nvPr/>
        </p:nvSpPr>
        <p:spPr bwMode="auto">
          <a:xfrm>
            <a:off x="1187450" y="357346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عند س = -4</a:t>
            </a:r>
            <a:endParaRPr lang="en-US" altLang="ar-EG" sz="4000">
              <a:solidFill>
                <a:srgbClr val="002060"/>
              </a:solidFill>
            </a:endParaRPr>
          </a:p>
        </p:txBody>
      </p:sp>
      <p:sp>
        <p:nvSpPr>
          <p:cNvPr id="22" name="TextBox 11">
            <a:extLst>
              <a:ext uri="{FF2B5EF4-FFF2-40B4-BE49-F238E27FC236}">
                <a16:creationId xmlns:a16="http://schemas.microsoft.com/office/drawing/2014/main" id="{633DF982-7392-62D1-51EA-303573206A6C}"/>
              </a:ext>
            </a:extLst>
          </p:cNvPr>
          <p:cNvSpPr txBox="1">
            <a:spLocks noChangeArrowheads="1"/>
          </p:cNvSpPr>
          <p:nvPr/>
        </p:nvSpPr>
        <p:spPr bwMode="auto">
          <a:xfrm>
            <a:off x="900113" y="4376738"/>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4000" b="1">
                <a:solidFill>
                  <a:srgbClr val="002060"/>
                </a:solidFill>
              </a:rPr>
              <a:t>س</a:t>
            </a:r>
            <a:r>
              <a:rPr lang="ar-EG" altLang="ar-EG" sz="4000" b="1" baseline="30000">
                <a:solidFill>
                  <a:srgbClr val="002060"/>
                </a:solidFill>
              </a:rPr>
              <a:t>2</a:t>
            </a:r>
            <a:r>
              <a:rPr lang="ar-EG" altLang="ar-EG" sz="4000" b="1">
                <a:solidFill>
                  <a:srgbClr val="002060"/>
                </a:solidFill>
              </a:rPr>
              <a:t> + 8س + 16= 0</a:t>
            </a:r>
            <a:endParaRPr lang="en-US" altLang="ar-EG" sz="4000">
              <a:solidFill>
                <a:srgbClr val="002060"/>
              </a:solidFill>
            </a:endParaRPr>
          </a:p>
        </p:txBody>
      </p:sp>
      <p:sp>
        <p:nvSpPr>
          <p:cNvPr id="23" name="TextBox 11">
            <a:extLst>
              <a:ext uri="{FF2B5EF4-FFF2-40B4-BE49-F238E27FC236}">
                <a16:creationId xmlns:a16="http://schemas.microsoft.com/office/drawing/2014/main" id="{8E0491C9-F919-8F92-F5E6-1373A0D078A7}"/>
              </a:ext>
            </a:extLst>
          </p:cNvPr>
          <p:cNvSpPr txBox="1">
            <a:spLocks noChangeArrowheads="1"/>
          </p:cNvSpPr>
          <p:nvPr/>
        </p:nvSpPr>
        <p:spPr bwMode="auto">
          <a:xfrm>
            <a:off x="900113" y="5168900"/>
            <a:ext cx="6624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EG" altLang="ar-EG" sz="3600" b="1">
                <a:solidFill>
                  <a:srgbClr val="990099"/>
                </a:solidFill>
              </a:rPr>
              <a:t>(-4)</a:t>
            </a:r>
            <a:r>
              <a:rPr lang="ar-EG" altLang="ar-EG" sz="3600" b="1" baseline="30000">
                <a:solidFill>
                  <a:srgbClr val="990099"/>
                </a:solidFill>
              </a:rPr>
              <a:t>2</a:t>
            </a:r>
            <a:r>
              <a:rPr lang="ar-EG" altLang="ar-EG" sz="3600" b="1">
                <a:solidFill>
                  <a:srgbClr val="990099"/>
                </a:solidFill>
              </a:rPr>
              <a:t> + 8 × -</a:t>
            </a:r>
            <a:r>
              <a:rPr lang="en-US" altLang="ar-EG" sz="3600" b="1">
                <a:solidFill>
                  <a:srgbClr val="990099"/>
                </a:solidFill>
              </a:rPr>
              <a:t> </a:t>
            </a:r>
            <a:r>
              <a:rPr lang="ar-EG" altLang="ar-EG" sz="3600" b="1">
                <a:solidFill>
                  <a:srgbClr val="990099"/>
                </a:solidFill>
              </a:rPr>
              <a:t>4 + 16 = 0 </a:t>
            </a:r>
            <a:r>
              <a:rPr lang="en-US" altLang="ar-EG" sz="3600" b="1">
                <a:solidFill>
                  <a:srgbClr val="00B050"/>
                </a:solidFill>
                <a:sym typeface="Wingdings 2" panose="05020102010507070707" pitchFamily="18" charset="2"/>
              </a:rPr>
              <a:t></a:t>
            </a:r>
            <a:endParaRPr lang="en-US" altLang="ar-EG" sz="3600" b="1">
              <a:solidFill>
                <a:srgbClr val="00B050"/>
              </a:solidFill>
            </a:endParaRPr>
          </a:p>
        </p:txBody>
      </p:sp>
    </p:spTree>
  </p:cSld>
  <p:clrMapOvr>
    <a:masterClrMapping/>
  </p:clrMapOvr>
  <p:transition>
    <p:wipe/>
    <p:sndAc>
      <p:stSnd>
        <p:snd r:embed="rId2" name="0063 - arcade game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3" name="SOUND18.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SOUND18.WAV"/>
                                        </p:tgtEl>
                                      </p:cMediaNode>
                                    </p:audio>
                                  </p:sub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subTnLst>
                                    <p:audio>
                                      <p:cMediaNode>
                                        <p:cTn display="0" masterRel="sameClick">
                                          <p:stCondLst>
                                            <p:cond evt="begin" delay="0">
                                              <p:tn val="18"/>
                                            </p:cond>
                                          </p:stCondLst>
                                          <p:endCondLst>
                                            <p:cond evt="onStopAudio" delay="0">
                                              <p:tgtEl>
                                                <p:sldTgt/>
                                              </p:tgtEl>
                                            </p:cond>
                                          </p:endCondLst>
                                        </p:cTn>
                                        <p:tgtEl>
                                          <p:sndTgt r:embed="rId3" name="SOUND18.WAV"/>
                                        </p:tgtEl>
                                      </p:cMediaNode>
                                    </p:audio>
                                  </p:sub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3" name="SOUND18.WAV"/>
                                        </p:tgtEl>
                                      </p:cMediaNode>
                                    </p:audio>
                                  </p:sub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subTnLst>
                                    <p:audio>
                                      <p:cMediaNode>
                                        <p:cTn display="0" masterRel="sameClick">
                                          <p:stCondLst>
                                            <p:cond evt="begin" delay="0">
                                              <p:tn val="26"/>
                                            </p:cond>
                                          </p:stCondLst>
                                          <p:endCondLst>
                                            <p:cond evt="onStopAudio" delay="0">
                                              <p:tgtEl>
                                                <p:sldTgt/>
                                              </p:tgtEl>
                                            </p:cond>
                                          </p:endCondLst>
                                        </p:cTn>
                                        <p:tgtEl>
                                          <p:sndTgt r:embed="rId3" name="SOUND1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7" grpId="0"/>
      <p:bldP spid="21" grpId="0"/>
      <p:bldP spid="22" grpId="0"/>
      <p:bldP spid="23"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137779" y="400876"/>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10030595">
            <a:off x="1023425" y="117815"/>
            <a:ext cx="7828542" cy="5559153"/>
          </a:xfrm>
          <a:custGeom>
            <a:avLst/>
            <a:gdLst/>
            <a:ahLst/>
            <a:cxnLst/>
            <a:rect l="l" t="t" r="r" b="b"/>
            <a:pathLst>
              <a:path w="15657084" h="11118305">
                <a:moveTo>
                  <a:pt x="0" y="0"/>
                </a:moveTo>
                <a:lnTo>
                  <a:pt x="15657084" y="0"/>
                </a:lnTo>
                <a:lnTo>
                  <a:pt x="15657084" y="11118305"/>
                </a:lnTo>
                <a:lnTo>
                  <a:pt x="0" y="11118305"/>
                </a:lnTo>
                <a:lnTo>
                  <a:pt x="0" y="0"/>
                </a:lnTo>
                <a:close/>
              </a:path>
            </a:pathLst>
          </a:custGeom>
          <a:blipFill>
            <a:blip>
              <a:extLst>
                <a:ext uri="{96DAC541-7B7A-43D3-8B79-37D633B846F1}">
                  <asvg:svgBlip xmlns:asvg="http://schemas.microsoft.com/office/drawing/2016/SVG/main" r:embed="rId11"/>
                </a:ext>
              </a:extLst>
            </a:blip>
            <a:stretch>
              <a:fillRect r="-604" b="-35233"/>
            </a:stretch>
          </a:blipFill>
        </p:spPr>
        <p:txBody>
          <a:bodyPr/>
          <a:lstStyle/>
          <a:p>
            <a:endParaRPr lang="ar-SA"/>
          </a:p>
        </p:txBody>
      </p:sp>
      <p:sp>
        <p:nvSpPr>
          <p:cNvPr id="64" name="Freeform 64"/>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TextBox 7">
            <a:extLst>
              <a:ext uri="{FF2B5EF4-FFF2-40B4-BE49-F238E27FC236}">
                <a16:creationId xmlns:a16="http://schemas.microsoft.com/office/drawing/2014/main" id="{43ADCF67-770E-42DE-AB87-5C84BBE89958}"/>
              </a:ext>
            </a:extLst>
          </p:cNvPr>
          <p:cNvSpPr txBox="1"/>
          <p:nvPr/>
        </p:nvSpPr>
        <p:spPr bwMode="auto">
          <a:xfrm>
            <a:off x="2115877" y="1996678"/>
            <a:ext cx="5455272"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5400" b="1" dirty="0">
                <a:solidFill>
                  <a:prstClr val="black"/>
                </a:solidFill>
                <a:cs typeface="Times New Roman" panose="02020603050405020304" pitchFamily="18" charset="0"/>
              </a:rPr>
              <a:t>استعد للدرس اللاحق</a:t>
            </a:r>
          </a:p>
        </p:txBody>
      </p:sp>
    </p:spTree>
    <p:extLst>
      <p:ext uri="{BB962C8B-B14F-4D97-AF65-F5344CB8AC3E}">
        <p14:creationId xmlns:p14="http://schemas.microsoft.com/office/powerpoint/2010/main" val="7536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C4F6A064-8231-B9EE-F3B4-ED27EB953C28}"/>
              </a:ext>
            </a:extLst>
          </p:cNvPr>
          <p:cNvSpPr txBox="1"/>
          <p:nvPr/>
        </p:nvSpPr>
        <p:spPr>
          <a:xfrm>
            <a:off x="863600" y="1844824"/>
            <a:ext cx="7416800" cy="2826306"/>
          </a:xfrm>
          <a:prstGeom prst="flowChartAlternate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solidFill>
                  <a:srgbClr val="C00000"/>
                </a:solidFill>
              </a:rPr>
              <a:t>مهارة سابقة:</a:t>
            </a:r>
          </a:p>
          <a:p>
            <a:pPr rtl="1" eaLnBrk="1" hangingPunct="1">
              <a:defRPr/>
            </a:pPr>
            <a:r>
              <a:rPr lang="ar-EG" dirty="0"/>
              <a:t>حدد ما إذا كانت كل ثلاثية حدود فيما يأتي تشكل مربعًا كاملًا, اكتب "نعم" أو "لا", وإذا كانت كذلك فحللها:</a:t>
            </a: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F605BCA8-5743-EE38-8B72-4D54C873ADAD}"/>
              </a:ext>
            </a:extLst>
          </p:cNvPr>
          <p:cNvSpPr txBox="1"/>
          <p:nvPr/>
        </p:nvSpPr>
        <p:spPr>
          <a:xfrm>
            <a:off x="863600" y="1484784"/>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34) 16س</a:t>
            </a:r>
            <a:r>
              <a:rPr lang="ar-EG" altLang="ar-EG" baseline="30000" dirty="0">
                <a:solidFill>
                  <a:srgbClr val="002060"/>
                </a:solidFill>
              </a:rPr>
              <a:t>2</a:t>
            </a:r>
            <a:r>
              <a:rPr lang="ar-EG" dirty="0"/>
              <a:t> - 24س + 9</a:t>
            </a:r>
          </a:p>
        </p:txBody>
      </p:sp>
      <p:sp>
        <p:nvSpPr>
          <p:cNvPr id="3" name="Flowchart: Punched Tape 4">
            <a:extLst>
              <a:ext uri="{FF2B5EF4-FFF2-40B4-BE49-F238E27FC236}">
                <a16:creationId xmlns:a16="http://schemas.microsoft.com/office/drawing/2014/main" id="{F752A20E-0903-F83C-944C-22648E6A07B9}"/>
              </a:ext>
            </a:extLst>
          </p:cNvPr>
          <p:cNvSpPr/>
          <p:nvPr/>
        </p:nvSpPr>
        <p:spPr bwMode="auto">
          <a:xfrm>
            <a:off x="2339975" y="4076700"/>
            <a:ext cx="3887788" cy="976313"/>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4000" b="1" dirty="0" err="1">
                <a:solidFill>
                  <a:schemeClr val="tx1"/>
                </a:solidFill>
              </a:rPr>
              <a:t>نعم؛ </a:t>
            </a:r>
            <a:r>
              <a:rPr lang="ar-SA" sz="4000" b="1" dirty="0">
                <a:solidFill>
                  <a:schemeClr val="tx1"/>
                </a:solidFill>
              </a:rPr>
              <a:t>(</a:t>
            </a:r>
            <a:r>
              <a:rPr lang="ar-SA" sz="4000" b="1" dirty="0" err="1">
                <a:solidFill>
                  <a:schemeClr val="tx1"/>
                </a:solidFill>
              </a:rPr>
              <a:t>4س</a:t>
            </a:r>
            <a:r>
              <a:rPr lang="ar-SA" sz="4000" b="1" dirty="0">
                <a:solidFill>
                  <a:schemeClr val="tx1"/>
                </a:solidFill>
              </a:rPr>
              <a:t> – 3)</a:t>
            </a:r>
            <a:r>
              <a:rPr lang="ar-SA" sz="4000" b="1" baseline="30000" dirty="0">
                <a:solidFill>
                  <a:schemeClr val="tx1"/>
                </a:solidFill>
              </a:rPr>
              <a:t>2</a:t>
            </a:r>
            <a:endParaRPr lang="en-US" sz="4000" b="1" dirty="0">
              <a:solidFill>
                <a:schemeClr val="tx1"/>
              </a:solidFill>
            </a:endParaRPr>
          </a:p>
        </p:txBody>
      </p:sp>
    </p:spTree>
  </p:cSld>
  <p:clrMapOvr>
    <a:masterClrMapping/>
  </p:clrMapOvr>
  <p:transition>
    <p:blinds dir="vert"/>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22B8E89F-D447-4A20-FF0F-0168DFCB5501}"/>
              </a:ext>
            </a:extLst>
          </p:cNvPr>
          <p:cNvSpPr txBox="1"/>
          <p:nvPr/>
        </p:nvSpPr>
        <p:spPr>
          <a:xfrm>
            <a:off x="755576" y="764704"/>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35) 9س</a:t>
            </a:r>
            <a:r>
              <a:rPr lang="ar-EG" altLang="ar-EG" baseline="30000" dirty="0">
                <a:solidFill>
                  <a:srgbClr val="002060"/>
                </a:solidFill>
              </a:rPr>
              <a:t>2</a:t>
            </a:r>
            <a:r>
              <a:rPr lang="ar-EG" dirty="0"/>
              <a:t> + 6س + 1</a:t>
            </a:r>
          </a:p>
        </p:txBody>
      </p:sp>
      <p:sp>
        <p:nvSpPr>
          <p:cNvPr id="3" name="Flowchart: Punched Tape 4">
            <a:extLst>
              <a:ext uri="{FF2B5EF4-FFF2-40B4-BE49-F238E27FC236}">
                <a16:creationId xmlns:a16="http://schemas.microsoft.com/office/drawing/2014/main" id="{25B273CC-BD89-E0D6-0ED1-419FAEE40952}"/>
              </a:ext>
            </a:extLst>
          </p:cNvPr>
          <p:cNvSpPr/>
          <p:nvPr/>
        </p:nvSpPr>
        <p:spPr bwMode="auto">
          <a:xfrm>
            <a:off x="2339975" y="4076700"/>
            <a:ext cx="3887788" cy="976313"/>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4000" b="1" dirty="0">
                <a:solidFill>
                  <a:schemeClr val="tx1"/>
                </a:solidFill>
              </a:rPr>
              <a:t>نعم؛ (3س + 1)</a:t>
            </a:r>
            <a:r>
              <a:rPr lang="ar-EG" altLang="ar-EG" sz="4000" b="1" baseline="30000" dirty="0">
                <a:solidFill>
                  <a:srgbClr val="002060"/>
                </a:solidFill>
              </a:rPr>
              <a:t> 2</a:t>
            </a:r>
            <a:endParaRPr lang="ar-SA" sz="4000" b="1" dirty="0">
              <a:solidFill>
                <a:schemeClr val="tx1"/>
              </a:solidFill>
            </a:endParaRP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82FE5C2E-3474-961D-9327-61756D2D76AC}"/>
              </a:ext>
            </a:extLst>
          </p:cNvPr>
          <p:cNvSpPr txBox="1"/>
          <p:nvPr/>
        </p:nvSpPr>
        <p:spPr>
          <a:xfrm>
            <a:off x="755576" y="764704"/>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36) 25س</a:t>
            </a:r>
            <a:r>
              <a:rPr lang="ar-EG" altLang="ar-EG" baseline="30000" dirty="0">
                <a:solidFill>
                  <a:srgbClr val="002060"/>
                </a:solidFill>
              </a:rPr>
              <a:t>2</a:t>
            </a:r>
            <a:r>
              <a:rPr lang="ar-EG" dirty="0"/>
              <a:t> - 60س + 36</a:t>
            </a:r>
          </a:p>
        </p:txBody>
      </p:sp>
      <p:sp>
        <p:nvSpPr>
          <p:cNvPr id="3" name="Flowchart: Punched Tape 4">
            <a:extLst>
              <a:ext uri="{FF2B5EF4-FFF2-40B4-BE49-F238E27FC236}">
                <a16:creationId xmlns:a16="http://schemas.microsoft.com/office/drawing/2014/main" id="{1071BF20-1B8A-41B2-BD49-CEEB34BF5010}"/>
              </a:ext>
            </a:extLst>
          </p:cNvPr>
          <p:cNvSpPr/>
          <p:nvPr/>
        </p:nvSpPr>
        <p:spPr bwMode="auto">
          <a:xfrm>
            <a:off x="2339975" y="4076700"/>
            <a:ext cx="3887788" cy="976313"/>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4000" b="1" dirty="0">
                <a:solidFill>
                  <a:schemeClr val="tx1"/>
                </a:solidFill>
              </a:rPr>
              <a:t>نعم؛ (5س – 6)</a:t>
            </a:r>
            <a:r>
              <a:rPr lang="ar-EG" altLang="ar-EG" sz="4000" b="1" baseline="30000" dirty="0">
                <a:solidFill>
                  <a:srgbClr val="002060"/>
                </a:solidFill>
              </a:rPr>
              <a:t> 2</a:t>
            </a:r>
            <a:endParaRPr lang="ar-SA" sz="4000" b="1" dirty="0">
              <a:solidFill>
                <a:schemeClr val="tx1"/>
              </a:solidFill>
            </a:endParaRP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FEFEA36E-79C4-D4E4-0C8A-8EA1448E620A}"/>
              </a:ext>
            </a:extLst>
          </p:cNvPr>
          <p:cNvSpPr txBox="1"/>
          <p:nvPr/>
        </p:nvSpPr>
        <p:spPr>
          <a:xfrm>
            <a:off x="755576" y="764704"/>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37) س</a:t>
            </a:r>
            <a:r>
              <a:rPr lang="ar-EG" altLang="ar-EG" baseline="30000" dirty="0">
                <a:solidFill>
                  <a:srgbClr val="002060"/>
                </a:solidFill>
              </a:rPr>
              <a:t>2</a:t>
            </a:r>
            <a:r>
              <a:rPr lang="ar-EG" dirty="0"/>
              <a:t> - 8س + 81</a:t>
            </a:r>
          </a:p>
        </p:txBody>
      </p:sp>
      <p:sp>
        <p:nvSpPr>
          <p:cNvPr id="3" name="Flowchart: Punched Tape 4">
            <a:extLst>
              <a:ext uri="{FF2B5EF4-FFF2-40B4-BE49-F238E27FC236}">
                <a16:creationId xmlns:a16="http://schemas.microsoft.com/office/drawing/2014/main" id="{88F464B5-5D6F-132C-0044-47779BA31B78}"/>
              </a:ext>
            </a:extLst>
          </p:cNvPr>
          <p:cNvSpPr/>
          <p:nvPr/>
        </p:nvSpPr>
        <p:spPr bwMode="auto">
          <a:xfrm>
            <a:off x="2339975" y="4076700"/>
            <a:ext cx="3887788" cy="976313"/>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4000" b="1" dirty="0">
                <a:solidFill>
                  <a:schemeClr val="tx1"/>
                </a:solidFill>
              </a:rPr>
              <a:t>لا؛ لا تمثل مربعًا كاملًا</a:t>
            </a: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996D07D4-CE24-8821-644B-A991BE10CA0C}"/>
              </a:ext>
            </a:extLst>
          </p:cNvPr>
          <p:cNvSpPr txBox="1"/>
          <p:nvPr/>
        </p:nvSpPr>
        <p:spPr>
          <a:xfrm>
            <a:off x="755576" y="764704"/>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38) 36س</a:t>
            </a:r>
            <a:r>
              <a:rPr lang="ar-EG" altLang="ar-EG" baseline="30000" dirty="0">
                <a:solidFill>
                  <a:srgbClr val="002060"/>
                </a:solidFill>
              </a:rPr>
              <a:t>2</a:t>
            </a:r>
            <a:r>
              <a:rPr lang="ar-EG" dirty="0"/>
              <a:t> - 84س + 49</a:t>
            </a:r>
          </a:p>
        </p:txBody>
      </p:sp>
      <p:sp>
        <p:nvSpPr>
          <p:cNvPr id="3" name="Flowchart: Punched Tape 4">
            <a:extLst>
              <a:ext uri="{FF2B5EF4-FFF2-40B4-BE49-F238E27FC236}">
                <a16:creationId xmlns:a16="http://schemas.microsoft.com/office/drawing/2014/main" id="{63C1CE03-32D0-F00A-41B0-3D27B394F593}"/>
              </a:ext>
            </a:extLst>
          </p:cNvPr>
          <p:cNvSpPr/>
          <p:nvPr/>
        </p:nvSpPr>
        <p:spPr bwMode="auto">
          <a:xfrm>
            <a:off x="2339975" y="4076700"/>
            <a:ext cx="3887788" cy="976313"/>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4000" b="1" dirty="0">
                <a:solidFill>
                  <a:schemeClr val="tx1"/>
                </a:solidFill>
              </a:rPr>
              <a:t>نعم؛ (6س – 7)</a:t>
            </a:r>
            <a:r>
              <a:rPr lang="ar-EG" altLang="ar-EG" sz="4000" b="1" baseline="30000" dirty="0">
                <a:solidFill>
                  <a:srgbClr val="002060"/>
                </a:solidFill>
              </a:rPr>
              <a:t> 2</a:t>
            </a:r>
            <a:endParaRPr lang="ar-SA" sz="4000" b="1" dirty="0">
              <a:solidFill>
                <a:schemeClr val="tx1"/>
              </a:solidFill>
            </a:endParaRP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95EA007-7939-C0C8-415E-218D93FD4362}"/>
              </a:ext>
            </a:extLst>
          </p:cNvPr>
          <p:cNvSpPr txBox="1"/>
          <p:nvPr/>
        </p:nvSpPr>
        <p:spPr>
          <a:xfrm>
            <a:off x="755576" y="764704"/>
            <a:ext cx="7416800" cy="783193"/>
          </a:xfrm>
          <a:prstGeom prst="flowChartAlternateProcess">
            <a:avLst/>
          </a:prstGeom>
          <a:solidFill>
            <a:schemeClr val="accent2">
              <a:lumMod val="20000"/>
              <a:lumOff val="80000"/>
            </a:schemeClr>
          </a:solid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anchor="ctr">
            <a:spAutoFit/>
          </a:bodyPr>
          <a:lstStyle>
            <a:defPPr>
              <a:defRPr lang="ar-EG"/>
            </a:defPPr>
            <a:lvl1pPr algn="ctr">
              <a:defRPr sz="4000" b="1">
                <a:solidFill>
                  <a:prstClr val="black"/>
                </a:solidFill>
                <a:latin typeface="Calibri" panose="020F050202020403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defRPr>
                <a:solidFill>
                  <a:schemeClr val="tx1"/>
                </a:solidFill>
                <a:latin typeface="Arial" panose="020B0604020202020204" pitchFamily="34" charset="0"/>
                <a:cs typeface="Arial" panose="020B0604020202020204" pitchFamily="34" charset="0"/>
              </a:defRPr>
            </a:lvl6pPr>
            <a:lvl7pPr>
              <a:defRPr>
                <a:solidFill>
                  <a:schemeClr val="tx1"/>
                </a:solidFill>
                <a:latin typeface="Arial" panose="020B0604020202020204" pitchFamily="34" charset="0"/>
                <a:cs typeface="Arial" panose="020B0604020202020204" pitchFamily="34" charset="0"/>
              </a:defRPr>
            </a:lvl7pPr>
            <a:lvl8pPr>
              <a:defRPr>
                <a:solidFill>
                  <a:schemeClr val="tx1"/>
                </a:solidFill>
                <a:latin typeface="Arial" panose="020B0604020202020204" pitchFamily="34" charset="0"/>
                <a:cs typeface="Arial" panose="020B0604020202020204" pitchFamily="34" charset="0"/>
              </a:defRPr>
            </a:lvl8pPr>
            <a:lvl9pPr>
              <a:defRPr>
                <a:solidFill>
                  <a:schemeClr val="tx1"/>
                </a:solidFill>
                <a:latin typeface="Arial" panose="020B0604020202020204" pitchFamily="34" charset="0"/>
                <a:cs typeface="Arial" panose="020B0604020202020204" pitchFamily="34" charset="0"/>
              </a:defRPr>
            </a:lvl9pPr>
          </a:lstStyle>
          <a:p>
            <a:pPr rtl="1" eaLnBrk="1" hangingPunct="1">
              <a:defRPr/>
            </a:pPr>
            <a:r>
              <a:rPr lang="ar-EG" dirty="0"/>
              <a:t>39) 4س</a:t>
            </a:r>
            <a:r>
              <a:rPr lang="ar-EG" baseline="30000" dirty="0"/>
              <a:t>2</a:t>
            </a:r>
            <a:r>
              <a:rPr lang="ar-EG" dirty="0"/>
              <a:t> - 3س + 9</a:t>
            </a:r>
          </a:p>
        </p:txBody>
      </p:sp>
      <p:sp>
        <p:nvSpPr>
          <p:cNvPr id="3" name="Flowchart: Punched Tape 4">
            <a:extLst>
              <a:ext uri="{FF2B5EF4-FFF2-40B4-BE49-F238E27FC236}">
                <a16:creationId xmlns:a16="http://schemas.microsoft.com/office/drawing/2014/main" id="{B3024FF2-D7A7-C0B5-9BB4-4CC80F7C27DE}"/>
              </a:ext>
            </a:extLst>
          </p:cNvPr>
          <p:cNvSpPr/>
          <p:nvPr/>
        </p:nvSpPr>
        <p:spPr bwMode="auto">
          <a:xfrm>
            <a:off x="2519363" y="4076700"/>
            <a:ext cx="3887787" cy="976313"/>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eaLnBrk="1" hangingPunct="1">
              <a:defRPr/>
            </a:pPr>
            <a:r>
              <a:rPr lang="ar-SA" sz="4000" b="1" dirty="0">
                <a:solidFill>
                  <a:schemeClr val="tx1"/>
                </a:solidFill>
              </a:rPr>
              <a:t>لا؛ لا تمثل مربعًا كاملًا</a:t>
            </a:r>
          </a:p>
        </p:txBody>
      </p:sp>
    </p:spTree>
  </p:cSld>
  <p:clrMapOvr>
    <a:masterClrMapping/>
  </p:clrMapOvr>
  <p:transition>
    <p:blinds dir="vert"/>
    <p:sndAc>
      <p:stSnd>
        <p:snd r:embed="rId2" name="SOUND528.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E7DF54-0ADE-404F-200C-424A88963BC1}"/>
              </a:ext>
            </a:extLst>
          </p:cNvPr>
          <p:cNvSpPr txBox="1"/>
          <p:nvPr/>
        </p:nvSpPr>
        <p:spPr bwMode="auto">
          <a:xfrm>
            <a:off x="719572" y="2348880"/>
            <a:ext cx="7704856" cy="769441"/>
          </a:xfrm>
          <a:prstGeom prst="rect">
            <a:avLst/>
          </a:prstGeom>
          <a:solidFill>
            <a:schemeClr val="bg1">
              <a:lumMod val="85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algn="r" rtl="1" eaLnBrk="1" fontAlgn="auto" hangingPunct="1">
              <a:spcBef>
                <a:spcPts val="0"/>
              </a:spcBef>
              <a:spcAft>
                <a:spcPts val="0"/>
              </a:spcAft>
              <a:defRPr/>
            </a:pPr>
            <a:r>
              <a:rPr lang="ar-EG" sz="4400" b="1" dirty="0">
                <a:solidFill>
                  <a:prstClr val="black"/>
                </a:solidFill>
                <a:cs typeface="Times New Roman" panose="02020603050405020304" pitchFamily="18" charset="0"/>
              </a:rPr>
              <a:t>10) س</a:t>
            </a:r>
            <a:r>
              <a:rPr lang="ar-EG" sz="4400" b="1" baseline="30000" dirty="0">
                <a:solidFill>
                  <a:prstClr val="black"/>
                </a:solidFill>
                <a:cs typeface="Times New Roman" panose="02020603050405020304" pitchFamily="18" charset="0"/>
              </a:rPr>
              <a:t>2</a:t>
            </a:r>
            <a:r>
              <a:rPr lang="ar-EG" sz="4400" b="1" dirty="0">
                <a:solidFill>
                  <a:prstClr val="black"/>
                </a:solidFill>
                <a:cs typeface="Times New Roman" panose="02020603050405020304" pitchFamily="18" charset="0"/>
              </a:rPr>
              <a:t> = 2س – 1</a:t>
            </a:r>
          </a:p>
        </p:txBody>
      </p:sp>
    </p:spTree>
  </p:cSld>
  <p:clrMapOvr>
    <a:masterClrMapping/>
  </p:clrMapOvr>
  <p:transition>
    <p:pull dir="lu"/>
    <p:sndAc>
      <p:stSnd>
        <p:snd r:embed="rId2" name="BoinkL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5ed3b896abe5074153d26d72aa7b44167b70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TotalTime>
  <Words>1936</Words>
  <Application>Microsoft Macintosh PowerPoint</Application>
  <PresentationFormat>عرض على الشاشة (4:3)</PresentationFormat>
  <Paragraphs>305</Paragraphs>
  <Slides>88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3</vt:i4>
      </vt:variant>
      <vt:variant>
        <vt:lpstr>عناوين الشرائح</vt:lpstr>
      </vt:variant>
      <vt:variant>
        <vt:i4>88</vt:i4>
      </vt:variant>
    </vt:vector>
  </HeadingPairs>
  <TitlesOfParts>
    <vt:vector size="95" baseType="lpstr">
      <vt:lpstr>Arial</vt:lpstr>
      <vt:lpstr>Calibri</vt:lpstr>
      <vt:lpstr>Times New Roman</vt:lpstr>
      <vt:lpstr>Wingdings 2</vt:lpstr>
      <vt:lpstr>Office Theme</vt:lpstr>
      <vt:lpstr>3_Office Theme</vt:lpstr>
      <vt:lpstr>5_Office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3 متوسط - الفصل الثامن</dc:title>
  <dc:subject>2- تابع (8-2) حل المعادلات التربيعية بيانياً</dc:subject>
  <dc:creator>Eman Adel</dc:creator>
  <cp:lastModifiedBy>Mahmood Bayoumi</cp:lastModifiedBy>
  <cp:revision>778</cp:revision>
  <dcterms:created xsi:type="dcterms:W3CDTF">2010-11-25T13:59:35Z</dcterms:created>
  <dcterms:modified xsi:type="dcterms:W3CDTF">2026-03-27T00:10:47Z</dcterms:modified>
</cp:coreProperties>
</file>