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873" r:id="rId3"/>
  </p:sldMasterIdLst>
  <p:notesMasterIdLst>
    <p:notesMasterId r:id="rId122"/>
  </p:notesMasterIdLst>
  <p:sldIdLst>
    <p:sldId id="256" r:id="rId4"/>
    <p:sldId id="758" r:id="rId5"/>
    <p:sldId id="268" r:id="rId6"/>
    <p:sldId id="271" r:id="rId7"/>
    <p:sldId id="619" r:id="rId8"/>
    <p:sldId id="481" r:id="rId9"/>
    <p:sldId id="482" r:id="rId10"/>
    <p:sldId id="483" r:id="rId11"/>
    <p:sldId id="484" r:id="rId12"/>
    <p:sldId id="485" r:id="rId13"/>
    <p:sldId id="759" r:id="rId14"/>
    <p:sldId id="486" r:id="rId15"/>
    <p:sldId id="519" r:id="rId16"/>
    <p:sldId id="487" r:id="rId17"/>
    <p:sldId id="522" r:id="rId18"/>
    <p:sldId id="488" r:id="rId19"/>
    <p:sldId id="524" r:id="rId20"/>
    <p:sldId id="489" r:id="rId21"/>
    <p:sldId id="526" r:id="rId22"/>
    <p:sldId id="528" r:id="rId23"/>
    <p:sldId id="490" r:id="rId24"/>
    <p:sldId id="491" r:id="rId25"/>
    <p:sldId id="532" r:id="rId26"/>
    <p:sldId id="622" r:id="rId27"/>
    <p:sldId id="533" r:id="rId28"/>
    <p:sldId id="534" r:id="rId29"/>
    <p:sldId id="760" r:id="rId30"/>
    <p:sldId id="496" r:id="rId31"/>
    <p:sldId id="761" r:id="rId32"/>
    <p:sldId id="627" r:id="rId33"/>
    <p:sldId id="493" r:id="rId34"/>
    <p:sldId id="535" r:id="rId35"/>
    <p:sldId id="540" r:id="rId36"/>
    <p:sldId id="541" r:id="rId37"/>
    <p:sldId id="536" r:id="rId38"/>
    <p:sldId id="537" r:id="rId39"/>
    <p:sldId id="542" r:id="rId40"/>
    <p:sldId id="498" r:id="rId41"/>
    <p:sldId id="543" r:id="rId42"/>
    <p:sldId id="628" r:id="rId43"/>
    <p:sldId id="544" r:id="rId44"/>
    <p:sldId id="545" r:id="rId45"/>
    <p:sldId id="546" r:id="rId46"/>
    <p:sldId id="539" r:id="rId47"/>
    <p:sldId id="547" r:id="rId48"/>
    <p:sldId id="548" r:id="rId49"/>
    <p:sldId id="549" r:id="rId50"/>
    <p:sldId id="550" r:id="rId51"/>
    <p:sldId id="551" r:id="rId52"/>
    <p:sldId id="552" r:id="rId53"/>
    <p:sldId id="553" r:id="rId54"/>
    <p:sldId id="554" r:id="rId55"/>
    <p:sldId id="555" r:id="rId56"/>
    <p:sldId id="556" r:id="rId57"/>
    <p:sldId id="762" r:id="rId58"/>
    <p:sldId id="630" r:id="rId59"/>
    <p:sldId id="558" r:id="rId60"/>
    <p:sldId id="560" r:id="rId61"/>
    <p:sldId id="631" r:id="rId62"/>
    <p:sldId id="562" r:id="rId63"/>
    <p:sldId id="563" r:id="rId64"/>
    <p:sldId id="564" r:id="rId65"/>
    <p:sldId id="565" r:id="rId66"/>
    <p:sldId id="566" r:id="rId67"/>
    <p:sldId id="567" r:id="rId68"/>
    <p:sldId id="568" r:id="rId69"/>
    <p:sldId id="569" r:id="rId70"/>
    <p:sldId id="570" r:id="rId71"/>
    <p:sldId id="571" r:id="rId72"/>
    <p:sldId id="572" r:id="rId73"/>
    <p:sldId id="574" r:id="rId74"/>
    <p:sldId id="632" r:id="rId75"/>
    <p:sldId id="576" r:id="rId76"/>
    <p:sldId id="633" r:id="rId77"/>
    <p:sldId id="578" r:id="rId78"/>
    <p:sldId id="579" r:id="rId79"/>
    <p:sldId id="257" r:id="rId80"/>
    <p:sldId id="293" r:id="rId81"/>
    <p:sldId id="580" r:id="rId82"/>
    <p:sldId id="581" r:id="rId83"/>
    <p:sldId id="582" r:id="rId84"/>
    <p:sldId id="583" r:id="rId85"/>
    <p:sldId id="584" r:id="rId86"/>
    <p:sldId id="585" r:id="rId87"/>
    <p:sldId id="635" r:id="rId88"/>
    <p:sldId id="587" r:id="rId89"/>
    <p:sldId id="588" r:id="rId90"/>
    <p:sldId id="636" r:id="rId91"/>
    <p:sldId id="637" r:id="rId92"/>
    <p:sldId id="591" r:id="rId93"/>
    <p:sldId id="763" r:id="rId94"/>
    <p:sldId id="638" r:id="rId95"/>
    <p:sldId id="594" r:id="rId96"/>
    <p:sldId id="595" r:id="rId97"/>
    <p:sldId id="592" r:id="rId98"/>
    <p:sldId id="596" r:id="rId99"/>
    <p:sldId id="764" r:id="rId100"/>
    <p:sldId id="640" r:id="rId101"/>
    <p:sldId id="495" r:id="rId102"/>
    <p:sldId id="597" r:id="rId103"/>
    <p:sldId id="598" r:id="rId104"/>
    <p:sldId id="642" r:id="rId105"/>
    <p:sldId id="600" r:id="rId106"/>
    <p:sldId id="601" r:id="rId107"/>
    <p:sldId id="602" r:id="rId108"/>
    <p:sldId id="603" r:id="rId109"/>
    <p:sldId id="604" r:id="rId110"/>
    <p:sldId id="605" r:id="rId111"/>
    <p:sldId id="765" r:id="rId112"/>
    <p:sldId id="606" r:id="rId113"/>
    <p:sldId id="645" r:id="rId114"/>
    <p:sldId id="610" r:id="rId115"/>
    <p:sldId id="646" r:id="rId116"/>
    <p:sldId id="611" r:id="rId117"/>
    <p:sldId id="647" r:id="rId118"/>
    <p:sldId id="612" r:id="rId119"/>
    <p:sldId id="648" r:id="rId120"/>
    <p:sldId id="613" r:id="rId121"/>
  </p:sldIdLst>
  <p:sldSz cx="9144000" cy="6858000" type="screen4x3"/>
  <p:notesSz cx="6858000" cy="9144000"/>
  <p:defaultTextStyle>
    <a:defPPr>
      <a:defRPr lang="ar-E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99"/>
    <a:srgbClr val="CC0099"/>
    <a:srgbClr val="FF00FF"/>
    <a:srgbClr val="0080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6" autoAdjust="0"/>
    <p:restoredTop sz="94645"/>
  </p:normalViewPr>
  <p:slideViewPr>
    <p:cSldViewPr>
      <p:cViewPr varScale="1">
        <p:scale>
          <a:sx n="113" d="100"/>
          <a:sy n="113" d="100"/>
        </p:scale>
        <p:origin x="19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presProps" Target="presProp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viewProps" Target="viewProps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1C2545-4188-3963-F916-6E881B4BF4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E37BF-B57F-0E66-E8C0-B179C856818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4049D5-7A00-4BFF-B138-71DCA127C4F6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95A33ED-2CE8-B146-0AE5-33B0A5DEEE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290B21-5A40-17E8-F364-29FBB947CA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321BC-AAF6-7579-F431-022FDC4CB8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FF5BE-B348-CDBA-1EB3-BBD222C167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44C6366-0EA4-4AA5-88FF-4D583365D55A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>
            <a:extLst>
              <a:ext uri="{FF2B5EF4-FFF2-40B4-BE49-F238E27FC236}">
                <a16:creationId xmlns:a16="http://schemas.microsoft.com/office/drawing/2014/main" id="{092F32C6-8697-7795-02B8-4B65ECA4A4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>
            <a:extLst>
              <a:ext uri="{FF2B5EF4-FFF2-40B4-BE49-F238E27FC236}">
                <a16:creationId xmlns:a16="http://schemas.microsoft.com/office/drawing/2014/main" id="{671908D0-0672-D8CF-955C-133E1F5FE8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EG"/>
          </a:p>
        </p:txBody>
      </p:sp>
      <p:sp>
        <p:nvSpPr>
          <p:cNvPr id="118788" name="Slide Number Placeholder 3">
            <a:extLst>
              <a:ext uri="{FF2B5EF4-FFF2-40B4-BE49-F238E27FC236}">
                <a16:creationId xmlns:a16="http://schemas.microsoft.com/office/drawing/2014/main" id="{84862438-F707-375D-B45F-AB3B1D3A50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12DB4ADF-9E24-41C5-A787-627475EC446A}" type="slidenum">
              <a:rPr lang="ar-EG" altLang="ar-EG"/>
              <a:pPr algn="l">
                <a:spcBef>
                  <a:spcPct val="0"/>
                </a:spcBef>
              </a:pPr>
              <a:t>99</a:t>
            </a:fld>
            <a:endParaRPr lang="ar-EG" altLang="ar-E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>
            <a:extLst>
              <a:ext uri="{FF2B5EF4-FFF2-40B4-BE49-F238E27FC236}">
                <a16:creationId xmlns:a16="http://schemas.microsoft.com/office/drawing/2014/main" id="{8BEB19CB-76A1-3A0D-4179-F2B67F03E6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>
            <a:extLst>
              <a:ext uri="{FF2B5EF4-FFF2-40B4-BE49-F238E27FC236}">
                <a16:creationId xmlns:a16="http://schemas.microsoft.com/office/drawing/2014/main" id="{DAD52D5D-9512-C279-6EFE-B7401A09C2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EG"/>
          </a:p>
        </p:txBody>
      </p:sp>
      <p:sp>
        <p:nvSpPr>
          <p:cNvPr id="120836" name="Slide Number Placeholder 3">
            <a:extLst>
              <a:ext uri="{FF2B5EF4-FFF2-40B4-BE49-F238E27FC236}">
                <a16:creationId xmlns:a16="http://schemas.microsoft.com/office/drawing/2014/main" id="{DDB8D22E-CF99-436F-DE07-146824C815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FB57FA50-EFEE-448E-95BC-D7E0534C135C}" type="slidenum">
              <a:rPr lang="ar-EG" altLang="ar-EG"/>
              <a:pPr algn="l">
                <a:spcBef>
                  <a:spcPct val="0"/>
                </a:spcBef>
              </a:pPr>
              <a:t>100</a:t>
            </a:fld>
            <a:endParaRPr lang="ar-EG" altLang="ar-E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>
            <a:extLst>
              <a:ext uri="{FF2B5EF4-FFF2-40B4-BE49-F238E27FC236}">
                <a16:creationId xmlns:a16="http://schemas.microsoft.com/office/drawing/2014/main" id="{2033C5ED-BD79-4F29-64B6-7674A4A2A8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>
            <a:extLst>
              <a:ext uri="{FF2B5EF4-FFF2-40B4-BE49-F238E27FC236}">
                <a16:creationId xmlns:a16="http://schemas.microsoft.com/office/drawing/2014/main" id="{2AF11D96-2168-C566-959C-56DFDCD53C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EG"/>
          </a:p>
        </p:txBody>
      </p:sp>
      <p:sp>
        <p:nvSpPr>
          <p:cNvPr id="122884" name="Slide Number Placeholder 3">
            <a:extLst>
              <a:ext uri="{FF2B5EF4-FFF2-40B4-BE49-F238E27FC236}">
                <a16:creationId xmlns:a16="http://schemas.microsoft.com/office/drawing/2014/main" id="{E33C9C3C-F9EB-E628-0C15-0426B20A7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CB0E8A7E-1F90-49E4-A969-F77C9014D3AC}" type="slidenum">
              <a:rPr lang="ar-EG" altLang="ar-EG"/>
              <a:pPr algn="l">
                <a:spcBef>
                  <a:spcPct val="0"/>
                </a:spcBef>
              </a:pPr>
              <a:t>101</a:t>
            </a:fld>
            <a:endParaRPr lang="ar-EG" altLang="ar-E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>
            <a:extLst>
              <a:ext uri="{FF2B5EF4-FFF2-40B4-BE49-F238E27FC236}">
                <a16:creationId xmlns:a16="http://schemas.microsoft.com/office/drawing/2014/main" id="{E769B9A0-046D-3F8B-B6E9-7C3B0057B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>
            <a:extLst>
              <a:ext uri="{FF2B5EF4-FFF2-40B4-BE49-F238E27FC236}">
                <a16:creationId xmlns:a16="http://schemas.microsoft.com/office/drawing/2014/main" id="{CF4BD06D-6E92-F558-2D6E-8FC9943B0A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EG"/>
          </a:p>
        </p:txBody>
      </p:sp>
      <p:sp>
        <p:nvSpPr>
          <p:cNvPr id="125956" name="Slide Number Placeholder 3">
            <a:extLst>
              <a:ext uri="{FF2B5EF4-FFF2-40B4-BE49-F238E27FC236}">
                <a16:creationId xmlns:a16="http://schemas.microsoft.com/office/drawing/2014/main" id="{A7C69DD6-89A0-AC96-9BB0-BEE9FA4E9F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1AB58855-BE67-417B-B292-9ADA4B180D6E}" type="slidenum">
              <a:rPr lang="ar-EG" altLang="ar-EG"/>
              <a:pPr algn="l">
                <a:spcBef>
                  <a:spcPct val="0"/>
                </a:spcBef>
              </a:pPr>
              <a:t>103</a:t>
            </a:fld>
            <a:endParaRPr lang="ar-EG" altLang="ar-E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>
            <a:extLst>
              <a:ext uri="{FF2B5EF4-FFF2-40B4-BE49-F238E27FC236}">
                <a16:creationId xmlns:a16="http://schemas.microsoft.com/office/drawing/2014/main" id="{A916348F-F367-FC11-B468-AC4F187216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>
            <a:extLst>
              <a:ext uri="{FF2B5EF4-FFF2-40B4-BE49-F238E27FC236}">
                <a16:creationId xmlns:a16="http://schemas.microsoft.com/office/drawing/2014/main" id="{178CAA09-E8BB-CCC1-E7E6-A5A17D2FEF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EG"/>
          </a:p>
        </p:txBody>
      </p:sp>
      <p:sp>
        <p:nvSpPr>
          <p:cNvPr id="130052" name="Slide Number Placeholder 3">
            <a:extLst>
              <a:ext uri="{FF2B5EF4-FFF2-40B4-BE49-F238E27FC236}">
                <a16:creationId xmlns:a16="http://schemas.microsoft.com/office/drawing/2014/main" id="{4BC34B15-1C91-E7E7-4BDF-8E3EBB60B7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1B625461-163B-4CEB-8E8A-1CA21DCA964D}" type="slidenum">
              <a:rPr lang="ar-EG" altLang="ar-EG"/>
              <a:pPr algn="l">
                <a:spcBef>
                  <a:spcPct val="0"/>
                </a:spcBef>
              </a:pPr>
              <a:t>106</a:t>
            </a:fld>
            <a:endParaRPr lang="ar-EG" alt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27B6C-3698-CBEA-CD36-C23CE7F4C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E1243-64DB-44BF-AC62-C2242660FA3E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610A4-E43E-BB96-D910-17D162475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329EA-834F-5F41-7AEF-92F2AEE3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2112-4B40-4757-92C2-FF1041CCCAB6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3928816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4FF36-3CDD-8548-AF3C-321164CD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89825-329D-4263-8CFE-02362DAF7FC6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457BB-E94E-EB37-5B9F-2080CB04A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A1403-7BE8-FE3D-E54A-D5E7A7D9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9ED98-FA68-45D7-8A09-F0BB05C37707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323687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092A1-978E-5870-E722-2CD2C5D86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3D57B-76FE-4591-AF2A-3D99FE819C7E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05587-E0E1-398D-8944-F6F04B60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D54A3-F8E9-204F-1F5E-A8277B92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62006-CC72-4BD1-870F-6A9A1E2CFF0B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1802424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ar-E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2F116-0F6F-31A8-5F12-1B223E313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88AE0-892F-46A9-8AF5-5C61E85B4478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399FD-2014-75F4-DD49-9C03B2135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32412-2A2F-E385-1968-F1FBB8E7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BB42AC-D0E2-4E58-97BC-75D319FB7527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1857948830"/>
      </p:ext>
    </p:extLst>
  </p:cSld>
  <p:clrMapOvr>
    <a:masterClrMapping/>
  </p:clrMapOvr>
  <p:transition>
    <p:pull dir="lu"/>
    <p:sndAc>
      <p:stSnd>
        <p:snd r:embed="rId1" name="cached_endoflevelpop1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E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806F5-23AB-0818-145A-5B30EF488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0ABFF-9A58-4185-87AE-F0B9D7BB650D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0A602-4606-E079-6365-A88D8F4F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2FC4B-A9E8-5CCA-2159-BFCD4F59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703968-3322-4DB3-9D3B-1C0F0D6487C2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2990085822"/>
      </p:ext>
    </p:extLst>
  </p:cSld>
  <p:clrMapOvr>
    <a:masterClrMapping/>
  </p:clrMapOvr>
  <p:transition>
    <p:pull dir="lu"/>
    <p:sndAc>
      <p:stSnd>
        <p:snd r:embed="rId1" name="cached_endoflevelpop1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D480C-A526-7CB9-2DAA-69204E16B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6B0FF-4518-4E09-A986-118E73A1978B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8E360-0EF6-B8EE-967A-43E46A3E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A07DC-E4D3-DBB0-0D4C-C34441A73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C3714E-CBEB-4E96-935A-1D1B24F27F93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656489456"/>
      </p:ext>
    </p:extLst>
  </p:cSld>
  <p:clrMapOvr>
    <a:masterClrMapping/>
  </p:clrMapOvr>
  <p:transition>
    <p:pull dir="lu"/>
    <p:sndAc>
      <p:stSnd>
        <p:snd r:embed="rId1" name="cached_endoflevelpop1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EG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74F841-C3FD-0AD3-F131-A3BD58AF6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579FC-1C5D-4695-87B1-74487715AB84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ED4604-69FF-D466-B34F-FFC2AABE9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1A6260-41A3-8387-5B3E-DA3FF495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669035-D980-44C4-A1A5-D6F56FBC6467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1859846092"/>
      </p:ext>
    </p:extLst>
  </p:cSld>
  <p:clrMapOvr>
    <a:masterClrMapping/>
  </p:clrMapOvr>
  <p:transition>
    <p:pull dir="lu"/>
    <p:sndAc>
      <p:stSnd>
        <p:snd r:embed="rId1" name="cached_endoflevelpop1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E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EG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6BB9859-D80C-B504-4907-700C45E0A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8A57B-FB20-4015-A65F-E3DBA34FB3FD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993077-9B7F-1EDD-0BEA-94BC66615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E54875-E7B6-9EDE-31D9-CEF82366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733245-7C98-473D-9DA2-F5562E9DCBD8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1265917282"/>
      </p:ext>
    </p:extLst>
  </p:cSld>
  <p:clrMapOvr>
    <a:masterClrMapping/>
  </p:clrMapOvr>
  <p:transition>
    <p:pull dir="lu"/>
    <p:sndAc>
      <p:stSnd>
        <p:snd r:embed="rId1" name="cached_endoflevelpop1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6937F43-3D47-A47D-0DA8-4F995A104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DC451-E78F-4F7D-8934-82EFB8AFE6EC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6C0F43-AA52-4305-59C7-D0C726F18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57B204-B6C2-BBE3-9616-58F4150E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BA7881-323B-4D34-977E-946D0BE11E50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404138661"/>
      </p:ext>
    </p:extLst>
  </p:cSld>
  <p:clrMapOvr>
    <a:masterClrMapping/>
  </p:clrMapOvr>
  <p:transition>
    <p:pull dir="lu"/>
    <p:sndAc>
      <p:stSnd>
        <p:snd r:embed="rId1" name="cached_endoflevelpop1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A926B38-10F7-0085-9AF0-A3D867765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1A428-2653-4D3A-9F2D-447088491B58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AEDBBB1-E7D6-7136-B424-A680AB905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1B702AB-6C48-53D7-9192-FD0E9399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A75C40-6132-4B7A-8777-EB3F8B485743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2830240093"/>
      </p:ext>
    </p:extLst>
  </p:cSld>
  <p:clrMapOvr>
    <a:masterClrMapping/>
  </p:clrMapOvr>
  <p:transition>
    <p:pull dir="lu"/>
    <p:sndAc>
      <p:stSnd>
        <p:snd r:embed="rId1" name="cached_endoflevelpop1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>
                <a:cs typeface="Times New Roman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E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844C061-B7AD-6DE3-E60A-560C5C89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CD47E-68C1-4D9E-AAC1-BC6F2577E959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59BF58-78A7-5C89-C92C-778D67730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2EB522-A7DA-B61F-A721-DF4E1301C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DD9307-8E5B-4595-9CE8-2E21B6418E4C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959986078"/>
      </p:ext>
    </p:extLst>
  </p:cSld>
  <p:clrMapOvr>
    <a:masterClrMapping/>
  </p:clrMapOvr>
  <p:transition>
    <p:pull dir="lu"/>
    <p:sndAc>
      <p:stSnd>
        <p:snd r:embed="rId1" name="cached_endoflevelpop1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980FB-415D-12F1-F865-AA450A447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F01A8-EC4B-4FE4-8F56-4F3522844030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A2E90-6278-EBE7-A78A-B32207EF0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11CA0-A123-2F2D-AB41-AD7BB1C9B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BCA1C-0CB4-4908-B209-8532EE0DE7E6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3082679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>
                <a:cs typeface="Times New Roman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8874A78-F99B-802D-AB48-0040FFB6B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E9F4F-F143-4352-BD68-7A15EB503BE6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AAA05A-7016-0C13-9F07-DC5BFE1A2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617FEC-77EB-FF73-B616-E2B1FAC4B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28E908-FD17-4F96-9861-9E4ACC69C408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1497959750"/>
      </p:ext>
    </p:extLst>
  </p:cSld>
  <p:clrMapOvr>
    <a:masterClrMapping/>
  </p:clrMapOvr>
  <p:transition>
    <p:pull dir="lu"/>
    <p:sndAc>
      <p:stSnd>
        <p:snd r:embed="rId1" name="cached_endoflevelpop1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E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0691F-7874-BC7C-25B3-8EEF23D1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4B950-7E74-4D4B-BCC7-5332E44BD9D5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FFFE4-52B5-4B54-7530-35A7FED9B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26CB6-54E3-31E0-3204-94120968C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11D601-C545-4E18-97CC-B5DD2858A37F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3754265193"/>
      </p:ext>
    </p:extLst>
  </p:cSld>
  <p:clrMapOvr>
    <a:masterClrMapping/>
  </p:clrMapOvr>
  <p:transition>
    <p:pull dir="lu"/>
    <p:sndAc>
      <p:stSnd>
        <p:snd r:embed="rId1" name="cached_endoflevelpop1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E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1C410-3E8F-11A5-7260-6A49E3F1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8B0C4-ACD6-43C8-95B1-7242F2BE3354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E766E-4E79-7025-2CE5-0AD8D214F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71244-0D42-6A8D-4582-126DC7C6C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13CF53-B295-4378-9A8F-74C79A3BBE4F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1716151087"/>
      </p:ext>
    </p:extLst>
  </p:cSld>
  <p:clrMapOvr>
    <a:masterClrMapping/>
  </p:clrMapOvr>
  <p:transition>
    <p:pull dir="lu"/>
    <p:sndAc>
      <p:stSnd>
        <p:snd r:embed="rId1" name="cached_endoflevelpop1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10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4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40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39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73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08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835F4-7F51-4122-BEEB-132B130E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8519C-2E1D-40BE-9DDC-68FDDAD68328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6E5AE-67F0-6E7E-7B4B-6F0242DB0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EC093-E894-7211-FAA2-FED833172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F9F78-5D61-4F53-9AF5-B1F6252BB8F2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2358803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87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71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8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4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52804E-3AC5-C93C-496C-20B7CC718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7B875-E208-4F29-941C-828E88BB2C9B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D42C80-3B47-7332-C74B-9C5A0FB37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8E3B60-3B17-D56B-FA9A-E93642A9C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27533-8757-4780-AEBC-2FA907D98799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311302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87545C-E3AA-A000-4B63-1545CC0F3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1873B-219D-4123-8FF4-95993A8D58A7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96D5A0-942F-75F1-F384-1D75B78A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3AC7EB-28D1-E71E-2078-6162E45A9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4B13-05D6-46BA-90DD-6639A02E1979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395345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EBAF784-934A-B50E-0102-3597D1748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812AA-BF01-48A5-9F69-F90657F5A39E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01C305E-9A6C-17E3-5809-BBD79819E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0E06E2F-3CDE-7D26-997E-260C9919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A289E-6E95-4C8F-B36A-852156CDAEA8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85546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15F7CE2-46CA-C6FA-E9FA-7FDAC7B6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F56BC-5540-46DB-B51B-B22F053D1380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61A8CF1-5D79-A6B1-FD64-5D1916A08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771468-751D-BE30-7FE8-EAE2D4802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91DC1-41FF-4A1A-8E31-D35FB3AAED18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243665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057090-8022-73E3-C237-196275211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7D90F-B9BD-4717-A504-F7C2FC5ECB34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3792F2-F7C9-B943-75E7-42E050567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DA6E45-0B1C-6A0D-C64C-620BA27B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4B3E9-73CB-440C-9EC0-DE7AAE298F07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108469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AFF4F4-17B3-1173-3B32-64CB96ED2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99849-C607-4629-8A73-E5F58EA59360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8A8352-6736-8EC0-7D68-762F34354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9120C9-390E-AEA5-7FB2-6B407AB9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AEBB8-4349-4452-A9F5-6ECC1DCF3E04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274364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1631394-DB62-2169-C4C2-D583217FDC3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EG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762345B-CF1E-7047-B8DC-88775DF519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EG"/>
              <a:t>Click to edit Master text styles</a:t>
            </a:r>
          </a:p>
          <a:p>
            <a:pPr lvl="1"/>
            <a:r>
              <a:rPr lang="en-US" altLang="ar-EG"/>
              <a:t>Second level</a:t>
            </a:r>
          </a:p>
          <a:p>
            <a:pPr lvl="2"/>
            <a:r>
              <a:rPr lang="en-US" altLang="ar-EG"/>
              <a:t>Third level</a:t>
            </a:r>
          </a:p>
          <a:p>
            <a:pPr lvl="3"/>
            <a:r>
              <a:rPr lang="en-US" altLang="ar-EG"/>
              <a:t>Fourth level</a:t>
            </a:r>
          </a:p>
          <a:p>
            <a:pPr lvl="4"/>
            <a:r>
              <a:rPr lang="en-US" altLang="ar-EG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726DF-A1A9-E15D-3836-CBF3329E1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A4FBB1-C823-4B49-B179-1738CE80CAFE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648E9-17AC-BC18-0201-0C9D14BDB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77F65-DC38-7318-F618-3F0A257BE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1DBB08D-AF39-4E6E-BB85-6DE5CF74EC71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0803734E-AF5B-8565-389E-35328BDD7B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EG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F6C0DF8-3D66-38AC-E197-A770D21D83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EG"/>
              <a:t>Click to edit Master text styles</a:t>
            </a:r>
          </a:p>
          <a:p>
            <a:pPr lvl="1"/>
            <a:r>
              <a:rPr lang="en-US" altLang="ar-EG"/>
              <a:t>Second level</a:t>
            </a:r>
          </a:p>
          <a:p>
            <a:pPr lvl="2"/>
            <a:r>
              <a:rPr lang="en-US" altLang="ar-EG"/>
              <a:t>Third level</a:t>
            </a:r>
          </a:p>
          <a:p>
            <a:pPr lvl="3"/>
            <a:r>
              <a:rPr lang="en-US" altLang="ar-EG"/>
              <a:t>Fourth level</a:t>
            </a:r>
          </a:p>
          <a:p>
            <a:pPr lvl="4"/>
            <a:r>
              <a:rPr lang="en-US" altLang="ar-EG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23F25-DF0D-1D2D-BC6F-6FB295D4D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fld id="{619A10DB-6C56-468C-BAAB-6CDEAB0DFF78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0A20D-D83A-D849-7A7C-3EAB10202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0AA75-5F6F-C553-CED8-FA404C822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50C23A6-9AC8-4CE2-9F34-7E44DCB14DEA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ransition>
    <p:pull dir="lu"/>
    <p:sndAc>
      <p:stSnd>
        <p:snd r:embed="rId13" name="SOUND45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0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18.wav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18.wav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8.wav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8.wav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45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44.svg"/><Relationship Id="rId17" Type="http://schemas.openxmlformats.org/officeDocument/2006/relationships/image" Target="../media/image49.svg"/><Relationship Id="rId2" Type="http://schemas.openxmlformats.org/officeDocument/2006/relationships/image" Target="../media/image16.svg"/><Relationship Id="rId16" Type="http://schemas.openxmlformats.org/officeDocument/2006/relationships/image" Target="../media/image48.sv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svg"/><Relationship Id="rId11" Type="http://schemas.openxmlformats.org/officeDocument/2006/relationships/image" Target="../media/image32.svg"/><Relationship Id="rId5" Type="http://schemas.openxmlformats.org/officeDocument/2006/relationships/image" Target="../media/image19.svg"/><Relationship Id="rId15" Type="http://schemas.openxmlformats.org/officeDocument/2006/relationships/image" Target="../media/image47.sv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svg"/><Relationship Id="rId14" Type="http://schemas.openxmlformats.org/officeDocument/2006/relationships/image" Target="../media/image4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34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33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svg"/><Relationship Id="rId11" Type="http://schemas.openxmlformats.org/officeDocument/2006/relationships/image" Target="../media/image32.svg"/><Relationship Id="rId5" Type="http://schemas.openxmlformats.org/officeDocument/2006/relationships/image" Target="../media/image19.svg"/><Relationship Id="rId15" Type="http://schemas.openxmlformats.org/officeDocument/2006/relationships/image" Target="../media/image27.sv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svg"/><Relationship Id="rId14" Type="http://schemas.openxmlformats.org/officeDocument/2006/relationships/image" Target="../media/image35.sv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5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svg"/><Relationship Id="rId11" Type="http://schemas.openxmlformats.org/officeDocument/2006/relationships/image" Target="../media/image14.sv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8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svg"/><Relationship Id="rId17" Type="http://schemas.openxmlformats.org/officeDocument/2006/relationships/image" Target="../media/image31.svg"/><Relationship Id="rId2" Type="http://schemas.openxmlformats.org/officeDocument/2006/relationships/image" Target="../media/image16.svg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sv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svg"/><Relationship Id="rId14" Type="http://schemas.openxmlformats.org/officeDocument/2006/relationships/image" Target="../media/image28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svg"/><Relationship Id="rId17" Type="http://schemas.openxmlformats.org/officeDocument/2006/relationships/image" Target="../media/image31.svg"/><Relationship Id="rId2" Type="http://schemas.openxmlformats.org/officeDocument/2006/relationships/image" Target="../media/image16.svg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sv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svg"/><Relationship Id="rId14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svg"/><Relationship Id="rId17" Type="http://schemas.openxmlformats.org/officeDocument/2006/relationships/image" Target="../media/image31.svg"/><Relationship Id="rId2" Type="http://schemas.openxmlformats.org/officeDocument/2006/relationships/image" Target="../media/image16.svg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sv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svg"/><Relationship Id="rId14" Type="http://schemas.openxmlformats.org/officeDocument/2006/relationships/image" Target="../media/image28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audio" Target="../media/audio3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40.png"/><Relationship Id="rId4" Type="http://schemas.openxmlformats.org/officeDocument/2006/relationships/audio" Target="../media/audio8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7.wav"/><Relationship Id="rId7" Type="http://schemas.openxmlformats.org/officeDocument/2006/relationships/image" Target="../media/image6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audio" Target="../media/audio8.wav"/><Relationship Id="rId9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34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33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svg"/><Relationship Id="rId11" Type="http://schemas.openxmlformats.org/officeDocument/2006/relationships/image" Target="../media/image32.svg"/><Relationship Id="rId5" Type="http://schemas.openxmlformats.org/officeDocument/2006/relationships/image" Target="../media/image19.svg"/><Relationship Id="rId15" Type="http://schemas.openxmlformats.org/officeDocument/2006/relationships/image" Target="../media/image27.sv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svg"/><Relationship Id="rId14" Type="http://schemas.openxmlformats.org/officeDocument/2006/relationships/image" Target="../media/image35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43.sv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sv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4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5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7.wav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7.wav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45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44.svg"/><Relationship Id="rId17" Type="http://schemas.openxmlformats.org/officeDocument/2006/relationships/image" Target="../media/image49.svg"/><Relationship Id="rId2" Type="http://schemas.openxmlformats.org/officeDocument/2006/relationships/image" Target="../media/image16.svg"/><Relationship Id="rId16" Type="http://schemas.openxmlformats.org/officeDocument/2006/relationships/image" Target="../media/image48.sv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svg"/><Relationship Id="rId11" Type="http://schemas.openxmlformats.org/officeDocument/2006/relationships/image" Target="../media/image32.svg"/><Relationship Id="rId5" Type="http://schemas.openxmlformats.org/officeDocument/2006/relationships/image" Target="../media/image19.svg"/><Relationship Id="rId15" Type="http://schemas.openxmlformats.org/officeDocument/2006/relationships/image" Target="../media/image47.sv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svg"/><Relationship Id="rId14" Type="http://schemas.openxmlformats.org/officeDocument/2006/relationships/image" Target="../media/image46.sv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5.wav"/><Relationship Id="rId4" Type="http://schemas.openxmlformats.org/officeDocument/2006/relationships/audio" Target="../media/audio1.wav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45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44.svg"/><Relationship Id="rId17" Type="http://schemas.openxmlformats.org/officeDocument/2006/relationships/image" Target="../media/image49.svg"/><Relationship Id="rId2" Type="http://schemas.openxmlformats.org/officeDocument/2006/relationships/image" Target="../media/image16.svg"/><Relationship Id="rId16" Type="http://schemas.openxmlformats.org/officeDocument/2006/relationships/image" Target="../media/image48.sv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svg"/><Relationship Id="rId11" Type="http://schemas.openxmlformats.org/officeDocument/2006/relationships/image" Target="../media/image32.svg"/><Relationship Id="rId5" Type="http://schemas.openxmlformats.org/officeDocument/2006/relationships/image" Target="../media/image19.svg"/><Relationship Id="rId15" Type="http://schemas.openxmlformats.org/officeDocument/2006/relationships/image" Target="../media/image47.sv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svg"/><Relationship Id="rId14" Type="http://schemas.openxmlformats.org/officeDocument/2006/relationships/image" Target="../media/image46.sv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45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44.svg"/><Relationship Id="rId17" Type="http://schemas.openxmlformats.org/officeDocument/2006/relationships/image" Target="../media/image49.svg"/><Relationship Id="rId2" Type="http://schemas.openxmlformats.org/officeDocument/2006/relationships/image" Target="../media/image16.svg"/><Relationship Id="rId16" Type="http://schemas.openxmlformats.org/officeDocument/2006/relationships/image" Target="../media/image48.sv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svg"/><Relationship Id="rId11" Type="http://schemas.openxmlformats.org/officeDocument/2006/relationships/image" Target="../media/image32.svg"/><Relationship Id="rId5" Type="http://schemas.openxmlformats.org/officeDocument/2006/relationships/image" Target="../media/image19.svg"/><Relationship Id="rId15" Type="http://schemas.openxmlformats.org/officeDocument/2006/relationships/image" Target="../media/image47.sv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svg"/><Relationship Id="rId14" Type="http://schemas.openxmlformats.org/officeDocument/2006/relationships/image" Target="../media/image46.sv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1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4013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9" name="Freeform 59"/>
          <p:cNvSpPr/>
          <p:nvPr/>
        </p:nvSpPr>
        <p:spPr>
          <a:xfrm rot="9408861">
            <a:off x="774653" y="-3685967"/>
            <a:ext cx="9765048" cy="9321183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6" y="0"/>
                </a:lnTo>
                <a:lnTo>
                  <a:pt x="19530096" y="18642364"/>
                </a:lnTo>
                <a:lnTo>
                  <a:pt x="0" y="186423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0" name="Freeform 60"/>
          <p:cNvSpPr/>
          <p:nvPr/>
        </p:nvSpPr>
        <p:spPr>
          <a:xfrm rot="-1343918">
            <a:off x="947578" y="2939609"/>
            <a:ext cx="1409632" cy="2057400"/>
          </a:xfrm>
          <a:custGeom>
            <a:avLst/>
            <a:gdLst/>
            <a:ahLst/>
            <a:cxnLst/>
            <a:rect l="l" t="t" r="r" b="b"/>
            <a:pathLst>
              <a:path w="2819264" h="4114800">
                <a:moveTo>
                  <a:pt x="0" y="0"/>
                </a:moveTo>
                <a:lnTo>
                  <a:pt x="2819264" y="0"/>
                </a:lnTo>
                <a:lnTo>
                  <a:pt x="28192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1" name="Freeform 61"/>
          <p:cNvSpPr/>
          <p:nvPr/>
        </p:nvSpPr>
        <p:spPr>
          <a:xfrm rot="447030">
            <a:off x="2206977" y="4228805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Rectangle 4">
            <a:extLst>
              <a:ext uri="{FF2B5EF4-FFF2-40B4-BE49-F238E27FC236}">
                <a16:creationId xmlns:a16="http://schemas.microsoft.com/office/drawing/2014/main" id="{3F9AE51F-A052-D8F3-4815-B5F12ECC1DFD}"/>
              </a:ext>
            </a:extLst>
          </p:cNvPr>
          <p:cNvSpPr/>
          <p:nvPr/>
        </p:nvSpPr>
        <p:spPr bwMode="auto">
          <a:xfrm>
            <a:off x="3465660" y="580735"/>
            <a:ext cx="5312673" cy="156966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الفصل الثامن</a:t>
            </a:r>
          </a:p>
        </p:txBody>
      </p:sp>
      <p:sp>
        <p:nvSpPr>
          <p:cNvPr id="68" name="TextBox 7">
            <a:extLst>
              <a:ext uri="{FF2B5EF4-FFF2-40B4-BE49-F238E27FC236}">
                <a16:creationId xmlns:a16="http://schemas.microsoft.com/office/drawing/2014/main" id="{36049954-A5AC-05B7-1A5D-543D422B8781}"/>
              </a:ext>
            </a:extLst>
          </p:cNvPr>
          <p:cNvSpPr txBox="1"/>
          <p:nvPr/>
        </p:nvSpPr>
        <p:spPr bwMode="auto">
          <a:xfrm>
            <a:off x="3313684" y="2391018"/>
            <a:ext cx="5616624" cy="132343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الدوال التربيعية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50AE75-66CF-102F-6811-968594C882AE}"/>
              </a:ext>
            </a:extLst>
          </p:cNvPr>
          <p:cNvSpPr/>
          <p:nvPr/>
        </p:nvSpPr>
        <p:spPr>
          <a:xfrm>
            <a:off x="2897981" y="792956"/>
            <a:ext cx="4572000" cy="64611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latin typeface="+mn-lt"/>
                <a:cs typeface="+mn-cs"/>
              </a:rPr>
              <a:t>15) س</a:t>
            </a:r>
            <a:r>
              <a:rPr lang="ar-EG" sz="3600" b="1" baseline="30000" dirty="0"/>
              <a:t>2</a:t>
            </a:r>
            <a:r>
              <a:rPr lang="ar-EG" sz="3600" b="1" cap="small" dirty="0">
                <a:latin typeface="+mn-lt"/>
                <a:cs typeface="+mn-cs"/>
              </a:rPr>
              <a:t> – 13س + جـ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FA0D23F4-24A1-BD6E-09CC-86D48E2A9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354388"/>
            <a:ext cx="3455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cap="small" dirty="0">
                <a:latin typeface="Arial" charset="0"/>
                <a:cs typeface="Arial" charset="0"/>
              </a:rPr>
              <a:t>ـــــــــ</a:t>
            </a:r>
            <a:r>
              <a:rPr lang="ar-EG" sz="3200" b="1" cap="small" dirty="0">
                <a:latin typeface="Arial" charset="0"/>
                <a:cs typeface="Arial" charset="0"/>
              </a:rPr>
              <a:t> العدد </a:t>
            </a:r>
            <a:r>
              <a:rPr lang="ar-EG" sz="3200" b="1" cap="small" dirty="0" err="1">
                <a:latin typeface="Arial" charset="0"/>
                <a:cs typeface="Arial" charset="0"/>
              </a:rPr>
              <a:t>13 </a:t>
            </a:r>
            <a:r>
              <a:rPr lang="ar-EG" sz="3200" b="1" cap="small" dirty="0">
                <a:latin typeface="Arial" charset="0"/>
                <a:cs typeface="Arial" charset="0"/>
              </a:rPr>
              <a:t>=</a:t>
            </a:r>
            <a:r>
              <a:rPr lang="ar-EG" sz="1600" b="1" cap="small" dirty="0">
                <a:latin typeface="Arial" charset="0"/>
                <a:cs typeface="Arial" charset="0"/>
              </a:rPr>
              <a:t> </a:t>
            </a:r>
            <a:r>
              <a:rPr lang="ar-EG" sz="2000" b="1" cap="small" dirty="0">
                <a:latin typeface="Arial" charset="0"/>
                <a:cs typeface="Arial" charset="0"/>
              </a:rPr>
              <a:t>ــــــــــــــ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A62C357B-4E31-3BDB-19B0-02708BB5C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3213100"/>
            <a:ext cx="7239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1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A6977811-BA0D-11F7-8BE3-AF92AAEB9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3789363"/>
            <a:ext cx="723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2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BF94489D-FDB5-ECB0-17D5-12E5E9489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437063"/>
            <a:ext cx="2735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(</a:t>
            </a:r>
            <a:r>
              <a:rPr lang="ar-EG" sz="2000" b="1" cap="small" dirty="0">
                <a:latin typeface="Arial" charset="0"/>
                <a:cs typeface="Arial" charset="0"/>
              </a:rPr>
              <a:t>ـــــــــــ</a:t>
            </a:r>
            <a:r>
              <a:rPr lang="ar-EG" sz="3200" b="1" cap="small" dirty="0">
                <a:latin typeface="Arial" charset="0"/>
                <a:cs typeface="Arial" charset="0"/>
              </a:rPr>
              <a:t>)</a:t>
            </a:r>
            <a:r>
              <a:rPr lang="ar-EG" sz="3200" b="1" baseline="30000" dirty="0">
                <a:latin typeface="Arial" charset="0"/>
                <a:cs typeface="Arial" charset="0"/>
              </a:rPr>
              <a:t> 2</a:t>
            </a:r>
            <a:r>
              <a:rPr lang="ar-EG" sz="3200" b="1" cap="small" dirty="0">
                <a:latin typeface="Arial" charset="0"/>
                <a:cs typeface="Arial" charset="0"/>
              </a:rPr>
              <a:t>=</a:t>
            </a:r>
            <a:r>
              <a:rPr lang="ar-EG" sz="2000" b="1" cap="small" dirty="0">
                <a:latin typeface="Arial" charset="0"/>
                <a:cs typeface="Arial" charset="0"/>
              </a:rPr>
              <a:t> ــــــــــــــ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816C8CB7-B706-E5BB-0BF9-019DB3A28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25" y="4403725"/>
            <a:ext cx="17637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rgbClr val="C00000"/>
                </a:solidFill>
                <a:latin typeface="Arial" charset="0"/>
                <a:cs typeface="Arial" charset="0"/>
              </a:rPr>
              <a:t>ج</a:t>
            </a:r>
            <a:r>
              <a:rPr lang="ar-EG" sz="3200" b="1" baseline="30000" dirty="0" err="1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ar-EG" sz="32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=</a:t>
            </a:r>
            <a:r>
              <a:rPr lang="ar-EG" sz="20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 ـــــــــــــــ</a:t>
            </a:r>
            <a:endParaRPr lang="en-US" sz="32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DB5F6805-A0DF-76B3-94E8-A08830CE1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250" y="3213100"/>
            <a:ext cx="7254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13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F2F31818-6632-F138-DB21-6C9394B11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788" y="3789363"/>
            <a:ext cx="725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2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FFDDFB09-7027-1611-9A11-5972C1583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050" y="4221163"/>
            <a:ext cx="723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13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39C1D5FB-B91F-57D9-D78B-19055BD24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4797425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2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058619ED-7F89-068C-4BAE-EF4E70030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4221163"/>
            <a:ext cx="941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169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5ACB7619-B6D9-87C8-408C-89913C146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4797425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4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60526C8C-BC58-F62A-3B2E-5AD714B9A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230688"/>
            <a:ext cx="1008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169</a:t>
            </a:r>
            <a:endParaRPr lang="en-US" sz="32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BC83E95F-D909-F84C-0000-71DB5B35C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4733925"/>
            <a:ext cx="5730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4</a:t>
            </a:r>
            <a:endParaRPr lang="en-US" sz="32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diamond/>
    <p:sndAc>
      <p:stSnd>
        <p:snd r:embed="rId2" name="SOUND4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endoflevelpo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164D8F1B-AEBB-7071-3872-4FC90698A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773238"/>
            <a:ext cx="67865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latin typeface="+mn-lt"/>
                <a:cs typeface="+mn-cs"/>
              </a:rPr>
              <a:t>39)</a:t>
            </a:r>
            <a:r>
              <a:rPr lang="ar-EG" sz="4000" b="1" cap="small" dirty="0">
                <a:solidFill>
                  <a:srgbClr val="0000FF"/>
                </a:solidFill>
                <a:latin typeface="+mn-lt"/>
                <a:cs typeface="+mn-cs"/>
              </a:rPr>
              <a:t>  4 </a:t>
            </a:r>
            <a:r>
              <a:rPr lang="ar-EG" sz="4000" b="1" baseline="30000" dirty="0">
                <a:solidFill>
                  <a:srgbClr val="0000FF"/>
                </a:solidFill>
                <a:latin typeface="+mn-lt"/>
                <a:cs typeface="+mn-cs"/>
              </a:rPr>
              <a:t>7</a:t>
            </a:r>
            <a:endParaRPr lang="ar-SA" sz="4000" b="1" cap="small" dirty="0">
              <a:solidFill>
                <a:srgbClr val="0000FF"/>
              </a:solidFill>
              <a:latin typeface="+mn-lt"/>
              <a:cs typeface="+mn-cs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cap="small" dirty="0">
                <a:solidFill>
                  <a:srgbClr val="0000FF"/>
                </a:solidFill>
                <a:latin typeface="+mn-lt"/>
                <a:cs typeface="+mn-cs"/>
              </a:rPr>
              <a:t>     </a:t>
            </a:r>
            <a:r>
              <a:rPr lang="ar-EG" sz="4000" b="1" cap="small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ar-SA" sz="4000" b="1" cap="small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ar-EG" sz="4000" b="1" cap="small" dirty="0">
                <a:solidFill>
                  <a:srgbClr val="0000FF"/>
                </a:solidFill>
                <a:latin typeface="+mn-lt"/>
                <a:cs typeface="+mn-cs"/>
              </a:rPr>
              <a:t>4 </a:t>
            </a:r>
            <a:r>
              <a:rPr lang="ar-EG" sz="4000" b="1" baseline="30000" dirty="0">
                <a:solidFill>
                  <a:srgbClr val="0000FF"/>
                </a:solidFill>
                <a:latin typeface="+mn-lt"/>
                <a:cs typeface="+mn-cs"/>
              </a:rPr>
              <a:t>5</a:t>
            </a:r>
            <a:r>
              <a:rPr lang="ar-SA" sz="4000" b="1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endParaRPr lang="en-US" sz="4000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CEB3D3-38A6-0ACF-A036-E046E13C0E7F}"/>
              </a:ext>
            </a:extLst>
          </p:cNvPr>
          <p:cNvCxnSpPr/>
          <p:nvPr/>
        </p:nvCxnSpPr>
        <p:spPr>
          <a:xfrm>
            <a:off x="6173788" y="2349500"/>
            <a:ext cx="1031875" cy="269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0">
            <a:extLst>
              <a:ext uri="{FF2B5EF4-FFF2-40B4-BE49-F238E27FC236}">
                <a16:creationId xmlns:a16="http://schemas.microsoft.com/office/drawing/2014/main" id="{81AD3891-80A3-91FD-0E5D-A8CDBBD31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2520950"/>
            <a:ext cx="3384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C00000"/>
                </a:solidFill>
                <a:latin typeface="Arial" panose="020B0604020202020204" pitchFamily="34" charset="0"/>
              </a:rPr>
              <a:t>4 </a:t>
            </a:r>
            <a:r>
              <a:rPr lang="ar-EG" altLang="ar-EG" sz="3600" b="1" baseline="30000">
                <a:solidFill>
                  <a:srgbClr val="C00000"/>
                </a:solidFill>
                <a:latin typeface="Arial" panose="020B0604020202020204" pitchFamily="34" charset="0"/>
              </a:rPr>
              <a:t>7-5</a:t>
            </a: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ar-EG" altLang="ar-EG" sz="4000" b="1">
                <a:solidFill>
                  <a:srgbClr val="C00000"/>
                </a:solidFill>
                <a:latin typeface="Arial" panose="020B0604020202020204" pitchFamily="34" charset="0"/>
              </a:rPr>
              <a:t>= 4 </a:t>
            </a:r>
            <a:r>
              <a:rPr lang="ar-EG" altLang="ar-EG" sz="3600" b="1" baseline="30000">
                <a:solidFill>
                  <a:srgbClr val="C00000"/>
                </a:solidFill>
                <a:latin typeface="Arial" panose="020B0604020202020204" pitchFamily="34" charset="0"/>
              </a:rPr>
              <a:t>2 </a:t>
            </a:r>
            <a:r>
              <a:rPr lang="ar-EG" altLang="ar-EG" sz="4000" b="1">
                <a:solidFill>
                  <a:srgbClr val="C00000"/>
                </a:solidFill>
                <a:latin typeface="Arial" panose="020B0604020202020204" pitchFamily="34" charset="0"/>
              </a:rPr>
              <a:t>= 16</a:t>
            </a:r>
            <a:endParaRPr lang="en-US" altLang="ar-EG" sz="40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d"/>
    <p:sndAc>
      <p:stSnd>
        <p:snd r:embed="rId3" name="SOUND1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FE9049A1-5D71-64F2-8BE0-18BF6C28A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425" y="908050"/>
            <a:ext cx="67865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latin typeface="Arial" charset="0"/>
                <a:cs typeface="Arial" charset="0"/>
              </a:rPr>
              <a:t>40) </a:t>
            </a:r>
            <a:r>
              <a:rPr lang="ar-EG" sz="4000" b="1" cap="small" dirty="0" err="1">
                <a:solidFill>
                  <a:srgbClr val="0000FF"/>
                </a:solidFill>
                <a:latin typeface="Arial" charset="0"/>
                <a:cs typeface="Arial" charset="0"/>
              </a:rPr>
              <a:t>جـ</a:t>
            </a:r>
            <a:r>
              <a:rPr lang="ar-EG" sz="4000" b="1" baseline="30000" dirty="0" err="1">
                <a:solidFill>
                  <a:srgbClr val="0000FF"/>
                </a:solidFill>
                <a:latin typeface="Arial" charset="0"/>
                <a:cs typeface="Arial" charset="0"/>
              </a:rPr>
              <a:t>3</a:t>
            </a:r>
            <a:r>
              <a:rPr lang="ar-EG" sz="4000" b="1" cap="small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ar-EG" sz="4000" b="1" cap="small" dirty="0" err="1">
                <a:solidFill>
                  <a:srgbClr val="0000FF"/>
                </a:solidFill>
                <a:latin typeface="Arial" charset="0"/>
                <a:cs typeface="Arial" charset="0"/>
              </a:rPr>
              <a:t>د</a:t>
            </a:r>
            <a:r>
              <a:rPr lang="ar-EG" sz="4000" b="1" baseline="30000" dirty="0" err="1">
                <a:solidFill>
                  <a:srgbClr val="0000FF"/>
                </a:solidFill>
                <a:latin typeface="Arial" charset="0"/>
                <a:cs typeface="Arial" charset="0"/>
              </a:rPr>
              <a:t>4</a:t>
            </a:r>
            <a:endParaRPr lang="ar-SA" sz="4000" b="1" cap="small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cap="small" dirty="0">
                <a:solidFill>
                  <a:srgbClr val="0000FF"/>
                </a:solidFill>
                <a:latin typeface="Arial" charset="0"/>
                <a:cs typeface="Arial" charset="0"/>
              </a:rPr>
              <a:t>      </a:t>
            </a:r>
            <a:r>
              <a:rPr lang="ar-EG" sz="4000" b="1" cap="small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ar-EG" sz="4000" b="1" cap="small" dirty="0" err="1">
                <a:solidFill>
                  <a:srgbClr val="0000FF"/>
                </a:solidFill>
                <a:latin typeface="Arial" charset="0"/>
                <a:cs typeface="Arial" charset="0"/>
              </a:rPr>
              <a:t>جـ</a:t>
            </a:r>
            <a:r>
              <a:rPr lang="ar-EG" sz="4000" b="1" cap="small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ar-EG" sz="4000" b="1" cap="small" dirty="0" err="1">
                <a:solidFill>
                  <a:srgbClr val="0000FF"/>
                </a:solidFill>
                <a:latin typeface="Arial" charset="0"/>
                <a:cs typeface="Arial" charset="0"/>
              </a:rPr>
              <a:t>د</a:t>
            </a:r>
            <a:r>
              <a:rPr lang="ar-EG" sz="4000" b="1" baseline="30000" dirty="0" err="1">
                <a:solidFill>
                  <a:srgbClr val="0000FF"/>
                </a:solidFill>
                <a:latin typeface="Arial" charset="0"/>
                <a:cs typeface="Arial" charset="0"/>
              </a:rPr>
              <a:t>7</a:t>
            </a:r>
            <a:endParaRPr lang="en-US" sz="40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A9F517-C96E-0445-A3A8-BFDF5B1249A9}"/>
              </a:ext>
            </a:extLst>
          </p:cNvPr>
          <p:cNvCxnSpPr/>
          <p:nvPr/>
        </p:nvCxnSpPr>
        <p:spPr>
          <a:xfrm>
            <a:off x="6083300" y="1484313"/>
            <a:ext cx="1031875" cy="2698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0">
            <a:extLst>
              <a:ext uri="{FF2B5EF4-FFF2-40B4-BE49-F238E27FC236}">
                <a16:creationId xmlns:a16="http://schemas.microsoft.com/office/drawing/2014/main" id="{1BC6E322-D239-F2D2-B136-9C5E144B5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024188"/>
            <a:ext cx="6985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C00000"/>
                </a:solidFill>
                <a:latin typeface="Arial" panose="020B0604020202020204" pitchFamily="34" charset="0"/>
              </a:rPr>
              <a:t>ج</a:t>
            </a:r>
            <a:r>
              <a:rPr lang="ar-EG" altLang="ar-EG" sz="3600" b="1" baseline="30000">
                <a:solidFill>
                  <a:srgbClr val="C00000"/>
                </a:solidFill>
                <a:latin typeface="Arial" panose="020B0604020202020204" pitchFamily="34" charset="0"/>
              </a:rPr>
              <a:t>3-1</a:t>
            </a: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ar-EG" altLang="ar-EG" sz="4400" b="1">
                <a:solidFill>
                  <a:srgbClr val="C00000"/>
                </a:solidFill>
                <a:latin typeface="Arial" panose="020B0604020202020204" pitchFamily="34" charset="0"/>
              </a:rPr>
              <a:t>د</a:t>
            </a:r>
            <a:r>
              <a:rPr lang="ar-EG" altLang="ar-EG" sz="4000" b="1" baseline="30000">
                <a:solidFill>
                  <a:srgbClr val="C00000"/>
                </a:solidFill>
                <a:latin typeface="Arial" panose="020B0604020202020204" pitchFamily="34" charset="0"/>
              </a:rPr>
              <a:t>4-7</a:t>
            </a:r>
            <a:r>
              <a:rPr lang="ar-EG" altLang="ar-EG" sz="4000" b="1">
                <a:solidFill>
                  <a:srgbClr val="C00000"/>
                </a:solidFill>
                <a:latin typeface="Arial" panose="020B0604020202020204" pitchFamily="34" charset="0"/>
              </a:rPr>
              <a:t> = أ</a:t>
            </a:r>
            <a:r>
              <a:rPr lang="ar-EG" altLang="ar-EG" sz="3600" b="1" baseline="3000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r>
              <a:rPr lang="ar-EG" altLang="ar-EG" sz="4000" b="1">
                <a:solidFill>
                  <a:srgbClr val="C00000"/>
                </a:solidFill>
                <a:latin typeface="Arial" panose="020B0604020202020204" pitchFamily="34" charset="0"/>
              </a:rPr>
              <a:t> د</a:t>
            </a:r>
            <a:r>
              <a:rPr lang="ar-EG" altLang="ar-EG" sz="3600" b="1" baseline="30000">
                <a:solidFill>
                  <a:srgbClr val="C00000"/>
                </a:solidFill>
                <a:latin typeface="Arial" panose="020B0604020202020204" pitchFamily="34" charset="0"/>
              </a:rPr>
              <a:t>-3</a:t>
            </a:r>
            <a:endParaRPr lang="en-US" altLang="ar-EG" sz="40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E84D4D2-1BBD-9BFF-1157-A4B112432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35150" y="4729163"/>
            <a:ext cx="698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 dirty="0">
                <a:solidFill>
                  <a:srgbClr val="002060"/>
                </a:solidFill>
                <a:latin typeface="Arial" panose="020B0604020202020204" pitchFamily="34" charset="0"/>
              </a:rPr>
              <a:t>= </a:t>
            </a:r>
            <a:r>
              <a:rPr lang="ar-EG" altLang="ar-EG" sz="2400" b="1" dirty="0">
                <a:solidFill>
                  <a:srgbClr val="002060"/>
                </a:solidFill>
                <a:latin typeface="Arial" panose="020B0604020202020204" pitchFamily="34" charset="0"/>
              </a:rPr>
              <a:t>ــــــــــــــــ</a:t>
            </a:r>
            <a:endParaRPr lang="en-US" altLang="ar-EG" sz="3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39725FD-E976-74FB-2771-30493B992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4440238"/>
            <a:ext cx="86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 dirty="0">
                <a:solidFill>
                  <a:srgbClr val="002060"/>
                </a:solidFill>
                <a:latin typeface="Arial" panose="020B0604020202020204" pitchFamily="34" charset="0"/>
              </a:rPr>
              <a:t>جـ </a:t>
            </a:r>
            <a:r>
              <a:rPr lang="ar-EG" altLang="ar-EG" b="1" baseline="30000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endParaRPr lang="en-US" altLang="ar-EG" sz="36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E2871C74-B1E2-DDC8-8F51-6C494F944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5230813"/>
            <a:ext cx="865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د </a:t>
            </a:r>
            <a:r>
              <a:rPr lang="ar-EG" altLang="ar-EG" b="1" baseline="3000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endParaRPr lang="en-US" altLang="ar-EG" sz="36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d"/>
    <p:sndAc>
      <p:stSnd>
        <p:snd r:embed="rId3" name="SOUND1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6" grpId="0"/>
      <p:bldP spid="9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460A0BE-2592-ACD3-4739-9EAF126D6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731" y="2673811"/>
            <a:ext cx="6840538" cy="646331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990099"/>
                </a:solidFill>
                <a:latin typeface="Calibri"/>
              </a:rPr>
              <a:t>حل كلًا من المتباينات الآتية:</a:t>
            </a:r>
            <a:r>
              <a:rPr lang="ar-SA" sz="3600" b="1" cap="small" dirty="0">
                <a:solidFill>
                  <a:srgbClr val="990099"/>
                </a:solidFill>
                <a:latin typeface="Calibri" pitchFamily="34" charset="0"/>
              </a:rPr>
              <a:t> (مهارة سابقة)</a:t>
            </a:r>
            <a:endParaRPr lang="en-US" sz="3600" dirty="0">
              <a:solidFill>
                <a:srgbClr val="990099"/>
              </a:solidFill>
              <a:latin typeface="Calibri"/>
            </a:endParaRPr>
          </a:p>
        </p:txBody>
      </p:sp>
    </p:spTree>
  </p:cSld>
  <p:clrMapOvr>
    <a:masterClrMapping/>
  </p:clrMapOvr>
  <p:transition>
    <p:newsflash/>
    <p:sndAc>
      <p:stSnd>
        <p:snd r:embed="rId2" name="cached_endoflevelpop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20BF2E7F-7052-5296-F357-47C20C28E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1700808"/>
            <a:ext cx="6786563" cy="70802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latin typeface="Arial" charset="0"/>
                <a:cs typeface="Arial" charset="0"/>
              </a:rPr>
              <a:t>41</a:t>
            </a:r>
            <a:r>
              <a:rPr lang="ar-EG" sz="4000" b="1" cap="small" dirty="0" err="1">
                <a:latin typeface="Arial" charset="0"/>
                <a:cs typeface="Arial" charset="0"/>
              </a:rPr>
              <a:t>) |3 </a:t>
            </a:r>
            <a:r>
              <a:rPr lang="ar-EG" sz="4000" b="1" cap="small" dirty="0">
                <a:latin typeface="Arial" charset="0"/>
                <a:cs typeface="Arial" charset="0"/>
              </a:rPr>
              <a:t>– </a:t>
            </a:r>
            <a:r>
              <a:rPr lang="ar-EG" sz="4000" b="1" cap="small" dirty="0" err="1">
                <a:latin typeface="Arial" charset="0"/>
                <a:cs typeface="Arial" charset="0"/>
              </a:rPr>
              <a:t>2ص| ≥</a:t>
            </a:r>
            <a:r>
              <a:rPr lang="ar-SA" sz="4000" b="1" cap="small" dirty="0">
                <a:latin typeface="Arial" charset="0"/>
                <a:cs typeface="Arial" charset="0"/>
              </a:rPr>
              <a:t> </a:t>
            </a:r>
            <a:r>
              <a:rPr lang="ar-EG" sz="4000" b="1" cap="small" dirty="0">
                <a:latin typeface="Arial" charset="0"/>
                <a:cs typeface="Arial" charset="0"/>
              </a:rPr>
              <a:t> 8</a:t>
            </a:r>
            <a:endParaRPr lang="en-US" sz="4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strips dir="ld"/>
    <p:sndAc>
      <p:stSnd>
        <p:snd r:embed="rId3" name="cached_extralif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EB2A4BED-0511-1D07-F40B-7E2A24C29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1196975"/>
            <a:ext cx="36718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EG" sz="4000" b="1">
                <a:solidFill>
                  <a:srgbClr val="002060"/>
                </a:solidFill>
                <a:latin typeface="Arial" panose="020B0604020202020204" pitchFamily="34" charset="0"/>
              </a:rPr>
              <a:t>│</a:t>
            </a:r>
            <a:r>
              <a:rPr lang="ar-EG" altLang="ar-EG" sz="4000" b="1">
                <a:solidFill>
                  <a:srgbClr val="002060"/>
                </a:solidFill>
                <a:latin typeface="Arial" panose="020B0604020202020204" pitchFamily="34" charset="0"/>
              </a:rPr>
              <a:t>3 – 2ص│ ≥ 8</a:t>
            </a:r>
            <a:endParaRPr lang="en-US" altLang="ar-EG" sz="4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AA259A30-4139-A268-3530-58CAB4E9F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4579938"/>
            <a:ext cx="36718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-2ص ≤ - </a:t>
            </a:r>
            <a:r>
              <a:rPr lang="ar-EG" altLang="ar-EG" sz="2800" b="1">
                <a:solidFill>
                  <a:srgbClr val="002060"/>
                </a:solidFill>
                <a:latin typeface="Arial" panose="020B0604020202020204" pitchFamily="34" charset="0"/>
              </a:rPr>
              <a:t>ــــــــــــ</a:t>
            </a:r>
            <a:endParaRPr lang="en-US" altLang="ar-EG" sz="36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B2DE8676-D4A0-885E-357B-382B793C1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437063"/>
            <a:ext cx="865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  <a:endParaRPr lang="en-US" altLang="ar-EG" sz="36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840E671-7550-85DB-4DCE-972981432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010150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endParaRPr lang="en-US" altLang="ar-EG" sz="36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0AE9CDC-1FB9-B3C5-A121-6FF670D36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205038"/>
            <a:ext cx="36734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002060"/>
                </a:solidFill>
                <a:latin typeface="Arial" panose="020B0604020202020204" pitchFamily="34" charset="0"/>
              </a:rPr>
              <a:t>-2ص ≥ 8 - 3</a:t>
            </a:r>
            <a:endParaRPr lang="en-US" altLang="ar-EG" sz="4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FEEA752-F6DC-B4C4-9382-C7EAA13AC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205038"/>
            <a:ext cx="36718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002060"/>
                </a:solidFill>
                <a:latin typeface="Arial" panose="020B0604020202020204" pitchFamily="34" charset="0"/>
              </a:rPr>
              <a:t>2ص ≤ 8 + 3</a:t>
            </a:r>
            <a:endParaRPr lang="en-US" altLang="ar-EG" sz="4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212FB6FC-5F8F-30D8-B838-51CC1E0BC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429000"/>
            <a:ext cx="3671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002060"/>
                </a:solidFill>
                <a:latin typeface="Arial" panose="020B0604020202020204" pitchFamily="34" charset="0"/>
              </a:rPr>
              <a:t>-2ص ≥ 5</a:t>
            </a:r>
            <a:endParaRPr lang="en-US" altLang="ar-EG" sz="4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49526F7E-7A76-DF86-89EB-1353B6FF0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429000"/>
            <a:ext cx="3671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C00000"/>
                </a:solidFill>
                <a:latin typeface="Arial" panose="020B0604020202020204" pitchFamily="34" charset="0"/>
              </a:rPr>
              <a:t>2ص ≤ 11</a:t>
            </a:r>
            <a:endParaRPr lang="en-US" altLang="ar-EG" sz="40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4A86D396-0FB1-E117-88B5-ACA966A96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943475"/>
            <a:ext cx="3673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ص ≤ </a:t>
            </a:r>
            <a:r>
              <a:rPr lang="ar-EG" altLang="ar-EG" sz="2800" b="1">
                <a:solidFill>
                  <a:srgbClr val="C00000"/>
                </a:solidFill>
                <a:latin typeface="Arial" panose="020B0604020202020204" pitchFamily="34" charset="0"/>
              </a:rPr>
              <a:t>ــــــــــــ</a:t>
            </a:r>
            <a:endParaRPr lang="en-US" altLang="ar-EG" sz="36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F8273498-7F30-F32D-8CCE-ABCBD5E81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800600"/>
            <a:ext cx="865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11</a:t>
            </a:r>
            <a:endParaRPr lang="en-US" altLang="ar-EG" sz="36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D0CBDF75-8F87-138E-B8B3-6B24C6C6E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373688"/>
            <a:ext cx="8651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endParaRPr lang="en-US" altLang="ar-EG" sz="36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6" grpId="0"/>
      <p:bldP spid="37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E12AD04A-4BCB-98DB-AB2A-B80E4B3BA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1641475"/>
            <a:ext cx="3671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002060"/>
                </a:solidFill>
                <a:latin typeface="Arial" panose="020B0604020202020204" pitchFamily="34" charset="0"/>
              </a:rPr>
              <a:t>ص ≤ - 2.5</a:t>
            </a:r>
            <a:endParaRPr lang="en-US" altLang="ar-EG" sz="4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967137B-9A4D-F42E-8C95-38C884FC4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998788"/>
            <a:ext cx="3671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ص ≥ 5.5</a:t>
            </a:r>
            <a:endParaRPr lang="en-US" altLang="ar-EG" sz="36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E5FBEB89-E59B-712A-A308-4FEFF081F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963" y="4303713"/>
            <a:ext cx="568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00FF"/>
                </a:solidFill>
                <a:latin typeface="Arial" panose="020B0604020202020204" pitchFamily="34" charset="0"/>
              </a:rPr>
              <a:t>{ص| ص ≥ 5.5 أو ص ≤ – 2.5}</a:t>
            </a:r>
            <a:endParaRPr lang="en-US" altLang="ar-EG" sz="36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  <p:bldP spid="15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2F035641-5587-8FAC-6BA3-F68CF1D7F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718" y="2060848"/>
            <a:ext cx="6786563" cy="70802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latin typeface="Arial" charset="0"/>
                <a:cs typeface="Arial" charset="0"/>
              </a:rPr>
              <a:t>4</a:t>
            </a:r>
            <a:r>
              <a:rPr lang="ar-SA" sz="4000" b="1" cap="small" dirty="0">
                <a:latin typeface="Arial" charset="0"/>
                <a:cs typeface="Arial" charset="0"/>
              </a:rPr>
              <a:t>2</a:t>
            </a:r>
            <a:r>
              <a:rPr lang="ar-EG" sz="4000" b="1" cap="small" dirty="0" err="1">
                <a:latin typeface="Arial" charset="0"/>
                <a:cs typeface="Arial" charset="0"/>
              </a:rPr>
              <a:t>) |</a:t>
            </a:r>
            <a:r>
              <a:rPr lang="ar-SA" sz="4000" b="1" cap="small" dirty="0" err="1">
                <a:latin typeface="Arial" charset="0"/>
                <a:cs typeface="Arial" charset="0"/>
              </a:rPr>
              <a:t>5ب</a:t>
            </a:r>
            <a:r>
              <a:rPr lang="ar-EG" sz="4000" b="1" cap="small" dirty="0">
                <a:latin typeface="Arial" charset="0"/>
                <a:cs typeface="Arial" charset="0"/>
              </a:rPr>
              <a:t> – </a:t>
            </a:r>
            <a:r>
              <a:rPr lang="ar-EG" sz="4000" b="1" cap="small" dirty="0" err="1">
                <a:latin typeface="Arial" charset="0"/>
                <a:cs typeface="Arial" charset="0"/>
              </a:rPr>
              <a:t>2| ≤</a:t>
            </a:r>
            <a:r>
              <a:rPr lang="ar-SA" sz="4000" b="1" cap="small" dirty="0">
                <a:latin typeface="Arial" charset="0"/>
                <a:cs typeface="Arial" charset="0"/>
              </a:rPr>
              <a:t> </a:t>
            </a:r>
            <a:r>
              <a:rPr lang="ar-EG" sz="4000" b="1" cap="small" dirty="0">
                <a:latin typeface="Arial" charset="0"/>
                <a:cs typeface="Arial" charset="0"/>
              </a:rPr>
              <a:t> </a:t>
            </a:r>
            <a:r>
              <a:rPr lang="ar-SA" sz="4000" b="1" cap="small" dirty="0">
                <a:latin typeface="Arial" charset="0"/>
                <a:cs typeface="Arial" charset="0"/>
              </a:rPr>
              <a:t>13</a:t>
            </a:r>
            <a:endParaRPr lang="en-US" sz="4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strips dir="ld"/>
    <p:sndAc>
      <p:stSnd>
        <p:snd r:embed="rId3" name="cached_extralif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3FDB7619-D6FA-78E9-A03A-949AFF12B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1125538"/>
            <a:ext cx="36718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EG" sz="4000" b="1">
                <a:solidFill>
                  <a:srgbClr val="002060"/>
                </a:solidFill>
                <a:latin typeface="Arial" panose="020B0604020202020204" pitchFamily="34" charset="0"/>
              </a:rPr>
              <a:t>│</a:t>
            </a:r>
            <a:r>
              <a:rPr lang="ar-EG" altLang="ar-EG" sz="4000" b="1">
                <a:solidFill>
                  <a:srgbClr val="002060"/>
                </a:solidFill>
                <a:latin typeface="Arial" panose="020B0604020202020204" pitchFamily="34" charset="0"/>
              </a:rPr>
              <a:t>5ب – 2│ ≤ 13</a:t>
            </a:r>
            <a:endParaRPr lang="en-US" altLang="ar-EG" sz="4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04E153CA-93A9-A76B-3B45-49069C2A2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3838" y="4583113"/>
            <a:ext cx="36718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ب ≤ - </a:t>
            </a:r>
            <a:r>
              <a:rPr lang="ar-EG" altLang="ar-EG" sz="2800" b="1">
                <a:solidFill>
                  <a:srgbClr val="002060"/>
                </a:solidFill>
                <a:latin typeface="Arial" panose="020B0604020202020204" pitchFamily="34" charset="0"/>
              </a:rPr>
              <a:t>ــــــــــــ</a:t>
            </a:r>
            <a:endParaRPr lang="en-US" altLang="ar-EG" sz="36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6E0C0DF7-B8D2-F44B-D3DF-21FFEE384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8163" y="4440238"/>
            <a:ext cx="86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15</a:t>
            </a:r>
            <a:endParaRPr lang="en-US" altLang="ar-EG" sz="36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33C9831-BB0E-35AB-35CC-D793A78D0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725" y="5013325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  <a:endParaRPr lang="en-US" altLang="ar-EG" sz="36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5FFF8CF-D94F-57A4-75A6-C60030AE0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133600"/>
            <a:ext cx="36734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002060"/>
                </a:solidFill>
                <a:latin typeface="Arial" panose="020B0604020202020204" pitchFamily="34" charset="0"/>
              </a:rPr>
              <a:t>-5ب ≤ 13+ 2</a:t>
            </a:r>
            <a:endParaRPr lang="en-US" altLang="ar-EG" sz="4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ACE2EBA8-B236-D14E-D412-C882F4790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133600"/>
            <a:ext cx="36718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002060"/>
                </a:solidFill>
                <a:latin typeface="Arial" panose="020B0604020202020204" pitchFamily="34" charset="0"/>
              </a:rPr>
              <a:t>-5ب ≥ 13- 2</a:t>
            </a:r>
            <a:endParaRPr lang="en-US" altLang="ar-EG" sz="4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CA3FAC51-9B6F-5C2E-4A05-3A472A834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3357563"/>
            <a:ext cx="3671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002060"/>
                </a:solidFill>
                <a:latin typeface="Arial" panose="020B0604020202020204" pitchFamily="34" charset="0"/>
              </a:rPr>
              <a:t>5ب ≤ 15</a:t>
            </a:r>
            <a:endParaRPr lang="en-US" altLang="ar-EG" sz="4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928EC6B6-9FE4-AF7A-97FD-C70DFC580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357563"/>
            <a:ext cx="3671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C00000"/>
                </a:solidFill>
                <a:latin typeface="Arial" panose="020B0604020202020204" pitchFamily="34" charset="0"/>
              </a:rPr>
              <a:t>5ب ≥ -11</a:t>
            </a:r>
            <a:endParaRPr lang="en-US" altLang="ar-EG" sz="40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710A4D29-238D-0FA9-4A44-4197A28DC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4589463"/>
            <a:ext cx="3673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ب ≥ - </a:t>
            </a:r>
            <a:r>
              <a:rPr lang="ar-EG" altLang="ar-EG" sz="2800" b="1">
                <a:solidFill>
                  <a:srgbClr val="C00000"/>
                </a:solidFill>
                <a:latin typeface="Arial" panose="020B0604020202020204" pitchFamily="34" charset="0"/>
              </a:rPr>
              <a:t>ــــــــــــ</a:t>
            </a:r>
            <a:endParaRPr lang="en-US" altLang="ar-EG" sz="36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68707AEC-AD14-A6F1-DD15-6BADA45EB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446588"/>
            <a:ext cx="86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11</a:t>
            </a:r>
            <a:endParaRPr lang="en-US" altLang="ar-EG" sz="36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F2973135-0C3B-98E4-5D1D-2BBED921A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5019675"/>
            <a:ext cx="86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5</a:t>
            </a:r>
            <a:endParaRPr lang="en-US" altLang="ar-EG" sz="36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6" grpId="0"/>
      <p:bldP spid="37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F55F5195-C530-C6DD-B0DD-1311BA130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701800"/>
            <a:ext cx="3671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002060"/>
                </a:solidFill>
                <a:latin typeface="Arial" panose="020B0604020202020204" pitchFamily="34" charset="0"/>
              </a:rPr>
              <a:t>ب ≤ 3</a:t>
            </a:r>
            <a:endParaRPr lang="en-US" altLang="ar-EG" sz="4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3EC1FEF7-EEAA-C654-06D3-3CD19CBB0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998788"/>
            <a:ext cx="3671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ب ≤ -2.2</a:t>
            </a:r>
            <a:endParaRPr lang="en-US" altLang="ar-EG" sz="36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32AE1202-DEC7-CE00-F570-8AA3819F9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4508500"/>
            <a:ext cx="568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00FF"/>
                </a:solidFill>
                <a:latin typeface="Arial" panose="020B0604020202020204" pitchFamily="34" charset="0"/>
              </a:rPr>
              <a:t>{ب| – 2.2 ≤ ب ≤ 3}</a:t>
            </a:r>
            <a:endParaRPr lang="en-US" altLang="ar-EG" sz="36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  <p:bldP spid="15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815528">
            <a:off x="-2314957" y="-2794273"/>
            <a:ext cx="9765048" cy="9321183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6" y="0"/>
                </a:lnTo>
                <a:lnTo>
                  <a:pt x="19530096" y="18642365"/>
                </a:lnTo>
                <a:lnTo>
                  <a:pt x="0" y="186423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-905540" flipH="1">
            <a:off x="6825294" y="1141904"/>
            <a:ext cx="1374105" cy="2769681"/>
          </a:xfrm>
          <a:custGeom>
            <a:avLst/>
            <a:gdLst/>
            <a:ahLst/>
            <a:cxnLst/>
            <a:rect l="l" t="t" r="r" b="b"/>
            <a:pathLst>
              <a:path w="2748210" h="5539361">
                <a:moveTo>
                  <a:pt x="2748210" y="0"/>
                </a:moveTo>
                <a:lnTo>
                  <a:pt x="0" y="0"/>
                </a:lnTo>
                <a:lnTo>
                  <a:pt x="0" y="5539361"/>
                </a:lnTo>
                <a:lnTo>
                  <a:pt x="2748210" y="5539361"/>
                </a:lnTo>
                <a:lnTo>
                  <a:pt x="274821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5473587">
            <a:off x="5384424" y="4330061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4" y="0"/>
                </a:lnTo>
                <a:lnTo>
                  <a:pt x="509814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6" name="Freeform 66"/>
          <p:cNvSpPr/>
          <p:nvPr/>
        </p:nvSpPr>
        <p:spPr>
          <a:xfrm rot="-565416">
            <a:off x="6357487" y="1923637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5" y="0"/>
                </a:lnTo>
                <a:lnTo>
                  <a:pt x="509815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Freeform 67"/>
          <p:cNvSpPr/>
          <p:nvPr/>
        </p:nvSpPr>
        <p:spPr>
          <a:xfrm rot="3364667">
            <a:off x="5084084" y="3677288"/>
            <a:ext cx="1276408" cy="1276408"/>
          </a:xfrm>
          <a:custGeom>
            <a:avLst/>
            <a:gdLst/>
            <a:ahLst/>
            <a:cxnLst/>
            <a:rect l="l" t="t" r="r" b="b"/>
            <a:pathLst>
              <a:path w="2552815" h="2552815">
                <a:moveTo>
                  <a:pt x="0" y="0"/>
                </a:moveTo>
                <a:lnTo>
                  <a:pt x="2552815" y="0"/>
                </a:lnTo>
                <a:lnTo>
                  <a:pt x="2552815" y="2552815"/>
                </a:lnTo>
                <a:lnTo>
                  <a:pt x="0" y="2552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Freeform 68"/>
          <p:cNvSpPr/>
          <p:nvPr/>
        </p:nvSpPr>
        <p:spPr>
          <a:xfrm rot="9572912">
            <a:off x="5834246" y="3055844"/>
            <a:ext cx="1828800" cy="970738"/>
          </a:xfrm>
          <a:custGeom>
            <a:avLst/>
            <a:gdLst/>
            <a:ahLst/>
            <a:cxnLst/>
            <a:rect l="l" t="t" r="r" b="b"/>
            <a:pathLst>
              <a:path w="3657600" h="1941475">
                <a:moveTo>
                  <a:pt x="0" y="0"/>
                </a:moveTo>
                <a:lnTo>
                  <a:pt x="3657600" y="0"/>
                </a:lnTo>
                <a:lnTo>
                  <a:pt x="3657600" y="1941475"/>
                </a:lnTo>
                <a:lnTo>
                  <a:pt x="0" y="19414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Freeform 82">
            <a:extLst>
              <a:ext uri="{FF2B5EF4-FFF2-40B4-BE49-F238E27FC236}">
                <a16:creationId xmlns:a16="http://schemas.microsoft.com/office/drawing/2014/main" id="{2C374660-B72D-FD73-C943-9201A5578490}"/>
              </a:ext>
            </a:extLst>
          </p:cNvPr>
          <p:cNvSpPr/>
          <p:nvPr/>
        </p:nvSpPr>
        <p:spPr>
          <a:xfrm>
            <a:off x="-257159" y="1273647"/>
            <a:ext cx="5935635" cy="2292928"/>
          </a:xfrm>
          <a:custGeom>
            <a:avLst/>
            <a:gdLst/>
            <a:ahLst/>
            <a:cxnLst/>
            <a:rect l="l" t="t" r="r" b="b"/>
            <a:pathLst>
              <a:path w="1230934" h="514754">
                <a:moveTo>
                  <a:pt x="0" y="0"/>
                </a:moveTo>
                <a:lnTo>
                  <a:pt x="1230934" y="0"/>
                </a:lnTo>
                <a:lnTo>
                  <a:pt x="1230934" y="514754"/>
                </a:lnTo>
                <a:lnTo>
                  <a:pt x="0" y="5147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4" name="TextBox 3">
            <a:extLst>
              <a:ext uri="{FF2B5EF4-FFF2-40B4-BE49-F238E27FC236}">
                <a16:creationId xmlns:a16="http://schemas.microsoft.com/office/drawing/2014/main" id="{9E272207-FDF7-45CF-BD65-EB235F466924}"/>
              </a:ext>
            </a:extLst>
          </p:cNvPr>
          <p:cNvSpPr txBox="1"/>
          <p:nvPr/>
        </p:nvSpPr>
        <p:spPr bwMode="auto">
          <a:xfrm>
            <a:off x="-658892" y="1144510"/>
            <a:ext cx="7073661" cy="2670512"/>
          </a:xfrm>
          <a:prstGeom prst="cloud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5400" b="1" dirty="0">
                <a:solidFill>
                  <a:srgbClr val="C00000"/>
                </a:solidFill>
                <a:cs typeface="Times New Roman" panose="02020603050405020304" pitchFamily="18" charset="0"/>
              </a:rPr>
              <a:t>استعد للدرس اللاحق</a:t>
            </a:r>
          </a:p>
        </p:txBody>
      </p:sp>
    </p:spTree>
    <p:extLst>
      <p:ext uri="{BB962C8B-B14F-4D97-AF65-F5344CB8AC3E}">
        <p14:creationId xmlns:p14="http://schemas.microsoft.com/office/powerpoint/2010/main" val="3529697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390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-2148761">
            <a:off x="1349994" y="449306"/>
            <a:ext cx="6764337" cy="6456868"/>
          </a:xfrm>
          <a:custGeom>
            <a:avLst/>
            <a:gdLst/>
            <a:ahLst/>
            <a:cxnLst/>
            <a:rect l="l" t="t" r="r" b="b"/>
            <a:pathLst>
              <a:path w="13528674" h="12913735">
                <a:moveTo>
                  <a:pt x="0" y="0"/>
                </a:moveTo>
                <a:lnTo>
                  <a:pt x="13528674" y="0"/>
                </a:lnTo>
                <a:lnTo>
                  <a:pt x="13528674" y="12913735"/>
                </a:lnTo>
                <a:lnTo>
                  <a:pt x="0" y="129137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-1343918">
            <a:off x="574476" y="3773268"/>
            <a:ext cx="705179" cy="1029229"/>
          </a:xfrm>
          <a:custGeom>
            <a:avLst/>
            <a:gdLst/>
            <a:ahLst/>
            <a:cxnLst/>
            <a:rect l="l" t="t" r="r" b="b"/>
            <a:pathLst>
              <a:path w="1410357" h="2058458">
                <a:moveTo>
                  <a:pt x="0" y="0"/>
                </a:moveTo>
                <a:lnTo>
                  <a:pt x="1410356" y="0"/>
                </a:lnTo>
                <a:lnTo>
                  <a:pt x="1410356" y="2058458"/>
                </a:lnTo>
                <a:lnTo>
                  <a:pt x="0" y="20584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3" name="Freeform 63"/>
          <p:cNvSpPr/>
          <p:nvPr/>
        </p:nvSpPr>
        <p:spPr>
          <a:xfrm rot="447030">
            <a:off x="1204499" y="4418198"/>
            <a:ext cx="514615" cy="514615"/>
          </a:xfrm>
          <a:custGeom>
            <a:avLst/>
            <a:gdLst/>
            <a:ahLst/>
            <a:cxnLst/>
            <a:rect l="l" t="t" r="r" b="b"/>
            <a:pathLst>
              <a:path w="1029229" h="1029229">
                <a:moveTo>
                  <a:pt x="0" y="0"/>
                </a:moveTo>
                <a:lnTo>
                  <a:pt x="1029229" y="0"/>
                </a:lnTo>
                <a:lnTo>
                  <a:pt x="1029229" y="1029229"/>
                </a:lnTo>
                <a:lnTo>
                  <a:pt x="0" y="10292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 rot="-1469984">
            <a:off x="7181730" y="1637054"/>
            <a:ext cx="584525" cy="637862"/>
          </a:xfrm>
          <a:custGeom>
            <a:avLst/>
            <a:gdLst/>
            <a:ahLst/>
            <a:cxnLst/>
            <a:rect l="l" t="t" r="r" b="b"/>
            <a:pathLst>
              <a:path w="1169050" h="1275723">
                <a:moveTo>
                  <a:pt x="0" y="0"/>
                </a:moveTo>
                <a:lnTo>
                  <a:pt x="1169050" y="0"/>
                </a:lnTo>
                <a:lnTo>
                  <a:pt x="1169050" y="1275723"/>
                </a:lnTo>
                <a:lnTo>
                  <a:pt x="0" y="12757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3024561">
            <a:off x="6919285" y="2231565"/>
            <a:ext cx="807511" cy="546563"/>
          </a:xfrm>
          <a:custGeom>
            <a:avLst/>
            <a:gdLst/>
            <a:ahLst/>
            <a:cxnLst/>
            <a:rect l="l" t="t" r="r" b="b"/>
            <a:pathLst>
              <a:path w="1615022" h="1093126">
                <a:moveTo>
                  <a:pt x="0" y="0"/>
                </a:moveTo>
                <a:lnTo>
                  <a:pt x="1615022" y="0"/>
                </a:lnTo>
                <a:lnTo>
                  <a:pt x="1615022" y="1093126"/>
                </a:lnTo>
                <a:lnTo>
                  <a:pt x="0" y="10931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Rectangle 4">
            <a:extLst>
              <a:ext uri="{FF2B5EF4-FFF2-40B4-BE49-F238E27FC236}">
                <a16:creationId xmlns:a16="http://schemas.microsoft.com/office/drawing/2014/main" id="{DBB776AE-AC68-4C9D-8E39-EE6A5DD52972}"/>
              </a:ext>
            </a:extLst>
          </p:cNvPr>
          <p:cNvSpPr/>
          <p:nvPr/>
        </p:nvSpPr>
        <p:spPr bwMode="auto">
          <a:xfrm>
            <a:off x="3488531" y="1228488"/>
            <a:ext cx="3334631" cy="193899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60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المثالان 3،2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60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0" name="Rectangle 9">
            <a:extLst>
              <a:ext uri="{FF2B5EF4-FFF2-40B4-BE49-F238E27FC236}">
                <a16:creationId xmlns:a16="http://schemas.microsoft.com/office/drawing/2014/main" id="{F71E3BEE-5514-4BC9-9543-AE493900206F}"/>
              </a:ext>
            </a:extLst>
          </p:cNvPr>
          <p:cNvSpPr/>
          <p:nvPr/>
        </p:nvSpPr>
        <p:spPr>
          <a:xfrm>
            <a:off x="1147081" y="2453835"/>
            <a:ext cx="6197346" cy="304698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4800" b="1" dirty="0">
                <a:solidFill>
                  <a:prstClr val="black"/>
                </a:solidFill>
                <a:cs typeface="Times New Roman" panose="02020603050405020304" pitchFamily="18" charset="0"/>
              </a:rPr>
              <a:t>حُل كل معادلة فيما يأتي بإكمال المربع، مقربًا الحل إلى أقرب جزء من عشرة إذا كان ذلك ضروريًا:</a:t>
            </a:r>
          </a:p>
        </p:txBody>
      </p:sp>
    </p:spTree>
    <p:extLst>
      <p:ext uri="{BB962C8B-B14F-4D97-AF65-F5344CB8AC3E}">
        <p14:creationId xmlns:p14="http://schemas.microsoft.com/office/powerpoint/2010/main" val="190119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99A29B14-C209-F216-1453-60C61220CFC3}"/>
              </a:ext>
            </a:extLst>
          </p:cNvPr>
          <p:cNvGrpSpPr>
            <a:grpSpLocks/>
          </p:cNvGrpSpPr>
          <p:nvPr/>
        </p:nvGrpSpPr>
        <p:grpSpPr bwMode="auto">
          <a:xfrm>
            <a:off x="576263" y="1674813"/>
            <a:ext cx="7991475" cy="1754187"/>
            <a:chOff x="576262" y="1674674"/>
            <a:chExt cx="7991475" cy="175432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EEC4DDA-8932-A51E-B2A9-4BC7F787BB08}"/>
                </a:ext>
              </a:extLst>
            </p:cNvPr>
            <p:cNvSpPr/>
            <p:nvPr/>
          </p:nvSpPr>
          <p:spPr>
            <a:xfrm>
              <a:off x="576262" y="1674674"/>
              <a:ext cx="7991475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anchor="ctr">
              <a:spAutoFit/>
            </a:bodyPr>
            <a:lstStyle/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3600" b="1" cap="small" dirty="0">
                  <a:solidFill>
                    <a:srgbClr val="C00000"/>
                  </a:solidFill>
                  <a:latin typeface="Calibri"/>
                </a:rPr>
                <a:t>مهارة سابقة:</a:t>
              </a:r>
            </a:p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3600" b="1" cap="small" dirty="0">
                  <a:solidFill>
                    <a:prstClr val="black"/>
                  </a:solidFill>
                  <a:latin typeface="Calibri"/>
                </a:rPr>
                <a:t>احسب قيمة ±   ب2 – 4أجـ في كل من الحالات الآتية:</a:t>
              </a:r>
              <a:endParaRPr lang="en-US" sz="3600" b="1" cap="small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34150" name="مجموعة 22">
              <a:extLst>
                <a:ext uri="{FF2B5EF4-FFF2-40B4-BE49-F238E27FC236}">
                  <a16:creationId xmlns:a16="http://schemas.microsoft.com/office/drawing/2014/main" id="{67E9AD48-D34F-AAF6-4464-BCB941472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9588" y="2300288"/>
              <a:ext cx="2087562" cy="503237"/>
              <a:chOff x="1330857" y="979087"/>
              <a:chExt cx="2089015" cy="505697"/>
            </a:xfrm>
          </p:grpSpPr>
          <p:cxnSp>
            <p:nvCxnSpPr>
              <p:cNvPr id="18" name="رابط مستقيم 17">
                <a:extLst>
                  <a:ext uri="{FF2B5EF4-FFF2-40B4-BE49-F238E27FC236}">
                    <a16:creationId xmlns:a16="http://schemas.microsoft.com/office/drawing/2014/main" id="{57004D1A-1F8C-0014-DA2A-8A260EA89B05}"/>
                  </a:ext>
                </a:extLst>
              </p:cNvPr>
              <p:cNvCxnSpPr/>
              <p:nvPr/>
            </p:nvCxnSpPr>
            <p:spPr>
              <a:xfrm flipH="1">
                <a:off x="3275308" y="1267762"/>
                <a:ext cx="144563" cy="21697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رابط مستقيم 18">
                <a:extLst>
                  <a:ext uri="{FF2B5EF4-FFF2-40B4-BE49-F238E27FC236}">
                    <a16:creationId xmlns:a16="http://schemas.microsoft.com/office/drawing/2014/main" id="{1DE7A1C6-4912-469C-585D-4FAB69EC611D}"/>
                  </a:ext>
                </a:extLst>
              </p:cNvPr>
              <p:cNvCxnSpPr/>
              <p:nvPr/>
            </p:nvCxnSpPr>
            <p:spPr>
              <a:xfrm>
                <a:off x="3275308" y="982188"/>
                <a:ext cx="9532" cy="50254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رابط مستقيم 22">
                <a:extLst>
                  <a:ext uri="{FF2B5EF4-FFF2-40B4-BE49-F238E27FC236}">
                    <a16:creationId xmlns:a16="http://schemas.microsoft.com/office/drawing/2014/main" id="{E6EC0416-B33C-5E05-B13F-D1E867339C1C}"/>
                  </a:ext>
                </a:extLst>
              </p:cNvPr>
              <p:cNvCxnSpPr/>
              <p:nvPr/>
            </p:nvCxnSpPr>
            <p:spPr>
              <a:xfrm>
                <a:off x="1330856" y="978998"/>
                <a:ext cx="1944452" cy="1754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wheel spokes="2"/>
    <p:sndAc>
      <p:stSnd>
        <p:snd r:embed="rId2" name="Extra_Hi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C2A05A58-E814-8DA3-8985-03D22B771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660" y="2348880"/>
            <a:ext cx="7183438" cy="646331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altLang="ar-EG" sz="3600" b="1" cap="small" dirty="0">
                <a:solidFill>
                  <a:prstClr val="black"/>
                </a:solidFill>
                <a:latin typeface="Calibri"/>
              </a:rPr>
              <a:t>43) أ= 2، ب= -5، جـ= 2</a:t>
            </a:r>
          </a:p>
        </p:txBody>
      </p:sp>
    </p:spTree>
  </p:cSld>
  <p:clrMapOvr>
    <a:masterClrMapping/>
  </p:clrMapOvr>
  <p:transition>
    <p:wheel spokes="2"/>
    <p:sndAc>
      <p:stSnd>
        <p:snd r:embed="rId2" name="Extra_Hi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834BED53-46CE-C4CE-9DA7-AF981FA41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341438"/>
            <a:ext cx="698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 dirty="0">
                <a:solidFill>
                  <a:srgbClr val="002060"/>
                </a:solidFill>
                <a:latin typeface="Arial" panose="020B0604020202020204" pitchFamily="34" charset="0"/>
              </a:rPr>
              <a:t>= ±    (-5)</a:t>
            </a:r>
            <a:r>
              <a:rPr lang="ar-EG" altLang="ar-EG" sz="3600" b="1" baseline="30000" dirty="0">
                <a:solidFill>
                  <a:srgbClr val="002060"/>
                </a:solidFill>
                <a:latin typeface="Arial" panose="020B0604020202020204" pitchFamily="34" charset="0"/>
              </a:rPr>
              <a:t> 2</a:t>
            </a:r>
            <a:r>
              <a:rPr lang="ar-EG" altLang="ar-EG" sz="3600" b="1" dirty="0">
                <a:solidFill>
                  <a:srgbClr val="002060"/>
                </a:solidFill>
                <a:latin typeface="Arial" panose="020B0604020202020204" pitchFamily="34" charset="0"/>
              </a:rPr>
              <a:t> – 4 (2) (2)</a:t>
            </a:r>
            <a:endParaRPr lang="en-US" altLang="ar-EG" sz="3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مجموعة 22">
            <a:extLst>
              <a:ext uri="{FF2B5EF4-FFF2-40B4-BE49-F238E27FC236}">
                <a16:creationId xmlns:a16="http://schemas.microsoft.com/office/drawing/2014/main" id="{5A9D00C3-4DAD-48C1-86A0-45DF8CEC250A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1268413"/>
            <a:ext cx="3600450" cy="503237"/>
            <a:chOff x="-182151" y="979908"/>
            <a:chExt cx="3602023" cy="504876"/>
          </a:xfrm>
        </p:grpSpPr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210FC92E-5F95-3CD8-F022-4DD9A38033D6}"/>
                </a:ext>
              </a:extLst>
            </p:cNvPr>
            <p:cNvCxnSpPr/>
            <p:nvPr/>
          </p:nvCxnSpPr>
          <p:spPr>
            <a:xfrm flipH="1">
              <a:off x="3275347" y="1268181"/>
              <a:ext cx="144525" cy="21660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0DA468D7-3569-7D9F-173A-CB994B32487C}"/>
                </a:ext>
              </a:extLst>
            </p:cNvPr>
            <p:cNvCxnSpPr/>
            <p:nvPr/>
          </p:nvCxnSpPr>
          <p:spPr>
            <a:xfrm>
              <a:off x="3275347" y="981500"/>
              <a:ext cx="9529" cy="50328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09C40881-E3C6-999A-06AB-54A9602BEF2C}"/>
                </a:ext>
              </a:extLst>
            </p:cNvPr>
            <p:cNvCxnSpPr/>
            <p:nvPr/>
          </p:nvCxnSpPr>
          <p:spPr>
            <a:xfrm>
              <a:off x="-182151" y="979908"/>
              <a:ext cx="3457498" cy="1751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0">
            <a:extLst>
              <a:ext uri="{FF2B5EF4-FFF2-40B4-BE49-F238E27FC236}">
                <a16:creationId xmlns:a16="http://schemas.microsoft.com/office/drawing/2014/main" id="{6700887A-EADB-081A-C51B-E4BB991B1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998788"/>
            <a:ext cx="3600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= ±    25 – 16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مجموعة 22">
            <a:extLst>
              <a:ext uri="{FF2B5EF4-FFF2-40B4-BE49-F238E27FC236}">
                <a16:creationId xmlns:a16="http://schemas.microsoft.com/office/drawing/2014/main" id="{84E50A6D-5C55-E4E1-9866-D68EA1C06EED}"/>
              </a:ext>
            </a:extLst>
          </p:cNvPr>
          <p:cNvGrpSpPr>
            <a:grpSpLocks/>
          </p:cNvGrpSpPr>
          <p:nvPr/>
        </p:nvGrpSpPr>
        <p:grpSpPr bwMode="auto">
          <a:xfrm>
            <a:off x="4356100" y="2924175"/>
            <a:ext cx="1871663" cy="504825"/>
            <a:chOff x="1547135" y="978614"/>
            <a:chExt cx="1872737" cy="506170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19F3988D-459D-4EBF-4154-D2AC4F1FBCD3}"/>
                </a:ext>
              </a:extLst>
            </p:cNvPr>
            <p:cNvCxnSpPr/>
            <p:nvPr/>
          </p:nvCxnSpPr>
          <p:spPr>
            <a:xfrm flipH="1">
              <a:off x="3275326" y="1268309"/>
              <a:ext cx="144546" cy="2164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0B4F8CB3-561E-2114-F91C-FB05A2C1F4EC}"/>
                </a:ext>
              </a:extLst>
            </p:cNvPr>
            <p:cNvCxnSpPr/>
            <p:nvPr/>
          </p:nvCxnSpPr>
          <p:spPr>
            <a:xfrm>
              <a:off x="3275326" y="981797"/>
              <a:ext cx="9530" cy="502987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582FE949-7FD2-8AB9-92C8-AB9181C247A4}"/>
                </a:ext>
              </a:extLst>
            </p:cNvPr>
            <p:cNvCxnSpPr/>
            <p:nvPr/>
          </p:nvCxnSpPr>
          <p:spPr>
            <a:xfrm>
              <a:off x="1547135" y="978614"/>
              <a:ext cx="1728191" cy="1910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10">
            <a:extLst>
              <a:ext uri="{FF2B5EF4-FFF2-40B4-BE49-F238E27FC236}">
                <a16:creationId xmlns:a16="http://schemas.microsoft.com/office/drawing/2014/main" id="{9523DC3A-7A04-5D5D-E0E4-7AD056043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438650"/>
            <a:ext cx="4248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= ±    9  = ± 3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مجموعة 22">
            <a:extLst>
              <a:ext uri="{FF2B5EF4-FFF2-40B4-BE49-F238E27FC236}">
                <a16:creationId xmlns:a16="http://schemas.microsoft.com/office/drawing/2014/main" id="{78017B66-2BED-431E-05C3-AD6711C1301E}"/>
              </a:ext>
            </a:extLst>
          </p:cNvPr>
          <p:cNvGrpSpPr>
            <a:grpSpLocks/>
          </p:cNvGrpSpPr>
          <p:nvPr/>
        </p:nvGrpSpPr>
        <p:grpSpPr bwMode="auto">
          <a:xfrm>
            <a:off x="5435600" y="4367213"/>
            <a:ext cx="865188" cy="501650"/>
            <a:chOff x="2555127" y="981500"/>
            <a:chExt cx="864745" cy="503284"/>
          </a:xfrm>
        </p:grpSpPr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EB2AC728-2DF0-188A-571D-43CFFFC3506C}"/>
                </a:ext>
              </a:extLst>
            </p:cNvPr>
            <p:cNvCxnSpPr/>
            <p:nvPr/>
          </p:nvCxnSpPr>
          <p:spPr>
            <a:xfrm flipH="1">
              <a:off x="3275483" y="1268181"/>
              <a:ext cx="144389" cy="21660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2CAD4A7B-972C-3B68-A80A-632BA41454F2}"/>
                </a:ext>
              </a:extLst>
            </p:cNvPr>
            <p:cNvCxnSpPr/>
            <p:nvPr/>
          </p:nvCxnSpPr>
          <p:spPr>
            <a:xfrm>
              <a:off x="3275483" y="981500"/>
              <a:ext cx="9520" cy="50328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1C06437F-0DA6-10AF-9550-BB7969880FDB}"/>
                </a:ext>
              </a:extLst>
            </p:cNvPr>
            <p:cNvCxnSpPr>
              <a:cxnSpLocks/>
            </p:cNvCxnSpPr>
            <p:nvPr/>
          </p:nvCxnSpPr>
          <p:spPr>
            <a:xfrm>
              <a:off x="2555127" y="997427"/>
              <a:ext cx="720356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31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518FAFC3-4845-4E17-0ACD-C935DEA2C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644" y="2780928"/>
            <a:ext cx="7183438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algn="r" rtl="1" eaLnBrk="1" hangingPunct="1">
              <a:defRPr/>
            </a:pPr>
            <a:r>
              <a:rPr lang="ar-EG" altLang="ar-EG" sz="4400" b="1" dirty="0">
                <a:solidFill>
                  <a:prstClr val="black"/>
                </a:solidFill>
              </a:rPr>
              <a:t>44) أ= 1، ب= 12، جـ = 11</a:t>
            </a:r>
          </a:p>
        </p:txBody>
      </p:sp>
    </p:spTree>
  </p:cSld>
  <p:clrMapOvr>
    <a:masterClrMapping/>
  </p:clrMapOvr>
  <p:transition>
    <p:wheel spokes="2"/>
    <p:sndAc>
      <p:stSnd>
        <p:snd r:embed="rId2" name="cached_endoflevelpop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68EFECDA-50A3-F47F-1FEC-EAC9F37E6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341438"/>
            <a:ext cx="698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= ±    (12)</a:t>
            </a:r>
            <a:r>
              <a:rPr lang="ar-EG" altLang="ar-EG" sz="3600" b="1" baseline="30000">
                <a:solidFill>
                  <a:srgbClr val="002060"/>
                </a:solidFill>
                <a:latin typeface="Arial" panose="020B0604020202020204" pitchFamily="34" charset="0"/>
              </a:rPr>
              <a:t> 2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 – 4 (1) (1)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مجموعة 22">
            <a:extLst>
              <a:ext uri="{FF2B5EF4-FFF2-40B4-BE49-F238E27FC236}">
                <a16:creationId xmlns:a16="http://schemas.microsoft.com/office/drawing/2014/main" id="{44B2D1D8-0ED1-4F7C-E01F-AEC152383FE4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1268413"/>
            <a:ext cx="3600450" cy="503237"/>
            <a:chOff x="-182151" y="979908"/>
            <a:chExt cx="3602023" cy="504876"/>
          </a:xfrm>
        </p:grpSpPr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74619603-1AE3-4FC2-F03A-1D6B1B77B7EB}"/>
                </a:ext>
              </a:extLst>
            </p:cNvPr>
            <p:cNvCxnSpPr/>
            <p:nvPr/>
          </p:nvCxnSpPr>
          <p:spPr>
            <a:xfrm flipH="1">
              <a:off x="3275347" y="1268181"/>
              <a:ext cx="144525" cy="21660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D9F5D9FC-9252-30B9-5BFC-330348640084}"/>
                </a:ext>
              </a:extLst>
            </p:cNvPr>
            <p:cNvCxnSpPr/>
            <p:nvPr/>
          </p:nvCxnSpPr>
          <p:spPr>
            <a:xfrm>
              <a:off x="3275347" y="981500"/>
              <a:ext cx="9529" cy="50328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0404FD18-8084-3D3C-9061-AF6DB8E2E15B}"/>
                </a:ext>
              </a:extLst>
            </p:cNvPr>
            <p:cNvCxnSpPr/>
            <p:nvPr/>
          </p:nvCxnSpPr>
          <p:spPr>
            <a:xfrm>
              <a:off x="-182151" y="979908"/>
              <a:ext cx="3457498" cy="1751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0">
            <a:extLst>
              <a:ext uri="{FF2B5EF4-FFF2-40B4-BE49-F238E27FC236}">
                <a16:creationId xmlns:a16="http://schemas.microsoft.com/office/drawing/2014/main" id="{0BAEC5C9-4B9C-9263-8748-663935401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998788"/>
            <a:ext cx="3600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= ±    144 – 44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مجموعة 22">
            <a:extLst>
              <a:ext uri="{FF2B5EF4-FFF2-40B4-BE49-F238E27FC236}">
                <a16:creationId xmlns:a16="http://schemas.microsoft.com/office/drawing/2014/main" id="{A2538BAE-A901-3453-238C-0A4E65D27692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2924175"/>
            <a:ext cx="2232025" cy="504825"/>
            <a:chOff x="1186960" y="978613"/>
            <a:chExt cx="2232912" cy="506171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C2283363-0816-1731-990C-57DEEC8DDDCA}"/>
                </a:ext>
              </a:extLst>
            </p:cNvPr>
            <p:cNvCxnSpPr/>
            <p:nvPr/>
          </p:nvCxnSpPr>
          <p:spPr>
            <a:xfrm flipH="1">
              <a:off x="3275352" y="1268308"/>
              <a:ext cx="144520" cy="21647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F062B9FD-9C4F-39C2-AE7B-311043BAC3A9}"/>
                </a:ext>
              </a:extLst>
            </p:cNvPr>
            <p:cNvCxnSpPr/>
            <p:nvPr/>
          </p:nvCxnSpPr>
          <p:spPr>
            <a:xfrm>
              <a:off x="3275352" y="981796"/>
              <a:ext cx="9529" cy="5029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C337E6E1-DF1D-64DB-01BE-68C8F736B786}"/>
                </a:ext>
              </a:extLst>
            </p:cNvPr>
            <p:cNvCxnSpPr/>
            <p:nvPr/>
          </p:nvCxnSpPr>
          <p:spPr>
            <a:xfrm>
              <a:off x="1186960" y="978613"/>
              <a:ext cx="2088392" cy="1910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10">
            <a:extLst>
              <a:ext uri="{FF2B5EF4-FFF2-40B4-BE49-F238E27FC236}">
                <a16:creationId xmlns:a16="http://schemas.microsoft.com/office/drawing/2014/main" id="{0196F6FD-8A08-F4A4-15CA-FB9BEBB99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438650"/>
            <a:ext cx="4248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= ±    100  = ± 10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مجموعة 22">
            <a:extLst>
              <a:ext uri="{FF2B5EF4-FFF2-40B4-BE49-F238E27FC236}">
                <a16:creationId xmlns:a16="http://schemas.microsoft.com/office/drawing/2014/main" id="{CCC22372-FBDE-48FA-8CCF-B04075478EE6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4365625"/>
            <a:ext cx="1081088" cy="503238"/>
            <a:chOff x="2339520" y="978615"/>
            <a:chExt cx="1080352" cy="506169"/>
          </a:xfrm>
        </p:grpSpPr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E492D085-63A5-2930-FB86-95AC70A7E547}"/>
                </a:ext>
              </a:extLst>
            </p:cNvPr>
            <p:cNvCxnSpPr/>
            <p:nvPr/>
          </p:nvCxnSpPr>
          <p:spPr>
            <a:xfrm flipH="1">
              <a:off x="3275507" y="1267627"/>
              <a:ext cx="144365" cy="217157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FA48AE77-7FF4-CA09-146B-49FFD2EE7095}"/>
                </a:ext>
              </a:extLst>
            </p:cNvPr>
            <p:cNvCxnSpPr/>
            <p:nvPr/>
          </p:nvCxnSpPr>
          <p:spPr>
            <a:xfrm>
              <a:off x="3275507" y="981808"/>
              <a:ext cx="9519" cy="50297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96B4EC6C-8641-423C-F45B-1C58D91DE9B4}"/>
                </a:ext>
              </a:extLst>
            </p:cNvPr>
            <p:cNvCxnSpPr/>
            <p:nvPr/>
          </p:nvCxnSpPr>
          <p:spPr>
            <a:xfrm>
              <a:off x="2339520" y="978615"/>
              <a:ext cx="935987" cy="1916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31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9F502227-8686-6E9A-56C7-582CC31A6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2348880"/>
            <a:ext cx="7183438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algn="r" rtl="1" eaLnBrk="1" hangingPunct="1">
              <a:defRPr/>
            </a:pPr>
            <a:r>
              <a:rPr lang="ar-EG" altLang="ar-EG" sz="4400" b="1" dirty="0">
                <a:solidFill>
                  <a:prstClr val="black"/>
                </a:solidFill>
              </a:rPr>
              <a:t>45) أ= 2 ،ب= -4، جـ = -6</a:t>
            </a:r>
          </a:p>
        </p:txBody>
      </p:sp>
    </p:spTree>
  </p:cSld>
  <p:clrMapOvr>
    <a:masterClrMapping/>
  </p:clrMapOvr>
  <p:transition>
    <p:wheel spokes="2"/>
    <p:sndAc>
      <p:stSnd>
        <p:snd r:embed="rId2" name="cached_endoflevelpop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D9F144F2-7D9F-5DBD-4750-16031A0DD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341438"/>
            <a:ext cx="698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= ±    (-4)</a:t>
            </a:r>
            <a:r>
              <a:rPr lang="ar-EG" altLang="ar-EG" sz="3600" b="1" baseline="30000">
                <a:solidFill>
                  <a:srgbClr val="002060"/>
                </a:solidFill>
                <a:latin typeface="Arial" panose="020B0604020202020204" pitchFamily="34" charset="0"/>
              </a:rPr>
              <a:t> 2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 – 4 (2) (-6)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مجموعة 22">
            <a:extLst>
              <a:ext uri="{FF2B5EF4-FFF2-40B4-BE49-F238E27FC236}">
                <a16:creationId xmlns:a16="http://schemas.microsoft.com/office/drawing/2014/main" id="{99EDE35E-042F-6C77-BF2A-31BACDDFE534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1268413"/>
            <a:ext cx="3600450" cy="503237"/>
            <a:chOff x="-182151" y="979908"/>
            <a:chExt cx="3602023" cy="504876"/>
          </a:xfrm>
        </p:grpSpPr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1E091D1C-CF7B-B1D2-1B0B-E5ED6AC65787}"/>
                </a:ext>
              </a:extLst>
            </p:cNvPr>
            <p:cNvCxnSpPr/>
            <p:nvPr/>
          </p:nvCxnSpPr>
          <p:spPr>
            <a:xfrm flipH="1">
              <a:off x="3275347" y="1268181"/>
              <a:ext cx="144525" cy="21660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DF6325BF-7C13-7731-59E2-08555E8A7EBE}"/>
                </a:ext>
              </a:extLst>
            </p:cNvPr>
            <p:cNvCxnSpPr/>
            <p:nvPr/>
          </p:nvCxnSpPr>
          <p:spPr>
            <a:xfrm>
              <a:off x="3275347" y="981500"/>
              <a:ext cx="9529" cy="50328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372A6013-E21B-0F9F-2C7A-B9A16B4D0325}"/>
                </a:ext>
              </a:extLst>
            </p:cNvPr>
            <p:cNvCxnSpPr/>
            <p:nvPr/>
          </p:nvCxnSpPr>
          <p:spPr>
            <a:xfrm>
              <a:off x="-182151" y="979908"/>
              <a:ext cx="3457498" cy="1751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0">
            <a:extLst>
              <a:ext uri="{FF2B5EF4-FFF2-40B4-BE49-F238E27FC236}">
                <a16:creationId xmlns:a16="http://schemas.microsoft.com/office/drawing/2014/main" id="{EE1E4F33-3E44-28D5-9C41-E739496EA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998788"/>
            <a:ext cx="3600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= ±    16 + 48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مجموعة 22">
            <a:extLst>
              <a:ext uri="{FF2B5EF4-FFF2-40B4-BE49-F238E27FC236}">
                <a16:creationId xmlns:a16="http://schemas.microsoft.com/office/drawing/2014/main" id="{90068EF1-9CB9-153A-32E8-8DA25006DA21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2924175"/>
            <a:ext cx="2087563" cy="504825"/>
            <a:chOff x="1331030" y="978613"/>
            <a:chExt cx="2088842" cy="506171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C853C873-B051-2251-D747-E5B60F541BBD}"/>
                </a:ext>
              </a:extLst>
            </p:cNvPr>
            <p:cNvCxnSpPr/>
            <p:nvPr/>
          </p:nvCxnSpPr>
          <p:spPr>
            <a:xfrm flipH="1">
              <a:off x="3275320" y="1268308"/>
              <a:ext cx="144552" cy="21647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289A61B1-D08E-B09B-0CE0-EAF3C39431FB}"/>
                </a:ext>
              </a:extLst>
            </p:cNvPr>
            <p:cNvCxnSpPr/>
            <p:nvPr/>
          </p:nvCxnSpPr>
          <p:spPr>
            <a:xfrm>
              <a:off x="3275320" y="981796"/>
              <a:ext cx="9531" cy="5029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C7D46042-65F3-7B3E-F788-EDB66BE519CA}"/>
                </a:ext>
              </a:extLst>
            </p:cNvPr>
            <p:cNvCxnSpPr/>
            <p:nvPr/>
          </p:nvCxnSpPr>
          <p:spPr>
            <a:xfrm>
              <a:off x="1331030" y="978613"/>
              <a:ext cx="1944290" cy="1910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10">
            <a:extLst>
              <a:ext uri="{FF2B5EF4-FFF2-40B4-BE49-F238E27FC236}">
                <a16:creationId xmlns:a16="http://schemas.microsoft.com/office/drawing/2014/main" id="{2CA76510-B021-30A5-8404-9BF68F824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438650"/>
            <a:ext cx="4248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= ±    64  = ± 8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مجموعة 22">
            <a:extLst>
              <a:ext uri="{FF2B5EF4-FFF2-40B4-BE49-F238E27FC236}">
                <a16:creationId xmlns:a16="http://schemas.microsoft.com/office/drawing/2014/main" id="{5F1DD156-6EF7-AB75-F5ED-03D7FA8785DF}"/>
              </a:ext>
            </a:extLst>
          </p:cNvPr>
          <p:cNvGrpSpPr>
            <a:grpSpLocks/>
          </p:cNvGrpSpPr>
          <p:nvPr/>
        </p:nvGrpSpPr>
        <p:grpSpPr bwMode="auto">
          <a:xfrm>
            <a:off x="5364163" y="4365625"/>
            <a:ext cx="936625" cy="503238"/>
            <a:chOff x="2483590" y="978614"/>
            <a:chExt cx="936282" cy="506170"/>
          </a:xfrm>
        </p:grpSpPr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6B773FD0-EFD2-689F-2EA0-6D910C4A4B99}"/>
                </a:ext>
              </a:extLst>
            </p:cNvPr>
            <p:cNvCxnSpPr/>
            <p:nvPr/>
          </p:nvCxnSpPr>
          <p:spPr>
            <a:xfrm flipH="1">
              <a:off x="3275462" y="1267626"/>
              <a:ext cx="144410" cy="21715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1BBE2DC5-FDEE-3B8B-5395-EC00A547521E}"/>
                </a:ext>
              </a:extLst>
            </p:cNvPr>
            <p:cNvCxnSpPr/>
            <p:nvPr/>
          </p:nvCxnSpPr>
          <p:spPr>
            <a:xfrm>
              <a:off x="3275462" y="981807"/>
              <a:ext cx="9522" cy="502977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3BFA4DD1-4300-8AE7-E9D8-9DEB7188BDBA}"/>
                </a:ext>
              </a:extLst>
            </p:cNvPr>
            <p:cNvCxnSpPr/>
            <p:nvPr/>
          </p:nvCxnSpPr>
          <p:spPr>
            <a:xfrm>
              <a:off x="2483590" y="978614"/>
              <a:ext cx="791872" cy="1916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31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7E7A1F29-F304-63AF-0E7E-C4079749C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281" y="2626902"/>
            <a:ext cx="7183438" cy="769441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r" rtl="1" eaLnBrk="1" hangingPunct="1">
              <a:defRPr/>
            </a:pPr>
            <a:r>
              <a:rPr lang="ar-EG" altLang="ar-EG" sz="4400" b="1" dirty="0">
                <a:solidFill>
                  <a:prstClr val="black"/>
                </a:solidFill>
              </a:rPr>
              <a:t>46) أ= 3، ب= 1، جـ = 2</a:t>
            </a:r>
          </a:p>
        </p:txBody>
      </p:sp>
    </p:spTree>
  </p:cSld>
  <p:clrMapOvr>
    <a:masterClrMapping/>
  </p:clrMapOvr>
  <p:transition>
    <p:wheel spokes="2"/>
    <p:sndAc>
      <p:stSnd>
        <p:snd r:embed="rId2" name="cached_endoflevelpop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0F03F3FC-43BF-3613-37C1-E05E4BA62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341438"/>
            <a:ext cx="698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= ±    (1)</a:t>
            </a:r>
            <a:r>
              <a:rPr lang="ar-EG" altLang="ar-EG" sz="3600" b="1" baseline="30000">
                <a:solidFill>
                  <a:srgbClr val="002060"/>
                </a:solidFill>
                <a:latin typeface="Arial" panose="020B0604020202020204" pitchFamily="34" charset="0"/>
              </a:rPr>
              <a:t> 2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 – 4 (3) (2)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مجموعة 22">
            <a:extLst>
              <a:ext uri="{FF2B5EF4-FFF2-40B4-BE49-F238E27FC236}">
                <a16:creationId xmlns:a16="http://schemas.microsoft.com/office/drawing/2014/main" id="{C12B46AF-5C8A-F156-9C4F-9BF029BB6770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1268413"/>
            <a:ext cx="3600450" cy="503237"/>
            <a:chOff x="-182151" y="979908"/>
            <a:chExt cx="3602023" cy="504876"/>
          </a:xfrm>
        </p:grpSpPr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89C6DA30-063A-8A28-CCA6-ED9F3344599A}"/>
                </a:ext>
              </a:extLst>
            </p:cNvPr>
            <p:cNvCxnSpPr/>
            <p:nvPr/>
          </p:nvCxnSpPr>
          <p:spPr>
            <a:xfrm flipH="1">
              <a:off x="3275347" y="1268181"/>
              <a:ext cx="144525" cy="21660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92C5DA91-1C45-2C7C-0434-E2BF328DD569}"/>
                </a:ext>
              </a:extLst>
            </p:cNvPr>
            <p:cNvCxnSpPr/>
            <p:nvPr/>
          </p:nvCxnSpPr>
          <p:spPr>
            <a:xfrm>
              <a:off x="3275347" y="981500"/>
              <a:ext cx="9529" cy="50328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83AEB1A8-F751-6CD0-7472-B723A7097D54}"/>
                </a:ext>
              </a:extLst>
            </p:cNvPr>
            <p:cNvCxnSpPr/>
            <p:nvPr/>
          </p:nvCxnSpPr>
          <p:spPr>
            <a:xfrm>
              <a:off x="-182151" y="979908"/>
              <a:ext cx="3457498" cy="1751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0">
            <a:extLst>
              <a:ext uri="{FF2B5EF4-FFF2-40B4-BE49-F238E27FC236}">
                <a16:creationId xmlns:a16="http://schemas.microsoft.com/office/drawing/2014/main" id="{982C52FE-1613-5FF2-C792-92424CF28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998788"/>
            <a:ext cx="3600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= ±    1 - 24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مجموعة 22">
            <a:extLst>
              <a:ext uri="{FF2B5EF4-FFF2-40B4-BE49-F238E27FC236}">
                <a16:creationId xmlns:a16="http://schemas.microsoft.com/office/drawing/2014/main" id="{F6657D89-EE64-9A93-A4A6-0791167EBD07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2924175"/>
            <a:ext cx="1655763" cy="504825"/>
            <a:chOff x="1763240" y="978614"/>
            <a:chExt cx="1656632" cy="506170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2F04B1E7-203A-4CD1-7AD4-8EDCCCE85622}"/>
                </a:ext>
              </a:extLst>
            </p:cNvPr>
            <p:cNvCxnSpPr/>
            <p:nvPr/>
          </p:nvCxnSpPr>
          <p:spPr>
            <a:xfrm flipH="1">
              <a:off x="3275333" y="1268309"/>
              <a:ext cx="144539" cy="2164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6D3DEBD2-ECC8-9CF9-705D-F6C8DD71BAF5}"/>
                </a:ext>
              </a:extLst>
            </p:cNvPr>
            <p:cNvCxnSpPr/>
            <p:nvPr/>
          </p:nvCxnSpPr>
          <p:spPr>
            <a:xfrm>
              <a:off x="3275333" y="981797"/>
              <a:ext cx="9530" cy="502987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F617C63D-808E-F6D9-3C88-362711185D39}"/>
                </a:ext>
              </a:extLst>
            </p:cNvPr>
            <p:cNvCxnSpPr/>
            <p:nvPr/>
          </p:nvCxnSpPr>
          <p:spPr>
            <a:xfrm>
              <a:off x="1763240" y="978614"/>
              <a:ext cx="1512093" cy="1910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10">
            <a:extLst>
              <a:ext uri="{FF2B5EF4-FFF2-40B4-BE49-F238E27FC236}">
                <a16:creationId xmlns:a16="http://schemas.microsoft.com/office/drawing/2014/main" id="{9424E399-E98E-6167-46D3-4E8C08520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438650"/>
            <a:ext cx="4248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= ±    23  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مجموعة 22">
            <a:extLst>
              <a:ext uri="{FF2B5EF4-FFF2-40B4-BE49-F238E27FC236}">
                <a16:creationId xmlns:a16="http://schemas.microsoft.com/office/drawing/2014/main" id="{5839F20F-0B61-0B05-6788-04DDFC4532F2}"/>
              </a:ext>
            </a:extLst>
          </p:cNvPr>
          <p:cNvGrpSpPr>
            <a:grpSpLocks/>
          </p:cNvGrpSpPr>
          <p:nvPr/>
        </p:nvGrpSpPr>
        <p:grpSpPr bwMode="auto">
          <a:xfrm>
            <a:off x="5364163" y="4365625"/>
            <a:ext cx="936625" cy="503238"/>
            <a:chOff x="2483590" y="978614"/>
            <a:chExt cx="936282" cy="506170"/>
          </a:xfrm>
        </p:grpSpPr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BA0D87C4-2026-0343-C2E5-C87FBF620B94}"/>
                </a:ext>
              </a:extLst>
            </p:cNvPr>
            <p:cNvCxnSpPr/>
            <p:nvPr/>
          </p:nvCxnSpPr>
          <p:spPr>
            <a:xfrm flipH="1">
              <a:off x="3275462" y="1267626"/>
              <a:ext cx="144410" cy="21715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524651E9-22B4-A8EB-A664-C94521FC18FF}"/>
                </a:ext>
              </a:extLst>
            </p:cNvPr>
            <p:cNvCxnSpPr/>
            <p:nvPr/>
          </p:nvCxnSpPr>
          <p:spPr>
            <a:xfrm>
              <a:off x="3275462" y="981807"/>
              <a:ext cx="9522" cy="502977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068AA40-16F4-9319-7FB7-EE19F4DD9F11}"/>
                </a:ext>
              </a:extLst>
            </p:cNvPr>
            <p:cNvCxnSpPr/>
            <p:nvPr/>
          </p:nvCxnSpPr>
          <p:spPr>
            <a:xfrm>
              <a:off x="2483590" y="978614"/>
              <a:ext cx="791872" cy="1916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4FF8BC-0AAA-940A-58AF-9D60AB3B95DE}"/>
              </a:ext>
            </a:extLst>
          </p:cNvPr>
          <p:cNvSpPr/>
          <p:nvPr/>
        </p:nvSpPr>
        <p:spPr>
          <a:xfrm>
            <a:off x="2699792" y="864284"/>
            <a:ext cx="5365751" cy="646331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latin typeface="+mn-lt"/>
                <a:cs typeface="+mn-cs"/>
              </a:rPr>
              <a:t>16) س</a:t>
            </a:r>
            <a:r>
              <a:rPr lang="ar-EG" sz="3600" b="1" baseline="30000" dirty="0"/>
              <a:t>2</a:t>
            </a:r>
            <a:r>
              <a:rPr lang="ar-EG" sz="3600" b="1" cap="small" dirty="0">
                <a:latin typeface="+mn-lt"/>
                <a:cs typeface="+mn-cs"/>
              </a:rPr>
              <a:t> + 6س – 16 = 0 </a:t>
            </a:r>
          </a:p>
        </p:txBody>
      </p:sp>
      <p:sp>
        <p:nvSpPr>
          <p:cNvPr id="16" name="Flowchart: Process 20">
            <a:extLst>
              <a:ext uri="{FF2B5EF4-FFF2-40B4-BE49-F238E27FC236}">
                <a16:creationId xmlns:a16="http://schemas.microsoft.com/office/drawing/2014/main" id="{76ED9080-DC26-F47F-A28F-06275C536F0B}"/>
              </a:ext>
            </a:extLst>
          </p:cNvPr>
          <p:cNvSpPr/>
          <p:nvPr/>
        </p:nvSpPr>
        <p:spPr>
          <a:xfrm>
            <a:off x="3995738" y="2124075"/>
            <a:ext cx="3241675" cy="584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chemeClr val="tx1"/>
                </a:solidFill>
              </a:rPr>
              <a:t>س</a:t>
            </a:r>
            <a:r>
              <a:rPr lang="ar-EG" sz="3200" b="1" baseline="30000" dirty="0" err="1">
                <a:solidFill>
                  <a:schemeClr val="tx1"/>
                </a:solidFill>
              </a:rPr>
              <a:t>2</a:t>
            </a:r>
            <a:r>
              <a:rPr lang="ar-EG" sz="3200" b="1" cap="small" dirty="0">
                <a:solidFill>
                  <a:schemeClr val="tx1"/>
                </a:solidFill>
              </a:rPr>
              <a:t> + </a:t>
            </a:r>
            <a:r>
              <a:rPr lang="ar-EG" sz="3200" b="1" cap="small" dirty="0" err="1">
                <a:solidFill>
                  <a:schemeClr val="tx1"/>
                </a:solidFill>
              </a:rPr>
              <a:t>6س</a:t>
            </a:r>
            <a:r>
              <a:rPr lang="ar-EG" sz="3200" b="1" cap="small" dirty="0">
                <a:solidFill>
                  <a:schemeClr val="tx1"/>
                </a:solidFill>
              </a:rPr>
              <a:t> = 16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DF236603-363D-EE73-5C37-650343273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2916238"/>
            <a:ext cx="22336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(</a:t>
            </a:r>
            <a:r>
              <a:rPr lang="ar-EG" sz="2000" b="1" cap="small" dirty="0">
                <a:latin typeface="Arial" charset="0"/>
                <a:cs typeface="Arial" charset="0"/>
              </a:rPr>
              <a:t>ـــــــــــ</a:t>
            </a:r>
            <a:r>
              <a:rPr lang="ar-EG" sz="3200" b="1" cap="small" dirty="0">
                <a:latin typeface="Arial" charset="0"/>
                <a:cs typeface="Arial" charset="0"/>
              </a:rPr>
              <a:t>)</a:t>
            </a:r>
            <a:r>
              <a:rPr lang="ar-EG" sz="3200" b="1" baseline="30000" dirty="0">
                <a:latin typeface="Arial" charset="0"/>
                <a:cs typeface="Arial" charset="0"/>
              </a:rPr>
              <a:t> 2</a:t>
            </a:r>
            <a:r>
              <a:rPr lang="ar-EG" sz="3200" b="1" cap="small" dirty="0">
                <a:latin typeface="Arial" charset="0"/>
                <a:cs typeface="Arial" charset="0"/>
              </a:rPr>
              <a:t>= 9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75F33865-826D-C70D-93FA-407729DA6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300" y="2771775"/>
            <a:ext cx="7239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6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C5F3AD20-3D8A-A508-EAB1-2F23534F9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3276600"/>
            <a:ext cx="7254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2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7" name="Flowchart: Process 20">
            <a:extLst>
              <a:ext uri="{FF2B5EF4-FFF2-40B4-BE49-F238E27FC236}">
                <a16:creationId xmlns:a16="http://schemas.microsoft.com/office/drawing/2014/main" id="{986786CC-9A0D-ED4E-0E99-927DF07323DF}"/>
              </a:ext>
            </a:extLst>
          </p:cNvPr>
          <p:cNvSpPr/>
          <p:nvPr/>
        </p:nvSpPr>
        <p:spPr>
          <a:xfrm>
            <a:off x="2700338" y="3852863"/>
            <a:ext cx="4537075" cy="58578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chemeClr val="tx1"/>
                </a:solidFill>
              </a:rPr>
              <a:t>س</a:t>
            </a:r>
            <a:r>
              <a:rPr lang="ar-EG" sz="3200" b="1" baseline="30000" dirty="0" err="1">
                <a:solidFill>
                  <a:schemeClr val="tx1"/>
                </a:solidFill>
              </a:rPr>
              <a:t>2</a:t>
            </a:r>
            <a:r>
              <a:rPr lang="ar-EG" sz="3200" b="1" cap="small" dirty="0">
                <a:solidFill>
                  <a:schemeClr val="tx1"/>
                </a:solidFill>
              </a:rPr>
              <a:t> + </a:t>
            </a:r>
            <a:r>
              <a:rPr lang="ar-EG" sz="3200" b="1" cap="small" dirty="0" err="1">
                <a:solidFill>
                  <a:schemeClr val="tx1"/>
                </a:solidFill>
              </a:rPr>
              <a:t>6س</a:t>
            </a:r>
            <a:r>
              <a:rPr lang="ar-EG" sz="3200" b="1" cap="small" dirty="0">
                <a:solidFill>
                  <a:schemeClr val="tx1"/>
                </a:solidFill>
              </a:rPr>
              <a:t> + 9= </a:t>
            </a:r>
            <a:r>
              <a:rPr lang="ar-EG" sz="3200" b="1" cap="small" dirty="0" err="1">
                <a:solidFill>
                  <a:schemeClr val="tx1"/>
                </a:solidFill>
              </a:rPr>
              <a:t>16 </a:t>
            </a:r>
            <a:r>
              <a:rPr lang="ar-EG" sz="3200" b="1" cap="small" dirty="0">
                <a:solidFill>
                  <a:schemeClr val="tx1"/>
                </a:solidFill>
              </a:rPr>
              <a:t>+ 9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75C4212-EE6A-852D-5E55-1996DF2B5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4573588"/>
            <a:ext cx="3168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latin typeface="Arial" charset="0"/>
                <a:cs typeface="Arial" charset="0"/>
              </a:rPr>
              <a:t>(س </a:t>
            </a:r>
            <a:r>
              <a:rPr lang="ar-EG" sz="3200" b="1" cap="small" dirty="0">
                <a:latin typeface="Arial" charset="0"/>
                <a:cs typeface="Arial" charset="0"/>
              </a:rPr>
              <a:t>+ 3)</a:t>
            </a:r>
            <a:r>
              <a:rPr lang="ar-EG" sz="3200" b="1" baseline="30000" dirty="0">
                <a:latin typeface="Arial" charset="0"/>
                <a:cs typeface="Arial" charset="0"/>
              </a:rPr>
              <a:t>2</a:t>
            </a:r>
            <a:r>
              <a:rPr lang="ar-EG" sz="3200" b="1" cap="small" dirty="0">
                <a:latin typeface="Arial" charset="0"/>
                <a:cs typeface="Arial" charset="0"/>
              </a:rPr>
              <a:t>= 25</a:t>
            </a:r>
            <a:endParaRPr lang="en-US" sz="32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heel/>
    <p:sndAc>
      <p:stSnd>
        <p:snd r:embed="rId2" name="SOUND6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endoflevelpo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11CAE68-FBC4-5EF1-7E7B-14754D71D40B}"/>
              </a:ext>
            </a:extLst>
          </p:cNvPr>
          <p:cNvSpPr/>
          <p:nvPr/>
        </p:nvSpPr>
        <p:spPr>
          <a:xfrm>
            <a:off x="2051720" y="983154"/>
            <a:ext cx="5514305" cy="646331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latin typeface="+mn-lt"/>
                <a:cs typeface="+mn-cs"/>
              </a:rPr>
              <a:t>16) س2 + 6س – 16 = 0 </a:t>
            </a:r>
          </a:p>
        </p:txBody>
      </p:sp>
      <p:sp>
        <p:nvSpPr>
          <p:cNvPr id="11" name="Flowchart: Process 20">
            <a:extLst>
              <a:ext uri="{FF2B5EF4-FFF2-40B4-BE49-F238E27FC236}">
                <a16:creationId xmlns:a16="http://schemas.microsoft.com/office/drawing/2014/main" id="{B54D2628-3743-4ADC-89C4-CB552F0FE1E5}"/>
              </a:ext>
            </a:extLst>
          </p:cNvPr>
          <p:cNvSpPr/>
          <p:nvPr/>
        </p:nvSpPr>
        <p:spPr>
          <a:xfrm>
            <a:off x="2652713" y="2708275"/>
            <a:ext cx="4537075" cy="58578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chemeClr val="tx1"/>
                </a:solidFill>
              </a:rPr>
              <a:t>(س </a:t>
            </a:r>
            <a:r>
              <a:rPr lang="ar-EG" sz="3200" b="1" cap="small" dirty="0">
                <a:solidFill>
                  <a:schemeClr val="tx1"/>
                </a:solidFill>
              </a:rPr>
              <a:t>+ 3</a:t>
            </a:r>
            <a:r>
              <a:rPr lang="ar-EG" sz="3200" b="1" cap="small" dirty="0" err="1">
                <a:solidFill>
                  <a:schemeClr val="tx1"/>
                </a:solidFill>
              </a:rPr>
              <a:t>)</a:t>
            </a:r>
            <a:r>
              <a:rPr lang="ar-EG" sz="3200" b="1" baseline="30000" dirty="0" err="1">
                <a:solidFill>
                  <a:schemeClr val="tx1"/>
                </a:solidFill>
              </a:rPr>
              <a:t> </a:t>
            </a:r>
            <a:r>
              <a:rPr lang="ar-EG" sz="3200" b="1" cap="small" dirty="0">
                <a:solidFill>
                  <a:schemeClr val="tx1"/>
                </a:solidFill>
              </a:rPr>
              <a:t>=    25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8FE69844-4BB6-3BE9-26CD-A7E840C5C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138" y="3582988"/>
            <a:ext cx="3168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latin typeface="Arial" charset="0"/>
                <a:cs typeface="Arial" charset="0"/>
              </a:rPr>
              <a:t>(س </a:t>
            </a:r>
            <a:r>
              <a:rPr lang="ar-EG" sz="3200" b="1" cap="small" dirty="0">
                <a:latin typeface="Arial" charset="0"/>
                <a:cs typeface="Arial" charset="0"/>
              </a:rPr>
              <a:t>+ 3</a:t>
            </a:r>
            <a:r>
              <a:rPr lang="ar-EG" sz="3200" b="1" cap="small" dirty="0" err="1">
                <a:latin typeface="Arial" charset="0"/>
                <a:cs typeface="Arial" charset="0"/>
              </a:rPr>
              <a:t>)= </a:t>
            </a:r>
            <a:r>
              <a:rPr lang="ar-EG" sz="3200" b="1" cap="small" dirty="0">
                <a:latin typeface="Arial" charset="0"/>
                <a:cs typeface="Arial" charset="0"/>
              </a:rPr>
              <a:t>± 5</a:t>
            </a:r>
            <a:endParaRPr lang="en-US" sz="3200" dirty="0">
              <a:latin typeface="Arial" charset="0"/>
              <a:cs typeface="Arial" charset="0"/>
            </a:endParaRPr>
          </a:p>
        </p:txBody>
      </p:sp>
      <p:grpSp>
        <p:nvGrpSpPr>
          <p:cNvPr id="15" name="مجموعة 22">
            <a:extLst>
              <a:ext uri="{FF2B5EF4-FFF2-40B4-BE49-F238E27FC236}">
                <a16:creationId xmlns:a16="http://schemas.microsoft.com/office/drawing/2014/main" id="{BAC36AC8-2818-D762-8A51-4C2CFE00CCC0}"/>
              </a:ext>
            </a:extLst>
          </p:cNvPr>
          <p:cNvGrpSpPr>
            <a:grpSpLocks/>
          </p:cNvGrpSpPr>
          <p:nvPr/>
        </p:nvGrpSpPr>
        <p:grpSpPr bwMode="auto">
          <a:xfrm>
            <a:off x="4305300" y="2708275"/>
            <a:ext cx="1008063" cy="504825"/>
            <a:chOff x="2555281" y="980728"/>
            <a:chExt cx="864591" cy="504056"/>
          </a:xfrm>
        </p:grpSpPr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B4C4A419-7C65-5BAD-3696-5D24857C9BCB}"/>
                </a:ext>
              </a:extLst>
            </p:cNvPr>
            <p:cNvCxnSpPr/>
            <p:nvPr/>
          </p:nvCxnSpPr>
          <p:spPr>
            <a:xfrm flipH="1">
              <a:off x="3275547" y="1269213"/>
              <a:ext cx="144325" cy="2155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9E768519-B049-E316-F31D-1067171A9542}"/>
                </a:ext>
              </a:extLst>
            </p:cNvPr>
            <p:cNvCxnSpPr/>
            <p:nvPr/>
          </p:nvCxnSpPr>
          <p:spPr>
            <a:xfrm>
              <a:off x="3275547" y="980728"/>
              <a:ext cx="9530" cy="504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D43C7696-50CA-2027-AC11-C65F9ADB53E5}"/>
                </a:ext>
              </a:extLst>
            </p:cNvPr>
            <p:cNvCxnSpPr/>
            <p:nvPr/>
          </p:nvCxnSpPr>
          <p:spPr>
            <a:xfrm flipV="1">
              <a:off x="2555281" y="998164"/>
              <a:ext cx="720266" cy="190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lowchart: Process 20">
            <a:extLst>
              <a:ext uri="{FF2B5EF4-FFF2-40B4-BE49-F238E27FC236}">
                <a16:creationId xmlns:a16="http://schemas.microsoft.com/office/drawing/2014/main" id="{DB857FC9-9383-38F1-F791-640020B5FFA8}"/>
              </a:ext>
            </a:extLst>
          </p:cNvPr>
          <p:cNvSpPr/>
          <p:nvPr/>
        </p:nvSpPr>
        <p:spPr>
          <a:xfrm>
            <a:off x="2627313" y="4314825"/>
            <a:ext cx="4538662" cy="584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chemeClr val="tx1"/>
                </a:solidFill>
              </a:rPr>
              <a:t>س </a:t>
            </a:r>
            <a:r>
              <a:rPr lang="ar-EG" sz="3200" b="1" cap="small" dirty="0">
                <a:solidFill>
                  <a:schemeClr val="tx1"/>
                </a:solidFill>
              </a:rPr>
              <a:t>= 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E65689D4-BC99-3C0F-C68B-F938DF820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891088"/>
            <a:ext cx="3167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latin typeface="Arial" charset="0"/>
                <a:cs typeface="Arial" charset="0"/>
              </a:rPr>
              <a:t>س = </a:t>
            </a:r>
            <a:r>
              <a:rPr lang="ar-EG" sz="3200" b="1" cap="small" dirty="0">
                <a:latin typeface="Arial" charset="0"/>
                <a:cs typeface="Arial" charset="0"/>
              </a:rPr>
              <a:t>-8</a:t>
            </a:r>
            <a:endParaRPr lang="en-US" sz="32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heel/>
    <p:sndAc>
      <p:stSnd>
        <p:snd r:embed="rId2" name="SOUND6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B97924-B3C1-4BAA-4FC9-D88250C60935}"/>
              </a:ext>
            </a:extLst>
          </p:cNvPr>
          <p:cNvSpPr/>
          <p:nvPr/>
        </p:nvSpPr>
        <p:spPr>
          <a:xfrm>
            <a:off x="3330575" y="1092404"/>
            <a:ext cx="4572000" cy="64611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latin typeface="+mn-lt"/>
                <a:cs typeface="+mn-cs"/>
              </a:rPr>
              <a:t>17) س2 – 2س – 14 = 0  </a:t>
            </a:r>
          </a:p>
        </p:txBody>
      </p:sp>
      <p:sp>
        <p:nvSpPr>
          <p:cNvPr id="13" name="Flowchart: Process 20">
            <a:extLst>
              <a:ext uri="{FF2B5EF4-FFF2-40B4-BE49-F238E27FC236}">
                <a16:creationId xmlns:a16="http://schemas.microsoft.com/office/drawing/2014/main" id="{F2C49CB8-5CD2-88B0-B6DD-1692C6F74D83}"/>
              </a:ext>
            </a:extLst>
          </p:cNvPr>
          <p:cNvSpPr/>
          <p:nvPr/>
        </p:nvSpPr>
        <p:spPr>
          <a:xfrm>
            <a:off x="3995738" y="2565400"/>
            <a:ext cx="3241675" cy="584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chemeClr val="tx1"/>
                </a:solidFill>
              </a:rPr>
              <a:t>س</a:t>
            </a:r>
            <a:r>
              <a:rPr lang="ar-EG" sz="3200" b="1" baseline="30000" dirty="0" err="1">
                <a:solidFill>
                  <a:schemeClr val="tx1"/>
                </a:solidFill>
              </a:rPr>
              <a:t>2</a:t>
            </a:r>
            <a:r>
              <a:rPr lang="ar-EG" sz="3200" b="1" cap="small" dirty="0">
                <a:solidFill>
                  <a:schemeClr val="tx1"/>
                </a:solidFill>
              </a:rPr>
              <a:t> - </a:t>
            </a:r>
            <a:r>
              <a:rPr lang="ar-EG" sz="3200" b="1" cap="small" dirty="0" err="1">
                <a:solidFill>
                  <a:schemeClr val="tx1"/>
                </a:solidFill>
              </a:rPr>
              <a:t>2س</a:t>
            </a:r>
            <a:r>
              <a:rPr lang="ar-EG" sz="3200" b="1" cap="small" dirty="0">
                <a:solidFill>
                  <a:schemeClr val="tx1"/>
                </a:solidFill>
              </a:rPr>
              <a:t> = 14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BDBB44F1-4DCB-21ED-EC94-581E4AB34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429000"/>
            <a:ext cx="22320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(- </a:t>
            </a:r>
            <a:r>
              <a:rPr lang="ar-EG" sz="2000" b="1" cap="small" dirty="0">
                <a:latin typeface="Arial" charset="0"/>
                <a:cs typeface="Arial" charset="0"/>
              </a:rPr>
              <a:t>ـــــــــــ</a:t>
            </a:r>
            <a:r>
              <a:rPr lang="ar-EG" sz="3200" b="1" cap="small" dirty="0">
                <a:latin typeface="Arial" charset="0"/>
                <a:cs typeface="Arial" charset="0"/>
              </a:rPr>
              <a:t>)</a:t>
            </a:r>
            <a:r>
              <a:rPr lang="ar-EG" sz="3200" b="1" baseline="30000" dirty="0">
                <a:latin typeface="Arial" charset="0"/>
                <a:cs typeface="Arial" charset="0"/>
              </a:rPr>
              <a:t> 2</a:t>
            </a:r>
            <a:r>
              <a:rPr lang="ar-EG" sz="3200" b="1" cap="small" dirty="0">
                <a:latin typeface="Arial" charset="0"/>
                <a:cs typeface="Arial" charset="0"/>
              </a:rPr>
              <a:t>= 1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03DDD914-EBF5-18E6-117C-ECE65A63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300" y="3284538"/>
            <a:ext cx="7239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2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00046651-4397-D839-C7C8-210087C7F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3789363"/>
            <a:ext cx="7254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2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7" name="Flowchart: Process 20">
            <a:extLst>
              <a:ext uri="{FF2B5EF4-FFF2-40B4-BE49-F238E27FC236}">
                <a16:creationId xmlns:a16="http://schemas.microsoft.com/office/drawing/2014/main" id="{437A01F6-0B40-0934-86D6-9E7638D46FA6}"/>
              </a:ext>
            </a:extLst>
          </p:cNvPr>
          <p:cNvSpPr/>
          <p:nvPr/>
        </p:nvSpPr>
        <p:spPr>
          <a:xfrm>
            <a:off x="2700338" y="4581525"/>
            <a:ext cx="4537075" cy="584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chemeClr val="tx1"/>
                </a:solidFill>
              </a:rPr>
              <a:t>س</a:t>
            </a:r>
            <a:r>
              <a:rPr lang="ar-EG" sz="3200" b="1" baseline="30000" dirty="0" err="1">
                <a:solidFill>
                  <a:schemeClr val="tx1"/>
                </a:solidFill>
              </a:rPr>
              <a:t>2</a:t>
            </a:r>
            <a:r>
              <a:rPr lang="ar-EG" sz="3200" b="1" cap="small" dirty="0">
                <a:solidFill>
                  <a:schemeClr val="tx1"/>
                </a:solidFill>
              </a:rPr>
              <a:t> - </a:t>
            </a:r>
            <a:r>
              <a:rPr lang="ar-EG" sz="3200" b="1" cap="small" dirty="0" err="1">
                <a:solidFill>
                  <a:schemeClr val="tx1"/>
                </a:solidFill>
              </a:rPr>
              <a:t>2س</a:t>
            </a:r>
            <a:r>
              <a:rPr lang="ar-EG" sz="3200" b="1" cap="small" dirty="0">
                <a:solidFill>
                  <a:schemeClr val="tx1"/>
                </a:solidFill>
              </a:rPr>
              <a:t> + 1= </a:t>
            </a:r>
            <a:r>
              <a:rPr lang="ar-EG" sz="3200" b="1" cap="small" dirty="0" err="1">
                <a:solidFill>
                  <a:schemeClr val="tx1"/>
                </a:solidFill>
              </a:rPr>
              <a:t>14 </a:t>
            </a:r>
            <a:r>
              <a:rPr lang="ar-EG" sz="3200" b="1" cap="small" dirty="0">
                <a:solidFill>
                  <a:schemeClr val="tx1"/>
                </a:solidFill>
              </a:rPr>
              <a:t>+ 1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02220EC0-7058-BD59-128A-7F03FB747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437188"/>
            <a:ext cx="3168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latin typeface="Arial" charset="0"/>
                <a:cs typeface="Arial" charset="0"/>
              </a:rPr>
              <a:t>(س </a:t>
            </a:r>
            <a:r>
              <a:rPr lang="ar-EG" sz="3200" b="1" cap="small" dirty="0">
                <a:latin typeface="Arial" charset="0"/>
                <a:cs typeface="Arial" charset="0"/>
              </a:rPr>
              <a:t>- 1)</a:t>
            </a:r>
            <a:r>
              <a:rPr lang="ar-EG" sz="3200" b="1" baseline="30000" dirty="0">
                <a:latin typeface="Arial" charset="0"/>
                <a:cs typeface="Arial" charset="0"/>
              </a:rPr>
              <a:t>2</a:t>
            </a:r>
            <a:r>
              <a:rPr lang="ar-EG" sz="3200" b="1" cap="small" dirty="0">
                <a:latin typeface="Arial" charset="0"/>
                <a:cs typeface="Arial" charset="0"/>
              </a:rPr>
              <a:t>= 15</a:t>
            </a:r>
            <a:endParaRPr lang="en-US" sz="32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heel/>
    <p:sndAc>
      <p:stSnd>
        <p:snd r:embed="rId2" name="SOUND6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endoflevelpo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A8E8D9-9E87-492D-6941-90EF403FD8DD}"/>
              </a:ext>
            </a:extLst>
          </p:cNvPr>
          <p:cNvSpPr/>
          <p:nvPr/>
        </p:nvSpPr>
        <p:spPr>
          <a:xfrm>
            <a:off x="2699792" y="1484784"/>
            <a:ext cx="4572000" cy="64611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latin typeface="+mn-lt"/>
                <a:cs typeface="+mn-cs"/>
              </a:rPr>
              <a:t>17) س2 – 2س – 14 = 0  </a:t>
            </a:r>
          </a:p>
        </p:txBody>
      </p:sp>
      <p:sp>
        <p:nvSpPr>
          <p:cNvPr id="13" name="Flowchart: Process 20">
            <a:extLst>
              <a:ext uri="{FF2B5EF4-FFF2-40B4-BE49-F238E27FC236}">
                <a16:creationId xmlns:a16="http://schemas.microsoft.com/office/drawing/2014/main" id="{27899E52-869C-3AA9-3B85-91BE541E3249}"/>
              </a:ext>
            </a:extLst>
          </p:cNvPr>
          <p:cNvSpPr/>
          <p:nvPr/>
        </p:nvSpPr>
        <p:spPr>
          <a:xfrm>
            <a:off x="2614613" y="3267075"/>
            <a:ext cx="4537075" cy="58578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chemeClr val="tx1"/>
                </a:solidFill>
              </a:rPr>
              <a:t>(س </a:t>
            </a:r>
            <a:r>
              <a:rPr lang="ar-EG" sz="3200" b="1" cap="small" dirty="0">
                <a:solidFill>
                  <a:schemeClr val="tx1"/>
                </a:solidFill>
              </a:rPr>
              <a:t>- 1</a:t>
            </a:r>
            <a:r>
              <a:rPr lang="ar-EG" sz="3200" b="1" cap="small" dirty="0" err="1">
                <a:solidFill>
                  <a:schemeClr val="tx1"/>
                </a:solidFill>
              </a:rPr>
              <a:t>)</a:t>
            </a:r>
            <a:r>
              <a:rPr lang="ar-EG" sz="3200" b="1" baseline="30000" dirty="0" err="1">
                <a:solidFill>
                  <a:schemeClr val="tx1"/>
                </a:solidFill>
              </a:rPr>
              <a:t> </a:t>
            </a:r>
            <a:r>
              <a:rPr lang="ar-EG" sz="3200" b="1" cap="small" dirty="0" err="1">
                <a:solidFill>
                  <a:schemeClr val="tx1"/>
                </a:solidFill>
              </a:rPr>
              <a:t>= </a:t>
            </a:r>
            <a:r>
              <a:rPr lang="ar-EG" sz="3200" b="1" cap="small" dirty="0">
                <a:solidFill>
                  <a:schemeClr val="tx1"/>
                </a:solidFill>
              </a:rPr>
              <a:t>±    15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CEE12EF0-56F0-27C0-82A5-42F5AF2ED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0" y="4059238"/>
            <a:ext cx="18002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latin typeface="Arial" panose="020B0604020202020204" pitchFamily="34" charset="0"/>
              </a:rPr>
              <a:t>س ≈ 4.9</a:t>
            </a:r>
            <a:endParaRPr lang="en-US" altLang="ar-EG">
              <a:latin typeface="Arial" panose="020B0604020202020204" pitchFamily="34" charset="0"/>
            </a:endParaRPr>
          </a:p>
        </p:txBody>
      </p:sp>
      <p:grpSp>
        <p:nvGrpSpPr>
          <p:cNvPr id="4" name="مجموعة 22">
            <a:extLst>
              <a:ext uri="{FF2B5EF4-FFF2-40B4-BE49-F238E27FC236}">
                <a16:creationId xmlns:a16="http://schemas.microsoft.com/office/drawing/2014/main" id="{F901AB57-9EC1-31BA-95EA-753BC414B387}"/>
              </a:ext>
            </a:extLst>
          </p:cNvPr>
          <p:cNvGrpSpPr>
            <a:grpSpLocks/>
          </p:cNvGrpSpPr>
          <p:nvPr/>
        </p:nvGrpSpPr>
        <p:grpSpPr bwMode="auto">
          <a:xfrm>
            <a:off x="4054475" y="3203575"/>
            <a:ext cx="1008063" cy="504825"/>
            <a:chOff x="2555281" y="980728"/>
            <a:chExt cx="864591" cy="504056"/>
          </a:xfrm>
        </p:grpSpPr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99F7F6E1-49A7-4A24-D3C3-1B7FE04BB867}"/>
                </a:ext>
              </a:extLst>
            </p:cNvPr>
            <p:cNvCxnSpPr/>
            <p:nvPr/>
          </p:nvCxnSpPr>
          <p:spPr>
            <a:xfrm flipH="1">
              <a:off x="3275547" y="1269213"/>
              <a:ext cx="144325" cy="2155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DBA604AC-11F1-8B79-4467-0ABFF70BDCD2}"/>
                </a:ext>
              </a:extLst>
            </p:cNvPr>
            <p:cNvCxnSpPr/>
            <p:nvPr/>
          </p:nvCxnSpPr>
          <p:spPr>
            <a:xfrm>
              <a:off x="3275547" y="980728"/>
              <a:ext cx="9530" cy="504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B891B5F6-1AA6-269D-EDB9-947B2198BE0A}"/>
                </a:ext>
              </a:extLst>
            </p:cNvPr>
            <p:cNvCxnSpPr/>
            <p:nvPr/>
          </p:nvCxnSpPr>
          <p:spPr>
            <a:xfrm flipV="1">
              <a:off x="2555281" y="998164"/>
              <a:ext cx="720266" cy="190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1">
            <a:extLst>
              <a:ext uri="{FF2B5EF4-FFF2-40B4-BE49-F238E27FC236}">
                <a16:creationId xmlns:a16="http://schemas.microsoft.com/office/drawing/2014/main" id="{FC9C768B-E524-E2D8-FAA3-A30DA32EC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588" y="4068763"/>
            <a:ext cx="180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latin typeface="Arial" panose="020B0604020202020204" pitchFamily="34" charset="0"/>
              </a:rPr>
              <a:t>س ≈ -2.9</a:t>
            </a:r>
            <a:endParaRPr lang="en-US" altLang="ar-EG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/>
    <p:sndAc>
      <p:stSnd>
        <p:snd r:embed="rId2" name="SOUND6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B065B3-E58F-2157-3D3D-7D3D2A1DF295}"/>
              </a:ext>
            </a:extLst>
          </p:cNvPr>
          <p:cNvSpPr/>
          <p:nvPr/>
        </p:nvSpPr>
        <p:spPr>
          <a:xfrm>
            <a:off x="2776392" y="1412776"/>
            <a:ext cx="4572000" cy="64611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latin typeface="+mn-lt"/>
                <a:cs typeface="+mn-cs"/>
              </a:rPr>
              <a:t>18) س2 – 8س – 1 = 8   </a:t>
            </a:r>
          </a:p>
        </p:txBody>
      </p:sp>
      <p:sp>
        <p:nvSpPr>
          <p:cNvPr id="13" name="Flowchart: Process 20">
            <a:extLst>
              <a:ext uri="{FF2B5EF4-FFF2-40B4-BE49-F238E27FC236}">
                <a16:creationId xmlns:a16="http://schemas.microsoft.com/office/drawing/2014/main" id="{58384B78-FDF8-CD59-2D38-96D466C351E0}"/>
              </a:ext>
            </a:extLst>
          </p:cNvPr>
          <p:cNvSpPr/>
          <p:nvPr/>
        </p:nvSpPr>
        <p:spPr>
          <a:xfrm>
            <a:off x="4067175" y="2762250"/>
            <a:ext cx="3241675" cy="584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chemeClr val="tx1"/>
                </a:solidFill>
              </a:rPr>
              <a:t>س</a:t>
            </a:r>
            <a:r>
              <a:rPr lang="ar-EG" sz="3200" b="1" baseline="30000" dirty="0" err="1">
                <a:solidFill>
                  <a:schemeClr val="tx1"/>
                </a:solidFill>
              </a:rPr>
              <a:t>2</a:t>
            </a:r>
            <a:r>
              <a:rPr lang="ar-EG" sz="3200" b="1" cap="small" dirty="0">
                <a:solidFill>
                  <a:schemeClr val="tx1"/>
                </a:solidFill>
              </a:rPr>
              <a:t> - </a:t>
            </a:r>
            <a:r>
              <a:rPr lang="ar-EG" sz="3200" b="1" cap="small" dirty="0" err="1">
                <a:solidFill>
                  <a:schemeClr val="tx1"/>
                </a:solidFill>
              </a:rPr>
              <a:t>8س</a:t>
            </a:r>
            <a:r>
              <a:rPr lang="ar-EG" sz="3200" b="1" cap="small" dirty="0">
                <a:solidFill>
                  <a:schemeClr val="tx1"/>
                </a:solidFill>
              </a:rPr>
              <a:t> </a:t>
            </a:r>
            <a:r>
              <a:rPr lang="ar-EG" sz="3200" b="1" cap="small" dirty="0" err="1">
                <a:solidFill>
                  <a:schemeClr val="tx1"/>
                </a:solidFill>
              </a:rPr>
              <a:t>-1 </a:t>
            </a:r>
            <a:r>
              <a:rPr lang="ar-EG" sz="3200" b="1" cap="small" dirty="0">
                <a:solidFill>
                  <a:schemeClr val="tx1"/>
                </a:solidFill>
              </a:rPr>
              <a:t>= 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Flowchart: Process 20">
            <a:extLst>
              <a:ext uri="{FF2B5EF4-FFF2-40B4-BE49-F238E27FC236}">
                <a16:creationId xmlns:a16="http://schemas.microsoft.com/office/drawing/2014/main" id="{9AA93662-22AA-AAD3-4346-7DC74BFD6ACB}"/>
              </a:ext>
            </a:extLst>
          </p:cNvPr>
          <p:cNvSpPr/>
          <p:nvPr/>
        </p:nvSpPr>
        <p:spPr>
          <a:xfrm>
            <a:off x="2771775" y="3511550"/>
            <a:ext cx="4537075" cy="58578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chemeClr val="tx1"/>
                </a:solidFill>
              </a:rPr>
              <a:t>س</a:t>
            </a:r>
            <a:r>
              <a:rPr lang="ar-EG" sz="3200" b="1" baseline="30000" dirty="0" err="1">
                <a:solidFill>
                  <a:schemeClr val="tx1"/>
                </a:solidFill>
              </a:rPr>
              <a:t>2</a:t>
            </a:r>
            <a:r>
              <a:rPr lang="ar-EG" sz="3200" b="1" cap="small" dirty="0">
                <a:solidFill>
                  <a:schemeClr val="tx1"/>
                </a:solidFill>
              </a:rPr>
              <a:t> - </a:t>
            </a:r>
            <a:r>
              <a:rPr lang="ar-EG" sz="3200" b="1" cap="small" dirty="0" err="1">
                <a:solidFill>
                  <a:schemeClr val="tx1"/>
                </a:solidFill>
              </a:rPr>
              <a:t>8س</a:t>
            </a:r>
            <a:r>
              <a:rPr lang="ar-EG" sz="3200" b="1" cap="small" dirty="0">
                <a:solidFill>
                  <a:schemeClr val="tx1"/>
                </a:solidFill>
              </a:rPr>
              <a:t> </a:t>
            </a:r>
            <a:r>
              <a:rPr lang="ar-EG" sz="3200" b="1" cap="small" dirty="0" err="1">
                <a:solidFill>
                  <a:schemeClr val="tx1"/>
                </a:solidFill>
              </a:rPr>
              <a:t>-1 +1 </a:t>
            </a:r>
            <a:r>
              <a:rPr lang="ar-EG" sz="3200" b="1" cap="small" dirty="0">
                <a:solidFill>
                  <a:schemeClr val="tx1"/>
                </a:solidFill>
              </a:rPr>
              <a:t>= </a:t>
            </a:r>
            <a:r>
              <a:rPr lang="ar-EG" sz="3200" b="1" cap="small" dirty="0" err="1">
                <a:solidFill>
                  <a:schemeClr val="tx1"/>
                </a:solidFill>
              </a:rPr>
              <a:t>8 </a:t>
            </a:r>
            <a:r>
              <a:rPr lang="ar-EG" sz="3200" b="1" cap="small" dirty="0">
                <a:solidFill>
                  <a:schemeClr val="tx1"/>
                </a:solidFill>
              </a:rPr>
              <a:t>+1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Flowchart: Process 20">
            <a:extLst>
              <a:ext uri="{FF2B5EF4-FFF2-40B4-BE49-F238E27FC236}">
                <a16:creationId xmlns:a16="http://schemas.microsoft.com/office/drawing/2014/main" id="{CA7DB9F1-C70F-EEE7-1581-066098CA357D}"/>
              </a:ext>
            </a:extLst>
          </p:cNvPr>
          <p:cNvSpPr/>
          <p:nvPr/>
        </p:nvSpPr>
        <p:spPr>
          <a:xfrm>
            <a:off x="3995738" y="4437063"/>
            <a:ext cx="3241675" cy="584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chemeClr val="tx1"/>
                </a:solidFill>
              </a:rPr>
              <a:t>س</a:t>
            </a:r>
            <a:r>
              <a:rPr lang="ar-EG" sz="3200" b="1" baseline="30000" dirty="0" err="1">
                <a:solidFill>
                  <a:schemeClr val="tx1"/>
                </a:solidFill>
              </a:rPr>
              <a:t>2</a:t>
            </a:r>
            <a:r>
              <a:rPr lang="ar-EG" sz="3200" b="1" cap="small" dirty="0">
                <a:solidFill>
                  <a:schemeClr val="tx1"/>
                </a:solidFill>
              </a:rPr>
              <a:t> - </a:t>
            </a:r>
            <a:r>
              <a:rPr lang="ar-EG" sz="3200" b="1" cap="small" dirty="0" err="1">
                <a:solidFill>
                  <a:schemeClr val="tx1"/>
                </a:solidFill>
              </a:rPr>
              <a:t>8س</a:t>
            </a:r>
            <a:r>
              <a:rPr lang="ar-EG" sz="3200" b="1" cap="small" dirty="0">
                <a:solidFill>
                  <a:schemeClr val="tx1"/>
                </a:solidFill>
              </a:rPr>
              <a:t> = 9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5AE47797-2D55-23EF-E21C-2C864DF09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5229225"/>
            <a:ext cx="23764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(- </a:t>
            </a:r>
            <a:r>
              <a:rPr lang="ar-EG" sz="2000" b="1" cap="small" dirty="0">
                <a:latin typeface="Arial" charset="0"/>
                <a:cs typeface="Arial" charset="0"/>
              </a:rPr>
              <a:t>ـــــــــــ</a:t>
            </a:r>
            <a:r>
              <a:rPr lang="ar-EG" sz="3200" b="1" cap="small" dirty="0">
                <a:latin typeface="Arial" charset="0"/>
                <a:cs typeface="Arial" charset="0"/>
              </a:rPr>
              <a:t>)</a:t>
            </a:r>
            <a:r>
              <a:rPr lang="ar-EG" sz="3200" b="1" baseline="30000" dirty="0">
                <a:latin typeface="Arial" charset="0"/>
                <a:cs typeface="Arial" charset="0"/>
              </a:rPr>
              <a:t> 2</a:t>
            </a:r>
            <a:r>
              <a:rPr lang="ar-EG" sz="3200" b="1" cap="small" dirty="0">
                <a:latin typeface="Arial" charset="0"/>
                <a:cs typeface="Arial" charset="0"/>
              </a:rPr>
              <a:t>= 16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42FCCEC-1B05-926E-C1C7-F7CF9AEE5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300" y="5013325"/>
            <a:ext cx="723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8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21C56BA7-51A8-CB19-A826-CABB93863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589588"/>
            <a:ext cx="7254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2</a:t>
            </a:r>
            <a:endParaRPr lang="en-US" sz="32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heel/>
    <p:sndAc>
      <p:stSnd>
        <p:snd r:embed="rId2" name="SOUND6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endoflevelpo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Process 20">
            <a:extLst>
              <a:ext uri="{FF2B5EF4-FFF2-40B4-BE49-F238E27FC236}">
                <a16:creationId xmlns:a16="http://schemas.microsoft.com/office/drawing/2014/main" id="{45257510-4507-35AA-78F9-BCF8A6C77BB4}"/>
              </a:ext>
            </a:extLst>
          </p:cNvPr>
          <p:cNvSpPr/>
          <p:nvPr/>
        </p:nvSpPr>
        <p:spPr>
          <a:xfrm>
            <a:off x="2771775" y="981075"/>
            <a:ext cx="4537075" cy="584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chemeClr val="tx1"/>
                </a:solidFill>
              </a:rPr>
              <a:t>س</a:t>
            </a:r>
            <a:r>
              <a:rPr lang="ar-EG" sz="3200" b="1" baseline="30000" dirty="0" err="1">
                <a:solidFill>
                  <a:schemeClr val="tx1"/>
                </a:solidFill>
              </a:rPr>
              <a:t>2</a:t>
            </a:r>
            <a:r>
              <a:rPr lang="ar-EG" sz="3200" b="1" cap="small" dirty="0">
                <a:solidFill>
                  <a:schemeClr val="tx1"/>
                </a:solidFill>
              </a:rPr>
              <a:t> - </a:t>
            </a:r>
            <a:r>
              <a:rPr lang="ar-EG" sz="3200" b="1" cap="small" dirty="0" err="1">
                <a:solidFill>
                  <a:schemeClr val="tx1"/>
                </a:solidFill>
              </a:rPr>
              <a:t>8س</a:t>
            </a:r>
            <a:r>
              <a:rPr lang="ar-EG" sz="3200" b="1" cap="small" dirty="0">
                <a:solidFill>
                  <a:schemeClr val="tx1"/>
                </a:solidFill>
              </a:rPr>
              <a:t> + 16= </a:t>
            </a:r>
            <a:r>
              <a:rPr lang="ar-EG" sz="3200" b="1" cap="small" dirty="0" err="1">
                <a:solidFill>
                  <a:schemeClr val="tx1"/>
                </a:solidFill>
              </a:rPr>
              <a:t>16 </a:t>
            </a:r>
            <a:r>
              <a:rPr lang="ar-EG" sz="3200" b="1" cap="small" dirty="0">
                <a:solidFill>
                  <a:schemeClr val="tx1"/>
                </a:solidFill>
              </a:rPr>
              <a:t>+ 9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5E6227E2-C327-CA82-6AE1-8C4AB6DD0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2133600"/>
            <a:ext cx="3168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latin typeface="Arial" charset="0"/>
                <a:cs typeface="Arial" charset="0"/>
              </a:rPr>
              <a:t>(س </a:t>
            </a:r>
            <a:r>
              <a:rPr lang="ar-EG" sz="3200" b="1" cap="small" dirty="0">
                <a:latin typeface="Arial" charset="0"/>
                <a:cs typeface="Arial" charset="0"/>
              </a:rPr>
              <a:t>- 4)</a:t>
            </a:r>
            <a:r>
              <a:rPr lang="ar-EG" sz="3200" b="1" baseline="30000" dirty="0">
                <a:latin typeface="Arial" charset="0"/>
                <a:cs typeface="Arial" charset="0"/>
              </a:rPr>
              <a:t>2</a:t>
            </a:r>
            <a:r>
              <a:rPr lang="ar-EG" sz="3200" b="1" cap="small" dirty="0">
                <a:latin typeface="Arial" charset="0"/>
                <a:cs typeface="Arial" charset="0"/>
              </a:rPr>
              <a:t>= 25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9" name="Flowchart: Process 20">
            <a:extLst>
              <a:ext uri="{FF2B5EF4-FFF2-40B4-BE49-F238E27FC236}">
                <a16:creationId xmlns:a16="http://schemas.microsoft.com/office/drawing/2014/main" id="{98940A1A-CDB0-CB4B-EA97-425BE654082E}"/>
              </a:ext>
            </a:extLst>
          </p:cNvPr>
          <p:cNvSpPr/>
          <p:nvPr/>
        </p:nvSpPr>
        <p:spPr>
          <a:xfrm>
            <a:off x="2700338" y="4365625"/>
            <a:ext cx="4537075" cy="584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chemeClr val="tx1"/>
                </a:solidFill>
              </a:rPr>
              <a:t>(س </a:t>
            </a:r>
            <a:r>
              <a:rPr lang="ar-EG" sz="3200" b="1" cap="small" dirty="0">
                <a:solidFill>
                  <a:schemeClr val="tx1"/>
                </a:solidFill>
              </a:rPr>
              <a:t>- 4</a:t>
            </a:r>
            <a:r>
              <a:rPr lang="ar-EG" sz="3200" b="1" cap="small" dirty="0" err="1">
                <a:solidFill>
                  <a:schemeClr val="tx1"/>
                </a:solidFill>
              </a:rPr>
              <a:t>)</a:t>
            </a:r>
            <a:r>
              <a:rPr lang="ar-EG" sz="3200" b="1" baseline="30000" dirty="0" err="1">
                <a:solidFill>
                  <a:schemeClr val="tx1"/>
                </a:solidFill>
              </a:rPr>
              <a:t> </a:t>
            </a:r>
            <a:r>
              <a:rPr lang="ar-EG" sz="3200" b="1" cap="small" dirty="0" err="1">
                <a:solidFill>
                  <a:schemeClr val="tx1"/>
                </a:solidFill>
              </a:rPr>
              <a:t>= </a:t>
            </a:r>
            <a:r>
              <a:rPr lang="ar-EG" sz="3200" b="1" cap="small" dirty="0">
                <a:solidFill>
                  <a:schemeClr val="tx1"/>
                </a:solidFill>
              </a:rPr>
              <a:t>±    25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727E6FBC-99D2-24E5-C0DF-C0F6F8DE7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5148263"/>
            <a:ext cx="2160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latin typeface="Arial" panose="020B0604020202020204" pitchFamily="34" charset="0"/>
              </a:rPr>
              <a:t>س = 4 ± 5</a:t>
            </a:r>
            <a:endParaRPr lang="en-US" altLang="ar-EG">
              <a:latin typeface="Arial" panose="020B0604020202020204" pitchFamily="34" charset="0"/>
            </a:endParaRPr>
          </a:p>
        </p:txBody>
      </p:sp>
      <p:grpSp>
        <p:nvGrpSpPr>
          <p:cNvPr id="11" name="مجموعة 22">
            <a:extLst>
              <a:ext uri="{FF2B5EF4-FFF2-40B4-BE49-F238E27FC236}">
                <a16:creationId xmlns:a16="http://schemas.microsoft.com/office/drawing/2014/main" id="{061CA0B0-F39A-4AD4-607D-F0A337860127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4292600"/>
            <a:ext cx="1008063" cy="504825"/>
            <a:chOff x="2555281" y="980728"/>
            <a:chExt cx="864591" cy="504056"/>
          </a:xfrm>
        </p:grpSpPr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BE7AE413-2A71-AAE9-9A82-F3F307A41D2F}"/>
                </a:ext>
              </a:extLst>
            </p:cNvPr>
            <p:cNvCxnSpPr/>
            <p:nvPr/>
          </p:nvCxnSpPr>
          <p:spPr>
            <a:xfrm flipH="1">
              <a:off x="3275547" y="1269213"/>
              <a:ext cx="144325" cy="2155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21A2AFE1-E346-20A6-5048-B207478289C9}"/>
                </a:ext>
              </a:extLst>
            </p:cNvPr>
            <p:cNvCxnSpPr/>
            <p:nvPr/>
          </p:nvCxnSpPr>
          <p:spPr>
            <a:xfrm>
              <a:off x="3275547" y="980728"/>
              <a:ext cx="9530" cy="504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C7475931-FD2E-95FB-D911-E20DB0C670F8}"/>
                </a:ext>
              </a:extLst>
            </p:cNvPr>
            <p:cNvCxnSpPr/>
            <p:nvPr/>
          </p:nvCxnSpPr>
          <p:spPr>
            <a:xfrm flipV="1">
              <a:off x="2555281" y="998164"/>
              <a:ext cx="720266" cy="190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">
            <a:extLst>
              <a:ext uri="{FF2B5EF4-FFF2-40B4-BE49-F238E27FC236}">
                <a16:creationId xmlns:a16="http://schemas.microsoft.com/office/drawing/2014/main" id="{C5CF6C0E-DE0C-2D06-BFB2-C5DEC377D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941888"/>
            <a:ext cx="180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latin typeface="Arial" panose="020B0604020202020204" pitchFamily="34" charset="0"/>
              </a:rPr>
              <a:t>س = 9</a:t>
            </a:r>
            <a:endParaRPr lang="en-US" altLang="ar-EG">
              <a:latin typeface="Arial" panose="020B0604020202020204" pitchFamily="34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BF3C522E-0940-4B22-9061-295B2F1EB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5580063"/>
            <a:ext cx="18002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latin typeface="Arial" panose="020B0604020202020204" pitchFamily="34" charset="0"/>
              </a:rPr>
              <a:t>س = -1</a:t>
            </a:r>
            <a:endParaRPr lang="en-US" altLang="ar-EG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/>
    <p:sndAc>
      <p:stSnd>
        <p:snd r:embed="rId2" name="SOUND6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9" grpId="0"/>
      <p:bldP spid="10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4CD065-C7E5-01CC-6884-2A679B398E6A}"/>
              </a:ext>
            </a:extLst>
          </p:cNvPr>
          <p:cNvSpPr/>
          <p:nvPr/>
        </p:nvSpPr>
        <p:spPr>
          <a:xfrm>
            <a:off x="2195736" y="1139222"/>
            <a:ext cx="5214938" cy="64611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latin typeface="+mn-lt"/>
                <a:cs typeface="+mn-cs"/>
              </a:rPr>
              <a:t>19) س2 + 3س + 21 = 22   </a:t>
            </a:r>
          </a:p>
        </p:txBody>
      </p:sp>
      <p:sp>
        <p:nvSpPr>
          <p:cNvPr id="13" name="Flowchart: Process 20">
            <a:extLst>
              <a:ext uri="{FF2B5EF4-FFF2-40B4-BE49-F238E27FC236}">
                <a16:creationId xmlns:a16="http://schemas.microsoft.com/office/drawing/2014/main" id="{094AC2E0-37C0-AB7D-E773-BD3EEC51C063}"/>
              </a:ext>
            </a:extLst>
          </p:cNvPr>
          <p:cNvSpPr/>
          <p:nvPr/>
        </p:nvSpPr>
        <p:spPr>
          <a:xfrm>
            <a:off x="2771775" y="3136900"/>
            <a:ext cx="4465638" cy="584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chemeClr val="tx1"/>
                </a:solidFill>
              </a:rPr>
              <a:t>س</a:t>
            </a:r>
            <a:r>
              <a:rPr lang="ar-EG" sz="3200" b="1" baseline="30000" dirty="0" err="1">
                <a:solidFill>
                  <a:schemeClr val="tx1"/>
                </a:solidFill>
              </a:rPr>
              <a:t>2</a:t>
            </a:r>
            <a:r>
              <a:rPr lang="ar-EG" sz="3200" b="1" cap="small" dirty="0">
                <a:solidFill>
                  <a:schemeClr val="tx1"/>
                </a:solidFill>
              </a:rPr>
              <a:t> + </a:t>
            </a:r>
            <a:r>
              <a:rPr lang="ar-EG" sz="3200" b="1" cap="small" dirty="0" err="1">
                <a:solidFill>
                  <a:schemeClr val="tx1"/>
                </a:solidFill>
              </a:rPr>
              <a:t>3س</a:t>
            </a:r>
            <a:r>
              <a:rPr lang="ar-EG" sz="3200" b="1" cap="small" dirty="0">
                <a:solidFill>
                  <a:schemeClr val="tx1"/>
                </a:solidFill>
              </a:rPr>
              <a:t> </a:t>
            </a:r>
            <a:r>
              <a:rPr lang="ar-EG" sz="3200" b="1" cap="small" dirty="0" err="1">
                <a:solidFill>
                  <a:schemeClr val="tx1"/>
                </a:solidFill>
              </a:rPr>
              <a:t>+21 </a:t>
            </a:r>
            <a:r>
              <a:rPr lang="ar-EG" sz="3200" b="1" cap="small" dirty="0">
                <a:solidFill>
                  <a:schemeClr val="tx1"/>
                </a:solidFill>
              </a:rPr>
              <a:t>= 22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Flowchart: Process 20">
            <a:extLst>
              <a:ext uri="{FF2B5EF4-FFF2-40B4-BE49-F238E27FC236}">
                <a16:creationId xmlns:a16="http://schemas.microsoft.com/office/drawing/2014/main" id="{1560906F-6CBE-0454-5849-D37B08B6453D}"/>
              </a:ext>
            </a:extLst>
          </p:cNvPr>
          <p:cNvSpPr/>
          <p:nvPr/>
        </p:nvSpPr>
        <p:spPr>
          <a:xfrm>
            <a:off x="2771775" y="5219700"/>
            <a:ext cx="4537075" cy="58578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chemeClr val="tx1"/>
                </a:solidFill>
              </a:rPr>
              <a:t>س</a:t>
            </a:r>
            <a:r>
              <a:rPr lang="ar-EG" sz="3200" b="1" baseline="30000" dirty="0" err="1">
                <a:solidFill>
                  <a:schemeClr val="tx1"/>
                </a:solidFill>
              </a:rPr>
              <a:t>2</a:t>
            </a:r>
            <a:r>
              <a:rPr lang="ar-EG" sz="3200" b="1" cap="small" dirty="0">
                <a:solidFill>
                  <a:schemeClr val="tx1"/>
                </a:solidFill>
              </a:rPr>
              <a:t> + </a:t>
            </a:r>
            <a:r>
              <a:rPr lang="ar-EG" sz="3200" b="1" cap="small" dirty="0" err="1">
                <a:solidFill>
                  <a:schemeClr val="tx1"/>
                </a:solidFill>
              </a:rPr>
              <a:t>3س</a:t>
            </a:r>
            <a:r>
              <a:rPr lang="ar-EG" sz="3200" b="1" cap="small" dirty="0">
                <a:solidFill>
                  <a:schemeClr val="tx1"/>
                </a:solidFill>
              </a:rPr>
              <a:t> = </a:t>
            </a:r>
            <a:r>
              <a:rPr lang="ar-EG" sz="3200" b="1" cap="small" dirty="0" err="1">
                <a:solidFill>
                  <a:schemeClr val="tx1"/>
                </a:solidFill>
              </a:rPr>
              <a:t>22 </a:t>
            </a:r>
            <a:r>
              <a:rPr lang="ar-EG" sz="3200" b="1" cap="small" dirty="0">
                <a:solidFill>
                  <a:schemeClr val="tx1"/>
                </a:solidFill>
              </a:rPr>
              <a:t>- 21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/>
    <p:sndAc>
      <p:stSnd>
        <p:snd r:embed="rId2" name="SOUND6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endoflevelpo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B92813-DF7E-EEB8-E511-697DA5958B22}"/>
              </a:ext>
            </a:extLst>
          </p:cNvPr>
          <p:cNvSpPr/>
          <p:nvPr/>
        </p:nvSpPr>
        <p:spPr>
          <a:xfrm>
            <a:off x="2165374" y="836712"/>
            <a:ext cx="5214938" cy="64611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latin typeface="+mn-lt"/>
                <a:cs typeface="+mn-cs"/>
              </a:rPr>
              <a:t>19) س</a:t>
            </a:r>
            <a:r>
              <a:rPr lang="ar-EG" sz="3600" b="1" baseline="30000" dirty="0">
                <a:latin typeface="Arial" charset="0"/>
                <a:cs typeface="Arial" charset="0"/>
              </a:rPr>
              <a:t> 2</a:t>
            </a:r>
            <a:r>
              <a:rPr lang="ar-EG" sz="3600" b="1" cap="small" dirty="0">
                <a:latin typeface="+mn-lt"/>
                <a:cs typeface="+mn-cs"/>
              </a:rPr>
              <a:t> + 3س + 21 = 22   </a:t>
            </a:r>
          </a:p>
        </p:txBody>
      </p:sp>
      <p:sp>
        <p:nvSpPr>
          <p:cNvPr id="16" name="Flowchart: Process 20">
            <a:extLst>
              <a:ext uri="{FF2B5EF4-FFF2-40B4-BE49-F238E27FC236}">
                <a16:creationId xmlns:a16="http://schemas.microsoft.com/office/drawing/2014/main" id="{FF41DA50-850A-62A5-ADB5-5165156E5E70}"/>
              </a:ext>
            </a:extLst>
          </p:cNvPr>
          <p:cNvSpPr/>
          <p:nvPr/>
        </p:nvSpPr>
        <p:spPr>
          <a:xfrm>
            <a:off x="3817938" y="2132013"/>
            <a:ext cx="3241675" cy="58578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chemeClr val="tx1"/>
                </a:solidFill>
              </a:rPr>
              <a:t>س</a:t>
            </a:r>
            <a:r>
              <a:rPr lang="ar-EG" sz="3200" b="1" baseline="30000" dirty="0" err="1">
                <a:solidFill>
                  <a:schemeClr val="tx1"/>
                </a:solidFill>
              </a:rPr>
              <a:t>2</a:t>
            </a:r>
            <a:r>
              <a:rPr lang="ar-EG" sz="3200" b="1" cap="small" dirty="0">
                <a:solidFill>
                  <a:schemeClr val="tx1"/>
                </a:solidFill>
              </a:rPr>
              <a:t> + </a:t>
            </a:r>
            <a:r>
              <a:rPr lang="ar-EG" sz="3200" b="1" cap="small" dirty="0" err="1">
                <a:solidFill>
                  <a:schemeClr val="tx1"/>
                </a:solidFill>
              </a:rPr>
              <a:t>3س</a:t>
            </a:r>
            <a:r>
              <a:rPr lang="ar-EG" sz="3200" b="1" cap="small" dirty="0">
                <a:solidFill>
                  <a:schemeClr val="tx1"/>
                </a:solidFill>
              </a:rPr>
              <a:t> = 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4411929A-1267-2995-166F-F0FC40BE7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3068638"/>
            <a:ext cx="3673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(</a:t>
            </a:r>
            <a:r>
              <a:rPr lang="ar-EG" sz="2000" b="1" cap="small" dirty="0">
                <a:latin typeface="Arial" charset="0"/>
                <a:cs typeface="Arial" charset="0"/>
              </a:rPr>
              <a:t>ـــــــــــ</a:t>
            </a:r>
            <a:r>
              <a:rPr lang="ar-EG" sz="3200" b="1" cap="small" dirty="0">
                <a:latin typeface="Arial" charset="0"/>
                <a:cs typeface="Arial" charset="0"/>
              </a:rPr>
              <a:t>)</a:t>
            </a:r>
            <a:r>
              <a:rPr lang="ar-EG" sz="3200" b="1" baseline="30000" dirty="0">
                <a:latin typeface="Arial" charset="0"/>
                <a:cs typeface="Arial" charset="0"/>
              </a:rPr>
              <a:t> 2</a:t>
            </a:r>
            <a:r>
              <a:rPr lang="ar-EG" sz="3200" b="1" cap="small" dirty="0">
                <a:latin typeface="Arial" charset="0"/>
                <a:cs typeface="Arial" charset="0"/>
              </a:rPr>
              <a:t>= </a:t>
            </a:r>
            <a:r>
              <a:rPr lang="ar-EG" sz="3200" b="1" cap="small" dirty="0" err="1">
                <a:latin typeface="Arial" charset="0"/>
                <a:cs typeface="Arial" charset="0"/>
              </a:rPr>
              <a:t>ـــــــ </a:t>
            </a:r>
            <a:r>
              <a:rPr lang="ar-EG" sz="3200" b="1" cap="small" dirty="0">
                <a:latin typeface="Arial" charset="0"/>
                <a:cs typeface="Arial" charset="0"/>
              </a:rPr>
              <a:t>= 2.25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FB9DFC48-3FD3-A68F-3519-1666E0D02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663" y="2916238"/>
            <a:ext cx="723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3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C50B27C6-AE5A-4767-F5D8-93B35AA7F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663" y="3419475"/>
            <a:ext cx="7239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2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05320EC5-BD67-3EE4-1380-B432F210D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913" y="2924175"/>
            <a:ext cx="7239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9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E2D98C57-B387-017B-FA10-E4E3AB25C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913" y="3492500"/>
            <a:ext cx="723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4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3" name="Flowchart: Process 20">
            <a:extLst>
              <a:ext uri="{FF2B5EF4-FFF2-40B4-BE49-F238E27FC236}">
                <a16:creationId xmlns:a16="http://schemas.microsoft.com/office/drawing/2014/main" id="{30A7ED0C-C79F-45F7-DD3C-040640344A2C}"/>
              </a:ext>
            </a:extLst>
          </p:cNvPr>
          <p:cNvSpPr/>
          <p:nvPr/>
        </p:nvSpPr>
        <p:spPr>
          <a:xfrm>
            <a:off x="2051050" y="4284663"/>
            <a:ext cx="5257800" cy="584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chemeClr val="tx1"/>
                </a:solidFill>
              </a:rPr>
              <a:t>س</a:t>
            </a:r>
            <a:r>
              <a:rPr lang="ar-EG" sz="3200" b="1" baseline="30000" dirty="0" err="1">
                <a:solidFill>
                  <a:schemeClr val="tx1"/>
                </a:solidFill>
              </a:rPr>
              <a:t>2</a:t>
            </a:r>
            <a:r>
              <a:rPr lang="ar-EG" sz="3200" b="1" cap="small" dirty="0">
                <a:solidFill>
                  <a:schemeClr val="tx1"/>
                </a:solidFill>
              </a:rPr>
              <a:t> + </a:t>
            </a:r>
            <a:r>
              <a:rPr lang="ar-EG" sz="3200" b="1" cap="small" dirty="0" err="1">
                <a:solidFill>
                  <a:schemeClr val="tx1"/>
                </a:solidFill>
              </a:rPr>
              <a:t>3س</a:t>
            </a:r>
            <a:r>
              <a:rPr lang="ar-EG" sz="3200" b="1" cap="small" dirty="0">
                <a:solidFill>
                  <a:schemeClr val="tx1"/>
                </a:solidFill>
              </a:rPr>
              <a:t> + </a:t>
            </a:r>
            <a:r>
              <a:rPr lang="ar-EG" sz="2000" b="1" cap="small" dirty="0" err="1">
                <a:solidFill>
                  <a:schemeClr val="tx1"/>
                </a:solidFill>
              </a:rPr>
              <a:t>ــــــــــ</a:t>
            </a:r>
            <a:r>
              <a:rPr lang="ar-EG" sz="3200" b="1" baseline="30000" dirty="0" err="1">
                <a:solidFill>
                  <a:schemeClr val="tx1"/>
                </a:solidFill>
              </a:rPr>
              <a:t> </a:t>
            </a:r>
            <a:r>
              <a:rPr lang="ar-EG" sz="3200" b="1" cap="small" dirty="0">
                <a:solidFill>
                  <a:schemeClr val="tx1"/>
                </a:solidFill>
              </a:rPr>
              <a:t>= </a:t>
            </a:r>
            <a:r>
              <a:rPr lang="ar-EG" sz="3200" b="1" cap="small" dirty="0" err="1">
                <a:solidFill>
                  <a:schemeClr val="tx1"/>
                </a:solidFill>
              </a:rPr>
              <a:t>1 </a:t>
            </a:r>
            <a:r>
              <a:rPr lang="ar-EG" sz="3200" b="1" cap="small" dirty="0">
                <a:solidFill>
                  <a:schemeClr val="tx1"/>
                </a:solidFill>
              </a:rPr>
              <a:t>+ ـــــــ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61AF00B8-3EB1-6313-1E4A-48D156739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229225"/>
            <a:ext cx="4751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latin typeface="Arial" charset="0"/>
                <a:cs typeface="Arial" charset="0"/>
              </a:rPr>
              <a:t>(س </a:t>
            </a:r>
            <a:r>
              <a:rPr lang="ar-EG" sz="3200" b="1" cap="small" dirty="0">
                <a:latin typeface="Arial" charset="0"/>
                <a:cs typeface="Arial" charset="0"/>
              </a:rPr>
              <a:t>+ </a:t>
            </a:r>
            <a:r>
              <a:rPr lang="ar-EG" sz="2000" b="1" cap="small" dirty="0">
                <a:latin typeface="Arial" charset="0"/>
                <a:cs typeface="Arial" charset="0"/>
              </a:rPr>
              <a:t>ـــــــــــ</a:t>
            </a:r>
            <a:r>
              <a:rPr lang="ar-EG" sz="3200" b="1" cap="small" dirty="0">
                <a:latin typeface="Arial" charset="0"/>
                <a:cs typeface="Arial" charset="0"/>
              </a:rPr>
              <a:t>)</a:t>
            </a:r>
            <a:r>
              <a:rPr lang="ar-EG" sz="3200" b="1" baseline="30000" dirty="0">
                <a:latin typeface="Arial" charset="0"/>
                <a:cs typeface="Arial" charset="0"/>
              </a:rPr>
              <a:t> 2</a:t>
            </a:r>
            <a:r>
              <a:rPr lang="ar-EG" sz="3200" b="1" cap="small" dirty="0">
                <a:latin typeface="Arial" charset="0"/>
                <a:cs typeface="Arial" charset="0"/>
              </a:rPr>
              <a:t>= ـــــــ 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73FD91A0-FDF1-29DB-9424-9682BA922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5" y="5084763"/>
            <a:ext cx="7239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3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F3035D7B-C6B4-081E-D6B7-8196F77DD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5" y="5589588"/>
            <a:ext cx="725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2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1DD07C98-DA75-356D-9B4C-8CB4871BE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076825"/>
            <a:ext cx="723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13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A64FD445-7BE9-563C-8481-995475DDD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653088"/>
            <a:ext cx="725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4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2FE59D66-4F59-7778-E951-93DAF20BC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338" y="4149725"/>
            <a:ext cx="723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9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506F7D0A-1E19-6000-67A0-1C8818471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338" y="4652963"/>
            <a:ext cx="725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4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88878515-8978-C206-DDE9-1C8481563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4140200"/>
            <a:ext cx="723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9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D9D1B0E1-C60A-5182-07A3-05F1A2478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4645025"/>
            <a:ext cx="725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4</a:t>
            </a:r>
            <a:endParaRPr lang="en-US" sz="32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heel/>
    <p:sndAc>
      <p:stSnd>
        <p:snd r:embed="rId2" name="SOUND6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13" grpId="0"/>
      <p:bldP spid="14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765" y="489175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1" name="Group 61"/>
          <p:cNvGrpSpPr/>
          <p:nvPr/>
        </p:nvGrpSpPr>
        <p:grpSpPr>
          <a:xfrm rot="-63649">
            <a:off x="383696" y="1119405"/>
            <a:ext cx="8376609" cy="4619191"/>
            <a:chOff x="0" y="0"/>
            <a:chExt cx="22337622" cy="12317841"/>
          </a:xfrm>
        </p:grpSpPr>
        <p:sp>
          <p:nvSpPr>
            <p:cNvPr id="62" name="Freeform 62"/>
            <p:cNvSpPr/>
            <p:nvPr/>
          </p:nvSpPr>
          <p:spPr>
            <a:xfrm>
              <a:off x="0" y="3713493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3" name="Freeform 63"/>
            <p:cNvSpPr/>
            <p:nvPr/>
          </p:nvSpPr>
          <p:spPr>
            <a:xfrm rot="-10800000">
              <a:off x="0" y="2296215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4" name="Freeform 64"/>
            <p:cNvSpPr/>
            <p:nvPr/>
          </p:nvSpPr>
          <p:spPr>
            <a:xfrm rot="-10800000">
              <a:off x="0" y="0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839546" y="2032759"/>
            <a:ext cx="5123005" cy="2663548"/>
            <a:chOff x="0" y="0"/>
            <a:chExt cx="1978702" cy="635605"/>
          </a:xfrm>
        </p:grpSpPr>
        <p:sp>
          <p:nvSpPr>
            <p:cNvPr id="68" name="Freeform 68"/>
            <p:cNvSpPr/>
            <p:nvPr/>
          </p:nvSpPr>
          <p:spPr>
            <a:xfrm>
              <a:off x="9779" y="6223"/>
              <a:ext cx="1963970" cy="620238"/>
            </a:xfrm>
            <a:custGeom>
              <a:avLst/>
              <a:gdLst/>
              <a:ahLst/>
              <a:cxnLst/>
              <a:rect l="l" t="t" r="r" b="b"/>
              <a:pathLst>
                <a:path w="1963970" h="620238">
                  <a:moveTo>
                    <a:pt x="1963462" y="479014"/>
                  </a:moveTo>
                  <a:lnTo>
                    <a:pt x="1963462" y="455519"/>
                  </a:lnTo>
                  <a:cubicBezTo>
                    <a:pt x="1963462" y="455138"/>
                    <a:pt x="1963462" y="454757"/>
                    <a:pt x="1963462" y="454376"/>
                  </a:cubicBezTo>
                  <a:cubicBezTo>
                    <a:pt x="1963462" y="454503"/>
                    <a:pt x="1963462" y="454757"/>
                    <a:pt x="1963462" y="454884"/>
                  </a:cubicBezTo>
                  <a:lnTo>
                    <a:pt x="1963208" y="212861"/>
                  </a:lnTo>
                  <a:lnTo>
                    <a:pt x="1963208" y="212224"/>
                  </a:lnTo>
                  <a:cubicBezTo>
                    <a:pt x="1963208" y="211715"/>
                    <a:pt x="1963208" y="211205"/>
                    <a:pt x="1963208" y="210823"/>
                  </a:cubicBezTo>
                  <a:lnTo>
                    <a:pt x="1963208" y="163195"/>
                  </a:lnTo>
                  <a:cubicBezTo>
                    <a:pt x="1963335" y="164084"/>
                    <a:pt x="1963462" y="165608"/>
                    <a:pt x="1963589" y="167259"/>
                  </a:cubicBezTo>
                  <a:cubicBezTo>
                    <a:pt x="1962954" y="151384"/>
                    <a:pt x="1963716" y="134112"/>
                    <a:pt x="1963208" y="125349"/>
                  </a:cubicBezTo>
                  <a:lnTo>
                    <a:pt x="1962827" y="126238"/>
                  </a:lnTo>
                  <a:cubicBezTo>
                    <a:pt x="1962700" y="120777"/>
                    <a:pt x="1962573" y="115824"/>
                    <a:pt x="1962700" y="110998"/>
                  </a:cubicBezTo>
                  <a:cubicBezTo>
                    <a:pt x="1962573" y="105283"/>
                    <a:pt x="1962700" y="98552"/>
                    <a:pt x="1961811" y="92456"/>
                  </a:cubicBezTo>
                  <a:cubicBezTo>
                    <a:pt x="1960160" y="80010"/>
                    <a:pt x="1956858" y="66929"/>
                    <a:pt x="1947714" y="52451"/>
                  </a:cubicBezTo>
                  <a:lnTo>
                    <a:pt x="1947714" y="52705"/>
                  </a:lnTo>
                  <a:cubicBezTo>
                    <a:pt x="1940221" y="40894"/>
                    <a:pt x="1930061" y="28448"/>
                    <a:pt x="1920409" y="20828"/>
                  </a:cubicBezTo>
                  <a:cubicBezTo>
                    <a:pt x="1906312" y="11176"/>
                    <a:pt x="1918758" y="20828"/>
                    <a:pt x="1906693" y="13589"/>
                  </a:cubicBezTo>
                  <a:cubicBezTo>
                    <a:pt x="1905804" y="12827"/>
                    <a:pt x="1904153" y="12446"/>
                    <a:pt x="1902248" y="12319"/>
                  </a:cubicBezTo>
                  <a:cubicBezTo>
                    <a:pt x="1895644" y="9017"/>
                    <a:pt x="1894628" y="8890"/>
                    <a:pt x="1893485" y="8636"/>
                  </a:cubicBezTo>
                  <a:cubicBezTo>
                    <a:pt x="1892342" y="8509"/>
                    <a:pt x="1891326" y="8001"/>
                    <a:pt x="1883960" y="5588"/>
                  </a:cubicBezTo>
                  <a:cubicBezTo>
                    <a:pt x="1883198" y="5334"/>
                    <a:pt x="1882309" y="5080"/>
                    <a:pt x="1881420" y="4699"/>
                  </a:cubicBezTo>
                  <a:lnTo>
                    <a:pt x="1880023" y="3429"/>
                  </a:lnTo>
                  <a:cubicBezTo>
                    <a:pt x="1877483" y="2667"/>
                    <a:pt x="1873038" y="2921"/>
                    <a:pt x="1868593" y="3302"/>
                  </a:cubicBezTo>
                  <a:cubicBezTo>
                    <a:pt x="1866815" y="3048"/>
                    <a:pt x="1865164" y="2540"/>
                    <a:pt x="1863259" y="2413"/>
                  </a:cubicBezTo>
                  <a:cubicBezTo>
                    <a:pt x="1858941" y="2159"/>
                    <a:pt x="1853607" y="1778"/>
                    <a:pt x="1849797" y="1778"/>
                  </a:cubicBezTo>
                  <a:cubicBezTo>
                    <a:pt x="1845860" y="1778"/>
                    <a:pt x="1841923" y="1778"/>
                    <a:pt x="1837986" y="1778"/>
                  </a:cubicBezTo>
                  <a:cubicBezTo>
                    <a:pt x="1829985" y="1778"/>
                    <a:pt x="1821730" y="1778"/>
                    <a:pt x="1813221" y="1778"/>
                  </a:cubicBezTo>
                  <a:cubicBezTo>
                    <a:pt x="1796076" y="1778"/>
                    <a:pt x="1778042" y="1905"/>
                    <a:pt x="1722604" y="1905"/>
                  </a:cubicBezTo>
                  <a:lnTo>
                    <a:pt x="1725356" y="1651"/>
                  </a:lnTo>
                  <a:lnTo>
                    <a:pt x="1548296" y="1905"/>
                  </a:lnTo>
                  <a:cubicBezTo>
                    <a:pt x="1475820" y="1905"/>
                    <a:pt x="1402427" y="1905"/>
                    <a:pt x="1329034" y="2032"/>
                  </a:cubicBezTo>
                  <a:cubicBezTo>
                    <a:pt x="1286833" y="2032"/>
                    <a:pt x="1241880" y="2286"/>
                    <a:pt x="1196009" y="2540"/>
                  </a:cubicBezTo>
                  <a:lnTo>
                    <a:pt x="835466" y="3048"/>
                  </a:lnTo>
                  <a:cubicBezTo>
                    <a:pt x="729964" y="2032"/>
                    <a:pt x="624461" y="2540"/>
                    <a:pt x="520793" y="4572"/>
                  </a:cubicBezTo>
                  <a:lnTo>
                    <a:pt x="490519" y="5334"/>
                  </a:lnTo>
                  <a:cubicBezTo>
                    <a:pt x="318963" y="5080"/>
                    <a:pt x="217130" y="4318"/>
                    <a:pt x="193294" y="3937"/>
                  </a:cubicBezTo>
                  <a:lnTo>
                    <a:pt x="193675" y="4318"/>
                  </a:lnTo>
                  <a:cubicBezTo>
                    <a:pt x="184785" y="4191"/>
                    <a:pt x="162687" y="3429"/>
                    <a:pt x="161925" y="2159"/>
                  </a:cubicBezTo>
                  <a:cubicBezTo>
                    <a:pt x="161798" y="2032"/>
                    <a:pt x="161925" y="1905"/>
                    <a:pt x="161671" y="1905"/>
                  </a:cubicBezTo>
                  <a:cubicBezTo>
                    <a:pt x="159639" y="1905"/>
                    <a:pt x="157734" y="2032"/>
                    <a:pt x="156083" y="2032"/>
                  </a:cubicBezTo>
                  <a:cubicBezTo>
                    <a:pt x="156083" y="2032"/>
                    <a:pt x="101473" y="0"/>
                    <a:pt x="91567" y="3937"/>
                  </a:cubicBezTo>
                  <a:cubicBezTo>
                    <a:pt x="83947" y="4953"/>
                    <a:pt x="75692" y="6858"/>
                    <a:pt x="67183" y="10541"/>
                  </a:cubicBezTo>
                  <a:cubicBezTo>
                    <a:pt x="44323" y="19558"/>
                    <a:pt x="20828" y="40005"/>
                    <a:pt x="9525" y="67183"/>
                  </a:cubicBezTo>
                  <a:cubicBezTo>
                    <a:pt x="3683" y="80518"/>
                    <a:pt x="889" y="95123"/>
                    <a:pt x="889" y="108839"/>
                  </a:cubicBezTo>
                  <a:cubicBezTo>
                    <a:pt x="889" y="111506"/>
                    <a:pt x="889" y="114046"/>
                    <a:pt x="889" y="116713"/>
                  </a:cubicBezTo>
                  <a:lnTo>
                    <a:pt x="889" y="161163"/>
                  </a:lnTo>
                  <a:cubicBezTo>
                    <a:pt x="889" y="171450"/>
                    <a:pt x="889" y="179451"/>
                    <a:pt x="889" y="184023"/>
                  </a:cubicBezTo>
                  <a:lnTo>
                    <a:pt x="889" y="183515"/>
                  </a:lnTo>
                  <a:lnTo>
                    <a:pt x="889" y="201930"/>
                  </a:lnTo>
                  <a:cubicBezTo>
                    <a:pt x="762" y="224323"/>
                    <a:pt x="1016" y="248903"/>
                    <a:pt x="0" y="269789"/>
                  </a:cubicBezTo>
                  <a:cubicBezTo>
                    <a:pt x="0" y="278831"/>
                    <a:pt x="127" y="293222"/>
                    <a:pt x="254" y="310925"/>
                  </a:cubicBezTo>
                  <a:cubicBezTo>
                    <a:pt x="127" y="328627"/>
                    <a:pt x="0" y="343018"/>
                    <a:pt x="0" y="352061"/>
                  </a:cubicBezTo>
                  <a:cubicBezTo>
                    <a:pt x="1016" y="372692"/>
                    <a:pt x="762" y="396890"/>
                    <a:pt x="889" y="419177"/>
                  </a:cubicBezTo>
                  <a:lnTo>
                    <a:pt x="889" y="438374"/>
                  </a:lnTo>
                  <a:lnTo>
                    <a:pt x="889" y="437993"/>
                  </a:lnTo>
                  <a:cubicBezTo>
                    <a:pt x="889" y="441803"/>
                    <a:pt x="889" y="448153"/>
                    <a:pt x="889" y="456154"/>
                  </a:cubicBezTo>
                  <a:lnTo>
                    <a:pt x="889" y="513177"/>
                  </a:lnTo>
                  <a:cubicBezTo>
                    <a:pt x="889" y="526893"/>
                    <a:pt x="3683" y="541498"/>
                    <a:pt x="9525" y="554833"/>
                  </a:cubicBezTo>
                  <a:cubicBezTo>
                    <a:pt x="20828" y="581884"/>
                    <a:pt x="44450" y="602458"/>
                    <a:pt x="67183" y="611475"/>
                  </a:cubicBezTo>
                  <a:cubicBezTo>
                    <a:pt x="78486" y="616301"/>
                    <a:pt x="89662" y="618079"/>
                    <a:pt x="98806" y="618968"/>
                  </a:cubicBezTo>
                  <a:cubicBezTo>
                    <a:pt x="104267" y="619349"/>
                    <a:pt x="108331" y="619349"/>
                    <a:pt x="111633" y="619349"/>
                  </a:cubicBezTo>
                  <a:cubicBezTo>
                    <a:pt x="110871" y="619476"/>
                    <a:pt x="109982" y="619603"/>
                    <a:pt x="108966" y="619603"/>
                  </a:cubicBezTo>
                  <a:cubicBezTo>
                    <a:pt x="111252" y="619476"/>
                    <a:pt x="112776" y="619349"/>
                    <a:pt x="113538" y="619222"/>
                  </a:cubicBezTo>
                  <a:cubicBezTo>
                    <a:pt x="115316" y="619222"/>
                    <a:pt x="116840" y="619222"/>
                    <a:pt x="118237" y="619222"/>
                  </a:cubicBezTo>
                  <a:lnTo>
                    <a:pt x="114300" y="619095"/>
                  </a:lnTo>
                  <a:cubicBezTo>
                    <a:pt x="142748" y="618333"/>
                    <a:pt x="139065" y="619730"/>
                    <a:pt x="161925" y="620238"/>
                  </a:cubicBezTo>
                  <a:cubicBezTo>
                    <a:pt x="161544" y="619984"/>
                    <a:pt x="161798" y="619857"/>
                    <a:pt x="162433" y="619603"/>
                  </a:cubicBezTo>
                  <a:lnTo>
                    <a:pt x="161925" y="620238"/>
                  </a:lnTo>
                  <a:lnTo>
                    <a:pt x="1830747" y="620238"/>
                  </a:lnTo>
                  <a:cubicBezTo>
                    <a:pt x="1833160" y="620238"/>
                    <a:pt x="1835573" y="620238"/>
                    <a:pt x="1837986" y="620238"/>
                  </a:cubicBezTo>
                  <a:cubicBezTo>
                    <a:pt x="1842050" y="620238"/>
                    <a:pt x="1845987" y="620238"/>
                    <a:pt x="1849797" y="620238"/>
                  </a:cubicBezTo>
                  <a:cubicBezTo>
                    <a:pt x="1853607" y="620238"/>
                    <a:pt x="1858941" y="619984"/>
                    <a:pt x="1863259" y="619603"/>
                  </a:cubicBezTo>
                  <a:cubicBezTo>
                    <a:pt x="1865037" y="619349"/>
                    <a:pt x="1866815" y="618968"/>
                    <a:pt x="1868593" y="618714"/>
                  </a:cubicBezTo>
                  <a:cubicBezTo>
                    <a:pt x="1873038" y="619095"/>
                    <a:pt x="1877483" y="619349"/>
                    <a:pt x="1879896" y="618587"/>
                  </a:cubicBezTo>
                  <a:lnTo>
                    <a:pt x="1881039" y="617063"/>
                  </a:lnTo>
                  <a:cubicBezTo>
                    <a:pt x="1881039" y="617063"/>
                    <a:pt x="1898184" y="614523"/>
                    <a:pt x="1912916" y="605633"/>
                  </a:cubicBezTo>
                  <a:cubicBezTo>
                    <a:pt x="1913551" y="605379"/>
                    <a:pt x="1915075" y="604490"/>
                    <a:pt x="1920155" y="601061"/>
                  </a:cubicBezTo>
                  <a:cubicBezTo>
                    <a:pt x="1929807" y="593441"/>
                    <a:pt x="1939967" y="580995"/>
                    <a:pt x="1947460" y="569184"/>
                  </a:cubicBezTo>
                  <a:lnTo>
                    <a:pt x="1947460" y="569438"/>
                  </a:lnTo>
                  <a:cubicBezTo>
                    <a:pt x="1954445" y="558389"/>
                    <a:pt x="1957874" y="548229"/>
                    <a:pt x="1959906" y="538450"/>
                  </a:cubicBezTo>
                  <a:cubicBezTo>
                    <a:pt x="1959906" y="538450"/>
                    <a:pt x="1959906" y="538450"/>
                    <a:pt x="1960033" y="538323"/>
                  </a:cubicBezTo>
                  <a:cubicBezTo>
                    <a:pt x="1960668" y="536672"/>
                    <a:pt x="1961684" y="528798"/>
                    <a:pt x="1961684" y="528798"/>
                  </a:cubicBezTo>
                  <a:cubicBezTo>
                    <a:pt x="1962319" y="523591"/>
                    <a:pt x="1963970" y="508605"/>
                    <a:pt x="1963462" y="479014"/>
                  </a:cubicBezTo>
                  <a:close/>
                </a:path>
              </a:pathLst>
            </a:custGeom>
            <a:solidFill>
              <a:srgbClr val="FDD336"/>
            </a:solid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6471646" y="1586296"/>
            <a:ext cx="1064972" cy="1095215"/>
            <a:chOff x="0" y="0"/>
            <a:chExt cx="2839924" cy="2920572"/>
          </a:xfrm>
        </p:grpSpPr>
        <p:sp>
          <p:nvSpPr>
            <p:cNvPr id="71" name="Freeform 71"/>
            <p:cNvSpPr/>
            <p:nvPr/>
          </p:nvSpPr>
          <p:spPr>
            <a:xfrm rot="5400000">
              <a:off x="109610" y="192257"/>
              <a:ext cx="2620705" cy="2236191"/>
            </a:xfrm>
            <a:custGeom>
              <a:avLst/>
              <a:gdLst/>
              <a:ahLst/>
              <a:cxnLst/>
              <a:rect l="l" t="t" r="r" b="b"/>
              <a:pathLst>
                <a:path w="2620705" h="2236191">
                  <a:moveTo>
                    <a:pt x="0" y="0"/>
                  </a:moveTo>
                  <a:lnTo>
                    <a:pt x="2620704" y="0"/>
                  </a:lnTo>
                  <a:lnTo>
                    <a:pt x="2620704" y="2236191"/>
                  </a:lnTo>
                  <a:lnTo>
                    <a:pt x="0" y="2236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r="-13632"/>
              </a:stretch>
            </a:blipFill>
          </p:spPr>
          <p:txBody>
            <a:bodyPr/>
            <a:lstStyle/>
            <a:p>
              <a:endParaRPr lang="ar-SA"/>
            </a:p>
          </p:txBody>
        </p:sp>
        <p:grpSp>
          <p:nvGrpSpPr>
            <p:cNvPr id="72" name="Group 72"/>
            <p:cNvGrpSpPr/>
            <p:nvPr/>
          </p:nvGrpSpPr>
          <p:grpSpPr>
            <a:xfrm>
              <a:off x="0" y="2485022"/>
              <a:ext cx="2839924" cy="435550"/>
              <a:chOff x="0" y="0"/>
              <a:chExt cx="560973" cy="86035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0" y="0"/>
                <a:ext cx="560973" cy="86035"/>
              </a:xfrm>
              <a:custGeom>
                <a:avLst/>
                <a:gdLst/>
                <a:ahLst/>
                <a:cxnLst/>
                <a:rect l="l" t="t" r="r" b="b"/>
                <a:pathLst>
                  <a:path w="560973" h="86035">
                    <a:moveTo>
                      <a:pt x="18174" y="0"/>
                    </a:moveTo>
                    <a:lnTo>
                      <a:pt x="542799" y="0"/>
                    </a:lnTo>
                    <a:cubicBezTo>
                      <a:pt x="552836" y="0"/>
                      <a:pt x="560973" y="8137"/>
                      <a:pt x="560973" y="18174"/>
                    </a:cubicBezTo>
                    <a:lnTo>
                      <a:pt x="560973" y="67861"/>
                    </a:lnTo>
                    <a:cubicBezTo>
                      <a:pt x="560973" y="77898"/>
                      <a:pt x="552836" y="86035"/>
                      <a:pt x="542799" y="86035"/>
                    </a:cubicBezTo>
                    <a:lnTo>
                      <a:pt x="18174" y="86035"/>
                    </a:lnTo>
                    <a:cubicBezTo>
                      <a:pt x="8137" y="86035"/>
                      <a:pt x="0" y="77898"/>
                      <a:pt x="0" y="67861"/>
                    </a:cubicBezTo>
                    <a:lnTo>
                      <a:pt x="0" y="18174"/>
                    </a:lnTo>
                    <a:cubicBezTo>
                      <a:pt x="0" y="8137"/>
                      <a:pt x="8137" y="0"/>
                      <a:pt x="18174" y="0"/>
                    </a:cubicBezTo>
                    <a:close/>
                  </a:path>
                </a:pathLst>
              </a:custGeom>
              <a:solidFill>
                <a:srgbClr val="B25C2C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0" y="-19050"/>
                <a:ext cx="560973" cy="10508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03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5" name="Group 75"/>
          <p:cNvGrpSpPr/>
          <p:nvPr/>
        </p:nvGrpSpPr>
        <p:grpSpPr>
          <a:xfrm>
            <a:off x="6471646" y="2870059"/>
            <a:ext cx="1064972" cy="1095215"/>
            <a:chOff x="0" y="0"/>
            <a:chExt cx="2839924" cy="2920572"/>
          </a:xfrm>
        </p:grpSpPr>
        <p:sp>
          <p:nvSpPr>
            <p:cNvPr id="76" name="Freeform 76"/>
            <p:cNvSpPr/>
            <p:nvPr/>
          </p:nvSpPr>
          <p:spPr>
            <a:xfrm rot="5400000">
              <a:off x="109610" y="192257"/>
              <a:ext cx="2620705" cy="2236191"/>
            </a:xfrm>
            <a:custGeom>
              <a:avLst/>
              <a:gdLst/>
              <a:ahLst/>
              <a:cxnLst/>
              <a:rect l="l" t="t" r="r" b="b"/>
              <a:pathLst>
                <a:path w="2620705" h="2236191">
                  <a:moveTo>
                    <a:pt x="0" y="0"/>
                  </a:moveTo>
                  <a:lnTo>
                    <a:pt x="2620704" y="0"/>
                  </a:lnTo>
                  <a:lnTo>
                    <a:pt x="2620704" y="2236191"/>
                  </a:lnTo>
                  <a:lnTo>
                    <a:pt x="0" y="2236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r="-13632"/>
              </a:stretch>
            </a:blipFill>
          </p:spPr>
          <p:txBody>
            <a:bodyPr/>
            <a:lstStyle/>
            <a:p>
              <a:endParaRPr lang="ar-SA"/>
            </a:p>
          </p:txBody>
        </p:sp>
        <p:grpSp>
          <p:nvGrpSpPr>
            <p:cNvPr id="77" name="Group 77"/>
            <p:cNvGrpSpPr/>
            <p:nvPr/>
          </p:nvGrpSpPr>
          <p:grpSpPr>
            <a:xfrm>
              <a:off x="0" y="2485022"/>
              <a:ext cx="2839924" cy="435550"/>
              <a:chOff x="0" y="0"/>
              <a:chExt cx="560973" cy="86035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560973" cy="86035"/>
              </a:xfrm>
              <a:custGeom>
                <a:avLst/>
                <a:gdLst/>
                <a:ahLst/>
                <a:cxnLst/>
                <a:rect l="l" t="t" r="r" b="b"/>
                <a:pathLst>
                  <a:path w="560973" h="86035">
                    <a:moveTo>
                      <a:pt x="18174" y="0"/>
                    </a:moveTo>
                    <a:lnTo>
                      <a:pt x="542799" y="0"/>
                    </a:lnTo>
                    <a:cubicBezTo>
                      <a:pt x="552836" y="0"/>
                      <a:pt x="560973" y="8137"/>
                      <a:pt x="560973" y="18174"/>
                    </a:cubicBezTo>
                    <a:lnTo>
                      <a:pt x="560973" y="67861"/>
                    </a:lnTo>
                    <a:cubicBezTo>
                      <a:pt x="560973" y="77898"/>
                      <a:pt x="552836" y="86035"/>
                      <a:pt x="542799" y="86035"/>
                    </a:cubicBezTo>
                    <a:lnTo>
                      <a:pt x="18174" y="86035"/>
                    </a:lnTo>
                    <a:cubicBezTo>
                      <a:pt x="8137" y="86035"/>
                      <a:pt x="0" y="77898"/>
                      <a:pt x="0" y="67861"/>
                    </a:cubicBezTo>
                    <a:lnTo>
                      <a:pt x="0" y="18174"/>
                    </a:lnTo>
                    <a:cubicBezTo>
                      <a:pt x="0" y="8137"/>
                      <a:pt x="8137" y="0"/>
                      <a:pt x="18174" y="0"/>
                    </a:cubicBezTo>
                    <a:close/>
                  </a:path>
                </a:pathLst>
              </a:custGeom>
              <a:solidFill>
                <a:srgbClr val="B25C2C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9" name="TextBox 79"/>
              <p:cNvSpPr txBox="1"/>
              <p:nvPr/>
            </p:nvSpPr>
            <p:spPr>
              <a:xfrm>
                <a:off x="0" y="-19050"/>
                <a:ext cx="560973" cy="10508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03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0" name="Group 80"/>
          <p:cNvGrpSpPr/>
          <p:nvPr/>
        </p:nvGrpSpPr>
        <p:grpSpPr>
          <a:xfrm>
            <a:off x="6471646" y="4153822"/>
            <a:ext cx="1064972" cy="1095215"/>
            <a:chOff x="0" y="0"/>
            <a:chExt cx="2839924" cy="2920572"/>
          </a:xfrm>
        </p:grpSpPr>
        <p:sp>
          <p:nvSpPr>
            <p:cNvPr id="81" name="Freeform 81"/>
            <p:cNvSpPr/>
            <p:nvPr/>
          </p:nvSpPr>
          <p:spPr>
            <a:xfrm rot="5400000">
              <a:off x="109610" y="192257"/>
              <a:ext cx="2620705" cy="2236191"/>
            </a:xfrm>
            <a:custGeom>
              <a:avLst/>
              <a:gdLst/>
              <a:ahLst/>
              <a:cxnLst/>
              <a:rect l="l" t="t" r="r" b="b"/>
              <a:pathLst>
                <a:path w="2620705" h="2236191">
                  <a:moveTo>
                    <a:pt x="0" y="0"/>
                  </a:moveTo>
                  <a:lnTo>
                    <a:pt x="2620704" y="0"/>
                  </a:lnTo>
                  <a:lnTo>
                    <a:pt x="2620704" y="2236191"/>
                  </a:lnTo>
                  <a:lnTo>
                    <a:pt x="0" y="2236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r="-13632"/>
              </a:stretch>
            </a:blipFill>
          </p:spPr>
          <p:txBody>
            <a:bodyPr/>
            <a:lstStyle/>
            <a:p>
              <a:endParaRPr lang="ar-SA"/>
            </a:p>
          </p:txBody>
        </p:sp>
        <p:grpSp>
          <p:nvGrpSpPr>
            <p:cNvPr id="82" name="Group 82"/>
            <p:cNvGrpSpPr/>
            <p:nvPr/>
          </p:nvGrpSpPr>
          <p:grpSpPr>
            <a:xfrm>
              <a:off x="0" y="2485022"/>
              <a:ext cx="2839924" cy="435550"/>
              <a:chOff x="0" y="0"/>
              <a:chExt cx="560973" cy="86035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0" y="0"/>
                <a:ext cx="560973" cy="86035"/>
              </a:xfrm>
              <a:custGeom>
                <a:avLst/>
                <a:gdLst/>
                <a:ahLst/>
                <a:cxnLst/>
                <a:rect l="l" t="t" r="r" b="b"/>
                <a:pathLst>
                  <a:path w="560973" h="86035">
                    <a:moveTo>
                      <a:pt x="18174" y="0"/>
                    </a:moveTo>
                    <a:lnTo>
                      <a:pt x="542799" y="0"/>
                    </a:lnTo>
                    <a:cubicBezTo>
                      <a:pt x="552836" y="0"/>
                      <a:pt x="560973" y="8137"/>
                      <a:pt x="560973" y="18174"/>
                    </a:cubicBezTo>
                    <a:lnTo>
                      <a:pt x="560973" y="67861"/>
                    </a:lnTo>
                    <a:cubicBezTo>
                      <a:pt x="560973" y="77898"/>
                      <a:pt x="552836" y="86035"/>
                      <a:pt x="542799" y="86035"/>
                    </a:cubicBezTo>
                    <a:lnTo>
                      <a:pt x="18174" y="86035"/>
                    </a:lnTo>
                    <a:cubicBezTo>
                      <a:pt x="8137" y="86035"/>
                      <a:pt x="0" y="77898"/>
                      <a:pt x="0" y="67861"/>
                    </a:cubicBezTo>
                    <a:lnTo>
                      <a:pt x="0" y="18174"/>
                    </a:lnTo>
                    <a:cubicBezTo>
                      <a:pt x="0" y="8137"/>
                      <a:pt x="8137" y="0"/>
                      <a:pt x="18174" y="0"/>
                    </a:cubicBezTo>
                    <a:close/>
                  </a:path>
                </a:pathLst>
              </a:custGeom>
              <a:solidFill>
                <a:srgbClr val="B25C2C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" name="TextBox 84"/>
              <p:cNvSpPr txBox="1"/>
              <p:nvPr/>
            </p:nvSpPr>
            <p:spPr>
              <a:xfrm>
                <a:off x="0" y="-19050"/>
                <a:ext cx="560973" cy="10508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03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5" name="TextBox 3">
            <a:extLst>
              <a:ext uri="{FF2B5EF4-FFF2-40B4-BE49-F238E27FC236}">
                <a16:creationId xmlns:a16="http://schemas.microsoft.com/office/drawing/2014/main" id="{4C7E118A-E6CE-28AD-5F07-5600B5220407}"/>
              </a:ext>
            </a:extLst>
          </p:cNvPr>
          <p:cNvSpPr txBox="1"/>
          <p:nvPr/>
        </p:nvSpPr>
        <p:spPr bwMode="auto">
          <a:xfrm>
            <a:off x="3737318" y="2826635"/>
            <a:ext cx="2166420" cy="83099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8-3</a:t>
            </a:r>
          </a:p>
        </p:txBody>
      </p:sp>
      <p:sp>
        <p:nvSpPr>
          <p:cNvPr id="85" name="TextBox 3">
            <a:extLst>
              <a:ext uri="{FF2B5EF4-FFF2-40B4-BE49-F238E27FC236}">
                <a16:creationId xmlns:a16="http://schemas.microsoft.com/office/drawing/2014/main" id="{5E6AA6ED-150D-4330-96B3-AD50DEF45E20}"/>
              </a:ext>
            </a:extLst>
          </p:cNvPr>
          <p:cNvSpPr txBox="1"/>
          <p:nvPr/>
        </p:nvSpPr>
        <p:spPr bwMode="auto">
          <a:xfrm>
            <a:off x="929010" y="2319124"/>
            <a:ext cx="3101398" cy="1940957"/>
          </a:xfrm>
          <a:prstGeom prst="flowChartAlternateProcess">
            <a:avLst/>
          </a:prstGeom>
          <a:solidFill>
            <a:srgbClr val="58AB9B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dirty="0">
                <a:solidFill>
                  <a:prstClr val="black"/>
                </a:solidFill>
                <a:cs typeface="Times New Roman" panose="02020603050405020304" pitchFamily="18" charset="0"/>
              </a:rPr>
              <a:t>تابع حل المعادلات التربيعية بإكمال المربع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Process 20">
            <a:extLst>
              <a:ext uri="{FF2B5EF4-FFF2-40B4-BE49-F238E27FC236}">
                <a16:creationId xmlns:a16="http://schemas.microsoft.com/office/drawing/2014/main" id="{D85024F5-7135-B243-5C34-9534A26BAB0F}"/>
              </a:ext>
            </a:extLst>
          </p:cNvPr>
          <p:cNvSpPr/>
          <p:nvPr/>
        </p:nvSpPr>
        <p:spPr>
          <a:xfrm>
            <a:off x="1943100" y="1700213"/>
            <a:ext cx="5257800" cy="584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chemeClr val="tx1"/>
                </a:solidFill>
              </a:rPr>
              <a:t>س </a:t>
            </a:r>
            <a:r>
              <a:rPr lang="ar-EG" sz="3200" b="1" cap="small" dirty="0">
                <a:solidFill>
                  <a:schemeClr val="tx1"/>
                </a:solidFill>
              </a:rPr>
              <a:t>+ </a:t>
            </a:r>
            <a:r>
              <a:rPr lang="ar-EG" sz="2000" b="1" cap="small" dirty="0" err="1">
                <a:solidFill>
                  <a:schemeClr val="tx1"/>
                </a:solidFill>
              </a:rPr>
              <a:t>ــــــــــ</a:t>
            </a:r>
            <a:r>
              <a:rPr lang="ar-EG" sz="3200" b="1" baseline="30000" dirty="0" err="1">
                <a:solidFill>
                  <a:schemeClr val="tx1"/>
                </a:solidFill>
              </a:rPr>
              <a:t> </a:t>
            </a:r>
            <a:r>
              <a:rPr lang="ar-EG" sz="3200" b="1" cap="small" dirty="0">
                <a:solidFill>
                  <a:schemeClr val="tx1"/>
                </a:solidFill>
              </a:rPr>
              <a:t>=     ـــــــ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0253B710-7EC9-E23F-495B-253FBEA9A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350" y="1565275"/>
            <a:ext cx="723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3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E532CDD6-2872-CCC2-D923-B92A78A3A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350" y="2068513"/>
            <a:ext cx="725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2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EE9CA26A-6D08-8CEC-6EE2-7505E0EB1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1492250"/>
            <a:ext cx="7239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13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F3A088D8-A6C7-BDC5-7B1B-B43C56B7B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925" y="2060575"/>
            <a:ext cx="725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4</a:t>
            </a:r>
            <a:endParaRPr lang="en-US" sz="3200" dirty="0">
              <a:latin typeface="Arial" charset="0"/>
              <a:cs typeface="Arial" charset="0"/>
            </a:endParaRPr>
          </a:p>
        </p:txBody>
      </p:sp>
      <p:grpSp>
        <p:nvGrpSpPr>
          <p:cNvPr id="4" name="مجموعة 22">
            <a:extLst>
              <a:ext uri="{FF2B5EF4-FFF2-40B4-BE49-F238E27FC236}">
                <a16:creationId xmlns:a16="http://schemas.microsoft.com/office/drawing/2014/main" id="{6A7A78EF-2988-29ED-C08E-D239C00F314C}"/>
              </a:ext>
            </a:extLst>
          </p:cNvPr>
          <p:cNvGrpSpPr>
            <a:grpSpLocks/>
          </p:cNvGrpSpPr>
          <p:nvPr/>
        </p:nvGrpSpPr>
        <p:grpSpPr bwMode="auto">
          <a:xfrm>
            <a:off x="4248150" y="1492250"/>
            <a:ext cx="1008063" cy="865188"/>
            <a:chOff x="2555281" y="980728"/>
            <a:chExt cx="864591" cy="504056"/>
          </a:xfrm>
        </p:grpSpPr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CBA4E074-932B-BE2C-670F-41E6B35C8AF4}"/>
                </a:ext>
              </a:extLst>
            </p:cNvPr>
            <p:cNvCxnSpPr/>
            <p:nvPr/>
          </p:nvCxnSpPr>
          <p:spPr>
            <a:xfrm flipH="1">
              <a:off x="3275547" y="1268364"/>
              <a:ext cx="144325" cy="2164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D4B96C55-6C13-FA4F-F7B5-561634146925}"/>
                </a:ext>
              </a:extLst>
            </p:cNvPr>
            <p:cNvCxnSpPr/>
            <p:nvPr/>
          </p:nvCxnSpPr>
          <p:spPr>
            <a:xfrm>
              <a:off x="3275547" y="980728"/>
              <a:ext cx="9530" cy="504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رابط مستقيم 28">
              <a:extLst>
                <a:ext uri="{FF2B5EF4-FFF2-40B4-BE49-F238E27FC236}">
                  <a16:creationId xmlns:a16="http://schemas.microsoft.com/office/drawing/2014/main" id="{4C1473DD-641C-7873-0BEE-606D8D2AB195}"/>
                </a:ext>
              </a:extLst>
            </p:cNvPr>
            <p:cNvCxnSpPr/>
            <p:nvPr/>
          </p:nvCxnSpPr>
          <p:spPr>
            <a:xfrm flipV="1">
              <a:off x="2555281" y="998301"/>
              <a:ext cx="720266" cy="184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Flowchart: Process 20">
            <a:extLst>
              <a:ext uri="{FF2B5EF4-FFF2-40B4-BE49-F238E27FC236}">
                <a16:creationId xmlns:a16="http://schemas.microsoft.com/office/drawing/2014/main" id="{59E26163-E078-A7BA-48D4-2B7F73F7DD01}"/>
              </a:ext>
            </a:extLst>
          </p:cNvPr>
          <p:cNvSpPr/>
          <p:nvPr/>
        </p:nvSpPr>
        <p:spPr>
          <a:xfrm>
            <a:off x="1762125" y="3051175"/>
            <a:ext cx="5257800" cy="58578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chemeClr val="tx1"/>
                </a:solidFill>
              </a:rPr>
              <a:t>س </a:t>
            </a:r>
            <a:r>
              <a:rPr lang="ar-EG" sz="3200" b="1" cap="small" dirty="0">
                <a:solidFill>
                  <a:schemeClr val="tx1"/>
                </a:solidFill>
              </a:rPr>
              <a:t>=     </a:t>
            </a:r>
            <a:r>
              <a:rPr lang="ar-EG" sz="2000" b="1" cap="small" dirty="0" err="1">
                <a:solidFill>
                  <a:schemeClr val="tx1"/>
                </a:solidFill>
              </a:rPr>
              <a:t>ــــــــــ</a:t>
            </a:r>
            <a:r>
              <a:rPr lang="ar-EG" sz="3200" b="1" baseline="30000" dirty="0" err="1">
                <a:solidFill>
                  <a:schemeClr val="tx1"/>
                </a:solidFill>
              </a:rPr>
              <a:t> </a:t>
            </a:r>
            <a:r>
              <a:rPr lang="ar-EG" sz="3200" b="1" cap="small" dirty="0">
                <a:solidFill>
                  <a:schemeClr val="tx1"/>
                </a:solidFill>
              </a:rPr>
              <a:t>- </a:t>
            </a:r>
            <a:r>
              <a:rPr lang="ar-EG" sz="3200" b="1" cap="small" dirty="0" err="1">
                <a:solidFill>
                  <a:schemeClr val="tx1"/>
                </a:solidFill>
              </a:rPr>
              <a:t>ـــــــ </a:t>
            </a:r>
            <a:r>
              <a:rPr lang="ar-EG" sz="3200" b="1" cap="small" dirty="0">
                <a:solidFill>
                  <a:schemeClr val="tx1"/>
                </a:solidFill>
              </a:rPr>
              <a:t>= 0.3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1" name="Rectangle 1">
            <a:extLst>
              <a:ext uri="{FF2B5EF4-FFF2-40B4-BE49-F238E27FC236}">
                <a16:creationId xmlns:a16="http://schemas.microsoft.com/office/drawing/2014/main" id="{8B79CCBB-F5D4-C1D2-70F1-8A182EDCE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450" y="2852738"/>
            <a:ext cx="7239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13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32" name="Rectangle 1">
            <a:extLst>
              <a:ext uri="{FF2B5EF4-FFF2-40B4-BE49-F238E27FC236}">
                <a16:creationId xmlns:a16="http://schemas.microsoft.com/office/drawing/2014/main" id="{359ECE98-E0B2-B9E5-6E79-CC89341CB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3421063"/>
            <a:ext cx="725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4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A5C59597-4137-03FF-EE84-DA8D3E580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150" y="2844800"/>
            <a:ext cx="723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3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34" name="Rectangle 1">
            <a:extLst>
              <a:ext uri="{FF2B5EF4-FFF2-40B4-BE49-F238E27FC236}">
                <a16:creationId xmlns:a16="http://schemas.microsoft.com/office/drawing/2014/main" id="{68A1196C-AA44-B2D3-BE5F-A00ED45F8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7800" y="3411538"/>
            <a:ext cx="7254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2</a:t>
            </a:r>
            <a:endParaRPr lang="en-US" sz="3200" dirty="0">
              <a:latin typeface="Arial" charset="0"/>
              <a:cs typeface="Arial" charset="0"/>
            </a:endParaRPr>
          </a:p>
        </p:txBody>
      </p:sp>
      <p:grpSp>
        <p:nvGrpSpPr>
          <p:cNvPr id="5" name="مجموعة 22">
            <a:extLst>
              <a:ext uri="{FF2B5EF4-FFF2-40B4-BE49-F238E27FC236}">
                <a16:creationId xmlns:a16="http://schemas.microsoft.com/office/drawing/2014/main" id="{40ED3833-27EA-8271-0B1D-ECC68EC541B2}"/>
              </a:ext>
            </a:extLst>
          </p:cNvPr>
          <p:cNvGrpSpPr>
            <a:grpSpLocks/>
          </p:cNvGrpSpPr>
          <p:nvPr/>
        </p:nvGrpSpPr>
        <p:grpSpPr bwMode="auto">
          <a:xfrm>
            <a:off x="5073650" y="2844800"/>
            <a:ext cx="1008063" cy="863600"/>
            <a:chOff x="2555281" y="980728"/>
            <a:chExt cx="864591" cy="504056"/>
          </a:xfrm>
        </p:grpSpPr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833B4291-2ABB-57E7-FDE8-EFE7324224AA}"/>
                </a:ext>
              </a:extLst>
            </p:cNvPr>
            <p:cNvCxnSpPr/>
            <p:nvPr/>
          </p:nvCxnSpPr>
          <p:spPr>
            <a:xfrm flipH="1">
              <a:off x="3275547" y="1268893"/>
              <a:ext cx="144325" cy="2158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164D9899-F766-1B35-93B0-4037A0F19D5C}"/>
                </a:ext>
              </a:extLst>
            </p:cNvPr>
            <p:cNvCxnSpPr/>
            <p:nvPr/>
          </p:nvCxnSpPr>
          <p:spPr>
            <a:xfrm>
              <a:off x="3275547" y="980728"/>
              <a:ext cx="9530" cy="504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2307BD17-6401-268C-BE8F-AF4D9D7219BF}"/>
                </a:ext>
              </a:extLst>
            </p:cNvPr>
            <p:cNvCxnSpPr/>
            <p:nvPr/>
          </p:nvCxnSpPr>
          <p:spPr>
            <a:xfrm flipV="1">
              <a:off x="2555281" y="998333"/>
              <a:ext cx="720266" cy="185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Flowchart: Process 20">
            <a:extLst>
              <a:ext uri="{FF2B5EF4-FFF2-40B4-BE49-F238E27FC236}">
                <a16:creationId xmlns:a16="http://schemas.microsoft.com/office/drawing/2014/main" id="{F6FB30B7-B089-3182-F3DD-478B18CDAA17}"/>
              </a:ext>
            </a:extLst>
          </p:cNvPr>
          <p:cNvSpPr/>
          <p:nvPr/>
        </p:nvSpPr>
        <p:spPr>
          <a:xfrm>
            <a:off x="1943100" y="4491038"/>
            <a:ext cx="5257800" cy="58578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chemeClr val="tx1"/>
                </a:solidFill>
              </a:rPr>
              <a:t>س = </a:t>
            </a:r>
            <a:r>
              <a:rPr lang="ar-EG" sz="3200" b="1" cap="small" dirty="0">
                <a:solidFill>
                  <a:schemeClr val="tx1"/>
                </a:solidFill>
              </a:rPr>
              <a:t>-     </a:t>
            </a:r>
            <a:r>
              <a:rPr lang="ar-EG" sz="2000" b="1" cap="small" dirty="0" err="1">
                <a:solidFill>
                  <a:schemeClr val="tx1"/>
                </a:solidFill>
              </a:rPr>
              <a:t>ــــــــــ</a:t>
            </a:r>
            <a:r>
              <a:rPr lang="ar-EG" sz="3200" b="1" baseline="30000" dirty="0" err="1">
                <a:solidFill>
                  <a:schemeClr val="tx1"/>
                </a:solidFill>
              </a:rPr>
              <a:t> </a:t>
            </a:r>
            <a:r>
              <a:rPr lang="ar-EG" sz="3200" b="1" cap="small" dirty="0">
                <a:solidFill>
                  <a:schemeClr val="tx1"/>
                </a:solidFill>
              </a:rPr>
              <a:t>- </a:t>
            </a:r>
            <a:r>
              <a:rPr lang="ar-EG" sz="3200" b="1" cap="small" dirty="0" err="1">
                <a:solidFill>
                  <a:schemeClr val="tx1"/>
                </a:solidFill>
              </a:rPr>
              <a:t>ـــــــ = </a:t>
            </a:r>
            <a:r>
              <a:rPr lang="ar-EG" sz="3200" b="1" cap="small" dirty="0">
                <a:solidFill>
                  <a:schemeClr val="tx1"/>
                </a:solidFill>
              </a:rPr>
              <a:t>-3.3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9102D05B-4CA5-5FA7-B062-E9B0C758F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0" y="4292600"/>
            <a:ext cx="7239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13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3D15901A-9835-1D30-3DFD-E912766F1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4860925"/>
            <a:ext cx="725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4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35" name="Rectangle 1">
            <a:extLst>
              <a:ext uri="{FF2B5EF4-FFF2-40B4-BE49-F238E27FC236}">
                <a16:creationId xmlns:a16="http://schemas.microsoft.com/office/drawing/2014/main" id="{732BC37F-420E-6769-7981-8F75B794D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763" y="4284663"/>
            <a:ext cx="723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3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39" name="Rectangle 1">
            <a:extLst>
              <a:ext uri="{FF2B5EF4-FFF2-40B4-BE49-F238E27FC236}">
                <a16:creationId xmlns:a16="http://schemas.microsoft.com/office/drawing/2014/main" id="{30B70B73-D0A5-5B81-0E1C-82DCBF8D9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851400"/>
            <a:ext cx="725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2</a:t>
            </a:r>
            <a:endParaRPr lang="en-US" sz="3200" dirty="0">
              <a:latin typeface="Arial" charset="0"/>
              <a:cs typeface="Arial" charset="0"/>
            </a:endParaRPr>
          </a:p>
        </p:txBody>
      </p:sp>
      <p:grpSp>
        <p:nvGrpSpPr>
          <p:cNvPr id="40" name="مجموعة 22">
            <a:extLst>
              <a:ext uri="{FF2B5EF4-FFF2-40B4-BE49-F238E27FC236}">
                <a16:creationId xmlns:a16="http://schemas.microsoft.com/office/drawing/2014/main" id="{E6697468-B669-339E-9A2E-805FCC7CC3C2}"/>
              </a:ext>
            </a:extLst>
          </p:cNvPr>
          <p:cNvGrpSpPr>
            <a:grpSpLocks/>
          </p:cNvGrpSpPr>
          <p:nvPr/>
        </p:nvGrpSpPr>
        <p:grpSpPr bwMode="auto">
          <a:xfrm>
            <a:off x="4895850" y="4284663"/>
            <a:ext cx="1008063" cy="863600"/>
            <a:chOff x="2555281" y="980728"/>
            <a:chExt cx="864591" cy="504056"/>
          </a:xfrm>
        </p:grpSpPr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7CF3E31E-EA4D-9936-32A8-C94F1093B31D}"/>
                </a:ext>
              </a:extLst>
            </p:cNvPr>
            <p:cNvCxnSpPr/>
            <p:nvPr/>
          </p:nvCxnSpPr>
          <p:spPr>
            <a:xfrm flipH="1">
              <a:off x="3275547" y="1268892"/>
              <a:ext cx="144325" cy="2158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EB8EA5B6-CF3F-9652-A162-1B1604F54CCF}"/>
                </a:ext>
              </a:extLst>
            </p:cNvPr>
            <p:cNvCxnSpPr/>
            <p:nvPr/>
          </p:nvCxnSpPr>
          <p:spPr>
            <a:xfrm>
              <a:off x="3275547" y="980728"/>
              <a:ext cx="9530" cy="504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>
              <a:extLst>
                <a:ext uri="{FF2B5EF4-FFF2-40B4-BE49-F238E27FC236}">
                  <a16:creationId xmlns:a16="http://schemas.microsoft.com/office/drawing/2014/main" id="{B0D7A692-E00F-02DF-8642-DF9313203F7A}"/>
                </a:ext>
              </a:extLst>
            </p:cNvPr>
            <p:cNvCxnSpPr/>
            <p:nvPr/>
          </p:nvCxnSpPr>
          <p:spPr>
            <a:xfrm flipV="1">
              <a:off x="2555281" y="998333"/>
              <a:ext cx="720266" cy="185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heel/>
    <p:sndAc>
      <p:stSnd>
        <p:snd r:embed="rId2" name="SOUND6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24" grpId="0"/>
      <p:bldP spid="25" grpId="0"/>
      <p:bldP spid="30" grpId="0"/>
      <p:bldP spid="31" grpId="0"/>
      <p:bldP spid="32" grpId="0"/>
      <p:bldP spid="33" grpId="0"/>
      <p:bldP spid="34" grpId="0"/>
      <p:bldP spid="20" grpId="0"/>
      <p:bldP spid="21" grpId="0"/>
      <p:bldP spid="26" grpId="0"/>
      <p:bldP spid="35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411459-A7CD-B67D-9512-22724004FE0A}"/>
              </a:ext>
            </a:extLst>
          </p:cNvPr>
          <p:cNvSpPr/>
          <p:nvPr/>
        </p:nvSpPr>
        <p:spPr>
          <a:xfrm>
            <a:off x="2267744" y="1052736"/>
            <a:ext cx="5214938" cy="64611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latin typeface="+mn-lt"/>
                <a:cs typeface="+mn-cs"/>
              </a:rPr>
              <a:t>20) س</a:t>
            </a:r>
            <a:r>
              <a:rPr lang="ar-EG" sz="3600" b="1" baseline="30000" dirty="0">
                <a:latin typeface="Arial" charset="0"/>
                <a:cs typeface="Arial" charset="0"/>
              </a:rPr>
              <a:t> 2</a:t>
            </a:r>
            <a:r>
              <a:rPr lang="ar-EG" sz="3600" b="1" cap="small" dirty="0">
                <a:latin typeface="+mn-lt"/>
                <a:cs typeface="+mn-cs"/>
              </a:rPr>
              <a:t> – 2س + 7 = 5    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A8750ACF-D129-B561-30FC-244AE8D241E5}"/>
              </a:ext>
            </a:extLst>
          </p:cNvPr>
          <p:cNvSpPr/>
          <p:nvPr/>
        </p:nvSpPr>
        <p:spPr>
          <a:xfrm>
            <a:off x="3708400" y="3573463"/>
            <a:ext cx="2128838" cy="71437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dirty="0">
                <a:solidFill>
                  <a:srgbClr val="FF0000"/>
                </a:solidFill>
              </a:rPr>
              <a:t>Ø</a:t>
            </a:r>
            <a:endParaRPr lang="ar-EG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/>
    <p:sndAc>
      <p:stSnd>
        <p:snd r:embed="rId2" name="SOUND6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endoflevelpo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27FE53-033E-5A1C-5BCF-010AC610DAA4}"/>
              </a:ext>
            </a:extLst>
          </p:cNvPr>
          <p:cNvSpPr/>
          <p:nvPr/>
        </p:nvSpPr>
        <p:spPr>
          <a:xfrm>
            <a:off x="1933349" y="445247"/>
            <a:ext cx="5500687" cy="646112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latin typeface="+mn-lt"/>
                <a:cs typeface="+mn-cs"/>
              </a:rPr>
              <a:t>21) 3س</a:t>
            </a:r>
            <a:r>
              <a:rPr lang="ar-EG" sz="3600" b="1" baseline="30000" dirty="0">
                <a:latin typeface="Arial" charset="0"/>
                <a:cs typeface="Arial" charset="0"/>
              </a:rPr>
              <a:t> 2</a:t>
            </a:r>
            <a:r>
              <a:rPr lang="ar-EG" sz="3600" b="1" cap="small" dirty="0">
                <a:latin typeface="+mn-lt"/>
                <a:cs typeface="+mn-cs"/>
              </a:rPr>
              <a:t> + 12س + 81 = 15    </a:t>
            </a:r>
          </a:p>
        </p:txBody>
      </p:sp>
      <p:sp>
        <p:nvSpPr>
          <p:cNvPr id="14" name="Flowchart: Process 20">
            <a:extLst>
              <a:ext uri="{FF2B5EF4-FFF2-40B4-BE49-F238E27FC236}">
                <a16:creationId xmlns:a16="http://schemas.microsoft.com/office/drawing/2014/main" id="{53D5013C-9D8D-0A92-95AE-9ED342EE87EB}"/>
              </a:ext>
            </a:extLst>
          </p:cNvPr>
          <p:cNvSpPr/>
          <p:nvPr/>
        </p:nvSpPr>
        <p:spPr>
          <a:xfrm>
            <a:off x="1943100" y="1495425"/>
            <a:ext cx="5257800" cy="584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chemeClr val="tx1"/>
                </a:solidFill>
              </a:rPr>
              <a:t>3س</a:t>
            </a:r>
            <a:r>
              <a:rPr lang="ar-EG" sz="3200" b="1" baseline="30000" dirty="0" err="1">
                <a:solidFill>
                  <a:schemeClr val="tx1"/>
                </a:solidFill>
              </a:rPr>
              <a:t>2</a:t>
            </a:r>
            <a:r>
              <a:rPr lang="ar-EG" sz="3200" b="1" cap="small" dirty="0">
                <a:solidFill>
                  <a:schemeClr val="tx1"/>
                </a:solidFill>
              </a:rPr>
              <a:t> + </a:t>
            </a:r>
            <a:r>
              <a:rPr lang="ar-EG" sz="3200" b="1" cap="small" dirty="0" err="1">
                <a:solidFill>
                  <a:schemeClr val="tx1"/>
                </a:solidFill>
              </a:rPr>
              <a:t>12س</a:t>
            </a:r>
            <a:r>
              <a:rPr lang="ar-EG" sz="3200" b="1" cap="small" dirty="0">
                <a:solidFill>
                  <a:schemeClr val="tx1"/>
                </a:solidFill>
              </a:rPr>
              <a:t> + 81= 15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Flowchart: Process 20">
            <a:extLst>
              <a:ext uri="{FF2B5EF4-FFF2-40B4-BE49-F238E27FC236}">
                <a16:creationId xmlns:a16="http://schemas.microsoft.com/office/drawing/2014/main" id="{2223E3EB-D845-FBB7-F243-FD02DE7F73E7}"/>
              </a:ext>
            </a:extLst>
          </p:cNvPr>
          <p:cNvSpPr/>
          <p:nvPr/>
        </p:nvSpPr>
        <p:spPr>
          <a:xfrm>
            <a:off x="1758950" y="2384425"/>
            <a:ext cx="5688013" cy="584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chemeClr val="tx1"/>
                </a:solidFill>
              </a:rPr>
              <a:t>3س</a:t>
            </a:r>
            <a:r>
              <a:rPr lang="ar-EG" sz="3200" b="1" baseline="30000" dirty="0" err="1">
                <a:solidFill>
                  <a:schemeClr val="tx1"/>
                </a:solidFill>
              </a:rPr>
              <a:t>2</a:t>
            </a:r>
            <a:r>
              <a:rPr lang="ar-EG" sz="3200" b="1" cap="small" dirty="0">
                <a:solidFill>
                  <a:schemeClr val="tx1"/>
                </a:solidFill>
              </a:rPr>
              <a:t> + </a:t>
            </a:r>
            <a:r>
              <a:rPr lang="ar-EG" sz="3200" b="1" cap="small" dirty="0" err="1">
                <a:solidFill>
                  <a:schemeClr val="tx1"/>
                </a:solidFill>
              </a:rPr>
              <a:t>12س</a:t>
            </a:r>
            <a:r>
              <a:rPr lang="ar-EG" sz="3200" b="1" cap="small" dirty="0">
                <a:solidFill>
                  <a:schemeClr val="tx1"/>
                </a:solidFill>
              </a:rPr>
              <a:t> + </a:t>
            </a:r>
            <a:r>
              <a:rPr lang="ar-EG" sz="3200" b="1" cap="small" dirty="0" err="1">
                <a:solidFill>
                  <a:schemeClr val="tx1"/>
                </a:solidFill>
              </a:rPr>
              <a:t>81 </a:t>
            </a:r>
            <a:r>
              <a:rPr lang="ar-EG" sz="3200" b="1" cap="small" dirty="0">
                <a:solidFill>
                  <a:schemeClr val="tx1"/>
                </a:solidFill>
              </a:rPr>
              <a:t>- 81= </a:t>
            </a:r>
            <a:r>
              <a:rPr lang="ar-EG" sz="3200" b="1" cap="small" dirty="0" err="1">
                <a:solidFill>
                  <a:schemeClr val="tx1"/>
                </a:solidFill>
              </a:rPr>
              <a:t>15 </a:t>
            </a:r>
            <a:r>
              <a:rPr lang="ar-EG" sz="3200" b="1" cap="small" dirty="0">
                <a:solidFill>
                  <a:schemeClr val="tx1"/>
                </a:solidFill>
              </a:rPr>
              <a:t>-81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Flowchart: Process 20">
            <a:extLst>
              <a:ext uri="{FF2B5EF4-FFF2-40B4-BE49-F238E27FC236}">
                <a16:creationId xmlns:a16="http://schemas.microsoft.com/office/drawing/2014/main" id="{81355D91-EB8D-28A6-6216-E1114C8A4C74}"/>
              </a:ext>
            </a:extLst>
          </p:cNvPr>
          <p:cNvSpPr/>
          <p:nvPr/>
        </p:nvSpPr>
        <p:spPr>
          <a:xfrm>
            <a:off x="3598863" y="3273425"/>
            <a:ext cx="3602037" cy="58578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chemeClr val="tx1"/>
                </a:solidFill>
              </a:rPr>
              <a:t>3س</a:t>
            </a:r>
            <a:r>
              <a:rPr lang="ar-EG" sz="3200" b="1" baseline="30000" dirty="0" err="1">
                <a:solidFill>
                  <a:schemeClr val="tx1"/>
                </a:solidFill>
              </a:rPr>
              <a:t>2</a:t>
            </a:r>
            <a:r>
              <a:rPr lang="ar-EG" sz="3200" b="1" cap="small" dirty="0">
                <a:solidFill>
                  <a:schemeClr val="tx1"/>
                </a:solidFill>
              </a:rPr>
              <a:t> + </a:t>
            </a:r>
            <a:r>
              <a:rPr lang="ar-EG" sz="3200" b="1" cap="small" dirty="0" err="1">
                <a:solidFill>
                  <a:schemeClr val="tx1"/>
                </a:solidFill>
              </a:rPr>
              <a:t>12س</a:t>
            </a:r>
            <a:r>
              <a:rPr lang="ar-EG" sz="3200" b="1" cap="small" dirty="0">
                <a:solidFill>
                  <a:schemeClr val="tx1"/>
                </a:solidFill>
              </a:rPr>
              <a:t> </a:t>
            </a:r>
            <a:r>
              <a:rPr lang="ar-EG" sz="3200" b="1" cap="small" dirty="0" err="1">
                <a:solidFill>
                  <a:schemeClr val="tx1"/>
                </a:solidFill>
              </a:rPr>
              <a:t>= </a:t>
            </a:r>
            <a:r>
              <a:rPr lang="ar-EG" sz="3200" b="1" cap="small" dirty="0">
                <a:solidFill>
                  <a:schemeClr val="tx1"/>
                </a:solidFill>
              </a:rPr>
              <a:t>-66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7812A3C1-6C4D-898D-E5E3-EA505D01A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613" y="4162425"/>
            <a:ext cx="3673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(</a:t>
            </a:r>
            <a:r>
              <a:rPr lang="ar-EG" sz="2000" b="1" cap="small" dirty="0">
                <a:latin typeface="Arial" charset="0"/>
                <a:cs typeface="Arial" charset="0"/>
              </a:rPr>
              <a:t>ـــــــــــ</a:t>
            </a:r>
            <a:r>
              <a:rPr lang="ar-EG" sz="3200" b="1" cap="small" dirty="0">
                <a:latin typeface="Arial" charset="0"/>
                <a:cs typeface="Arial" charset="0"/>
              </a:rPr>
              <a:t>)</a:t>
            </a:r>
            <a:r>
              <a:rPr lang="ar-EG" sz="3200" b="1" baseline="30000" dirty="0">
                <a:latin typeface="Arial" charset="0"/>
                <a:cs typeface="Arial" charset="0"/>
              </a:rPr>
              <a:t> 2</a:t>
            </a:r>
            <a:r>
              <a:rPr lang="ar-EG" sz="3200" b="1" cap="small" dirty="0">
                <a:latin typeface="Arial" charset="0"/>
                <a:cs typeface="Arial" charset="0"/>
              </a:rPr>
              <a:t>= 36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63A64CEE-9550-DA5F-CE5E-8130DB480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638" y="4125913"/>
            <a:ext cx="723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12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766B07E-CF20-2913-A2EE-7D0C9F048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4527550"/>
            <a:ext cx="7254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2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3" name="Flowchart: Process 20">
            <a:extLst>
              <a:ext uri="{FF2B5EF4-FFF2-40B4-BE49-F238E27FC236}">
                <a16:creationId xmlns:a16="http://schemas.microsoft.com/office/drawing/2014/main" id="{C9E133CD-F82B-21A8-D228-7AF529C728BF}"/>
              </a:ext>
            </a:extLst>
          </p:cNvPr>
          <p:cNvSpPr/>
          <p:nvPr/>
        </p:nvSpPr>
        <p:spPr>
          <a:xfrm>
            <a:off x="2262188" y="4978400"/>
            <a:ext cx="5257800" cy="584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chemeClr val="tx1"/>
                </a:solidFill>
              </a:rPr>
              <a:t>3س</a:t>
            </a:r>
            <a:r>
              <a:rPr lang="ar-EG" sz="3200" b="1" baseline="30000" dirty="0" err="1">
                <a:solidFill>
                  <a:schemeClr val="tx1"/>
                </a:solidFill>
              </a:rPr>
              <a:t>2</a:t>
            </a:r>
            <a:r>
              <a:rPr lang="ar-EG" sz="3200" b="1" cap="small" dirty="0">
                <a:solidFill>
                  <a:schemeClr val="tx1"/>
                </a:solidFill>
              </a:rPr>
              <a:t> + </a:t>
            </a:r>
            <a:r>
              <a:rPr lang="ar-EG" sz="3200" b="1" cap="small" dirty="0" err="1">
                <a:solidFill>
                  <a:schemeClr val="tx1"/>
                </a:solidFill>
              </a:rPr>
              <a:t>12س</a:t>
            </a:r>
            <a:r>
              <a:rPr lang="ar-EG" sz="3200" b="1" cap="small" dirty="0">
                <a:solidFill>
                  <a:schemeClr val="tx1"/>
                </a:solidFill>
              </a:rPr>
              <a:t> + </a:t>
            </a:r>
            <a:r>
              <a:rPr lang="ar-EG" sz="3200" b="1" cap="small" dirty="0" err="1">
                <a:solidFill>
                  <a:schemeClr val="tx1"/>
                </a:solidFill>
              </a:rPr>
              <a:t>36 = -66 </a:t>
            </a:r>
            <a:r>
              <a:rPr lang="ar-EG" sz="3200" b="1" cap="small" dirty="0">
                <a:solidFill>
                  <a:schemeClr val="tx1"/>
                </a:solidFill>
              </a:rPr>
              <a:t>+ 36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Flowchart: Process 20">
            <a:extLst>
              <a:ext uri="{FF2B5EF4-FFF2-40B4-BE49-F238E27FC236}">
                <a16:creationId xmlns:a16="http://schemas.microsoft.com/office/drawing/2014/main" id="{F221097C-807F-67CB-E241-521F69C99652}"/>
              </a:ext>
            </a:extLst>
          </p:cNvPr>
          <p:cNvSpPr/>
          <p:nvPr/>
        </p:nvSpPr>
        <p:spPr>
          <a:xfrm>
            <a:off x="2041525" y="5708650"/>
            <a:ext cx="5402263" cy="58578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chemeClr val="tx1"/>
                </a:solidFill>
              </a:rPr>
              <a:t>3س</a:t>
            </a:r>
            <a:r>
              <a:rPr lang="ar-EG" sz="3200" b="1" baseline="30000" dirty="0" err="1">
                <a:solidFill>
                  <a:schemeClr val="tx1"/>
                </a:solidFill>
              </a:rPr>
              <a:t>2</a:t>
            </a:r>
            <a:r>
              <a:rPr lang="ar-EG" sz="3200" b="1" cap="small" dirty="0">
                <a:solidFill>
                  <a:schemeClr val="tx1"/>
                </a:solidFill>
              </a:rPr>
              <a:t> + </a:t>
            </a:r>
            <a:r>
              <a:rPr lang="ar-EG" sz="3200" b="1" cap="small" dirty="0" err="1">
                <a:solidFill>
                  <a:schemeClr val="tx1"/>
                </a:solidFill>
              </a:rPr>
              <a:t>12س</a:t>
            </a:r>
            <a:r>
              <a:rPr lang="ar-EG" sz="3200" b="1" cap="small" dirty="0">
                <a:solidFill>
                  <a:schemeClr val="tx1"/>
                </a:solidFill>
              </a:rPr>
              <a:t> + </a:t>
            </a:r>
            <a:r>
              <a:rPr lang="ar-EG" sz="3200" b="1" cap="small" dirty="0" err="1">
                <a:solidFill>
                  <a:schemeClr val="tx1"/>
                </a:solidFill>
              </a:rPr>
              <a:t>36 = -30     </a:t>
            </a:r>
            <a:r>
              <a:rPr lang="ar-EG" sz="3200" b="1" cap="small" dirty="0">
                <a:solidFill>
                  <a:srgbClr val="C00000"/>
                </a:solidFill>
              </a:rPr>
              <a:t>÷3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/>
    <p:sndAc>
      <p:stSnd>
        <p:snd r:embed="rId2" name="SOUND6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endoflevelpo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9" grpId="0"/>
      <p:bldP spid="10" grpId="0"/>
      <p:bldP spid="11" grpId="0"/>
      <p:bldP spid="12" grpId="0"/>
      <p:bldP spid="13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Process 20">
            <a:extLst>
              <a:ext uri="{FF2B5EF4-FFF2-40B4-BE49-F238E27FC236}">
                <a16:creationId xmlns:a16="http://schemas.microsoft.com/office/drawing/2014/main" id="{72F05A3A-3D6B-1471-B198-3BE321B5AFD7}"/>
              </a:ext>
            </a:extLst>
          </p:cNvPr>
          <p:cNvSpPr/>
          <p:nvPr/>
        </p:nvSpPr>
        <p:spPr>
          <a:xfrm>
            <a:off x="2124075" y="2203450"/>
            <a:ext cx="5257800" cy="584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chemeClr val="tx1"/>
                </a:solidFill>
              </a:rPr>
              <a:t>س</a:t>
            </a:r>
            <a:r>
              <a:rPr lang="ar-EG" sz="3200" b="1" baseline="30000" dirty="0" err="1">
                <a:solidFill>
                  <a:schemeClr val="tx1"/>
                </a:solidFill>
              </a:rPr>
              <a:t>2</a:t>
            </a:r>
            <a:r>
              <a:rPr lang="ar-EG" sz="3200" b="1" cap="small" dirty="0">
                <a:solidFill>
                  <a:schemeClr val="tx1"/>
                </a:solidFill>
              </a:rPr>
              <a:t> + </a:t>
            </a:r>
            <a:r>
              <a:rPr lang="ar-EG" sz="3200" b="1" cap="small" dirty="0" err="1">
                <a:solidFill>
                  <a:schemeClr val="tx1"/>
                </a:solidFill>
              </a:rPr>
              <a:t>4س</a:t>
            </a:r>
            <a:r>
              <a:rPr lang="ar-EG" sz="3200" b="1" cap="small" dirty="0">
                <a:solidFill>
                  <a:schemeClr val="tx1"/>
                </a:solidFill>
              </a:rPr>
              <a:t> + </a:t>
            </a:r>
            <a:r>
              <a:rPr lang="ar-EG" sz="3200" b="1" cap="small" dirty="0" err="1">
                <a:solidFill>
                  <a:schemeClr val="tx1"/>
                </a:solidFill>
              </a:rPr>
              <a:t>12 </a:t>
            </a:r>
            <a:r>
              <a:rPr lang="ar-EG" sz="3200" b="1" cap="small" dirty="0">
                <a:solidFill>
                  <a:schemeClr val="tx1"/>
                </a:solidFill>
              </a:rPr>
              <a:t>= 10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0" name="Flowchart: Process 20">
            <a:extLst>
              <a:ext uri="{FF2B5EF4-FFF2-40B4-BE49-F238E27FC236}">
                <a16:creationId xmlns:a16="http://schemas.microsoft.com/office/drawing/2014/main" id="{850F7AC9-E173-5F22-0794-27D01029C19A}"/>
              </a:ext>
            </a:extLst>
          </p:cNvPr>
          <p:cNvSpPr/>
          <p:nvPr/>
        </p:nvSpPr>
        <p:spPr>
          <a:xfrm>
            <a:off x="2700338" y="3368675"/>
            <a:ext cx="5400675" cy="70802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dirty="0" err="1">
                <a:solidFill>
                  <a:srgbClr val="FF0000"/>
                </a:solidFill>
              </a:rPr>
              <a:t>Ø</a:t>
            </a:r>
            <a:endParaRPr lang="ar-EG" sz="4000" b="1" dirty="0">
              <a:solidFill>
                <a:srgbClr val="FF0000"/>
              </a:solidFill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EEEE461E-46BA-4758-41D2-1D0A8AA7DD9F}"/>
              </a:ext>
            </a:extLst>
          </p:cNvPr>
          <p:cNvSpPr/>
          <p:nvPr/>
        </p:nvSpPr>
        <p:spPr>
          <a:xfrm>
            <a:off x="2124075" y="836712"/>
            <a:ext cx="5500687" cy="64611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latin typeface="+mn-lt"/>
                <a:cs typeface="+mn-cs"/>
              </a:rPr>
              <a:t>21) 3س</a:t>
            </a:r>
            <a:r>
              <a:rPr lang="ar-EG" sz="3600" b="1" baseline="30000" dirty="0">
                <a:latin typeface="Arial" charset="0"/>
                <a:cs typeface="Arial" charset="0"/>
              </a:rPr>
              <a:t> 2</a:t>
            </a:r>
            <a:r>
              <a:rPr lang="ar-EG" sz="3600" b="1" cap="small" dirty="0">
                <a:latin typeface="+mn-lt"/>
                <a:cs typeface="+mn-cs"/>
              </a:rPr>
              <a:t> + 12س + 81 = 15    </a:t>
            </a:r>
          </a:p>
        </p:txBody>
      </p:sp>
    </p:spTree>
  </p:cSld>
  <p:clrMapOvr>
    <a:masterClrMapping/>
  </p:clrMapOvr>
  <p:transition>
    <p:wheel/>
    <p:sndAc>
      <p:stSnd>
        <p:snd r:embed="rId2" name="SOUND6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F86A68-0D4D-6F7D-697B-2C43D8516596}"/>
              </a:ext>
            </a:extLst>
          </p:cNvPr>
          <p:cNvSpPr/>
          <p:nvPr/>
        </p:nvSpPr>
        <p:spPr bwMode="auto">
          <a:xfrm>
            <a:off x="3995936" y="836712"/>
            <a:ext cx="1699504" cy="10156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مثال4</a:t>
            </a: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7D9ACABE-17DE-2E23-ED10-C5D0983C730A}"/>
              </a:ext>
            </a:extLst>
          </p:cNvPr>
          <p:cNvSpPr/>
          <p:nvPr/>
        </p:nvSpPr>
        <p:spPr>
          <a:xfrm>
            <a:off x="755576" y="2060848"/>
            <a:ext cx="7306196" cy="378565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prstClr val="black"/>
                </a:solidFill>
                <a:cs typeface="Times New Roman" panose="02020603050405020304" pitchFamily="18" charset="0"/>
              </a:rPr>
              <a:t>22) ثقافة مالية: يمكن تمثيل سعر سهم معين (س) بالمعادلة التربيعية س = 3.5ن – 0.05ن</a:t>
            </a:r>
            <a:r>
              <a:rPr lang="ar-EG" sz="4800" b="1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2</a:t>
            </a:r>
            <a:r>
              <a:rPr lang="ar-EG" sz="4800" b="1" dirty="0">
                <a:solidFill>
                  <a:prstClr val="black"/>
                </a:solidFill>
                <a:cs typeface="Times New Roman" panose="02020603050405020304" pitchFamily="18" charset="0"/>
              </a:rPr>
              <a:t>، حيث (ن) عدد الأيام بعد شراء الأسهم، فمتى يصبح سعر السهم 60 ريالًا؟ </a:t>
            </a:r>
          </a:p>
        </p:txBody>
      </p:sp>
    </p:spTree>
  </p:cSld>
  <p:clrMapOvr>
    <a:masterClrMapping/>
  </p:clrMapOvr>
  <p:transition>
    <p:pull dir="lu"/>
    <p:sndAc>
      <p:stSnd>
        <p:snd r:embed="rId2" name="cached_endoflevelpop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id="{E3E417D7-F84C-806A-054F-EE02780B3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060575"/>
            <a:ext cx="5400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0.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05ن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baseline="300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- 3.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5ن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 + 60= 0 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7AD6D0AB-D506-36E5-53DC-65244D0B025D}"/>
              </a:ext>
            </a:extLst>
          </p:cNvPr>
          <p:cNvSpPr/>
          <p:nvPr/>
        </p:nvSpPr>
        <p:spPr>
          <a:xfrm>
            <a:off x="3241675" y="1052513"/>
            <a:ext cx="45704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60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= 3.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5ن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 – 0.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05ن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59C3B16E-6477-C535-FEE2-912B7B19D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070225"/>
            <a:ext cx="5400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قسمة طرفي المعادلة على 0.05</a:t>
            </a:r>
            <a:endParaRPr lang="en-US" altLang="ar-EG" sz="36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9B1DE42A-E826-D9DD-4103-6AE77F794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4005263"/>
            <a:ext cx="5400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ن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baseline="300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- 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70ن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 + 1200= 0 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D7121E8E-A819-111A-1A2E-48F16C4E7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4797425"/>
            <a:ext cx="5400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(ن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baseline="30000" dirty="0">
                <a:solidFill>
                  <a:srgbClr val="002060"/>
                </a:solidFill>
                <a:latin typeface="Arial" charset="0"/>
                <a:cs typeface="Arial" charset="0"/>
              </a:rPr>
              <a:t>–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40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) (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ن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– 30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)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= 0 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9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id="{B5AA631C-7A93-19D8-BAE5-71EA4BD52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1847850"/>
            <a:ext cx="2303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ن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= 40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D3F9B177-10B1-2C40-4061-9A7265197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919288"/>
            <a:ext cx="1873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ن = 30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13346BEC-E640-33BA-718D-1052B437E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716338"/>
            <a:ext cx="69850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3600" b="1" dirty="0">
                <a:solidFill>
                  <a:srgbClr val="C00000"/>
                </a:solidFill>
                <a:latin typeface="Arial" panose="020B0604020202020204" pitchFamily="34" charset="0"/>
              </a:rPr>
              <a:t>إذن يصبح السعر 60 ريالًا في اليوم الأربعين واليوم الثلاثين بعد الشراء</a:t>
            </a:r>
            <a:endParaRPr lang="en-US" altLang="ar-EG" sz="36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5793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-4689036">
            <a:off x="1742902" y="-919853"/>
            <a:ext cx="8971876" cy="8531438"/>
          </a:xfrm>
          <a:custGeom>
            <a:avLst/>
            <a:gdLst/>
            <a:ahLst/>
            <a:cxnLst/>
            <a:rect l="l" t="t" r="r" b="b"/>
            <a:pathLst>
              <a:path w="17943751" h="17062876">
                <a:moveTo>
                  <a:pt x="0" y="0"/>
                </a:moveTo>
                <a:lnTo>
                  <a:pt x="17943751" y="0"/>
                </a:lnTo>
                <a:lnTo>
                  <a:pt x="17943751" y="17062877"/>
                </a:lnTo>
                <a:lnTo>
                  <a:pt x="0" y="170628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717164">
            <a:off x="1548429" y="2332598"/>
            <a:ext cx="2322687" cy="1374522"/>
          </a:xfrm>
          <a:custGeom>
            <a:avLst/>
            <a:gdLst/>
            <a:ahLst/>
            <a:cxnLst/>
            <a:rect l="l" t="t" r="r" b="b"/>
            <a:pathLst>
              <a:path w="4645374" h="2749044">
                <a:moveTo>
                  <a:pt x="0" y="0"/>
                </a:moveTo>
                <a:lnTo>
                  <a:pt x="4645375" y="0"/>
                </a:lnTo>
                <a:lnTo>
                  <a:pt x="4645375" y="2749044"/>
                </a:lnTo>
                <a:lnTo>
                  <a:pt x="0" y="27490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3" name="Freeform 63"/>
          <p:cNvSpPr/>
          <p:nvPr/>
        </p:nvSpPr>
        <p:spPr>
          <a:xfrm rot="3024561">
            <a:off x="1976455" y="4692054"/>
            <a:ext cx="1672452" cy="1131997"/>
          </a:xfrm>
          <a:custGeom>
            <a:avLst/>
            <a:gdLst/>
            <a:ahLst/>
            <a:cxnLst/>
            <a:rect l="l" t="t" r="r" b="b"/>
            <a:pathLst>
              <a:path w="3344904" h="2263994">
                <a:moveTo>
                  <a:pt x="0" y="0"/>
                </a:moveTo>
                <a:lnTo>
                  <a:pt x="3344904" y="0"/>
                </a:lnTo>
                <a:lnTo>
                  <a:pt x="3344904" y="2263994"/>
                </a:lnTo>
                <a:lnTo>
                  <a:pt x="0" y="22639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 rot="-424569">
            <a:off x="3522372" y="2079377"/>
            <a:ext cx="1050417" cy="1532439"/>
          </a:xfrm>
          <a:custGeom>
            <a:avLst/>
            <a:gdLst/>
            <a:ahLst/>
            <a:cxnLst/>
            <a:rect l="l" t="t" r="r" b="b"/>
            <a:pathLst>
              <a:path w="2100834" h="3064877">
                <a:moveTo>
                  <a:pt x="0" y="0"/>
                </a:moveTo>
                <a:lnTo>
                  <a:pt x="2100834" y="0"/>
                </a:lnTo>
                <a:lnTo>
                  <a:pt x="2100834" y="3064877"/>
                </a:lnTo>
                <a:lnTo>
                  <a:pt x="0" y="30648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4254632">
            <a:off x="694673" y="3060425"/>
            <a:ext cx="1761883" cy="2057400"/>
          </a:xfrm>
          <a:custGeom>
            <a:avLst/>
            <a:gdLst/>
            <a:ahLst/>
            <a:cxnLst/>
            <a:rect l="l" t="t" r="r" b="b"/>
            <a:pathLst>
              <a:path w="3523765" h="4114800">
                <a:moveTo>
                  <a:pt x="0" y="0"/>
                </a:moveTo>
                <a:lnTo>
                  <a:pt x="3523765" y="0"/>
                </a:lnTo>
                <a:lnTo>
                  <a:pt x="35237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Freeform 67"/>
          <p:cNvSpPr/>
          <p:nvPr/>
        </p:nvSpPr>
        <p:spPr>
          <a:xfrm rot="-3781401">
            <a:off x="3281124" y="3713556"/>
            <a:ext cx="1317370" cy="1317370"/>
          </a:xfrm>
          <a:custGeom>
            <a:avLst/>
            <a:gdLst/>
            <a:ahLst/>
            <a:cxnLst/>
            <a:rect l="l" t="t" r="r" b="b"/>
            <a:pathLst>
              <a:path w="2634739" h="2634739">
                <a:moveTo>
                  <a:pt x="0" y="0"/>
                </a:moveTo>
                <a:lnTo>
                  <a:pt x="2634739" y="0"/>
                </a:lnTo>
                <a:lnTo>
                  <a:pt x="2634739" y="2634740"/>
                </a:lnTo>
                <a:lnTo>
                  <a:pt x="0" y="26347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Freeform 83">
            <a:extLst>
              <a:ext uri="{FF2B5EF4-FFF2-40B4-BE49-F238E27FC236}">
                <a16:creationId xmlns:a16="http://schemas.microsoft.com/office/drawing/2014/main" id="{0921B36C-BB02-405A-B961-ADB8E18B541C}"/>
              </a:ext>
            </a:extLst>
          </p:cNvPr>
          <p:cNvSpPr/>
          <p:nvPr/>
        </p:nvSpPr>
        <p:spPr>
          <a:xfrm>
            <a:off x="4831188" y="424583"/>
            <a:ext cx="4012484" cy="2516188"/>
          </a:xfrm>
          <a:custGeom>
            <a:avLst/>
            <a:gdLst/>
            <a:ahLst/>
            <a:cxnLst/>
            <a:rect l="l" t="t" r="r" b="b"/>
            <a:pathLst>
              <a:path w="945460" h="937947">
                <a:moveTo>
                  <a:pt x="0" y="0"/>
                </a:moveTo>
                <a:lnTo>
                  <a:pt x="945460" y="0"/>
                </a:lnTo>
                <a:lnTo>
                  <a:pt x="945460" y="937947"/>
                </a:lnTo>
                <a:lnTo>
                  <a:pt x="0" y="93794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TextBox 3">
            <a:extLst>
              <a:ext uri="{FF2B5EF4-FFF2-40B4-BE49-F238E27FC236}">
                <a16:creationId xmlns:a16="http://schemas.microsoft.com/office/drawing/2014/main" id="{15424EFA-88A4-454F-999F-E58E6A05DE80}"/>
              </a:ext>
            </a:extLst>
          </p:cNvPr>
          <p:cNvSpPr txBox="1"/>
          <p:nvPr/>
        </p:nvSpPr>
        <p:spPr bwMode="auto">
          <a:xfrm>
            <a:off x="4853010" y="653356"/>
            <a:ext cx="3703912" cy="2389406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4800" b="1" dirty="0">
                <a:solidFill>
                  <a:srgbClr val="C00000"/>
                </a:solidFill>
                <a:cs typeface="Times New Roman" panose="02020603050405020304" pitchFamily="18" charset="0"/>
              </a:rPr>
              <a:t>الربط مع الحياة</a:t>
            </a:r>
          </a:p>
        </p:txBody>
      </p:sp>
    </p:spTree>
    <p:extLst>
      <p:ext uri="{BB962C8B-B14F-4D97-AF65-F5344CB8AC3E}">
        <p14:creationId xmlns:p14="http://schemas.microsoft.com/office/powerpoint/2010/main" val="12369173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7E52E4-2DC5-62C7-63CF-188CE5D20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7" y="1627659"/>
            <a:ext cx="5103813" cy="34163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ar-SA" altLang="ar-EG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البضاعة التي ليس لها أصول حقيقية، بل أوراق أو أصول مالية تكون غالبًا أسهمًا وسندات، ويتم تداولها في سوق يُسمى سوق الأسهم، ولهذا السوق قواعد قانونية وفنية تحكم أداءه.</a:t>
            </a:r>
          </a:p>
        </p:txBody>
      </p:sp>
      <p:pic>
        <p:nvPicPr>
          <p:cNvPr id="49157" name="Picture 9">
            <a:extLst>
              <a:ext uri="{FF2B5EF4-FFF2-40B4-BE49-F238E27FC236}">
                <a16:creationId xmlns:a16="http://schemas.microsoft.com/office/drawing/2014/main" id="{D6655223-F5BD-8798-5F92-006399D9F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84313"/>
            <a:ext cx="259238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  <p:sndAc>
      <p:stSnd>
        <p:snd r:embed="rId2" name="Extra_Hi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5793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-4689036">
            <a:off x="1742902" y="-919853"/>
            <a:ext cx="8971876" cy="8531438"/>
          </a:xfrm>
          <a:custGeom>
            <a:avLst/>
            <a:gdLst/>
            <a:ahLst/>
            <a:cxnLst/>
            <a:rect l="l" t="t" r="r" b="b"/>
            <a:pathLst>
              <a:path w="17943751" h="17062876">
                <a:moveTo>
                  <a:pt x="0" y="0"/>
                </a:moveTo>
                <a:lnTo>
                  <a:pt x="17943751" y="0"/>
                </a:lnTo>
                <a:lnTo>
                  <a:pt x="17943751" y="17062877"/>
                </a:lnTo>
                <a:lnTo>
                  <a:pt x="0" y="170628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717164">
            <a:off x="1548429" y="2332598"/>
            <a:ext cx="2322687" cy="1374522"/>
          </a:xfrm>
          <a:custGeom>
            <a:avLst/>
            <a:gdLst/>
            <a:ahLst/>
            <a:cxnLst/>
            <a:rect l="l" t="t" r="r" b="b"/>
            <a:pathLst>
              <a:path w="4645374" h="2749044">
                <a:moveTo>
                  <a:pt x="0" y="0"/>
                </a:moveTo>
                <a:lnTo>
                  <a:pt x="4645375" y="0"/>
                </a:lnTo>
                <a:lnTo>
                  <a:pt x="4645375" y="2749044"/>
                </a:lnTo>
                <a:lnTo>
                  <a:pt x="0" y="27490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3" name="Freeform 63"/>
          <p:cNvSpPr/>
          <p:nvPr/>
        </p:nvSpPr>
        <p:spPr>
          <a:xfrm rot="3024561">
            <a:off x="1976455" y="4692054"/>
            <a:ext cx="1672452" cy="1131997"/>
          </a:xfrm>
          <a:custGeom>
            <a:avLst/>
            <a:gdLst/>
            <a:ahLst/>
            <a:cxnLst/>
            <a:rect l="l" t="t" r="r" b="b"/>
            <a:pathLst>
              <a:path w="3344904" h="2263994">
                <a:moveTo>
                  <a:pt x="0" y="0"/>
                </a:moveTo>
                <a:lnTo>
                  <a:pt x="3344904" y="0"/>
                </a:lnTo>
                <a:lnTo>
                  <a:pt x="3344904" y="2263994"/>
                </a:lnTo>
                <a:lnTo>
                  <a:pt x="0" y="22639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 rot="-424569">
            <a:off x="3522372" y="2079377"/>
            <a:ext cx="1050417" cy="1532439"/>
          </a:xfrm>
          <a:custGeom>
            <a:avLst/>
            <a:gdLst/>
            <a:ahLst/>
            <a:cxnLst/>
            <a:rect l="l" t="t" r="r" b="b"/>
            <a:pathLst>
              <a:path w="2100834" h="3064877">
                <a:moveTo>
                  <a:pt x="0" y="0"/>
                </a:moveTo>
                <a:lnTo>
                  <a:pt x="2100834" y="0"/>
                </a:lnTo>
                <a:lnTo>
                  <a:pt x="2100834" y="3064877"/>
                </a:lnTo>
                <a:lnTo>
                  <a:pt x="0" y="30648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4254632">
            <a:off x="694673" y="3060425"/>
            <a:ext cx="1761883" cy="2057400"/>
          </a:xfrm>
          <a:custGeom>
            <a:avLst/>
            <a:gdLst/>
            <a:ahLst/>
            <a:cxnLst/>
            <a:rect l="l" t="t" r="r" b="b"/>
            <a:pathLst>
              <a:path w="3523765" h="4114800">
                <a:moveTo>
                  <a:pt x="0" y="0"/>
                </a:moveTo>
                <a:lnTo>
                  <a:pt x="3523765" y="0"/>
                </a:lnTo>
                <a:lnTo>
                  <a:pt x="35237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Freeform 67"/>
          <p:cNvSpPr/>
          <p:nvPr/>
        </p:nvSpPr>
        <p:spPr>
          <a:xfrm rot="-3781401">
            <a:off x="3281124" y="3713556"/>
            <a:ext cx="1317370" cy="1317370"/>
          </a:xfrm>
          <a:custGeom>
            <a:avLst/>
            <a:gdLst/>
            <a:ahLst/>
            <a:cxnLst/>
            <a:rect l="l" t="t" r="r" b="b"/>
            <a:pathLst>
              <a:path w="2634739" h="2634739">
                <a:moveTo>
                  <a:pt x="0" y="0"/>
                </a:moveTo>
                <a:lnTo>
                  <a:pt x="2634739" y="0"/>
                </a:lnTo>
                <a:lnTo>
                  <a:pt x="2634739" y="2634740"/>
                </a:lnTo>
                <a:lnTo>
                  <a:pt x="0" y="26347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Freeform 83">
            <a:extLst>
              <a:ext uri="{FF2B5EF4-FFF2-40B4-BE49-F238E27FC236}">
                <a16:creationId xmlns:a16="http://schemas.microsoft.com/office/drawing/2014/main" id="{0921B36C-BB02-405A-B961-ADB8E18B541C}"/>
              </a:ext>
            </a:extLst>
          </p:cNvPr>
          <p:cNvSpPr/>
          <p:nvPr/>
        </p:nvSpPr>
        <p:spPr>
          <a:xfrm>
            <a:off x="4831188" y="424583"/>
            <a:ext cx="4012484" cy="2516188"/>
          </a:xfrm>
          <a:custGeom>
            <a:avLst/>
            <a:gdLst/>
            <a:ahLst/>
            <a:cxnLst/>
            <a:rect l="l" t="t" r="r" b="b"/>
            <a:pathLst>
              <a:path w="945460" h="937947">
                <a:moveTo>
                  <a:pt x="0" y="0"/>
                </a:moveTo>
                <a:lnTo>
                  <a:pt x="945460" y="0"/>
                </a:lnTo>
                <a:lnTo>
                  <a:pt x="945460" y="937947"/>
                </a:lnTo>
                <a:lnTo>
                  <a:pt x="0" y="93794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TextBox 3">
            <a:extLst>
              <a:ext uri="{FF2B5EF4-FFF2-40B4-BE49-F238E27FC236}">
                <a16:creationId xmlns:a16="http://schemas.microsoft.com/office/drawing/2014/main" id="{15424EFA-88A4-454F-999F-E58E6A05DE80}"/>
              </a:ext>
            </a:extLst>
          </p:cNvPr>
          <p:cNvSpPr txBox="1"/>
          <p:nvPr/>
        </p:nvSpPr>
        <p:spPr bwMode="auto">
          <a:xfrm>
            <a:off x="4853010" y="653356"/>
            <a:ext cx="3703912" cy="2389406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4800" b="1" dirty="0">
                <a:solidFill>
                  <a:srgbClr val="C00000"/>
                </a:solidFill>
                <a:cs typeface="Times New Roman" panose="02020603050405020304" pitchFamily="18" charset="0"/>
              </a:rPr>
              <a:t>تدرب وحل المسائل</a:t>
            </a:r>
          </a:p>
        </p:txBody>
      </p:sp>
    </p:spTree>
    <p:extLst>
      <p:ext uri="{BB962C8B-B14F-4D97-AF65-F5344CB8AC3E}">
        <p14:creationId xmlns:p14="http://schemas.microsoft.com/office/powerpoint/2010/main" val="2511482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5793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-4689036">
            <a:off x="1742902" y="-919853"/>
            <a:ext cx="8971876" cy="8531438"/>
          </a:xfrm>
          <a:custGeom>
            <a:avLst/>
            <a:gdLst/>
            <a:ahLst/>
            <a:cxnLst/>
            <a:rect l="l" t="t" r="r" b="b"/>
            <a:pathLst>
              <a:path w="17943751" h="17062876">
                <a:moveTo>
                  <a:pt x="0" y="0"/>
                </a:moveTo>
                <a:lnTo>
                  <a:pt x="17943751" y="0"/>
                </a:lnTo>
                <a:lnTo>
                  <a:pt x="17943751" y="17062877"/>
                </a:lnTo>
                <a:lnTo>
                  <a:pt x="0" y="170628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717164">
            <a:off x="1548429" y="2332598"/>
            <a:ext cx="2322687" cy="1374522"/>
          </a:xfrm>
          <a:custGeom>
            <a:avLst/>
            <a:gdLst/>
            <a:ahLst/>
            <a:cxnLst/>
            <a:rect l="l" t="t" r="r" b="b"/>
            <a:pathLst>
              <a:path w="4645374" h="2749044">
                <a:moveTo>
                  <a:pt x="0" y="0"/>
                </a:moveTo>
                <a:lnTo>
                  <a:pt x="4645375" y="0"/>
                </a:lnTo>
                <a:lnTo>
                  <a:pt x="4645375" y="2749044"/>
                </a:lnTo>
                <a:lnTo>
                  <a:pt x="0" y="27490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3" name="Freeform 63"/>
          <p:cNvSpPr/>
          <p:nvPr/>
        </p:nvSpPr>
        <p:spPr>
          <a:xfrm rot="3024561">
            <a:off x="1976455" y="4692054"/>
            <a:ext cx="1672452" cy="1131997"/>
          </a:xfrm>
          <a:custGeom>
            <a:avLst/>
            <a:gdLst/>
            <a:ahLst/>
            <a:cxnLst/>
            <a:rect l="l" t="t" r="r" b="b"/>
            <a:pathLst>
              <a:path w="3344904" h="2263994">
                <a:moveTo>
                  <a:pt x="0" y="0"/>
                </a:moveTo>
                <a:lnTo>
                  <a:pt x="3344904" y="0"/>
                </a:lnTo>
                <a:lnTo>
                  <a:pt x="3344904" y="2263994"/>
                </a:lnTo>
                <a:lnTo>
                  <a:pt x="0" y="22639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 rot="-424569">
            <a:off x="3522372" y="2079377"/>
            <a:ext cx="1050417" cy="1532439"/>
          </a:xfrm>
          <a:custGeom>
            <a:avLst/>
            <a:gdLst/>
            <a:ahLst/>
            <a:cxnLst/>
            <a:rect l="l" t="t" r="r" b="b"/>
            <a:pathLst>
              <a:path w="2100834" h="3064877">
                <a:moveTo>
                  <a:pt x="0" y="0"/>
                </a:moveTo>
                <a:lnTo>
                  <a:pt x="2100834" y="0"/>
                </a:lnTo>
                <a:lnTo>
                  <a:pt x="2100834" y="3064877"/>
                </a:lnTo>
                <a:lnTo>
                  <a:pt x="0" y="30648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4254632">
            <a:off x="694673" y="3060425"/>
            <a:ext cx="1761883" cy="2057400"/>
          </a:xfrm>
          <a:custGeom>
            <a:avLst/>
            <a:gdLst/>
            <a:ahLst/>
            <a:cxnLst/>
            <a:rect l="l" t="t" r="r" b="b"/>
            <a:pathLst>
              <a:path w="3523765" h="4114800">
                <a:moveTo>
                  <a:pt x="0" y="0"/>
                </a:moveTo>
                <a:lnTo>
                  <a:pt x="3523765" y="0"/>
                </a:lnTo>
                <a:lnTo>
                  <a:pt x="35237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Freeform 67"/>
          <p:cNvSpPr/>
          <p:nvPr/>
        </p:nvSpPr>
        <p:spPr>
          <a:xfrm rot="-3781401">
            <a:off x="3281124" y="3713556"/>
            <a:ext cx="1317370" cy="1317370"/>
          </a:xfrm>
          <a:custGeom>
            <a:avLst/>
            <a:gdLst/>
            <a:ahLst/>
            <a:cxnLst/>
            <a:rect l="l" t="t" r="r" b="b"/>
            <a:pathLst>
              <a:path w="2634739" h="2634739">
                <a:moveTo>
                  <a:pt x="0" y="0"/>
                </a:moveTo>
                <a:lnTo>
                  <a:pt x="2634739" y="0"/>
                </a:lnTo>
                <a:lnTo>
                  <a:pt x="2634739" y="2634740"/>
                </a:lnTo>
                <a:lnTo>
                  <a:pt x="0" y="26347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Freeform 83">
            <a:extLst>
              <a:ext uri="{FF2B5EF4-FFF2-40B4-BE49-F238E27FC236}">
                <a16:creationId xmlns:a16="http://schemas.microsoft.com/office/drawing/2014/main" id="{0921B36C-BB02-405A-B961-ADB8E18B541C}"/>
              </a:ext>
            </a:extLst>
          </p:cNvPr>
          <p:cNvSpPr/>
          <p:nvPr/>
        </p:nvSpPr>
        <p:spPr>
          <a:xfrm>
            <a:off x="4831188" y="424583"/>
            <a:ext cx="4012484" cy="2516188"/>
          </a:xfrm>
          <a:custGeom>
            <a:avLst/>
            <a:gdLst/>
            <a:ahLst/>
            <a:cxnLst/>
            <a:rect l="l" t="t" r="r" b="b"/>
            <a:pathLst>
              <a:path w="945460" h="937947">
                <a:moveTo>
                  <a:pt x="0" y="0"/>
                </a:moveTo>
                <a:lnTo>
                  <a:pt x="945460" y="0"/>
                </a:lnTo>
                <a:lnTo>
                  <a:pt x="945460" y="937947"/>
                </a:lnTo>
                <a:lnTo>
                  <a:pt x="0" y="93794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TextBox 3">
            <a:extLst>
              <a:ext uri="{FF2B5EF4-FFF2-40B4-BE49-F238E27FC236}">
                <a16:creationId xmlns:a16="http://schemas.microsoft.com/office/drawing/2014/main" id="{15424EFA-88A4-454F-999F-E58E6A05DE80}"/>
              </a:ext>
            </a:extLst>
          </p:cNvPr>
          <p:cNvSpPr txBox="1"/>
          <p:nvPr/>
        </p:nvSpPr>
        <p:spPr bwMode="auto">
          <a:xfrm>
            <a:off x="4853010" y="653356"/>
            <a:ext cx="3703912" cy="2389406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srgbClr val="C00000"/>
                </a:solidFill>
                <a:cs typeface="Times New Roman" panose="02020603050405020304" pitchFamily="18" charset="0"/>
              </a:rPr>
              <a:t>تدرب وحل المسائل</a:t>
            </a:r>
          </a:p>
        </p:txBody>
      </p:sp>
    </p:spTree>
    <p:extLst>
      <p:ext uri="{BB962C8B-B14F-4D97-AF65-F5344CB8AC3E}">
        <p14:creationId xmlns:p14="http://schemas.microsoft.com/office/powerpoint/2010/main" val="18725682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>
            <a:extLst>
              <a:ext uri="{FF2B5EF4-FFF2-40B4-BE49-F238E27FC236}">
                <a16:creationId xmlns:a16="http://schemas.microsoft.com/office/drawing/2014/main" id="{F08E5057-339A-28DC-9286-E57ACBC9506B}"/>
              </a:ext>
            </a:extLst>
          </p:cNvPr>
          <p:cNvSpPr/>
          <p:nvPr/>
        </p:nvSpPr>
        <p:spPr>
          <a:xfrm>
            <a:off x="918902" y="1536174"/>
            <a:ext cx="7306196" cy="304698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srgbClr val="C00000"/>
                </a:solidFill>
                <a:cs typeface="Times New Roman" panose="02020603050405020304" pitchFamily="18" charset="0"/>
              </a:rPr>
              <a:t>هندسة: </a:t>
            </a:r>
            <a:r>
              <a:rPr lang="ar-EG" sz="4800" b="1" dirty="0">
                <a:solidFill>
                  <a:prstClr val="black"/>
                </a:solidFill>
                <a:cs typeface="Times New Roman" panose="02020603050405020304" pitchFamily="18" charset="0"/>
              </a:rPr>
              <a:t>أوجد قيم س في كل شكل مما يأتي، وقرب الناتج إلى أقرب جزء من عشرة إذا كان ذلك ضروريًا</a:t>
            </a:r>
            <a:r>
              <a:rPr lang="ar-EG" sz="4800" b="1" dirty="0">
                <a:solidFill>
                  <a:prstClr val="black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: (م: المساحة)</a:t>
            </a:r>
            <a:endParaRPr lang="ar-EG" sz="48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  <p:sndAc>
      <p:stSnd>
        <p:snd r:embed="rId2" name="SOUND4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A05A6BA7-16A5-D40D-1320-D3DBC810B97F}"/>
              </a:ext>
            </a:extLst>
          </p:cNvPr>
          <p:cNvSpPr/>
          <p:nvPr/>
        </p:nvSpPr>
        <p:spPr>
          <a:xfrm>
            <a:off x="1357313" y="428625"/>
            <a:ext cx="6557962" cy="78581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 sz="4000" b="1" dirty="0">
              <a:solidFill>
                <a:srgbClr val="990099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3BB86B-C2AF-CE8A-CF17-21A00C9FF49C}"/>
              </a:ext>
            </a:extLst>
          </p:cNvPr>
          <p:cNvSpPr/>
          <p:nvPr/>
        </p:nvSpPr>
        <p:spPr>
          <a:xfrm>
            <a:off x="3923928" y="844146"/>
            <a:ext cx="437113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prstClr val="black"/>
                </a:solidFill>
                <a:cs typeface="Times New Roman" panose="02020603050405020304" pitchFamily="18" charset="0"/>
              </a:rPr>
              <a:t>23)  م = 45 سم</a:t>
            </a:r>
            <a:r>
              <a:rPr lang="ar-EG" sz="4800" b="1" baseline="30000" dirty="0">
                <a:latin typeface="Arial" charset="0"/>
              </a:rPr>
              <a:t> 2</a:t>
            </a:r>
            <a:endParaRPr lang="en-US" sz="48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189442" name="Picture 2">
            <a:extLst>
              <a:ext uri="{FF2B5EF4-FFF2-40B4-BE49-F238E27FC236}">
                <a16:creationId xmlns:a16="http://schemas.microsoft.com/office/drawing/2014/main" id="{C694F9AF-9D68-EA7F-21AC-F99CE9E65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3429000"/>
            <a:ext cx="27463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  <p:sndAc>
      <p:stSnd>
        <p:snd r:embed="rId2" name="SOUND4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id="{5CD042A7-73CC-75F4-FB97-FD02F08BD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960563"/>
            <a:ext cx="540067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45 </a:t>
            </a:r>
            <a:r>
              <a:rPr lang="ar-EG" sz="40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=</a:t>
            </a:r>
            <a:r>
              <a:rPr lang="ar-EG" sz="24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24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ـــــــــــــــ </a:t>
            </a:r>
            <a:r>
              <a:rPr lang="ar-EG" sz="40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(س </a:t>
            </a:r>
            <a:r>
              <a:rPr lang="ar-EG" sz="40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+ 8</a:t>
            </a:r>
            <a:r>
              <a:rPr lang="ar-EG" sz="40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)</a:t>
            </a:r>
            <a:r>
              <a:rPr lang="ar-EG" sz="40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40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× س</a:t>
            </a:r>
            <a:endParaRPr lang="en-US" sz="40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AECB2B90-DADD-06B8-FA66-C9B36D537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116013"/>
            <a:ext cx="698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مساحة المثلث = </a:t>
            </a:r>
            <a:r>
              <a:rPr lang="ar-EG" altLang="ar-EG" sz="2000" b="1">
                <a:latin typeface="Arial" panose="020B0604020202020204" pitchFamily="34" charset="0"/>
              </a:rPr>
              <a:t>ــــــــ</a:t>
            </a:r>
            <a:r>
              <a:rPr lang="ar-EG" altLang="ar-EG" sz="3600">
                <a:latin typeface="Arial" panose="020B0604020202020204" pitchFamily="34" charset="0"/>
              </a:rPr>
              <a:t> </a:t>
            </a:r>
            <a:r>
              <a:rPr lang="ar-EG" altLang="ar-EG" sz="3600" b="1">
                <a:latin typeface="Arial" panose="020B0604020202020204" pitchFamily="34" charset="0"/>
              </a:rPr>
              <a:t>طول القاعدة × الارتفاع </a:t>
            </a:r>
            <a:endParaRPr lang="en-US" altLang="ar-EG" sz="3600">
              <a:latin typeface="Arial" panose="020B0604020202020204" pitchFamily="34" charset="0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789A4211-5AEE-C624-580B-AE1911E3E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895600"/>
            <a:ext cx="5400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45 </a:t>
            </a:r>
            <a:r>
              <a:rPr lang="ar-EG" sz="40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= </a:t>
            </a:r>
            <a:r>
              <a:rPr lang="ar-EG" sz="28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ــــــــ </a:t>
            </a:r>
            <a:r>
              <a:rPr lang="ar-EG" sz="40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س</a:t>
            </a:r>
            <a:r>
              <a:rPr lang="ar-EG" sz="40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4000" b="1" dirty="0">
                <a:solidFill>
                  <a:srgbClr val="002060"/>
                </a:solidFill>
                <a:latin typeface="Arial" charset="0"/>
                <a:cs typeface="Arial" charset="0"/>
              </a:rPr>
              <a:t> + 4× س</a:t>
            </a:r>
            <a:endParaRPr lang="en-US" sz="40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65504F16-268B-6080-4441-9158614D0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4089400"/>
            <a:ext cx="5400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ـــــــــ </a:t>
            </a:r>
            <a:r>
              <a:rPr lang="ar-EG" sz="40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س</a:t>
            </a:r>
            <a:r>
              <a:rPr lang="ar-EG" sz="40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4000" b="1" dirty="0">
                <a:solidFill>
                  <a:srgbClr val="002060"/>
                </a:solidFill>
                <a:latin typeface="Arial" charset="0"/>
                <a:cs typeface="Arial" charset="0"/>
              </a:rPr>
              <a:t> + </a:t>
            </a:r>
            <a:r>
              <a:rPr lang="ar-EG" sz="40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4س</a:t>
            </a:r>
            <a:r>
              <a:rPr lang="ar-EG" sz="4000" b="1" dirty="0">
                <a:solidFill>
                  <a:srgbClr val="002060"/>
                </a:solidFill>
                <a:latin typeface="Arial" charset="0"/>
                <a:cs typeface="Arial" charset="0"/>
              </a:rPr>
              <a:t> – </a:t>
            </a:r>
            <a:r>
              <a:rPr lang="ar-EG" sz="40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45 </a:t>
            </a:r>
            <a:r>
              <a:rPr lang="ar-EG" sz="4000" b="1" dirty="0">
                <a:solidFill>
                  <a:srgbClr val="002060"/>
                </a:solidFill>
                <a:latin typeface="Arial" charset="0"/>
                <a:cs typeface="Arial" charset="0"/>
              </a:rPr>
              <a:t>= 0</a:t>
            </a:r>
            <a:endParaRPr lang="en-US" sz="40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ADADA94B-D386-A6A2-7098-EFD0FCE63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881563"/>
            <a:ext cx="5400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س</a:t>
            </a:r>
            <a:r>
              <a:rPr lang="ar-EG" sz="40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4000" b="1" dirty="0">
                <a:solidFill>
                  <a:srgbClr val="002060"/>
                </a:solidFill>
                <a:latin typeface="Arial" charset="0"/>
                <a:cs typeface="Arial" charset="0"/>
              </a:rPr>
              <a:t> + </a:t>
            </a:r>
            <a:r>
              <a:rPr lang="ar-EG" sz="40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8س</a:t>
            </a:r>
            <a:r>
              <a:rPr lang="ar-EG" sz="4000" b="1" dirty="0">
                <a:solidFill>
                  <a:srgbClr val="002060"/>
                </a:solidFill>
                <a:latin typeface="Arial" charset="0"/>
                <a:cs typeface="Arial" charset="0"/>
              </a:rPr>
              <a:t> – </a:t>
            </a:r>
            <a:r>
              <a:rPr lang="ar-EG" sz="40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90 </a:t>
            </a:r>
            <a:r>
              <a:rPr lang="ar-EG" sz="4000" b="1" dirty="0">
                <a:solidFill>
                  <a:srgbClr val="002060"/>
                </a:solidFill>
                <a:latin typeface="Arial" charset="0"/>
                <a:cs typeface="Arial" charset="0"/>
              </a:rPr>
              <a:t>= 0</a:t>
            </a:r>
            <a:endParaRPr lang="en-US" sz="40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974466EA-ADE7-EEC6-A788-B0E7CC43C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949325"/>
            <a:ext cx="723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latin typeface="Arial" charset="0"/>
                <a:cs typeface="Arial" charset="0"/>
              </a:rPr>
              <a:t>1</a:t>
            </a: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78E66E61-8122-6DA1-A6ED-B65A83AAE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454150"/>
            <a:ext cx="725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latin typeface="Arial" charset="0"/>
                <a:cs typeface="Arial" charset="0"/>
              </a:rPr>
              <a:t>2</a:t>
            </a: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831E029B-A175-B1D0-BAD3-7B24A084C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1876425"/>
            <a:ext cx="723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1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E7127741-0DC5-F289-8E6B-3FC0B5F0F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381250"/>
            <a:ext cx="725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A3D91524-8B56-C64C-5606-8D8C90125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2813050"/>
            <a:ext cx="723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1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5C333FB3-5F2A-3DFE-B237-4811F20E3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3316288"/>
            <a:ext cx="7254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2D6EBE9F-AA8D-97B6-775E-C955F0225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4008438"/>
            <a:ext cx="723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1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88ECF70B-3395-161B-25C8-9737B88CB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4511675"/>
            <a:ext cx="725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49167" name="صورة 2">
            <a:extLst>
              <a:ext uri="{FF2B5EF4-FFF2-40B4-BE49-F238E27FC236}">
                <a16:creationId xmlns:a16="http://schemas.microsoft.com/office/drawing/2014/main" id="{326BFD07-9EF3-F95D-6AA3-9A4DB6431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940175"/>
            <a:ext cx="194468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9" grpId="0"/>
      <p:bldP spid="17" grpId="0"/>
      <p:bldP spid="18" grpId="0"/>
      <p:bldP spid="12" grpId="0"/>
      <p:bldP spid="15" grpId="0"/>
      <p:bldP spid="16" grpId="0"/>
      <p:bldP spid="20" grpId="0"/>
      <p:bldP spid="21" grpId="0"/>
      <p:bldP spid="22" grpId="0"/>
      <p:bldP spid="23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9A8FFE05-B525-5197-F1CC-14F7CC6A28FE}"/>
              </a:ext>
            </a:extLst>
          </p:cNvPr>
          <p:cNvSpPr/>
          <p:nvPr/>
        </p:nvSpPr>
        <p:spPr>
          <a:xfrm>
            <a:off x="1403350" y="1116013"/>
            <a:ext cx="648176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س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+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8س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= 90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6E0596EF-5416-8497-CC50-491116215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2038350"/>
            <a:ext cx="3673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latin typeface="Arial" charset="0"/>
                <a:cs typeface="Arial" charset="0"/>
              </a:rPr>
              <a:t>(</a:t>
            </a:r>
            <a:r>
              <a:rPr lang="ar-EG" sz="2400" b="1" cap="small" dirty="0">
                <a:latin typeface="Arial" charset="0"/>
                <a:cs typeface="Arial" charset="0"/>
              </a:rPr>
              <a:t>ـــــــــــ</a:t>
            </a:r>
            <a:r>
              <a:rPr lang="ar-EG" sz="3600" b="1" cap="small" dirty="0">
                <a:latin typeface="Arial" charset="0"/>
                <a:cs typeface="Arial" charset="0"/>
              </a:rPr>
              <a:t>)</a:t>
            </a:r>
            <a:r>
              <a:rPr lang="ar-EG" sz="3600" b="1" baseline="30000" dirty="0">
                <a:latin typeface="Arial" charset="0"/>
                <a:cs typeface="Arial" charset="0"/>
              </a:rPr>
              <a:t> 2</a:t>
            </a:r>
            <a:r>
              <a:rPr lang="ar-EG" sz="3600" b="1" cap="small" dirty="0">
                <a:latin typeface="Arial" charset="0"/>
                <a:cs typeface="Arial" charset="0"/>
              </a:rPr>
              <a:t>= 16</a:t>
            </a: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C345C561-6EA3-2662-0A23-B7C3B529E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1885950"/>
            <a:ext cx="723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latin typeface="Arial" charset="0"/>
                <a:cs typeface="Arial" charset="0"/>
              </a:rPr>
              <a:t>8</a:t>
            </a: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5424B4CF-B2E4-04F2-888B-04B230E18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788" y="2389188"/>
            <a:ext cx="7254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latin typeface="Arial" charset="0"/>
                <a:cs typeface="Arial" charset="0"/>
              </a:rPr>
              <a:t>2</a:t>
            </a: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6BDDE9E4-4537-2A5E-3476-0E60BE866CBC}"/>
              </a:ext>
            </a:extLst>
          </p:cNvPr>
          <p:cNvSpPr/>
          <p:nvPr/>
        </p:nvSpPr>
        <p:spPr>
          <a:xfrm>
            <a:off x="1547813" y="3213100"/>
            <a:ext cx="64801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س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+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8س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+16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= 90+ 16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F850CED0-B66B-4277-86D3-618833C93B51}"/>
              </a:ext>
            </a:extLst>
          </p:cNvPr>
          <p:cNvSpPr/>
          <p:nvPr/>
        </p:nvSpPr>
        <p:spPr>
          <a:xfrm>
            <a:off x="971550" y="4149725"/>
            <a:ext cx="64801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(س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+ 4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)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= 106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1BB69C6F-1098-FF3F-2DB2-E36DD19B17FA}"/>
              </a:ext>
            </a:extLst>
          </p:cNvPr>
          <p:cNvSpPr/>
          <p:nvPr/>
        </p:nvSpPr>
        <p:spPr>
          <a:xfrm>
            <a:off x="900113" y="5013325"/>
            <a:ext cx="64801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(س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+ 4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)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 =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±    106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مجموعة 22">
            <a:extLst>
              <a:ext uri="{FF2B5EF4-FFF2-40B4-BE49-F238E27FC236}">
                <a16:creationId xmlns:a16="http://schemas.microsoft.com/office/drawing/2014/main" id="{7F08E82D-D132-53AE-D6B2-AABEFBA9580D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4941888"/>
            <a:ext cx="1079500" cy="503237"/>
            <a:chOff x="2339752" y="980728"/>
            <a:chExt cx="1080120" cy="504056"/>
          </a:xfrm>
        </p:grpSpPr>
        <p:cxnSp>
          <p:nvCxnSpPr>
            <p:cNvPr id="34" name="رابط مستقيم 33">
              <a:extLst>
                <a:ext uri="{FF2B5EF4-FFF2-40B4-BE49-F238E27FC236}">
                  <a16:creationId xmlns:a16="http://schemas.microsoft.com/office/drawing/2014/main" id="{9016A69C-D024-F904-1242-D6686317F2BD}"/>
                </a:ext>
              </a:extLst>
            </p:cNvPr>
            <p:cNvCxnSpPr/>
            <p:nvPr/>
          </p:nvCxnSpPr>
          <p:spPr>
            <a:xfrm flipH="1">
              <a:off x="3275327" y="1268533"/>
              <a:ext cx="144545" cy="21625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9B99E013-5C3F-C8E3-B737-32C4C3E6485D}"/>
                </a:ext>
              </a:extLst>
            </p:cNvPr>
            <p:cNvCxnSpPr/>
            <p:nvPr/>
          </p:nvCxnSpPr>
          <p:spPr>
            <a:xfrm>
              <a:off x="3275327" y="980728"/>
              <a:ext cx="9530" cy="50405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DAEE68E6-678B-9BD0-3FD8-12357EFAEF53}"/>
                </a:ext>
              </a:extLst>
            </p:cNvPr>
            <p:cNvCxnSpPr/>
            <p:nvPr/>
          </p:nvCxnSpPr>
          <p:spPr>
            <a:xfrm>
              <a:off x="2339752" y="980728"/>
              <a:ext cx="935575" cy="1749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186" name="صورة 2">
            <a:extLst>
              <a:ext uri="{FF2B5EF4-FFF2-40B4-BE49-F238E27FC236}">
                <a16:creationId xmlns:a16="http://schemas.microsoft.com/office/drawing/2014/main" id="{5C986A0A-79FD-2822-58AA-9094BD58A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940175"/>
            <a:ext cx="194468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6" grpId="0"/>
      <p:bldP spid="27" grpId="0"/>
      <p:bldP spid="29" grpId="0"/>
      <p:bldP spid="30" grpId="0"/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0">
            <a:extLst>
              <a:ext uri="{FF2B5EF4-FFF2-40B4-BE49-F238E27FC236}">
                <a16:creationId xmlns:a16="http://schemas.microsoft.com/office/drawing/2014/main" id="{72DD2593-7395-145D-1E7D-29AD2E044FA5}"/>
              </a:ext>
            </a:extLst>
          </p:cNvPr>
          <p:cNvSpPr/>
          <p:nvPr/>
        </p:nvSpPr>
        <p:spPr>
          <a:xfrm>
            <a:off x="827088" y="2276475"/>
            <a:ext cx="64817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س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=   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106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– 4 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مجموعة 22">
            <a:extLst>
              <a:ext uri="{FF2B5EF4-FFF2-40B4-BE49-F238E27FC236}">
                <a16:creationId xmlns:a16="http://schemas.microsoft.com/office/drawing/2014/main" id="{5E4069A5-4299-777D-899D-A3CFC94E3DCB}"/>
              </a:ext>
            </a:extLst>
          </p:cNvPr>
          <p:cNvGrpSpPr>
            <a:grpSpLocks/>
          </p:cNvGrpSpPr>
          <p:nvPr/>
        </p:nvGrpSpPr>
        <p:grpSpPr bwMode="auto">
          <a:xfrm>
            <a:off x="5292725" y="2205038"/>
            <a:ext cx="1079500" cy="503237"/>
            <a:chOff x="2339752" y="980728"/>
            <a:chExt cx="1080120" cy="504056"/>
          </a:xfrm>
        </p:grpSpPr>
        <p:cxnSp>
          <p:nvCxnSpPr>
            <p:cNvPr id="34" name="رابط مستقيم 33">
              <a:extLst>
                <a:ext uri="{FF2B5EF4-FFF2-40B4-BE49-F238E27FC236}">
                  <a16:creationId xmlns:a16="http://schemas.microsoft.com/office/drawing/2014/main" id="{7FF440DE-23D7-ABC9-6092-72890E1F2830}"/>
                </a:ext>
              </a:extLst>
            </p:cNvPr>
            <p:cNvCxnSpPr/>
            <p:nvPr/>
          </p:nvCxnSpPr>
          <p:spPr>
            <a:xfrm flipH="1">
              <a:off x="3275327" y="1268533"/>
              <a:ext cx="144545" cy="21625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0C135E01-49DC-D2E4-B9EA-5494061F36C9}"/>
                </a:ext>
              </a:extLst>
            </p:cNvPr>
            <p:cNvCxnSpPr/>
            <p:nvPr/>
          </p:nvCxnSpPr>
          <p:spPr>
            <a:xfrm>
              <a:off x="3275327" y="980728"/>
              <a:ext cx="9530" cy="50405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DBC3F8B2-3C07-B832-8F14-86B07A90303B}"/>
                </a:ext>
              </a:extLst>
            </p:cNvPr>
            <p:cNvCxnSpPr/>
            <p:nvPr/>
          </p:nvCxnSpPr>
          <p:spPr>
            <a:xfrm>
              <a:off x="2339752" y="980728"/>
              <a:ext cx="935575" cy="1749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0">
            <a:extLst>
              <a:ext uri="{FF2B5EF4-FFF2-40B4-BE49-F238E27FC236}">
                <a16:creationId xmlns:a16="http://schemas.microsoft.com/office/drawing/2014/main" id="{D81C7DC9-58CD-687B-DCFE-9A3FE9D3D3E9}"/>
              </a:ext>
            </a:extLst>
          </p:cNvPr>
          <p:cNvSpPr/>
          <p:nvPr/>
        </p:nvSpPr>
        <p:spPr>
          <a:xfrm>
            <a:off x="1042988" y="3438525"/>
            <a:ext cx="64817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س </a:t>
            </a:r>
            <a:r>
              <a:rPr lang="ar-EG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≈ 6.3</a:t>
            </a:r>
            <a:endParaRPr lang="en-US" sz="36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51205" name="صورة 2">
            <a:extLst>
              <a:ext uri="{FF2B5EF4-FFF2-40B4-BE49-F238E27FC236}">
                <a16:creationId xmlns:a16="http://schemas.microsoft.com/office/drawing/2014/main" id="{B9A729F8-F32C-A436-8331-4E262FD53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940175"/>
            <a:ext cx="194468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3FDDD9FC-7E43-07C0-BC82-D142C660B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146425"/>
            <a:ext cx="4033837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BBFD5E-C776-A837-22C0-0DC835688E93}"/>
              </a:ext>
            </a:extLst>
          </p:cNvPr>
          <p:cNvSpPr/>
          <p:nvPr/>
        </p:nvSpPr>
        <p:spPr>
          <a:xfrm>
            <a:off x="3851920" y="980728"/>
            <a:ext cx="437113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prstClr val="black"/>
                </a:solidFill>
                <a:cs typeface="Times New Roman" panose="02020603050405020304" pitchFamily="18" charset="0"/>
              </a:rPr>
              <a:t>24)  م = 110 سم</a:t>
            </a:r>
            <a:r>
              <a:rPr lang="ar-EG" sz="4800" b="1" baseline="30000" dirty="0">
                <a:latin typeface="Arial" charset="0"/>
              </a:rPr>
              <a:t> 2</a:t>
            </a:r>
            <a:endParaRPr lang="en-US" sz="48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/>
    <p:sndAc>
      <p:stSnd>
        <p:snd r:embed="rId2" name="SOUND4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id="{7533FC74-F892-B0CE-C741-51487549B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060575"/>
            <a:ext cx="5400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(س + 5) × 2س = 110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B5302D95-ABC4-321D-B4C8-68CA65824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052513"/>
            <a:ext cx="5832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مساحة المستطيل = الطول × العرض</a:t>
            </a:r>
            <a:endParaRPr lang="en-US" altLang="ar-EG" sz="3600">
              <a:latin typeface="Arial" panose="020B0604020202020204" pitchFamily="34" charset="0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877CFDD1-663A-E6DB-A7AB-923813822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070225"/>
            <a:ext cx="5400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2س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baseline="300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+ 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10س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 = 110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401D18F4-2AE0-D1C6-7D2D-F54F5F4FA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19" y="4058154"/>
            <a:ext cx="7202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س</a:t>
            </a:r>
            <a:r>
              <a:rPr lang="ar-EG" sz="3600" b="1" cap="small" baseline="30000" dirty="0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 + 5س = 55       بالقسمة على 2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53255" name="صورة 2">
            <a:extLst>
              <a:ext uri="{FF2B5EF4-FFF2-40B4-BE49-F238E27FC236}">
                <a16:creationId xmlns:a16="http://schemas.microsoft.com/office/drawing/2014/main" id="{DEE66641-13C7-8641-ED93-2873A60B8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12988"/>
            <a:ext cx="2374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">
                <a:extLst>
                  <a:ext uri="{FF2B5EF4-FFF2-40B4-BE49-F238E27FC236}">
                    <a16:creationId xmlns:a16="http://schemas.microsoft.com/office/drawing/2014/main" id="{8A733E65-8D87-4E09-A0C4-5D078AACB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8669" y="4978948"/>
                <a:ext cx="7202562" cy="1006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ar-EG" sz="3600" b="1" cap="small" dirty="0">
                    <a:solidFill>
                      <a:srgbClr val="002060"/>
                    </a:solidFill>
                    <a:latin typeface="Arial" charset="0"/>
                    <a:cs typeface="Arial" charset="0"/>
                  </a:rPr>
                  <a:t>س</a:t>
                </a:r>
                <a:r>
                  <a:rPr lang="ar-EG" sz="3600" b="1" cap="small" baseline="30000" dirty="0">
                    <a:solidFill>
                      <a:srgbClr val="002060"/>
                    </a:solidFill>
                    <a:latin typeface="Arial" charset="0"/>
                    <a:cs typeface="Arial" charset="0"/>
                  </a:rPr>
                  <a:t>2</a:t>
                </a:r>
                <a:r>
                  <a:rPr lang="ar-EG" sz="3600" b="1" cap="small" dirty="0">
                    <a:solidFill>
                      <a:srgbClr val="002060"/>
                    </a:solidFill>
                    <a:latin typeface="Arial" charset="0"/>
                    <a:cs typeface="Arial" charset="0"/>
                  </a:rPr>
                  <a:t> + 5س +(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EG" sz="3600" b="1" i="1" cap="small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ar-EG" sz="3600" b="1" cap="small" dirty="0">
                            <a:solidFill>
                              <a:srgbClr val="002060"/>
                            </a:solidFill>
                            <a:latin typeface="Arial" charset="0"/>
                            <a:cs typeface="Arial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ar-EG" sz="3600" b="1" cap="small" dirty="0">
                            <a:solidFill>
                              <a:srgbClr val="002060"/>
                            </a:solidFill>
                            <a:latin typeface="Arial" charset="0"/>
                            <a:cs typeface="Arial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EG" sz="3600" b="1" cap="small" dirty="0">
                    <a:solidFill>
                      <a:srgbClr val="002060"/>
                    </a:solidFill>
                    <a:latin typeface="Arial" charset="0"/>
                    <a:cs typeface="Arial" charset="0"/>
                  </a:rPr>
                  <a:t> )</a:t>
                </a:r>
                <a:r>
                  <a:rPr lang="ar-EG" sz="3600" b="1" cap="small" baseline="30000" dirty="0">
                    <a:solidFill>
                      <a:srgbClr val="002060"/>
                    </a:solidFill>
                    <a:latin typeface="Arial" charset="0"/>
                    <a:cs typeface="Arial" charset="0"/>
                  </a:rPr>
                  <a:t>2</a:t>
                </a:r>
                <a:r>
                  <a:rPr lang="ar-EG" sz="3600" b="1" cap="small" dirty="0">
                    <a:solidFill>
                      <a:srgbClr val="002060"/>
                    </a:solidFill>
                    <a:latin typeface="Arial" charset="0"/>
                    <a:cs typeface="Arial" charset="0"/>
                  </a:rPr>
                  <a:t>= 55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EG" sz="3600" b="1" i="1" cap="small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ar-EG" sz="3600" b="1" i="0" cap="small" dirty="0" smtClean="0">
                            <a:solidFill>
                              <a:srgbClr val="002060"/>
                            </a:solidFill>
                            <a:latin typeface="Arial" charset="0"/>
                            <a:cs typeface="Arial" charset="0"/>
                          </a:rPr>
                          <m:t>25</m:t>
                        </m:r>
                      </m:num>
                      <m:den>
                        <m:r>
                          <m:rPr>
                            <m:nor/>
                          </m:rPr>
                          <a:rPr lang="ar-EG" sz="3600" b="1" i="0" cap="small" dirty="0" smtClean="0">
                            <a:solidFill>
                              <a:srgbClr val="002060"/>
                            </a:solidFill>
                            <a:latin typeface="Arial" charset="0"/>
                            <a:cs typeface="Arial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ar-EG" sz="3600" b="1" cap="small" dirty="0">
                    <a:solidFill>
                      <a:srgbClr val="002060"/>
                    </a:solidFill>
                    <a:latin typeface="Arial" charset="0"/>
                    <a:cs typeface="Arial" charset="0"/>
                  </a:rPr>
                  <a:t> </a:t>
                </a:r>
                <a:endParaRPr lang="en-US" sz="3600" dirty="0">
                  <a:solidFill>
                    <a:srgbClr val="00206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" name="Rectangle 1">
                <a:extLst>
                  <a:ext uri="{FF2B5EF4-FFF2-40B4-BE49-F238E27FC236}">
                    <a16:creationId xmlns:a16="http://schemas.microsoft.com/office/drawing/2014/main" id="{8A733E65-8D87-4E09-A0C4-5D078AACB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8669" y="4978948"/>
                <a:ext cx="7202562" cy="1006750"/>
              </a:xfrm>
              <a:prstGeom prst="rect">
                <a:avLst/>
              </a:prstGeom>
              <a:blipFill>
                <a:blip r:embed="rId6"/>
                <a:stretch>
                  <a:fillRect r="-2540" b="-848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9" grpId="0"/>
      <p:bldP spid="1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">
                <a:extLst>
                  <a:ext uri="{FF2B5EF4-FFF2-40B4-BE49-F238E27FC236}">
                    <a16:creationId xmlns:a16="http://schemas.microsoft.com/office/drawing/2014/main" id="{7033A4F5-6E9A-1003-9AD0-6549EADCD0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512" y="1840578"/>
                <a:ext cx="5400675" cy="710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ar-EG" sz="3600" b="1" cap="small" dirty="0">
                    <a:solidFill>
                      <a:srgbClr val="002060"/>
                    </a:solidFill>
                    <a:latin typeface="Arial" charset="0"/>
                    <a:cs typeface="Arial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EG" sz="3600" b="1" i="1" cap="small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ar-EG" sz="3600" b="1" i="0" cap="small" dirty="0" smtClean="0">
                            <a:solidFill>
                              <a:srgbClr val="002060"/>
                            </a:solidFill>
                            <a:latin typeface="Arial" charset="0"/>
                            <a:cs typeface="Arial" charset="0"/>
                          </a:rPr>
                          <m:t>61,25</m:t>
                        </m:r>
                      </m:e>
                    </m:rad>
                  </m:oMath>
                </a14:m>
                <a:endParaRPr lang="en-US" sz="3600" dirty="0">
                  <a:solidFill>
                    <a:srgbClr val="00206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4" name="Rectangle 1">
                <a:extLst>
                  <a:ext uri="{FF2B5EF4-FFF2-40B4-BE49-F238E27FC236}">
                    <a16:creationId xmlns:a16="http://schemas.microsoft.com/office/drawing/2014/main" id="{7033A4F5-6E9A-1003-9AD0-6549EADCD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840578"/>
                <a:ext cx="5400675" cy="710644"/>
              </a:xfrm>
              <a:prstGeom prst="rect">
                <a:avLst/>
              </a:prstGeom>
              <a:blipFill>
                <a:blip r:embed="rId5"/>
                <a:stretch>
                  <a:fillRect t="-4274" r="-3499" b="-3076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0">
                <a:extLst>
                  <a:ext uri="{FF2B5EF4-FFF2-40B4-BE49-F238E27FC236}">
                    <a16:creationId xmlns:a16="http://schemas.microsoft.com/office/drawing/2014/main" id="{7CEA33FD-8E6F-432C-7568-798CF1F898EE}"/>
                  </a:ext>
                </a:extLst>
              </p:cNvPr>
              <p:cNvSpPr/>
              <p:nvPr/>
            </p:nvSpPr>
            <p:spPr>
              <a:xfrm>
                <a:off x="5083299" y="1161950"/>
                <a:ext cx="4060701" cy="1729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ar-EG" sz="3600" b="1" cap="small" baseline="30000" dirty="0">
                              <a:solidFill>
                                <a:srgbClr val="002060"/>
                              </a:solidFill>
                              <a:latin typeface="Arial" charset="0"/>
                              <a:cs typeface="Arial" charset="0"/>
                            </a:rPr>
                            <m:t>2</m:t>
                          </m:r>
                          <m: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ar-EG" sz="3600" b="1" i="1" cap="small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ar-EG" sz="3600" b="1" cap="small" dirty="0">
                                  <a:solidFill>
                                    <a:srgbClr val="002060"/>
                                  </a:solidFill>
                                  <a:latin typeface="Arial" charset="0"/>
                                  <a:cs typeface="Arial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ar-EG" sz="3600" b="1" cap="small" dirty="0">
                                  <a:solidFill>
                                    <a:srgbClr val="002060"/>
                                  </a:solidFill>
                                  <a:latin typeface="Arial" charset="0"/>
                                  <a:cs typeface="Arial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ar-EG" sz="3600" b="1" cap="small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ar-EG" sz="3600" b="1" cap="small" dirty="0">
                              <a:solidFill>
                                <a:srgbClr val="002060"/>
                              </a:solidFill>
                              <a:latin typeface="Arial" charset="0"/>
                              <a:cs typeface="Arial" charset="0"/>
                            </a:rPr>
                            <m:t>س</m:t>
                          </m:r>
                          <m: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rgbClr val="00206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3" name="Rectangle 10">
                <a:extLst>
                  <a:ext uri="{FF2B5EF4-FFF2-40B4-BE49-F238E27FC236}">
                    <a16:creationId xmlns:a16="http://schemas.microsoft.com/office/drawing/2014/main" id="{7CEA33FD-8E6F-432C-7568-798CF1F89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299" y="1161950"/>
                <a:ext cx="4060701" cy="17291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">
                <a:extLst>
                  <a:ext uri="{FF2B5EF4-FFF2-40B4-BE49-F238E27FC236}">
                    <a16:creationId xmlns:a16="http://schemas.microsoft.com/office/drawing/2014/main" id="{68A7AE28-9D77-5DA0-964C-B0F1CC74C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1567" y="3222720"/>
                <a:ext cx="5400675" cy="11107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EG" sz="3600" b="1" i="1" cap="small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ar-EG" sz="3600" b="1" cap="small" dirty="0">
                              <a:solidFill>
                                <a:srgbClr val="002060"/>
                              </a:solidFill>
                              <a:latin typeface="Arial" charset="0"/>
                              <a:cs typeface="Arial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ar-EG" sz="3600" b="1" cap="small" dirty="0">
                              <a:solidFill>
                                <a:srgbClr val="002060"/>
                              </a:solidFill>
                              <a:latin typeface="Arial" charset="0"/>
                              <a:cs typeface="Arial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ar-EG" sz="3600" b="1" cap="small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ar-EG" sz="3600" b="1" cap="small" dirty="0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rPr>
                        <m:t>س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9" name="Rectangle 1">
                <a:extLst>
                  <a:ext uri="{FF2B5EF4-FFF2-40B4-BE49-F238E27FC236}">
                    <a16:creationId xmlns:a16="http://schemas.microsoft.com/office/drawing/2014/main" id="{68A7AE28-9D77-5DA0-964C-B0F1CC74CE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1567" y="3222720"/>
                <a:ext cx="5400675" cy="11107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277" name="صورة 2">
            <a:extLst>
              <a:ext uri="{FF2B5EF4-FFF2-40B4-BE49-F238E27FC236}">
                <a16:creationId xmlns:a16="http://schemas.microsoft.com/office/drawing/2014/main" id="{1DAD346F-4F55-A8A5-8B93-2ADD218D3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74660"/>
            <a:ext cx="2492375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1">
                <a:extLst>
                  <a:ext uri="{FF2B5EF4-FFF2-40B4-BE49-F238E27FC236}">
                    <a16:creationId xmlns:a16="http://schemas.microsoft.com/office/drawing/2014/main" id="{FB7E36A3-B610-4027-93D4-0AB6D8EBF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225" y="3303261"/>
                <a:ext cx="5400675" cy="967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ar-EG" sz="3600" b="1" cap="small" dirty="0">
                    <a:solidFill>
                      <a:srgbClr val="002060"/>
                    </a:solidFill>
                    <a:latin typeface="Arial" charset="0"/>
                    <a:cs typeface="Arial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EG" sz="3600" b="1" i="1" cap="small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ar-EG" sz="3600" b="1" cap="small" dirty="0">
                            <a:solidFill>
                              <a:srgbClr val="002060"/>
                            </a:solidFill>
                            <a:latin typeface="Arial" charset="0"/>
                            <a:cs typeface="Arial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ar-EG" sz="3600" b="1" cap="small" dirty="0">
                            <a:solidFill>
                              <a:srgbClr val="002060"/>
                            </a:solidFill>
                            <a:latin typeface="Arial" charset="0"/>
                            <a:cs typeface="Arial" charset="0"/>
                          </a:rPr>
                          <m:t>2</m:t>
                        </m:r>
                      </m:den>
                    </m:f>
                    <m:r>
                      <a:rPr lang="ar-EG" sz="3600" b="1" i="0" cap="small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− </m:t>
                    </m:r>
                    <m:rad>
                      <m:radPr>
                        <m:degHide m:val="on"/>
                        <m:ctrlPr>
                          <a:rPr lang="ar-EG" sz="3600" b="1" i="1" cap="small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ar-EG" sz="3600" b="1" i="0" cap="small" dirty="0" smtClean="0">
                            <a:solidFill>
                              <a:srgbClr val="002060"/>
                            </a:solidFill>
                            <a:latin typeface="Arial" charset="0"/>
                            <a:cs typeface="Arial" charset="0"/>
                          </a:rPr>
                          <m:t>61,</m:t>
                        </m:r>
                        <m:r>
                          <m:rPr>
                            <m:nor/>
                          </m:rPr>
                          <a:rPr lang="ar-EG" sz="3600" b="1" i="0" cap="small" dirty="0" smtClean="0">
                            <a:solidFill>
                              <a:srgbClr val="002060"/>
                            </a:solidFill>
                            <a:latin typeface="Arial" charset="0"/>
                            <a:cs typeface="Arial" charset="0"/>
                          </a:rPr>
                          <m:t>25</m:t>
                        </m:r>
                      </m:e>
                    </m:rad>
                  </m:oMath>
                </a14:m>
                <a:endParaRPr lang="en-US" sz="3600" dirty="0">
                  <a:solidFill>
                    <a:srgbClr val="00206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Rectangle 1">
                <a:extLst>
                  <a:ext uri="{FF2B5EF4-FFF2-40B4-BE49-F238E27FC236}">
                    <a16:creationId xmlns:a16="http://schemas.microsoft.com/office/drawing/2014/main" id="{FB7E36A3-B610-4027-93D4-0AB6D8EBF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5225" y="3303261"/>
                <a:ext cx="5400675" cy="967765"/>
              </a:xfrm>
              <a:prstGeom prst="rect">
                <a:avLst/>
              </a:prstGeom>
              <a:blipFill>
                <a:blip r:embed="rId9"/>
                <a:stretch>
                  <a:fillRect r="-3499" b="-880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مربع نص 1">
            <a:extLst>
              <a:ext uri="{FF2B5EF4-FFF2-40B4-BE49-F238E27FC236}">
                <a16:creationId xmlns:a16="http://schemas.microsoft.com/office/drawing/2014/main" id="{3A8442A9-61AE-434B-81D9-13DBBE1D53FC}"/>
              </a:ext>
            </a:extLst>
          </p:cNvPr>
          <p:cNvSpPr txBox="1"/>
          <p:nvPr/>
        </p:nvSpPr>
        <p:spPr>
          <a:xfrm>
            <a:off x="5486402" y="4869161"/>
            <a:ext cx="258616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EG" sz="4400" b="1" dirty="0">
                <a:solidFill>
                  <a:srgbClr val="002060"/>
                </a:solidFill>
              </a:rPr>
              <a:t>≈ 5,3 </a:t>
            </a: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9" grpId="0"/>
      <p:bldP spid="6" grpId="0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2ABF0D-43D2-F50B-A39A-F167DF3A0B64}"/>
              </a:ext>
            </a:extLst>
          </p:cNvPr>
          <p:cNvSpPr/>
          <p:nvPr/>
        </p:nvSpPr>
        <p:spPr>
          <a:xfrm>
            <a:off x="1079500" y="2204864"/>
            <a:ext cx="6985000" cy="212365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justLow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cap="small" dirty="0">
                <a:solidFill>
                  <a:srgbClr val="00B0F0"/>
                </a:solidFill>
                <a:latin typeface="+mn-lt"/>
                <a:cs typeface="+mn-cs"/>
              </a:rPr>
              <a:t>25) </a:t>
            </a:r>
            <a:r>
              <a:rPr lang="ar-EG" sz="4400" b="1" cap="small" dirty="0">
                <a:solidFill>
                  <a:srgbClr val="FF0000"/>
                </a:solidFill>
                <a:latin typeface="+mn-lt"/>
                <a:cs typeface="+mn-cs"/>
              </a:rPr>
              <a:t>نظرية الأعداد: </a:t>
            </a:r>
            <a:r>
              <a:rPr lang="ar-EG" sz="4400" b="1" cap="small" dirty="0">
                <a:latin typeface="+mn-lt"/>
                <a:cs typeface="+mn-cs"/>
              </a:rPr>
              <a:t>عددان صحيحان زوجيان متتاليان ناتج ضربهما 224، فما هما؟</a:t>
            </a:r>
            <a:endParaRPr lang="en-US" sz="440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comb/>
    <p:sndAc>
      <p:stSnd>
        <p:snd r:embed="rId2" name="son notif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id="{0B758CCD-9609-978C-5E27-BD704EB2C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060575"/>
            <a:ext cx="568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س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baseline="300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+ 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2س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 = 224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E384BF0B-D36D-73F0-0E16-12BAFD965A70}"/>
              </a:ext>
            </a:extLst>
          </p:cNvPr>
          <p:cNvSpPr/>
          <p:nvPr/>
        </p:nvSpPr>
        <p:spPr>
          <a:xfrm>
            <a:off x="971550" y="1052513"/>
            <a:ext cx="58324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س (س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+ 2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)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= 224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0B1CA9CD-5C3D-DF25-06E0-53976089E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997200"/>
            <a:ext cx="5400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س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baseline="300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+ 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2س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 – 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224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= 0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8EE214DB-4C2F-8E64-EF50-215F2BDB1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005263"/>
            <a:ext cx="5976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(س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+ 16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) (س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-14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)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= 0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A294E9C7-591B-093C-832B-2317C93DC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562" y="4891324"/>
            <a:ext cx="64801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العددان هما 14 , 16 </a:t>
            </a: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أو -14، -16</a:t>
            </a:r>
            <a:endParaRPr lang="en-US" sz="36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9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390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-2148761">
            <a:off x="1349994" y="449306"/>
            <a:ext cx="6764337" cy="6456868"/>
          </a:xfrm>
          <a:custGeom>
            <a:avLst/>
            <a:gdLst/>
            <a:ahLst/>
            <a:cxnLst/>
            <a:rect l="l" t="t" r="r" b="b"/>
            <a:pathLst>
              <a:path w="13528674" h="12913735">
                <a:moveTo>
                  <a:pt x="0" y="0"/>
                </a:moveTo>
                <a:lnTo>
                  <a:pt x="13528674" y="0"/>
                </a:lnTo>
                <a:lnTo>
                  <a:pt x="13528674" y="12913735"/>
                </a:lnTo>
                <a:lnTo>
                  <a:pt x="0" y="129137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-1343918">
            <a:off x="574476" y="3773268"/>
            <a:ext cx="705179" cy="1029229"/>
          </a:xfrm>
          <a:custGeom>
            <a:avLst/>
            <a:gdLst/>
            <a:ahLst/>
            <a:cxnLst/>
            <a:rect l="l" t="t" r="r" b="b"/>
            <a:pathLst>
              <a:path w="1410357" h="2058458">
                <a:moveTo>
                  <a:pt x="0" y="0"/>
                </a:moveTo>
                <a:lnTo>
                  <a:pt x="1410356" y="0"/>
                </a:lnTo>
                <a:lnTo>
                  <a:pt x="1410356" y="2058458"/>
                </a:lnTo>
                <a:lnTo>
                  <a:pt x="0" y="20584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3" name="Freeform 63"/>
          <p:cNvSpPr/>
          <p:nvPr/>
        </p:nvSpPr>
        <p:spPr>
          <a:xfrm rot="447030">
            <a:off x="1204499" y="4418198"/>
            <a:ext cx="514615" cy="514615"/>
          </a:xfrm>
          <a:custGeom>
            <a:avLst/>
            <a:gdLst/>
            <a:ahLst/>
            <a:cxnLst/>
            <a:rect l="l" t="t" r="r" b="b"/>
            <a:pathLst>
              <a:path w="1029229" h="1029229">
                <a:moveTo>
                  <a:pt x="0" y="0"/>
                </a:moveTo>
                <a:lnTo>
                  <a:pt x="1029229" y="0"/>
                </a:lnTo>
                <a:lnTo>
                  <a:pt x="1029229" y="1029229"/>
                </a:lnTo>
                <a:lnTo>
                  <a:pt x="0" y="10292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 rot="-1469984">
            <a:off x="7181730" y="1637054"/>
            <a:ext cx="584525" cy="637862"/>
          </a:xfrm>
          <a:custGeom>
            <a:avLst/>
            <a:gdLst/>
            <a:ahLst/>
            <a:cxnLst/>
            <a:rect l="l" t="t" r="r" b="b"/>
            <a:pathLst>
              <a:path w="1169050" h="1275723">
                <a:moveTo>
                  <a:pt x="0" y="0"/>
                </a:moveTo>
                <a:lnTo>
                  <a:pt x="1169050" y="0"/>
                </a:lnTo>
                <a:lnTo>
                  <a:pt x="1169050" y="1275723"/>
                </a:lnTo>
                <a:lnTo>
                  <a:pt x="0" y="12757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3024561">
            <a:off x="6919285" y="2231565"/>
            <a:ext cx="807511" cy="546563"/>
          </a:xfrm>
          <a:custGeom>
            <a:avLst/>
            <a:gdLst/>
            <a:ahLst/>
            <a:cxnLst/>
            <a:rect l="l" t="t" r="r" b="b"/>
            <a:pathLst>
              <a:path w="1615022" h="1093126">
                <a:moveTo>
                  <a:pt x="0" y="0"/>
                </a:moveTo>
                <a:lnTo>
                  <a:pt x="1615022" y="0"/>
                </a:lnTo>
                <a:lnTo>
                  <a:pt x="1615022" y="1093126"/>
                </a:lnTo>
                <a:lnTo>
                  <a:pt x="0" y="10931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Rectangle 4">
            <a:extLst>
              <a:ext uri="{FF2B5EF4-FFF2-40B4-BE49-F238E27FC236}">
                <a16:creationId xmlns:a16="http://schemas.microsoft.com/office/drawing/2014/main" id="{DBB776AE-AC68-4C9D-8E39-EE6A5DD52972}"/>
              </a:ext>
            </a:extLst>
          </p:cNvPr>
          <p:cNvSpPr/>
          <p:nvPr/>
        </p:nvSpPr>
        <p:spPr bwMode="auto">
          <a:xfrm>
            <a:off x="4383024" y="920723"/>
            <a:ext cx="1673855" cy="10156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مثال1</a:t>
            </a:r>
          </a:p>
        </p:txBody>
      </p:sp>
      <p:sp>
        <p:nvSpPr>
          <p:cNvPr id="70" name="Rectangle 9">
            <a:extLst>
              <a:ext uri="{FF2B5EF4-FFF2-40B4-BE49-F238E27FC236}">
                <a16:creationId xmlns:a16="http://schemas.microsoft.com/office/drawing/2014/main" id="{F71E3BEE-5514-4BC9-9543-AE493900206F}"/>
              </a:ext>
            </a:extLst>
          </p:cNvPr>
          <p:cNvSpPr/>
          <p:nvPr/>
        </p:nvSpPr>
        <p:spPr>
          <a:xfrm>
            <a:off x="1276646" y="2677056"/>
            <a:ext cx="6197346" cy="230832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prstClr val="black"/>
                </a:solidFill>
                <a:cs typeface="Times New Roman" panose="02020603050405020304" pitchFamily="18" charset="0"/>
              </a:rPr>
              <a:t>أوجد قيمة جـ التي تجعل كل ثلاثية حدود فيما يأتي مربعًا كاملًا:</a:t>
            </a:r>
            <a:endParaRPr lang="en-US" sz="48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>
            <a:extLst>
              <a:ext uri="{FF2B5EF4-FFF2-40B4-BE49-F238E27FC236}">
                <a16:creationId xmlns:a16="http://schemas.microsoft.com/office/drawing/2014/main" id="{E8198206-EF73-0A96-F76C-1F54699E8CBA}"/>
              </a:ext>
            </a:extLst>
          </p:cNvPr>
          <p:cNvSpPr/>
          <p:nvPr/>
        </p:nvSpPr>
        <p:spPr>
          <a:xfrm>
            <a:off x="927547" y="980728"/>
            <a:ext cx="7306196" cy="156966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srgbClr val="C00000"/>
                </a:solidFill>
                <a:cs typeface="Times New Roman" panose="02020603050405020304" pitchFamily="18" charset="0"/>
              </a:rPr>
              <a:t>26) هندسة: </a:t>
            </a:r>
            <a:r>
              <a:rPr lang="ar-EG" sz="4800" b="1" dirty="0">
                <a:solidFill>
                  <a:prstClr val="black"/>
                </a:solidFill>
                <a:cs typeface="Times New Roman" panose="02020603050405020304" pitchFamily="18" charset="0"/>
              </a:rPr>
              <a:t>أوجد مساحة المثلث المجاور.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78B02E-58FC-5B34-87DA-F9783AA40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429000"/>
            <a:ext cx="38369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  <p:sndAc>
      <p:stSnd>
        <p:snd r:embed="rId2" name="SOUND4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id="{5B916710-A25D-A631-56DE-D8D54E9B7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060575"/>
            <a:ext cx="5688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باستخدام نظرية فيثاغورث </a:t>
            </a:r>
            <a:endParaRPr lang="en-US" altLang="ar-EG" sz="3600">
              <a:latin typeface="Arial" panose="020B0604020202020204" pitchFamily="34" charset="0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56AE0925-7689-3A39-C16E-4E7C67EBF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997200"/>
            <a:ext cx="5400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(30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)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 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= (س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+ 6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)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 +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(س)</a:t>
            </a:r>
            <a:r>
              <a:rPr lang="ar-EG" sz="3600" b="1" baseline="30000" dirty="0">
                <a:solidFill>
                  <a:srgbClr val="002060"/>
                </a:solidFill>
                <a:latin typeface="Arial" charset="0"/>
                <a:cs typeface="Arial" charset="0"/>
              </a:rPr>
              <a:t>2 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91D51AC1-630B-671A-27AD-EDB1A9E75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4006850"/>
            <a:ext cx="5976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900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= س 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+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36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+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12س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+ 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س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baseline="300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1CA99ACD-F580-26AC-B88F-8DEFFB8D4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941888"/>
            <a:ext cx="6480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864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= 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2س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+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12س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4DE047D0-1CD7-63C0-8BFB-19ECB2C35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116013"/>
            <a:ext cx="698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مساحة المثلث = </a:t>
            </a:r>
            <a:r>
              <a:rPr lang="ar-EG" altLang="ar-EG" sz="2000" b="1">
                <a:latin typeface="Arial" panose="020B0604020202020204" pitchFamily="34" charset="0"/>
              </a:rPr>
              <a:t>ــــــــ</a:t>
            </a:r>
            <a:r>
              <a:rPr lang="ar-EG" altLang="ar-EG" sz="3600">
                <a:latin typeface="Arial" panose="020B0604020202020204" pitchFamily="34" charset="0"/>
              </a:rPr>
              <a:t> </a:t>
            </a:r>
            <a:r>
              <a:rPr lang="ar-EG" altLang="ar-EG" sz="3600" b="1">
                <a:latin typeface="Arial" panose="020B0604020202020204" pitchFamily="34" charset="0"/>
              </a:rPr>
              <a:t>طول القاعدة × الارتفاع </a:t>
            </a:r>
            <a:endParaRPr lang="en-US" altLang="ar-EG" sz="3600">
              <a:latin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74A29774-BC16-5B0C-DE44-A21FE9C42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949325"/>
            <a:ext cx="723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latin typeface="Arial" charset="0"/>
                <a:cs typeface="Arial" charset="0"/>
              </a:rPr>
              <a:t>1</a:t>
            </a: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09DE9651-B915-D97F-FA66-231437946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454150"/>
            <a:ext cx="725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latin typeface="Arial" charset="0"/>
                <a:cs typeface="Arial" charset="0"/>
              </a:rPr>
              <a:t>2</a:t>
            </a:r>
            <a:endParaRPr lang="en-US" sz="36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17" grpId="0"/>
      <p:bldP spid="18" grpId="0"/>
      <p:bldP spid="8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id="{92126D48-7C2C-2CE4-F038-D396BCB86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125538"/>
            <a:ext cx="6480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2س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+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12س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–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864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= 0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10045D61-C66E-CC29-17F5-B27B10606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2060575"/>
            <a:ext cx="5400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س 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+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6س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–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432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= 0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951C343E-B9F2-F697-A8B1-E55883B88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068638"/>
            <a:ext cx="5976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(س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– 18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) (س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+ 24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)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=0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739FBD1F-E6DA-1AF0-40AC-AB9C1ED25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367213"/>
            <a:ext cx="2663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C00000"/>
                </a:solidFill>
                <a:latin typeface="Arial" charset="0"/>
                <a:cs typeface="Arial" charset="0"/>
              </a:rPr>
              <a:t>س </a:t>
            </a:r>
            <a:r>
              <a:rPr lang="ar-EG" sz="36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– </a:t>
            </a:r>
            <a:r>
              <a:rPr lang="ar-EG" sz="3600" b="1" cap="small" dirty="0" err="1">
                <a:solidFill>
                  <a:srgbClr val="C00000"/>
                </a:solidFill>
                <a:latin typeface="Arial" charset="0"/>
                <a:cs typeface="Arial" charset="0"/>
              </a:rPr>
              <a:t>18 </a:t>
            </a:r>
            <a:r>
              <a:rPr lang="ar-EG" sz="36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= 0</a:t>
            </a:r>
            <a:endParaRPr lang="en-US" sz="36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E076BE1A-812D-DDA6-E01D-5FD20D30D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159375"/>
            <a:ext cx="2663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C00000"/>
                </a:solidFill>
                <a:latin typeface="Arial" charset="0"/>
                <a:cs typeface="Arial" charset="0"/>
              </a:rPr>
              <a:t>س </a:t>
            </a:r>
            <a:r>
              <a:rPr lang="ar-EG" sz="36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= 18</a:t>
            </a:r>
            <a:endParaRPr lang="en-US" sz="36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17" grpId="0"/>
      <p:bldP spid="18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B580676A-4EF0-2E19-AC60-AC7F3F150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298700"/>
            <a:ext cx="698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مساحة المثلث = </a:t>
            </a:r>
            <a:r>
              <a:rPr lang="ar-EG" altLang="ar-EG" sz="2000" b="1">
                <a:latin typeface="Arial" panose="020B0604020202020204" pitchFamily="34" charset="0"/>
              </a:rPr>
              <a:t>ــــــــ</a:t>
            </a:r>
            <a:r>
              <a:rPr lang="ar-EG" altLang="ar-EG" sz="3600">
                <a:latin typeface="Arial" panose="020B0604020202020204" pitchFamily="34" charset="0"/>
              </a:rPr>
              <a:t> </a:t>
            </a:r>
            <a:r>
              <a:rPr lang="ar-EG" altLang="ar-EG" sz="3600" b="1">
                <a:latin typeface="Arial" panose="020B0604020202020204" pitchFamily="34" charset="0"/>
              </a:rPr>
              <a:t>(18 + 6) × 18</a:t>
            </a:r>
            <a:endParaRPr lang="en-US" altLang="ar-EG" sz="3600">
              <a:latin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8D53E019-54A5-BF36-9774-DD40CB5CF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133600"/>
            <a:ext cx="723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latin typeface="Arial" charset="0"/>
                <a:cs typeface="Arial" charset="0"/>
              </a:rPr>
              <a:t>1</a:t>
            </a: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4F18FE0E-54E5-1CE9-D3F2-245E04A18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636838"/>
            <a:ext cx="725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latin typeface="Arial" charset="0"/>
                <a:cs typeface="Arial" charset="0"/>
              </a:rPr>
              <a:t>2</a:t>
            </a: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442D5A35-9E77-EC8A-29C4-89F3415E6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4005263"/>
            <a:ext cx="5400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مساحة </a:t>
            </a:r>
            <a:r>
              <a:rPr lang="ar-EG" sz="3600" b="1" cap="small" dirty="0" err="1">
                <a:solidFill>
                  <a:srgbClr val="C00000"/>
                </a:solidFill>
                <a:latin typeface="Arial" charset="0"/>
                <a:cs typeface="Arial" charset="0"/>
              </a:rPr>
              <a:t>المثلث </a:t>
            </a:r>
            <a:r>
              <a:rPr lang="ar-EG" sz="36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= 216 </a:t>
            </a:r>
            <a:r>
              <a:rPr lang="ar-EG" sz="3600" b="1" cap="small" dirty="0" err="1">
                <a:solidFill>
                  <a:srgbClr val="C00000"/>
                </a:solidFill>
                <a:latin typeface="Arial" charset="0"/>
                <a:cs typeface="Arial" charset="0"/>
              </a:rPr>
              <a:t>سم</a:t>
            </a:r>
            <a:r>
              <a:rPr lang="ar-EG" sz="3600" b="1" baseline="30000" dirty="0" err="1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  <a:endParaRPr lang="en-US" sz="36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790D84-D0F9-E0E0-020D-3F050B712866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8200" y="836712"/>
            <a:ext cx="7467600" cy="4884992"/>
          </a:xfrm>
          <a:prstGeom prst="rect">
            <a:avLst/>
          </a:prstGeom>
          <a:blipFill>
            <a:blip r:embed="rId4"/>
            <a:stretch>
              <a:fillRect l="-1882" r="-157" b="-1066"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ar-EG">
                <a:noFill/>
              </a:rPr>
              <a:t> </a:t>
            </a:r>
          </a:p>
        </p:txBody>
      </p:sp>
    </p:spTree>
  </p:cSld>
  <p:clrMapOvr>
    <a:masterClrMapping/>
  </p:clrMapOvr>
  <p:transition>
    <p:random/>
    <p:sndAc>
      <p:stSnd>
        <p:snd r:embed="rId2" name="cached_accuracy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55F54F-5250-CB27-4815-4BB8F63238E7}"/>
              </a:ext>
            </a:extLst>
          </p:cNvPr>
          <p:cNvSpPr/>
          <p:nvPr/>
        </p:nvSpPr>
        <p:spPr>
          <a:xfrm>
            <a:off x="755576" y="1052736"/>
            <a:ext cx="7467600" cy="70802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latin typeface="Arial" charset="0"/>
                <a:cs typeface="Arial" charset="0"/>
              </a:rPr>
              <a:t>أ) أي الكوكبين يصل الجسم إلى سطحه أولًا؟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9" name="Flowchart: Process 9">
            <a:extLst>
              <a:ext uri="{FF2B5EF4-FFF2-40B4-BE49-F238E27FC236}">
                <a16:creationId xmlns:a16="http://schemas.microsoft.com/office/drawing/2014/main" id="{83568E8F-A8A9-986E-62EE-2E7ABF6C5F59}"/>
              </a:ext>
            </a:extLst>
          </p:cNvPr>
          <p:cNvSpPr/>
          <p:nvPr/>
        </p:nvSpPr>
        <p:spPr>
          <a:xfrm>
            <a:off x="1284288" y="3448050"/>
            <a:ext cx="6575425" cy="143986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rgbClr val="C00000"/>
                </a:solidFill>
              </a:rPr>
              <a:t>الأرض لأن سرعة كوكب الأرض أكبر من سرعة كوكب المريخ</a:t>
            </a:r>
          </a:p>
        </p:txBody>
      </p:sp>
    </p:spTree>
  </p:cSld>
  <p:clrMapOvr>
    <a:masterClrMapping/>
  </p:clrMapOvr>
  <p:transition>
    <p:random/>
    <p:sndAc>
      <p:stSnd>
        <p:snd r:embed="rId2" name="cached_accuracy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A32DD2-8F51-3919-395A-97E28CE36289}"/>
              </a:ext>
            </a:extLst>
          </p:cNvPr>
          <p:cNvSpPr/>
          <p:nvPr/>
        </p:nvSpPr>
        <p:spPr>
          <a:xfrm>
            <a:off x="981869" y="1490662"/>
            <a:ext cx="7180262" cy="193833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justLow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latin typeface="Arial" charset="0"/>
                <a:cs typeface="Arial" charset="0"/>
              </a:rPr>
              <a:t>ب) كم يستغرق الجسم للوصول إلى سطح كل من الكوكبين مقربًا الإجابة إلى أقرب جزء من عشرة؟</a:t>
            </a:r>
            <a:endParaRPr lang="en-US" sz="4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/>
    <p:sndAc>
      <p:stSnd>
        <p:snd r:embed="rId2" name="cached_accuracy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C0391D0E-F040-9E6E-7CE3-D72C1D1BE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116013"/>
            <a:ext cx="698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- </a:t>
            </a:r>
            <a:r>
              <a:rPr lang="ar-EG" altLang="ar-EG" sz="2000" b="1">
                <a:solidFill>
                  <a:srgbClr val="002060"/>
                </a:solidFill>
                <a:latin typeface="Arial" panose="020B0604020202020204" pitchFamily="34" charset="0"/>
              </a:rPr>
              <a:t>ــــــــ</a:t>
            </a:r>
            <a:r>
              <a:rPr lang="ar-EG" altLang="ar-EG" sz="360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 × (3.37) ن</a:t>
            </a:r>
            <a:r>
              <a:rPr lang="ar-EG" altLang="ar-EG" sz="3600" b="1" baseline="30000">
                <a:solidFill>
                  <a:srgbClr val="002060"/>
                </a:solidFill>
                <a:latin typeface="Arial" panose="020B0604020202020204" pitchFamily="34" charset="0"/>
              </a:rPr>
              <a:t>2 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+ 120 = 0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6BA14932-1477-0832-D7B0-1B33A4F59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949325"/>
            <a:ext cx="723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1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5F1199E-E21A-D939-A518-AC760004E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1454150"/>
            <a:ext cx="725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8B6CC623-1CE7-8C87-0D61-40A867CB9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082800"/>
            <a:ext cx="6983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2000" b="1">
                <a:solidFill>
                  <a:srgbClr val="002060"/>
                </a:solidFill>
                <a:latin typeface="Arial" panose="020B0604020202020204" pitchFamily="34" charset="0"/>
              </a:rPr>
              <a:t>ــــــــ</a:t>
            </a:r>
            <a:r>
              <a:rPr lang="ar-EG" altLang="ar-EG" sz="360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 × (3.37) ن</a:t>
            </a:r>
            <a:r>
              <a:rPr lang="ar-EG" altLang="ar-EG" sz="3600" b="1" baseline="30000">
                <a:solidFill>
                  <a:srgbClr val="002060"/>
                </a:solidFill>
                <a:latin typeface="Arial" panose="020B0604020202020204" pitchFamily="34" charset="0"/>
              </a:rPr>
              <a:t>2 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= 120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A0D5EA23-CE01-3CE0-B045-2A1BA83CD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1916113"/>
            <a:ext cx="723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1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2E2BE0C5-2041-8364-0851-D911836F4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2420938"/>
            <a:ext cx="725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765ACC04-0A37-E217-FFBE-D5E9E7318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143250"/>
            <a:ext cx="2881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ن</a:t>
            </a:r>
            <a:r>
              <a:rPr lang="ar-EG" altLang="ar-EG" sz="3600" b="1" baseline="30000">
                <a:solidFill>
                  <a:srgbClr val="002060"/>
                </a:solidFill>
                <a:latin typeface="Arial" panose="020B0604020202020204" pitchFamily="34" charset="0"/>
              </a:rPr>
              <a:t>2 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= 71.21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3E00FD4C-9043-D8F2-B705-E18431860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4151313"/>
            <a:ext cx="2881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ن</a:t>
            </a:r>
            <a:r>
              <a:rPr lang="ar-EG" altLang="ar-EG" sz="3600" b="1" baseline="3000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=   71.21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مجموعة 22">
            <a:extLst>
              <a:ext uri="{FF2B5EF4-FFF2-40B4-BE49-F238E27FC236}">
                <a16:creationId xmlns:a16="http://schemas.microsoft.com/office/drawing/2014/main" id="{FF96F9A3-B7BB-6066-227B-080EE0DA49AB}"/>
              </a:ext>
            </a:extLst>
          </p:cNvPr>
          <p:cNvGrpSpPr>
            <a:grpSpLocks/>
          </p:cNvGrpSpPr>
          <p:nvPr/>
        </p:nvGrpSpPr>
        <p:grpSpPr bwMode="auto">
          <a:xfrm>
            <a:off x="5435600" y="4076700"/>
            <a:ext cx="1511300" cy="503238"/>
            <a:chOff x="1907456" y="980728"/>
            <a:chExt cx="1512416" cy="504056"/>
          </a:xfrm>
        </p:grpSpPr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EC5DBA4F-C9B1-10A3-25C2-8E5F789F974F}"/>
                </a:ext>
              </a:extLst>
            </p:cNvPr>
            <p:cNvCxnSpPr/>
            <p:nvPr/>
          </p:nvCxnSpPr>
          <p:spPr>
            <a:xfrm flipH="1">
              <a:off x="3275303" y="1268533"/>
              <a:ext cx="144569" cy="21625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2C34039A-BEFC-EBFD-BF95-BB357BE74738}"/>
                </a:ext>
              </a:extLst>
            </p:cNvPr>
            <p:cNvCxnSpPr/>
            <p:nvPr/>
          </p:nvCxnSpPr>
          <p:spPr>
            <a:xfrm>
              <a:off x="3275303" y="980728"/>
              <a:ext cx="9532" cy="50405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رابط مستقيم 23">
              <a:extLst>
                <a:ext uri="{FF2B5EF4-FFF2-40B4-BE49-F238E27FC236}">
                  <a16:creationId xmlns:a16="http://schemas.microsoft.com/office/drawing/2014/main" id="{A7525640-EA30-2CE1-8111-34CDDE56898F}"/>
                </a:ext>
              </a:extLst>
            </p:cNvPr>
            <p:cNvCxnSpPr/>
            <p:nvPr/>
          </p:nvCxnSpPr>
          <p:spPr>
            <a:xfrm>
              <a:off x="1907456" y="980728"/>
              <a:ext cx="1367847" cy="1749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10">
            <a:extLst>
              <a:ext uri="{FF2B5EF4-FFF2-40B4-BE49-F238E27FC236}">
                <a16:creationId xmlns:a16="http://schemas.microsoft.com/office/drawing/2014/main" id="{83338116-352D-CB92-AA73-D9D5C5F68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4943475"/>
            <a:ext cx="2881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ن</a:t>
            </a:r>
            <a:r>
              <a:rPr lang="ar-EG" altLang="ar-EG" sz="3600" b="1" baseline="3000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=  8.43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F52FC890-7718-C6A4-F190-EA4D3E49C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5159375"/>
            <a:ext cx="525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 dirty="0">
                <a:solidFill>
                  <a:srgbClr val="C00000"/>
                </a:solidFill>
                <a:latin typeface="Arial" panose="020B0604020202020204" pitchFamily="34" charset="0"/>
              </a:rPr>
              <a:t>المريخ = 8,4 ثواني تقريبًا</a:t>
            </a:r>
            <a:endParaRPr lang="en-US" altLang="ar-EG" sz="36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5" grpId="0"/>
      <p:bldP spid="16" grpId="0"/>
      <p:bldP spid="20" grpId="0"/>
      <p:bldP spid="26" grpId="0"/>
      <p:bldP spid="2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AA996A6D-3262-6631-9282-ADB7C7195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116013"/>
            <a:ext cx="698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- </a:t>
            </a:r>
            <a:r>
              <a:rPr lang="ar-EG" altLang="ar-EG" sz="2000" b="1">
                <a:solidFill>
                  <a:srgbClr val="002060"/>
                </a:solidFill>
                <a:latin typeface="Arial" panose="020B0604020202020204" pitchFamily="34" charset="0"/>
              </a:rPr>
              <a:t>ــــــــ</a:t>
            </a:r>
            <a:r>
              <a:rPr lang="ar-EG" altLang="ar-EG" sz="360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 × (9.8) ن</a:t>
            </a:r>
            <a:r>
              <a:rPr lang="ar-EG" altLang="ar-EG" sz="3600" b="1" baseline="30000">
                <a:solidFill>
                  <a:srgbClr val="002060"/>
                </a:solidFill>
                <a:latin typeface="Arial" panose="020B0604020202020204" pitchFamily="34" charset="0"/>
              </a:rPr>
              <a:t>2 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+ 120 = 0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3B6D8C3A-2A5C-62EB-BB6A-181693AC2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949325"/>
            <a:ext cx="723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1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DA232AB-AEBE-3178-66D2-176856F96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1454150"/>
            <a:ext cx="725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B27415A9-EA14-B75D-8205-C2C788D29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082800"/>
            <a:ext cx="6983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ar-EG" altLang="ar-EG" sz="2000" b="1">
                <a:solidFill>
                  <a:srgbClr val="002060"/>
                </a:solidFill>
                <a:latin typeface="Arial" panose="020B0604020202020204" pitchFamily="34" charset="0"/>
              </a:rPr>
              <a:t>ــــــــ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 × (9.8) ن</a:t>
            </a:r>
            <a:r>
              <a:rPr lang="ar-EG" altLang="ar-EG" sz="3600" b="1" baseline="30000">
                <a:solidFill>
                  <a:srgbClr val="002060"/>
                </a:solidFill>
                <a:latin typeface="Arial" panose="020B0604020202020204" pitchFamily="34" charset="0"/>
              </a:rPr>
              <a:t>2 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= 120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8DC75C55-13ED-3D6A-90AF-138BFB79F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238" y="1916113"/>
            <a:ext cx="723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1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605DEA80-3812-F547-A739-425052662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238" y="2420938"/>
            <a:ext cx="725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BAAB76C2-5567-BC21-A404-4F34E924D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141663"/>
            <a:ext cx="2881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ن</a:t>
            </a:r>
            <a:r>
              <a:rPr lang="ar-EG" altLang="ar-EG" sz="3600" b="1" baseline="30000">
                <a:solidFill>
                  <a:srgbClr val="002060"/>
                </a:solidFill>
                <a:latin typeface="Arial" panose="020B0604020202020204" pitchFamily="34" charset="0"/>
              </a:rPr>
              <a:t>2 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= 24.48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86EFD958-D090-BE4D-4E8D-B99331088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076700"/>
            <a:ext cx="2881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ن=   24.48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مجموعة 22">
            <a:extLst>
              <a:ext uri="{FF2B5EF4-FFF2-40B4-BE49-F238E27FC236}">
                <a16:creationId xmlns:a16="http://schemas.microsoft.com/office/drawing/2014/main" id="{55D32A99-0225-EB17-E326-5F35C5614217}"/>
              </a:ext>
            </a:extLst>
          </p:cNvPr>
          <p:cNvGrpSpPr>
            <a:grpSpLocks/>
          </p:cNvGrpSpPr>
          <p:nvPr/>
        </p:nvGrpSpPr>
        <p:grpSpPr bwMode="auto">
          <a:xfrm>
            <a:off x="5364163" y="4003675"/>
            <a:ext cx="1511300" cy="503238"/>
            <a:chOff x="1907456" y="980728"/>
            <a:chExt cx="1512416" cy="504056"/>
          </a:xfrm>
        </p:grpSpPr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F328220F-5ADD-0C52-59B4-04A0DD7EA4C9}"/>
                </a:ext>
              </a:extLst>
            </p:cNvPr>
            <p:cNvCxnSpPr/>
            <p:nvPr/>
          </p:nvCxnSpPr>
          <p:spPr>
            <a:xfrm flipH="1">
              <a:off x="3275302" y="1268533"/>
              <a:ext cx="144570" cy="21625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95AE5D5A-E45D-6B90-5CF4-7DE556253CA8}"/>
                </a:ext>
              </a:extLst>
            </p:cNvPr>
            <p:cNvCxnSpPr/>
            <p:nvPr/>
          </p:nvCxnSpPr>
          <p:spPr>
            <a:xfrm>
              <a:off x="3275302" y="980728"/>
              <a:ext cx="9532" cy="50405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رابط مستقيم 23">
              <a:extLst>
                <a:ext uri="{FF2B5EF4-FFF2-40B4-BE49-F238E27FC236}">
                  <a16:creationId xmlns:a16="http://schemas.microsoft.com/office/drawing/2014/main" id="{06060489-0243-7763-B435-B533393CFBB5}"/>
                </a:ext>
              </a:extLst>
            </p:cNvPr>
            <p:cNvCxnSpPr/>
            <p:nvPr/>
          </p:nvCxnSpPr>
          <p:spPr>
            <a:xfrm>
              <a:off x="1907456" y="980728"/>
              <a:ext cx="1367846" cy="1749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0">
            <a:extLst>
              <a:ext uri="{FF2B5EF4-FFF2-40B4-BE49-F238E27FC236}">
                <a16:creationId xmlns:a16="http://schemas.microsoft.com/office/drawing/2014/main" id="{202166BE-A8E0-5D83-C4F4-89C1B47E3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4797425"/>
            <a:ext cx="2879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ن</a:t>
            </a:r>
            <a:r>
              <a:rPr lang="ar-EG" altLang="ar-EG" sz="3600" b="1" baseline="3000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= 4.9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86C0B74D-EA76-F845-D7EA-5ECD8861B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5230813"/>
            <a:ext cx="5257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 dirty="0">
                <a:solidFill>
                  <a:srgbClr val="C00000"/>
                </a:solidFill>
                <a:latin typeface="Arial" panose="020B0604020202020204" pitchFamily="34" charset="0"/>
              </a:rPr>
              <a:t>الأرض =</a:t>
            </a:r>
            <a:r>
              <a:rPr lang="en-US" altLang="ar-EG" sz="36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ar-EG" altLang="ar-EG" sz="3600" b="1" dirty="0">
                <a:solidFill>
                  <a:srgbClr val="C00000"/>
                </a:solidFill>
                <a:latin typeface="Arial" panose="020B0604020202020204" pitchFamily="34" charset="0"/>
              </a:rPr>
              <a:t>4.9 ثواني تقريبًا </a:t>
            </a:r>
            <a:endParaRPr lang="en-US" altLang="ar-EG" sz="36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5" grpId="0"/>
      <p:bldP spid="16" grpId="0"/>
      <p:bldP spid="20" grpId="0"/>
      <p:bldP spid="17" grpId="0"/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DB63F5-B4B4-1CB6-6013-13DDA48BF4D8}"/>
              </a:ext>
            </a:extLst>
          </p:cNvPr>
          <p:cNvSpPr/>
          <p:nvPr/>
        </p:nvSpPr>
        <p:spPr>
          <a:xfrm>
            <a:off x="910655" y="2321585"/>
            <a:ext cx="7477769" cy="132343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latin typeface="Arial" charset="0"/>
                <a:cs typeface="Arial" charset="0"/>
              </a:rPr>
              <a:t>28) أوجد قيمة جـ التي تجعل ثلاثية الحدود: س</a:t>
            </a:r>
            <a:r>
              <a:rPr lang="ar-EG" sz="4000" b="1" baseline="30000" dirty="0">
                <a:latin typeface="Arial" charset="0"/>
                <a:cs typeface="Arial" charset="0"/>
              </a:rPr>
              <a:t>2</a:t>
            </a:r>
            <a:r>
              <a:rPr lang="ar-EG" sz="4000" b="1" cap="small" dirty="0">
                <a:latin typeface="Arial" charset="0"/>
                <a:cs typeface="Arial" charset="0"/>
              </a:rPr>
              <a:t> + جـ س + 225 مربعًا كاملًا.</a:t>
            </a:r>
            <a:endParaRPr lang="en-US" sz="4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omb/>
    <p:sndAc>
      <p:stSnd>
        <p:snd r:embed="rId2" name="son notif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58B3BBD-F967-0E30-57A7-8304B1571A65}"/>
              </a:ext>
            </a:extLst>
          </p:cNvPr>
          <p:cNvSpPr/>
          <p:nvPr/>
        </p:nvSpPr>
        <p:spPr>
          <a:xfrm>
            <a:off x="2771775" y="957411"/>
            <a:ext cx="4572000" cy="646112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latin typeface="+mn-lt"/>
                <a:cs typeface="+mn-cs"/>
              </a:rPr>
              <a:t>10) س</a:t>
            </a:r>
            <a:r>
              <a:rPr lang="ar-EG" sz="3600" b="1" baseline="30000" dirty="0">
                <a:latin typeface="+mn-lt"/>
                <a:cs typeface="+mn-cs"/>
              </a:rPr>
              <a:t>2</a:t>
            </a:r>
            <a:r>
              <a:rPr lang="ar-EG" sz="3600" b="1" cap="small" dirty="0">
                <a:latin typeface="+mn-lt"/>
                <a:cs typeface="+mn-cs"/>
              </a:rPr>
              <a:t> + 26س + جـ</a:t>
            </a:r>
            <a:endParaRPr lang="ar-EG" sz="3600" b="1" dirty="0">
              <a:latin typeface="+mn-lt"/>
              <a:cs typeface="+mn-cs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0BBB928E-FB20-6AC2-626C-E9BEFCA69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3025775"/>
            <a:ext cx="3744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cap="small" dirty="0">
                <a:latin typeface="Arial" charset="0"/>
                <a:cs typeface="Arial" charset="0"/>
              </a:rPr>
              <a:t>ـــــــــــ</a:t>
            </a:r>
            <a:r>
              <a:rPr lang="ar-EG" sz="3200" b="1" cap="small" dirty="0">
                <a:latin typeface="Arial" charset="0"/>
                <a:cs typeface="Arial" charset="0"/>
              </a:rPr>
              <a:t> العدد </a:t>
            </a:r>
            <a:r>
              <a:rPr lang="ar-EG" sz="3200" b="1" cap="small" dirty="0" err="1">
                <a:latin typeface="Arial" charset="0"/>
                <a:cs typeface="Arial" charset="0"/>
              </a:rPr>
              <a:t>26 </a:t>
            </a:r>
            <a:r>
              <a:rPr lang="ar-EG" sz="3200" b="1" cap="small" dirty="0">
                <a:latin typeface="Arial" charset="0"/>
                <a:cs typeface="Arial" charset="0"/>
              </a:rPr>
              <a:t>= 13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B9523EFD-E5BE-F06C-D28C-DACE95802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188" y="2852738"/>
            <a:ext cx="723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1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F942C4ED-5135-D08F-24C8-1150622A5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950" y="3429000"/>
            <a:ext cx="723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2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E2D718F7-5141-927D-5622-068CB5A0F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005263"/>
            <a:ext cx="2236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13</a:t>
            </a:r>
            <a:r>
              <a:rPr lang="ar-EG" sz="3200" b="1" baseline="30000" dirty="0">
                <a:latin typeface="Arial" charset="0"/>
                <a:cs typeface="Arial" charset="0"/>
              </a:rPr>
              <a:t> 2</a:t>
            </a:r>
            <a:r>
              <a:rPr lang="ar-EG" sz="3200" b="1" cap="small" dirty="0">
                <a:latin typeface="Arial" charset="0"/>
                <a:cs typeface="Arial" charset="0"/>
              </a:rPr>
              <a:t>= 169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968BF808-D490-29EA-E5E1-D3B150436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4046538"/>
            <a:ext cx="2236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rgbClr val="C00000"/>
                </a:solidFill>
                <a:latin typeface="Arial" charset="0"/>
                <a:cs typeface="Arial" charset="0"/>
              </a:rPr>
              <a:t>ج</a:t>
            </a:r>
            <a:r>
              <a:rPr lang="ar-EG" sz="3200" b="1" baseline="30000" dirty="0" err="1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ar-EG" sz="32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= 169</a:t>
            </a:r>
            <a:endParaRPr lang="en-US" sz="32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diamond/>
    <p:sndAc>
      <p:stSnd>
        <p:snd r:embed="rId2" name="SOUND4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endoflevelpo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>
            <a:extLst>
              <a:ext uri="{FF2B5EF4-FFF2-40B4-BE49-F238E27FC236}">
                <a16:creationId xmlns:a16="http://schemas.microsoft.com/office/drawing/2014/main" id="{71A4FC17-0FCA-F7C0-C337-A9BAB3BA5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196975"/>
            <a:ext cx="698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لإيجاد الحد الأوسط = 2 × جذر الحد الأول × جذر الحد الثاني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7D774034-7FB1-9004-C09D-15C3C9061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430588"/>
            <a:ext cx="5976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الحد الأوسط = 2 × 1 × 15 = 30 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F436A4BF-27CC-8B9D-706B-7E0F10595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013325"/>
            <a:ext cx="5256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ﺝ =   – 30، 30</a:t>
            </a:r>
            <a:endParaRPr lang="en-US" altLang="ar-EG" sz="36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  <p:bldP spid="2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A2A10F-0E94-9EAF-C733-CD21BD207756}"/>
              </a:ext>
            </a:extLst>
          </p:cNvPr>
          <p:cNvSpPr/>
          <p:nvPr/>
        </p:nvSpPr>
        <p:spPr>
          <a:xfrm>
            <a:off x="845344" y="1340768"/>
            <a:ext cx="7453312" cy="378618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justLow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latin typeface="Arial" charset="0"/>
                <a:cs typeface="Arial" charset="0"/>
              </a:rPr>
              <a:t>29) رسم: إذا كان لدى أحمد إطار طوله 60 بوصة، وعرضه 4 بوصات، ويرغب في زيادة بُعدي الإطار على أن تكون الزيادة في الطول تعادل 10 أمثال الزيادة في العرض؛ لتناسب قطعة قماش مساحتها 480 بوصة </a:t>
            </a:r>
            <a:r>
              <a:rPr lang="ar-EG" sz="4000" b="1" cap="small" dirty="0" err="1">
                <a:latin typeface="Arial" charset="0"/>
                <a:cs typeface="Arial" charset="0"/>
              </a:rPr>
              <a:t>مربعة.</a:t>
            </a:r>
            <a:r>
              <a:rPr lang="ar-EG" sz="4000" b="1" cap="small" dirty="0">
                <a:latin typeface="Arial" charset="0"/>
                <a:cs typeface="Arial" charset="0"/>
              </a:rPr>
              <a:t> فما بُعدا الإطار الجديد؟</a:t>
            </a:r>
            <a:endParaRPr lang="en-US" sz="4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comb/>
    <p:sndAc>
      <p:stSnd>
        <p:snd r:embed="rId2" name="son notif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id="{9EF52F4D-5A31-E8AC-AE24-B32BD959C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868488"/>
            <a:ext cx="6769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بفرض أن الطول والعرض الجديد بعد الزيادة هو جـ وَ د 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0A936F5A-5E48-7EAC-F915-78FF1280D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214688"/>
            <a:ext cx="655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جـ = س + 10ع     	د = ص + ع 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91E47FFD-5BD6-79DE-9EF8-51A1AD79B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078288"/>
            <a:ext cx="5976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جـ = 60 + 10ع         د = 4 + ع 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ED6DF047-6DA4-D1E9-3FF4-C8C5015CD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014913"/>
            <a:ext cx="6481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480 = (60 + 10ع) (4 + ع)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3194335-D7FC-D091-7E70-88FF34265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3850" y="1052513"/>
            <a:ext cx="69834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س = 60      ص = 4 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17" grpId="0"/>
      <p:bldP spid="18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>
            <a:extLst>
              <a:ext uri="{FF2B5EF4-FFF2-40B4-BE49-F238E27FC236}">
                <a16:creationId xmlns:a16="http://schemas.microsoft.com/office/drawing/2014/main" id="{E975F212-914B-7822-741D-3410F7911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198563"/>
            <a:ext cx="64087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240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+ 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60ع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 + 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40ع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 + 10 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ع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= 480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40329D77-F86E-DF93-754C-BAB4EC97F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566988"/>
            <a:ext cx="5976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ع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+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10ع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– 24=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0           </a:t>
            </a:r>
            <a:r>
              <a:rPr lang="ar-EG" sz="3600" b="1" dirty="0">
                <a:solidFill>
                  <a:srgbClr val="0000FF"/>
                </a:solidFill>
                <a:latin typeface="Arial" charset="0"/>
                <a:cs typeface="Arial" charset="0"/>
              </a:rPr>
              <a:t>÷10</a:t>
            </a:r>
            <a:endParaRPr lang="en-US" sz="36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BDEDF047-E8B0-6273-DC45-B89CDBC54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573463"/>
            <a:ext cx="6480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(ع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+ 12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) (ع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– 2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)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= 0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3C9519C-FD6B-A225-2A77-1E85DB6F1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4799013"/>
            <a:ext cx="16652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ع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= 2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78AB52CC-2B2B-DA9D-7230-9AFB02812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4797425"/>
            <a:ext cx="1663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ع =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-12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18" grpId="0"/>
      <p:bldP spid="12" grpId="0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>
            <a:extLst>
              <a:ext uri="{FF2B5EF4-FFF2-40B4-BE49-F238E27FC236}">
                <a16:creationId xmlns:a16="http://schemas.microsoft.com/office/drawing/2014/main" id="{A7C82D03-0A5D-421E-3986-2382C62B1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136775"/>
            <a:ext cx="6408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 dirty="0">
                <a:solidFill>
                  <a:srgbClr val="C00000"/>
                </a:solidFill>
                <a:latin typeface="Arial" panose="020B0604020202020204" pitchFamily="34" charset="0"/>
              </a:rPr>
              <a:t>ﺝ = 60 + 10 × 2 = 80 بوصة</a:t>
            </a:r>
            <a:endParaRPr lang="en-US" altLang="ar-EG" sz="36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34C5DC5F-16D0-B297-1AC4-5C698304E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357563"/>
            <a:ext cx="5976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 dirty="0">
                <a:solidFill>
                  <a:srgbClr val="C00000"/>
                </a:solidFill>
                <a:latin typeface="Arial" panose="020B0604020202020204" pitchFamily="34" charset="0"/>
              </a:rPr>
              <a:t>د = 4 + 2 = 6 بوصات</a:t>
            </a:r>
            <a:endParaRPr lang="en-US" altLang="ar-EG" sz="36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A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5400000">
            <a:off x="2206547" y="-336145"/>
            <a:ext cx="4744905" cy="7928886"/>
          </a:xfrm>
          <a:custGeom>
            <a:avLst/>
            <a:gdLst/>
            <a:ahLst/>
            <a:cxnLst/>
            <a:rect l="l" t="t" r="r" b="b"/>
            <a:pathLst>
              <a:path w="9489809" h="15857771">
                <a:moveTo>
                  <a:pt x="0" y="0"/>
                </a:moveTo>
                <a:lnTo>
                  <a:pt x="9489809" y="0"/>
                </a:lnTo>
                <a:lnTo>
                  <a:pt x="9489809" y="15857771"/>
                </a:lnTo>
                <a:lnTo>
                  <a:pt x="0" y="158577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r="-32817" b="-1086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Rectangle 7">
            <a:extLst>
              <a:ext uri="{FF2B5EF4-FFF2-40B4-BE49-F238E27FC236}">
                <a16:creationId xmlns:a16="http://schemas.microsoft.com/office/drawing/2014/main" id="{89C325B0-1EC1-47E0-AF2B-E022B3ABA079}"/>
              </a:ext>
            </a:extLst>
          </p:cNvPr>
          <p:cNvSpPr/>
          <p:nvPr/>
        </p:nvSpPr>
        <p:spPr>
          <a:xfrm>
            <a:off x="816022" y="2689659"/>
            <a:ext cx="7453312" cy="132343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30) </a:t>
            </a:r>
            <a:r>
              <a:rPr lang="ar-EG" sz="40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تمثيلات متعددة: </a:t>
            </a: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سوف تستكشف في هذه المسألة خاصية للمعادلات التربيعية 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1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03FA06-7C11-CCCC-1FEE-85FE8E1FE1D0}"/>
              </a:ext>
            </a:extLst>
          </p:cNvPr>
          <p:cNvSpPr/>
          <p:nvPr/>
        </p:nvSpPr>
        <p:spPr>
          <a:xfrm>
            <a:off x="587486" y="2767280"/>
            <a:ext cx="7969028" cy="132343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أ) </a:t>
            </a:r>
            <a:r>
              <a:rPr lang="ar-EG" sz="4000" b="1" cap="small" dirty="0" err="1">
                <a:solidFill>
                  <a:srgbClr val="C00000"/>
                </a:solidFill>
                <a:latin typeface="Arial" charset="0"/>
                <a:cs typeface="Arial" charset="0"/>
              </a:rPr>
              <a:t>جدوليًا</a:t>
            </a:r>
            <a:r>
              <a:rPr lang="ar-EG" sz="40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: </a:t>
            </a: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انسخ الجدول المجاور وأكمل العمود الثاني.</a:t>
            </a:r>
          </a:p>
        </p:txBody>
      </p:sp>
    </p:spTree>
  </p:cSld>
  <p:clrMapOvr>
    <a:masterClrMapping/>
  </p:clrMapOvr>
  <p:transition>
    <p:comb/>
    <p:sndAc>
      <p:stSnd>
        <p:snd r:embed="rId2" name="son notif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4368E74-B4AC-6FCC-6909-34FB3CCCACFD}"/>
              </a:ext>
            </a:extLst>
          </p:cNvPr>
          <p:cNvGraphicFramePr>
            <a:graphicFrameLocks noGrp="1"/>
          </p:cNvGraphicFramePr>
          <p:nvPr/>
        </p:nvGraphicFramePr>
        <p:xfrm>
          <a:off x="752475" y="1204913"/>
          <a:ext cx="7635875" cy="3960813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3214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6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4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938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483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483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3600" b="1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ar-SA" sz="3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76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Flowchart: Alternate Process 15">
            <a:extLst>
              <a:ext uri="{FF2B5EF4-FFF2-40B4-BE49-F238E27FC236}">
                <a16:creationId xmlns:a16="http://schemas.microsoft.com/office/drawing/2014/main" id="{E4ABFB9D-D8D6-7579-FBD1-A5DC1EACBC74}"/>
              </a:ext>
            </a:extLst>
          </p:cNvPr>
          <p:cNvSpPr/>
          <p:nvPr/>
        </p:nvSpPr>
        <p:spPr>
          <a:xfrm>
            <a:off x="3016250" y="3365500"/>
            <a:ext cx="1843088" cy="92868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C00000"/>
                </a:solidFill>
              </a:rPr>
              <a:t>97</a:t>
            </a:r>
          </a:p>
        </p:txBody>
      </p:sp>
      <p:sp>
        <p:nvSpPr>
          <p:cNvPr id="17" name="Flowchart: Alternate Process 18">
            <a:extLst>
              <a:ext uri="{FF2B5EF4-FFF2-40B4-BE49-F238E27FC236}">
                <a16:creationId xmlns:a16="http://schemas.microsoft.com/office/drawing/2014/main" id="{88C66C25-F23E-48EC-5770-925B39BC4E3B}"/>
              </a:ext>
            </a:extLst>
          </p:cNvPr>
          <p:cNvSpPr/>
          <p:nvPr/>
        </p:nvSpPr>
        <p:spPr>
          <a:xfrm>
            <a:off x="3160713" y="4445000"/>
            <a:ext cx="1843087" cy="92868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C00000"/>
                </a:solidFill>
              </a:rPr>
              <a:t>-72</a:t>
            </a:r>
          </a:p>
        </p:txBody>
      </p:sp>
      <p:sp>
        <p:nvSpPr>
          <p:cNvPr id="19" name="Flowchart: Alternate Process 15">
            <a:extLst>
              <a:ext uri="{FF2B5EF4-FFF2-40B4-BE49-F238E27FC236}">
                <a16:creationId xmlns:a16="http://schemas.microsoft.com/office/drawing/2014/main" id="{1A518746-B103-A552-CC6F-04CC973FC6D2}"/>
              </a:ext>
            </a:extLst>
          </p:cNvPr>
          <p:cNvSpPr/>
          <p:nvPr/>
        </p:nvSpPr>
        <p:spPr>
          <a:xfrm>
            <a:off x="5719763" y="1000125"/>
            <a:ext cx="2592387" cy="930275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spcAft>
                <a:spcPts val="0"/>
              </a:spcAft>
              <a:defRPr/>
            </a:pPr>
            <a:r>
              <a:rPr lang="ar-EG" sz="3200" b="1" dirty="0">
                <a:solidFill>
                  <a:srgbClr val="002060"/>
                </a:solidFill>
              </a:rPr>
              <a:t>ثلاثية الحدود</a:t>
            </a:r>
            <a:endParaRPr lang="en-US" sz="2400" b="1" dirty="0">
              <a:solidFill>
                <a:srgbClr val="002060"/>
              </a:solidFill>
              <a:latin typeface="Times New Roman"/>
              <a:ea typeface="Times New Roman"/>
              <a:cs typeface="Arial"/>
            </a:endParaRPr>
          </a:p>
        </p:txBody>
      </p:sp>
      <p:sp>
        <p:nvSpPr>
          <p:cNvPr id="20" name="Flowchart: Alternate Process 15">
            <a:extLst>
              <a:ext uri="{FF2B5EF4-FFF2-40B4-BE49-F238E27FC236}">
                <a16:creationId xmlns:a16="http://schemas.microsoft.com/office/drawing/2014/main" id="{7CC58027-2BD7-ECBB-81DE-6462355C1106}"/>
              </a:ext>
            </a:extLst>
          </p:cNvPr>
          <p:cNvSpPr/>
          <p:nvPr/>
        </p:nvSpPr>
        <p:spPr>
          <a:xfrm>
            <a:off x="2771775" y="1133475"/>
            <a:ext cx="2592388" cy="92868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spcAft>
                <a:spcPts val="0"/>
              </a:spcAft>
              <a:defRPr/>
            </a:pPr>
            <a:r>
              <a:rPr lang="ar-EG" sz="3200" b="1" dirty="0" err="1">
                <a:solidFill>
                  <a:srgbClr val="002060"/>
                </a:solidFill>
              </a:rPr>
              <a:t>ب</a:t>
            </a:r>
            <a:r>
              <a:rPr lang="ar-EG" sz="3200" b="1" baseline="30000" dirty="0" err="1">
                <a:solidFill>
                  <a:srgbClr val="002060"/>
                </a:solidFill>
              </a:rPr>
              <a:t>2</a:t>
            </a:r>
            <a:r>
              <a:rPr lang="ar-EG" sz="3200" b="1" dirty="0">
                <a:solidFill>
                  <a:srgbClr val="002060"/>
                </a:solidFill>
              </a:rPr>
              <a:t> – </a:t>
            </a:r>
            <a:r>
              <a:rPr lang="ar-EG" sz="3200" b="1" dirty="0" err="1">
                <a:solidFill>
                  <a:srgbClr val="002060"/>
                </a:solidFill>
              </a:rPr>
              <a:t>4أ</a:t>
            </a:r>
            <a:r>
              <a:rPr lang="ar-EG" sz="3200" b="1" dirty="0">
                <a:solidFill>
                  <a:srgbClr val="002060"/>
                </a:solidFill>
              </a:rPr>
              <a:t> </a:t>
            </a:r>
            <a:r>
              <a:rPr lang="ar-EG" sz="3200" b="1" dirty="0" err="1">
                <a:solidFill>
                  <a:srgbClr val="002060"/>
                </a:solidFill>
              </a:rPr>
              <a:t>جـ</a:t>
            </a:r>
            <a:r>
              <a:rPr lang="ar-EG" sz="3200" b="1" dirty="0">
                <a:solidFill>
                  <a:srgbClr val="002060"/>
                </a:solidFill>
              </a:rPr>
              <a:t> </a:t>
            </a:r>
            <a:endParaRPr lang="en-US" sz="2400" b="1" dirty="0">
              <a:solidFill>
                <a:srgbClr val="002060"/>
              </a:solidFill>
              <a:latin typeface="Times New Roman"/>
              <a:ea typeface="Times New Roman"/>
              <a:cs typeface="Arial"/>
            </a:endParaRPr>
          </a:p>
        </p:txBody>
      </p:sp>
      <p:sp>
        <p:nvSpPr>
          <p:cNvPr id="21" name="Flowchart: Alternate Process 15">
            <a:extLst>
              <a:ext uri="{FF2B5EF4-FFF2-40B4-BE49-F238E27FC236}">
                <a16:creationId xmlns:a16="http://schemas.microsoft.com/office/drawing/2014/main" id="{26372C0F-E250-E800-9171-F894B40BC769}"/>
              </a:ext>
            </a:extLst>
          </p:cNvPr>
          <p:cNvSpPr/>
          <p:nvPr/>
        </p:nvSpPr>
        <p:spPr>
          <a:xfrm>
            <a:off x="322263" y="1212850"/>
            <a:ext cx="2592387" cy="92868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spcAft>
                <a:spcPts val="0"/>
              </a:spcAft>
              <a:defRPr/>
            </a:pPr>
            <a:r>
              <a:rPr lang="ar-EG" sz="3200" b="1" dirty="0">
                <a:solidFill>
                  <a:srgbClr val="002060"/>
                </a:solidFill>
              </a:rPr>
              <a:t>عدد الجذور</a:t>
            </a:r>
            <a:endParaRPr lang="en-US" sz="2400" b="1" dirty="0">
              <a:solidFill>
                <a:srgbClr val="002060"/>
              </a:solidFill>
              <a:latin typeface="Times New Roman"/>
              <a:ea typeface="Times New Roman"/>
              <a:cs typeface="Arial"/>
            </a:endParaRPr>
          </a:p>
        </p:txBody>
      </p:sp>
      <p:sp>
        <p:nvSpPr>
          <p:cNvPr id="22" name="Flowchart: Alternate Process 15">
            <a:extLst>
              <a:ext uri="{FF2B5EF4-FFF2-40B4-BE49-F238E27FC236}">
                <a16:creationId xmlns:a16="http://schemas.microsoft.com/office/drawing/2014/main" id="{B260FBC5-DEBF-20AB-F480-99625A2454AD}"/>
              </a:ext>
            </a:extLst>
          </p:cNvPr>
          <p:cNvSpPr/>
          <p:nvPr/>
        </p:nvSpPr>
        <p:spPr>
          <a:xfrm>
            <a:off x="5291138" y="2149475"/>
            <a:ext cx="3097212" cy="92868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س</a:t>
            </a:r>
            <a:r>
              <a:rPr lang="ar-EG" sz="3200" b="1" baseline="30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ar-EG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ar-EG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8س</a:t>
            </a:r>
            <a:r>
              <a:rPr lang="ar-EG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+ 16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lowchart: Alternate Process 15">
            <a:extLst>
              <a:ext uri="{FF2B5EF4-FFF2-40B4-BE49-F238E27FC236}">
                <a16:creationId xmlns:a16="http://schemas.microsoft.com/office/drawing/2014/main" id="{E2A3635D-A0AD-3FAA-3F33-65ACBC7F2535}"/>
              </a:ext>
            </a:extLst>
          </p:cNvPr>
          <p:cNvSpPr/>
          <p:nvPr/>
        </p:nvSpPr>
        <p:spPr>
          <a:xfrm>
            <a:off x="4176713" y="3367088"/>
            <a:ext cx="5327650" cy="92868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spcAft>
                <a:spcPts val="0"/>
              </a:spcAft>
              <a:defRPr/>
            </a:pPr>
            <a:r>
              <a:rPr lang="ar-EG" sz="3200" b="1" dirty="0" err="1">
                <a:solidFill>
                  <a:schemeClr val="tx1"/>
                </a:solidFill>
              </a:rPr>
              <a:t>2س</a:t>
            </a:r>
            <a:r>
              <a:rPr lang="ar-EG" sz="3200" b="1" baseline="30000" dirty="0" err="1">
                <a:solidFill>
                  <a:schemeClr val="tx1"/>
                </a:solidFill>
              </a:rPr>
              <a:t>2</a:t>
            </a:r>
            <a:r>
              <a:rPr lang="ar-EG" sz="3200" b="1" dirty="0">
                <a:solidFill>
                  <a:schemeClr val="tx1"/>
                </a:solidFill>
              </a:rPr>
              <a:t> – </a:t>
            </a:r>
            <a:r>
              <a:rPr lang="ar-EG" sz="3200" b="1" dirty="0" err="1">
                <a:solidFill>
                  <a:schemeClr val="tx1"/>
                </a:solidFill>
              </a:rPr>
              <a:t>11س</a:t>
            </a:r>
            <a:r>
              <a:rPr lang="ar-EG" sz="3200" b="1" dirty="0">
                <a:solidFill>
                  <a:schemeClr val="tx1"/>
                </a:solidFill>
              </a:rPr>
              <a:t> + 3</a:t>
            </a:r>
            <a:endParaRPr lang="en-US" sz="2400" b="1" dirty="0">
              <a:solidFill>
                <a:srgbClr val="002060"/>
              </a:solidFill>
              <a:latin typeface="Times New Roman"/>
              <a:ea typeface="Times New Roman"/>
              <a:cs typeface="Arial"/>
            </a:endParaRPr>
          </a:p>
        </p:txBody>
      </p:sp>
      <p:sp>
        <p:nvSpPr>
          <p:cNvPr id="24" name="Flowchart: Alternate Process 15">
            <a:extLst>
              <a:ext uri="{FF2B5EF4-FFF2-40B4-BE49-F238E27FC236}">
                <a16:creationId xmlns:a16="http://schemas.microsoft.com/office/drawing/2014/main" id="{A7FBA1EC-667D-CE01-A262-A52A7714DE85}"/>
              </a:ext>
            </a:extLst>
          </p:cNvPr>
          <p:cNvSpPr/>
          <p:nvPr/>
        </p:nvSpPr>
        <p:spPr>
          <a:xfrm>
            <a:off x="4284663" y="4295775"/>
            <a:ext cx="5327650" cy="92868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r>
              <a:rPr lang="ar-EG" sz="3200" b="1" dirty="0">
                <a:solidFill>
                  <a:schemeClr val="tx1"/>
                </a:solidFill>
              </a:rPr>
              <a:t>3س</a:t>
            </a:r>
            <a:r>
              <a:rPr lang="ar-EG" sz="3200" b="1" baseline="30000" dirty="0">
                <a:solidFill>
                  <a:schemeClr val="tx1"/>
                </a:solidFill>
              </a:rPr>
              <a:t>2</a:t>
            </a:r>
            <a:r>
              <a:rPr lang="ar-EG" sz="3200" b="1" dirty="0">
                <a:solidFill>
                  <a:schemeClr val="tx1"/>
                </a:solidFill>
              </a:rPr>
              <a:t> + 6س + 9 </a:t>
            </a:r>
            <a:endParaRPr lang="ar-SA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lowchart: Alternate Process 15">
            <a:extLst>
              <a:ext uri="{FF2B5EF4-FFF2-40B4-BE49-F238E27FC236}">
                <a16:creationId xmlns:a16="http://schemas.microsoft.com/office/drawing/2014/main" id="{AC01FF04-1236-22E6-FF38-42ABAE38E427}"/>
              </a:ext>
            </a:extLst>
          </p:cNvPr>
          <p:cNvSpPr/>
          <p:nvPr/>
        </p:nvSpPr>
        <p:spPr>
          <a:xfrm>
            <a:off x="3087688" y="2212975"/>
            <a:ext cx="1843087" cy="92868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6" name="Flowchart: Alternate Process 15">
            <a:extLst>
              <a:ext uri="{FF2B5EF4-FFF2-40B4-BE49-F238E27FC236}">
                <a16:creationId xmlns:a16="http://schemas.microsoft.com/office/drawing/2014/main" id="{33FD3473-C7AA-B993-4421-526C65572DEC}"/>
              </a:ext>
            </a:extLst>
          </p:cNvPr>
          <p:cNvSpPr/>
          <p:nvPr/>
        </p:nvSpPr>
        <p:spPr>
          <a:xfrm>
            <a:off x="639763" y="2212975"/>
            <a:ext cx="1843087" cy="92868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chemeClr val="tx1"/>
                </a:solidFill>
              </a:rPr>
              <a:t>1</a:t>
            </a:r>
          </a:p>
        </p:txBody>
      </p:sp>
    </p:spTree>
  </p:cSld>
  <p:clrMapOvr>
    <a:masterClrMapping/>
  </p:clrMapOvr>
  <p:transition>
    <p:checker dir="vert"/>
    <p:sndAc>
      <p:stSnd>
        <p:snd r:embed="rId2" name="SOUND1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extra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extra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extra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extra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extra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extra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880FB7D-029F-D266-9661-DB6E9C080409}"/>
              </a:ext>
            </a:extLst>
          </p:cNvPr>
          <p:cNvGraphicFramePr>
            <a:graphicFrameLocks noGrp="1"/>
          </p:cNvGraphicFramePr>
          <p:nvPr/>
        </p:nvGraphicFramePr>
        <p:xfrm>
          <a:off x="709612" y="836613"/>
          <a:ext cx="7680326" cy="3960813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3215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6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8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938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483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483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3600" b="1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ar-SA" sz="3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76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Flowchart: Alternate Process 15">
            <a:extLst>
              <a:ext uri="{FF2B5EF4-FFF2-40B4-BE49-F238E27FC236}">
                <a16:creationId xmlns:a16="http://schemas.microsoft.com/office/drawing/2014/main" id="{4BECCCF0-26E7-CC14-9636-D9C4FE9EFB8E}"/>
              </a:ext>
            </a:extLst>
          </p:cNvPr>
          <p:cNvSpPr/>
          <p:nvPr/>
        </p:nvSpPr>
        <p:spPr>
          <a:xfrm>
            <a:off x="3017838" y="2997200"/>
            <a:ext cx="1843087" cy="92868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7" name="Flowchart: Alternate Process 18">
            <a:extLst>
              <a:ext uri="{FF2B5EF4-FFF2-40B4-BE49-F238E27FC236}">
                <a16:creationId xmlns:a16="http://schemas.microsoft.com/office/drawing/2014/main" id="{1C29D5C9-8235-D8E7-66D5-931D49CCED4B}"/>
              </a:ext>
            </a:extLst>
          </p:cNvPr>
          <p:cNvSpPr/>
          <p:nvPr/>
        </p:nvSpPr>
        <p:spPr>
          <a:xfrm>
            <a:off x="3162300" y="4076700"/>
            <a:ext cx="1843088" cy="92868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rgbClr val="C00000"/>
                </a:solidFill>
              </a:rPr>
              <a:t>57</a:t>
            </a:r>
          </a:p>
        </p:txBody>
      </p:sp>
      <p:sp>
        <p:nvSpPr>
          <p:cNvPr id="19" name="Flowchart: Alternate Process 15">
            <a:extLst>
              <a:ext uri="{FF2B5EF4-FFF2-40B4-BE49-F238E27FC236}">
                <a16:creationId xmlns:a16="http://schemas.microsoft.com/office/drawing/2014/main" id="{35D868C1-29E0-9CC0-DCD3-3BA7D5ABC624}"/>
              </a:ext>
            </a:extLst>
          </p:cNvPr>
          <p:cNvSpPr/>
          <p:nvPr/>
        </p:nvSpPr>
        <p:spPr>
          <a:xfrm>
            <a:off x="5653088" y="836613"/>
            <a:ext cx="2592387" cy="92868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spcAft>
                <a:spcPts val="0"/>
              </a:spcAft>
              <a:defRPr/>
            </a:pPr>
            <a:r>
              <a:rPr lang="ar-EG" sz="3600" b="1" dirty="0">
                <a:solidFill>
                  <a:srgbClr val="002060"/>
                </a:solidFill>
              </a:rPr>
              <a:t>ثلاثية الحدود</a:t>
            </a:r>
            <a:endParaRPr lang="en-US" sz="2800" b="1" dirty="0">
              <a:solidFill>
                <a:srgbClr val="002060"/>
              </a:solidFill>
              <a:latin typeface="Times New Roman"/>
              <a:ea typeface="Times New Roman"/>
              <a:cs typeface="Arial"/>
            </a:endParaRPr>
          </a:p>
        </p:txBody>
      </p:sp>
      <p:sp>
        <p:nvSpPr>
          <p:cNvPr id="20" name="Flowchart: Alternate Process 15">
            <a:extLst>
              <a:ext uri="{FF2B5EF4-FFF2-40B4-BE49-F238E27FC236}">
                <a16:creationId xmlns:a16="http://schemas.microsoft.com/office/drawing/2014/main" id="{B9BB710B-9108-9A3F-F394-BFFAE244F58A}"/>
              </a:ext>
            </a:extLst>
          </p:cNvPr>
          <p:cNvSpPr/>
          <p:nvPr/>
        </p:nvSpPr>
        <p:spPr>
          <a:xfrm>
            <a:off x="2773363" y="765175"/>
            <a:ext cx="2592387" cy="92868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spcAft>
                <a:spcPts val="0"/>
              </a:spcAft>
              <a:defRPr/>
            </a:pPr>
            <a:r>
              <a:rPr lang="ar-EG" sz="3600" b="1" dirty="0" err="1">
                <a:solidFill>
                  <a:srgbClr val="002060"/>
                </a:solidFill>
              </a:rPr>
              <a:t>ب</a:t>
            </a:r>
            <a:r>
              <a:rPr lang="ar-EG" sz="3600" b="1" baseline="30000" dirty="0" err="1">
                <a:solidFill>
                  <a:srgbClr val="002060"/>
                </a:solidFill>
              </a:rPr>
              <a:t>2</a:t>
            </a:r>
            <a:r>
              <a:rPr lang="ar-EG" sz="3600" b="1" dirty="0">
                <a:solidFill>
                  <a:srgbClr val="002060"/>
                </a:solidFill>
              </a:rPr>
              <a:t> – </a:t>
            </a:r>
            <a:r>
              <a:rPr lang="ar-EG" sz="3600" b="1" dirty="0" err="1">
                <a:solidFill>
                  <a:srgbClr val="002060"/>
                </a:solidFill>
              </a:rPr>
              <a:t>4أ</a:t>
            </a:r>
            <a:r>
              <a:rPr lang="ar-EG" sz="3600" b="1" dirty="0">
                <a:solidFill>
                  <a:srgbClr val="002060"/>
                </a:solidFill>
              </a:rPr>
              <a:t> </a:t>
            </a:r>
            <a:r>
              <a:rPr lang="ar-EG" sz="3600" b="1" dirty="0" err="1">
                <a:solidFill>
                  <a:srgbClr val="002060"/>
                </a:solidFill>
              </a:rPr>
              <a:t>جـ</a:t>
            </a:r>
            <a:r>
              <a:rPr lang="ar-EG" sz="3600" b="1" dirty="0">
                <a:solidFill>
                  <a:srgbClr val="002060"/>
                </a:solidFill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/>
              <a:ea typeface="Times New Roman"/>
              <a:cs typeface="Arial"/>
            </a:endParaRPr>
          </a:p>
        </p:txBody>
      </p:sp>
      <p:sp>
        <p:nvSpPr>
          <p:cNvPr id="21" name="Flowchart: Alternate Process 15">
            <a:extLst>
              <a:ext uri="{FF2B5EF4-FFF2-40B4-BE49-F238E27FC236}">
                <a16:creationId xmlns:a16="http://schemas.microsoft.com/office/drawing/2014/main" id="{3C524255-2979-2F57-4913-7EB80CE495FA}"/>
              </a:ext>
            </a:extLst>
          </p:cNvPr>
          <p:cNvSpPr/>
          <p:nvPr/>
        </p:nvSpPr>
        <p:spPr>
          <a:xfrm>
            <a:off x="323850" y="844550"/>
            <a:ext cx="2592388" cy="92868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spcAft>
                <a:spcPts val="0"/>
              </a:spcAft>
              <a:defRPr/>
            </a:pPr>
            <a:r>
              <a:rPr lang="ar-EG" sz="3600" b="1" dirty="0">
                <a:solidFill>
                  <a:srgbClr val="002060"/>
                </a:solidFill>
              </a:rPr>
              <a:t>عدد الجذور</a:t>
            </a:r>
            <a:endParaRPr lang="en-US" sz="2800" b="1" dirty="0">
              <a:solidFill>
                <a:srgbClr val="002060"/>
              </a:solidFill>
              <a:latin typeface="Times New Roman"/>
              <a:ea typeface="Times New Roman"/>
              <a:cs typeface="Arial"/>
            </a:endParaRPr>
          </a:p>
        </p:txBody>
      </p:sp>
      <p:sp>
        <p:nvSpPr>
          <p:cNvPr id="22" name="Flowchart: Alternate Process 15">
            <a:extLst>
              <a:ext uri="{FF2B5EF4-FFF2-40B4-BE49-F238E27FC236}">
                <a16:creationId xmlns:a16="http://schemas.microsoft.com/office/drawing/2014/main" id="{E07240E4-CA3D-D902-68B7-F35D2B8949A3}"/>
              </a:ext>
            </a:extLst>
          </p:cNvPr>
          <p:cNvSpPr/>
          <p:nvPr/>
        </p:nvSpPr>
        <p:spPr>
          <a:xfrm>
            <a:off x="5437188" y="1781175"/>
            <a:ext cx="3095625" cy="92868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 err="1">
                <a:solidFill>
                  <a:schemeClr val="tx1"/>
                </a:solidFill>
              </a:rPr>
              <a:t>س</a:t>
            </a:r>
            <a:r>
              <a:rPr lang="ar-EG" sz="3600" b="1" baseline="30000" dirty="0" err="1">
                <a:solidFill>
                  <a:schemeClr val="tx1"/>
                </a:solidFill>
              </a:rPr>
              <a:t>2</a:t>
            </a:r>
            <a:r>
              <a:rPr lang="ar-EG" sz="3600" b="1" dirty="0">
                <a:solidFill>
                  <a:schemeClr val="tx1"/>
                </a:solidFill>
              </a:rPr>
              <a:t> – </a:t>
            </a:r>
            <a:r>
              <a:rPr lang="ar-EG" sz="3600" b="1" dirty="0" err="1">
                <a:solidFill>
                  <a:schemeClr val="tx1"/>
                </a:solidFill>
              </a:rPr>
              <a:t>2س</a:t>
            </a:r>
            <a:r>
              <a:rPr lang="ar-EG" sz="3600" b="1" dirty="0">
                <a:solidFill>
                  <a:schemeClr val="tx1"/>
                </a:solidFill>
              </a:rPr>
              <a:t> + 7</a:t>
            </a:r>
            <a:endParaRPr lang="en-US" sz="4000" dirty="0">
              <a:solidFill>
                <a:schemeClr val="tx1"/>
              </a:solidFill>
              <a:latin typeface="Times New Roman"/>
              <a:ea typeface="Times New Roman"/>
              <a:cs typeface="Arial"/>
            </a:endParaRPr>
          </a:p>
        </p:txBody>
      </p:sp>
      <p:sp>
        <p:nvSpPr>
          <p:cNvPr id="23" name="Flowchart: Alternate Process 15">
            <a:extLst>
              <a:ext uri="{FF2B5EF4-FFF2-40B4-BE49-F238E27FC236}">
                <a16:creationId xmlns:a16="http://schemas.microsoft.com/office/drawing/2014/main" id="{7CFA6C40-4859-E2CC-3EB0-F3A7DAEE3D32}"/>
              </a:ext>
            </a:extLst>
          </p:cNvPr>
          <p:cNvSpPr/>
          <p:nvPr/>
        </p:nvSpPr>
        <p:spPr>
          <a:xfrm>
            <a:off x="4108450" y="2963863"/>
            <a:ext cx="5327650" cy="92868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r>
              <a:rPr lang="ar-EG" sz="3600" b="1" dirty="0">
                <a:solidFill>
                  <a:schemeClr val="tx1"/>
                </a:solidFill>
              </a:rPr>
              <a:t>س</a:t>
            </a:r>
            <a:r>
              <a:rPr lang="ar-EG" sz="3600" b="1" baseline="30000" dirty="0">
                <a:solidFill>
                  <a:schemeClr val="tx1"/>
                </a:solidFill>
              </a:rPr>
              <a:t>2</a:t>
            </a:r>
            <a:r>
              <a:rPr lang="ar-EG" sz="3600" b="1" dirty="0">
                <a:solidFill>
                  <a:schemeClr val="tx1"/>
                </a:solidFill>
              </a:rPr>
              <a:t> + 10س + 25</a:t>
            </a:r>
            <a:endParaRPr lang="ar-SA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lowchart: Alternate Process 15">
            <a:extLst>
              <a:ext uri="{FF2B5EF4-FFF2-40B4-BE49-F238E27FC236}">
                <a16:creationId xmlns:a16="http://schemas.microsoft.com/office/drawing/2014/main" id="{8F77EFC4-EE5C-3332-B0F1-79A5001D0DE9}"/>
              </a:ext>
            </a:extLst>
          </p:cNvPr>
          <p:cNvSpPr/>
          <p:nvPr/>
        </p:nvSpPr>
        <p:spPr>
          <a:xfrm>
            <a:off x="4140200" y="3941763"/>
            <a:ext cx="5327650" cy="92868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r>
              <a:rPr lang="ar-EG" sz="3600" b="1" dirty="0">
                <a:solidFill>
                  <a:schemeClr val="tx1"/>
                </a:solidFill>
              </a:rPr>
              <a:t>س</a:t>
            </a:r>
            <a:r>
              <a:rPr lang="ar-EG" sz="3600" b="1" baseline="30000" dirty="0">
                <a:solidFill>
                  <a:schemeClr val="tx1"/>
                </a:solidFill>
              </a:rPr>
              <a:t>2</a:t>
            </a:r>
            <a:r>
              <a:rPr lang="ar-EG" sz="3600" b="1" dirty="0">
                <a:solidFill>
                  <a:schemeClr val="tx1"/>
                </a:solidFill>
              </a:rPr>
              <a:t> + 3س – 12 </a:t>
            </a:r>
            <a:endParaRPr lang="ar-SA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Alternate Process 18">
            <a:extLst>
              <a:ext uri="{FF2B5EF4-FFF2-40B4-BE49-F238E27FC236}">
                <a16:creationId xmlns:a16="http://schemas.microsoft.com/office/drawing/2014/main" id="{A276739E-09E9-925D-1D9E-5E7B0F407D0A}"/>
              </a:ext>
            </a:extLst>
          </p:cNvPr>
          <p:cNvSpPr/>
          <p:nvPr/>
        </p:nvSpPr>
        <p:spPr>
          <a:xfrm>
            <a:off x="3060700" y="1852613"/>
            <a:ext cx="1843088" cy="92868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rgbClr val="C00000"/>
                </a:solidFill>
              </a:rPr>
              <a:t>-24</a:t>
            </a:r>
          </a:p>
        </p:txBody>
      </p:sp>
    </p:spTree>
  </p:cSld>
  <p:clrMapOvr>
    <a:masterClrMapping/>
  </p:clrMapOvr>
  <p:transition>
    <p:checker dir="vert"/>
    <p:sndAc>
      <p:stSnd>
        <p:snd r:embed="rId2" name="SOUND1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extra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extra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extra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2" grpId="0"/>
      <p:bldP spid="23" grpId="0"/>
      <p:bldP spid="24" grpId="0"/>
      <p:bldP spid="1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B39CB55-F903-3945-9059-C76CD1D46061}"/>
              </a:ext>
            </a:extLst>
          </p:cNvPr>
          <p:cNvSpPr/>
          <p:nvPr/>
        </p:nvSpPr>
        <p:spPr>
          <a:xfrm>
            <a:off x="755576" y="1700808"/>
            <a:ext cx="7453312" cy="25545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justLow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ب) </a:t>
            </a:r>
            <a:r>
              <a:rPr lang="ar-EG" sz="40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جبريًا: </a:t>
            </a: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اكتب كل ثلاثية حدود على صورة معادلة وحلها بإكمال المربع، وأكمل العمود الثالث في الجدول بكتابة عدد جذور كل معادلة.</a:t>
            </a:r>
          </a:p>
        </p:txBody>
      </p:sp>
    </p:spTree>
  </p:cSld>
  <p:clrMapOvr>
    <a:masterClrMapping/>
  </p:clrMapOvr>
  <p:transition>
    <p:comb/>
    <p:sndAc>
      <p:stSnd>
        <p:snd r:embed="rId2" name="cached_endoflevelpop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B9F81E-6064-5217-CCC5-57ECEA7E00E1}"/>
              </a:ext>
            </a:extLst>
          </p:cNvPr>
          <p:cNvSpPr/>
          <p:nvPr/>
        </p:nvSpPr>
        <p:spPr>
          <a:xfrm>
            <a:off x="2555776" y="1084263"/>
            <a:ext cx="4572000" cy="64611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latin typeface="+mn-lt"/>
                <a:cs typeface="+mn-cs"/>
              </a:rPr>
              <a:t>11) س</a:t>
            </a:r>
            <a:r>
              <a:rPr lang="ar-EG" sz="3600" b="1" baseline="30000" dirty="0"/>
              <a:t>2</a:t>
            </a:r>
            <a:r>
              <a:rPr lang="ar-EG" sz="3600" b="1" cap="small" dirty="0">
                <a:latin typeface="+mn-lt"/>
                <a:cs typeface="+mn-cs"/>
              </a:rPr>
              <a:t> – 24س + جـ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86585CE2-3009-0F1D-A6AA-FD977625D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488" y="2479675"/>
            <a:ext cx="37449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cap="small" dirty="0">
                <a:latin typeface="Arial" charset="0"/>
                <a:cs typeface="Arial" charset="0"/>
              </a:rPr>
              <a:t>ـــــــــــ</a:t>
            </a:r>
            <a:r>
              <a:rPr lang="ar-EG" sz="3200" b="1" cap="small" dirty="0">
                <a:latin typeface="Arial" charset="0"/>
                <a:cs typeface="Arial" charset="0"/>
              </a:rPr>
              <a:t> العدد </a:t>
            </a:r>
            <a:r>
              <a:rPr lang="ar-EG" sz="3200" b="1" cap="small" dirty="0" err="1">
                <a:latin typeface="Arial" charset="0"/>
                <a:cs typeface="Arial" charset="0"/>
              </a:rPr>
              <a:t>24 </a:t>
            </a:r>
            <a:r>
              <a:rPr lang="ar-EG" sz="3200" b="1" cap="small" dirty="0">
                <a:latin typeface="Arial" charset="0"/>
                <a:cs typeface="Arial" charset="0"/>
              </a:rPr>
              <a:t>= 12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C5301538-BDED-BB99-B6D6-4FE9D99FB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2900" y="2306638"/>
            <a:ext cx="723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1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78578998-81B0-46D8-5E80-C901189AE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7663" y="2882900"/>
            <a:ext cx="723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2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8EE9BD5D-F292-9870-7DEE-DD638A38E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3975" y="3459163"/>
            <a:ext cx="2236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12</a:t>
            </a:r>
            <a:r>
              <a:rPr lang="ar-EG" sz="3200" b="1" baseline="30000" dirty="0">
                <a:latin typeface="Arial" charset="0"/>
                <a:cs typeface="Arial" charset="0"/>
              </a:rPr>
              <a:t> 2</a:t>
            </a:r>
            <a:r>
              <a:rPr lang="ar-EG" sz="3200" b="1" cap="small" dirty="0">
                <a:latin typeface="Arial" charset="0"/>
                <a:cs typeface="Arial" charset="0"/>
              </a:rPr>
              <a:t>= 144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4EEB9DBC-891C-A38D-920D-78848E394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63" y="3500438"/>
            <a:ext cx="2236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rgbClr val="C00000"/>
                </a:solidFill>
                <a:latin typeface="Arial" charset="0"/>
                <a:cs typeface="Arial" charset="0"/>
              </a:rPr>
              <a:t>ج</a:t>
            </a:r>
            <a:r>
              <a:rPr lang="ar-EG" sz="3200" b="1" baseline="30000" dirty="0" err="1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ar-EG" sz="32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= 144</a:t>
            </a:r>
            <a:endParaRPr lang="en-US" sz="32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diamond/>
    <p:sndAc>
      <p:stSnd>
        <p:snd r:embed="rId2" name="SOUND4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endoflevelpo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F6537FD-D0E8-60B7-7003-9CFAFD38E30D}"/>
              </a:ext>
            </a:extLst>
          </p:cNvPr>
          <p:cNvGraphicFramePr>
            <a:graphicFrameLocks noGrp="1"/>
          </p:cNvGraphicFramePr>
          <p:nvPr/>
        </p:nvGraphicFramePr>
        <p:xfrm>
          <a:off x="757238" y="1347788"/>
          <a:ext cx="7632700" cy="3960812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3142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9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446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37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637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3600" b="1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ar-SA" sz="3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60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Flowchart: Alternate Process 15">
            <a:extLst>
              <a:ext uri="{FF2B5EF4-FFF2-40B4-BE49-F238E27FC236}">
                <a16:creationId xmlns:a16="http://schemas.microsoft.com/office/drawing/2014/main" id="{6E04A465-9375-7A4C-8B99-532539E1D5AD}"/>
              </a:ext>
            </a:extLst>
          </p:cNvPr>
          <p:cNvSpPr/>
          <p:nvPr/>
        </p:nvSpPr>
        <p:spPr>
          <a:xfrm>
            <a:off x="3017838" y="3500438"/>
            <a:ext cx="1843087" cy="92868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rgbClr val="C00000"/>
                </a:solidFill>
              </a:rPr>
              <a:t>97</a:t>
            </a:r>
          </a:p>
        </p:txBody>
      </p:sp>
      <p:sp>
        <p:nvSpPr>
          <p:cNvPr id="17" name="Flowchart: Alternate Process 18">
            <a:extLst>
              <a:ext uri="{FF2B5EF4-FFF2-40B4-BE49-F238E27FC236}">
                <a16:creationId xmlns:a16="http://schemas.microsoft.com/office/drawing/2014/main" id="{B7871786-73FE-7851-9316-5E7098911E0A}"/>
              </a:ext>
            </a:extLst>
          </p:cNvPr>
          <p:cNvSpPr/>
          <p:nvPr/>
        </p:nvSpPr>
        <p:spPr>
          <a:xfrm>
            <a:off x="3162300" y="4579938"/>
            <a:ext cx="1843088" cy="92868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rgbClr val="C00000"/>
                </a:solidFill>
              </a:rPr>
              <a:t>-72</a:t>
            </a:r>
          </a:p>
        </p:txBody>
      </p:sp>
      <p:sp>
        <p:nvSpPr>
          <p:cNvPr id="19" name="Flowchart: Alternate Process 15">
            <a:extLst>
              <a:ext uri="{FF2B5EF4-FFF2-40B4-BE49-F238E27FC236}">
                <a16:creationId xmlns:a16="http://schemas.microsoft.com/office/drawing/2014/main" id="{46E22B23-4EE4-9579-0CF9-9B47A55A41DD}"/>
              </a:ext>
            </a:extLst>
          </p:cNvPr>
          <p:cNvSpPr/>
          <p:nvPr/>
        </p:nvSpPr>
        <p:spPr>
          <a:xfrm>
            <a:off x="5653088" y="1339850"/>
            <a:ext cx="2592387" cy="92868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spcAft>
                <a:spcPts val="0"/>
              </a:spcAft>
              <a:defRPr/>
            </a:pPr>
            <a:r>
              <a:rPr lang="ar-EG" sz="3600" b="1" dirty="0">
                <a:solidFill>
                  <a:srgbClr val="002060"/>
                </a:solidFill>
              </a:rPr>
              <a:t>ثلاثية الحدود</a:t>
            </a:r>
            <a:endParaRPr lang="en-US" sz="2800" b="1" dirty="0">
              <a:solidFill>
                <a:srgbClr val="002060"/>
              </a:solidFill>
              <a:latin typeface="Times New Roman"/>
              <a:ea typeface="Times New Roman"/>
              <a:cs typeface="Arial"/>
            </a:endParaRPr>
          </a:p>
        </p:txBody>
      </p:sp>
      <p:sp>
        <p:nvSpPr>
          <p:cNvPr id="20" name="Flowchart: Alternate Process 15">
            <a:extLst>
              <a:ext uri="{FF2B5EF4-FFF2-40B4-BE49-F238E27FC236}">
                <a16:creationId xmlns:a16="http://schemas.microsoft.com/office/drawing/2014/main" id="{01764843-7184-A612-5691-CC1FE2261D21}"/>
              </a:ext>
            </a:extLst>
          </p:cNvPr>
          <p:cNvSpPr/>
          <p:nvPr/>
        </p:nvSpPr>
        <p:spPr>
          <a:xfrm>
            <a:off x="2773363" y="1268413"/>
            <a:ext cx="2592387" cy="92868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spcAft>
                <a:spcPts val="0"/>
              </a:spcAft>
              <a:defRPr/>
            </a:pPr>
            <a:r>
              <a:rPr lang="ar-EG" sz="3600" b="1" dirty="0" err="1">
                <a:solidFill>
                  <a:srgbClr val="002060"/>
                </a:solidFill>
              </a:rPr>
              <a:t>ب</a:t>
            </a:r>
            <a:r>
              <a:rPr lang="ar-EG" sz="3600" b="1" baseline="30000" dirty="0" err="1">
                <a:solidFill>
                  <a:srgbClr val="002060"/>
                </a:solidFill>
              </a:rPr>
              <a:t>2</a:t>
            </a:r>
            <a:r>
              <a:rPr lang="ar-EG" sz="3600" b="1" dirty="0">
                <a:solidFill>
                  <a:srgbClr val="002060"/>
                </a:solidFill>
              </a:rPr>
              <a:t> – </a:t>
            </a:r>
            <a:r>
              <a:rPr lang="ar-EG" sz="3600" b="1" dirty="0" err="1">
                <a:solidFill>
                  <a:srgbClr val="002060"/>
                </a:solidFill>
              </a:rPr>
              <a:t>4أ</a:t>
            </a:r>
            <a:r>
              <a:rPr lang="ar-EG" sz="3600" b="1" dirty="0">
                <a:solidFill>
                  <a:srgbClr val="002060"/>
                </a:solidFill>
              </a:rPr>
              <a:t> </a:t>
            </a:r>
            <a:r>
              <a:rPr lang="ar-EG" sz="3600" b="1" dirty="0" err="1">
                <a:solidFill>
                  <a:srgbClr val="002060"/>
                </a:solidFill>
              </a:rPr>
              <a:t>جـ</a:t>
            </a:r>
            <a:r>
              <a:rPr lang="ar-EG" sz="3600" b="1" dirty="0">
                <a:solidFill>
                  <a:srgbClr val="002060"/>
                </a:solidFill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/>
              <a:ea typeface="Times New Roman"/>
              <a:cs typeface="Arial"/>
            </a:endParaRPr>
          </a:p>
        </p:txBody>
      </p:sp>
      <p:sp>
        <p:nvSpPr>
          <p:cNvPr id="21" name="Flowchart: Alternate Process 15">
            <a:extLst>
              <a:ext uri="{FF2B5EF4-FFF2-40B4-BE49-F238E27FC236}">
                <a16:creationId xmlns:a16="http://schemas.microsoft.com/office/drawing/2014/main" id="{45A6923C-EF61-431F-2665-B9061B6240C7}"/>
              </a:ext>
            </a:extLst>
          </p:cNvPr>
          <p:cNvSpPr/>
          <p:nvPr/>
        </p:nvSpPr>
        <p:spPr>
          <a:xfrm>
            <a:off x="323850" y="1347788"/>
            <a:ext cx="2592388" cy="92868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spcAft>
                <a:spcPts val="0"/>
              </a:spcAft>
              <a:defRPr/>
            </a:pPr>
            <a:r>
              <a:rPr lang="ar-EG" sz="3600" b="1" dirty="0">
                <a:solidFill>
                  <a:srgbClr val="002060"/>
                </a:solidFill>
              </a:rPr>
              <a:t>عدد الجذور</a:t>
            </a:r>
            <a:endParaRPr lang="en-US" sz="2800" b="1" dirty="0">
              <a:solidFill>
                <a:srgbClr val="002060"/>
              </a:solidFill>
              <a:latin typeface="Times New Roman"/>
              <a:ea typeface="Times New Roman"/>
              <a:cs typeface="Arial"/>
            </a:endParaRPr>
          </a:p>
        </p:txBody>
      </p:sp>
      <p:sp>
        <p:nvSpPr>
          <p:cNvPr id="22" name="Flowchart: Alternate Process 15">
            <a:extLst>
              <a:ext uri="{FF2B5EF4-FFF2-40B4-BE49-F238E27FC236}">
                <a16:creationId xmlns:a16="http://schemas.microsoft.com/office/drawing/2014/main" id="{EC057442-40B7-01DE-F0CF-4DD56AA625AD}"/>
              </a:ext>
            </a:extLst>
          </p:cNvPr>
          <p:cNvSpPr/>
          <p:nvPr/>
        </p:nvSpPr>
        <p:spPr>
          <a:xfrm>
            <a:off x="5292725" y="2284413"/>
            <a:ext cx="3097213" cy="92868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س</a:t>
            </a:r>
            <a:r>
              <a:rPr lang="ar-EG" sz="3600" b="1" baseline="30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ar-EG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ar-EG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8س</a:t>
            </a:r>
            <a:r>
              <a:rPr lang="ar-EG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+ 16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lowchart: Alternate Process 15">
            <a:extLst>
              <a:ext uri="{FF2B5EF4-FFF2-40B4-BE49-F238E27FC236}">
                <a16:creationId xmlns:a16="http://schemas.microsoft.com/office/drawing/2014/main" id="{66690316-7993-1432-084C-D807CC9C698B}"/>
              </a:ext>
            </a:extLst>
          </p:cNvPr>
          <p:cNvSpPr/>
          <p:nvPr/>
        </p:nvSpPr>
        <p:spPr>
          <a:xfrm>
            <a:off x="4213225" y="3500438"/>
            <a:ext cx="5327650" cy="92868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spcAft>
                <a:spcPts val="0"/>
              </a:spcAft>
              <a:defRPr/>
            </a:pPr>
            <a:r>
              <a:rPr lang="ar-EG" sz="3600" b="1" dirty="0" err="1">
                <a:solidFill>
                  <a:schemeClr val="tx1"/>
                </a:solidFill>
              </a:rPr>
              <a:t>2س</a:t>
            </a:r>
            <a:r>
              <a:rPr lang="ar-EG" sz="3600" b="1" baseline="30000" dirty="0" err="1">
                <a:solidFill>
                  <a:schemeClr val="tx1"/>
                </a:solidFill>
              </a:rPr>
              <a:t>2</a:t>
            </a:r>
            <a:r>
              <a:rPr lang="ar-EG" sz="3600" b="1" dirty="0">
                <a:solidFill>
                  <a:schemeClr val="tx1"/>
                </a:solidFill>
              </a:rPr>
              <a:t> – </a:t>
            </a:r>
            <a:r>
              <a:rPr lang="ar-EG" sz="3600" b="1" dirty="0" err="1">
                <a:solidFill>
                  <a:schemeClr val="tx1"/>
                </a:solidFill>
              </a:rPr>
              <a:t>11س</a:t>
            </a:r>
            <a:r>
              <a:rPr lang="ar-EG" sz="3600" b="1" dirty="0">
                <a:solidFill>
                  <a:schemeClr val="tx1"/>
                </a:solidFill>
              </a:rPr>
              <a:t> + 3</a:t>
            </a:r>
            <a:endParaRPr lang="en-US" sz="2800" b="1" dirty="0">
              <a:solidFill>
                <a:srgbClr val="002060"/>
              </a:solidFill>
              <a:latin typeface="Times New Roman"/>
              <a:ea typeface="Times New Roman"/>
              <a:cs typeface="Arial"/>
            </a:endParaRPr>
          </a:p>
        </p:txBody>
      </p:sp>
      <p:sp>
        <p:nvSpPr>
          <p:cNvPr id="24" name="Flowchart: Alternate Process 15">
            <a:extLst>
              <a:ext uri="{FF2B5EF4-FFF2-40B4-BE49-F238E27FC236}">
                <a16:creationId xmlns:a16="http://schemas.microsoft.com/office/drawing/2014/main" id="{AB606C68-31D1-D50B-7D0F-CD2B7B7B870E}"/>
              </a:ext>
            </a:extLst>
          </p:cNvPr>
          <p:cNvSpPr/>
          <p:nvPr/>
        </p:nvSpPr>
        <p:spPr>
          <a:xfrm>
            <a:off x="4284663" y="4508500"/>
            <a:ext cx="5327650" cy="92868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r>
              <a:rPr lang="ar-EG" sz="3600" b="1" dirty="0">
                <a:solidFill>
                  <a:schemeClr val="tx1"/>
                </a:solidFill>
              </a:rPr>
              <a:t>3س</a:t>
            </a:r>
            <a:r>
              <a:rPr lang="ar-EG" sz="3600" b="1" baseline="30000" dirty="0">
                <a:solidFill>
                  <a:schemeClr val="tx1"/>
                </a:solidFill>
              </a:rPr>
              <a:t>2</a:t>
            </a:r>
            <a:r>
              <a:rPr lang="ar-EG" sz="3600" b="1" dirty="0">
                <a:solidFill>
                  <a:schemeClr val="tx1"/>
                </a:solidFill>
              </a:rPr>
              <a:t> + 6س + 9 </a:t>
            </a:r>
            <a:endParaRPr lang="ar-SA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lowchart: Alternate Process 15">
            <a:extLst>
              <a:ext uri="{FF2B5EF4-FFF2-40B4-BE49-F238E27FC236}">
                <a16:creationId xmlns:a16="http://schemas.microsoft.com/office/drawing/2014/main" id="{8052BE2B-489B-CA0B-D53A-69C1ABAA7314}"/>
              </a:ext>
            </a:extLst>
          </p:cNvPr>
          <p:cNvSpPr/>
          <p:nvPr/>
        </p:nvSpPr>
        <p:spPr>
          <a:xfrm>
            <a:off x="3089275" y="2347913"/>
            <a:ext cx="1843088" cy="92868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6" name="Flowchart: Alternate Process 15">
            <a:extLst>
              <a:ext uri="{FF2B5EF4-FFF2-40B4-BE49-F238E27FC236}">
                <a16:creationId xmlns:a16="http://schemas.microsoft.com/office/drawing/2014/main" id="{5A5F1FEA-0AEA-34E6-9894-8F85CF87D80F}"/>
              </a:ext>
            </a:extLst>
          </p:cNvPr>
          <p:cNvSpPr/>
          <p:nvPr/>
        </p:nvSpPr>
        <p:spPr>
          <a:xfrm>
            <a:off x="641350" y="2347913"/>
            <a:ext cx="1843088" cy="92868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8EDB9A51-ECD5-1034-4584-E1B95A8AD1FE}"/>
              </a:ext>
            </a:extLst>
          </p:cNvPr>
          <p:cNvSpPr/>
          <p:nvPr/>
        </p:nvSpPr>
        <p:spPr>
          <a:xfrm>
            <a:off x="612775" y="3429000"/>
            <a:ext cx="1843088" cy="92868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8" name="Flowchart: Alternate Process 18">
            <a:extLst>
              <a:ext uri="{FF2B5EF4-FFF2-40B4-BE49-F238E27FC236}">
                <a16:creationId xmlns:a16="http://schemas.microsoft.com/office/drawing/2014/main" id="{51DDC178-32DB-1E7F-41B2-0E9CFED62C8E}"/>
              </a:ext>
            </a:extLst>
          </p:cNvPr>
          <p:cNvSpPr/>
          <p:nvPr/>
        </p:nvSpPr>
        <p:spPr>
          <a:xfrm>
            <a:off x="612775" y="4508500"/>
            <a:ext cx="1843088" cy="92868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rgbClr val="C00000"/>
                </a:solidFill>
              </a:rPr>
              <a:t>0</a:t>
            </a:r>
          </a:p>
        </p:txBody>
      </p:sp>
    </p:spTree>
  </p:cSld>
  <p:clrMapOvr>
    <a:masterClrMapping/>
  </p:clrMapOvr>
  <p:transition>
    <p:checker dir="vert"/>
    <p:sndAc>
      <p:stSnd>
        <p:snd r:embed="rId2" name="SOUND1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D3BD573-1A6D-8B5A-E2B1-BCBA089C59A2}"/>
              </a:ext>
            </a:extLst>
          </p:cNvPr>
          <p:cNvGraphicFramePr>
            <a:graphicFrameLocks noGrp="1"/>
          </p:cNvGraphicFramePr>
          <p:nvPr/>
        </p:nvGraphicFramePr>
        <p:xfrm>
          <a:off x="660401" y="1268413"/>
          <a:ext cx="7823199" cy="3960813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3275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3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4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386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38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838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3600" b="1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ar-SA" sz="3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18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Flowchart: Alternate Process 15">
            <a:extLst>
              <a:ext uri="{FF2B5EF4-FFF2-40B4-BE49-F238E27FC236}">
                <a16:creationId xmlns:a16="http://schemas.microsoft.com/office/drawing/2014/main" id="{F42EBF11-2252-2A4D-167B-E5B980A8EB1D}"/>
              </a:ext>
            </a:extLst>
          </p:cNvPr>
          <p:cNvSpPr/>
          <p:nvPr/>
        </p:nvSpPr>
        <p:spPr>
          <a:xfrm>
            <a:off x="2968625" y="3429000"/>
            <a:ext cx="1843088" cy="92868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7" name="Flowchart: Alternate Process 18">
            <a:extLst>
              <a:ext uri="{FF2B5EF4-FFF2-40B4-BE49-F238E27FC236}">
                <a16:creationId xmlns:a16="http://schemas.microsoft.com/office/drawing/2014/main" id="{3725DF5D-B2C7-611C-313B-9D9ED883211F}"/>
              </a:ext>
            </a:extLst>
          </p:cNvPr>
          <p:cNvSpPr/>
          <p:nvPr/>
        </p:nvSpPr>
        <p:spPr>
          <a:xfrm>
            <a:off x="3113088" y="4508500"/>
            <a:ext cx="1843087" cy="92868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rgbClr val="C00000"/>
                </a:solidFill>
              </a:rPr>
              <a:t>57</a:t>
            </a:r>
          </a:p>
        </p:txBody>
      </p:sp>
      <p:sp>
        <p:nvSpPr>
          <p:cNvPr id="19" name="Flowchart: Alternate Process 15">
            <a:extLst>
              <a:ext uri="{FF2B5EF4-FFF2-40B4-BE49-F238E27FC236}">
                <a16:creationId xmlns:a16="http://schemas.microsoft.com/office/drawing/2014/main" id="{D5F2A5AC-7494-FA38-02C9-FA2E819B201B}"/>
              </a:ext>
            </a:extLst>
          </p:cNvPr>
          <p:cNvSpPr/>
          <p:nvPr/>
        </p:nvSpPr>
        <p:spPr>
          <a:xfrm>
            <a:off x="5603875" y="1268413"/>
            <a:ext cx="2592388" cy="92868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spcAft>
                <a:spcPts val="0"/>
              </a:spcAft>
              <a:defRPr/>
            </a:pPr>
            <a:r>
              <a:rPr lang="ar-EG" sz="3600" b="1" dirty="0">
                <a:solidFill>
                  <a:srgbClr val="002060"/>
                </a:solidFill>
              </a:rPr>
              <a:t>ثلاثية الحدود</a:t>
            </a:r>
            <a:endParaRPr lang="en-US" sz="2800" b="1" dirty="0">
              <a:solidFill>
                <a:srgbClr val="002060"/>
              </a:solidFill>
              <a:latin typeface="Times New Roman"/>
              <a:ea typeface="Times New Roman"/>
              <a:cs typeface="Arial"/>
            </a:endParaRPr>
          </a:p>
        </p:txBody>
      </p:sp>
      <p:sp>
        <p:nvSpPr>
          <p:cNvPr id="20" name="Flowchart: Alternate Process 15">
            <a:extLst>
              <a:ext uri="{FF2B5EF4-FFF2-40B4-BE49-F238E27FC236}">
                <a16:creationId xmlns:a16="http://schemas.microsoft.com/office/drawing/2014/main" id="{4EDD5AE0-7347-98D0-169A-F83401698FDF}"/>
              </a:ext>
            </a:extLst>
          </p:cNvPr>
          <p:cNvSpPr/>
          <p:nvPr/>
        </p:nvSpPr>
        <p:spPr>
          <a:xfrm>
            <a:off x="2724150" y="1196975"/>
            <a:ext cx="2592388" cy="92868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spcAft>
                <a:spcPts val="0"/>
              </a:spcAft>
              <a:defRPr/>
            </a:pPr>
            <a:r>
              <a:rPr lang="ar-EG" sz="3600" b="1" dirty="0" err="1">
                <a:solidFill>
                  <a:srgbClr val="002060"/>
                </a:solidFill>
              </a:rPr>
              <a:t>ب</a:t>
            </a:r>
            <a:r>
              <a:rPr lang="ar-EG" sz="3600" b="1" baseline="30000" dirty="0" err="1">
                <a:solidFill>
                  <a:srgbClr val="002060"/>
                </a:solidFill>
              </a:rPr>
              <a:t>2</a:t>
            </a:r>
            <a:r>
              <a:rPr lang="ar-EG" sz="3600" b="1" dirty="0">
                <a:solidFill>
                  <a:srgbClr val="002060"/>
                </a:solidFill>
              </a:rPr>
              <a:t> – </a:t>
            </a:r>
            <a:r>
              <a:rPr lang="ar-EG" sz="3600" b="1" dirty="0" err="1">
                <a:solidFill>
                  <a:srgbClr val="002060"/>
                </a:solidFill>
              </a:rPr>
              <a:t>4أ</a:t>
            </a:r>
            <a:r>
              <a:rPr lang="ar-EG" sz="3600" b="1" dirty="0">
                <a:solidFill>
                  <a:srgbClr val="002060"/>
                </a:solidFill>
              </a:rPr>
              <a:t> </a:t>
            </a:r>
            <a:r>
              <a:rPr lang="ar-EG" sz="3600" b="1" dirty="0" err="1">
                <a:solidFill>
                  <a:srgbClr val="002060"/>
                </a:solidFill>
              </a:rPr>
              <a:t>جـ</a:t>
            </a:r>
            <a:r>
              <a:rPr lang="ar-EG" sz="3600" b="1" dirty="0">
                <a:solidFill>
                  <a:srgbClr val="002060"/>
                </a:solidFill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/>
              <a:ea typeface="Times New Roman"/>
              <a:cs typeface="Arial"/>
            </a:endParaRPr>
          </a:p>
        </p:txBody>
      </p:sp>
      <p:sp>
        <p:nvSpPr>
          <p:cNvPr id="21" name="Flowchart: Alternate Process 15">
            <a:extLst>
              <a:ext uri="{FF2B5EF4-FFF2-40B4-BE49-F238E27FC236}">
                <a16:creationId xmlns:a16="http://schemas.microsoft.com/office/drawing/2014/main" id="{3C926982-0074-FDFE-3329-BE1386266FC7}"/>
              </a:ext>
            </a:extLst>
          </p:cNvPr>
          <p:cNvSpPr/>
          <p:nvPr/>
        </p:nvSpPr>
        <p:spPr>
          <a:xfrm>
            <a:off x="274638" y="1276350"/>
            <a:ext cx="2592387" cy="92868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spcAft>
                <a:spcPts val="0"/>
              </a:spcAft>
              <a:defRPr/>
            </a:pPr>
            <a:r>
              <a:rPr lang="ar-EG" sz="3600" b="1" dirty="0">
                <a:solidFill>
                  <a:srgbClr val="002060"/>
                </a:solidFill>
              </a:rPr>
              <a:t>عدد الجذور</a:t>
            </a:r>
            <a:endParaRPr lang="en-US" sz="2800" b="1" dirty="0">
              <a:solidFill>
                <a:srgbClr val="002060"/>
              </a:solidFill>
              <a:latin typeface="Times New Roman"/>
              <a:ea typeface="Times New Roman"/>
              <a:cs typeface="Arial"/>
            </a:endParaRPr>
          </a:p>
        </p:txBody>
      </p:sp>
      <p:sp>
        <p:nvSpPr>
          <p:cNvPr id="22" name="Flowchart: Alternate Process 15">
            <a:extLst>
              <a:ext uri="{FF2B5EF4-FFF2-40B4-BE49-F238E27FC236}">
                <a16:creationId xmlns:a16="http://schemas.microsoft.com/office/drawing/2014/main" id="{1EC1C883-4C03-840B-A603-870071EA1E19}"/>
              </a:ext>
            </a:extLst>
          </p:cNvPr>
          <p:cNvSpPr/>
          <p:nvPr/>
        </p:nvSpPr>
        <p:spPr>
          <a:xfrm>
            <a:off x="5387975" y="2212975"/>
            <a:ext cx="3095625" cy="92868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 err="1">
                <a:solidFill>
                  <a:schemeClr val="tx1"/>
                </a:solidFill>
              </a:rPr>
              <a:t>س</a:t>
            </a:r>
            <a:r>
              <a:rPr lang="ar-EG" sz="3600" b="1" baseline="30000" dirty="0" err="1">
                <a:solidFill>
                  <a:schemeClr val="tx1"/>
                </a:solidFill>
              </a:rPr>
              <a:t>2</a:t>
            </a:r>
            <a:r>
              <a:rPr lang="ar-EG" sz="3600" b="1" dirty="0">
                <a:solidFill>
                  <a:schemeClr val="tx1"/>
                </a:solidFill>
              </a:rPr>
              <a:t> – </a:t>
            </a:r>
            <a:r>
              <a:rPr lang="ar-EG" sz="3600" b="1" dirty="0" err="1">
                <a:solidFill>
                  <a:schemeClr val="tx1"/>
                </a:solidFill>
              </a:rPr>
              <a:t>2س</a:t>
            </a:r>
            <a:r>
              <a:rPr lang="ar-EG" sz="3600" b="1" dirty="0">
                <a:solidFill>
                  <a:schemeClr val="tx1"/>
                </a:solidFill>
              </a:rPr>
              <a:t> + 7</a:t>
            </a:r>
            <a:endParaRPr lang="en-US" sz="4000" dirty="0">
              <a:solidFill>
                <a:schemeClr val="tx1"/>
              </a:solidFill>
              <a:latin typeface="Times New Roman"/>
              <a:ea typeface="Times New Roman"/>
              <a:cs typeface="Arial"/>
            </a:endParaRPr>
          </a:p>
        </p:txBody>
      </p:sp>
      <p:sp>
        <p:nvSpPr>
          <p:cNvPr id="23" name="Flowchart: Alternate Process 15">
            <a:extLst>
              <a:ext uri="{FF2B5EF4-FFF2-40B4-BE49-F238E27FC236}">
                <a16:creationId xmlns:a16="http://schemas.microsoft.com/office/drawing/2014/main" id="{C17B096F-F5F8-B612-D2DA-6073F78C8F75}"/>
              </a:ext>
            </a:extLst>
          </p:cNvPr>
          <p:cNvSpPr/>
          <p:nvPr/>
        </p:nvSpPr>
        <p:spPr>
          <a:xfrm>
            <a:off x="4164013" y="3429000"/>
            <a:ext cx="5327650" cy="92868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r>
              <a:rPr lang="ar-EG" sz="3600" b="1">
                <a:solidFill>
                  <a:schemeClr val="tx1"/>
                </a:solidFill>
              </a:rPr>
              <a:t>س</a:t>
            </a:r>
            <a:r>
              <a:rPr lang="ar-EG" sz="3600" b="1" baseline="30000">
                <a:solidFill>
                  <a:schemeClr val="tx1"/>
                </a:solidFill>
              </a:rPr>
              <a:t>2</a:t>
            </a:r>
            <a:r>
              <a:rPr lang="ar-EG" sz="3600" b="1">
                <a:solidFill>
                  <a:schemeClr val="tx1"/>
                </a:solidFill>
              </a:rPr>
              <a:t> + 10س + 25</a:t>
            </a:r>
            <a:endParaRPr lang="ar-SA" sz="3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lowchart: Alternate Process 15">
            <a:extLst>
              <a:ext uri="{FF2B5EF4-FFF2-40B4-BE49-F238E27FC236}">
                <a16:creationId xmlns:a16="http://schemas.microsoft.com/office/drawing/2014/main" id="{06D510BA-E15E-EC85-E39C-74FAD430762F}"/>
              </a:ext>
            </a:extLst>
          </p:cNvPr>
          <p:cNvSpPr/>
          <p:nvPr/>
        </p:nvSpPr>
        <p:spPr>
          <a:xfrm>
            <a:off x="4271963" y="4405313"/>
            <a:ext cx="5327650" cy="92868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r>
              <a:rPr lang="ar-EG" sz="3600" b="1" dirty="0">
                <a:solidFill>
                  <a:schemeClr val="tx1"/>
                </a:solidFill>
              </a:rPr>
              <a:t>س</a:t>
            </a:r>
            <a:r>
              <a:rPr lang="ar-EG" sz="3600" b="1" baseline="30000" dirty="0">
                <a:solidFill>
                  <a:schemeClr val="tx1"/>
                </a:solidFill>
              </a:rPr>
              <a:t>2</a:t>
            </a:r>
            <a:r>
              <a:rPr lang="ar-EG" sz="3600" b="1" dirty="0">
                <a:solidFill>
                  <a:schemeClr val="tx1"/>
                </a:solidFill>
              </a:rPr>
              <a:t> + 3س – 12 </a:t>
            </a:r>
            <a:endParaRPr lang="ar-SA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Alternate Process 18">
            <a:extLst>
              <a:ext uri="{FF2B5EF4-FFF2-40B4-BE49-F238E27FC236}">
                <a16:creationId xmlns:a16="http://schemas.microsoft.com/office/drawing/2014/main" id="{42EF976F-2141-875A-D4A8-1898FDB1A579}"/>
              </a:ext>
            </a:extLst>
          </p:cNvPr>
          <p:cNvSpPr/>
          <p:nvPr/>
        </p:nvSpPr>
        <p:spPr>
          <a:xfrm>
            <a:off x="3011488" y="2284413"/>
            <a:ext cx="1843087" cy="92868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rgbClr val="C00000"/>
                </a:solidFill>
              </a:rPr>
              <a:t>-24</a:t>
            </a:r>
          </a:p>
        </p:txBody>
      </p:sp>
      <p:sp>
        <p:nvSpPr>
          <p:cNvPr id="18" name="Flowchart: Alternate Process 15">
            <a:extLst>
              <a:ext uri="{FF2B5EF4-FFF2-40B4-BE49-F238E27FC236}">
                <a16:creationId xmlns:a16="http://schemas.microsoft.com/office/drawing/2014/main" id="{E5507B8D-2349-74F4-6533-9C15379B326E}"/>
              </a:ext>
            </a:extLst>
          </p:cNvPr>
          <p:cNvSpPr/>
          <p:nvPr/>
        </p:nvSpPr>
        <p:spPr>
          <a:xfrm>
            <a:off x="563563" y="2355850"/>
            <a:ext cx="1843087" cy="92868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5" name="Flowchart: Alternate Process 18">
            <a:extLst>
              <a:ext uri="{FF2B5EF4-FFF2-40B4-BE49-F238E27FC236}">
                <a16:creationId xmlns:a16="http://schemas.microsoft.com/office/drawing/2014/main" id="{553135B9-5158-156C-BF90-9446919DA5B0}"/>
              </a:ext>
            </a:extLst>
          </p:cNvPr>
          <p:cNvSpPr/>
          <p:nvPr/>
        </p:nvSpPr>
        <p:spPr>
          <a:xfrm>
            <a:off x="563563" y="3436938"/>
            <a:ext cx="1843087" cy="92868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6" name="Flowchart: Alternate Process 18">
            <a:extLst>
              <a:ext uri="{FF2B5EF4-FFF2-40B4-BE49-F238E27FC236}">
                <a16:creationId xmlns:a16="http://schemas.microsoft.com/office/drawing/2014/main" id="{FCC28EF8-057B-06CF-C603-902FB03ADEB2}"/>
              </a:ext>
            </a:extLst>
          </p:cNvPr>
          <p:cNvSpPr/>
          <p:nvPr/>
        </p:nvSpPr>
        <p:spPr>
          <a:xfrm>
            <a:off x="563563" y="4437063"/>
            <a:ext cx="1843087" cy="92868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rgbClr val="C00000"/>
                </a:solidFill>
              </a:rPr>
              <a:t>2</a:t>
            </a:r>
          </a:p>
        </p:txBody>
      </p:sp>
    </p:spTree>
  </p:cSld>
  <p:clrMapOvr>
    <a:masterClrMapping/>
  </p:clrMapOvr>
  <p:transition>
    <p:checker dir="vert"/>
    <p:sndAc>
      <p:stSnd>
        <p:snd r:embed="rId2" name="SOUND1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0">
            <a:extLst>
              <a:ext uri="{FF2B5EF4-FFF2-40B4-BE49-F238E27FC236}">
                <a16:creationId xmlns:a16="http://schemas.microsoft.com/office/drawing/2014/main" id="{2F3820D4-0548-7E41-8109-81C6CE8D9477}"/>
              </a:ext>
            </a:extLst>
          </p:cNvPr>
          <p:cNvSpPr/>
          <p:nvPr/>
        </p:nvSpPr>
        <p:spPr>
          <a:xfrm>
            <a:off x="1403350" y="1116013"/>
            <a:ext cx="648176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C00000"/>
                </a:solidFill>
                <a:latin typeface="Arial" charset="0"/>
                <a:cs typeface="Arial" charset="0"/>
              </a:rPr>
              <a:t>س</a:t>
            </a:r>
            <a:r>
              <a:rPr lang="ar-EG" sz="3600" b="1" baseline="30000" dirty="0" err="1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 - </a:t>
            </a:r>
            <a:r>
              <a:rPr lang="ar-EG" sz="36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8س</a:t>
            </a:r>
            <a:r>
              <a:rPr lang="ar-EG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 + </a:t>
            </a:r>
            <a:r>
              <a:rPr lang="ar-EG" sz="36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16 </a:t>
            </a:r>
            <a:r>
              <a:rPr lang="ar-EG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= 0</a:t>
            </a:r>
            <a:endParaRPr lang="en-US" sz="36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9878E851-6DC5-3FA1-B8FA-546912FF3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935288"/>
            <a:ext cx="3673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(-</a:t>
            </a:r>
            <a:r>
              <a:rPr lang="ar-EG" sz="24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ـــــــــــ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)</a:t>
            </a:r>
            <a:r>
              <a:rPr lang="ar-EG" sz="3600" b="1" baseline="30000" dirty="0">
                <a:solidFill>
                  <a:srgbClr val="002060"/>
                </a:solidFill>
                <a:latin typeface="Arial" charset="0"/>
                <a:cs typeface="Arial" charset="0"/>
              </a:rPr>
              <a:t> 2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= 16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FE9A0244-72A7-4E99-1D4A-3E6006685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2782888"/>
            <a:ext cx="723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8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229DF2FA-AB38-01AB-52A0-1188C09A5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9713" y="3286125"/>
            <a:ext cx="7254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0DFAAA3F-0AEB-3B07-6AD3-AF4DC5488C1B}"/>
              </a:ext>
            </a:extLst>
          </p:cNvPr>
          <p:cNvSpPr/>
          <p:nvPr/>
        </p:nvSpPr>
        <p:spPr>
          <a:xfrm>
            <a:off x="1476375" y="1916113"/>
            <a:ext cx="6480175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س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-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8س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=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-16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B5060810-211B-D382-F5A1-544455DAC12B}"/>
              </a:ext>
            </a:extLst>
          </p:cNvPr>
          <p:cNvSpPr/>
          <p:nvPr/>
        </p:nvSpPr>
        <p:spPr>
          <a:xfrm>
            <a:off x="1260475" y="4122738"/>
            <a:ext cx="64801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س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–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8س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+16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=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16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- 16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2D939F41-EA30-C7A1-A6EA-F55C8D7763D6}"/>
              </a:ext>
            </a:extLst>
          </p:cNvPr>
          <p:cNvSpPr/>
          <p:nvPr/>
        </p:nvSpPr>
        <p:spPr>
          <a:xfrm>
            <a:off x="1331913" y="5095875"/>
            <a:ext cx="64801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(س - 4)</a:t>
            </a:r>
            <a:r>
              <a:rPr lang="ar-EG" sz="3600" b="1" baseline="30000" dirty="0">
                <a:solidFill>
                  <a:srgbClr val="002060"/>
                </a:solidFill>
                <a:latin typeface="Arial" charset="0"/>
                <a:cs typeface="Arial" charset="0"/>
              </a:rPr>
              <a:t> 2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= 0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0">
            <a:extLst>
              <a:ext uri="{FF2B5EF4-FFF2-40B4-BE49-F238E27FC236}">
                <a16:creationId xmlns:a16="http://schemas.microsoft.com/office/drawing/2014/main" id="{B193A33C-71A7-04BD-E5E4-E13DDE683DD4}"/>
              </a:ext>
            </a:extLst>
          </p:cNvPr>
          <p:cNvSpPr/>
          <p:nvPr/>
        </p:nvSpPr>
        <p:spPr>
          <a:xfrm>
            <a:off x="827088" y="2420938"/>
            <a:ext cx="64801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(س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– 4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) (س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– 4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)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=0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490F4082-7F12-3B3A-E015-8B0005B88FEA}"/>
              </a:ext>
            </a:extLst>
          </p:cNvPr>
          <p:cNvSpPr/>
          <p:nvPr/>
        </p:nvSpPr>
        <p:spPr>
          <a:xfrm>
            <a:off x="900113" y="3221038"/>
            <a:ext cx="6480175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CC0099"/>
                </a:solidFill>
                <a:latin typeface="Arial" charset="0"/>
                <a:cs typeface="Arial" charset="0"/>
              </a:rPr>
              <a:t>س </a:t>
            </a:r>
            <a:r>
              <a:rPr lang="ar-EG" sz="3600" b="1" cap="small" dirty="0">
                <a:solidFill>
                  <a:srgbClr val="CC0099"/>
                </a:solidFill>
                <a:latin typeface="Arial" charset="0"/>
                <a:cs typeface="Arial" charset="0"/>
              </a:rPr>
              <a:t>= 4</a:t>
            </a:r>
            <a:endParaRPr lang="en-US" sz="3600" dirty="0">
              <a:solidFill>
                <a:srgbClr val="CC009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4A6F0A5-E9CF-2A39-2F44-937306AA3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252538"/>
            <a:ext cx="6408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C00000"/>
                </a:solidFill>
                <a:latin typeface="Arial" charset="0"/>
                <a:cs typeface="Arial" charset="0"/>
              </a:rPr>
              <a:t>2س</a:t>
            </a:r>
            <a:r>
              <a:rPr lang="ar-EG" sz="3600" b="1" baseline="30000" dirty="0" err="1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 - </a:t>
            </a:r>
            <a:r>
              <a:rPr lang="ar-EG" sz="36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11س</a:t>
            </a:r>
            <a:r>
              <a:rPr lang="ar-EG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 + </a:t>
            </a:r>
            <a:r>
              <a:rPr lang="ar-EG" sz="36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3 </a:t>
            </a:r>
            <a:r>
              <a:rPr lang="ar-EG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= 0</a:t>
            </a:r>
            <a:endParaRPr lang="en-US" sz="36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Flowchart: Process 20">
            <a:extLst>
              <a:ext uri="{FF2B5EF4-FFF2-40B4-BE49-F238E27FC236}">
                <a16:creationId xmlns:a16="http://schemas.microsoft.com/office/drawing/2014/main" id="{C52D1035-C813-18A4-310E-437D6B724600}"/>
              </a:ext>
            </a:extLst>
          </p:cNvPr>
          <p:cNvSpPr/>
          <p:nvPr/>
        </p:nvSpPr>
        <p:spPr>
          <a:xfrm>
            <a:off x="1763713" y="2670175"/>
            <a:ext cx="4537075" cy="64611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3333CC"/>
                </a:solidFill>
              </a:rPr>
              <a:t>-ب </a:t>
            </a:r>
            <a:r>
              <a:rPr lang="ar-EG" sz="3600" b="1" cap="small" dirty="0">
                <a:solidFill>
                  <a:srgbClr val="3333CC"/>
                </a:solidFill>
              </a:rPr>
              <a:t>±    </a:t>
            </a:r>
            <a:r>
              <a:rPr lang="ar-EG" sz="3600" b="1" cap="small" dirty="0" err="1">
                <a:solidFill>
                  <a:srgbClr val="3333CC"/>
                </a:solidFill>
              </a:rPr>
              <a:t>ب</a:t>
            </a:r>
            <a:r>
              <a:rPr lang="ar-EG" sz="3600" b="1" baseline="30000" dirty="0" err="1">
                <a:solidFill>
                  <a:srgbClr val="3333CC"/>
                </a:solidFill>
              </a:rPr>
              <a:t>2</a:t>
            </a:r>
            <a:r>
              <a:rPr lang="ar-EG" sz="3600" b="1" cap="small" dirty="0">
                <a:solidFill>
                  <a:srgbClr val="3333CC"/>
                </a:solidFill>
              </a:rPr>
              <a:t> -4 أج</a:t>
            </a:r>
            <a:endParaRPr lang="en-US" sz="3600" dirty="0">
              <a:solidFill>
                <a:srgbClr val="3333CC"/>
              </a:solidFill>
            </a:endParaRPr>
          </a:p>
        </p:txBody>
      </p:sp>
      <p:grpSp>
        <p:nvGrpSpPr>
          <p:cNvPr id="2" name="مجموعة 22">
            <a:extLst>
              <a:ext uri="{FF2B5EF4-FFF2-40B4-BE49-F238E27FC236}">
                <a16:creationId xmlns:a16="http://schemas.microsoft.com/office/drawing/2014/main" id="{037DAF91-9E63-B869-BD31-7A16BF120297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636838"/>
            <a:ext cx="1943100" cy="504825"/>
            <a:chOff x="1753587" y="980728"/>
            <a:chExt cx="1666285" cy="504056"/>
          </a:xfrm>
        </p:grpSpPr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9D2804F1-C24D-9FE5-B1D4-2D4A29D5EF8D}"/>
                </a:ext>
              </a:extLst>
            </p:cNvPr>
            <p:cNvCxnSpPr/>
            <p:nvPr/>
          </p:nvCxnSpPr>
          <p:spPr>
            <a:xfrm flipH="1">
              <a:off x="3275570" y="1269213"/>
              <a:ext cx="144302" cy="215571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2C0C7788-639A-75C3-4F20-31FBBD0F8C35}"/>
                </a:ext>
              </a:extLst>
            </p:cNvPr>
            <p:cNvCxnSpPr/>
            <p:nvPr/>
          </p:nvCxnSpPr>
          <p:spPr>
            <a:xfrm>
              <a:off x="3275570" y="980728"/>
              <a:ext cx="9530" cy="504056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CAE214A4-C213-45EC-E73B-9A20053C979A}"/>
                </a:ext>
              </a:extLst>
            </p:cNvPr>
            <p:cNvCxnSpPr/>
            <p:nvPr/>
          </p:nvCxnSpPr>
          <p:spPr>
            <a:xfrm>
              <a:off x="1753587" y="980728"/>
              <a:ext cx="1521983" cy="17435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lowchart: Process 20">
            <a:extLst>
              <a:ext uri="{FF2B5EF4-FFF2-40B4-BE49-F238E27FC236}">
                <a16:creationId xmlns:a16="http://schemas.microsoft.com/office/drawing/2014/main" id="{3594AB97-A19C-97CD-F5FC-7A5F3147024D}"/>
              </a:ext>
            </a:extLst>
          </p:cNvPr>
          <p:cNvSpPr/>
          <p:nvPr/>
        </p:nvSpPr>
        <p:spPr>
          <a:xfrm>
            <a:off x="4573588" y="3333750"/>
            <a:ext cx="793750" cy="64611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3333CC"/>
                </a:solidFill>
              </a:rPr>
              <a:t>2أ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17" name="Flowchart: Process 20">
            <a:extLst>
              <a:ext uri="{FF2B5EF4-FFF2-40B4-BE49-F238E27FC236}">
                <a16:creationId xmlns:a16="http://schemas.microsoft.com/office/drawing/2014/main" id="{084D5380-C8D5-ED63-02EC-A40FA9ACFFAC}"/>
              </a:ext>
            </a:extLst>
          </p:cNvPr>
          <p:cNvSpPr/>
          <p:nvPr/>
        </p:nvSpPr>
        <p:spPr>
          <a:xfrm>
            <a:off x="1042988" y="2830513"/>
            <a:ext cx="6265862" cy="64611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3333CC"/>
                </a:solidFill>
              </a:rPr>
              <a:t>س </a:t>
            </a:r>
            <a:r>
              <a:rPr lang="ar-EG" sz="3600" b="1" cap="small" dirty="0">
                <a:solidFill>
                  <a:srgbClr val="3333CC"/>
                </a:solidFill>
              </a:rPr>
              <a:t>= </a:t>
            </a:r>
            <a:r>
              <a:rPr lang="ar-EG" sz="2400" b="1" cap="small" dirty="0">
                <a:solidFill>
                  <a:srgbClr val="3333CC"/>
                </a:solidFill>
              </a:rPr>
              <a:t>ـــــــــــــــــــــــــــــــــــــــــــــــــــــــــ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19" name="Flowchart: Process 20">
            <a:extLst>
              <a:ext uri="{FF2B5EF4-FFF2-40B4-BE49-F238E27FC236}">
                <a16:creationId xmlns:a16="http://schemas.microsoft.com/office/drawing/2014/main" id="{6ABC4352-DE2E-917B-7E54-12131B3C8843}"/>
              </a:ext>
            </a:extLst>
          </p:cNvPr>
          <p:cNvSpPr/>
          <p:nvPr/>
        </p:nvSpPr>
        <p:spPr>
          <a:xfrm>
            <a:off x="1835150" y="4221163"/>
            <a:ext cx="4537075" cy="64611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3333CC"/>
                </a:solidFill>
              </a:rPr>
              <a:t>11±    11 </a:t>
            </a:r>
            <a:r>
              <a:rPr lang="ar-EG" sz="3600" b="1" baseline="30000" dirty="0" err="1">
                <a:solidFill>
                  <a:srgbClr val="3333CC"/>
                </a:solidFill>
              </a:rPr>
              <a:t>2</a:t>
            </a:r>
            <a:r>
              <a:rPr lang="ar-EG" sz="3600" b="1" cap="small" dirty="0" err="1">
                <a:solidFill>
                  <a:srgbClr val="3333CC"/>
                </a:solidFill>
              </a:rPr>
              <a:t> </a:t>
            </a:r>
            <a:r>
              <a:rPr lang="ar-EG" sz="3600" b="1" cap="small" dirty="0">
                <a:solidFill>
                  <a:srgbClr val="3333CC"/>
                </a:solidFill>
              </a:rPr>
              <a:t>– </a:t>
            </a:r>
            <a:r>
              <a:rPr lang="ar-EG" sz="3600" b="1" cap="small" dirty="0" err="1">
                <a:solidFill>
                  <a:srgbClr val="3333CC"/>
                </a:solidFill>
              </a:rPr>
              <a:t>4 </a:t>
            </a:r>
            <a:r>
              <a:rPr lang="ar-EG" sz="3600" b="1" cap="small" dirty="0">
                <a:solidFill>
                  <a:srgbClr val="3333CC"/>
                </a:solidFill>
              </a:rPr>
              <a:t>×2×3</a:t>
            </a:r>
            <a:endParaRPr lang="en-US" sz="3600" dirty="0">
              <a:solidFill>
                <a:srgbClr val="3333CC"/>
              </a:solidFill>
            </a:endParaRPr>
          </a:p>
        </p:txBody>
      </p:sp>
      <p:grpSp>
        <p:nvGrpSpPr>
          <p:cNvPr id="3" name="مجموعة 22">
            <a:extLst>
              <a:ext uri="{FF2B5EF4-FFF2-40B4-BE49-F238E27FC236}">
                <a16:creationId xmlns:a16="http://schemas.microsoft.com/office/drawing/2014/main" id="{F88639F6-189F-4583-DB34-241039D8C506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4219575"/>
            <a:ext cx="2881312" cy="504825"/>
            <a:chOff x="951301" y="980728"/>
            <a:chExt cx="2468571" cy="504056"/>
          </a:xfrm>
        </p:grpSpPr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D526AC14-ED3F-6BC7-CC5D-CCE4FE59C876}"/>
                </a:ext>
              </a:extLst>
            </p:cNvPr>
            <p:cNvCxnSpPr/>
            <p:nvPr/>
          </p:nvCxnSpPr>
          <p:spPr>
            <a:xfrm flipH="1">
              <a:off x="3275702" y="1269213"/>
              <a:ext cx="144170" cy="215571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1A048692-EE8D-98A3-4B88-85AFDB8E8551}"/>
                </a:ext>
              </a:extLst>
            </p:cNvPr>
            <p:cNvCxnSpPr/>
            <p:nvPr/>
          </p:nvCxnSpPr>
          <p:spPr>
            <a:xfrm>
              <a:off x="3275702" y="980728"/>
              <a:ext cx="9521" cy="504056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233422A0-F38F-F768-990C-09B1759851D7}"/>
                </a:ext>
              </a:extLst>
            </p:cNvPr>
            <p:cNvCxnSpPr/>
            <p:nvPr/>
          </p:nvCxnSpPr>
          <p:spPr>
            <a:xfrm>
              <a:off x="951301" y="980728"/>
              <a:ext cx="2324401" cy="17436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lowchart: Process 20">
            <a:extLst>
              <a:ext uri="{FF2B5EF4-FFF2-40B4-BE49-F238E27FC236}">
                <a16:creationId xmlns:a16="http://schemas.microsoft.com/office/drawing/2014/main" id="{E3D47A86-A098-7D1F-C8EA-E68E10396066}"/>
              </a:ext>
            </a:extLst>
          </p:cNvPr>
          <p:cNvSpPr/>
          <p:nvPr/>
        </p:nvSpPr>
        <p:spPr>
          <a:xfrm>
            <a:off x="4210050" y="5014913"/>
            <a:ext cx="793750" cy="64611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3333CC"/>
                </a:solidFill>
              </a:rPr>
              <a:t>4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25" name="Flowchart: Process 20">
            <a:extLst>
              <a:ext uri="{FF2B5EF4-FFF2-40B4-BE49-F238E27FC236}">
                <a16:creationId xmlns:a16="http://schemas.microsoft.com/office/drawing/2014/main" id="{56F286AF-1FAF-1C67-2157-B417E2C590CE}"/>
              </a:ext>
            </a:extLst>
          </p:cNvPr>
          <p:cNvSpPr/>
          <p:nvPr/>
        </p:nvSpPr>
        <p:spPr>
          <a:xfrm>
            <a:off x="1114425" y="4511675"/>
            <a:ext cx="6265863" cy="64611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3333CC"/>
                </a:solidFill>
              </a:rPr>
              <a:t>س </a:t>
            </a:r>
            <a:r>
              <a:rPr lang="ar-EG" sz="3600" b="1" cap="small" dirty="0">
                <a:solidFill>
                  <a:srgbClr val="3333CC"/>
                </a:solidFill>
              </a:rPr>
              <a:t>= </a:t>
            </a:r>
            <a:r>
              <a:rPr lang="ar-EG" sz="2400" b="1" cap="small" dirty="0">
                <a:solidFill>
                  <a:srgbClr val="3333CC"/>
                </a:solidFill>
              </a:rPr>
              <a:t>ـــــــــــــــــــــــــــــــــــــــــــــــــــــــــــــــــــ</a:t>
            </a:r>
            <a:endParaRPr lang="en-US" sz="24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3" grpId="0"/>
      <p:bldP spid="17" grpId="0"/>
      <p:bldP spid="19" grpId="0"/>
      <p:bldP spid="24" grpId="0"/>
      <p:bldP spid="2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20">
            <a:extLst>
              <a:ext uri="{FF2B5EF4-FFF2-40B4-BE49-F238E27FC236}">
                <a16:creationId xmlns:a16="http://schemas.microsoft.com/office/drawing/2014/main" id="{31077341-A888-F824-636C-63875D77DBC0}"/>
              </a:ext>
            </a:extLst>
          </p:cNvPr>
          <p:cNvSpPr/>
          <p:nvPr/>
        </p:nvSpPr>
        <p:spPr>
          <a:xfrm>
            <a:off x="1763713" y="1270000"/>
            <a:ext cx="4537075" cy="64611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3333CC"/>
                </a:solidFill>
              </a:rPr>
              <a:t>11 </a:t>
            </a:r>
            <a:r>
              <a:rPr lang="ar-EG" sz="3600" b="1" cap="small" dirty="0">
                <a:solidFill>
                  <a:srgbClr val="3333CC"/>
                </a:solidFill>
              </a:rPr>
              <a:t>±    97</a:t>
            </a:r>
            <a:endParaRPr lang="en-US" sz="3600" dirty="0">
              <a:solidFill>
                <a:srgbClr val="3333CC"/>
              </a:solidFill>
            </a:endParaRPr>
          </a:p>
        </p:txBody>
      </p:sp>
      <p:grpSp>
        <p:nvGrpSpPr>
          <p:cNvPr id="2" name="مجموعة 22">
            <a:extLst>
              <a:ext uri="{FF2B5EF4-FFF2-40B4-BE49-F238E27FC236}">
                <a16:creationId xmlns:a16="http://schemas.microsoft.com/office/drawing/2014/main" id="{4992FAA4-13C1-473A-982C-086DB96173E3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1268413"/>
            <a:ext cx="1081088" cy="504825"/>
            <a:chOff x="2493158" y="980728"/>
            <a:chExt cx="926714" cy="504056"/>
          </a:xfrm>
        </p:grpSpPr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EBE3E2A5-CD6A-A926-880B-E5470442F4A6}"/>
                </a:ext>
              </a:extLst>
            </p:cNvPr>
            <p:cNvCxnSpPr/>
            <p:nvPr/>
          </p:nvCxnSpPr>
          <p:spPr>
            <a:xfrm flipH="1">
              <a:off x="3275626" y="1269213"/>
              <a:ext cx="144246" cy="215571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A3F54949-BAF9-6941-BB38-39BE0B848B8E}"/>
                </a:ext>
              </a:extLst>
            </p:cNvPr>
            <p:cNvCxnSpPr/>
            <p:nvPr/>
          </p:nvCxnSpPr>
          <p:spPr>
            <a:xfrm>
              <a:off x="3275626" y="980728"/>
              <a:ext cx="9525" cy="504056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262AA104-2633-93DF-AAEF-4117247DA516}"/>
                </a:ext>
              </a:extLst>
            </p:cNvPr>
            <p:cNvCxnSpPr/>
            <p:nvPr/>
          </p:nvCxnSpPr>
          <p:spPr>
            <a:xfrm>
              <a:off x="2493158" y="980728"/>
              <a:ext cx="782468" cy="17435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lowchart: Process 20">
            <a:extLst>
              <a:ext uri="{FF2B5EF4-FFF2-40B4-BE49-F238E27FC236}">
                <a16:creationId xmlns:a16="http://schemas.microsoft.com/office/drawing/2014/main" id="{74623CEE-6D22-D394-E73F-86B05C4D6CFE}"/>
              </a:ext>
            </a:extLst>
          </p:cNvPr>
          <p:cNvSpPr/>
          <p:nvPr/>
        </p:nvSpPr>
        <p:spPr>
          <a:xfrm>
            <a:off x="4573588" y="1966913"/>
            <a:ext cx="793750" cy="64611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3333CC"/>
                </a:solidFill>
              </a:rPr>
              <a:t>4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17" name="Flowchart: Process 20">
            <a:extLst>
              <a:ext uri="{FF2B5EF4-FFF2-40B4-BE49-F238E27FC236}">
                <a16:creationId xmlns:a16="http://schemas.microsoft.com/office/drawing/2014/main" id="{836D80E7-80A2-B206-0835-8A80A2788C36}"/>
              </a:ext>
            </a:extLst>
          </p:cNvPr>
          <p:cNvSpPr/>
          <p:nvPr/>
        </p:nvSpPr>
        <p:spPr>
          <a:xfrm>
            <a:off x="1042988" y="1485900"/>
            <a:ext cx="6265862" cy="6477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3333CC"/>
                </a:solidFill>
              </a:rPr>
              <a:t>س </a:t>
            </a:r>
            <a:r>
              <a:rPr lang="ar-EG" sz="3600" b="1" cap="small" dirty="0">
                <a:solidFill>
                  <a:srgbClr val="3333CC"/>
                </a:solidFill>
              </a:rPr>
              <a:t>= </a:t>
            </a:r>
            <a:r>
              <a:rPr lang="ar-EG" sz="2400" b="1" cap="small" dirty="0">
                <a:solidFill>
                  <a:srgbClr val="3333CC"/>
                </a:solidFill>
              </a:rPr>
              <a:t>ـــــــــــــــــــــــــــــــــــــ</a:t>
            </a:r>
            <a:endParaRPr lang="en-US" sz="2400" dirty="0">
              <a:solidFill>
                <a:srgbClr val="3333CC"/>
              </a:solidFill>
            </a:endParaRPr>
          </a:p>
        </p:txBody>
      </p:sp>
      <p:grpSp>
        <p:nvGrpSpPr>
          <p:cNvPr id="3" name="مجموعة 22">
            <a:extLst>
              <a:ext uri="{FF2B5EF4-FFF2-40B4-BE49-F238E27FC236}">
                <a16:creationId xmlns:a16="http://schemas.microsoft.com/office/drawing/2014/main" id="{E0FBD0CE-2746-204A-FF80-CA3DD565A491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2946400"/>
            <a:ext cx="1081088" cy="504825"/>
            <a:chOff x="2493158" y="980728"/>
            <a:chExt cx="926714" cy="504056"/>
          </a:xfrm>
        </p:grpSpPr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58212079-11AD-7C86-7267-6E16C123FE2B}"/>
                </a:ext>
              </a:extLst>
            </p:cNvPr>
            <p:cNvCxnSpPr/>
            <p:nvPr/>
          </p:nvCxnSpPr>
          <p:spPr>
            <a:xfrm flipH="1">
              <a:off x="3275626" y="1269213"/>
              <a:ext cx="144246" cy="215571"/>
            </a:xfrm>
            <a:prstGeom prst="line">
              <a:avLst/>
            </a:prstGeom>
            <a:ln w="381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مستقيم 33">
              <a:extLst>
                <a:ext uri="{FF2B5EF4-FFF2-40B4-BE49-F238E27FC236}">
                  <a16:creationId xmlns:a16="http://schemas.microsoft.com/office/drawing/2014/main" id="{427E0BD1-229A-D470-1F65-3B12928BE646}"/>
                </a:ext>
              </a:extLst>
            </p:cNvPr>
            <p:cNvCxnSpPr/>
            <p:nvPr/>
          </p:nvCxnSpPr>
          <p:spPr>
            <a:xfrm>
              <a:off x="3275626" y="980728"/>
              <a:ext cx="9525" cy="504056"/>
            </a:xfrm>
            <a:prstGeom prst="line">
              <a:avLst/>
            </a:prstGeom>
            <a:ln w="381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873346D9-B9BB-9384-E6C4-2DB13740B6E8}"/>
                </a:ext>
              </a:extLst>
            </p:cNvPr>
            <p:cNvCxnSpPr/>
            <p:nvPr/>
          </p:nvCxnSpPr>
          <p:spPr>
            <a:xfrm>
              <a:off x="2493158" y="980728"/>
              <a:ext cx="782468" cy="17436"/>
            </a:xfrm>
            <a:prstGeom prst="line">
              <a:avLst/>
            </a:prstGeom>
            <a:ln w="381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lowchart: Process 20">
            <a:extLst>
              <a:ext uri="{FF2B5EF4-FFF2-40B4-BE49-F238E27FC236}">
                <a16:creationId xmlns:a16="http://schemas.microsoft.com/office/drawing/2014/main" id="{B5F9F8A3-C401-42BB-13BE-D6239A3909AD}"/>
              </a:ext>
            </a:extLst>
          </p:cNvPr>
          <p:cNvSpPr/>
          <p:nvPr/>
        </p:nvSpPr>
        <p:spPr>
          <a:xfrm>
            <a:off x="4573588" y="3644900"/>
            <a:ext cx="793750" cy="64611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CC0099"/>
                </a:solidFill>
              </a:rPr>
              <a:t>4</a:t>
            </a:r>
            <a:endParaRPr lang="en-US" sz="3600" dirty="0">
              <a:solidFill>
                <a:srgbClr val="CC0099"/>
              </a:solidFill>
            </a:endParaRPr>
          </a:p>
        </p:txBody>
      </p:sp>
      <p:sp>
        <p:nvSpPr>
          <p:cNvPr id="37" name="Flowchart: Process 20">
            <a:extLst>
              <a:ext uri="{FF2B5EF4-FFF2-40B4-BE49-F238E27FC236}">
                <a16:creationId xmlns:a16="http://schemas.microsoft.com/office/drawing/2014/main" id="{54045506-5CF2-BB23-9A07-BC38F0FAB45E}"/>
              </a:ext>
            </a:extLst>
          </p:cNvPr>
          <p:cNvSpPr/>
          <p:nvPr/>
        </p:nvSpPr>
        <p:spPr>
          <a:xfrm>
            <a:off x="1042988" y="3165475"/>
            <a:ext cx="6265862" cy="64611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CC0099"/>
                </a:solidFill>
              </a:rPr>
              <a:t>س </a:t>
            </a:r>
            <a:r>
              <a:rPr lang="ar-EG" sz="3600" b="1" cap="small" dirty="0">
                <a:solidFill>
                  <a:srgbClr val="CC0099"/>
                </a:solidFill>
              </a:rPr>
              <a:t>= </a:t>
            </a:r>
            <a:r>
              <a:rPr lang="ar-EG" sz="2400" b="1" cap="small" dirty="0" err="1">
                <a:solidFill>
                  <a:srgbClr val="CC0099"/>
                </a:solidFill>
              </a:rPr>
              <a:t>ـــــــــــــــــــــــــــــــــــــ </a:t>
            </a:r>
            <a:r>
              <a:rPr lang="ar-EG" sz="3600" b="1" cap="small" dirty="0">
                <a:solidFill>
                  <a:srgbClr val="CC0099"/>
                </a:solidFill>
              </a:rPr>
              <a:t>= 5.2 </a:t>
            </a:r>
            <a:endParaRPr lang="en-US" sz="2400" dirty="0">
              <a:solidFill>
                <a:srgbClr val="CC0099"/>
              </a:solidFill>
            </a:endParaRPr>
          </a:p>
        </p:txBody>
      </p:sp>
      <p:sp>
        <p:nvSpPr>
          <p:cNvPr id="38" name="Flowchart: Process 20">
            <a:extLst>
              <a:ext uri="{FF2B5EF4-FFF2-40B4-BE49-F238E27FC236}">
                <a16:creationId xmlns:a16="http://schemas.microsoft.com/office/drawing/2014/main" id="{F22CC45F-F570-FFC7-3EEC-9FCCF715402D}"/>
              </a:ext>
            </a:extLst>
          </p:cNvPr>
          <p:cNvSpPr/>
          <p:nvPr/>
        </p:nvSpPr>
        <p:spPr>
          <a:xfrm>
            <a:off x="1835150" y="2924175"/>
            <a:ext cx="4537075" cy="6477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CC0099"/>
                </a:solidFill>
              </a:rPr>
              <a:t>11 </a:t>
            </a:r>
            <a:r>
              <a:rPr lang="ar-EG" sz="3600" b="1" cap="small" dirty="0">
                <a:solidFill>
                  <a:srgbClr val="CC0099"/>
                </a:solidFill>
              </a:rPr>
              <a:t>+   97</a:t>
            </a:r>
            <a:endParaRPr lang="en-US" sz="3600" dirty="0">
              <a:solidFill>
                <a:srgbClr val="CC0099"/>
              </a:solidFill>
            </a:endParaRPr>
          </a:p>
        </p:txBody>
      </p:sp>
      <p:grpSp>
        <p:nvGrpSpPr>
          <p:cNvPr id="4" name="مجموعة 22">
            <a:extLst>
              <a:ext uri="{FF2B5EF4-FFF2-40B4-BE49-F238E27FC236}">
                <a16:creationId xmlns:a16="http://schemas.microsoft.com/office/drawing/2014/main" id="{004B778D-62B9-D4A9-09CA-634B8C2238E1}"/>
              </a:ext>
            </a:extLst>
          </p:cNvPr>
          <p:cNvGrpSpPr>
            <a:grpSpLocks/>
          </p:cNvGrpSpPr>
          <p:nvPr/>
        </p:nvGrpSpPr>
        <p:grpSpPr bwMode="auto">
          <a:xfrm>
            <a:off x="4210050" y="4459288"/>
            <a:ext cx="1082675" cy="504825"/>
            <a:chOff x="2493158" y="980728"/>
            <a:chExt cx="926714" cy="504056"/>
          </a:xfrm>
        </p:grpSpPr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F3415676-B7E4-C1EC-5393-0999362CAF07}"/>
                </a:ext>
              </a:extLst>
            </p:cNvPr>
            <p:cNvCxnSpPr/>
            <p:nvPr/>
          </p:nvCxnSpPr>
          <p:spPr>
            <a:xfrm flipH="1">
              <a:off x="3275837" y="1269213"/>
              <a:ext cx="144035" cy="215571"/>
            </a:xfrm>
            <a:prstGeom prst="line">
              <a:avLst/>
            </a:prstGeom>
            <a:ln w="381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15E7DA4F-9666-ABF0-6778-DF43C47821A0}"/>
                </a:ext>
              </a:extLst>
            </p:cNvPr>
            <p:cNvCxnSpPr/>
            <p:nvPr/>
          </p:nvCxnSpPr>
          <p:spPr>
            <a:xfrm>
              <a:off x="3275837" y="980728"/>
              <a:ext cx="9512" cy="504056"/>
            </a:xfrm>
            <a:prstGeom prst="line">
              <a:avLst/>
            </a:prstGeom>
            <a:ln w="381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22671304-6B2E-65BA-012C-E2ABC10B3A12}"/>
                </a:ext>
              </a:extLst>
            </p:cNvPr>
            <p:cNvCxnSpPr/>
            <p:nvPr/>
          </p:nvCxnSpPr>
          <p:spPr>
            <a:xfrm>
              <a:off x="2493158" y="980728"/>
              <a:ext cx="782679" cy="17435"/>
            </a:xfrm>
            <a:prstGeom prst="line">
              <a:avLst/>
            </a:prstGeom>
            <a:ln w="381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owchart: Process 20">
            <a:extLst>
              <a:ext uri="{FF2B5EF4-FFF2-40B4-BE49-F238E27FC236}">
                <a16:creationId xmlns:a16="http://schemas.microsoft.com/office/drawing/2014/main" id="{5AE7EAFD-4F27-0160-400C-484799A989E7}"/>
              </a:ext>
            </a:extLst>
          </p:cNvPr>
          <p:cNvSpPr/>
          <p:nvPr/>
        </p:nvSpPr>
        <p:spPr>
          <a:xfrm>
            <a:off x="4500563" y="5157788"/>
            <a:ext cx="793750" cy="64611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CC0099"/>
                </a:solidFill>
              </a:rPr>
              <a:t>4</a:t>
            </a:r>
            <a:endParaRPr lang="en-US" sz="3600" dirty="0">
              <a:solidFill>
                <a:srgbClr val="CC0099"/>
              </a:solidFill>
            </a:endParaRPr>
          </a:p>
        </p:txBody>
      </p:sp>
      <p:sp>
        <p:nvSpPr>
          <p:cNvPr id="44" name="Flowchart: Process 20">
            <a:extLst>
              <a:ext uri="{FF2B5EF4-FFF2-40B4-BE49-F238E27FC236}">
                <a16:creationId xmlns:a16="http://schemas.microsoft.com/office/drawing/2014/main" id="{3A9746B0-5BEC-7A59-2841-CF752B153C1A}"/>
              </a:ext>
            </a:extLst>
          </p:cNvPr>
          <p:cNvSpPr/>
          <p:nvPr/>
        </p:nvSpPr>
        <p:spPr>
          <a:xfrm>
            <a:off x="969963" y="4676775"/>
            <a:ext cx="6265862" cy="64611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CC0099"/>
                </a:solidFill>
              </a:rPr>
              <a:t>س </a:t>
            </a:r>
            <a:r>
              <a:rPr lang="ar-EG" sz="3600" b="1" cap="small" dirty="0">
                <a:solidFill>
                  <a:srgbClr val="CC0099"/>
                </a:solidFill>
              </a:rPr>
              <a:t>= </a:t>
            </a:r>
            <a:r>
              <a:rPr lang="ar-EG" sz="2400" b="1" cap="small" dirty="0" err="1">
                <a:solidFill>
                  <a:srgbClr val="CC0099"/>
                </a:solidFill>
              </a:rPr>
              <a:t>ـــــــــــــــــــــــــــــــــــــ </a:t>
            </a:r>
            <a:r>
              <a:rPr lang="ar-EG" sz="3600" b="1" cap="small" dirty="0">
                <a:solidFill>
                  <a:srgbClr val="CC0099"/>
                </a:solidFill>
              </a:rPr>
              <a:t>=  0.3</a:t>
            </a:r>
            <a:endParaRPr lang="en-US" sz="2400" dirty="0">
              <a:solidFill>
                <a:srgbClr val="CC0099"/>
              </a:solidFill>
            </a:endParaRPr>
          </a:p>
        </p:txBody>
      </p:sp>
      <p:sp>
        <p:nvSpPr>
          <p:cNvPr id="45" name="Flowchart: Process 20">
            <a:extLst>
              <a:ext uri="{FF2B5EF4-FFF2-40B4-BE49-F238E27FC236}">
                <a16:creationId xmlns:a16="http://schemas.microsoft.com/office/drawing/2014/main" id="{44A6A4D5-6088-CA42-9B54-AC0817ECD96A}"/>
              </a:ext>
            </a:extLst>
          </p:cNvPr>
          <p:cNvSpPr/>
          <p:nvPr/>
        </p:nvSpPr>
        <p:spPr>
          <a:xfrm>
            <a:off x="1763713" y="4437063"/>
            <a:ext cx="4537075" cy="64611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CC0099"/>
                </a:solidFill>
              </a:rPr>
              <a:t>11 </a:t>
            </a:r>
            <a:r>
              <a:rPr lang="ar-EG" sz="3600" b="1" cap="small" dirty="0">
                <a:solidFill>
                  <a:srgbClr val="CC0099"/>
                </a:solidFill>
              </a:rPr>
              <a:t>-    97</a:t>
            </a:r>
            <a:endParaRPr lang="en-US" sz="3600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7" grpId="0"/>
      <p:bldP spid="36" grpId="0"/>
      <p:bldP spid="37" grpId="0"/>
      <p:bldP spid="38" grpId="0"/>
      <p:bldP spid="43" grpId="0"/>
      <p:bldP spid="44" grpId="0"/>
      <p:bldP spid="4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0E0F9CF-B97D-3778-A60E-6810B70D2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052513"/>
            <a:ext cx="6408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C00000"/>
                </a:solidFill>
                <a:latin typeface="Arial" charset="0"/>
                <a:cs typeface="Arial" charset="0"/>
              </a:rPr>
              <a:t>3س</a:t>
            </a:r>
            <a:r>
              <a:rPr lang="ar-EG" sz="3600" b="1" baseline="30000" dirty="0" err="1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 + </a:t>
            </a:r>
            <a:r>
              <a:rPr lang="ar-EG" sz="36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6س</a:t>
            </a:r>
            <a:r>
              <a:rPr lang="ar-EG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 + </a:t>
            </a:r>
            <a:r>
              <a:rPr lang="ar-EG" sz="36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9 </a:t>
            </a:r>
            <a:r>
              <a:rPr lang="ar-EG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= 0</a:t>
            </a:r>
            <a:endParaRPr lang="en-US" sz="36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B5C52B33-AA3F-6729-97AD-1A61F7A19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EG" sz="1800">
              <a:latin typeface="Arial" panose="020B0604020202020204" pitchFamily="34" charset="0"/>
            </a:endParaRPr>
          </a:p>
        </p:txBody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54402C87-3212-46F3-85EF-A85F66F14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EG" sz="1800">
              <a:latin typeface="Arial" panose="020B0604020202020204" pitchFamily="34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49542AE6-73D8-163F-44EA-5E930E1DB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844675"/>
            <a:ext cx="64087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ب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–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4أج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829DCD0B-53C9-BAA9-4E80-2FB9B66BA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638425"/>
            <a:ext cx="64087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baseline="30000" dirty="0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6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– 4 × 3 × 9 = 36 - 108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30FEF55D-0C96-3E8C-53E6-E859BD72A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500438"/>
            <a:ext cx="6408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EG" altLang="ar-EG" sz="3600" b="1" baseline="30000">
                <a:solidFill>
                  <a:srgbClr val="002060"/>
                </a:solidFill>
              </a:rPr>
              <a:t>2</a:t>
            </a:r>
            <a:r>
              <a:rPr lang="ar-EG" altLang="ar-EG" sz="3600" b="1">
                <a:solidFill>
                  <a:srgbClr val="002060"/>
                </a:solidFill>
              </a:rPr>
              <a:t>6– 4 × 3 × 9 = -72</a:t>
            </a:r>
            <a:endParaRPr lang="en-US" altLang="ar-EG" sz="3600">
              <a:solidFill>
                <a:srgbClr val="002060"/>
              </a:solidFill>
            </a:endParaRP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BB52F8B9-E679-49B0-39B3-7FABBC93B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485" y="4486276"/>
            <a:ext cx="777646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ar-EG" sz="3600" b="1" dirty="0">
                <a:solidFill>
                  <a:srgbClr val="CC0099"/>
                </a:solidFill>
                <a:latin typeface="Arial" charset="0"/>
                <a:cs typeface="Arial" charset="0"/>
              </a:rPr>
              <a:t>المعادلة ليس لها حلول </a:t>
            </a:r>
            <a:r>
              <a:rPr lang="ar-EG" sz="3600" b="1" dirty="0" err="1">
                <a:solidFill>
                  <a:srgbClr val="CC0099"/>
                </a:solidFill>
                <a:latin typeface="Arial" charset="0"/>
                <a:cs typeface="Arial" charset="0"/>
              </a:rPr>
              <a:t>حقيقية</a:t>
            </a:r>
            <a:r>
              <a:rPr lang="ar-EG" sz="3600" b="1" dirty="0">
                <a:solidFill>
                  <a:srgbClr val="CC0099"/>
                </a:solidFill>
                <a:latin typeface="Arial" charset="0"/>
                <a:cs typeface="Arial" charset="0"/>
              </a:rPr>
              <a:t> لأن قيمة </a:t>
            </a:r>
            <a:r>
              <a:rPr lang="ar-EG" sz="3600" b="1" cap="small" dirty="0" err="1">
                <a:solidFill>
                  <a:srgbClr val="CC0099"/>
                </a:solidFill>
                <a:latin typeface="Arial" charset="0"/>
                <a:cs typeface="Arial" charset="0"/>
              </a:rPr>
              <a:t>ب</a:t>
            </a:r>
            <a:r>
              <a:rPr lang="ar-EG" sz="3600" b="1" baseline="30000" dirty="0" err="1">
                <a:solidFill>
                  <a:srgbClr val="CC0099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>
                <a:solidFill>
                  <a:srgbClr val="CC0099"/>
                </a:solidFill>
                <a:latin typeface="Arial" charset="0"/>
                <a:cs typeface="Arial" charset="0"/>
              </a:rPr>
              <a:t> – </a:t>
            </a:r>
            <a:r>
              <a:rPr lang="ar-EG" sz="3600" b="1" dirty="0" err="1">
                <a:solidFill>
                  <a:srgbClr val="CC0099"/>
                </a:solidFill>
                <a:latin typeface="Arial" charset="0"/>
                <a:cs typeface="Arial" charset="0"/>
              </a:rPr>
              <a:t>4أج</a:t>
            </a:r>
            <a:r>
              <a:rPr lang="ar-EG" sz="3600" b="1" dirty="0">
                <a:solidFill>
                  <a:srgbClr val="CC0099"/>
                </a:solidFill>
                <a:latin typeface="Arial" charset="0"/>
                <a:cs typeface="Arial" charset="0"/>
              </a:rPr>
              <a:t> قيمة سالبة </a:t>
            </a:r>
            <a:endParaRPr lang="en-US" sz="3600" dirty="0">
              <a:solidFill>
                <a:srgbClr val="CC009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6" grpId="0"/>
      <p:bldP spid="27" grpId="0"/>
      <p:bldP spid="2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24CBE62-139F-3C13-2DAD-684645800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052513"/>
            <a:ext cx="6408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C00000"/>
                </a:solidFill>
                <a:latin typeface="Arial" charset="0"/>
                <a:cs typeface="Arial" charset="0"/>
              </a:rPr>
              <a:t>س</a:t>
            </a:r>
            <a:r>
              <a:rPr lang="ar-EG" sz="3600" b="1" baseline="30000" dirty="0" err="1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 - </a:t>
            </a:r>
            <a:r>
              <a:rPr lang="ar-EG" sz="36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2س</a:t>
            </a:r>
            <a:r>
              <a:rPr lang="ar-EG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 + </a:t>
            </a:r>
            <a:r>
              <a:rPr lang="ar-EG" sz="36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7 </a:t>
            </a:r>
            <a:r>
              <a:rPr lang="ar-EG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= 0</a:t>
            </a:r>
            <a:endParaRPr lang="en-US" sz="36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ECE9429B-C85A-410F-8B9F-059FE6C60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EG" sz="1800">
              <a:latin typeface="Arial" panose="020B0604020202020204" pitchFamily="34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D7115254-C4C3-866E-502C-9F28CE93C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844675"/>
            <a:ext cx="64087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ب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–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4أج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D4FF9997-AC53-7BA0-D62B-B57C9F8F3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638425"/>
            <a:ext cx="64087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-2 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–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4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×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1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×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7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=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4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–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28 =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-24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B3E52D17-AD82-3742-2010-6F4CAFC13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500438"/>
            <a:ext cx="6408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6 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–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4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×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3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×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9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= 72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31126585-D6C1-C34A-BCDF-7750A393B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79" y="4486276"/>
            <a:ext cx="7920879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ar-EG" sz="3600" b="1" dirty="0">
                <a:solidFill>
                  <a:srgbClr val="CC0099"/>
                </a:solidFill>
                <a:latin typeface="Arial" charset="0"/>
                <a:cs typeface="Arial" charset="0"/>
              </a:rPr>
              <a:t>المعادلة ليس لها حلول </a:t>
            </a:r>
            <a:r>
              <a:rPr lang="ar-EG" sz="3600" b="1" dirty="0" err="1">
                <a:solidFill>
                  <a:srgbClr val="CC0099"/>
                </a:solidFill>
                <a:latin typeface="Arial" charset="0"/>
                <a:cs typeface="Arial" charset="0"/>
              </a:rPr>
              <a:t>حقيقية</a:t>
            </a:r>
            <a:r>
              <a:rPr lang="ar-EG" sz="3600" b="1" dirty="0">
                <a:solidFill>
                  <a:srgbClr val="CC0099"/>
                </a:solidFill>
                <a:latin typeface="Arial" charset="0"/>
                <a:cs typeface="Arial" charset="0"/>
              </a:rPr>
              <a:t> لأن قيمة </a:t>
            </a:r>
            <a:r>
              <a:rPr lang="ar-EG" sz="3600" b="1" cap="small" dirty="0" err="1">
                <a:solidFill>
                  <a:srgbClr val="CC0099"/>
                </a:solidFill>
                <a:latin typeface="Arial" charset="0"/>
                <a:cs typeface="Arial" charset="0"/>
              </a:rPr>
              <a:t>ب</a:t>
            </a:r>
            <a:r>
              <a:rPr lang="ar-EG" sz="3600" b="1" baseline="30000" dirty="0" err="1">
                <a:solidFill>
                  <a:srgbClr val="CC0099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>
                <a:solidFill>
                  <a:srgbClr val="CC0099"/>
                </a:solidFill>
                <a:latin typeface="Arial" charset="0"/>
                <a:cs typeface="Arial" charset="0"/>
              </a:rPr>
              <a:t> – </a:t>
            </a:r>
            <a:r>
              <a:rPr lang="ar-EG" sz="3600" b="1" dirty="0" err="1">
                <a:solidFill>
                  <a:srgbClr val="CC0099"/>
                </a:solidFill>
                <a:latin typeface="Arial" charset="0"/>
                <a:cs typeface="Arial" charset="0"/>
              </a:rPr>
              <a:t>4أج</a:t>
            </a:r>
            <a:r>
              <a:rPr lang="ar-EG" sz="3600" b="1" dirty="0">
                <a:solidFill>
                  <a:srgbClr val="CC0099"/>
                </a:solidFill>
                <a:latin typeface="Arial" charset="0"/>
                <a:cs typeface="Arial" charset="0"/>
              </a:rPr>
              <a:t> قيمة سالبة </a:t>
            </a:r>
            <a:endParaRPr lang="en-US" sz="3600" dirty="0">
              <a:solidFill>
                <a:srgbClr val="CC0099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5C07D215-FB13-C28C-C6DF-42456CDFC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39975" y="1052513"/>
            <a:ext cx="6408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س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-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2س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=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-7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6" grpId="0"/>
      <p:bldP spid="27" grpId="0"/>
      <p:bldP spid="28" grpId="0"/>
      <p:bldP spid="1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49C9EB67-4F83-0CFD-BA10-0EC651F7CADD}"/>
              </a:ext>
            </a:extLst>
          </p:cNvPr>
          <p:cNvSpPr/>
          <p:nvPr/>
        </p:nvSpPr>
        <p:spPr>
          <a:xfrm>
            <a:off x="971550" y="1116013"/>
            <a:ext cx="6985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C00000"/>
                </a:solidFill>
                <a:latin typeface="Arial" charset="0"/>
                <a:cs typeface="Arial" charset="0"/>
              </a:rPr>
              <a:t>س</a:t>
            </a:r>
            <a:r>
              <a:rPr lang="ar-EG" sz="3600" b="1" baseline="30000" dirty="0" err="1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 + </a:t>
            </a:r>
            <a:r>
              <a:rPr lang="ar-EG" sz="36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10س</a:t>
            </a:r>
            <a:r>
              <a:rPr lang="ar-EG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 + </a:t>
            </a:r>
            <a:r>
              <a:rPr lang="ar-EG" sz="36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25 </a:t>
            </a:r>
            <a:r>
              <a:rPr lang="ar-EG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= 0</a:t>
            </a:r>
            <a:endParaRPr lang="en-US" sz="36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B2BBE85D-F314-E3C3-5651-AF99C1B12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32138" y="2514600"/>
            <a:ext cx="69834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(</a:t>
            </a:r>
            <a:r>
              <a:rPr lang="ar-EG" altLang="ar-EG" sz="2000" b="1">
                <a:solidFill>
                  <a:srgbClr val="002060"/>
                </a:solidFill>
                <a:latin typeface="Arial" panose="020B0604020202020204" pitchFamily="34" charset="0"/>
              </a:rPr>
              <a:t>ــــــــــــ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)</a:t>
            </a:r>
            <a:r>
              <a:rPr lang="ar-EG" altLang="ar-EG" sz="3600" b="1" baseline="30000">
                <a:solidFill>
                  <a:srgbClr val="002060"/>
                </a:solidFill>
                <a:latin typeface="Arial" panose="020B0604020202020204" pitchFamily="34" charset="0"/>
              </a:rPr>
              <a:t>2 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= 25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6014AC6C-0F62-92F1-4CAB-A73C1BF8B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0" y="2349500"/>
            <a:ext cx="723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10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3340A44C-F2E4-5076-7464-23EDEBBB1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600" y="2852738"/>
            <a:ext cx="725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70FD709E-5FE3-9FA6-5A67-864B63E303D4}"/>
              </a:ext>
            </a:extLst>
          </p:cNvPr>
          <p:cNvSpPr/>
          <p:nvPr/>
        </p:nvSpPr>
        <p:spPr>
          <a:xfrm>
            <a:off x="1908175" y="3359150"/>
            <a:ext cx="59769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س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+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10س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+25 = -25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+ 25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407016BE-0919-9414-27F6-7C53B34FF620}"/>
              </a:ext>
            </a:extLst>
          </p:cNvPr>
          <p:cNvSpPr/>
          <p:nvPr/>
        </p:nvSpPr>
        <p:spPr>
          <a:xfrm>
            <a:off x="971550" y="1916113"/>
            <a:ext cx="69850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س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+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10س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=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-25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5FD2EC32-0F9A-FBC0-3020-9E5991E8AB57}"/>
              </a:ext>
            </a:extLst>
          </p:cNvPr>
          <p:cNvSpPr/>
          <p:nvPr/>
        </p:nvSpPr>
        <p:spPr>
          <a:xfrm>
            <a:off x="1835150" y="4222750"/>
            <a:ext cx="59769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س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+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10س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+25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= 0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AACBA2FF-1508-2155-B8FF-DE8E7232B074}"/>
              </a:ext>
            </a:extLst>
          </p:cNvPr>
          <p:cNvSpPr/>
          <p:nvPr/>
        </p:nvSpPr>
        <p:spPr>
          <a:xfrm>
            <a:off x="1835150" y="5014913"/>
            <a:ext cx="59769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(س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+ 5)</a:t>
            </a:r>
            <a:r>
              <a:rPr lang="ar-EG" sz="3600" b="1" baseline="30000" dirty="0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= 0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:a16="http://schemas.microsoft.com/office/drawing/2014/main" id="{5F9635A7-49B1-58A4-57C3-5DA3923F2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711450"/>
            <a:ext cx="3671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(س + 5)</a:t>
            </a:r>
            <a:r>
              <a:rPr lang="ar-EG" altLang="ar-EG" sz="3600" b="1" baseline="3000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=    0 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مجموعة 22">
            <a:extLst>
              <a:ext uri="{FF2B5EF4-FFF2-40B4-BE49-F238E27FC236}">
                <a16:creationId xmlns:a16="http://schemas.microsoft.com/office/drawing/2014/main" id="{20BB9260-213C-D5F3-3858-3F27BED6FAB9}"/>
              </a:ext>
            </a:extLst>
          </p:cNvPr>
          <p:cNvGrpSpPr>
            <a:grpSpLocks/>
          </p:cNvGrpSpPr>
          <p:nvPr/>
        </p:nvGrpSpPr>
        <p:grpSpPr bwMode="auto">
          <a:xfrm>
            <a:off x="3779838" y="2638425"/>
            <a:ext cx="936625" cy="503238"/>
            <a:chOff x="2483233" y="979908"/>
            <a:chExt cx="936639" cy="504876"/>
          </a:xfrm>
        </p:grpSpPr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F2701F6B-D5FA-E4BB-BA19-5090F2EA6053}"/>
                </a:ext>
              </a:extLst>
            </p:cNvPr>
            <p:cNvCxnSpPr/>
            <p:nvPr/>
          </p:nvCxnSpPr>
          <p:spPr>
            <a:xfrm flipH="1">
              <a:off x="3275407" y="1268181"/>
              <a:ext cx="144465" cy="21660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660AFA85-29AA-B4F1-DC4D-F7F81E700F6F}"/>
                </a:ext>
              </a:extLst>
            </p:cNvPr>
            <p:cNvCxnSpPr/>
            <p:nvPr/>
          </p:nvCxnSpPr>
          <p:spPr>
            <a:xfrm>
              <a:off x="3275407" y="981501"/>
              <a:ext cx="9525" cy="50328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رابط مستقيم 23">
              <a:extLst>
                <a:ext uri="{FF2B5EF4-FFF2-40B4-BE49-F238E27FC236}">
                  <a16:creationId xmlns:a16="http://schemas.microsoft.com/office/drawing/2014/main" id="{D8C0C061-F667-D3A0-68CB-79755FCEC704}"/>
                </a:ext>
              </a:extLst>
            </p:cNvPr>
            <p:cNvCxnSpPr/>
            <p:nvPr/>
          </p:nvCxnSpPr>
          <p:spPr>
            <a:xfrm>
              <a:off x="2483233" y="979908"/>
              <a:ext cx="792174" cy="1752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10">
            <a:extLst>
              <a:ext uri="{FF2B5EF4-FFF2-40B4-BE49-F238E27FC236}">
                <a16:creationId xmlns:a16="http://schemas.microsoft.com/office/drawing/2014/main" id="{E9EDCB96-E351-CC52-8527-5DF3B61BA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719513"/>
            <a:ext cx="2879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(س + 5)</a:t>
            </a:r>
            <a:r>
              <a:rPr lang="ar-EG" altLang="ar-EG" sz="3600" b="1" baseline="3000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= 0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96F09652-E2D4-53DE-14DF-1CDCEDB32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941888"/>
            <a:ext cx="2303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C0099"/>
                </a:solidFill>
                <a:latin typeface="Arial" panose="020B0604020202020204" pitchFamily="34" charset="0"/>
              </a:rPr>
              <a:t>س = -5</a:t>
            </a:r>
            <a:endParaRPr lang="en-US" altLang="ar-EG" sz="3600">
              <a:solidFill>
                <a:srgbClr val="CC0099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2E8762D1-DF9E-6192-AE99-5F09697D8214}"/>
              </a:ext>
            </a:extLst>
          </p:cNvPr>
          <p:cNvSpPr/>
          <p:nvPr/>
        </p:nvSpPr>
        <p:spPr>
          <a:xfrm>
            <a:off x="971550" y="1116013"/>
            <a:ext cx="6985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C00000"/>
                </a:solidFill>
                <a:latin typeface="Arial" charset="0"/>
                <a:cs typeface="Arial" charset="0"/>
              </a:rPr>
              <a:t>س</a:t>
            </a:r>
            <a:r>
              <a:rPr lang="ar-EG" sz="3600" b="1" baseline="30000" dirty="0" err="1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 + </a:t>
            </a:r>
            <a:r>
              <a:rPr lang="ar-EG" sz="36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10س</a:t>
            </a:r>
            <a:r>
              <a:rPr lang="ar-EG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 + </a:t>
            </a:r>
            <a:r>
              <a:rPr lang="ar-EG" sz="36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25 </a:t>
            </a:r>
            <a:r>
              <a:rPr lang="ar-EG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= 0</a:t>
            </a:r>
            <a:endParaRPr lang="en-US" sz="36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471354-9928-41F0-0882-861ADC5E20F7}"/>
              </a:ext>
            </a:extLst>
          </p:cNvPr>
          <p:cNvSpPr/>
          <p:nvPr/>
        </p:nvSpPr>
        <p:spPr>
          <a:xfrm>
            <a:off x="2597072" y="1012213"/>
            <a:ext cx="4572000" cy="646112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latin typeface="+mn-lt"/>
                <a:cs typeface="+mn-cs"/>
              </a:rPr>
              <a:t>12) س</a:t>
            </a:r>
            <a:r>
              <a:rPr lang="ar-EG" sz="3600" b="1" baseline="30000" dirty="0"/>
              <a:t>2</a:t>
            </a:r>
            <a:r>
              <a:rPr lang="ar-EG" sz="3600" b="1" cap="small" dirty="0">
                <a:latin typeface="+mn-lt"/>
                <a:cs typeface="+mn-cs"/>
              </a:rPr>
              <a:t> – 19س + جـ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7F6FF47E-F62A-B062-2511-1DB4D1F22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3201988"/>
            <a:ext cx="3455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cap="small" dirty="0">
                <a:latin typeface="Arial" charset="0"/>
                <a:cs typeface="Arial" charset="0"/>
              </a:rPr>
              <a:t>ـــــــــ</a:t>
            </a:r>
            <a:r>
              <a:rPr lang="ar-EG" sz="3200" b="1" cap="small" dirty="0">
                <a:latin typeface="Arial" charset="0"/>
                <a:cs typeface="Arial" charset="0"/>
              </a:rPr>
              <a:t> العدد </a:t>
            </a:r>
            <a:r>
              <a:rPr lang="ar-EG" sz="3200" b="1" cap="small" dirty="0" err="1">
                <a:latin typeface="Arial" charset="0"/>
                <a:cs typeface="Arial" charset="0"/>
              </a:rPr>
              <a:t>19 </a:t>
            </a:r>
            <a:r>
              <a:rPr lang="ar-EG" sz="3200" b="1" cap="small" dirty="0">
                <a:latin typeface="Arial" charset="0"/>
                <a:cs typeface="Arial" charset="0"/>
              </a:rPr>
              <a:t>=</a:t>
            </a:r>
            <a:r>
              <a:rPr lang="ar-EG" sz="1600" b="1" cap="small" dirty="0">
                <a:latin typeface="Arial" charset="0"/>
                <a:cs typeface="Arial" charset="0"/>
              </a:rPr>
              <a:t> </a:t>
            </a:r>
            <a:r>
              <a:rPr lang="ar-EG" sz="2000" b="1" cap="small" dirty="0">
                <a:latin typeface="Arial" charset="0"/>
                <a:cs typeface="Arial" charset="0"/>
              </a:rPr>
              <a:t>ــــــــــــــ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236E132D-290B-06B7-F81E-CBF18CDD4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060700"/>
            <a:ext cx="7239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1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CF82D3DC-3043-318E-FDDF-692541714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636963"/>
            <a:ext cx="723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2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77BB90EF-938F-C778-503D-D26EC6F51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4284663"/>
            <a:ext cx="2735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(</a:t>
            </a:r>
            <a:r>
              <a:rPr lang="ar-EG" sz="2000" b="1" cap="small" dirty="0">
                <a:latin typeface="Arial" charset="0"/>
                <a:cs typeface="Arial" charset="0"/>
              </a:rPr>
              <a:t>ـــــــــــ</a:t>
            </a:r>
            <a:r>
              <a:rPr lang="ar-EG" sz="3200" b="1" cap="small" dirty="0">
                <a:latin typeface="Arial" charset="0"/>
                <a:cs typeface="Arial" charset="0"/>
              </a:rPr>
              <a:t>)</a:t>
            </a:r>
            <a:r>
              <a:rPr lang="ar-EG" sz="3200" b="1" baseline="30000" dirty="0">
                <a:latin typeface="Arial" charset="0"/>
                <a:cs typeface="Arial" charset="0"/>
              </a:rPr>
              <a:t> 2</a:t>
            </a:r>
            <a:r>
              <a:rPr lang="ar-EG" sz="3200" b="1" cap="small" dirty="0">
                <a:latin typeface="Arial" charset="0"/>
                <a:cs typeface="Arial" charset="0"/>
              </a:rPr>
              <a:t>=</a:t>
            </a:r>
            <a:r>
              <a:rPr lang="ar-EG" sz="2000" b="1" cap="small" dirty="0">
                <a:latin typeface="Arial" charset="0"/>
                <a:cs typeface="Arial" charset="0"/>
              </a:rPr>
              <a:t> ــــــــــــــ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19291A9B-72F5-9BAA-8AC0-F860910D3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0588" y="4251325"/>
            <a:ext cx="17637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rgbClr val="C00000"/>
                </a:solidFill>
                <a:latin typeface="Arial" charset="0"/>
                <a:cs typeface="Arial" charset="0"/>
              </a:rPr>
              <a:t>ج</a:t>
            </a:r>
            <a:r>
              <a:rPr lang="ar-EG" sz="3200" b="1" baseline="30000" dirty="0" err="1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ar-EG" sz="32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=</a:t>
            </a:r>
            <a:r>
              <a:rPr lang="ar-EG" sz="20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 ـــــــــــــــ</a:t>
            </a:r>
            <a:endParaRPr lang="en-US" sz="32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41023FF3-57C2-8935-BF32-D6B99891B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060700"/>
            <a:ext cx="7254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19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A9EF523B-291A-3D77-E4EA-9D16B453E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636963"/>
            <a:ext cx="725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2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E35BCFD4-D11E-130F-5510-5B8C7D926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3" y="4068763"/>
            <a:ext cx="723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19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B77F361D-64EB-0F79-EFF1-A7D690C5A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4645025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2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E4706503-2132-C0DE-8A15-615FDE9F9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068763"/>
            <a:ext cx="941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361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2A167708-CE4D-1519-8CB2-3AAA7ED89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4645025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4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917560AE-0138-D065-38D3-1C16D10E2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078288"/>
            <a:ext cx="1008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361</a:t>
            </a:r>
            <a:endParaRPr lang="en-US" sz="32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C4585E7D-541C-4887-5493-219211103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588" y="4581525"/>
            <a:ext cx="5730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4</a:t>
            </a:r>
            <a:endParaRPr lang="en-US" sz="32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diamond/>
    <p:sndAc>
      <p:stSnd>
        <p:snd r:embed="rId2" name="SOUND4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endoflevelpo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8F64E31D-A83E-6024-21CD-29C4DD0EB091}"/>
              </a:ext>
            </a:extLst>
          </p:cNvPr>
          <p:cNvSpPr/>
          <p:nvPr/>
        </p:nvSpPr>
        <p:spPr>
          <a:xfrm>
            <a:off x="971550" y="1116013"/>
            <a:ext cx="6985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C00000"/>
                </a:solidFill>
                <a:latin typeface="Arial" charset="0"/>
                <a:cs typeface="Arial" charset="0"/>
              </a:rPr>
              <a:t>س</a:t>
            </a:r>
            <a:r>
              <a:rPr lang="ar-EG" sz="3600" b="1" baseline="30000" dirty="0" err="1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 + </a:t>
            </a:r>
            <a:r>
              <a:rPr lang="ar-EG" sz="36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3س</a:t>
            </a:r>
            <a:r>
              <a:rPr lang="ar-EG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 - </a:t>
            </a:r>
            <a:r>
              <a:rPr lang="ar-EG" sz="36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12 </a:t>
            </a:r>
            <a:r>
              <a:rPr lang="ar-EG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= 0</a:t>
            </a:r>
            <a:endParaRPr lang="en-US" sz="36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E4A0FB9-15FE-FB1F-15B3-EA56D4AAF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32138" y="2514600"/>
            <a:ext cx="69834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(</a:t>
            </a:r>
            <a:r>
              <a:rPr lang="ar-EG" altLang="ar-EG" sz="2000" b="1">
                <a:solidFill>
                  <a:srgbClr val="002060"/>
                </a:solidFill>
                <a:latin typeface="Arial" panose="020B0604020202020204" pitchFamily="34" charset="0"/>
              </a:rPr>
              <a:t>ــــــــــــ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)</a:t>
            </a:r>
            <a:r>
              <a:rPr lang="ar-EG" altLang="ar-EG" sz="3600" b="1" baseline="30000">
                <a:solidFill>
                  <a:srgbClr val="002060"/>
                </a:solidFill>
                <a:latin typeface="Arial" panose="020B0604020202020204" pitchFamily="34" charset="0"/>
              </a:rPr>
              <a:t>2 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=</a:t>
            </a:r>
            <a:r>
              <a:rPr lang="ar-EG" altLang="ar-EG" sz="2800" b="1">
                <a:solidFill>
                  <a:srgbClr val="002060"/>
                </a:solidFill>
                <a:latin typeface="Arial" panose="020B0604020202020204" pitchFamily="34" charset="0"/>
              </a:rPr>
              <a:t> ـــــــــــ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B777D8CD-F19B-9047-86B7-37C5E8B45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351088"/>
            <a:ext cx="723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3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68523879-8AC5-842B-DAB4-31B2143D7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450" y="2852738"/>
            <a:ext cx="725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5BA10A49-041F-A97A-C5C7-0B8751EB5E14}"/>
              </a:ext>
            </a:extLst>
          </p:cNvPr>
          <p:cNvSpPr/>
          <p:nvPr/>
        </p:nvSpPr>
        <p:spPr>
          <a:xfrm>
            <a:off x="971550" y="1916113"/>
            <a:ext cx="69850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س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+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3س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= 12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A5C0EC8D-0C21-4C76-0523-9F4E3469B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088" y="2351088"/>
            <a:ext cx="723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9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4E8CCA4B-3B35-6C95-8E71-6B7E4DE6C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854325"/>
            <a:ext cx="725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4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79BC2DA6-76A3-4D64-B8C3-90BC4F548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736975"/>
            <a:ext cx="6985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س</a:t>
            </a:r>
            <a:r>
              <a:rPr lang="ar-EG" altLang="ar-EG" sz="3600" b="1" baseline="3000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 + 3س + </a:t>
            </a:r>
            <a:r>
              <a:rPr lang="ar-EG" altLang="ar-EG" sz="2000" b="1">
                <a:solidFill>
                  <a:srgbClr val="002060"/>
                </a:solidFill>
                <a:latin typeface="Arial" panose="020B0604020202020204" pitchFamily="34" charset="0"/>
              </a:rPr>
              <a:t>ـــــــــــ</a:t>
            </a:r>
            <a:r>
              <a:rPr lang="ar-EG" altLang="ar-EG" sz="3600" b="1" baseline="3000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=</a:t>
            </a:r>
            <a:r>
              <a:rPr lang="ar-EG" altLang="ar-EG" sz="2800" b="1">
                <a:solidFill>
                  <a:srgbClr val="002060"/>
                </a:solidFill>
                <a:latin typeface="Arial" panose="020B0604020202020204" pitchFamily="34" charset="0"/>
              </a:rPr>
              <a:t> ـــــــــــ 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+ 12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8CF000E1-F026-0DEA-CBCC-B8C01364B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575050"/>
            <a:ext cx="723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9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6387D1B4-92AE-1519-C860-723931053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076700"/>
            <a:ext cx="725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4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3EC06E42-7CFB-7067-C085-01F2E8A2D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675" y="3573463"/>
            <a:ext cx="723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9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CD0AAF8C-CCDA-F47F-CE96-EBA3A5B56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076700"/>
            <a:ext cx="725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4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719025D3-8CEC-83CB-5E93-831B16C36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889500"/>
            <a:ext cx="698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س</a:t>
            </a:r>
            <a:r>
              <a:rPr lang="ar-EG" altLang="ar-EG" sz="3600" b="1" baseline="3000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 + 3س + </a:t>
            </a:r>
            <a:r>
              <a:rPr lang="ar-EG" altLang="ar-EG" sz="2000" b="1">
                <a:solidFill>
                  <a:srgbClr val="002060"/>
                </a:solidFill>
                <a:latin typeface="Arial" panose="020B0604020202020204" pitchFamily="34" charset="0"/>
              </a:rPr>
              <a:t>ـــــــــــ</a:t>
            </a:r>
            <a:r>
              <a:rPr lang="ar-EG" altLang="ar-EG" sz="3600" b="1" baseline="3000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=</a:t>
            </a:r>
            <a:r>
              <a:rPr lang="ar-EG" altLang="ar-EG" sz="2800" b="1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14.25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BA3C6084-0514-1508-D799-CF4034AB6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727575"/>
            <a:ext cx="723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9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AF56DD52-2899-98C5-A189-DE56F05E8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229225"/>
            <a:ext cx="725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4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5" grpId="0"/>
      <p:bldP spid="17" grpId="0"/>
      <p:bldP spid="14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>
            <a:extLst>
              <a:ext uri="{FF2B5EF4-FFF2-40B4-BE49-F238E27FC236}">
                <a16:creationId xmlns:a16="http://schemas.microsoft.com/office/drawing/2014/main" id="{0DCAC043-FF78-F4C5-1A34-D328347B8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8" y="2349500"/>
            <a:ext cx="698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(س + </a:t>
            </a:r>
            <a:r>
              <a:rPr lang="ar-EG" altLang="ar-EG" sz="2000" b="1">
                <a:solidFill>
                  <a:srgbClr val="002060"/>
                </a:solidFill>
                <a:latin typeface="Arial" panose="020B0604020202020204" pitchFamily="34" charset="0"/>
              </a:rPr>
              <a:t>ـــــــــــ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)</a:t>
            </a:r>
            <a:r>
              <a:rPr lang="ar-EG" altLang="ar-EG" sz="3600" b="1" baseline="3000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 = 14.25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DB39B586-5C82-F614-755D-2742FF73F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213" y="2182813"/>
            <a:ext cx="723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3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7359883A-B1C7-AE97-CA5B-7F0F47646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038" y="2760663"/>
            <a:ext cx="725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D448CFF0-FFFF-5384-B3BB-53906CCD2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5" y="3698875"/>
            <a:ext cx="4824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س + </a:t>
            </a:r>
            <a:r>
              <a:rPr lang="ar-EG" altLang="ar-EG" sz="2800" b="1">
                <a:solidFill>
                  <a:srgbClr val="002060"/>
                </a:solidFill>
                <a:latin typeface="Arial" panose="020B0604020202020204" pitchFamily="34" charset="0"/>
              </a:rPr>
              <a:t>ــــــــــ 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= ±   14.25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27700EB5-111D-BC22-A44C-13DB96B84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0775" y="3552825"/>
            <a:ext cx="723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3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B22F8619-1145-717C-79D6-42A73753E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0775" y="4056063"/>
            <a:ext cx="7254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مجموعة 22">
            <a:extLst>
              <a:ext uri="{FF2B5EF4-FFF2-40B4-BE49-F238E27FC236}">
                <a16:creationId xmlns:a16="http://schemas.microsoft.com/office/drawing/2014/main" id="{99B3D18B-1EFA-12EC-5678-8CBAAE5BE9C8}"/>
              </a:ext>
            </a:extLst>
          </p:cNvPr>
          <p:cNvGrpSpPr>
            <a:grpSpLocks/>
          </p:cNvGrpSpPr>
          <p:nvPr/>
        </p:nvGrpSpPr>
        <p:grpSpPr bwMode="auto">
          <a:xfrm>
            <a:off x="2841625" y="3697288"/>
            <a:ext cx="1368425" cy="503237"/>
            <a:chOff x="2050934" y="979908"/>
            <a:chExt cx="1368938" cy="504876"/>
          </a:xfrm>
        </p:grpSpPr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8AF7E646-7BB9-7B0D-8B09-099BCB42B23C}"/>
                </a:ext>
              </a:extLst>
            </p:cNvPr>
            <p:cNvCxnSpPr/>
            <p:nvPr/>
          </p:nvCxnSpPr>
          <p:spPr>
            <a:xfrm flipH="1">
              <a:off x="3275356" y="1268181"/>
              <a:ext cx="144516" cy="21660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رابط مستقيم 28">
              <a:extLst>
                <a:ext uri="{FF2B5EF4-FFF2-40B4-BE49-F238E27FC236}">
                  <a16:creationId xmlns:a16="http://schemas.microsoft.com/office/drawing/2014/main" id="{1696B909-6A31-16A9-5F4C-9DE16DD86188}"/>
                </a:ext>
              </a:extLst>
            </p:cNvPr>
            <p:cNvCxnSpPr/>
            <p:nvPr/>
          </p:nvCxnSpPr>
          <p:spPr>
            <a:xfrm>
              <a:off x="3275356" y="981500"/>
              <a:ext cx="9529" cy="50328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482F0984-77C8-B44C-8028-E4FD3F6F6917}"/>
                </a:ext>
              </a:extLst>
            </p:cNvPr>
            <p:cNvCxnSpPr/>
            <p:nvPr/>
          </p:nvCxnSpPr>
          <p:spPr>
            <a:xfrm>
              <a:off x="2050934" y="979908"/>
              <a:ext cx="1224422" cy="1751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10">
            <a:extLst>
              <a:ext uri="{FF2B5EF4-FFF2-40B4-BE49-F238E27FC236}">
                <a16:creationId xmlns:a16="http://schemas.microsoft.com/office/drawing/2014/main" id="{65CAA594-A813-CF5E-C1B2-7E1CD3C7C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4848225"/>
            <a:ext cx="4824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C0099"/>
                </a:solidFill>
                <a:latin typeface="Arial" panose="020B0604020202020204" pitchFamily="34" charset="0"/>
              </a:rPr>
              <a:t>س = -3.3</a:t>
            </a:r>
            <a:endParaRPr lang="en-US" altLang="ar-EG" sz="3600">
              <a:solidFill>
                <a:srgbClr val="CC0099"/>
              </a:solidFill>
              <a:latin typeface="Arial" panose="020B0604020202020204" pitchFamily="34" charset="0"/>
            </a:endParaRP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50723E1F-F7A0-4C98-E4DA-4742AC974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5784850"/>
            <a:ext cx="4824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C0099"/>
                </a:solidFill>
                <a:latin typeface="Arial" panose="020B0604020202020204" pitchFamily="34" charset="0"/>
              </a:rPr>
              <a:t>س = 2.3</a:t>
            </a:r>
            <a:endParaRPr lang="en-US" altLang="ar-EG" sz="3600">
              <a:solidFill>
                <a:srgbClr val="CC0099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B7551B6C-63B3-DF61-5794-F3DE3F13B0A3}"/>
              </a:ext>
            </a:extLst>
          </p:cNvPr>
          <p:cNvSpPr/>
          <p:nvPr/>
        </p:nvSpPr>
        <p:spPr>
          <a:xfrm>
            <a:off x="971550" y="1116013"/>
            <a:ext cx="6985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C00000"/>
                </a:solidFill>
                <a:latin typeface="Arial" charset="0"/>
                <a:cs typeface="Arial" charset="0"/>
              </a:rPr>
              <a:t>س</a:t>
            </a:r>
            <a:r>
              <a:rPr lang="ar-EG" sz="3600" b="1" baseline="30000" dirty="0" err="1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 + </a:t>
            </a:r>
            <a:r>
              <a:rPr lang="ar-EG" sz="36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3س</a:t>
            </a:r>
            <a:r>
              <a:rPr lang="ar-EG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 - </a:t>
            </a:r>
            <a:r>
              <a:rPr lang="ar-EG" sz="36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12 </a:t>
            </a:r>
            <a:r>
              <a:rPr lang="ar-EG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= 0</a:t>
            </a:r>
            <a:endParaRPr lang="en-US" sz="36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/>
      <p:bldP spid="27" grpId="0"/>
      <p:bldP spid="28" grpId="0"/>
      <p:bldP spid="32" grpId="0"/>
      <p:bldP spid="33" grpId="0"/>
      <p:bldP spid="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9F8607-809A-78EA-F050-A44E96DF8CEB}"/>
              </a:ext>
            </a:extLst>
          </p:cNvPr>
          <p:cNvSpPr/>
          <p:nvPr/>
        </p:nvSpPr>
        <p:spPr>
          <a:xfrm>
            <a:off x="845344" y="2492896"/>
            <a:ext cx="7453312" cy="193899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justLow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جـ) لفظيًا: </a:t>
            </a: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قارن عدد الجذور لكل معادلة بالنتيجة في العمود ب</a:t>
            </a:r>
            <a:r>
              <a:rPr lang="ar-EG" sz="4000" b="1" cap="small" baseline="30000" dirty="0">
                <a:solidFill>
                  <a:prstClr val="black"/>
                </a:solidFill>
                <a:latin typeface="Arial" charset="0"/>
                <a:cs typeface="Arial" charset="0"/>
              </a:rPr>
              <a:t>2</a:t>
            </a: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 – 4أ جـ، وهل هناك علاقة بينهما؟ وإن كانت هناك علاقة فصفها.</a:t>
            </a:r>
          </a:p>
        </p:txBody>
      </p:sp>
    </p:spTree>
  </p:cSld>
  <p:clrMapOvr>
    <a:masterClrMapping/>
  </p:clrMapOvr>
  <p:transition>
    <p:comb/>
    <p:sndAc>
      <p:stSnd>
        <p:snd r:embed="rId2" name="cached_endoflevelpop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0">
            <a:extLst>
              <a:ext uri="{FF2B5EF4-FFF2-40B4-BE49-F238E27FC236}">
                <a16:creationId xmlns:a16="http://schemas.microsoft.com/office/drawing/2014/main" id="{C22A1B35-D7F3-FB4C-54C9-15A4F8D26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322513"/>
            <a:ext cx="66960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3600" b="1" dirty="0">
                <a:solidFill>
                  <a:srgbClr val="CC0099"/>
                </a:solidFill>
                <a:latin typeface="Arial" panose="020B0604020202020204" pitchFamily="34" charset="0"/>
              </a:rPr>
              <a:t>إذا كان ب</a:t>
            </a:r>
            <a:r>
              <a:rPr lang="ar-EG" altLang="ar-EG" sz="3600" b="1" baseline="30000" dirty="0">
                <a:solidFill>
                  <a:srgbClr val="CC0099"/>
                </a:solidFill>
                <a:latin typeface="Arial" panose="020B0604020202020204" pitchFamily="34" charset="0"/>
              </a:rPr>
              <a:t> 2</a:t>
            </a:r>
            <a:r>
              <a:rPr lang="ar-EG" altLang="ar-EG" sz="3600" b="1" dirty="0">
                <a:solidFill>
                  <a:srgbClr val="CC0099"/>
                </a:solidFill>
                <a:latin typeface="Arial" panose="020B0604020202020204" pitchFamily="34" charset="0"/>
              </a:rPr>
              <a:t> – 4 أ جـ  سالبًا فلا توجد حلول حقيقية، وإذا كان صفرًا فهناك حل واحد، وإذا كان موجبًا فهناك حلان.</a:t>
            </a:r>
            <a:endParaRPr lang="en-US" altLang="ar-EG" sz="3600" dirty="0">
              <a:solidFill>
                <a:srgbClr val="CC00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3FDCE6-E852-A4F3-9AA1-52C8FC27D1E7}"/>
              </a:ext>
            </a:extLst>
          </p:cNvPr>
          <p:cNvSpPr/>
          <p:nvPr/>
        </p:nvSpPr>
        <p:spPr>
          <a:xfrm>
            <a:off x="827584" y="2537609"/>
            <a:ext cx="7488832" cy="193899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د) تحليلًا: </a:t>
            </a: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تنبأ بعدد حلول 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2س</a:t>
            </a:r>
            <a:r>
              <a:rPr lang="ar-EG" sz="4000" b="1" cap="small" baseline="30000" dirty="0">
                <a:solidFill>
                  <a:prstClr val="black"/>
                </a:solidFill>
                <a:latin typeface="Arial" charset="0"/>
                <a:cs typeface="Arial" charset="0"/>
              </a:rPr>
              <a:t>2</a:t>
            </a: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 – 9س – 15= 0،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 وتحقق من صحة تنبئك بحل المعادلة.</a:t>
            </a:r>
          </a:p>
        </p:txBody>
      </p:sp>
    </p:spTree>
  </p:cSld>
  <p:clrMapOvr>
    <a:masterClrMapping/>
  </p:clrMapOvr>
  <p:transition>
    <p:comb/>
    <p:sndAc>
      <p:stSnd>
        <p:snd r:embed="rId2" name="cached_endoflevelpop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20">
            <a:extLst>
              <a:ext uri="{FF2B5EF4-FFF2-40B4-BE49-F238E27FC236}">
                <a16:creationId xmlns:a16="http://schemas.microsoft.com/office/drawing/2014/main" id="{595C056D-B526-DB54-F471-41A38D45563F}"/>
              </a:ext>
            </a:extLst>
          </p:cNvPr>
          <p:cNvSpPr/>
          <p:nvPr/>
        </p:nvSpPr>
        <p:spPr>
          <a:xfrm>
            <a:off x="1763713" y="1662113"/>
            <a:ext cx="4537075" cy="64611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3333CC"/>
                </a:solidFill>
              </a:rPr>
              <a:t>-ب </a:t>
            </a:r>
            <a:r>
              <a:rPr lang="ar-EG" sz="3600" b="1" cap="small" dirty="0">
                <a:solidFill>
                  <a:srgbClr val="3333CC"/>
                </a:solidFill>
              </a:rPr>
              <a:t>±    </a:t>
            </a:r>
            <a:r>
              <a:rPr lang="ar-EG" sz="3600" b="1" cap="small" dirty="0" err="1">
                <a:solidFill>
                  <a:srgbClr val="3333CC"/>
                </a:solidFill>
              </a:rPr>
              <a:t>ب</a:t>
            </a:r>
            <a:r>
              <a:rPr lang="ar-EG" sz="3600" b="1" baseline="30000" dirty="0" err="1">
                <a:solidFill>
                  <a:srgbClr val="3333CC"/>
                </a:solidFill>
              </a:rPr>
              <a:t>2</a:t>
            </a:r>
            <a:r>
              <a:rPr lang="ar-EG" sz="3600" b="1" cap="small" dirty="0">
                <a:solidFill>
                  <a:srgbClr val="3333CC"/>
                </a:solidFill>
              </a:rPr>
              <a:t> -4 أج</a:t>
            </a:r>
            <a:endParaRPr lang="en-US" sz="3600" dirty="0">
              <a:solidFill>
                <a:srgbClr val="3333CC"/>
              </a:solidFill>
            </a:endParaRPr>
          </a:p>
        </p:txBody>
      </p:sp>
      <p:grpSp>
        <p:nvGrpSpPr>
          <p:cNvPr id="2" name="مجموعة 22">
            <a:extLst>
              <a:ext uri="{FF2B5EF4-FFF2-40B4-BE49-F238E27FC236}">
                <a16:creationId xmlns:a16="http://schemas.microsoft.com/office/drawing/2014/main" id="{902A6EC4-0884-156C-6083-E30689FCB691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1628775"/>
            <a:ext cx="1943100" cy="504825"/>
            <a:chOff x="1753587" y="980728"/>
            <a:chExt cx="1666285" cy="504056"/>
          </a:xfrm>
        </p:grpSpPr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5BF0B12C-7BA9-1C98-97F6-7B502C3F6990}"/>
                </a:ext>
              </a:extLst>
            </p:cNvPr>
            <p:cNvCxnSpPr/>
            <p:nvPr/>
          </p:nvCxnSpPr>
          <p:spPr>
            <a:xfrm flipH="1">
              <a:off x="3275570" y="1269213"/>
              <a:ext cx="144302" cy="215571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C7311121-8FFF-DE34-37DB-2ED856E07558}"/>
                </a:ext>
              </a:extLst>
            </p:cNvPr>
            <p:cNvCxnSpPr/>
            <p:nvPr/>
          </p:nvCxnSpPr>
          <p:spPr>
            <a:xfrm>
              <a:off x="3275570" y="980728"/>
              <a:ext cx="9530" cy="504056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AABE29A5-93A5-0047-9500-4459B73E33CB}"/>
                </a:ext>
              </a:extLst>
            </p:cNvPr>
            <p:cNvCxnSpPr/>
            <p:nvPr/>
          </p:nvCxnSpPr>
          <p:spPr>
            <a:xfrm>
              <a:off x="1753587" y="980728"/>
              <a:ext cx="1521983" cy="17436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lowchart: Process 20">
            <a:extLst>
              <a:ext uri="{FF2B5EF4-FFF2-40B4-BE49-F238E27FC236}">
                <a16:creationId xmlns:a16="http://schemas.microsoft.com/office/drawing/2014/main" id="{2F36FEEB-5406-32FC-54B7-FAC6C6991FC4}"/>
              </a:ext>
            </a:extLst>
          </p:cNvPr>
          <p:cNvSpPr/>
          <p:nvPr/>
        </p:nvSpPr>
        <p:spPr>
          <a:xfrm>
            <a:off x="4573588" y="2349500"/>
            <a:ext cx="793750" cy="64611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3333CC"/>
                </a:solidFill>
              </a:rPr>
              <a:t>2أ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17" name="Flowchart: Process 20">
            <a:extLst>
              <a:ext uri="{FF2B5EF4-FFF2-40B4-BE49-F238E27FC236}">
                <a16:creationId xmlns:a16="http://schemas.microsoft.com/office/drawing/2014/main" id="{891F2392-EFCF-3A75-A76B-458F429C2C40}"/>
              </a:ext>
            </a:extLst>
          </p:cNvPr>
          <p:cNvSpPr/>
          <p:nvPr/>
        </p:nvSpPr>
        <p:spPr>
          <a:xfrm>
            <a:off x="1042988" y="1844675"/>
            <a:ext cx="6265862" cy="64611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3333CC"/>
                </a:solidFill>
              </a:rPr>
              <a:t>س </a:t>
            </a:r>
            <a:r>
              <a:rPr lang="ar-EG" sz="3600" b="1" cap="small" dirty="0">
                <a:solidFill>
                  <a:srgbClr val="3333CC"/>
                </a:solidFill>
              </a:rPr>
              <a:t>= </a:t>
            </a:r>
            <a:r>
              <a:rPr lang="ar-EG" sz="2400" b="1" cap="small" dirty="0">
                <a:solidFill>
                  <a:srgbClr val="3333CC"/>
                </a:solidFill>
              </a:rPr>
              <a:t>ـــــــــــــــــــــــــــــــــــــــــــــــــــــــــ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18" name="Flowchart: Process 20">
            <a:extLst>
              <a:ext uri="{FF2B5EF4-FFF2-40B4-BE49-F238E27FC236}">
                <a16:creationId xmlns:a16="http://schemas.microsoft.com/office/drawing/2014/main" id="{ACED8276-7568-7C9D-CE70-C1EF873EA5E2}"/>
              </a:ext>
            </a:extLst>
          </p:cNvPr>
          <p:cNvSpPr/>
          <p:nvPr/>
        </p:nvSpPr>
        <p:spPr>
          <a:xfrm>
            <a:off x="1835150" y="3789363"/>
            <a:ext cx="4537075" cy="64611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3333CC"/>
                </a:solidFill>
              </a:rPr>
              <a:t>9 </a:t>
            </a:r>
            <a:r>
              <a:rPr lang="ar-EG" sz="3600" b="1" cap="small" dirty="0">
                <a:solidFill>
                  <a:srgbClr val="3333CC"/>
                </a:solidFill>
              </a:rPr>
              <a:t>±    9 </a:t>
            </a:r>
            <a:r>
              <a:rPr lang="ar-EG" sz="3600" b="1" baseline="30000" dirty="0" err="1">
                <a:solidFill>
                  <a:srgbClr val="3333CC"/>
                </a:solidFill>
              </a:rPr>
              <a:t>2</a:t>
            </a:r>
            <a:r>
              <a:rPr lang="ar-EG" sz="3600" b="1" cap="small" dirty="0" err="1">
                <a:solidFill>
                  <a:srgbClr val="3333CC"/>
                </a:solidFill>
              </a:rPr>
              <a:t> </a:t>
            </a:r>
            <a:r>
              <a:rPr lang="ar-EG" sz="3600" b="1" cap="small" dirty="0">
                <a:solidFill>
                  <a:srgbClr val="3333CC"/>
                </a:solidFill>
              </a:rPr>
              <a:t>– </a:t>
            </a:r>
            <a:r>
              <a:rPr lang="ar-EG" sz="3600" b="1" cap="small" dirty="0" err="1">
                <a:solidFill>
                  <a:srgbClr val="3333CC"/>
                </a:solidFill>
              </a:rPr>
              <a:t>4 </a:t>
            </a:r>
            <a:r>
              <a:rPr lang="ar-EG" sz="3600" b="1" cap="small" dirty="0">
                <a:solidFill>
                  <a:srgbClr val="3333CC"/>
                </a:solidFill>
              </a:rPr>
              <a:t>×2×-15</a:t>
            </a:r>
            <a:endParaRPr lang="en-US" sz="3600" dirty="0">
              <a:solidFill>
                <a:srgbClr val="3333CC"/>
              </a:solidFill>
            </a:endParaRPr>
          </a:p>
        </p:txBody>
      </p:sp>
      <p:grpSp>
        <p:nvGrpSpPr>
          <p:cNvPr id="3" name="مجموعة 22">
            <a:extLst>
              <a:ext uri="{FF2B5EF4-FFF2-40B4-BE49-F238E27FC236}">
                <a16:creationId xmlns:a16="http://schemas.microsoft.com/office/drawing/2014/main" id="{E34A06A9-BAAB-820E-1240-233A8BF005D0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3787775"/>
            <a:ext cx="3313112" cy="504825"/>
            <a:chOff x="581017" y="980728"/>
            <a:chExt cx="2838855" cy="504056"/>
          </a:xfrm>
        </p:grpSpPr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3C5A3510-BE30-A9CB-287E-6AF42D87A811}"/>
                </a:ext>
              </a:extLst>
            </p:cNvPr>
            <p:cNvCxnSpPr/>
            <p:nvPr/>
          </p:nvCxnSpPr>
          <p:spPr>
            <a:xfrm flipH="1">
              <a:off x="3275685" y="1269213"/>
              <a:ext cx="144187" cy="215571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19AC69DA-EBF2-1685-79E8-B8579BCBC1F1}"/>
                </a:ext>
              </a:extLst>
            </p:cNvPr>
            <p:cNvCxnSpPr/>
            <p:nvPr/>
          </p:nvCxnSpPr>
          <p:spPr>
            <a:xfrm>
              <a:off x="3275685" y="980728"/>
              <a:ext cx="9522" cy="504056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A3161008-6E2D-1ECC-C47B-C73E7EEAA595}"/>
                </a:ext>
              </a:extLst>
            </p:cNvPr>
            <p:cNvCxnSpPr/>
            <p:nvPr/>
          </p:nvCxnSpPr>
          <p:spPr>
            <a:xfrm>
              <a:off x="581017" y="980728"/>
              <a:ext cx="2694668" cy="17436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Flowchart: Process 20">
            <a:extLst>
              <a:ext uri="{FF2B5EF4-FFF2-40B4-BE49-F238E27FC236}">
                <a16:creationId xmlns:a16="http://schemas.microsoft.com/office/drawing/2014/main" id="{4536FE3E-5429-5753-6B14-A744A7F8453C}"/>
              </a:ext>
            </a:extLst>
          </p:cNvPr>
          <p:cNvSpPr/>
          <p:nvPr/>
        </p:nvSpPr>
        <p:spPr>
          <a:xfrm>
            <a:off x="4210050" y="4583113"/>
            <a:ext cx="793750" cy="64611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3333CC"/>
                </a:solidFill>
              </a:rPr>
              <a:t>4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24" name="Flowchart: Process 20">
            <a:extLst>
              <a:ext uri="{FF2B5EF4-FFF2-40B4-BE49-F238E27FC236}">
                <a16:creationId xmlns:a16="http://schemas.microsoft.com/office/drawing/2014/main" id="{2FC6318D-AEB5-AC1A-52C8-F00C53B5E7AF}"/>
              </a:ext>
            </a:extLst>
          </p:cNvPr>
          <p:cNvSpPr/>
          <p:nvPr/>
        </p:nvSpPr>
        <p:spPr>
          <a:xfrm>
            <a:off x="1114425" y="4079875"/>
            <a:ext cx="6265863" cy="64611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3333CC"/>
                </a:solidFill>
              </a:rPr>
              <a:t>س </a:t>
            </a:r>
            <a:r>
              <a:rPr lang="ar-EG" sz="3600" b="1" cap="small" dirty="0">
                <a:solidFill>
                  <a:srgbClr val="3333CC"/>
                </a:solidFill>
              </a:rPr>
              <a:t>= </a:t>
            </a:r>
            <a:r>
              <a:rPr lang="ar-EG" sz="2400" b="1" cap="small" dirty="0">
                <a:solidFill>
                  <a:srgbClr val="3333CC"/>
                </a:solidFill>
              </a:rPr>
              <a:t>ـــــــــــــــــــــــــــــــــــــــــــــــــــــــــــــــــــ</a:t>
            </a:r>
            <a:endParaRPr lang="en-US" sz="24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  <p:bldP spid="23" grpId="0"/>
      <p:bldP spid="2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20">
            <a:extLst>
              <a:ext uri="{FF2B5EF4-FFF2-40B4-BE49-F238E27FC236}">
                <a16:creationId xmlns:a16="http://schemas.microsoft.com/office/drawing/2014/main" id="{15F67205-2330-3427-3380-0E2F7599508A}"/>
              </a:ext>
            </a:extLst>
          </p:cNvPr>
          <p:cNvSpPr/>
          <p:nvPr/>
        </p:nvSpPr>
        <p:spPr>
          <a:xfrm>
            <a:off x="2484438" y="1662113"/>
            <a:ext cx="3816350" cy="64611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3333CC"/>
                </a:solidFill>
              </a:rPr>
              <a:t>9 ±     </a:t>
            </a:r>
            <a:r>
              <a:rPr lang="ar-EG" sz="3600" b="1" cap="small" dirty="0">
                <a:solidFill>
                  <a:srgbClr val="3333CC"/>
                </a:solidFill>
              </a:rPr>
              <a:t>-39</a:t>
            </a:r>
            <a:endParaRPr lang="en-US" sz="3600" dirty="0">
              <a:solidFill>
                <a:srgbClr val="3333CC"/>
              </a:solidFill>
            </a:endParaRPr>
          </a:p>
        </p:txBody>
      </p:sp>
      <p:grpSp>
        <p:nvGrpSpPr>
          <p:cNvPr id="2" name="مجموعة 22">
            <a:extLst>
              <a:ext uri="{FF2B5EF4-FFF2-40B4-BE49-F238E27FC236}">
                <a16:creationId xmlns:a16="http://schemas.microsoft.com/office/drawing/2014/main" id="{D7CC507C-BE7F-CE1C-5B87-ABD8CE28F935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1628775"/>
            <a:ext cx="1223962" cy="504825"/>
            <a:chOff x="2370728" y="980728"/>
            <a:chExt cx="1049144" cy="504056"/>
          </a:xfrm>
        </p:grpSpPr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95F6FCB7-2932-D7B4-FA5D-402B267DCC28}"/>
                </a:ext>
              </a:extLst>
            </p:cNvPr>
            <p:cNvCxnSpPr/>
            <p:nvPr/>
          </p:nvCxnSpPr>
          <p:spPr>
            <a:xfrm flipH="1">
              <a:off x="3275632" y="1269213"/>
              <a:ext cx="144240" cy="215571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1EEDF1DF-00EF-8CB2-B7FA-14658A5AC5F0}"/>
                </a:ext>
              </a:extLst>
            </p:cNvPr>
            <p:cNvCxnSpPr/>
            <p:nvPr/>
          </p:nvCxnSpPr>
          <p:spPr>
            <a:xfrm>
              <a:off x="3275632" y="980728"/>
              <a:ext cx="9526" cy="504056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1B2C26DB-978D-5778-0A4D-F41DB08EEDE2}"/>
                </a:ext>
              </a:extLst>
            </p:cNvPr>
            <p:cNvCxnSpPr/>
            <p:nvPr/>
          </p:nvCxnSpPr>
          <p:spPr>
            <a:xfrm>
              <a:off x="2370728" y="980728"/>
              <a:ext cx="904904" cy="17436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lowchart: Process 20">
            <a:extLst>
              <a:ext uri="{FF2B5EF4-FFF2-40B4-BE49-F238E27FC236}">
                <a16:creationId xmlns:a16="http://schemas.microsoft.com/office/drawing/2014/main" id="{ED80636C-0470-3F87-D25C-F981CE53770F}"/>
              </a:ext>
            </a:extLst>
          </p:cNvPr>
          <p:cNvSpPr/>
          <p:nvPr/>
        </p:nvSpPr>
        <p:spPr>
          <a:xfrm>
            <a:off x="4573588" y="2349500"/>
            <a:ext cx="793750" cy="64611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3333CC"/>
                </a:solidFill>
              </a:rPr>
              <a:t>4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17" name="Flowchart: Process 20">
            <a:extLst>
              <a:ext uri="{FF2B5EF4-FFF2-40B4-BE49-F238E27FC236}">
                <a16:creationId xmlns:a16="http://schemas.microsoft.com/office/drawing/2014/main" id="{0770BCFA-3827-074F-DB84-D57D23C9FBB4}"/>
              </a:ext>
            </a:extLst>
          </p:cNvPr>
          <p:cNvSpPr/>
          <p:nvPr/>
        </p:nvSpPr>
        <p:spPr>
          <a:xfrm>
            <a:off x="1042988" y="1844675"/>
            <a:ext cx="6265862" cy="64611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3333CC"/>
                </a:solidFill>
              </a:rPr>
              <a:t>س </a:t>
            </a:r>
            <a:r>
              <a:rPr lang="ar-EG" sz="3600" b="1" cap="small" dirty="0">
                <a:solidFill>
                  <a:srgbClr val="3333CC"/>
                </a:solidFill>
              </a:rPr>
              <a:t>= </a:t>
            </a:r>
            <a:r>
              <a:rPr lang="ar-EG" sz="2400" b="1" cap="small" dirty="0">
                <a:solidFill>
                  <a:srgbClr val="3333CC"/>
                </a:solidFill>
              </a:rPr>
              <a:t>ـــــــــــــــــــــــــــــــــــــــ</a:t>
            </a:r>
            <a:endParaRPr lang="en-US" sz="2400" dirty="0">
              <a:solidFill>
                <a:srgbClr val="3333CC"/>
              </a:solidFill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E34F93A7-C426-5B43-21B2-2BD4DDDAA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546475"/>
            <a:ext cx="66976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 dirty="0">
                <a:solidFill>
                  <a:srgbClr val="CC0099"/>
                </a:solidFill>
                <a:latin typeface="Arial" panose="020B0604020202020204" pitchFamily="34" charset="0"/>
              </a:rPr>
              <a:t>بما أن إشارة ب</a:t>
            </a:r>
            <a:r>
              <a:rPr lang="ar-EG" altLang="ar-EG" sz="3600" b="1" baseline="30000" dirty="0">
                <a:solidFill>
                  <a:srgbClr val="CC0099"/>
                </a:solidFill>
                <a:latin typeface="Arial" panose="020B0604020202020204" pitchFamily="34" charset="0"/>
              </a:rPr>
              <a:t> 2</a:t>
            </a:r>
            <a:r>
              <a:rPr lang="ar-EG" altLang="ar-EG" sz="3600" b="1" dirty="0">
                <a:solidFill>
                  <a:srgbClr val="CC0099"/>
                </a:solidFill>
                <a:latin typeface="Arial" panose="020B0604020202020204" pitchFamily="34" charset="0"/>
              </a:rPr>
              <a:t> – 4 أ ﺝ   سالبة فلا توجد حلول حقيقية؛ لأن الجذر التربيعي لعدد سالب لا يكون حقيقيًا.</a:t>
            </a:r>
            <a:endParaRPr lang="en-US" altLang="ar-EG" sz="3600" dirty="0">
              <a:solidFill>
                <a:srgbClr val="CC00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815528">
            <a:off x="-2314957" y="-2794273"/>
            <a:ext cx="9765048" cy="9321183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6" y="0"/>
                </a:lnTo>
                <a:lnTo>
                  <a:pt x="19530096" y="18642365"/>
                </a:lnTo>
                <a:lnTo>
                  <a:pt x="0" y="186423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-905540" flipH="1">
            <a:off x="6825294" y="1141904"/>
            <a:ext cx="1374105" cy="2769681"/>
          </a:xfrm>
          <a:custGeom>
            <a:avLst/>
            <a:gdLst/>
            <a:ahLst/>
            <a:cxnLst/>
            <a:rect l="l" t="t" r="r" b="b"/>
            <a:pathLst>
              <a:path w="2748210" h="5539361">
                <a:moveTo>
                  <a:pt x="2748210" y="0"/>
                </a:moveTo>
                <a:lnTo>
                  <a:pt x="0" y="0"/>
                </a:lnTo>
                <a:lnTo>
                  <a:pt x="0" y="5539361"/>
                </a:lnTo>
                <a:lnTo>
                  <a:pt x="2748210" y="5539361"/>
                </a:lnTo>
                <a:lnTo>
                  <a:pt x="274821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5473587">
            <a:off x="5384424" y="4330061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4" y="0"/>
                </a:lnTo>
                <a:lnTo>
                  <a:pt x="509814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6" name="Freeform 66"/>
          <p:cNvSpPr/>
          <p:nvPr/>
        </p:nvSpPr>
        <p:spPr>
          <a:xfrm rot="-565416">
            <a:off x="6357487" y="1923637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5" y="0"/>
                </a:lnTo>
                <a:lnTo>
                  <a:pt x="509815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Freeform 67"/>
          <p:cNvSpPr/>
          <p:nvPr/>
        </p:nvSpPr>
        <p:spPr>
          <a:xfrm rot="3364667">
            <a:off x="5084084" y="3677288"/>
            <a:ext cx="1276408" cy="1276408"/>
          </a:xfrm>
          <a:custGeom>
            <a:avLst/>
            <a:gdLst/>
            <a:ahLst/>
            <a:cxnLst/>
            <a:rect l="l" t="t" r="r" b="b"/>
            <a:pathLst>
              <a:path w="2552815" h="2552815">
                <a:moveTo>
                  <a:pt x="0" y="0"/>
                </a:moveTo>
                <a:lnTo>
                  <a:pt x="2552815" y="0"/>
                </a:lnTo>
                <a:lnTo>
                  <a:pt x="2552815" y="2552815"/>
                </a:lnTo>
                <a:lnTo>
                  <a:pt x="0" y="2552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Freeform 68"/>
          <p:cNvSpPr/>
          <p:nvPr/>
        </p:nvSpPr>
        <p:spPr>
          <a:xfrm rot="9572912">
            <a:off x="5834246" y="3055844"/>
            <a:ext cx="1828800" cy="970738"/>
          </a:xfrm>
          <a:custGeom>
            <a:avLst/>
            <a:gdLst/>
            <a:ahLst/>
            <a:cxnLst/>
            <a:rect l="l" t="t" r="r" b="b"/>
            <a:pathLst>
              <a:path w="3657600" h="1941475">
                <a:moveTo>
                  <a:pt x="0" y="0"/>
                </a:moveTo>
                <a:lnTo>
                  <a:pt x="3657600" y="0"/>
                </a:lnTo>
                <a:lnTo>
                  <a:pt x="3657600" y="1941475"/>
                </a:lnTo>
                <a:lnTo>
                  <a:pt x="0" y="19414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Freeform 82">
            <a:extLst>
              <a:ext uri="{FF2B5EF4-FFF2-40B4-BE49-F238E27FC236}">
                <a16:creationId xmlns:a16="http://schemas.microsoft.com/office/drawing/2014/main" id="{2C374660-B72D-FD73-C943-9201A5578490}"/>
              </a:ext>
            </a:extLst>
          </p:cNvPr>
          <p:cNvSpPr/>
          <p:nvPr/>
        </p:nvSpPr>
        <p:spPr>
          <a:xfrm>
            <a:off x="-257159" y="1273647"/>
            <a:ext cx="5935635" cy="2292928"/>
          </a:xfrm>
          <a:custGeom>
            <a:avLst/>
            <a:gdLst/>
            <a:ahLst/>
            <a:cxnLst/>
            <a:rect l="l" t="t" r="r" b="b"/>
            <a:pathLst>
              <a:path w="1230934" h="514754">
                <a:moveTo>
                  <a:pt x="0" y="0"/>
                </a:moveTo>
                <a:lnTo>
                  <a:pt x="1230934" y="0"/>
                </a:lnTo>
                <a:lnTo>
                  <a:pt x="1230934" y="514754"/>
                </a:lnTo>
                <a:lnTo>
                  <a:pt x="0" y="5147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4" name="TextBox 3">
            <a:extLst>
              <a:ext uri="{FF2B5EF4-FFF2-40B4-BE49-F238E27FC236}">
                <a16:creationId xmlns:a16="http://schemas.microsoft.com/office/drawing/2014/main" id="{9E272207-FDF7-45CF-BD65-EB235F466924}"/>
              </a:ext>
            </a:extLst>
          </p:cNvPr>
          <p:cNvSpPr txBox="1"/>
          <p:nvPr/>
        </p:nvSpPr>
        <p:spPr bwMode="auto">
          <a:xfrm>
            <a:off x="-671659" y="1330002"/>
            <a:ext cx="7073661" cy="2389406"/>
          </a:xfrm>
          <a:prstGeom prst="cloud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srgbClr val="C00000"/>
                </a:solidFill>
                <a:cs typeface="Times New Roman" panose="02020603050405020304" pitchFamily="18" charset="0"/>
              </a:rPr>
              <a:t>مسائل مهارات التفكير العليا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71FC7A7B-2E4B-6567-A450-4EB7FF6E5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2" y="1844824"/>
            <a:ext cx="759777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latin typeface="+mn-lt"/>
                <a:cs typeface="+mn-cs"/>
              </a:rPr>
              <a:t>31) </a:t>
            </a:r>
            <a:r>
              <a:rPr lang="ar-EG" sz="4000" b="1" cap="small" dirty="0">
                <a:solidFill>
                  <a:srgbClr val="C00000"/>
                </a:solidFill>
                <a:latin typeface="+mn-lt"/>
                <a:cs typeface="+mn-cs"/>
              </a:rPr>
              <a:t>تحد: </a:t>
            </a:r>
            <a:r>
              <a:rPr lang="ar-EG" sz="4000" b="1" cap="small" dirty="0">
                <a:latin typeface="+mn-lt"/>
                <a:cs typeface="+mn-cs"/>
              </a:rPr>
              <a:t>اشتق معادلة محور التماثل بإكمال المربع للمعادلة ص = أس</a:t>
            </a:r>
            <a:r>
              <a:rPr lang="ar-EG" sz="4000" b="1" baseline="30000" dirty="0">
                <a:latin typeface="+mn-lt"/>
                <a:cs typeface="+mn-cs"/>
              </a:rPr>
              <a:t>2</a:t>
            </a:r>
            <a:r>
              <a:rPr lang="ar-EG" sz="4000" b="1" cap="small" dirty="0">
                <a:latin typeface="+mn-lt"/>
                <a:cs typeface="+mn-cs"/>
              </a:rPr>
              <a:t> + ب س + </a:t>
            </a:r>
            <a:r>
              <a:rPr lang="ar-EG" sz="4000" b="1" cap="small" dirty="0" err="1">
                <a:latin typeface="+mn-lt"/>
                <a:cs typeface="+mn-cs"/>
              </a:rPr>
              <a:t>جـ</a:t>
            </a:r>
            <a:r>
              <a:rPr lang="ar-EG" sz="4000" b="1" cap="small" dirty="0">
                <a:latin typeface="+mn-lt"/>
                <a:cs typeface="+mn-cs"/>
              </a:rPr>
              <a:t>، </a:t>
            </a:r>
            <a:r>
              <a:rPr lang="ar-EG" sz="4000" b="1" cap="small" dirty="0" err="1">
                <a:latin typeface="+mn-lt"/>
                <a:cs typeface="+mn-cs"/>
              </a:rPr>
              <a:t>أ </a:t>
            </a:r>
            <a:r>
              <a:rPr lang="ar-EG" sz="4000" b="1" cap="small" dirty="0">
                <a:latin typeface="+mn-lt"/>
                <a:cs typeface="+mn-cs"/>
              </a:rPr>
              <a:t>≠ 0، وأعد كتابة المعادلة على الصورة ص = أ (س – ه</a:t>
            </a:r>
            <a:r>
              <a:rPr lang="ar-SA" sz="4000" b="1" cap="small" dirty="0">
                <a:latin typeface="+mn-lt"/>
                <a:cs typeface="+mn-cs"/>
              </a:rPr>
              <a:t>ـ</a:t>
            </a:r>
            <a:r>
              <a:rPr lang="ar-EG" sz="4000" b="1" cap="small" dirty="0">
                <a:latin typeface="+mn-lt"/>
                <a:cs typeface="+mn-cs"/>
              </a:rPr>
              <a:t>)</a:t>
            </a:r>
            <a:r>
              <a:rPr lang="ar-EG" sz="4000" b="1" baseline="30000" dirty="0">
                <a:latin typeface="+mn-lt"/>
                <a:cs typeface="+mn-cs"/>
              </a:rPr>
              <a:t> 2</a:t>
            </a:r>
            <a:r>
              <a:rPr lang="ar-EG" sz="4000" b="1" cap="small" dirty="0">
                <a:latin typeface="+mn-lt"/>
                <a:cs typeface="+mn-cs"/>
              </a:rPr>
              <a:t> + ك.</a:t>
            </a:r>
            <a:endParaRPr lang="en-US" sz="4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comb/>
    <p:sndAc>
      <p:stSnd>
        <p:snd r:embed="rId2" name="son notif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0">
            <a:extLst>
              <a:ext uri="{FF2B5EF4-FFF2-40B4-BE49-F238E27FC236}">
                <a16:creationId xmlns:a16="http://schemas.microsoft.com/office/drawing/2014/main" id="{40BD10F4-59FA-F0AC-AC53-6B102DD0D1CB}"/>
              </a:ext>
            </a:extLst>
          </p:cNvPr>
          <p:cNvSpPr/>
          <p:nvPr/>
        </p:nvSpPr>
        <p:spPr>
          <a:xfrm>
            <a:off x="1403350" y="1052513"/>
            <a:ext cx="648176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ص </a:t>
            </a:r>
            <a:r>
              <a:rPr lang="ar-EG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= </a:t>
            </a:r>
            <a:r>
              <a:rPr lang="ar-EG" sz="36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أ</a:t>
            </a:r>
            <a:r>
              <a:rPr lang="ar-EG" sz="3600" b="1" cap="small" dirty="0" err="1">
                <a:solidFill>
                  <a:srgbClr val="C00000"/>
                </a:solidFill>
                <a:latin typeface="Arial" charset="0"/>
                <a:cs typeface="Arial" charset="0"/>
              </a:rPr>
              <a:t>س</a:t>
            </a:r>
            <a:r>
              <a:rPr lang="ar-EG" sz="3600" b="1" baseline="30000" dirty="0" err="1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 + ب </a:t>
            </a:r>
            <a:r>
              <a:rPr lang="ar-EG" sz="36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س </a:t>
            </a:r>
            <a:r>
              <a:rPr lang="ar-EG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+ ﺝ</a:t>
            </a:r>
            <a:endParaRPr lang="en-US" sz="36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3E0497AC-C5C4-378A-2107-28A277601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1916113"/>
            <a:ext cx="723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ب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922A3846-2871-BF17-31C7-0886076DD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566988"/>
            <a:ext cx="725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أ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2D9E4F48-7D50-E880-EE62-51B8BB2ABA6F}"/>
              </a:ext>
            </a:extLst>
          </p:cNvPr>
          <p:cNvSpPr/>
          <p:nvPr/>
        </p:nvSpPr>
        <p:spPr>
          <a:xfrm>
            <a:off x="1476375" y="2133600"/>
            <a:ext cx="64801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ص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= 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أ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(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س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+ </a:t>
            </a:r>
            <a:r>
              <a:rPr lang="ar-EG" sz="2800" b="1" dirty="0">
                <a:solidFill>
                  <a:srgbClr val="002060"/>
                </a:solidFill>
                <a:latin typeface="Arial" charset="0"/>
                <a:cs typeface="Arial" charset="0"/>
              </a:rPr>
              <a:t>ـــــــــ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س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)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+ ج,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2CB525AE-F40E-C913-FA11-C4CA2BFC8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213100"/>
            <a:ext cx="723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ب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E3BB036D-57AC-EF47-FC5B-4CF433A0D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3862388"/>
            <a:ext cx="725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أ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5B769CBA-1575-2143-5D7F-A09A0E0EBA35}"/>
              </a:ext>
            </a:extLst>
          </p:cNvPr>
          <p:cNvSpPr/>
          <p:nvPr/>
        </p:nvSpPr>
        <p:spPr>
          <a:xfrm>
            <a:off x="1547813" y="3429000"/>
            <a:ext cx="648017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ص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= 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أ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[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س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+ </a:t>
            </a:r>
            <a:r>
              <a:rPr lang="ar-EG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ـــــــــــ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س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+ </a:t>
            </a:r>
            <a:r>
              <a:rPr lang="ar-EG" sz="28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ـــــــــ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)</a:t>
            </a:r>
            <a:r>
              <a:rPr lang="ar-EG" sz="3600" b="1" baseline="30000" dirty="0">
                <a:solidFill>
                  <a:srgbClr val="002060"/>
                </a:solidFill>
                <a:latin typeface="Arial" charset="0"/>
                <a:cs typeface="Arial" charset="0"/>
              </a:rPr>
              <a:t> 2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] +</a:t>
            </a:r>
            <a:endParaRPr lang="ar-EG" sz="36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 sz="36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ج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–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أ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(</a:t>
            </a:r>
            <a:r>
              <a:rPr lang="ar-EG" sz="2800" b="1" dirty="0">
                <a:solidFill>
                  <a:srgbClr val="002060"/>
                </a:solidFill>
                <a:latin typeface="Arial" charset="0"/>
                <a:cs typeface="Arial" charset="0"/>
              </a:rPr>
              <a:t>ـــــــــــ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)</a:t>
            </a:r>
            <a:r>
              <a:rPr lang="ar-EG" sz="3600" b="1" baseline="30000" dirty="0">
                <a:solidFill>
                  <a:srgbClr val="002060"/>
                </a:solidFill>
                <a:latin typeface="Arial" charset="0"/>
                <a:cs typeface="Arial" charset="0"/>
              </a:rPr>
              <a:t> 2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7876FAAD-7D9F-32FE-97CC-DD56B6300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475" y="3213100"/>
            <a:ext cx="723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ب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6D708BF1-09F3-BB92-F31B-2966E0EF0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3862388"/>
            <a:ext cx="725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2أ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28352DDB-30AC-ABA9-25A6-BEA461451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367213"/>
            <a:ext cx="723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ب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C44E5412-6CD7-52E9-19D1-854953097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8175" y="4943475"/>
            <a:ext cx="725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2أ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29" grpId="0"/>
      <p:bldP spid="10" grpId="0"/>
      <p:bldP spid="12" grpId="0"/>
      <p:bldP spid="13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92D12F-4B20-8922-1F2C-12CE2CFD15BF}"/>
              </a:ext>
            </a:extLst>
          </p:cNvPr>
          <p:cNvSpPr/>
          <p:nvPr/>
        </p:nvSpPr>
        <p:spPr>
          <a:xfrm>
            <a:off x="2483768" y="764704"/>
            <a:ext cx="4572000" cy="64611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latin typeface="+mn-lt"/>
                <a:cs typeface="+mn-cs"/>
              </a:rPr>
              <a:t>13) س</a:t>
            </a:r>
            <a:r>
              <a:rPr lang="ar-EG" sz="3600" b="1" baseline="30000" dirty="0"/>
              <a:t>2</a:t>
            </a:r>
            <a:r>
              <a:rPr lang="ar-EG" sz="3600" b="1" cap="small" dirty="0">
                <a:latin typeface="+mn-lt"/>
                <a:cs typeface="+mn-cs"/>
              </a:rPr>
              <a:t> – 22س + جـ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54373D6C-16D0-05E9-1C2B-20B0BC6C2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3336925"/>
            <a:ext cx="3744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cap="small" dirty="0">
                <a:latin typeface="Arial" charset="0"/>
                <a:cs typeface="Arial" charset="0"/>
              </a:rPr>
              <a:t>ـــــــــــ</a:t>
            </a:r>
            <a:r>
              <a:rPr lang="ar-EG" sz="3200" b="1" cap="small" dirty="0">
                <a:latin typeface="Arial" charset="0"/>
                <a:cs typeface="Arial" charset="0"/>
              </a:rPr>
              <a:t> العدد </a:t>
            </a:r>
            <a:r>
              <a:rPr lang="ar-EG" sz="3200" b="1" cap="small" dirty="0" err="1">
                <a:latin typeface="Arial" charset="0"/>
                <a:cs typeface="Arial" charset="0"/>
              </a:rPr>
              <a:t>22 </a:t>
            </a:r>
            <a:r>
              <a:rPr lang="ar-EG" sz="3200" b="1" cap="small" dirty="0">
                <a:latin typeface="Arial" charset="0"/>
                <a:cs typeface="Arial" charset="0"/>
              </a:rPr>
              <a:t>= 11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00CBFD88-6160-9E3C-5D05-94480F966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188" y="3163888"/>
            <a:ext cx="723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1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F4099FD3-EA59-21C1-746D-0E1BD5EB3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950" y="3740150"/>
            <a:ext cx="723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2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A10DC758-0C05-BEFE-B738-0AA4C0810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316413"/>
            <a:ext cx="2236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11</a:t>
            </a:r>
            <a:r>
              <a:rPr lang="ar-EG" sz="3200" b="1" baseline="30000" dirty="0">
                <a:latin typeface="Arial" charset="0"/>
                <a:cs typeface="Arial" charset="0"/>
              </a:rPr>
              <a:t> 2</a:t>
            </a:r>
            <a:r>
              <a:rPr lang="ar-EG" sz="3200" b="1" cap="small" dirty="0">
                <a:latin typeface="Arial" charset="0"/>
                <a:cs typeface="Arial" charset="0"/>
              </a:rPr>
              <a:t>= 121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6DC13C1A-2E8F-F9E2-6E60-9D8A43D6D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4357688"/>
            <a:ext cx="2236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rgbClr val="C00000"/>
                </a:solidFill>
                <a:latin typeface="Arial" charset="0"/>
                <a:cs typeface="Arial" charset="0"/>
              </a:rPr>
              <a:t>ج</a:t>
            </a:r>
            <a:r>
              <a:rPr lang="ar-EG" sz="3200" b="1" baseline="30000" dirty="0" err="1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ar-EG" sz="32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= 121</a:t>
            </a:r>
            <a:endParaRPr lang="en-US" sz="32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diamond/>
    <p:sndAc>
      <p:stSnd>
        <p:snd r:embed="rId2" name="SOUND4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endoflevelpo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8DD934AF-78DB-76F6-92AE-CEFF6A2A8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1343025"/>
            <a:ext cx="723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ب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7F0B0598-CF33-BF22-F44C-FCFC2D8A3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1990725"/>
            <a:ext cx="725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2أ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1E03DA6C-EA34-0B6E-B94E-F8BD85AF00D2}"/>
              </a:ext>
            </a:extLst>
          </p:cNvPr>
          <p:cNvSpPr/>
          <p:nvPr/>
        </p:nvSpPr>
        <p:spPr>
          <a:xfrm>
            <a:off x="1476375" y="1531938"/>
            <a:ext cx="64801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ص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= 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أ [س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 +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(</a:t>
            </a:r>
            <a:r>
              <a:rPr lang="ar-EG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ـــــــــــ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)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]</a:t>
            </a:r>
            <a:r>
              <a:rPr lang="ar-EG" sz="3600" b="1" baseline="300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+ </a:t>
            </a:r>
            <a:r>
              <a:rPr lang="ar-EG" sz="2800" b="1" dirty="0">
                <a:solidFill>
                  <a:srgbClr val="002060"/>
                </a:solidFill>
                <a:latin typeface="Arial" charset="0"/>
                <a:cs typeface="Arial" charset="0"/>
              </a:rPr>
              <a:t>ـــــــــــــــــــــــــــ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32014300-AC93-DECA-0691-65AA9A619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344613"/>
            <a:ext cx="2449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4 أج - ب</a:t>
            </a:r>
            <a:r>
              <a:rPr lang="ar-EG" altLang="ar-EG" sz="3600" b="1" baseline="3000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C858F57C-7665-D36E-CCE9-9FA2E3295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788" y="1990725"/>
            <a:ext cx="1949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4أ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DB49DD92-80FA-4664-2DE2-77984166C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430588"/>
            <a:ext cx="723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-ب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238A7CAD-DEC5-9BD1-2251-768323AB7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078288"/>
            <a:ext cx="725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2أ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680AEF76-E6E0-F693-ABAD-A56A48BA5E56}"/>
              </a:ext>
            </a:extLst>
          </p:cNvPr>
          <p:cNvSpPr/>
          <p:nvPr/>
        </p:nvSpPr>
        <p:spPr>
          <a:xfrm>
            <a:off x="1258888" y="3621088"/>
            <a:ext cx="648176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ص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= 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أ [س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 -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(</a:t>
            </a:r>
            <a:r>
              <a:rPr lang="ar-EG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ـــــــــــ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)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]</a:t>
            </a:r>
            <a:r>
              <a:rPr lang="ar-EG" sz="3600" b="1" baseline="300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+ </a:t>
            </a:r>
            <a:r>
              <a:rPr lang="ar-EG" sz="2800" b="1" dirty="0">
                <a:solidFill>
                  <a:srgbClr val="002060"/>
                </a:solidFill>
                <a:latin typeface="Arial" charset="0"/>
                <a:cs typeface="Arial" charset="0"/>
              </a:rPr>
              <a:t>ـــــــــــــــــــــــــــ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7516D5C9-36E0-A729-B1CC-8651B67FC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13" y="3432175"/>
            <a:ext cx="2447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4 أج - ب</a:t>
            </a:r>
            <a:r>
              <a:rPr lang="ar-EG" altLang="ar-EG" sz="3600" b="1" baseline="3000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5D790267-63EE-E061-F348-1D000F924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078288"/>
            <a:ext cx="19478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4أ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14" grpId="0"/>
      <p:bldP spid="15" grpId="0"/>
      <p:bldP spid="16" grpId="0"/>
      <p:bldP spid="21" grpId="0"/>
      <p:bldP spid="22" grpId="0"/>
      <p:bldP spid="23" grpId="0"/>
      <p:bldP spid="2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0">
            <a:extLst>
              <a:ext uri="{FF2B5EF4-FFF2-40B4-BE49-F238E27FC236}">
                <a16:creationId xmlns:a16="http://schemas.microsoft.com/office/drawing/2014/main" id="{D4465E69-A3C3-788E-FC58-BBFE449E5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412875"/>
            <a:ext cx="6480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وتكتب المعادلة الأخيرة على الصورة </a:t>
            </a:r>
            <a:endParaRPr lang="en-US" altLang="ar-EG" sz="3600">
              <a:latin typeface="Arial" panose="020B0604020202020204" pitchFamily="34" charset="0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84B57150-B952-7EFB-59F5-FFBF98416B91}"/>
              </a:ext>
            </a:extLst>
          </p:cNvPr>
          <p:cNvSpPr/>
          <p:nvPr/>
        </p:nvSpPr>
        <p:spPr>
          <a:xfrm>
            <a:off x="1042988" y="2781300"/>
            <a:ext cx="69135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ص = أ (س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– هـ)</a:t>
            </a:r>
            <a:r>
              <a:rPr lang="ar-EG" sz="3600" b="1" baseline="30000" dirty="0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+ ك حيث هـ = </a:t>
            </a:r>
            <a:r>
              <a:rPr lang="ar-EG" sz="2800" b="1" dirty="0">
                <a:solidFill>
                  <a:srgbClr val="002060"/>
                </a:solidFill>
                <a:latin typeface="Arial" charset="0"/>
                <a:cs typeface="Arial" charset="0"/>
              </a:rPr>
              <a:t>ـــــــــــ،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D14A8EDC-7A28-B971-B643-C87FDFCD0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950" y="2566988"/>
            <a:ext cx="2447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-ب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B474C40D-FD74-4FA0-B0A2-94EC3E174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1663"/>
            <a:ext cx="1947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2أ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303FAA04-FB22-D164-BC79-EE28AECF28C8}"/>
              </a:ext>
            </a:extLst>
          </p:cNvPr>
          <p:cNvSpPr/>
          <p:nvPr/>
        </p:nvSpPr>
        <p:spPr>
          <a:xfrm>
            <a:off x="900113" y="4070350"/>
            <a:ext cx="69119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ك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= </a:t>
            </a:r>
            <a:r>
              <a:rPr lang="ar-EG" sz="2800" b="1" dirty="0">
                <a:solidFill>
                  <a:srgbClr val="002060"/>
                </a:solidFill>
                <a:latin typeface="Arial" charset="0"/>
                <a:cs typeface="Arial" charset="0"/>
              </a:rPr>
              <a:t>ـــــــــــــــــــــــــــــ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A2A55975-ED3B-BD1E-3592-319A8D5DB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3916363"/>
            <a:ext cx="24399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4 أج - ب</a:t>
            </a:r>
            <a:r>
              <a:rPr lang="ar-EG" altLang="ar-EG" sz="3600" b="1" baseline="3000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ED725CB0-6A5D-8861-B6C5-DB69056C1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500563"/>
            <a:ext cx="150971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4 أ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9DA1AA05-224C-1F15-4B7C-081371F8F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44575" y="4937125"/>
            <a:ext cx="6911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990099"/>
                </a:solidFill>
                <a:latin typeface="Arial" panose="020B0604020202020204" pitchFamily="34" charset="0"/>
              </a:rPr>
              <a:t>محور التماثل هو س = </a:t>
            </a:r>
            <a:r>
              <a:rPr lang="ar-EG" altLang="ar-EG" sz="2800" b="1">
                <a:solidFill>
                  <a:srgbClr val="990099"/>
                </a:solidFill>
                <a:latin typeface="Arial" panose="020B0604020202020204" pitchFamily="34" charset="0"/>
              </a:rPr>
              <a:t>ـــــــــــ</a:t>
            </a:r>
            <a:endParaRPr lang="en-US" altLang="ar-EG" sz="3600">
              <a:solidFill>
                <a:srgbClr val="990099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EB3BD85C-067F-1944-A55C-BECD0719A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2413" y="4724400"/>
            <a:ext cx="244792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990099"/>
                </a:solidFill>
                <a:latin typeface="Arial" panose="020B0604020202020204" pitchFamily="34" charset="0"/>
              </a:rPr>
              <a:t>-ب</a:t>
            </a:r>
            <a:endParaRPr lang="en-US" altLang="ar-EG" sz="3600">
              <a:solidFill>
                <a:srgbClr val="990099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060E9752-3F70-464D-0CBC-2624C1989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299075"/>
            <a:ext cx="1947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990099"/>
                </a:solidFill>
                <a:latin typeface="Arial" charset="0"/>
                <a:cs typeface="Arial" charset="0"/>
              </a:rPr>
              <a:t>2أ</a:t>
            </a:r>
            <a:endParaRPr lang="en-US" sz="3600" dirty="0">
              <a:solidFill>
                <a:srgbClr val="99009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2" grpId="0"/>
      <p:bldP spid="23" grpId="0"/>
      <p:bldP spid="24" grpId="0"/>
      <p:bldP spid="13" grpId="0"/>
      <p:bldP spid="17" grpId="0"/>
      <p:bldP spid="18" grpId="0"/>
      <p:bldP spid="19" grpId="0"/>
      <p:bldP spid="20" grpId="0"/>
      <p:bldP spid="2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9CF69D2-5B9D-D23F-8708-1DD39C6EFD3B}"/>
              </a:ext>
            </a:extLst>
          </p:cNvPr>
          <p:cNvGrpSpPr>
            <a:grpSpLocks/>
          </p:cNvGrpSpPr>
          <p:nvPr/>
        </p:nvGrpSpPr>
        <p:grpSpPr bwMode="auto">
          <a:xfrm>
            <a:off x="773113" y="2065338"/>
            <a:ext cx="7597775" cy="1939925"/>
            <a:chOff x="773113" y="2065338"/>
            <a:chExt cx="7597775" cy="1939925"/>
          </a:xfrm>
          <a:noFill/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70854783-3886-1818-2BF0-604465F61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113" y="2065338"/>
              <a:ext cx="7597775" cy="1939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000" b="1" cap="small" dirty="0">
                  <a:latin typeface="Arial" charset="0"/>
                  <a:cs typeface="Arial" charset="0"/>
                </a:rPr>
                <a:t>32) </a:t>
              </a:r>
              <a:r>
                <a:rPr lang="ar-EG" sz="4000" b="1" cap="small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تبرير: </a:t>
              </a:r>
              <a:r>
                <a:rPr lang="ar-EG" sz="4000" b="1" cap="small" dirty="0">
                  <a:latin typeface="Arial" charset="0"/>
                  <a:cs typeface="Arial" charset="0"/>
                </a:rPr>
                <a:t>حدد عدد حلول المعادلة </a:t>
              </a:r>
              <a:r>
                <a:rPr lang="ar-EG" sz="4000" b="1" cap="small" dirty="0" err="1">
                  <a:latin typeface="Arial" charset="0"/>
                  <a:cs typeface="Arial" charset="0"/>
                </a:rPr>
                <a:t>س</a:t>
              </a:r>
              <a:r>
                <a:rPr lang="ar-EG" sz="4000" b="1" baseline="30000" dirty="0" err="1">
                  <a:latin typeface="Arial" charset="0"/>
                  <a:cs typeface="Arial" charset="0"/>
                </a:rPr>
                <a:t>2</a:t>
              </a:r>
              <a:r>
                <a:rPr lang="ar-EG" sz="4000" b="1" cap="small" dirty="0">
                  <a:latin typeface="Arial" charset="0"/>
                  <a:cs typeface="Arial" charset="0"/>
                </a:rPr>
                <a:t> + ب </a:t>
              </a:r>
              <a:r>
                <a:rPr lang="ar-EG" sz="4000" b="1" cap="small" dirty="0" err="1">
                  <a:latin typeface="Arial" charset="0"/>
                  <a:cs typeface="Arial" charset="0"/>
                </a:rPr>
                <a:t>س </a:t>
              </a:r>
              <a:r>
                <a:rPr lang="ar-EG" sz="4000" b="1" cap="small" dirty="0">
                  <a:latin typeface="Arial" charset="0"/>
                  <a:cs typeface="Arial" charset="0"/>
                </a:rPr>
                <a:t>= </a:t>
              </a:r>
              <a:r>
                <a:rPr lang="ar-EG" sz="4000" b="1" cap="small" dirty="0" err="1">
                  <a:latin typeface="Arial" charset="0"/>
                  <a:cs typeface="Arial" charset="0"/>
                </a:rPr>
                <a:t>جـ</a:t>
              </a:r>
              <a:r>
                <a:rPr lang="ar-EG" sz="4000" b="1" cap="small" dirty="0">
                  <a:latin typeface="Arial" charset="0"/>
                  <a:cs typeface="Arial" charset="0"/>
                </a:rPr>
                <a:t> إذا كانت </a:t>
              </a:r>
              <a:r>
                <a:rPr lang="ar-EG" sz="4000" b="1" cap="small" dirty="0" err="1">
                  <a:latin typeface="Arial" charset="0"/>
                  <a:cs typeface="Arial" charset="0"/>
                </a:rPr>
                <a:t>جـ</a:t>
              </a:r>
              <a:r>
                <a:rPr lang="ar-EG" sz="4000" b="1" cap="small" dirty="0">
                  <a:latin typeface="Arial" charset="0"/>
                  <a:cs typeface="Arial" charset="0"/>
                </a:rPr>
                <a:t> </a:t>
              </a:r>
              <a:r>
                <a:rPr lang="ar-EG" sz="4000" b="1" cap="small" dirty="0" err="1">
                  <a:latin typeface="Arial" charset="0"/>
                  <a:cs typeface="Arial" charset="0"/>
                </a:rPr>
                <a:t>&lt; -</a:t>
              </a:r>
              <a:r>
                <a:rPr lang="ar-EG" sz="4000" b="1" cap="small" dirty="0">
                  <a:latin typeface="Arial" charset="0"/>
                  <a:cs typeface="Arial" charset="0"/>
                </a:rPr>
                <a:t>(</a:t>
              </a:r>
              <a:r>
                <a:rPr lang="ar-EG" sz="2800" b="1" cap="small" dirty="0">
                  <a:latin typeface="Arial" charset="0"/>
                  <a:cs typeface="Arial" charset="0"/>
                </a:rPr>
                <a:t>ــــــــــ</a:t>
              </a:r>
              <a:r>
                <a:rPr lang="ar-EG" sz="4000" b="1" cap="small" dirty="0">
                  <a:latin typeface="Arial" charset="0"/>
                  <a:cs typeface="Arial" charset="0"/>
                </a:rPr>
                <a:t>)</a:t>
              </a:r>
              <a:r>
                <a:rPr lang="ar-EG" sz="4000" b="1" baseline="30000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 </a:t>
              </a:r>
              <a:r>
                <a:rPr lang="ar-EG" sz="4000" b="1" baseline="30000" dirty="0" err="1">
                  <a:latin typeface="Arial" charset="0"/>
                  <a:cs typeface="Arial" charset="0"/>
                </a:rPr>
                <a:t>2</a:t>
              </a:r>
              <a:r>
                <a:rPr lang="ar-EG" sz="4000" b="1" cap="small" dirty="0" err="1">
                  <a:latin typeface="Arial" charset="0"/>
                  <a:cs typeface="Arial" charset="0"/>
                </a:rPr>
                <a:t>.</a:t>
              </a:r>
              <a:r>
                <a:rPr lang="ar-EG" sz="4000" b="1" cap="small" dirty="0">
                  <a:latin typeface="Arial" charset="0"/>
                  <a:cs typeface="Arial" charset="0"/>
                </a:rPr>
                <a:t> فسر إجابتك.</a:t>
              </a:r>
              <a:r>
                <a:rPr lang="ar-SA" sz="4000" b="1" cap="small" dirty="0">
                  <a:latin typeface="Arial" charset="0"/>
                  <a:cs typeface="Arial" charset="0"/>
                </a:rPr>
                <a:t>  </a:t>
              </a:r>
            </a:p>
          </p:txBody>
        </p:sp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B96414FC-EBDB-47D5-602F-08AC7EBCF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1180" y="2424113"/>
              <a:ext cx="730250" cy="7080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EG" altLang="ar-EG" sz="4000" b="1">
                  <a:solidFill>
                    <a:srgbClr val="C00000"/>
                  </a:solidFill>
                  <a:latin typeface="Arial" panose="020B0604020202020204" pitchFamily="34" charset="0"/>
                </a:rPr>
                <a:t>ب</a:t>
              </a:r>
              <a:endParaRPr lang="en-US" altLang="ar-EG" sz="400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55EEF192-63B8-86D1-1CE6-B4F6C67A3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2575" y="3132138"/>
              <a:ext cx="581025" cy="7064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000" b="1" cap="small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2</a:t>
              </a:r>
              <a:endParaRPr lang="en-US" sz="4000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>
    <p:comb/>
    <p:sndAc>
      <p:stSnd>
        <p:snd r:embed="rId2" name="son notif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3BDBA584-FD8B-9B34-AE7B-0C028A946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836613"/>
            <a:ext cx="723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ب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9DA0AB64-C13E-7255-D7C5-0A00D7159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485900"/>
            <a:ext cx="7254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أ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BC239A3A-567A-6584-241D-D625FC064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052513"/>
            <a:ext cx="64801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لا يوجد، إذا أضفت (</a:t>
            </a:r>
            <a:r>
              <a:rPr lang="ar-EG" altLang="ar-EG" sz="2400" b="1">
                <a:solidFill>
                  <a:srgbClr val="002060"/>
                </a:solidFill>
                <a:latin typeface="Arial" panose="020B0604020202020204" pitchFamily="34" charset="0"/>
              </a:rPr>
              <a:t>ــــــــــ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)</a:t>
            </a:r>
            <a:r>
              <a:rPr lang="ar-EG" altLang="ar-EG" sz="3600" b="1" baseline="3000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 إلى كل من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EG" altLang="ar-EG" sz="3600" b="1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طرفي المتباينة وطرفي المعادلة 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E2B8FE49-AE21-55CA-7AA4-63F1828F2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3141663"/>
            <a:ext cx="723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ب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49132B45-351F-F7A6-94AC-A8A5DF732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790950"/>
            <a:ext cx="725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8E7AE9EE-ABD3-BAF1-0643-E0B04EABB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403600"/>
            <a:ext cx="66976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فسوف تحصل على س</a:t>
            </a:r>
            <a:r>
              <a:rPr lang="ar-EG" altLang="ar-EG" sz="4000" b="1" baseline="30000">
                <a:latin typeface="Arial" panose="020B0604020202020204" pitchFamily="34" charset="0"/>
              </a:rPr>
              <a:t>2</a:t>
            </a:r>
            <a:r>
              <a:rPr lang="ar-EG" altLang="ar-EG" sz="3600" b="1">
                <a:latin typeface="Arial" panose="020B0604020202020204" pitchFamily="34" charset="0"/>
              </a:rPr>
              <a:t> + ب س + (</a:t>
            </a:r>
            <a:r>
              <a:rPr lang="ar-EG" altLang="ar-EG" sz="2400" b="1">
                <a:latin typeface="Arial" panose="020B0604020202020204" pitchFamily="34" charset="0"/>
              </a:rPr>
              <a:t>ــــــــــ</a:t>
            </a:r>
            <a:r>
              <a:rPr lang="ar-EG" altLang="ar-EG" sz="3600" b="1">
                <a:latin typeface="Arial" panose="020B0604020202020204" pitchFamily="34" charset="0"/>
              </a:rPr>
              <a:t>)</a:t>
            </a:r>
            <a:r>
              <a:rPr lang="ar-EG" altLang="ar-EG" sz="3600" b="1" baseline="30000">
                <a:latin typeface="Arial" panose="020B0604020202020204" pitchFamily="34" charset="0"/>
              </a:rPr>
              <a:t>2</a:t>
            </a:r>
            <a:r>
              <a:rPr lang="ar-EG" altLang="ar-EG" sz="3600" b="1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EG" altLang="ar-EG" sz="36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= ﺝ + (</a:t>
            </a:r>
            <a:r>
              <a:rPr lang="ar-EG" altLang="ar-EG" sz="2800" b="1">
                <a:latin typeface="Arial" panose="020B0604020202020204" pitchFamily="34" charset="0"/>
              </a:rPr>
              <a:t>ـــــــــ</a:t>
            </a:r>
            <a:r>
              <a:rPr lang="ar-EG" altLang="ar-EG" sz="3600" b="1">
                <a:latin typeface="Arial" panose="020B0604020202020204" pitchFamily="34" charset="0"/>
              </a:rPr>
              <a:t>)</a:t>
            </a:r>
            <a:r>
              <a:rPr lang="ar-EG" altLang="ar-EG" sz="3600" b="1" baseline="30000">
                <a:latin typeface="Arial" panose="020B0604020202020204" pitchFamily="34" charset="0"/>
              </a:rPr>
              <a:t>2</a:t>
            </a:r>
            <a:r>
              <a:rPr lang="ar-EG" altLang="ar-EG" sz="3600" b="1">
                <a:latin typeface="Arial" panose="020B0604020202020204" pitchFamily="34" charset="0"/>
              </a:rPr>
              <a:t>، ﺝ + (</a:t>
            </a:r>
            <a:r>
              <a:rPr lang="ar-EG" altLang="ar-EG" sz="2800" b="1">
                <a:latin typeface="Arial" panose="020B0604020202020204" pitchFamily="34" charset="0"/>
              </a:rPr>
              <a:t>ـــــــــ</a:t>
            </a:r>
            <a:r>
              <a:rPr lang="ar-EG" altLang="ar-EG" sz="3600" b="1">
                <a:latin typeface="Arial" panose="020B0604020202020204" pitchFamily="34" charset="0"/>
              </a:rPr>
              <a:t>)</a:t>
            </a:r>
            <a:r>
              <a:rPr lang="ar-EG" altLang="ar-EG" sz="3600" b="1" baseline="30000">
                <a:latin typeface="Arial" panose="020B0604020202020204" pitchFamily="34" charset="0"/>
              </a:rPr>
              <a:t>2</a:t>
            </a:r>
            <a:r>
              <a:rPr lang="ar-EG" altLang="ar-EG" sz="3600" b="1">
                <a:latin typeface="Arial" panose="020B0604020202020204" pitchFamily="34" charset="0"/>
              </a:rPr>
              <a:t> &lt; 0</a:t>
            </a:r>
            <a:endParaRPr lang="en-US" altLang="ar-EG" sz="3600">
              <a:latin typeface="Arial" panose="020B0604020202020204" pitchFamily="34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D0C248C8-EA50-8F8B-AC5B-A8C8C1CBA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788" y="4292600"/>
            <a:ext cx="723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ب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3899BAC5-A246-2529-E8FF-CF7A7401B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868863"/>
            <a:ext cx="725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AA69767C-0CCE-C9C9-C7E1-43D4E9D32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292600"/>
            <a:ext cx="723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ب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8343E880-A672-EA96-98E2-1B65D0C12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941888"/>
            <a:ext cx="725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10" grpId="0"/>
      <p:bldP spid="12" grpId="0"/>
      <p:bldP spid="13" grpId="0"/>
      <p:bldP spid="17" grpId="0"/>
      <p:bldP spid="18" grpId="0"/>
      <p:bldP spid="19" grpId="0"/>
      <p:bldP spid="20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0">
            <a:extLst>
              <a:ext uri="{FF2B5EF4-FFF2-40B4-BE49-F238E27FC236}">
                <a16:creationId xmlns:a16="http://schemas.microsoft.com/office/drawing/2014/main" id="{D62B8938-B228-4CF0-9E7F-DE35615CF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349500"/>
            <a:ext cx="64801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3600" b="1" dirty="0">
                <a:solidFill>
                  <a:srgbClr val="002060"/>
                </a:solidFill>
                <a:latin typeface="Arial" panose="020B0604020202020204" pitchFamily="34" charset="0"/>
              </a:rPr>
              <a:t>وبما أن الطرف الأيمن للمعادلة الأخيرة هو مربع كامل، فلا يمكن إن يساوي عددًا سالبًا إذن لا توجد حلول حقيقية.</a:t>
            </a:r>
            <a:endParaRPr lang="en-US" altLang="ar-EG" sz="3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BEDAA865-8F6C-2516-C318-F2E6ADF79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2" y="2461042"/>
            <a:ext cx="75977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33) حدد العبارة التي تختلف عن العبارات الثلاث الأخرى. وفسر إجابتك.</a:t>
            </a:r>
            <a:r>
              <a:rPr lang="ar-SA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</a:p>
        </p:txBody>
      </p:sp>
    </p:spTree>
  </p:cSld>
  <p:clrMapOvr>
    <a:masterClrMapping/>
  </p:clrMapOvr>
  <p:transition>
    <p:comb/>
    <p:sndAc>
      <p:stSnd>
        <p:snd r:embed="rId2" name="SOUND4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EABDD6F0-AE82-6E6C-A227-E38158BD1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038" y="1628775"/>
            <a:ext cx="723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1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B4E64E6-22D3-E739-2542-94B98E2BF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279650"/>
            <a:ext cx="725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4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BD032777-4ED4-0A52-8D71-48C31609F5C8}"/>
              </a:ext>
            </a:extLst>
          </p:cNvPr>
          <p:cNvSpPr/>
          <p:nvPr/>
        </p:nvSpPr>
        <p:spPr>
          <a:xfrm>
            <a:off x="5219700" y="1844675"/>
            <a:ext cx="28797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ن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-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ن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+ </a:t>
            </a:r>
            <a:r>
              <a:rPr lang="ar-EG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ــــــــــــ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25FCE455-DA62-AEDE-6A4E-0BBB05499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628775"/>
            <a:ext cx="723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1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5CB8FAE2-AC32-1597-FD34-1557473E9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25" y="2279650"/>
            <a:ext cx="725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4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FD1360F5-FEF8-5A02-0912-0CFB22A4BB56}"/>
              </a:ext>
            </a:extLst>
          </p:cNvPr>
          <p:cNvSpPr/>
          <p:nvPr/>
        </p:nvSpPr>
        <p:spPr>
          <a:xfrm>
            <a:off x="1114425" y="1844675"/>
            <a:ext cx="28797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ن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+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ن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+ </a:t>
            </a:r>
            <a:r>
              <a:rPr lang="ar-EG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ــــــــــــ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2BC1187E-85B5-8794-36A6-18855373A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3141663"/>
            <a:ext cx="723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316673B1-623E-086C-F44C-ED195631B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900" y="3790950"/>
            <a:ext cx="725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3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7EAC8A5E-A89B-414D-B6CD-A31649BC12F9}"/>
              </a:ext>
            </a:extLst>
          </p:cNvPr>
          <p:cNvSpPr/>
          <p:nvPr/>
        </p:nvSpPr>
        <p:spPr>
          <a:xfrm>
            <a:off x="4714875" y="3357563"/>
            <a:ext cx="36004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ن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- </a:t>
            </a:r>
            <a:r>
              <a:rPr lang="ar-EG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ــــــــــــ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ن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+ </a:t>
            </a:r>
            <a:r>
              <a:rPr lang="ar-EG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ــــــــــــ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72D7BDE1-EDCC-5788-B556-8E8CB0219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075" y="3141663"/>
            <a:ext cx="723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1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1EEC8815-03D3-0EAA-ECAB-8411192E4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3790950"/>
            <a:ext cx="725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9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091AE301-4C32-832F-C0E9-6DA5D7F5D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141663"/>
            <a:ext cx="723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1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653E36FA-68AC-F392-51EC-5FE866C38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650" y="3790950"/>
            <a:ext cx="725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3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67CA272C-0AFB-A516-3E25-40536D43A2C0}"/>
              </a:ext>
            </a:extLst>
          </p:cNvPr>
          <p:cNvSpPr/>
          <p:nvPr/>
        </p:nvSpPr>
        <p:spPr>
          <a:xfrm>
            <a:off x="682625" y="3357563"/>
            <a:ext cx="36004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ن</a:t>
            </a:r>
            <a:r>
              <a:rPr lang="ar-EG" sz="3600" b="1" baseline="30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+ </a:t>
            </a:r>
            <a:r>
              <a:rPr lang="ar-EG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ــــــــــــ </a:t>
            </a:r>
            <a:r>
              <a:rPr lang="ar-EG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ن </a:t>
            </a:r>
            <a:r>
              <a:rPr lang="ar-EG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+ </a:t>
            </a:r>
            <a:r>
              <a:rPr lang="ar-EG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ــــــــــــ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5C080C41-EE63-4923-A68F-3874A5B0C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3141663"/>
            <a:ext cx="723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1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CE965D39-4752-01C2-C717-03AC69BA1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3790950"/>
            <a:ext cx="725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9</a:t>
            </a:r>
            <a:endParaRPr lang="en-US" sz="3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247BF39D-EB27-7925-305E-8C6FAF9887D9}"/>
              </a:ext>
            </a:extLst>
          </p:cNvPr>
          <p:cNvSpPr/>
          <p:nvPr/>
        </p:nvSpPr>
        <p:spPr>
          <a:xfrm>
            <a:off x="682625" y="3068638"/>
            <a:ext cx="3887788" cy="143986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SA"/>
          </a:p>
        </p:txBody>
      </p:sp>
    </p:spTree>
  </p:cSld>
  <p:clrMapOvr>
    <a:masterClrMapping/>
  </p:clrMapOvr>
  <p:transition>
    <p:comb/>
    <p:sndAc>
      <p:stSnd>
        <p:snd r:embed="rId2" name="son notif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FE38EBF4-3D50-3DA0-F493-E3766C5B2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3573463"/>
            <a:ext cx="6696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 dirty="0">
                <a:latin typeface="Arial" panose="020B0604020202020204" pitchFamily="34" charset="0"/>
              </a:rPr>
              <a:t>هي ثلاثية الحدود الوحيدة التي لا تمثل مربعًا كاملًا </a:t>
            </a:r>
            <a:endParaRPr lang="en-US" altLang="ar-EG" sz="3600" dirty="0">
              <a:latin typeface="Arial" panose="020B0604020202020204" pitchFamily="34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A11BE128-C5C2-8B0A-90C2-B224B4838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700213"/>
            <a:ext cx="723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1</a:t>
            </a:r>
            <a:endParaRPr lang="en-US" sz="36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20F77712-0F64-9450-497E-7A9CD1366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2351088"/>
            <a:ext cx="725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3</a:t>
            </a:r>
            <a:endParaRPr lang="en-US" sz="36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161EA73A-DB6A-9F44-E0E5-EFEE386004C8}"/>
              </a:ext>
            </a:extLst>
          </p:cNvPr>
          <p:cNvSpPr/>
          <p:nvPr/>
        </p:nvSpPr>
        <p:spPr>
          <a:xfrm>
            <a:off x="2843213" y="1916113"/>
            <a:ext cx="360045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C00000"/>
                </a:solidFill>
                <a:latin typeface="Arial" charset="0"/>
                <a:cs typeface="Arial" charset="0"/>
              </a:rPr>
              <a:t>ن</a:t>
            </a:r>
            <a:r>
              <a:rPr lang="ar-EG" sz="3600" b="1" baseline="30000" dirty="0" err="1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  <a:r>
              <a:rPr lang="ar-EG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 + </a:t>
            </a:r>
            <a:r>
              <a:rPr lang="ar-EG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ــــــــــــ </a:t>
            </a:r>
            <a:r>
              <a:rPr lang="ar-EG" sz="36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ن </a:t>
            </a:r>
            <a:r>
              <a:rPr lang="ar-EG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+ </a:t>
            </a:r>
            <a:r>
              <a:rPr lang="ar-EG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ــــــــــــ</a:t>
            </a:r>
            <a:endParaRPr lang="en-US" sz="36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5D5654E7-8A91-C4AF-04D8-29BD49038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413" y="1700213"/>
            <a:ext cx="723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1</a:t>
            </a:r>
            <a:endParaRPr lang="en-US" sz="36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7BE54BB7-CB07-3FEB-411E-310FEC17A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351088"/>
            <a:ext cx="725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9</a:t>
            </a:r>
            <a:endParaRPr lang="en-US" sz="36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1" grpId="0"/>
      <p:bldP spid="2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8DE51A44-5E7E-1A14-69F0-D23966CC3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2" y="1124744"/>
            <a:ext cx="75977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34) </a:t>
            </a:r>
            <a:r>
              <a:rPr lang="ar-EG" sz="40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مسألة مفتوحة: </a:t>
            </a: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اكتب معادلة تربيعية حلها الوحيد هو 4. </a:t>
            </a:r>
            <a:endParaRPr lang="ar-SA" sz="4000" b="1" cap="small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Flowchart: Process 17">
            <a:extLst>
              <a:ext uri="{FF2B5EF4-FFF2-40B4-BE49-F238E27FC236}">
                <a16:creationId xmlns:a16="http://schemas.microsoft.com/office/drawing/2014/main" id="{9A55DA04-5DC3-BCE7-84C6-F4ED5C756A9B}"/>
              </a:ext>
            </a:extLst>
          </p:cNvPr>
          <p:cNvSpPr/>
          <p:nvPr/>
        </p:nvSpPr>
        <p:spPr>
          <a:xfrm>
            <a:off x="2555875" y="3211513"/>
            <a:ext cx="3816350" cy="71437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 err="1">
                <a:solidFill>
                  <a:srgbClr val="002060"/>
                </a:solidFill>
              </a:rPr>
              <a:t>(س </a:t>
            </a:r>
            <a:r>
              <a:rPr lang="ar-EG" sz="3600" b="1" dirty="0">
                <a:solidFill>
                  <a:srgbClr val="002060"/>
                </a:solidFill>
              </a:rPr>
              <a:t>– 4</a:t>
            </a:r>
            <a:r>
              <a:rPr lang="ar-EG" sz="3600" b="1" dirty="0" err="1">
                <a:solidFill>
                  <a:srgbClr val="002060"/>
                </a:solidFill>
              </a:rPr>
              <a:t>)</a:t>
            </a:r>
            <a:r>
              <a:rPr lang="ar-EG" sz="3600" b="1" baseline="30000" dirty="0" err="1">
                <a:solidFill>
                  <a:srgbClr val="002060"/>
                </a:solidFill>
              </a:rPr>
              <a:t>2</a:t>
            </a:r>
            <a:r>
              <a:rPr lang="ar-EG" sz="3600" b="1" dirty="0" err="1">
                <a:solidFill>
                  <a:srgbClr val="002060"/>
                </a:solidFill>
              </a:rPr>
              <a:t> </a:t>
            </a:r>
            <a:r>
              <a:rPr lang="ar-EG" sz="3600" b="1" dirty="0">
                <a:solidFill>
                  <a:srgbClr val="002060"/>
                </a:solidFill>
              </a:rPr>
              <a:t>= 0</a:t>
            </a:r>
          </a:p>
        </p:txBody>
      </p:sp>
      <p:sp>
        <p:nvSpPr>
          <p:cNvPr id="3" name="Flowchart: Process 17">
            <a:extLst>
              <a:ext uri="{FF2B5EF4-FFF2-40B4-BE49-F238E27FC236}">
                <a16:creationId xmlns:a16="http://schemas.microsoft.com/office/drawing/2014/main" id="{FEF12E85-6CAB-7CB3-10A4-B4AFE0BF80BF}"/>
              </a:ext>
            </a:extLst>
          </p:cNvPr>
          <p:cNvSpPr/>
          <p:nvPr/>
        </p:nvSpPr>
        <p:spPr>
          <a:xfrm>
            <a:off x="2663825" y="3975100"/>
            <a:ext cx="3816350" cy="71437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002060"/>
                </a:solidFill>
              </a:rPr>
              <a:t>س</a:t>
            </a:r>
            <a:r>
              <a:rPr lang="ar-EG" sz="3600" b="1" baseline="30000" dirty="0">
                <a:solidFill>
                  <a:srgbClr val="002060"/>
                </a:solidFill>
              </a:rPr>
              <a:t>2</a:t>
            </a:r>
            <a:r>
              <a:rPr lang="ar-EG" sz="3600" b="1" dirty="0">
                <a:solidFill>
                  <a:srgbClr val="002060"/>
                </a:solidFill>
              </a:rPr>
              <a:t>-8س+16=0</a:t>
            </a:r>
          </a:p>
        </p:txBody>
      </p:sp>
    </p:spTree>
  </p:cSld>
  <p:clrMapOvr>
    <a:masterClrMapping/>
  </p:clrMapOvr>
  <p:transition>
    <p:comb/>
    <p:sndAc>
      <p:stSnd>
        <p:snd r:embed="rId2" name="SOUND4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BFC3FDDA-4FB7-48AA-46E2-30D15B21C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097" y="2153265"/>
            <a:ext cx="775932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35) </a:t>
            </a:r>
            <a:r>
              <a:rPr lang="ar-EG" sz="40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اكتب: </a:t>
            </a: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قارن بين الطرق الآتية: إكمال المربع، التمثيل البياني، التحليل للعوامل التي تُستعمل لحل المعادلة: س</a:t>
            </a:r>
            <a:r>
              <a:rPr lang="ar-EG" sz="4000" b="1" cap="small" baseline="30000" dirty="0">
                <a:solidFill>
                  <a:prstClr val="black"/>
                </a:solidFill>
                <a:latin typeface="Arial" charset="0"/>
                <a:cs typeface="Arial" charset="0"/>
              </a:rPr>
              <a:t>2</a:t>
            </a: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 – 5س – 7 = 0</a:t>
            </a:r>
          </a:p>
        </p:txBody>
      </p:sp>
    </p:spTree>
  </p:cSld>
  <p:clrMapOvr>
    <a:masterClrMapping/>
  </p:clrMapOvr>
  <p:transition>
    <p:comb/>
    <p:sndAc>
      <p:stSnd>
        <p:snd r:embed="rId2" name="SOUND4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F97500-C89B-9D18-3EC5-89F1E3931E80}"/>
              </a:ext>
            </a:extLst>
          </p:cNvPr>
          <p:cNvSpPr/>
          <p:nvPr/>
        </p:nvSpPr>
        <p:spPr>
          <a:xfrm>
            <a:off x="2893547" y="1103436"/>
            <a:ext cx="4572000" cy="64611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latin typeface="+mn-lt"/>
                <a:cs typeface="+mn-cs"/>
              </a:rPr>
              <a:t>14) س</a:t>
            </a:r>
            <a:r>
              <a:rPr lang="ar-EG" sz="3600" b="1" baseline="30000" dirty="0"/>
              <a:t>2</a:t>
            </a:r>
            <a:r>
              <a:rPr lang="ar-EG" sz="3600" b="1" cap="small" dirty="0">
                <a:latin typeface="+mn-lt"/>
                <a:cs typeface="+mn-cs"/>
              </a:rPr>
              <a:t> – 15س + جـ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42589A93-3554-DA4A-4C62-7CF772134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163" y="3425825"/>
            <a:ext cx="3455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cap="small" dirty="0">
                <a:latin typeface="Arial" charset="0"/>
                <a:cs typeface="Arial" charset="0"/>
              </a:rPr>
              <a:t>ـــــــــ</a:t>
            </a:r>
            <a:r>
              <a:rPr lang="ar-EG" sz="3200" b="1" cap="small" dirty="0">
                <a:latin typeface="Arial" charset="0"/>
                <a:cs typeface="Arial" charset="0"/>
              </a:rPr>
              <a:t> العدد </a:t>
            </a:r>
            <a:r>
              <a:rPr lang="ar-EG" sz="3200" b="1" cap="small" dirty="0" err="1">
                <a:latin typeface="Arial" charset="0"/>
                <a:cs typeface="Arial" charset="0"/>
              </a:rPr>
              <a:t>15 </a:t>
            </a:r>
            <a:r>
              <a:rPr lang="ar-EG" sz="3200" b="1" cap="small" dirty="0">
                <a:latin typeface="Arial" charset="0"/>
                <a:cs typeface="Arial" charset="0"/>
              </a:rPr>
              <a:t>=</a:t>
            </a:r>
            <a:r>
              <a:rPr lang="ar-EG" sz="1600" b="1" cap="small" dirty="0">
                <a:latin typeface="Arial" charset="0"/>
                <a:cs typeface="Arial" charset="0"/>
              </a:rPr>
              <a:t> </a:t>
            </a:r>
            <a:r>
              <a:rPr lang="ar-EG" sz="2000" b="1" cap="small" dirty="0">
                <a:latin typeface="Arial" charset="0"/>
                <a:cs typeface="Arial" charset="0"/>
              </a:rPr>
              <a:t>ــــــــــــــ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A8A9A6C5-7A2A-44BA-1BE1-9E5DD9CB4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284538"/>
            <a:ext cx="7239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1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A4B87A9E-D646-E96E-E383-3FD528828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860800"/>
            <a:ext cx="723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2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3A72E4C5-AFC5-D155-4270-ABC71617B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4508500"/>
            <a:ext cx="2735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(</a:t>
            </a:r>
            <a:r>
              <a:rPr lang="ar-EG" sz="2000" b="1" cap="small" dirty="0">
                <a:latin typeface="Arial" charset="0"/>
                <a:cs typeface="Arial" charset="0"/>
              </a:rPr>
              <a:t>ـــــــــــ</a:t>
            </a:r>
            <a:r>
              <a:rPr lang="ar-EG" sz="3200" b="1" cap="small" dirty="0">
                <a:latin typeface="Arial" charset="0"/>
                <a:cs typeface="Arial" charset="0"/>
              </a:rPr>
              <a:t>)</a:t>
            </a:r>
            <a:r>
              <a:rPr lang="ar-EG" sz="3200" b="1" baseline="30000" dirty="0">
                <a:latin typeface="Arial" charset="0"/>
                <a:cs typeface="Arial" charset="0"/>
              </a:rPr>
              <a:t> 2</a:t>
            </a:r>
            <a:r>
              <a:rPr lang="ar-EG" sz="3200" b="1" cap="small" dirty="0">
                <a:latin typeface="Arial" charset="0"/>
                <a:cs typeface="Arial" charset="0"/>
              </a:rPr>
              <a:t>=</a:t>
            </a:r>
            <a:r>
              <a:rPr lang="ar-EG" sz="2000" b="1" cap="small" dirty="0">
                <a:latin typeface="Arial" charset="0"/>
                <a:cs typeface="Arial" charset="0"/>
              </a:rPr>
              <a:t> ــــــــــــــ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093E6AA5-823F-0ED0-78D0-43F46F85E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0" y="4475163"/>
            <a:ext cx="17637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rgbClr val="C00000"/>
                </a:solidFill>
                <a:latin typeface="Arial" charset="0"/>
                <a:cs typeface="Arial" charset="0"/>
              </a:rPr>
              <a:t>ج</a:t>
            </a:r>
            <a:r>
              <a:rPr lang="ar-EG" sz="3200" b="1" baseline="30000" dirty="0" err="1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ar-EG" sz="32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=</a:t>
            </a:r>
            <a:r>
              <a:rPr lang="ar-EG" sz="20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 ـــــــــــــــ</a:t>
            </a:r>
            <a:endParaRPr lang="en-US" sz="32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FACD5701-F38A-46BD-A01C-411E75E8F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175" y="3284538"/>
            <a:ext cx="7254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15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0AC45405-E093-76AA-6744-03C4CB2F2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3860800"/>
            <a:ext cx="725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2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2F51A9AD-5760-7C53-A5CF-972F98F8B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75" y="4292600"/>
            <a:ext cx="723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15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D555ABD9-CF6D-F8B1-2D7A-F0D1E779A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4868863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2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1EA9CC97-5E06-6102-1A4E-B494D6C0D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292600"/>
            <a:ext cx="941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225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91A6AE53-9D1B-42FB-D8F0-12FF2DB63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1288" y="4868863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Arial" charset="0"/>
                <a:cs typeface="Arial" charset="0"/>
              </a:rPr>
              <a:t>4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DAD9B3C7-A540-9FCA-76FC-27F393D18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4302125"/>
            <a:ext cx="1008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225</a:t>
            </a:r>
            <a:endParaRPr lang="en-US" sz="32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7F2C5AA0-C3DA-DCD4-423B-791256886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050" y="4805363"/>
            <a:ext cx="5730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4</a:t>
            </a:r>
            <a:endParaRPr lang="en-US" sz="32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diamond/>
    <p:sndAc>
      <p:stSnd>
        <p:snd r:embed="rId2" name="SOUND4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endoflevelpop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61F1285C-D314-8E32-F36D-8990DF901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344738"/>
            <a:ext cx="7416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بما أن المعامل الرئيس يساوي 1 فان طريقة إكمال المربع هي الأفضل ويمكن تمثيل الدالة المرتبطة باستعمال الحاسبة البيانية وهذه الطريقة مناسبة للتقدير فقط أما التحليل فغير ممكن.</a:t>
            </a:r>
            <a:endParaRPr lang="en-US" altLang="ar-EG" sz="3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815528">
            <a:off x="-2314957" y="-2794273"/>
            <a:ext cx="9765048" cy="9321183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6" y="0"/>
                </a:lnTo>
                <a:lnTo>
                  <a:pt x="19530096" y="18642365"/>
                </a:lnTo>
                <a:lnTo>
                  <a:pt x="0" y="186423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-905540" flipH="1">
            <a:off x="6825294" y="1141904"/>
            <a:ext cx="1374105" cy="2769681"/>
          </a:xfrm>
          <a:custGeom>
            <a:avLst/>
            <a:gdLst/>
            <a:ahLst/>
            <a:cxnLst/>
            <a:rect l="l" t="t" r="r" b="b"/>
            <a:pathLst>
              <a:path w="2748210" h="5539361">
                <a:moveTo>
                  <a:pt x="2748210" y="0"/>
                </a:moveTo>
                <a:lnTo>
                  <a:pt x="0" y="0"/>
                </a:lnTo>
                <a:lnTo>
                  <a:pt x="0" y="5539361"/>
                </a:lnTo>
                <a:lnTo>
                  <a:pt x="2748210" y="5539361"/>
                </a:lnTo>
                <a:lnTo>
                  <a:pt x="274821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5473587">
            <a:off x="5384424" y="4330061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4" y="0"/>
                </a:lnTo>
                <a:lnTo>
                  <a:pt x="509814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6" name="Freeform 66"/>
          <p:cNvSpPr/>
          <p:nvPr/>
        </p:nvSpPr>
        <p:spPr>
          <a:xfrm rot="-565416">
            <a:off x="6357487" y="1923637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5" y="0"/>
                </a:lnTo>
                <a:lnTo>
                  <a:pt x="509815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Freeform 67"/>
          <p:cNvSpPr/>
          <p:nvPr/>
        </p:nvSpPr>
        <p:spPr>
          <a:xfrm rot="3364667">
            <a:off x="5084084" y="3677288"/>
            <a:ext cx="1276408" cy="1276408"/>
          </a:xfrm>
          <a:custGeom>
            <a:avLst/>
            <a:gdLst/>
            <a:ahLst/>
            <a:cxnLst/>
            <a:rect l="l" t="t" r="r" b="b"/>
            <a:pathLst>
              <a:path w="2552815" h="2552815">
                <a:moveTo>
                  <a:pt x="0" y="0"/>
                </a:moveTo>
                <a:lnTo>
                  <a:pt x="2552815" y="0"/>
                </a:lnTo>
                <a:lnTo>
                  <a:pt x="2552815" y="2552815"/>
                </a:lnTo>
                <a:lnTo>
                  <a:pt x="0" y="2552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Freeform 68"/>
          <p:cNvSpPr/>
          <p:nvPr/>
        </p:nvSpPr>
        <p:spPr>
          <a:xfrm rot="9572912">
            <a:off x="5834246" y="3055844"/>
            <a:ext cx="1828800" cy="970738"/>
          </a:xfrm>
          <a:custGeom>
            <a:avLst/>
            <a:gdLst/>
            <a:ahLst/>
            <a:cxnLst/>
            <a:rect l="l" t="t" r="r" b="b"/>
            <a:pathLst>
              <a:path w="3657600" h="1941475">
                <a:moveTo>
                  <a:pt x="0" y="0"/>
                </a:moveTo>
                <a:lnTo>
                  <a:pt x="3657600" y="0"/>
                </a:lnTo>
                <a:lnTo>
                  <a:pt x="3657600" y="1941475"/>
                </a:lnTo>
                <a:lnTo>
                  <a:pt x="0" y="19414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Freeform 82">
            <a:extLst>
              <a:ext uri="{FF2B5EF4-FFF2-40B4-BE49-F238E27FC236}">
                <a16:creationId xmlns:a16="http://schemas.microsoft.com/office/drawing/2014/main" id="{2C374660-B72D-FD73-C943-9201A5578490}"/>
              </a:ext>
            </a:extLst>
          </p:cNvPr>
          <p:cNvSpPr/>
          <p:nvPr/>
        </p:nvSpPr>
        <p:spPr>
          <a:xfrm>
            <a:off x="-257159" y="1273647"/>
            <a:ext cx="5935635" cy="2292928"/>
          </a:xfrm>
          <a:custGeom>
            <a:avLst/>
            <a:gdLst/>
            <a:ahLst/>
            <a:cxnLst/>
            <a:rect l="l" t="t" r="r" b="b"/>
            <a:pathLst>
              <a:path w="1230934" h="514754">
                <a:moveTo>
                  <a:pt x="0" y="0"/>
                </a:moveTo>
                <a:lnTo>
                  <a:pt x="1230934" y="0"/>
                </a:lnTo>
                <a:lnTo>
                  <a:pt x="1230934" y="514754"/>
                </a:lnTo>
                <a:lnTo>
                  <a:pt x="0" y="5147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4" name="TextBox 3">
            <a:extLst>
              <a:ext uri="{FF2B5EF4-FFF2-40B4-BE49-F238E27FC236}">
                <a16:creationId xmlns:a16="http://schemas.microsoft.com/office/drawing/2014/main" id="{9E272207-FDF7-45CF-BD65-EB235F466924}"/>
              </a:ext>
            </a:extLst>
          </p:cNvPr>
          <p:cNvSpPr txBox="1"/>
          <p:nvPr/>
        </p:nvSpPr>
        <p:spPr bwMode="auto">
          <a:xfrm>
            <a:off x="-651591" y="1619037"/>
            <a:ext cx="7073661" cy="1405533"/>
          </a:xfrm>
          <a:prstGeom prst="cloud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5400" b="1" dirty="0">
                <a:solidFill>
                  <a:srgbClr val="C00000"/>
                </a:solidFill>
                <a:cs typeface="Times New Roman" panose="02020603050405020304" pitchFamily="18" charset="0"/>
              </a:rPr>
              <a:t>تدريب على اختبار</a:t>
            </a:r>
          </a:p>
        </p:txBody>
      </p:sp>
    </p:spTree>
    <p:extLst>
      <p:ext uri="{BB962C8B-B14F-4D97-AF65-F5344CB8AC3E}">
        <p14:creationId xmlns:p14="http://schemas.microsoft.com/office/powerpoint/2010/main" val="8099334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C295718A-8749-1E9F-8B76-9692BC728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016" y="1412776"/>
            <a:ext cx="7597775" cy="1261884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800" b="1" cap="small" dirty="0">
                <a:solidFill>
                  <a:prstClr val="black"/>
                </a:solidFill>
                <a:latin typeface="Calibri"/>
              </a:rPr>
              <a:t>36) إذا كان طول مستطيل يساوي ثلاثة أمثال عرضه ومساحته 75 سنتمترًا مربعًا، فما طوله؟</a:t>
            </a:r>
            <a:endParaRPr lang="en-US" sz="3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4658BA7-8887-81D7-2E03-871D2CEEA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267075"/>
            <a:ext cx="6840538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FF00FF"/>
                </a:solidFill>
                <a:latin typeface="+mn-lt"/>
                <a:cs typeface="+mn-cs"/>
              </a:rPr>
              <a:t>أ) 25 سم  </a:t>
            </a: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FF00FF"/>
                </a:solidFill>
                <a:latin typeface="+mn-lt"/>
                <a:cs typeface="+mn-cs"/>
              </a:rPr>
              <a:t>ب) 15 سم</a:t>
            </a:r>
            <a:endParaRPr lang="ar-EG" sz="3600" dirty="0">
              <a:solidFill>
                <a:srgbClr val="FF00FF"/>
              </a:solidFill>
              <a:latin typeface="+mn-lt"/>
              <a:cs typeface="+mn-cs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FF00FF"/>
                </a:solidFill>
                <a:latin typeface="+mn-lt"/>
                <a:cs typeface="+mn-cs"/>
              </a:rPr>
              <a:t>جـ</a:t>
            </a:r>
            <a:r>
              <a:rPr lang="ar-EG" sz="3600" b="1" cap="small" dirty="0">
                <a:solidFill>
                  <a:srgbClr val="FF00FF"/>
                </a:solidFill>
                <a:latin typeface="+mn-lt"/>
                <a:cs typeface="+mn-cs"/>
              </a:rPr>
              <a:t>) 10 سم </a:t>
            </a: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FF00FF"/>
                </a:solidFill>
                <a:latin typeface="+mn-lt"/>
                <a:cs typeface="+mn-cs"/>
              </a:rPr>
              <a:t>د) 5 سم</a:t>
            </a:r>
            <a:endParaRPr lang="en-US" sz="3600" dirty="0">
              <a:solidFill>
                <a:srgbClr val="FF00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comb/>
    <p:sndAc>
      <p:stSnd>
        <p:snd r:embed="rId2" name="SOUND4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50B907E9-5870-14DB-746B-BC512D783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981075"/>
            <a:ext cx="698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مساحة المستطيل = الطول × العرض 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C5A2CC2E-CF01-D7A2-DCFD-14EFC12DA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943475"/>
            <a:ext cx="2376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ص</a:t>
            </a:r>
            <a:r>
              <a:rPr lang="ar-EG" altLang="ar-EG" sz="3600" b="1" baseline="3000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 = 25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EA8C1C9B-C045-54FE-DFDE-64F07E1F6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078288"/>
            <a:ext cx="2447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75 = 3ص</a:t>
            </a:r>
            <a:r>
              <a:rPr lang="ar-EG" altLang="ar-EG" sz="3600" b="1" baseline="3000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5EC90C8D-4F9A-604E-C0F5-58D243158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062163"/>
            <a:ext cx="698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نفرض أن العرض = ص 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EECA43CA-C093-2955-F523-70E153888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950" y="3070225"/>
            <a:ext cx="6983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إذن الطول = 3ص 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34" grpId="0"/>
      <p:bldP spid="36" grpId="0"/>
      <p:bldP spid="37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48175B47-7956-A5E2-2C00-F5EC3FF67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341438"/>
            <a:ext cx="698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ص =    25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مجموعة 22">
            <a:extLst>
              <a:ext uri="{FF2B5EF4-FFF2-40B4-BE49-F238E27FC236}">
                <a16:creationId xmlns:a16="http://schemas.microsoft.com/office/drawing/2014/main" id="{497B28CF-1D8F-EEEC-479E-84AA8687CC6B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1341438"/>
            <a:ext cx="1368425" cy="503237"/>
            <a:chOff x="2050934" y="979908"/>
            <a:chExt cx="1368938" cy="504876"/>
          </a:xfrm>
        </p:grpSpPr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19DC4EA0-A9C9-A21B-2F37-DB2BD32E0FC1}"/>
                </a:ext>
              </a:extLst>
            </p:cNvPr>
            <p:cNvCxnSpPr/>
            <p:nvPr/>
          </p:nvCxnSpPr>
          <p:spPr>
            <a:xfrm flipH="1">
              <a:off x="3275355" y="1268181"/>
              <a:ext cx="144517" cy="21660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7667C17C-917B-A51D-E5BC-485FFE85019C}"/>
                </a:ext>
              </a:extLst>
            </p:cNvPr>
            <p:cNvCxnSpPr/>
            <p:nvPr/>
          </p:nvCxnSpPr>
          <p:spPr>
            <a:xfrm>
              <a:off x="3275355" y="981500"/>
              <a:ext cx="9529" cy="50328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CB2A0D59-3B3F-2AEE-24A4-F64D76C5DCB9}"/>
                </a:ext>
              </a:extLst>
            </p:cNvPr>
            <p:cNvCxnSpPr/>
            <p:nvPr/>
          </p:nvCxnSpPr>
          <p:spPr>
            <a:xfrm>
              <a:off x="2050934" y="979908"/>
              <a:ext cx="1224421" cy="1751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10">
            <a:extLst>
              <a:ext uri="{FF2B5EF4-FFF2-40B4-BE49-F238E27FC236}">
                <a16:creationId xmlns:a16="http://schemas.microsoft.com/office/drawing/2014/main" id="{A871BD09-C8D3-4528-882C-F9A51C6C9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727575"/>
            <a:ext cx="4895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الاختيار الصحيح: ب) 15 سم </a:t>
            </a:r>
            <a:endParaRPr lang="en-US" altLang="ar-EG" sz="36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1FDEC0E9-2D47-3EB2-B9FE-2E9926333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422525"/>
            <a:ext cx="165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ص = 5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D5903FA9-79A4-8326-2016-5762EB245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502025"/>
            <a:ext cx="69834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الطول = 3 × 5 = 15 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4" grpId="0"/>
      <p:bldP spid="36" grpId="0"/>
      <p:bldP spid="37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FEF35404-B55B-8E5A-4DD1-90F0A676D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731" y="1196752"/>
            <a:ext cx="68405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algn="justLow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800" b="1" cap="small" dirty="0">
                <a:solidFill>
                  <a:srgbClr val="FF00FF"/>
                </a:solidFill>
                <a:latin typeface="Arial" charset="0"/>
                <a:cs typeface="Arial" charset="0"/>
              </a:rPr>
              <a:t>37) </a:t>
            </a:r>
            <a:r>
              <a:rPr lang="ar-EG" sz="3800" b="1" cap="small" dirty="0">
                <a:solidFill>
                  <a:srgbClr val="0000FF"/>
                </a:solidFill>
                <a:latin typeface="Arial" charset="0"/>
                <a:cs typeface="Arial" charset="0"/>
              </a:rPr>
              <a:t>إجابة قصيرة: </a:t>
            </a:r>
            <a:r>
              <a:rPr lang="ar-EG" sz="3800" b="1" cap="small" dirty="0">
                <a:latin typeface="Arial" charset="0"/>
                <a:cs typeface="Arial" charset="0"/>
              </a:rPr>
              <a:t>يمكن تمثيل عدد سكان إحدى المدن بالمعادلة ص = 22000 + 1200ن، حيث (ص) عدد السكان، (ن) عدد السنوات بعد عام 1438 هـ، ما عدد السنوات اللازمة بعد عام 1438 ه</a:t>
            </a:r>
            <a:r>
              <a:rPr lang="ar-SA" sz="3800" b="1" cap="small" dirty="0">
                <a:latin typeface="Arial" charset="0"/>
                <a:cs typeface="Arial" charset="0"/>
              </a:rPr>
              <a:t>ـ</a:t>
            </a:r>
            <a:r>
              <a:rPr lang="ar-EG" sz="3800" b="1" cap="small" dirty="0">
                <a:latin typeface="Arial" charset="0"/>
                <a:cs typeface="Arial" charset="0"/>
              </a:rPr>
              <a:t> ليصبح عدد سكانها 28000 نسمة؟</a:t>
            </a:r>
            <a:endParaRPr lang="en-US" sz="3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newsflash/>
    <p:sndAc>
      <p:stSnd>
        <p:snd r:embed="rId2" name="cached_jewelappea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8C73BEE9-B6F5-9150-E6D5-379AA9A8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558925"/>
            <a:ext cx="698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28000 = 22000 + 1200ن 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427A8889-DDCF-B6C9-EC13-AD9EB7A2C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927350"/>
            <a:ext cx="698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2060"/>
                </a:solidFill>
                <a:latin typeface="Arial" panose="020B0604020202020204" pitchFamily="34" charset="0"/>
              </a:rPr>
              <a:t>1200ن = 28000 – 22000 = 6000 </a:t>
            </a:r>
            <a:endParaRPr lang="en-US" altLang="ar-EG" sz="3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19BA7704-2D85-5AAD-6DE9-4C03FA69B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330700"/>
            <a:ext cx="6983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ن = 5 إذن عدد السنوات = 5 سنوات</a:t>
            </a:r>
            <a:endParaRPr lang="en-US" altLang="ar-EG" sz="36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6" grpId="0"/>
      <p:bldP spid="37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815528">
            <a:off x="-2314957" y="-2794273"/>
            <a:ext cx="9765048" cy="9321183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6" y="0"/>
                </a:lnTo>
                <a:lnTo>
                  <a:pt x="19530096" y="18642365"/>
                </a:lnTo>
                <a:lnTo>
                  <a:pt x="0" y="186423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-905540" flipH="1">
            <a:off x="6825294" y="1141904"/>
            <a:ext cx="1374105" cy="2769681"/>
          </a:xfrm>
          <a:custGeom>
            <a:avLst/>
            <a:gdLst/>
            <a:ahLst/>
            <a:cxnLst/>
            <a:rect l="l" t="t" r="r" b="b"/>
            <a:pathLst>
              <a:path w="2748210" h="5539361">
                <a:moveTo>
                  <a:pt x="2748210" y="0"/>
                </a:moveTo>
                <a:lnTo>
                  <a:pt x="0" y="0"/>
                </a:lnTo>
                <a:lnTo>
                  <a:pt x="0" y="5539361"/>
                </a:lnTo>
                <a:lnTo>
                  <a:pt x="2748210" y="5539361"/>
                </a:lnTo>
                <a:lnTo>
                  <a:pt x="274821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5473587">
            <a:off x="5384424" y="4330061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4" y="0"/>
                </a:lnTo>
                <a:lnTo>
                  <a:pt x="509814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6" name="Freeform 66"/>
          <p:cNvSpPr/>
          <p:nvPr/>
        </p:nvSpPr>
        <p:spPr>
          <a:xfrm rot="-565416">
            <a:off x="6357487" y="1923637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5" y="0"/>
                </a:lnTo>
                <a:lnTo>
                  <a:pt x="509815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Freeform 67"/>
          <p:cNvSpPr/>
          <p:nvPr/>
        </p:nvSpPr>
        <p:spPr>
          <a:xfrm rot="3364667">
            <a:off x="5084084" y="3677288"/>
            <a:ext cx="1276408" cy="1276408"/>
          </a:xfrm>
          <a:custGeom>
            <a:avLst/>
            <a:gdLst/>
            <a:ahLst/>
            <a:cxnLst/>
            <a:rect l="l" t="t" r="r" b="b"/>
            <a:pathLst>
              <a:path w="2552815" h="2552815">
                <a:moveTo>
                  <a:pt x="0" y="0"/>
                </a:moveTo>
                <a:lnTo>
                  <a:pt x="2552815" y="0"/>
                </a:lnTo>
                <a:lnTo>
                  <a:pt x="2552815" y="2552815"/>
                </a:lnTo>
                <a:lnTo>
                  <a:pt x="0" y="2552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Freeform 68"/>
          <p:cNvSpPr/>
          <p:nvPr/>
        </p:nvSpPr>
        <p:spPr>
          <a:xfrm rot="9572912">
            <a:off x="5834246" y="3055844"/>
            <a:ext cx="1828800" cy="970738"/>
          </a:xfrm>
          <a:custGeom>
            <a:avLst/>
            <a:gdLst/>
            <a:ahLst/>
            <a:cxnLst/>
            <a:rect l="l" t="t" r="r" b="b"/>
            <a:pathLst>
              <a:path w="3657600" h="1941475">
                <a:moveTo>
                  <a:pt x="0" y="0"/>
                </a:moveTo>
                <a:lnTo>
                  <a:pt x="3657600" y="0"/>
                </a:lnTo>
                <a:lnTo>
                  <a:pt x="3657600" y="1941475"/>
                </a:lnTo>
                <a:lnTo>
                  <a:pt x="0" y="19414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Freeform 82">
            <a:extLst>
              <a:ext uri="{FF2B5EF4-FFF2-40B4-BE49-F238E27FC236}">
                <a16:creationId xmlns:a16="http://schemas.microsoft.com/office/drawing/2014/main" id="{2C374660-B72D-FD73-C943-9201A5578490}"/>
              </a:ext>
            </a:extLst>
          </p:cNvPr>
          <p:cNvSpPr/>
          <p:nvPr/>
        </p:nvSpPr>
        <p:spPr>
          <a:xfrm>
            <a:off x="-257159" y="1273647"/>
            <a:ext cx="5935635" cy="2292928"/>
          </a:xfrm>
          <a:custGeom>
            <a:avLst/>
            <a:gdLst/>
            <a:ahLst/>
            <a:cxnLst/>
            <a:rect l="l" t="t" r="r" b="b"/>
            <a:pathLst>
              <a:path w="1230934" h="514754">
                <a:moveTo>
                  <a:pt x="0" y="0"/>
                </a:moveTo>
                <a:lnTo>
                  <a:pt x="1230934" y="0"/>
                </a:lnTo>
                <a:lnTo>
                  <a:pt x="1230934" y="514754"/>
                </a:lnTo>
                <a:lnTo>
                  <a:pt x="0" y="5147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4" name="TextBox 3">
            <a:extLst>
              <a:ext uri="{FF2B5EF4-FFF2-40B4-BE49-F238E27FC236}">
                <a16:creationId xmlns:a16="http://schemas.microsoft.com/office/drawing/2014/main" id="{9E272207-FDF7-45CF-BD65-EB235F466924}"/>
              </a:ext>
            </a:extLst>
          </p:cNvPr>
          <p:cNvSpPr txBox="1"/>
          <p:nvPr/>
        </p:nvSpPr>
        <p:spPr bwMode="auto">
          <a:xfrm>
            <a:off x="-651591" y="1619037"/>
            <a:ext cx="7073661" cy="1405533"/>
          </a:xfrm>
          <a:prstGeom prst="cloud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تدريب على اختبار</a:t>
            </a:r>
          </a:p>
        </p:txBody>
      </p:sp>
    </p:spTree>
    <p:extLst>
      <p:ext uri="{BB962C8B-B14F-4D97-AF65-F5344CB8AC3E}">
        <p14:creationId xmlns:p14="http://schemas.microsoft.com/office/powerpoint/2010/main" val="27783846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AD79C14-9CA6-8C56-CE82-ED0590A17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731" y="2396812"/>
            <a:ext cx="6840538" cy="120032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latin typeface="Calibri"/>
              </a:rPr>
              <a:t>اكتب كلًا مما يأتي في أبسط صورة، مفترضًا أن المقام لا يساوي صفرًا:</a:t>
            </a:r>
            <a:r>
              <a:rPr lang="ar-SA" sz="3600" b="1" cap="small" dirty="0">
                <a:latin typeface="Calibri"/>
              </a:rPr>
              <a:t> (مهارة سابقة)</a:t>
            </a:r>
            <a:endParaRPr lang="en-US" sz="3600" dirty="0">
              <a:latin typeface="Calibri"/>
            </a:endParaRPr>
          </a:p>
        </p:txBody>
      </p:sp>
    </p:spTree>
  </p:cSld>
  <p:clrMapOvr>
    <a:masterClrMapping/>
  </p:clrMapOvr>
  <p:transition>
    <p:newsflash/>
    <p:sndAc>
      <p:stSnd>
        <p:snd r:embed="rId2" name="cached_endoflevelpop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846A253B-0E79-20C8-B1A4-7B34CA8BE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017713"/>
            <a:ext cx="67865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latin typeface="+mn-lt"/>
                <a:cs typeface="+mn-cs"/>
              </a:rPr>
              <a:t>38)  </a:t>
            </a:r>
            <a:r>
              <a:rPr lang="ar-EG" sz="4000" b="1" cap="small" dirty="0">
                <a:solidFill>
                  <a:srgbClr val="0000FF"/>
                </a:solidFill>
                <a:latin typeface="+mn-lt"/>
                <a:cs typeface="+mn-cs"/>
              </a:rPr>
              <a:t>أ</a:t>
            </a:r>
            <a:r>
              <a:rPr lang="ar-EG" sz="4000" b="1" baseline="30000" dirty="0">
                <a:solidFill>
                  <a:srgbClr val="0000FF"/>
                </a:solidFill>
                <a:latin typeface="+mn-lt"/>
                <a:cs typeface="+mn-cs"/>
              </a:rPr>
              <a:t>6</a:t>
            </a:r>
            <a:endParaRPr lang="ar-SA" sz="4000" b="1" cap="small" dirty="0">
              <a:solidFill>
                <a:srgbClr val="0000FF"/>
              </a:solidFill>
              <a:latin typeface="+mn-lt"/>
              <a:cs typeface="+mn-cs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cap="small" dirty="0">
                <a:solidFill>
                  <a:srgbClr val="0000FF"/>
                </a:solidFill>
                <a:latin typeface="+mn-lt"/>
                <a:cs typeface="+mn-cs"/>
              </a:rPr>
              <a:t>     </a:t>
            </a:r>
            <a:r>
              <a:rPr lang="ar-EG" sz="4000" b="1" cap="small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ar-SA" sz="4000" b="1" cap="small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ar-EG" sz="4000" b="1" cap="small" dirty="0">
                <a:solidFill>
                  <a:srgbClr val="0000FF"/>
                </a:solidFill>
                <a:latin typeface="+mn-lt"/>
                <a:cs typeface="+mn-cs"/>
              </a:rPr>
              <a:t>أ</a:t>
            </a:r>
            <a:r>
              <a:rPr lang="ar-EG" sz="4000" b="1" baseline="30000" dirty="0">
                <a:solidFill>
                  <a:srgbClr val="0000FF"/>
                </a:solidFill>
                <a:latin typeface="+mn-lt"/>
                <a:cs typeface="+mn-cs"/>
              </a:rPr>
              <a:t>3</a:t>
            </a:r>
            <a:r>
              <a:rPr lang="ar-SA" sz="4000" b="1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endParaRPr lang="en-US" sz="4000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0C4B54-3461-1479-D1D9-444EC273F105}"/>
              </a:ext>
            </a:extLst>
          </p:cNvPr>
          <p:cNvCxnSpPr/>
          <p:nvPr/>
        </p:nvCxnSpPr>
        <p:spPr>
          <a:xfrm>
            <a:off x="6057900" y="2574925"/>
            <a:ext cx="642938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0">
            <a:extLst>
              <a:ext uri="{FF2B5EF4-FFF2-40B4-BE49-F238E27FC236}">
                <a16:creationId xmlns:a16="http://schemas.microsoft.com/office/drawing/2014/main" id="{CDAD3659-5A3E-5A92-E71E-CF24674E1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516313"/>
            <a:ext cx="2376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C00000"/>
                </a:solidFill>
                <a:latin typeface="Arial" panose="020B0604020202020204" pitchFamily="34" charset="0"/>
              </a:rPr>
              <a:t>أ</a:t>
            </a:r>
            <a:r>
              <a:rPr lang="ar-EG" altLang="ar-EG" sz="3600" b="1" baseline="30000">
                <a:solidFill>
                  <a:srgbClr val="C00000"/>
                </a:solidFill>
                <a:latin typeface="Arial" panose="020B0604020202020204" pitchFamily="34" charset="0"/>
              </a:rPr>
              <a:t>6-3</a:t>
            </a: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ar-EG" altLang="ar-EG" sz="4000" b="1">
                <a:solidFill>
                  <a:srgbClr val="C00000"/>
                </a:solidFill>
                <a:latin typeface="Arial" panose="020B0604020202020204" pitchFamily="34" charset="0"/>
              </a:rPr>
              <a:t>= أ</a:t>
            </a:r>
            <a:r>
              <a:rPr lang="ar-EG" altLang="ar-EG" sz="3600" b="1" baseline="3000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  <a:endParaRPr lang="en-US" altLang="ar-EG" sz="36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d"/>
    <p:sndAc>
      <p:stSnd>
        <p:snd r:embed="rId3" name="SOUND19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3013</Words>
  <Application>Microsoft Macintosh PowerPoint</Application>
  <PresentationFormat>عرض على الشاشة (4:3)</PresentationFormat>
  <Paragraphs>573</Paragraphs>
  <Slides>118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118</vt:i4>
      </vt:variant>
    </vt:vector>
  </HeadingPairs>
  <TitlesOfParts>
    <vt:vector size="125" baseType="lpstr">
      <vt:lpstr>Arial</vt:lpstr>
      <vt:lpstr>Calibri</vt:lpstr>
      <vt:lpstr>Cambria Math</vt:lpstr>
      <vt:lpstr>Times New Roman</vt:lpstr>
      <vt:lpstr>Office Theme</vt:lpstr>
      <vt:lpstr>3_Office Theme</vt:lpstr>
      <vt:lpstr>5_Office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رياضة 3 متوسط الفصل الثامن</dc:title>
  <dc:subject>تابع (8-3) حل المعادلات التربيعية بإكمال المربع</dc:subject>
  <dc:creator>Eman Adel</dc:creator>
  <cp:lastModifiedBy>Mahmood Bayoumi</cp:lastModifiedBy>
  <cp:revision>866</cp:revision>
  <dcterms:created xsi:type="dcterms:W3CDTF">2010-11-24T21:27:19Z</dcterms:created>
  <dcterms:modified xsi:type="dcterms:W3CDTF">2026-03-27T10:55:32Z</dcterms:modified>
</cp:coreProperties>
</file>