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76" r:id="rId2"/>
    <p:sldId id="270" r:id="rId3"/>
    <p:sldId id="258" r:id="rId4"/>
    <p:sldId id="271" r:id="rId5"/>
    <p:sldId id="259" r:id="rId6"/>
    <p:sldId id="261" r:id="rId7"/>
    <p:sldId id="265" r:id="rId8"/>
    <p:sldId id="272" r:id="rId9"/>
    <p:sldId id="262" r:id="rId10"/>
    <p:sldId id="278" r:id="rId11"/>
    <p:sldId id="273" r:id="rId12"/>
    <p:sldId id="263" r:id="rId13"/>
    <p:sldId id="264" r:id="rId14"/>
    <p:sldId id="281" r:id="rId15"/>
    <p:sldId id="274" r:id="rId16"/>
    <p:sldId id="268" r:id="rId17"/>
    <p:sldId id="275" r:id="rId18"/>
    <p:sldId id="277" r:id="rId19"/>
    <p:sldId id="279" r:id="rId20"/>
    <p:sldId id="280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55DBEB-28AA-44D6-BEC6-9820855FC63B}" type="datetimeFigureOut">
              <a:rPr lang="ar-SA" smtClean="0"/>
              <a:pPr/>
              <a:t>01/09/46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7D30B75-07FF-44A8-BFB4-01015C2E29A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42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B75-07FF-44A8-BFB4-01015C2E29AA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724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B75-07FF-44A8-BFB4-01015C2E29AA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01/09/46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01/09/46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01/09/46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01/09/46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01/09/46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01/09/46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01/09/46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01/09/46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01/09/46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01/09/46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01/09/46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7CC4-C33D-4426-ABEA-3E24EF57B2BA}" type="datetimeFigureOut">
              <a:rPr lang="ar-SA" smtClean="0"/>
              <a:pPr/>
              <a:t>01/09/46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dohamath.com/vb/uploaded/1700_1219115868.jpg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http://www.dohamath.com/vb/uploaded/1700_1219115868.jpg" TargetMode="Externa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52" y="-27384"/>
            <a:ext cx="9164504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مربع نص 4"/>
          <p:cNvSpPr txBox="1"/>
          <p:nvPr/>
        </p:nvSpPr>
        <p:spPr>
          <a:xfrm>
            <a:off x="7223022" y="1139975"/>
            <a:ext cx="1802990" cy="1084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600" b="1" dirty="0">
                <a:solidFill>
                  <a:srgbClr val="5E5E5E"/>
                </a:solidFill>
                <a:sym typeface="Helvetica Neue"/>
              </a:rPr>
              <a:t>درست </a:t>
            </a:r>
            <a:r>
              <a:rPr lang="ar-SA" sz="1600" b="1" dirty="0" smtClean="0">
                <a:solidFill>
                  <a:srgbClr val="5E5E5E"/>
                </a:solidFill>
                <a:sym typeface="Helvetica Neue"/>
              </a:rPr>
              <a:t>حل المعادلات التربيعية بالتحليل إلى العوامل.</a:t>
            </a:r>
            <a:endParaRPr lang="ar-SA" sz="1600" b="1" dirty="0">
              <a:solidFill>
                <a:srgbClr val="5E5E5E"/>
              </a:solidFill>
              <a:sym typeface="Helvetica Neue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236296" y="2348880"/>
            <a:ext cx="1802990" cy="1154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300" b="1" dirty="0" smtClean="0"/>
              <a:t>أحل المعادلات التربيعية بيانياً</a:t>
            </a:r>
            <a:endParaRPr lang="ar-SA" sz="13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300" b="1" dirty="0" smtClean="0">
                <a:solidFill>
                  <a:srgbClr val="5E5E5E"/>
                </a:solidFill>
                <a:sym typeface="Helvetica Neue"/>
              </a:rPr>
              <a:t>أقدر حلول المعادلات التربيعية من تمثيلها البياني</a:t>
            </a:r>
            <a:endParaRPr lang="ar-SA" sz="13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236296" y="3750146"/>
            <a:ext cx="180299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 smtClean="0"/>
              <a:t>الجذر المكرر</a:t>
            </a:r>
            <a:endParaRPr lang="ar-SA" sz="20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7051775" y="289337"/>
            <a:ext cx="2172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cs typeface="+mj-cs"/>
              </a:rPr>
              <a:t>  الدوال التربيعية</a:t>
            </a:r>
            <a:endParaRPr lang="ar-EG" sz="2800" b="1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6697"/>
            <a:ext cx="1304345" cy="11811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/>
          <a:srcRect r="3563" b="85046"/>
          <a:stretch/>
        </p:blipFill>
        <p:spPr>
          <a:xfrm>
            <a:off x="1979712" y="447827"/>
            <a:ext cx="4464496" cy="601605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5216843" y="1199616"/>
            <a:ext cx="1319593" cy="403957"/>
          </a:xfrm>
          <a:prstGeom prst="rect">
            <a:avLst/>
          </a:prstGeom>
          <a:noFill/>
        </p:spPr>
        <p:txBody>
          <a:bodyPr wrap="none" lIns="34290" tIns="17145" rIns="34290" bIns="17145">
            <a:spAutoFit/>
          </a:bodyPr>
          <a:lstStyle/>
          <a:p>
            <a:pPr algn="ctr"/>
            <a:r>
              <a:rPr lang="ar-SA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معرفة سابقة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073EAC1-031C-7940-BF02-387C98F0C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5" y="4673476"/>
            <a:ext cx="1752385" cy="1773671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7317438" y="5842776"/>
            <a:ext cx="69762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200" b="1" dirty="0" smtClean="0"/>
              <a:t>الرياضيات</a:t>
            </a:r>
            <a:endParaRPr lang="ar-SA" sz="1200" b="1" dirty="0"/>
          </a:p>
        </p:txBody>
      </p:sp>
      <p:pic>
        <p:nvPicPr>
          <p:cNvPr id="15" name="صورة 3">
            <a:extLst>
              <a:ext uri="{FF2B5EF4-FFF2-40B4-BE49-F238E27FC236}">
                <a16:creationId xmlns:a16="http://schemas.microsoft.com/office/drawing/2014/main" id="{F66E5056-96CC-7947-82A2-B068E567E8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5" y="5085184"/>
            <a:ext cx="1008112" cy="144016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EB6B0FB-E363-444A-BF8C-93B201B2018B}"/>
              </a:ext>
            </a:extLst>
          </p:cNvPr>
          <p:cNvSpPr txBox="1"/>
          <p:nvPr/>
        </p:nvSpPr>
        <p:spPr>
          <a:xfrm rot="10800000" flipV="1">
            <a:off x="189999" y="5985482"/>
            <a:ext cx="925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latin typeface="Farah" pitchFamily="2" charset="0"/>
                <a:cs typeface="Farah" pitchFamily="2" charset="0"/>
              </a:rPr>
              <a:t>الكتاب </a:t>
            </a:r>
          </a:p>
          <a:p>
            <a:pPr algn="ctr"/>
            <a:r>
              <a:rPr lang="ar-SA" sz="1200" b="1" dirty="0">
                <a:latin typeface="Farah" pitchFamily="2" charset="0"/>
                <a:cs typeface="Farah" pitchFamily="2" charset="0"/>
              </a:rPr>
              <a:t>صفحة </a:t>
            </a:r>
            <a:r>
              <a:rPr lang="ar-SA" sz="1200" b="1" dirty="0" smtClean="0">
                <a:latin typeface="Farah" pitchFamily="2" charset="0"/>
                <a:cs typeface="Farah" pitchFamily="2" charset="0"/>
              </a:rPr>
              <a:t>22</a:t>
            </a:r>
            <a:endParaRPr lang="ar-SA" sz="1200" b="1" dirty="0">
              <a:latin typeface="Farah" pitchFamily="2" charset="0"/>
              <a:cs typeface="Farah" pitchFamily="2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320745" y="1747637"/>
            <a:ext cx="52794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أوجدي حل المعادلة التالية باستعمال التحليل الى عوامل؟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9" name="سهم بشكل U 18"/>
          <p:cNvSpPr/>
          <p:nvPr/>
        </p:nvSpPr>
        <p:spPr>
          <a:xfrm flipH="1">
            <a:off x="1653809" y="3597722"/>
            <a:ext cx="3352348" cy="407342"/>
          </a:xfrm>
          <a:prstGeom prst="uturnArrow">
            <a:avLst>
              <a:gd name="adj1" fmla="val 26969"/>
              <a:gd name="adj2" fmla="val 25000"/>
              <a:gd name="adj3" fmla="val 30908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1187624" y="2420888"/>
            <a:ext cx="1425429" cy="500066"/>
            <a:chOff x="1857356" y="2786058"/>
            <a:chExt cx="2214578" cy="714380"/>
          </a:xfrm>
        </p:grpSpPr>
        <p:sp>
          <p:nvSpPr>
            <p:cNvPr id="21" name="مستطيل مستدير الزوايا 20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مستطيل مستدير الزوايا 21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3" name="مربع نص 22"/>
          <p:cNvSpPr txBox="1"/>
          <p:nvPr/>
        </p:nvSpPr>
        <p:spPr>
          <a:xfrm>
            <a:off x="1187624" y="2420888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1  ،  2</a:t>
            </a:r>
            <a:endParaRPr lang="ar-SA" sz="2400" b="1" baseline="300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2170613" y="2433363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1</a:t>
            </a:r>
            <a:endParaRPr lang="ar-SA" sz="2400" b="1" baseline="30000" dirty="0"/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1519121" y="2970383"/>
            <a:ext cx="554297" cy="558996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2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6" name="سهم منحني 25"/>
          <p:cNvSpPr/>
          <p:nvPr/>
        </p:nvSpPr>
        <p:spPr>
          <a:xfrm rot="5400000">
            <a:off x="2334235" y="2991437"/>
            <a:ext cx="1473629" cy="697642"/>
          </a:xfrm>
          <a:prstGeom prst="bentArrow">
            <a:avLst>
              <a:gd name="adj1" fmla="val 23078"/>
              <a:gd name="adj2" fmla="val 11539"/>
              <a:gd name="adj3" fmla="val 23107"/>
              <a:gd name="adj4" fmla="val 452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خماسي 26"/>
          <p:cNvSpPr/>
          <p:nvPr/>
        </p:nvSpPr>
        <p:spPr>
          <a:xfrm rot="5400000">
            <a:off x="2054555" y="3553414"/>
            <a:ext cx="592831" cy="742517"/>
          </a:xfrm>
          <a:prstGeom prst="homePlate">
            <a:avLst>
              <a:gd name="adj" fmla="val 5212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/>
          <p:cNvSpPr txBox="1"/>
          <p:nvPr/>
        </p:nvSpPr>
        <p:spPr>
          <a:xfrm>
            <a:off x="1911578" y="3673312"/>
            <a:ext cx="85725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نطرح</a:t>
            </a:r>
            <a:endParaRPr lang="ar-SA" b="1" baseline="30000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3146740" y="4583052"/>
            <a:ext cx="140138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/>
              <a:t>( ن + 1 )</a:t>
            </a:r>
            <a:endParaRPr lang="ar-SA" sz="2400" b="1" baseline="300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1530193" y="4584432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/>
              <a:t>( ن  - 2 )</a:t>
            </a:r>
            <a:endParaRPr lang="ar-SA" sz="2400" b="1" baseline="30000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2757283" y="5137191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/>
              <a:t>( 2 ن + 1)</a:t>
            </a:r>
            <a:endParaRPr lang="ar-SA" sz="2400" b="1" baseline="30000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1454006" y="5137191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/>
              <a:t>( ن  - 1 )</a:t>
            </a:r>
            <a:endParaRPr lang="ar-SA" sz="2400" b="1" baseline="30000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1592776" y="4057231"/>
            <a:ext cx="353333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 smtClean="0"/>
              <a:t>2 ن</a:t>
            </a:r>
            <a:r>
              <a:rPr lang="ar-SA" sz="4000" b="1" spc="-100" baseline="30000" dirty="0" smtClean="0"/>
              <a:t>2</a:t>
            </a:r>
            <a:r>
              <a:rPr lang="ar-SA" sz="3200" b="1" dirty="0" smtClean="0"/>
              <a:t>    </a:t>
            </a:r>
            <a:r>
              <a:rPr lang="ar-SA" sz="3200" b="1" dirty="0" smtClean="0">
                <a:solidFill>
                  <a:srgbClr val="FF0000"/>
                </a:solidFill>
              </a:rPr>
              <a:t>ــ  1 ن    </a:t>
            </a:r>
            <a:r>
              <a:rPr lang="ar-SA" sz="3200" b="1" dirty="0" smtClean="0"/>
              <a:t>ــ   1</a:t>
            </a:r>
            <a:endParaRPr lang="ar-SA" sz="3200" b="1" baseline="30000" dirty="0"/>
          </a:p>
        </p:txBody>
      </p:sp>
      <p:sp>
        <p:nvSpPr>
          <p:cNvPr id="35" name="وسيلة شرح مستطيلة 34"/>
          <p:cNvSpPr/>
          <p:nvPr/>
        </p:nvSpPr>
        <p:spPr>
          <a:xfrm>
            <a:off x="4107920" y="2444831"/>
            <a:ext cx="2472194" cy="789553"/>
          </a:xfrm>
          <a:prstGeom prst="wedgeRectCallout">
            <a:avLst>
              <a:gd name="adj1" fmla="val -61486"/>
              <a:gd name="adj2" fmla="val 18194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إشارة الأوسط مع الأكبر وعكسها مع الأصغر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262100" y="4658695"/>
            <a:ext cx="18784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نقسم المعاملات على 2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6967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6" grpId="0"/>
      <p:bldP spid="18" grpId="0"/>
      <p:bldP spid="19" grpId="0" animBg="1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2" grpId="0"/>
      <p:bldP spid="33" grpId="0"/>
      <p:bldP spid="34" grpId="0"/>
      <p:bldP spid="35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G_3178.jpeg" descr="IMG_3178.jpeg"/>
          <p:cNvPicPr>
            <a:picLocks noChangeAspect="1"/>
          </p:cNvPicPr>
          <p:nvPr/>
        </p:nvPicPr>
        <p:blipFill rotWithShape="1">
          <a:blip r:embed="rId2">
            <a:extLst/>
          </a:blip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مجموعة 72"/>
          <p:cNvGrpSpPr/>
          <p:nvPr/>
        </p:nvGrpSpPr>
        <p:grpSpPr>
          <a:xfrm>
            <a:off x="442886" y="1571614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5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2072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3266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58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" name="مجموعة 293"/>
          <p:cNvGrpSpPr/>
          <p:nvPr/>
        </p:nvGrpSpPr>
        <p:grpSpPr>
          <a:xfrm>
            <a:off x="5143504" y="714356"/>
            <a:ext cx="3786214" cy="5500728"/>
            <a:chOff x="5357818" y="714356"/>
            <a:chExt cx="3571900" cy="5929354"/>
          </a:xfrm>
        </p:grpSpPr>
        <p:grpSp>
          <p:nvGrpSpPr>
            <p:cNvPr id="7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372238" y="1328724"/>
                <a:ext cx="1571636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معادلة المحور</a:t>
                </a:r>
                <a:endParaRPr lang="ar-SA" sz="2200" b="1" dirty="0"/>
              </a:p>
            </p:txBody>
          </p:sp>
        </p:grpSp>
        <p:grpSp>
          <p:nvGrpSpPr>
            <p:cNvPr id="8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الرأس</a:t>
                </a:r>
                <a:endParaRPr lang="ar-SA" sz="2200" b="1" dirty="0"/>
              </a:p>
            </p:txBody>
          </p:sp>
        </p:grpSp>
        <p:grpSp>
          <p:nvGrpSpPr>
            <p:cNvPr id="9" name="مجموعة 126"/>
            <p:cNvGrpSpPr/>
            <p:nvPr/>
          </p:nvGrpSpPr>
          <p:grpSpPr>
            <a:xfrm>
              <a:off x="5357818" y="2786058"/>
              <a:ext cx="3571900" cy="2214578"/>
              <a:chOff x="5357818" y="857232"/>
              <a:chExt cx="3571900" cy="2214578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372237" y="1328724"/>
                <a:ext cx="174874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الإحداثي الصادي</a:t>
                </a:r>
                <a:endParaRPr lang="ar-SA" sz="2200" b="1" dirty="0"/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2359279" y="350393"/>
            <a:ext cx="4786345" cy="571504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 smtClean="0">
                <a:solidFill>
                  <a:schemeClr val="tx1"/>
                </a:solidFill>
              </a:rPr>
              <a:t>حل المعادلة :  </a:t>
            </a:r>
            <a:r>
              <a:rPr lang="ar-SA" sz="2400" b="1" dirty="0" smtClean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 smtClean="0">
                <a:solidFill>
                  <a:schemeClr val="tx1"/>
                </a:solidFill>
              </a:rPr>
              <a:t>2</a:t>
            </a:r>
            <a:r>
              <a:rPr lang="ar-SA" sz="2400" b="1" dirty="0" smtClean="0">
                <a:solidFill>
                  <a:schemeClr val="tx1"/>
                </a:solidFill>
              </a:rPr>
              <a:t> + 4 س  = ــ 4 </a:t>
            </a:r>
            <a:r>
              <a:rPr lang="ar-SA" sz="2200" b="1" dirty="0" smtClean="0">
                <a:solidFill>
                  <a:schemeClr val="tx1"/>
                </a:solidFill>
              </a:rPr>
              <a:t>بيانيا </a:t>
            </a:r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7402787" y="466071"/>
            <a:ext cx="1147287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تأكد(3)</a:t>
            </a:r>
            <a:endParaRPr lang="ar-SA" sz="2400" b="1" baseline="30000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3114666" y="334327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2071672" y="334327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93" name="شكل حر 92"/>
          <p:cNvSpPr/>
          <p:nvPr/>
        </p:nvSpPr>
        <p:spPr>
          <a:xfrm>
            <a:off x="1985944" y="1943090"/>
            <a:ext cx="1785950" cy="2786082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542775" y="3914657"/>
            <a:ext cx="4714906" cy="2881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2586024" y="4453245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grpSp>
        <p:nvGrpSpPr>
          <p:cNvPr id="11" name="مجموعة 28"/>
          <p:cNvGrpSpPr/>
          <p:nvPr/>
        </p:nvGrpSpPr>
        <p:grpSpPr>
          <a:xfrm>
            <a:off x="6754036" y="1412776"/>
            <a:ext cx="2044736" cy="859558"/>
            <a:chOff x="6242040" y="5857892"/>
            <a:chExt cx="2044736" cy="859558"/>
          </a:xfrm>
        </p:grpSpPr>
        <p:grpSp>
          <p:nvGrpSpPr>
            <p:cNvPr id="12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 4</a:t>
                </a:r>
                <a:endParaRPr lang="ar-SA" sz="2200" b="1" dirty="0"/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2 ×  1</a:t>
                </a:r>
                <a:endParaRPr lang="ar-SA" sz="2200" b="1" dirty="0"/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 smtClean="0"/>
                <a:t>س  = ــ</a:t>
              </a:r>
              <a:endParaRPr lang="ar-SA" sz="2200" b="1" dirty="0"/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7145624" y="2174349"/>
            <a:ext cx="16287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/>
              <a:t>س  =  ــ 2</a:t>
            </a:r>
            <a:endParaRPr lang="ar-SA" sz="2200" b="1" dirty="0"/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4901539" y="3622688"/>
            <a:ext cx="4000526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 smtClean="0"/>
              <a:t>ص =  ( ــ 2 )</a:t>
            </a:r>
            <a:r>
              <a:rPr lang="ar-SA" sz="3400" b="1" spc="-100" baseline="30000" dirty="0" smtClean="0"/>
              <a:t>2 </a:t>
            </a:r>
            <a:r>
              <a:rPr lang="ar-SA" sz="2200" b="1" dirty="0" smtClean="0"/>
              <a:t>+ 4 ( ــ 2 )  +  4</a:t>
            </a:r>
            <a:endParaRPr lang="en-US" sz="2200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6880593" y="4108356"/>
            <a:ext cx="198597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 smtClean="0"/>
              <a:t>ص =   0</a:t>
            </a:r>
            <a:endParaRPr lang="en-US" sz="22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5888003" y="5629919"/>
            <a:ext cx="2243155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 smtClean="0"/>
              <a:t>(  ــ 2  ،  0 )</a:t>
            </a:r>
            <a:endParaRPr lang="en-US" sz="2200" b="1" dirty="0"/>
          </a:p>
        </p:txBody>
      </p:sp>
      <p:sp>
        <p:nvSpPr>
          <p:cNvPr id="285" name="وسيلة شرح مستطيلة مستديرة الزوايا 284"/>
          <p:cNvSpPr/>
          <p:nvPr/>
        </p:nvSpPr>
        <p:spPr>
          <a:xfrm>
            <a:off x="2214546" y="2525758"/>
            <a:ext cx="1428760" cy="474613"/>
          </a:xfrm>
          <a:prstGeom prst="wedgeRoundRectCallout">
            <a:avLst>
              <a:gd name="adj1" fmla="val -2368"/>
              <a:gd name="adj2" fmla="val 40820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الحل =  ــ 2</a:t>
            </a:r>
            <a:endParaRPr lang="ar-SA" sz="2000" b="1" dirty="0">
              <a:solidFill>
                <a:schemeClr val="tx1"/>
              </a:solidFill>
            </a:endParaRPr>
          </a:p>
        </p:txBody>
      </p:sp>
      <p:grpSp>
        <p:nvGrpSpPr>
          <p:cNvPr id="13" name="مجموعة 292"/>
          <p:cNvGrpSpPr/>
          <p:nvPr/>
        </p:nvGrpSpPr>
        <p:grpSpPr>
          <a:xfrm>
            <a:off x="827584" y="5013176"/>
            <a:ext cx="3578289" cy="942982"/>
            <a:chOff x="3571868" y="4857760"/>
            <a:chExt cx="3578289" cy="942982"/>
          </a:xfrm>
        </p:grpSpPr>
        <p:sp>
          <p:nvSpPr>
            <p:cNvPr id="289" name="دائري 288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1" name="دائري 290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smtClean="0"/>
                <a:t>حل المعادلة </a:t>
              </a:r>
              <a:endParaRPr lang="ar-SA" sz="2200" b="1" dirty="0"/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4500562" y="5369855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smtClean="0"/>
                <a:t>{  ــ 2  }</a:t>
              </a:r>
              <a:endParaRPr lang="ar-SA" sz="2200" b="1" dirty="0"/>
            </a:p>
          </p:txBody>
        </p:sp>
      </p:grp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500034" y="1028626"/>
            <a:ext cx="321471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/>
              <a:t>س</a:t>
            </a:r>
            <a:r>
              <a:rPr lang="ar-SA" sz="3600" b="1" spc="-100" baseline="30000" dirty="0" smtClean="0"/>
              <a:t>2</a:t>
            </a:r>
            <a:r>
              <a:rPr lang="ar-SA" sz="2000" b="1" dirty="0" smtClean="0"/>
              <a:t>  </a:t>
            </a:r>
            <a:r>
              <a:rPr lang="ar-SA" sz="2400" b="1" dirty="0" smtClean="0"/>
              <a:t>+ 4 س  +  4 =  0</a:t>
            </a:r>
            <a:endParaRPr lang="en-US" sz="2400" b="1" dirty="0"/>
          </a:p>
        </p:txBody>
      </p:sp>
      <p:sp>
        <p:nvSpPr>
          <p:cNvPr id="78" name="مربع نص 77"/>
          <p:cNvSpPr txBox="1"/>
          <p:nvPr/>
        </p:nvSpPr>
        <p:spPr>
          <a:xfrm>
            <a:off x="431461" y="380113"/>
            <a:ext cx="1417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صفحة 25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80065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285" grpId="0" animBg="1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_3178.jpeg" descr="IMG_317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82873"/>
            <a:ext cx="6552728" cy="537046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7223022" y="1263085"/>
            <a:ext cx="1802990" cy="83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600" b="1" dirty="0">
                <a:solidFill>
                  <a:srgbClr val="5E5E5E"/>
                </a:solidFill>
                <a:sym typeface="Helvetica Neue"/>
              </a:rPr>
              <a:t>درست </a:t>
            </a:r>
            <a:r>
              <a:rPr lang="ar-SA" sz="1600" b="1" dirty="0" smtClean="0">
                <a:solidFill>
                  <a:srgbClr val="5E5E5E"/>
                </a:solidFill>
                <a:sym typeface="Helvetica Neue"/>
              </a:rPr>
              <a:t>حل المعادلات التربيعية بالتحليل العوامل.</a:t>
            </a:r>
            <a:endParaRPr lang="ar-SA" sz="1600" b="1" dirty="0">
              <a:solidFill>
                <a:srgbClr val="5E5E5E"/>
              </a:solidFill>
              <a:sym typeface="Helvetica Neue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236296" y="2348880"/>
            <a:ext cx="1802990" cy="1154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300" b="1" dirty="0" smtClean="0"/>
              <a:t>أحل المعادلات التربيعية بيانياً</a:t>
            </a:r>
            <a:endParaRPr lang="ar-SA" sz="13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300" b="1" dirty="0" smtClean="0">
                <a:solidFill>
                  <a:srgbClr val="5E5E5E"/>
                </a:solidFill>
                <a:sym typeface="Helvetica Neue"/>
              </a:rPr>
              <a:t>أقدر حلول المعادلات التربيعية من تمثيلها البياني</a:t>
            </a:r>
            <a:endParaRPr lang="ar-SA" sz="13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7236296" y="3750146"/>
            <a:ext cx="180299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 smtClean="0"/>
              <a:t>الجذر المكرر</a:t>
            </a:r>
            <a:endParaRPr lang="ar-SA" sz="20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736" y="380114"/>
            <a:ext cx="4032448" cy="50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415C21A-A9B1-5746-AD3E-872363FD4B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23" y="4666768"/>
            <a:ext cx="1205441" cy="1710767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431461" y="380113"/>
            <a:ext cx="1417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صفحة 23</a:t>
            </a:r>
            <a:endParaRPr lang="ar-SA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7051775" y="289337"/>
            <a:ext cx="2172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cs typeface="+mj-cs"/>
              </a:rPr>
              <a:t>  الدوال التربيعية</a:t>
            </a:r>
            <a:endParaRPr lang="ar-EG" sz="28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33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G_3178.jpeg" descr="IMG_3178.jpeg"/>
          <p:cNvPicPr>
            <a:picLocks noChangeAspect="1"/>
          </p:cNvPicPr>
          <p:nvPr/>
        </p:nvPicPr>
        <p:blipFill rotWithShape="1">
          <a:blip r:embed="rId2">
            <a:extLst/>
          </a:blip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مجموعة 72"/>
          <p:cNvGrpSpPr/>
          <p:nvPr/>
        </p:nvGrpSpPr>
        <p:grpSpPr>
          <a:xfrm>
            <a:off x="442886" y="1571614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5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6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2806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58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" name="مجموعة 293"/>
          <p:cNvGrpSpPr/>
          <p:nvPr/>
        </p:nvGrpSpPr>
        <p:grpSpPr>
          <a:xfrm>
            <a:off x="5143504" y="714356"/>
            <a:ext cx="3786214" cy="5672176"/>
            <a:chOff x="5357818" y="714356"/>
            <a:chExt cx="3571900" cy="5929354"/>
          </a:xfrm>
        </p:grpSpPr>
        <p:grpSp>
          <p:nvGrpSpPr>
            <p:cNvPr id="7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372238" y="1328724"/>
                <a:ext cx="1571636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معادلة المحور</a:t>
                </a:r>
                <a:endParaRPr lang="ar-SA" sz="2200" b="1" dirty="0"/>
              </a:p>
            </p:txBody>
          </p:sp>
        </p:grpSp>
        <p:grpSp>
          <p:nvGrpSpPr>
            <p:cNvPr id="8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الرأس</a:t>
                </a:r>
                <a:endParaRPr lang="ar-SA" sz="2200" b="1" dirty="0"/>
              </a:p>
            </p:txBody>
          </p:sp>
        </p:grpSp>
        <p:grpSp>
          <p:nvGrpSpPr>
            <p:cNvPr id="9" name="مجموعة 126"/>
            <p:cNvGrpSpPr/>
            <p:nvPr/>
          </p:nvGrpSpPr>
          <p:grpSpPr>
            <a:xfrm>
              <a:off x="5357818" y="2786058"/>
              <a:ext cx="3571900" cy="2214578"/>
              <a:chOff x="5357818" y="857232"/>
              <a:chExt cx="3571900" cy="2214578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372237" y="1328724"/>
                <a:ext cx="1681354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الإحداثي الصادي</a:t>
                </a:r>
                <a:endParaRPr lang="ar-SA" sz="2200" b="1" dirty="0"/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2328846" y="319646"/>
            <a:ext cx="4786345" cy="571504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 smtClean="0">
                <a:solidFill>
                  <a:schemeClr val="tx1"/>
                </a:solidFill>
              </a:rPr>
              <a:t>حل المعادلة :  ــ </a:t>
            </a:r>
            <a:r>
              <a:rPr lang="ar-SA" sz="2400" b="1" dirty="0" smtClean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 smtClean="0">
                <a:solidFill>
                  <a:schemeClr val="tx1"/>
                </a:solidFill>
              </a:rPr>
              <a:t>2</a:t>
            </a:r>
            <a:r>
              <a:rPr lang="ar-SA" sz="2400" b="1" dirty="0" smtClean="0">
                <a:solidFill>
                  <a:schemeClr val="tx1"/>
                </a:solidFill>
              </a:rPr>
              <a:t> ــ 3 س  =  5  </a:t>
            </a:r>
            <a:r>
              <a:rPr lang="ar-SA" sz="2200" b="1" dirty="0" smtClean="0">
                <a:solidFill>
                  <a:schemeClr val="tx1"/>
                </a:solidFill>
              </a:rPr>
              <a:t>بيانيا </a:t>
            </a:r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7308304" y="404664"/>
            <a:ext cx="1427615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تحقق(3أ)</a:t>
            </a:r>
            <a:endParaRPr lang="ar-SA" sz="2400" b="1" baseline="30000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2328846" y="4953311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1543030" y="493456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93" name="شكل حر 92"/>
          <p:cNvSpPr/>
          <p:nvPr/>
        </p:nvSpPr>
        <p:spPr>
          <a:xfrm flipV="1">
            <a:off x="1471592" y="4629156"/>
            <a:ext cx="1500198" cy="1757376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-114210" y="3914657"/>
            <a:ext cx="4714906" cy="2881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1928794" y="4353229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grpSp>
        <p:nvGrpSpPr>
          <p:cNvPr id="11" name="مجموعة 28"/>
          <p:cNvGrpSpPr/>
          <p:nvPr/>
        </p:nvGrpSpPr>
        <p:grpSpPr>
          <a:xfrm>
            <a:off x="6723286" y="1627026"/>
            <a:ext cx="2044736" cy="859558"/>
            <a:chOff x="6242040" y="5857892"/>
            <a:chExt cx="2044736" cy="859558"/>
          </a:xfrm>
        </p:grpSpPr>
        <p:grpSp>
          <p:nvGrpSpPr>
            <p:cNvPr id="12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 ــ 3</a:t>
                </a:r>
                <a:endParaRPr lang="ar-SA" sz="2200" b="1" dirty="0"/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2 ×  ــ 1</a:t>
                </a:r>
                <a:endParaRPr lang="ar-SA" sz="2200" b="1" dirty="0"/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 smtClean="0"/>
                <a:t>س  = ــ</a:t>
              </a:r>
              <a:endParaRPr lang="ar-SA" sz="2200" b="1" dirty="0"/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7143421" y="2440013"/>
            <a:ext cx="16287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/>
              <a:t>س  =  ــ 1.5</a:t>
            </a:r>
            <a:endParaRPr lang="ar-SA" sz="2200" b="1" dirty="0"/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4915374" y="3759106"/>
            <a:ext cx="4000526" cy="36933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 smtClean="0"/>
              <a:t>ص = ــ ( ــ 1.5 )</a:t>
            </a:r>
            <a:r>
              <a:rPr lang="ar-SA" b="1" spc="-100" baseline="30000" dirty="0" smtClean="0"/>
              <a:t>2</a:t>
            </a:r>
            <a:r>
              <a:rPr lang="ar-SA" b="1" dirty="0" smtClean="0"/>
              <a:t>ــ 3 ( ــ 1.5 ) ــ 5</a:t>
            </a:r>
            <a:endParaRPr lang="en-US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6877919" y="4170548"/>
            <a:ext cx="198597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 smtClean="0"/>
              <a:t>ص =  ــ 2.75</a:t>
            </a:r>
            <a:endParaRPr lang="en-US" sz="22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5708867" y="5766123"/>
            <a:ext cx="2571768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 smtClean="0"/>
              <a:t>(  ــ 1.5  ،  ــ  2.75 )</a:t>
            </a:r>
            <a:endParaRPr lang="en-US" sz="2200" b="1" dirty="0"/>
          </a:p>
        </p:txBody>
      </p:sp>
      <p:sp>
        <p:nvSpPr>
          <p:cNvPr id="285" name="وسيلة شرح مستطيلة مستديرة الزوايا 284"/>
          <p:cNvSpPr/>
          <p:nvPr/>
        </p:nvSpPr>
        <p:spPr>
          <a:xfrm>
            <a:off x="1357290" y="2000240"/>
            <a:ext cx="2143140" cy="785818"/>
          </a:xfrm>
          <a:prstGeom prst="wedgeRoundRectCallout">
            <a:avLst>
              <a:gd name="adj1" fmla="val -21575"/>
              <a:gd name="adj2" fmla="val 181175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لا يوجد مقطع سيني</a:t>
            </a:r>
            <a:endParaRPr lang="ar-SA" sz="2000" b="1" dirty="0">
              <a:solidFill>
                <a:schemeClr val="tx1"/>
              </a:solidFill>
            </a:endParaRPr>
          </a:p>
        </p:txBody>
      </p:sp>
      <p:grpSp>
        <p:nvGrpSpPr>
          <p:cNvPr id="13" name="مجموعة 292"/>
          <p:cNvGrpSpPr/>
          <p:nvPr/>
        </p:nvGrpSpPr>
        <p:grpSpPr>
          <a:xfrm>
            <a:off x="457172" y="3286124"/>
            <a:ext cx="3578289" cy="942982"/>
            <a:chOff x="3571868" y="4857760"/>
            <a:chExt cx="3578289" cy="942982"/>
          </a:xfrm>
        </p:grpSpPr>
        <p:sp>
          <p:nvSpPr>
            <p:cNvPr id="289" name="دائري 288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1" name="دائري 290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smtClean="0"/>
                <a:t>حل المعادلة </a:t>
              </a:r>
              <a:endParaRPr lang="ar-SA" sz="2200" b="1" dirty="0"/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4500562" y="5369855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200" b="1" dirty="0" smtClean="0"/>
                <a:t>Ø</a:t>
              </a:r>
              <a:endParaRPr lang="ar-SA" sz="2200" b="1" dirty="0"/>
            </a:p>
          </p:txBody>
        </p:sp>
      </p:grp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1293242" y="972352"/>
            <a:ext cx="321471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/>
              <a:t>ــ س</a:t>
            </a:r>
            <a:r>
              <a:rPr lang="ar-SA" sz="3600" b="1" spc="-100" baseline="30000" dirty="0" smtClean="0"/>
              <a:t>2</a:t>
            </a:r>
            <a:r>
              <a:rPr lang="ar-SA" sz="2000" b="1" dirty="0" smtClean="0"/>
              <a:t>  </a:t>
            </a:r>
            <a:r>
              <a:rPr lang="ar-SA" sz="2400" b="1" dirty="0" smtClean="0"/>
              <a:t>ــ 3 س   ــ  5  =  0</a:t>
            </a:r>
            <a:endParaRPr lang="en-US" sz="2400" b="1" dirty="0"/>
          </a:p>
        </p:txBody>
      </p:sp>
      <p:sp>
        <p:nvSpPr>
          <p:cNvPr id="78" name="مربع نص 77"/>
          <p:cNvSpPr txBox="1"/>
          <p:nvPr/>
        </p:nvSpPr>
        <p:spPr>
          <a:xfrm>
            <a:off x="431461" y="380113"/>
            <a:ext cx="1417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صفحة 23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285" grpId="0" animBg="1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G_3178.jpeg" descr="IMG_3178.jpeg"/>
          <p:cNvPicPr>
            <a:picLocks noChangeAspect="1"/>
          </p:cNvPicPr>
          <p:nvPr/>
        </p:nvPicPr>
        <p:blipFill rotWithShape="1">
          <a:blip r:embed="rId2">
            <a:extLst/>
          </a:blip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مجموعة 72"/>
          <p:cNvGrpSpPr/>
          <p:nvPr/>
        </p:nvGrpSpPr>
        <p:grpSpPr>
          <a:xfrm>
            <a:off x="442886" y="1571614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6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1956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58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" name="مجموعة 293"/>
          <p:cNvGrpSpPr/>
          <p:nvPr/>
        </p:nvGrpSpPr>
        <p:grpSpPr>
          <a:xfrm>
            <a:off x="5143504" y="714356"/>
            <a:ext cx="3786214" cy="5929354"/>
            <a:chOff x="5357818" y="714356"/>
            <a:chExt cx="3571900" cy="5929354"/>
          </a:xfrm>
        </p:grpSpPr>
        <p:grpSp>
          <p:nvGrpSpPr>
            <p:cNvPr id="6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372238" y="1328724"/>
                <a:ext cx="1571636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معادلة المحور</a:t>
                </a:r>
                <a:endParaRPr lang="ar-SA" sz="2200" b="1" dirty="0"/>
              </a:p>
            </p:txBody>
          </p:sp>
        </p:grpSp>
        <p:grpSp>
          <p:nvGrpSpPr>
            <p:cNvPr id="7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الرأس</a:t>
                </a:r>
                <a:endParaRPr lang="ar-SA" sz="2200" b="1" dirty="0"/>
              </a:p>
            </p:txBody>
          </p:sp>
        </p:grpSp>
        <p:grpSp>
          <p:nvGrpSpPr>
            <p:cNvPr id="8" name="مجموعة 126"/>
            <p:cNvGrpSpPr/>
            <p:nvPr/>
          </p:nvGrpSpPr>
          <p:grpSpPr>
            <a:xfrm>
              <a:off x="5357818" y="2786058"/>
              <a:ext cx="3571900" cy="2214578"/>
              <a:chOff x="5357818" y="857232"/>
              <a:chExt cx="3571900" cy="2214578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372237" y="1328724"/>
                <a:ext cx="1613959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الإحداثي الصادي</a:t>
                </a:r>
                <a:endParaRPr lang="ar-SA" sz="2200" b="1" dirty="0"/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2072932" y="303526"/>
            <a:ext cx="4786345" cy="571504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 smtClean="0">
                <a:solidFill>
                  <a:schemeClr val="tx1"/>
                </a:solidFill>
              </a:rPr>
              <a:t>حل المعادلة :  ــ 2</a:t>
            </a:r>
            <a:r>
              <a:rPr lang="ar-SA" sz="2400" b="1" dirty="0" smtClean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 smtClean="0">
                <a:solidFill>
                  <a:schemeClr val="tx1"/>
                </a:solidFill>
              </a:rPr>
              <a:t>2</a:t>
            </a:r>
            <a:r>
              <a:rPr lang="ar-SA" sz="2400" b="1" dirty="0" smtClean="0">
                <a:solidFill>
                  <a:schemeClr val="tx1"/>
                </a:solidFill>
              </a:rPr>
              <a:t> ــ 8  = 6 س  </a:t>
            </a:r>
            <a:r>
              <a:rPr lang="ar-SA" sz="2200" b="1" dirty="0" smtClean="0">
                <a:solidFill>
                  <a:schemeClr val="tx1"/>
                </a:solidFill>
              </a:rPr>
              <a:t>بيانيا </a:t>
            </a:r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6929456" y="370633"/>
            <a:ext cx="1308444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تحقق(3ب)</a:t>
            </a:r>
            <a:endParaRPr lang="ar-SA" sz="2400" b="1" baseline="30000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2328846" y="4171956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1543030" y="415766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93" name="شكل حر 92"/>
          <p:cNvSpPr/>
          <p:nvPr/>
        </p:nvSpPr>
        <p:spPr>
          <a:xfrm flipV="1">
            <a:off x="1743054" y="3200398"/>
            <a:ext cx="1000132" cy="1757376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-114210" y="3914657"/>
            <a:ext cx="4714906" cy="2881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1943542" y="294322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grpSp>
        <p:nvGrpSpPr>
          <p:cNvPr id="10" name="مجموعة 28"/>
          <p:cNvGrpSpPr/>
          <p:nvPr/>
        </p:nvGrpSpPr>
        <p:grpSpPr>
          <a:xfrm>
            <a:off x="6815151" y="1714488"/>
            <a:ext cx="2044736" cy="859558"/>
            <a:chOff x="6242040" y="5857892"/>
            <a:chExt cx="2044736" cy="859558"/>
          </a:xfrm>
        </p:grpSpPr>
        <p:grpSp>
          <p:nvGrpSpPr>
            <p:cNvPr id="11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 ــ 6</a:t>
                </a:r>
                <a:endParaRPr lang="ar-SA" sz="2200" b="1" dirty="0"/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2 ×  ــ 2</a:t>
                </a:r>
                <a:endParaRPr lang="ar-SA" sz="2200" b="1" dirty="0"/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 smtClean="0"/>
                <a:t>س  = ــ</a:t>
              </a:r>
              <a:endParaRPr lang="ar-SA" sz="2200" b="1" dirty="0"/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7215206" y="2500306"/>
            <a:ext cx="16287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/>
              <a:t>س  =  ــ 1.5</a:t>
            </a:r>
            <a:endParaRPr lang="ar-SA" sz="2200" b="1" dirty="0"/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4786314" y="3987986"/>
            <a:ext cx="4143402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 smtClean="0"/>
              <a:t>ص = ــ 2 ( ــ 1.5 )</a:t>
            </a:r>
            <a:r>
              <a:rPr lang="ar-SA" sz="3400" b="1" spc="-100" baseline="30000" dirty="0" smtClean="0"/>
              <a:t>2</a:t>
            </a:r>
            <a:r>
              <a:rPr lang="ar-SA" sz="2200" b="1" dirty="0" smtClean="0"/>
              <a:t>ــ 6 ( ــ 1.5 ) ــ 8</a:t>
            </a:r>
            <a:endParaRPr lang="en-US" sz="2200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6929455" y="4572008"/>
            <a:ext cx="198597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 smtClean="0"/>
              <a:t>ص =  ــ  3.5</a:t>
            </a:r>
            <a:endParaRPr lang="en-US" sz="22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5715009" y="6029342"/>
            <a:ext cx="2571768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 smtClean="0"/>
              <a:t>(  ــ 1.5  ،  ــ  3.5 )</a:t>
            </a:r>
            <a:endParaRPr lang="en-US" sz="2200" b="1" dirty="0"/>
          </a:p>
        </p:txBody>
      </p:sp>
      <p:sp>
        <p:nvSpPr>
          <p:cNvPr id="285" name="وسيلة شرح مستطيلة مستديرة الزوايا 284"/>
          <p:cNvSpPr/>
          <p:nvPr/>
        </p:nvSpPr>
        <p:spPr>
          <a:xfrm>
            <a:off x="2857488" y="2928934"/>
            <a:ext cx="2143140" cy="785818"/>
          </a:xfrm>
          <a:prstGeom prst="wedgeRoundRectCallout">
            <a:avLst>
              <a:gd name="adj1" fmla="val -20908"/>
              <a:gd name="adj2" fmla="val -13518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لا يوجد مقطع سيني</a:t>
            </a:r>
            <a:endParaRPr lang="ar-SA" sz="2000" b="1" dirty="0">
              <a:solidFill>
                <a:schemeClr val="tx1"/>
              </a:solidFill>
            </a:endParaRPr>
          </a:p>
        </p:txBody>
      </p:sp>
      <p:grpSp>
        <p:nvGrpSpPr>
          <p:cNvPr id="12" name="مجموعة 292"/>
          <p:cNvGrpSpPr/>
          <p:nvPr/>
        </p:nvGrpSpPr>
        <p:grpSpPr>
          <a:xfrm>
            <a:off x="450781" y="5143512"/>
            <a:ext cx="3578289" cy="942982"/>
            <a:chOff x="3571868" y="4857760"/>
            <a:chExt cx="3578289" cy="942982"/>
          </a:xfrm>
        </p:grpSpPr>
        <p:sp>
          <p:nvSpPr>
            <p:cNvPr id="289" name="دائري 288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1" name="دائري 290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smtClean="0"/>
                <a:t>حل المعادلة </a:t>
              </a:r>
              <a:endParaRPr lang="ar-SA" sz="2200" b="1" dirty="0"/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4500562" y="5369855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200" b="1" dirty="0" smtClean="0"/>
                <a:t>Ø</a:t>
              </a:r>
              <a:endParaRPr lang="ar-SA" sz="2200" b="1" dirty="0"/>
            </a:p>
          </p:txBody>
        </p:sp>
      </p:grp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500034" y="1028626"/>
            <a:ext cx="321471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/>
              <a:t>ــ 2س</a:t>
            </a:r>
            <a:r>
              <a:rPr lang="ar-SA" sz="3600" b="1" spc="-100" baseline="30000" dirty="0" smtClean="0"/>
              <a:t>2</a:t>
            </a:r>
            <a:r>
              <a:rPr lang="ar-SA" sz="2000" b="1" dirty="0" smtClean="0"/>
              <a:t>  </a:t>
            </a:r>
            <a:r>
              <a:rPr lang="ar-SA" sz="2400" b="1" dirty="0" smtClean="0"/>
              <a:t>ــ 6 س  ــ  8  =  0</a:t>
            </a:r>
            <a:endParaRPr lang="en-US" sz="2400" b="1" dirty="0"/>
          </a:p>
        </p:txBody>
      </p:sp>
      <p:sp>
        <p:nvSpPr>
          <p:cNvPr id="78" name="مربع نص 77"/>
          <p:cNvSpPr txBox="1"/>
          <p:nvPr/>
        </p:nvSpPr>
        <p:spPr>
          <a:xfrm>
            <a:off x="431461" y="380113"/>
            <a:ext cx="1417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صفحة 23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285" grpId="0" animBg="1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حلول المعادلة التربيعية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6632"/>
            <a:ext cx="9144000" cy="588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3178.jpeg" descr="IMG_317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6683871" cy="533970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655" y="4653136"/>
            <a:ext cx="1609725" cy="2019300"/>
          </a:xfrm>
          <a:prstGeom prst="rect">
            <a:avLst/>
          </a:prstGeom>
        </p:spPr>
      </p:pic>
      <p:sp>
        <p:nvSpPr>
          <p:cNvPr id="6" name="وسيلة شرح مستطيلة مستديرة الزوايا 5"/>
          <p:cNvSpPr/>
          <p:nvPr/>
        </p:nvSpPr>
        <p:spPr>
          <a:xfrm>
            <a:off x="4283968" y="3645024"/>
            <a:ext cx="2286016" cy="647502"/>
          </a:xfrm>
          <a:prstGeom prst="wedgeRoundRectCallout">
            <a:avLst>
              <a:gd name="adj1" fmla="val -41281"/>
              <a:gd name="adj2" fmla="val 166655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أقرب قيمة إلى الصفر على محور الصادات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وسيلة شرح مستطيلة مستديرة الزوايا 6"/>
          <p:cNvSpPr/>
          <p:nvPr/>
        </p:nvSpPr>
        <p:spPr>
          <a:xfrm>
            <a:off x="3056980" y="2692807"/>
            <a:ext cx="2286016" cy="592177"/>
          </a:xfrm>
          <a:prstGeom prst="wedgeRoundRectCallout">
            <a:avLst>
              <a:gd name="adj1" fmla="val -84556"/>
              <a:gd name="adj2" fmla="val 411622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أقرب قيمة إلى الصفر على محور الصادات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1835696" y="3645024"/>
            <a:ext cx="1208057" cy="647502"/>
          </a:xfrm>
          <a:prstGeom prst="wedgeRoundRectCallout">
            <a:avLst>
              <a:gd name="adj1" fmla="val -69368"/>
              <a:gd name="adj2" fmla="val -15871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الحل بين</a:t>
            </a:r>
          </a:p>
          <a:p>
            <a:pPr algn="ctr"/>
            <a:r>
              <a:rPr lang="ar-SA" b="1" dirty="0" smtClean="0">
                <a:solidFill>
                  <a:schemeClr val="tx1"/>
                </a:solidFill>
              </a:rPr>
              <a:t> ــ 2 ، ــ 1</a:t>
            </a:r>
            <a:r>
              <a:rPr lang="ar-SA" sz="2000" b="1" dirty="0" smtClean="0">
                <a:solidFill>
                  <a:schemeClr val="tx1"/>
                </a:solidFill>
              </a:rPr>
              <a:t>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9" name="وسيلة شرح مستطيلة مستديرة الزوايا 8"/>
          <p:cNvSpPr/>
          <p:nvPr/>
        </p:nvSpPr>
        <p:spPr>
          <a:xfrm>
            <a:off x="251520" y="3898142"/>
            <a:ext cx="1188796" cy="647502"/>
          </a:xfrm>
          <a:prstGeom prst="wedgeRoundRectCallout">
            <a:avLst>
              <a:gd name="adj1" fmla="val 12994"/>
              <a:gd name="adj2" fmla="val -20582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الحل بين</a:t>
            </a:r>
          </a:p>
          <a:p>
            <a:pPr algn="ctr"/>
            <a:r>
              <a:rPr lang="ar-SA" b="1" dirty="0" smtClean="0">
                <a:solidFill>
                  <a:schemeClr val="tx1"/>
                </a:solidFill>
              </a:rPr>
              <a:t>ــ 5 ، ــ 4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736" y="476672"/>
            <a:ext cx="3343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ربع نص 10"/>
          <p:cNvSpPr txBox="1"/>
          <p:nvPr/>
        </p:nvSpPr>
        <p:spPr>
          <a:xfrm>
            <a:off x="7223022" y="1263085"/>
            <a:ext cx="1802990" cy="83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600" b="1" dirty="0">
                <a:solidFill>
                  <a:srgbClr val="5E5E5E"/>
                </a:solidFill>
                <a:sym typeface="Helvetica Neue"/>
              </a:rPr>
              <a:t>درست </a:t>
            </a:r>
            <a:r>
              <a:rPr lang="ar-SA" sz="1600" b="1" dirty="0" smtClean="0">
                <a:solidFill>
                  <a:srgbClr val="5E5E5E"/>
                </a:solidFill>
                <a:sym typeface="Helvetica Neue"/>
              </a:rPr>
              <a:t>حل المعادلات التربيعية بالتحليل العوامل.</a:t>
            </a:r>
            <a:endParaRPr lang="ar-SA" sz="1600" b="1" dirty="0">
              <a:solidFill>
                <a:srgbClr val="5E5E5E"/>
              </a:solidFill>
              <a:sym typeface="Helvetica Neue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236296" y="2348880"/>
            <a:ext cx="1802990" cy="1154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300" b="1" dirty="0" smtClean="0"/>
              <a:t>أحل المعادلات التربيعية بيانياً</a:t>
            </a:r>
            <a:endParaRPr lang="ar-SA" sz="13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300" b="1" dirty="0" smtClean="0">
                <a:solidFill>
                  <a:srgbClr val="5E5E5E"/>
                </a:solidFill>
                <a:sym typeface="Helvetica Neue"/>
              </a:rPr>
              <a:t>أقدر حلول المعادلات التربيعية من تمثيلها البياني</a:t>
            </a:r>
            <a:endParaRPr lang="ar-SA" sz="13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7236296" y="3750146"/>
            <a:ext cx="180299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 smtClean="0"/>
              <a:t>الجذر المكرر</a:t>
            </a:r>
            <a:endParaRPr lang="ar-SA" sz="20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grpSp>
        <p:nvGrpSpPr>
          <p:cNvPr id="15" name="مجموعة 292"/>
          <p:cNvGrpSpPr/>
          <p:nvPr/>
        </p:nvGrpSpPr>
        <p:grpSpPr>
          <a:xfrm>
            <a:off x="2078228" y="5661248"/>
            <a:ext cx="3578289" cy="942982"/>
            <a:chOff x="3571868" y="4857760"/>
            <a:chExt cx="3578289" cy="942982"/>
          </a:xfrm>
        </p:grpSpPr>
        <p:sp>
          <p:nvSpPr>
            <p:cNvPr id="16" name="دائري 15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دائري 16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smtClean="0"/>
                <a:t>حل المعادلة </a:t>
              </a:r>
              <a:endParaRPr lang="ar-SA" sz="2200" b="1" dirty="0"/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4192625" y="5369855"/>
              <a:ext cx="220818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smtClean="0"/>
                <a:t>{  ــ 4.7 ، ــ 1.3  }</a:t>
              </a:r>
              <a:endParaRPr lang="ar-SA" sz="2200" b="1" dirty="0"/>
            </a:p>
          </p:txBody>
        </p:sp>
      </p:grpSp>
      <p:sp>
        <p:nvSpPr>
          <p:cNvPr id="20" name="مربع نص 19"/>
          <p:cNvSpPr txBox="1"/>
          <p:nvPr/>
        </p:nvSpPr>
        <p:spPr>
          <a:xfrm>
            <a:off x="431461" y="380113"/>
            <a:ext cx="1417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صفحة 24</a:t>
            </a:r>
            <a:endParaRPr lang="ar-SA" b="1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7051775" y="289337"/>
            <a:ext cx="2172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cs typeface="+mj-cs"/>
              </a:rPr>
              <a:t>  الدوال التربيعية</a:t>
            </a:r>
            <a:endParaRPr lang="ar-EG" sz="28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53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G_3178.jpeg" descr="IMG_3178.jpeg"/>
          <p:cNvPicPr>
            <a:picLocks noChangeAspect="1"/>
          </p:cNvPicPr>
          <p:nvPr/>
        </p:nvPicPr>
        <p:blipFill rotWithShape="1">
          <a:blip r:embed="rId2">
            <a:extLst/>
          </a:blip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مجموعة 72"/>
          <p:cNvGrpSpPr/>
          <p:nvPr/>
        </p:nvGrpSpPr>
        <p:grpSpPr>
          <a:xfrm>
            <a:off x="442886" y="1571614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6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1956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58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" name="مجموعة 293"/>
          <p:cNvGrpSpPr/>
          <p:nvPr/>
        </p:nvGrpSpPr>
        <p:grpSpPr>
          <a:xfrm>
            <a:off x="5143504" y="714356"/>
            <a:ext cx="3786214" cy="5929354"/>
            <a:chOff x="5357818" y="714356"/>
            <a:chExt cx="3571900" cy="5929354"/>
          </a:xfrm>
        </p:grpSpPr>
        <p:grpSp>
          <p:nvGrpSpPr>
            <p:cNvPr id="6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372238" y="1328724"/>
                <a:ext cx="1571636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معادلة المحور</a:t>
                </a:r>
                <a:endParaRPr lang="ar-SA" sz="2200" b="1" dirty="0"/>
              </a:p>
            </p:txBody>
          </p:sp>
        </p:grpSp>
        <p:grpSp>
          <p:nvGrpSpPr>
            <p:cNvPr id="7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الرأس</a:t>
                </a:r>
                <a:endParaRPr lang="ar-SA" sz="2200" b="1" dirty="0"/>
              </a:p>
            </p:txBody>
          </p:sp>
        </p:grpSp>
        <p:grpSp>
          <p:nvGrpSpPr>
            <p:cNvPr id="8" name="مجموعة 126"/>
            <p:cNvGrpSpPr/>
            <p:nvPr/>
          </p:nvGrpSpPr>
          <p:grpSpPr>
            <a:xfrm>
              <a:off x="5357818" y="2786058"/>
              <a:ext cx="3571900" cy="2214578"/>
              <a:chOff x="5357818" y="857232"/>
              <a:chExt cx="3571900" cy="2214578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372237" y="1328724"/>
                <a:ext cx="1613959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الإحداثي الصادي</a:t>
                </a:r>
                <a:endParaRPr lang="ar-SA" sz="2200" b="1" dirty="0"/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142844" y="289632"/>
            <a:ext cx="7572427" cy="571504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 smtClean="0">
                <a:solidFill>
                  <a:schemeClr val="tx1"/>
                </a:solidFill>
              </a:rPr>
              <a:t>حل المعادلة : 2</a:t>
            </a:r>
            <a:r>
              <a:rPr lang="ar-SA" sz="2400" b="1" dirty="0" smtClean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 smtClean="0">
                <a:solidFill>
                  <a:schemeClr val="tx1"/>
                </a:solidFill>
              </a:rPr>
              <a:t>2</a:t>
            </a:r>
            <a:r>
              <a:rPr lang="ar-SA" sz="2400" b="1" dirty="0" smtClean="0">
                <a:solidFill>
                  <a:schemeClr val="tx1"/>
                </a:solidFill>
              </a:rPr>
              <a:t> + 6 س  ــ 3 = 0 </a:t>
            </a:r>
            <a:r>
              <a:rPr lang="ar-SA" sz="2200" b="1" dirty="0" smtClean="0">
                <a:solidFill>
                  <a:schemeClr val="tx1"/>
                </a:solidFill>
              </a:rPr>
              <a:t>بيانيا . ثم قدر الجذور إلى أقرب عشر </a:t>
            </a:r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7715271" y="338982"/>
            <a:ext cx="1106147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تحقق(4)</a:t>
            </a:r>
            <a:endParaRPr lang="ar-SA" sz="2400" b="1" baseline="30000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2328846" y="281463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1543030" y="281463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93" name="شكل حر 92"/>
          <p:cNvSpPr/>
          <p:nvPr/>
        </p:nvSpPr>
        <p:spPr>
          <a:xfrm>
            <a:off x="1628754" y="1827868"/>
            <a:ext cx="1214446" cy="2500330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-114210" y="3914657"/>
            <a:ext cx="4714906" cy="2881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1929714" y="404382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grpSp>
        <p:nvGrpSpPr>
          <p:cNvPr id="10" name="مجموعة 28"/>
          <p:cNvGrpSpPr/>
          <p:nvPr/>
        </p:nvGrpSpPr>
        <p:grpSpPr>
          <a:xfrm>
            <a:off x="6815151" y="1714488"/>
            <a:ext cx="2044736" cy="859558"/>
            <a:chOff x="6242040" y="5857892"/>
            <a:chExt cx="2044736" cy="859558"/>
          </a:xfrm>
        </p:grpSpPr>
        <p:grpSp>
          <p:nvGrpSpPr>
            <p:cNvPr id="11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  6</a:t>
                </a:r>
                <a:endParaRPr lang="ar-SA" sz="2200" b="1" dirty="0"/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2 ×  2</a:t>
                </a:r>
                <a:endParaRPr lang="ar-SA" sz="2200" b="1" dirty="0"/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 smtClean="0"/>
                <a:t>س  = ــ</a:t>
              </a:r>
              <a:endParaRPr lang="ar-SA" sz="2200" b="1" dirty="0"/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7215206" y="2500306"/>
            <a:ext cx="16287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/>
              <a:t>س  =  ــ 1.5</a:t>
            </a:r>
            <a:endParaRPr lang="ar-SA" sz="2200" b="1" dirty="0"/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4857752" y="3987986"/>
            <a:ext cx="4071964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 smtClean="0"/>
              <a:t>ص = 2( ــ 1.5)</a:t>
            </a:r>
            <a:r>
              <a:rPr lang="ar-SA" sz="3400" b="1" spc="-100" baseline="30000" dirty="0" smtClean="0"/>
              <a:t>2 </a:t>
            </a:r>
            <a:r>
              <a:rPr lang="ar-SA" sz="2200" b="1" dirty="0" smtClean="0"/>
              <a:t>+ 6 ( ــ 1.5) ــ 10</a:t>
            </a:r>
            <a:endParaRPr lang="en-US" sz="2200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6929455" y="4572008"/>
            <a:ext cx="198597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 smtClean="0"/>
              <a:t>ص =  ــ  7.5</a:t>
            </a:r>
            <a:endParaRPr lang="en-US" sz="22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5715009" y="6029342"/>
            <a:ext cx="2571768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 smtClean="0"/>
              <a:t>(  ــ 1.5  ،  ــ  7.5 )</a:t>
            </a:r>
            <a:endParaRPr lang="en-US" sz="2200" b="1" dirty="0"/>
          </a:p>
        </p:txBody>
      </p:sp>
      <p:sp>
        <p:nvSpPr>
          <p:cNvPr id="79" name="مربع نص 78"/>
          <p:cNvSpPr txBox="1"/>
          <p:nvPr/>
        </p:nvSpPr>
        <p:spPr>
          <a:xfrm>
            <a:off x="2457436" y="200023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80" name="مربع نص 79"/>
          <p:cNvSpPr txBox="1"/>
          <p:nvPr/>
        </p:nvSpPr>
        <p:spPr>
          <a:xfrm>
            <a:off x="1369736" y="200023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82" name="وسيلة شرح مستطيلة مستديرة الزوايا 81"/>
          <p:cNvSpPr/>
          <p:nvPr/>
        </p:nvSpPr>
        <p:spPr>
          <a:xfrm>
            <a:off x="3071802" y="2857496"/>
            <a:ext cx="1428760" cy="785818"/>
          </a:xfrm>
          <a:prstGeom prst="wedgeRoundRectCallout">
            <a:avLst>
              <a:gd name="adj1" fmla="val -69575"/>
              <a:gd name="adj2" fmla="val -122458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الحل بين</a:t>
            </a:r>
          </a:p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 0، 1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83" name="وسيلة شرح مستطيلة مستديرة الزوايا 82"/>
          <p:cNvSpPr/>
          <p:nvPr/>
        </p:nvSpPr>
        <p:spPr>
          <a:xfrm>
            <a:off x="357158" y="928670"/>
            <a:ext cx="1428760" cy="785818"/>
          </a:xfrm>
          <a:prstGeom prst="wedgeRoundRectCallout">
            <a:avLst>
              <a:gd name="adj1" fmla="val 43424"/>
              <a:gd name="adj2" fmla="val 113904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الحل بين</a:t>
            </a:r>
          </a:p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ــ 4 ، ــ 3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84" name="مستطيل 83"/>
          <p:cNvSpPr/>
          <p:nvPr/>
        </p:nvSpPr>
        <p:spPr>
          <a:xfrm>
            <a:off x="214282" y="4400558"/>
            <a:ext cx="8715437" cy="22860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85" name="جدول 84"/>
          <p:cNvGraphicFramePr>
            <a:graphicFrameLocks noGrp="1"/>
          </p:cNvGraphicFramePr>
          <p:nvPr/>
        </p:nvGraphicFramePr>
        <p:xfrm>
          <a:off x="273274" y="4573738"/>
          <a:ext cx="8643998" cy="79248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42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س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ــ 3.9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ــ 3.8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ــ 3.7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ــ 3.6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ــ 3.5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ــ 3.4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ــ 3.3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ــ 3.2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ــ 3.1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6" name="مربع نص 85"/>
          <p:cNvSpPr txBox="1"/>
          <p:nvPr/>
        </p:nvSpPr>
        <p:spPr>
          <a:xfrm>
            <a:off x="7417074" y="4988022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4.02</a:t>
            </a:r>
            <a:endParaRPr lang="ar-SA" sz="2000" b="1" dirty="0"/>
          </a:p>
        </p:txBody>
      </p:sp>
      <p:sp>
        <p:nvSpPr>
          <p:cNvPr id="87" name="مربع نص 86"/>
          <p:cNvSpPr txBox="1"/>
          <p:nvPr/>
        </p:nvSpPr>
        <p:spPr>
          <a:xfrm>
            <a:off x="6531242" y="498807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3.08</a:t>
            </a:r>
            <a:endParaRPr lang="ar-SA" sz="2000" b="1" dirty="0"/>
          </a:p>
        </p:txBody>
      </p:sp>
      <p:sp>
        <p:nvSpPr>
          <p:cNvPr id="88" name="مربع نص 87"/>
          <p:cNvSpPr txBox="1"/>
          <p:nvPr/>
        </p:nvSpPr>
        <p:spPr>
          <a:xfrm>
            <a:off x="5631124" y="4988022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2.18</a:t>
            </a:r>
            <a:endParaRPr lang="ar-SA" sz="2000" b="1" dirty="0"/>
          </a:p>
        </p:txBody>
      </p:sp>
      <p:sp>
        <p:nvSpPr>
          <p:cNvPr id="91" name="مربع نص 90"/>
          <p:cNvSpPr txBox="1"/>
          <p:nvPr/>
        </p:nvSpPr>
        <p:spPr>
          <a:xfrm>
            <a:off x="4731006" y="498807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1.32</a:t>
            </a:r>
            <a:endParaRPr lang="ar-SA" sz="2000" b="1" dirty="0"/>
          </a:p>
        </p:txBody>
      </p:sp>
      <p:sp>
        <p:nvSpPr>
          <p:cNvPr id="95" name="مربع نص 94"/>
          <p:cNvSpPr txBox="1"/>
          <p:nvPr/>
        </p:nvSpPr>
        <p:spPr>
          <a:xfrm>
            <a:off x="3830888" y="498807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0.5</a:t>
            </a:r>
            <a:endParaRPr lang="ar-SA" sz="2000" b="1" dirty="0"/>
          </a:p>
        </p:txBody>
      </p:sp>
      <p:sp>
        <p:nvSpPr>
          <p:cNvPr id="96" name="مربع نص 95"/>
          <p:cNvSpPr txBox="1"/>
          <p:nvPr/>
        </p:nvSpPr>
        <p:spPr>
          <a:xfrm>
            <a:off x="2930768" y="4988134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ــ 0.28</a:t>
            </a:r>
            <a:endParaRPr lang="ar-SA" sz="2000" b="1" dirty="0"/>
          </a:p>
        </p:txBody>
      </p:sp>
      <p:sp>
        <p:nvSpPr>
          <p:cNvPr id="97" name="مربع نص 96"/>
          <p:cNvSpPr txBox="1"/>
          <p:nvPr/>
        </p:nvSpPr>
        <p:spPr>
          <a:xfrm>
            <a:off x="2030648" y="498807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ــ 1.02</a:t>
            </a:r>
            <a:endParaRPr lang="ar-SA" sz="2000" b="1" dirty="0"/>
          </a:p>
        </p:txBody>
      </p:sp>
      <p:sp>
        <p:nvSpPr>
          <p:cNvPr id="98" name="مربع نص 97"/>
          <p:cNvSpPr txBox="1"/>
          <p:nvPr/>
        </p:nvSpPr>
        <p:spPr>
          <a:xfrm>
            <a:off x="1130530" y="4988134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ــ 1.72</a:t>
            </a:r>
            <a:endParaRPr lang="ar-SA" sz="2000" b="1" dirty="0"/>
          </a:p>
        </p:txBody>
      </p:sp>
      <p:sp>
        <p:nvSpPr>
          <p:cNvPr id="99" name="مربع نص 98"/>
          <p:cNvSpPr txBox="1"/>
          <p:nvPr/>
        </p:nvSpPr>
        <p:spPr>
          <a:xfrm>
            <a:off x="230412" y="498807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ــ 2.38</a:t>
            </a:r>
            <a:endParaRPr lang="ar-SA" sz="2000" b="1" dirty="0"/>
          </a:p>
        </p:txBody>
      </p:sp>
      <p:graphicFrame>
        <p:nvGraphicFramePr>
          <p:cNvPr id="101" name="جدول 100"/>
          <p:cNvGraphicFramePr>
            <a:graphicFrameLocks noGrp="1"/>
          </p:cNvGraphicFramePr>
          <p:nvPr/>
        </p:nvGraphicFramePr>
        <p:xfrm>
          <a:off x="273274" y="5645308"/>
          <a:ext cx="8643998" cy="79248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42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س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0.6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0.8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" name="مربع نص 101"/>
          <p:cNvSpPr txBox="1"/>
          <p:nvPr/>
        </p:nvSpPr>
        <p:spPr>
          <a:xfrm>
            <a:off x="7417074" y="6059592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ــ 2.38</a:t>
            </a:r>
            <a:endParaRPr lang="ar-SA" sz="2000" b="1" dirty="0"/>
          </a:p>
        </p:txBody>
      </p:sp>
      <p:sp>
        <p:nvSpPr>
          <p:cNvPr id="105" name="مربع نص 104"/>
          <p:cNvSpPr txBox="1"/>
          <p:nvPr/>
        </p:nvSpPr>
        <p:spPr>
          <a:xfrm>
            <a:off x="6531242" y="605964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ــ 1.72</a:t>
            </a:r>
            <a:endParaRPr lang="ar-SA" sz="2000" b="1" dirty="0"/>
          </a:p>
        </p:txBody>
      </p:sp>
      <p:sp>
        <p:nvSpPr>
          <p:cNvPr id="106" name="مربع نص 105"/>
          <p:cNvSpPr txBox="1"/>
          <p:nvPr/>
        </p:nvSpPr>
        <p:spPr>
          <a:xfrm>
            <a:off x="5631124" y="6059592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ــ 1.02</a:t>
            </a:r>
            <a:endParaRPr lang="ar-SA" sz="2000" b="1" dirty="0"/>
          </a:p>
        </p:txBody>
      </p:sp>
      <p:sp>
        <p:nvSpPr>
          <p:cNvPr id="107" name="مربع نص 106"/>
          <p:cNvSpPr txBox="1"/>
          <p:nvPr/>
        </p:nvSpPr>
        <p:spPr>
          <a:xfrm>
            <a:off x="4731006" y="605964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ــ 0.28</a:t>
            </a:r>
            <a:endParaRPr lang="ar-SA" sz="2000" b="1" dirty="0"/>
          </a:p>
        </p:txBody>
      </p:sp>
      <p:sp>
        <p:nvSpPr>
          <p:cNvPr id="109" name="مربع نص 108"/>
          <p:cNvSpPr txBox="1"/>
          <p:nvPr/>
        </p:nvSpPr>
        <p:spPr>
          <a:xfrm>
            <a:off x="3830888" y="605964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0.5</a:t>
            </a:r>
            <a:endParaRPr lang="ar-SA" sz="2000" b="1" dirty="0"/>
          </a:p>
        </p:txBody>
      </p:sp>
      <p:sp>
        <p:nvSpPr>
          <p:cNvPr id="110" name="مربع نص 109"/>
          <p:cNvSpPr txBox="1"/>
          <p:nvPr/>
        </p:nvSpPr>
        <p:spPr>
          <a:xfrm>
            <a:off x="2930768" y="6059704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1.32</a:t>
            </a:r>
            <a:endParaRPr lang="ar-SA" sz="2000" b="1" dirty="0"/>
          </a:p>
        </p:txBody>
      </p:sp>
      <p:sp>
        <p:nvSpPr>
          <p:cNvPr id="111" name="مربع نص 110"/>
          <p:cNvSpPr txBox="1"/>
          <p:nvPr/>
        </p:nvSpPr>
        <p:spPr>
          <a:xfrm>
            <a:off x="2030648" y="605964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2.18</a:t>
            </a:r>
            <a:endParaRPr lang="ar-SA" sz="2000" b="1" dirty="0"/>
          </a:p>
        </p:txBody>
      </p:sp>
      <p:sp>
        <p:nvSpPr>
          <p:cNvPr id="114" name="مربع نص 113"/>
          <p:cNvSpPr txBox="1"/>
          <p:nvPr/>
        </p:nvSpPr>
        <p:spPr>
          <a:xfrm>
            <a:off x="1130530" y="6059704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3.08</a:t>
            </a:r>
            <a:endParaRPr lang="ar-SA" sz="2000" b="1" dirty="0"/>
          </a:p>
        </p:txBody>
      </p:sp>
      <p:sp>
        <p:nvSpPr>
          <p:cNvPr id="115" name="مربع نص 114"/>
          <p:cNvSpPr txBox="1"/>
          <p:nvPr/>
        </p:nvSpPr>
        <p:spPr>
          <a:xfrm>
            <a:off x="230412" y="605964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4.02</a:t>
            </a:r>
            <a:endParaRPr lang="ar-SA" sz="2000" b="1" dirty="0"/>
          </a:p>
        </p:txBody>
      </p:sp>
      <p:sp>
        <p:nvSpPr>
          <p:cNvPr id="117" name="مستطيل 116"/>
          <p:cNvSpPr/>
          <p:nvPr/>
        </p:nvSpPr>
        <p:spPr>
          <a:xfrm>
            <a:off x="2973630" y="4614872"/>
            <a:ext cx="928694" cy="785818"/>
          </a:xfrm>
          <a:prstGeom prst="rect">
            <a:avLst/>
          </a:prstGeom>
          <a:solidFill>
            <a:schemeClr val="accent6">
              <a:lumMod val="75000"/>
              <a:alpha val="39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8" name="مستطيل 117"/>
          <p:cNvSpPr/>
          <p:nvPr/>
        </p:nvSpPr>
        <p:spPr>
          <a:xfrm>
            <a:off x="4759580" y="5686442"/>
            <a:ext cx="928694" cy="785818"/>
          </a:xfrm>
          <a:prstGeom prst="rect">
            <a:avLst/>
          </a:prstGeom>
          <a:solidFill>
            <a:schemeClr val="accent6">
              <a:lumMod val="75000"/>
              <a:alpha val="39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9" name="مجموعة 292"/>
          <p:cNvGrpSpPr/>
          <p:nvPr/>
        </p:nvGrpSpPr>
        <p:grpSpPr>
          <a:xfrm>
            <a:off x="2428860" y="928670"/>
            <a:ext cx="3578289" cy="942982"/>
            <a:chOff x="3571868" y="4857760"/>
            <a:chExt cx="3578289" cy="942982"/>
          </a:xfrm>
        </p:grpSpPr>
        <p:sp>
          <p:nvSpPr>
            <p:cNvPr id="120" name="دائري 119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22" name="دائري 121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26" name="مربع نص 125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smtClean="0"/>
                <a:t>حل المعادلة </a:t>
              </a:r>
              <a:endParaRPr lang="ar-SA" sz="2200" b="1" dirty="0"/>
            </a:p>
          </p:txBody>
        </p:sp>
        <p:sp>
          <p:nvSpPr>
            <p:cNvPr id="127" name="مربع نص 126"/>
            <p:cNvSpPr txBox="1"/>
            <p:nvPr/>
          </p:nvSpPr>
          <p:spPr>
            <a:xfrm>
              <a:off x="4286248" y="5369855"/>
              <a:ext cx="207170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smtClean="0"/>
                <a:t>{  ــ 3.4 ، 0.4  }</a:t>
              </a:r>
              <a:endParaRPr lang="ar-SA" sz="2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79" grpId="0"/>
      <p:bldP spid="80" grpId="0"/>
      <p:bldP spid="82" grpId="0" animBg="1"/>
      <p:bldP spid="83" grpId="0" animBg="1"/>
      <p:bldP spid="84" grpId="0" animBg="1"/>
      <p:bldP spid="86" grpId="0"/>
      <p:bldP spid="87" grpId="0"/>
      <p:bldP spid="88" grpId="0"/>
      <p:bldP spid="91" grpId="0"/>
      <p:bldP spid="95" grpId="0"/>
      <p:bldP spid="96" grpId="0"/>
      <p:bldP spid="97" grpId="0"/>
      <p:bldP spid="98" grpId="0"/>
      <p:bldP spid="99" grpId="0"/>
      <p:bldP spid="102" grpId="0"/>
      <p:bldP spid="105" grpId="0"/>
      <p:bldP spid="106" grpId="0"/>
      <p:bldP spid="107" grpId="0"/>
      <p:bldP spid="109" grpId="0"/>
      <p:bldP spid="110" grpId="0"/>
      <p:bldP spid="111" grpId="0"/>
      <p:bldP spid="114" grpId="0"/>
      <p:bldP spid="115" grpId="0"/>
      <p:bldP spid="117" grpId="0" animBg="1"/>
      <p:bldP spid="1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78.jpeg" descr="IMG_317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84314"/>
            <a:ext cx="6377690" cy="3677394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7223022" y="1263085"/>
            <a:ext cx="1802990" cy="83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600" b="1" dirty="0">
                <a:solidFill>
                  <a:srgbClr val="5E5E5E"/>
                </a:solidFill>
                <a:sym typeface="Helvetica Neue"/>
              </a:rPr>
              <a:t>درست </a:t>
            </a:r>
            <a:r>
              <a:rPr lang="ar-SA" sz="1600" b="1" dirty="0" smtClean="0">
                <a:solidFill>
                  <a:srgbClr val="5E5E5E"/>
                </a:solidFill>
                <a:sym typeface="Helvetica Neue"/>
              </a:rPr>
              <a:t>حل المعادلات التربيعية بالتحليل العوامل.</a:t>
            </a:r>
            <a:endParaRPr lang="ar-SA" sz="1600" b="1" dirty="0">
              <a:solidFill>
                <a:srgbClr val="5E5E5E"/>
              </a:solidFill>
              <a:sym typeface="Helvetica Neue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236296" y="2348880"/>
            <a:ext cx="1802990" cy="1154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300" b="1" dirty="0" smtClean="0"/>
              <a:t>أحل المعادلات التربيعية بيانياً</a:t>
            </a:r>
            <a:endParaRPr lang="ar-SA" sz="13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300" b="1" dirty="0" smtClean="0">
                <a:solidFill>
                  <a:srgbClr val="5E5E5E"/>
                </a:solidFill>
                <a:sym typeface="Helvetica Neue"/>
              </a:rPr>
              <a:t>أقدر حلول المعادلات التربيعية من تمثيلها البياني</a:t>
            </a:r>
            <a:endParaRPr lang="ar-SA" sz="13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7236296" y="3750146"/>
            <a:ext cx="180299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 smtClean="0"/>
              <a:t>الجذر المكرر</a:t>
            </a:r>
            <a:endParaRPr lang="ar-SA" sz="20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06" y="3789040"/>
            <a:ext cx="6742364" cy="117109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415C21A-A9B1-5746-AD3E-872363FD4B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23" y="4666768"/>
            <a:ext cx="1205441" cy="1710767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0" y="392576"/>
            <a:ext cx="1417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صفحة 24</a:t>
            </a:r>
            <a:endParaRPr lang="ar-SA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7051775" y="289337"/>
            <a:ext cx="2172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cs typeface="+mj-cs"/>
              </a:rPr>
              <a:t>  الدوال التربيعية</a:t>
            </a:r>
            <a:endParaRPr lang="ar-EG" sz="28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838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178.jpeg" descr="IMG_3178.jpeg"/>
          <p:cNvPicPr>
            <a:picLocks noChangeAspect="1"/>
          </p:cNvPicPr>
          <p:nvPr/>
        </p:nvPicPr>
        <p:blipFill rotWithShape="1">
          <a:blip r:embed="rId2">
            <a:extLst/>
          </a:blip>
          <a:srcRect r="22438"/>
          <a:stretch/>
        </p:blipFill>
        <p:spPr>
          <a:xfrm>
            <a:off x="10142" y="0"/>
            <a:ext cx="9144000" cy="6862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44833"/>
            <a:ext cx="8506941" cy="2592288"/>
          </a:xfrm>
          <a:prstGeom prst="rect">
            <a:avLst/>
          </a:prstGeom>
        </p:spPr>
      </p:pic>
      <p:pic>
        <p:nvPicPr>
          <p:cNvPr id="7" name="صورة 3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6" t="32045" r="17671" b="16684"/>
          <a:stretch>
            <a:fillRect/>
          </a:stretch>
        </p:blipFill>
        <p:spPr bwMode="auto">
          <a:xfrm>
            <a:off x="4582142" y="4149080"/>
            <a:ext cx="349388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14" descr="http://www.dohamath.com/vb/uploaded/1700_1219115868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9173">
            <a:off x="1182674" y="4195165"/>
            <a:ext cx="2226937" cy="194032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0504" y="391407"/>
            <a:ext cx="3343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41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3178.jpeg" descr="IMG_3178.jpeg"/>
          <p:cNvPicPr>
            <a:picLocks noChangeAspect="1"/>
          </p:cNvPicPr>
          <p:nvPr/>
        </p:nvPicPr>
        <p:blipFill rotWithShape="1">
          <a:blip r:embed="rId2">
            <a:extLst/>
          </a:blip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صورة 3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6" t="32045" r="17671" b="16684"/>
          <a:stretch>
            <a:fillRect/>
          </a:stretch>
        </p:blipFill>
        <p:spPr bwMode="auto">
          <a:xfrm>
            <a:off x="4608004" y="2996952"/>
            <a:ext cx="349388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14" descr="http://www.dohamath.com/vb/uploaded/1700_1219115868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9173">
            <a:off x="1701963" y="3257646"/>
            <a:ext cx="2226937" cy="194032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4378" y="432047"/>
            <a:ext cx="3343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42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252" y="-27384"/>
            <a:ext cx="9164504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مربع نص 4"/>
          <p:cNvSpPr txBox="1"/>
          <p:nvPr/>
        </p:nvSpPr>
        <p:spPr>
          <a:xfrm>
            <a:off x="7223022" y="1263085"/>
            <a:ext cx="1802990" cy="83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600" b="1" dirty="0">
                <a:solidFill>
                  <a:srgbClr val="5E5E5E"/>
                </a:solidFill>
                <a:sym typeface="Helvetica Neue"/>
              </a:rPr>
              <a:t>درست </a:t>
            </a:r>
            <a:r>
              <a:rPr lang="ar-SA" sz="1600" b="1" dirty="0" smtClean="0">
                <a:solidFill>
                  <a:srgbClr val="5E5E5E"/>
                </a:solidFill>
                <a:sym typeface="Helvetica Neue"/>
              </a:rPr>
              <a:t>حل المعادلات التربيعية بالتحليل العوامل.</a:t>
            </a:r>
            <a:endParaRPr lang="ar-SA" sz="1600" b="1" dirty="0">
              <a:solidFill>
                <a:srgbClr val="5E5E5E"/>
              </a:solidFill>
              <a:sym typeface="Helvetica Neue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236296" y="2348880"/>
            <a:ext cx="1802990" cy="1154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300" b="1" dirty="0" smtClean="0"/>
              <a:t>أحل المعادلات التربيعية بيانياً</a:t>
            </a:r>
            <a:endParaRPr lang="ar-SA" sz="13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300" b="1" dirty="0" smtClean="0">
                <a:solidFill>
                  <a:srgbClr val="5E5E5E"/>
                </a:solidFill>
                <a:sym typeface="Helvetica Neue"/>
              </a:rPr>
              <a:t>أقدر حلول المعادلات التربيعية من تمثيلها البياني</a:t>
            </a:r>
            <a:endParaRPr lang="ar-SA" sz="13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236296" y="3750146"/>
            <a:ext cx="180299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 smtClean="0"/>
              <a:t>الجذر المكرر</a:t>
            </a:r>
            <a:endParaRPr lang="ar-SA" sz="20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4"/>
          <a:srcRect r="3563" b="85046"/>
          <a:stretch/>
        </p:blipFill>
        <p:spPr>
          <a:xfrm>
            <a:off x="1985590" y="262533"/>
            <a:ext cx="3738538" cy="430163"/>
          </a:xfrm>
          <a:prstGeom prst="rect">
            <a:avLst/>
          </a:prstGeom>
        </p:spPr>
      </p:pic>
      <p:grpSp>
        <p:nvGrpSpPr>
          <p:cNvPr id="13" name="مجموعة 28"/>
          <p:cNvGrpSpPr/>
          <p:nvPr/>
        </p:nvGrpSpPr>
        <p:grpSpPr>
          <a:xfrm>
            <a:off x="4906988" y="2204864"/>
            <a:ext cx="1832257" cy="794603"/>
            <a:chOff x="6454519" y="5872994"/>
            <a:chExt cx="1832257" cy="794603"/>
          </a:xfrm>
        </p:grpSpPr>
        <p:grpSp>
          <p:nvGrpSpPr>
            <p:cNvPr id="14" name="مجموعة 145"/>
            <p:cNvGrpSpPr/>
            <p:nvPr/>
          </p:nvGrpSpPr>
          <p:grpSpPr>
            <a:xfrm>
              <a:off x="6454519" y="5872994"/>
              <a:ext cx="1070736" cy="794603"/>
              <a:chOff x="5883015" y="5757312"/>
              <a:chExt cx="1070736" cy="794603"/>
            </a:xfrm>
          </p:grpSpPr>
          <p:sp>
            <p:nvSpPr>
              <p:cNvPr id="16" name="مربع نص 15"/>
              <p:cNvSpPr txBox="1"/>
              <p:nvPr/>
            </p:nvSpPr>
            <p:spPr>
              <a:xfrm>
                <a:off x="6093160" y="5757312"/>
                <a:ext cx="64294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 smtClean="0"/>
                  <a:t>18</a:t>
                </a:r>
                <a:endParaRPr lang="ar-SA" sz="2000" b="1" dirty="0"/>
              </a:p>
            </p:txBody>
          </p:sp>
          <p:sp>
            <p:nvSpPr>
              <p:cNvPr id="17" name="مربع نص 16"/>
              <p:cNvSpPr txBox="1"/>
              <p:nvPr/>
            </p:nvSpPr>
            <p:spPr>
              <a:xfrm>
                <a:off x="5883015" y="6151805"/>
                <a:ext cx="107073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 smtClean="0"/>
                  <a:t>2 × ــ1</a:t>
                </a:r>
                <a:endParaRPr lang="ar-SA" sz="2000" b="1" dirty="0"/>
              </a:p>
            </p:txBody>
          </p:sp>
          <p:cxnSp>
            <p:nvCxnSpPr>
              <p:cNvPr id="18" name="رابط مستقيم 17"/>
              <p:cNvCxnSpPr/>
              <p:nvPr/>
            </p:nvCxnSpPr>
            <p:spPr>
              <a:xfrm flipH="1" flipV="1">
                <a:off x="6093160" y="6151805"/>
                <a:ext cx="678670" cy="206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مربع نص 14"/>
            <p:cNvSpPr txBox="1"/>
            <p:nvPr/>
          </p:nvSpPr>
          <p:spPr>
            <a:xfrm>
              <a:off x="7286644" y="6045012"/>
              <a:ext cx="100013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س  = ــ</a:t>
              </a:r>
              <a:endParaRPr lang="ar-SA" sz="2000" b="1" dirty="0"/>
            </a:p>
          </p:txBody>
        </p:sp>
      </p:grpSp>
      <p:sp>
        <p:nvSpPr>
          <p:cNvPr id="19" name="Text Box 87"/>
          <p:cNvSpPr txBox="1">
            <a:spLocks noChangeArrowheads="1"/>
          </p:cNvSpPr>
          <p:nvPr/>
        </p:nvSpPr>
        <p:spPr bwMode="auto">
          <a:xfrm>
            <a:off x="4353298" y="2384202"/>
            <a:ext cx="744128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 smtClean="0"/>
              <a:t>=  </a:t>
            </a:r>
            <a:r>
              <a:rPr lang="ar-SA" sz="2000" b="1" dirty="0" smtClean="0"/>
              <a:t>9</a:t>
            </a:r>
            <a:endParaRPr lang="en-US" sz="2000" b="1" dirty="0"/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4104620" y="2930405"/>
            <a:ext cx="2837052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 smtClean="0"/>
              <a:t>ص =  ــ (9)</a:t>
            </a:r>
            <a:r>
              <a:rPr lang="ar-SA" sz="2000" b="1" spc="-100" baseline="30000" dirty="0" smtClean="0"/>
              <a:t>2</a:t>
            </a:r>
            <a:r>
              <a:rPr lang="ar-SA" sz="2000" b="1" dirty="0" smtClean="0"/>
              <a:t> + 18(9)</a:t>
            </a:r>
            <a:endParaRPr lang="en-US" sz="2000" b="1" dirty="0"/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auto">
          <a:xfrm>
            <a:off x="3851920" y="2951425"/>
            <a:ext cx="885026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 smtClean="0"/>
              <a:t>= 81</a:t>
            </a:r>
            <a:endParaRPr lang="en-US" sz="2000" b="1" dirty="0"/>
          </a:p>
        </p:txBody>
      </p:sp>
      <p:grpSp>
        <p:nvGrpSpPr>
          <p:cNvPr id="30" name="Group 83"/>
          <p:cNvGrpSpPr>
            <a:grpSpLocks/>
          </p:cNvGrpSpPr>
          <p:nvPr/>
        </p:nvGrpSpPr>
        <p:grpSpPr bwMode="auto">
          <a:xfrm>
            <a:off x="250876" y="2101876"/>
            <a:ext cx="3291185" cy="4549226"/>
            <a:chOff x="766" y="1635"/>
            <a:chExt cx="2027" cy="2498"/>
          </a:xfrm>
        </p:grpSpPr>
        <p:sp>
          <p:nvSpPr>
            <p:cNvPr id="33" name="Line 8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Line 85"/>
            <p:cNvSpPr>
              <a:spLocks noChangeShapeType="1"/>
            </p:cNvSpPr>
            <p:nvPr/>
          </p:nvSpPr>
          <p:spPr bwMode="auto">
            <a:xfrm flipH="1" flipV="1">
              <a:off x="766" y="2805"/>
              <a:ext cx="1891" cy="16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Line 87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Line 88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Line 89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Line 90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Line 91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Line 92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Line 93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Line 94"/>
            <p:cNvSpPr>
              <a:spLocks noChangeShapeType="1"/>
            </p:cNvSpPr>
            <p:nvPr/>
          </p:nvSpPr>
          <p:spPr bwMode="auto">
            <a:xfrm flipH="1">
              <a:off x="1051" y="1635"/>
              <a:ext cx="11" cy="249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Line 95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Line 96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Line 97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Line 98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Line 99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Line 100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Line 102"/>
            <p:cNvSpPr>
              <a:spLocks noChangeShapeType="1"/>
            </p:cNvSpPr>
            <p:nvPr/>
          </p:nvSpPr>
          <p:spPr bwMode="auto">
            <a:xfrm flipH="1">
              <a:off x="766" y="1811"/>
              <a:ext cx="1891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Line 103"/>
            <p:cNvSpPr>
              <a:spLocks noChangeShapeType="1"/>
            </p:cNvSpPr>
            <p:nvPr/>
          </p:nvSpPr>
          <p:spPr bwMode="auto">
            <a:xfrm flipH="1">
              <a:off x="766" y="1945"/>
              <a:ext cx="1886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Line 104"/>
            <p:cNvSpPr>
              <a:spLocks noChangeShapeType="1"/>
            </p:cNvSpPr>
            <p:nvPr/>
          </p:nvSpPr>
          <p:spPr bwMode="auto">
            <a:xfrm flipH="1" flipV="1">
              <a:off x="766" y="2086"/>
              <a:ext cx="1882" cy="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Line 105"/>
            <p:cNvSpPr>
              <a:spLocks noChangeShapeType="1"/>
            </p:cNvSpPr>
            <p:nvPr/>
          </p:nvSpPr>
          <p:spPr bwMode="auto">
            <a:xfrm flipH="1">
              <a:off x="766" y="2245"/>
              <a:ext cx="1891" cy="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Line 106"/>
            <p:cNvSpPr>
              <a:spLocks noChangeShapeType="1"/>
            </p:cNvSpPr>
            <p:nvPr/>
          </p:nvSpPr>
          <p:spPr bwMode="auto">
            <a:xfrm flipH="1">
              <a:off x="776" y="2376"/>
              <a:ext cx="1891" cy="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Line 107"/>
            <p:cNvSpPr>
              <a:spLocks noChangeShapeType="1"/>
            </p:cNvSpPr>
            <p:nvPr/>
          </p:nvSpPr>
          <p:spPr bwMode="auto">
            <a:xfrm flipH="1">
              <a:off x="787" y="2518"/>
              <a:ext cx="1891" cy="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Line 108"/>
            <p:cNvSpPr>
              <a:spLocks noChangeShapeType="1"/>
            </p:cNvSpPr>
            <p:nvPr/>
          </p:nvSpPr>
          <p:spPr bwMode="auto">
            <a:xfrm flipH="1" flipV="1">
              <a:off x="766" y="2671"/>
              <a:ext cx="1891" cy="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Line 109"/>
            <p:cNvSpPr>
              <a:spLocks noChangeShapeType="1"/>
            </p:cNvSpPr>
            <p:nvPr/>
          </p:nvSpPr>
          <p:spPr bwMode="auto">
            <a:xfrm flipH="1">
              <a:off x="766" y="3963"/>
              <a:ext cx="2027" cy="14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Line 110"/>
            <p:cNvSpPr>
              <a:spLocks noChangeShapeType="1"/>
            </p:cNvSpPr>
            <p:nvPr/>
          </p:nvSpPr>
          <p:spPr bwMode="auto">
            <a:xfrm flipH="1">
              <a:off x="766" y="2955"/>
              <a:ext cx="1891" cy="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Line 111"/>
            <p:cNvSpPr>
              <a:spLocks noChangeShapeType="1"/>
            </p:cNvSpPr>
            <p:nvPr/>
          </p:nvSpPr>
          <p:spPr bwMode="auto">
            <a:xfrm flipH="1" flipV="1">
              <a:off x="766" y="3109"/>
              <a:ext cx="1877" cy="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Line 112"/>
            <p:cNvSpPr>
              <a:spLocks noChangeShapeType="1"/>
            </p:cNvSpPr>
            <p:nvPr/>
          </p:nvSpPr>
          <p:spPr bwMode="auto">
            <a:xfrm flipH="1" flipV="1">
              <a:off x="766" y="3243"/>
              <a:ext cx="1891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Line 113"/>
            <p:cNvSpPr>
              <a:spLocks noChangeShapeType="1"/>
            </p:cNvSpPr>
            <p:nvPr/>
          </p:nvSpPr>
          <p:spPr bwMode="auto">
            <a:xfrm flipH="1" flipV="1">
              <a:off x="766" y="3395"/>
              <a:ext cx="1891" cy="2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1" name="Line 114"/>
            <p:cNvSpPr>
              <a:spLocks noChangeShapeType="1"/>
            </p:cNvSpPr>
            <p:nvPr/>
          </p:nvSpPr>
          <p:spPr bwMode="auto">
            <a:xfrm flipH="1" flipV="1">
              <a:off x="766" y="3529"/>
              <a:ext cx="1886" cy="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2" name="Line 115"/>
            <p:cNvSpPr>
              <a:spLocks noChangeShapeType="1"/>
            </p:cNvSpPr>
            <p:nvPr/>
          </p:nvSpPr>
          <p:spPr bwMode="auto">
            <a:xfrm flipH="1" flipV="1">
              <a:off x="766" y="3683"/>
              <a:ext cx="1891" cy="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Line 116"/>
            <p:cNvSpPr>
              <a:spLocks noChangeShapeType="1"/>
            </p:cNvSpPr>
            <p:nvPr/>
          </p:nvSpPr>
          <p:spPr bwMode="auto">
            <a:xfrm flipH="1">
              <a:off x="766" y="3824"/>
              <a:ext cx="1912" cy="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2" name="Text Box 87"/>
          <p:cNvSpPr txBox="1">
            <a:spLocks noChangeArrowheads="1"/>
          </p:cNvSpPr>
          <p:nvPr/>
        </p:nvSpPr>
        <p:spPr bwMode="auto">
          <a:xfrm>
            <a:off x="5771982" y="3397833"/>
            <a:ext cx="109853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 smtClean="0"/>
              <a:t>الرأس =</a:t>
            </a:r>
            <a:endParaRPr lang="en-US" sz="2000" b="1" dirty="0"/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4649766" y="3368779"/>
            <a:ext cx="1327958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 smtClean="0"/>
              <a:t>( 9 ، 81)</a:t>
            </a:r>
            <a:endParaRPr lang="en-US" sz="2000" b="1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4155909" y="4400137"/>
            <a:ext cx="271461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 smtClean="0">
                <a:latin typeface="Tahoma"/>
                <a:cs typeface="Tahoma"/>
              </a:rPr>
              <a:t>▪ </a:t>
            </a:r>
            <a:r>
              <a:rPr lang="ar-SA" b="1" dirty="0" smtClean="0"/>
              <a:t>ماذا يمثل المستقيم المار بنقطتي التقاء القطع المكافئ بالأرض</a:t>
            </a:r>
            <a:endParaRPr lang="ar-SA" b="1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5179640" y="5176009"/>
            <a:ext cx="147610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محور السينات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168876" y="5649015"/>
            <a:ext cx="2714610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 smtClean="0">
                <a:latin typeface="Tahoma"/>
                <a:cs typeface="Tahoma"/>
              </a:rPr>
              <a:t>▪ </a:t>
            </a:r>
            <a:r>
              <a:rPr lang="ar-SA" b="1" dirty="0" smtClean="0"/>
              <a:t>ما المقطعان السينيان للتمثيل ؟</a:t>
            </a:r>
            <a:endParaRPr lang="ar-SA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4139174" y="3890191"/>
            <a:ext cx="2740115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 smtClean="0">
                <a:latin typeface="Tahoma"/>
                <a:cs typeface="Tahoma"/>
              </a:rPr>
              <a:t>▪ </a:t>
            </a:r>
            <a:r>
              <a:rPr lang="ar-SA" b="1" dirty="0" smtClean="0"/>
              <a:t>ما معادلة المحور ؟</a:t>
            </a:r>
            <a:endParaRPr lang="ar-SA" b="1" dirty="0"/>
          </a:p>
        </p:txBody>
      </p:sp>
      <p:sp>
        <p:nvSpPr>
          <p:cNvPr id="64" name="شكل حر 63"/>
          <p:cNvSpPr/>
          <p:nvPr/>
        </p:nvSpPr>
        <p:spPr>
          <a:xfrm flipV="1">
            <a:off x="611560" y="4149238"/>
            <a:ext cx="2291734" cy="2501861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ربع نص 64"/>
          <p:cNvSpPr txBox="1"/>
          <p:nvPr/>
        </p:nvSpPr>
        <p:spPr>
          <a:xfrm>
            <a:off x="382453" y="6117152"/>
            <a:ext cx="6753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cxnSp>
        <p:nvCxnSpPr>
          <p:cNvPr id="66" name="رابط كسهم مستقيم 65"/>
          <p:cNvCxnSpPr/>
          <p:nvPr/>
        </p:nvCxnSpPr>
        <p:spPr>
          <a:xfrm flipH="1">
            <a:off x="1767964" y="2064545"/>
            <a:ext cx="21576" cy="451427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/>
          <p:cNvSpPr txBox="1"/>
          <p:nvPr/>
        </p:nvSpPr>
        <p:spPr>
          <a:xfrm>
            <a:off x="2527790" y="609888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68" name="مربع نص 67"/>
          <p:cNvSpPr txBox="1"/>
          <p:nvPr/>
        </p:nvSpPr>
        <p:spPr>
          <a:xfrm>
            <a:off x="1467849" y="3943051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69" name="وسيلة شرح مستطيلة مستديرة الزوايا 68"/>
          <p:cNvSpPr/>
          <p:nvPr/>
        </p:nvSpPr>
        <p:spPr>
          <a:xfrm>
            <a:off x="2293020" y="3258138"/>
            <a:ext cx="1362353" cy="661068"/>
          </a:xfrm>
          <a:prstGeom prst="wedgeRoundRectCallout">
            <a:avLst>
              <a:gd name="adj1" fmla="val -83052"/>
              <a:gd name="adj2" fmla="val 2486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معادلة المحور</a:t>
            </a:r>
          </a:p>
          <a:p>
            <a:pPr algn="ctr"/>
            <a:r>
              <a:rPr lang="ar-SA" b="1" dirty="0" smtClean="0">
                <a:solidFill>
                  <a:schemeClr val="tx1"/>
                </a:solidFill>
              </a:rPr>
              <a:t>س = 9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0" name="وسيلة شرح مستطيلة مستديرة الزوايا 69"/>
          <p:cNvSpPr/>
          <p:nvPr/>
        </p:nvSpPr>
        <p:spPr>
          <a:xfrm>
            <a:off x="2822683" y="5070345"/>
            <a:ext cx="1126829" cy="678549"/>
          </a:xfrm>
          <a:prstGeom prst="wedgeRoundRectCallout">
            <a:avLst>
              <a:gd name="adj1" fmla="val -45626"/>
              <a:gd name="adj2" fmla="val 13204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tx1"/>
                </a:solidFill>
              </a:rPr>
              <a:t>المقطع السيني =18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71" name="وسيلة شرح مستطيلة مستديرة الزوايا 70"/>
          <p:cNvSpPr/>
          <p:nvPr/>
        </p:nvSpPr>
        <p:spPr>
          <a:xfrm>
            <a:off x="381103" y="4928687"/>
            <a:ext cx="1080088" cy="609457"/>
          </a:xfrm>
          <a:prstGeom prst="wedgeRoundRectCallout">
            <a:avLst>
              <a:gd name="adj1" fmla="val -20575"/>
              <a:gd name="adj2" fmla="val 17710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tx1"/>
                </a:solidFill>
              </a:rPr>
              <a:t>المقطع السيني =0</a:t>
            </a:r>
            <a:endParaRPr lang="ar-SA" sz="16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604" y="678482"/>
            <a:ext cx="4536324" cy="156181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-27384"/>
            <a:ext cx="1837400" cy="2074480"/>
          </a:xfrm>
          <a:prstGeom prst="rect">
            <a:avLst/>
          </a:prstGeom>
        </p:spPr>
      </p:pic>
      <p:pic>
        <p:nvPicPr>
          <p:cNvPr id="72" name="صورة 8">
            <a:extLst>
              <a:ext uri="{FF2B5EF4-FFF2-40B4-BE49-F238E27FC236}">
                <a16:creationId xmlns:a16="http://schemas.microsoft.com/office/drawing/2014/main" id="{7415C21A-A9B1-5746-AD3E-872363FD4B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23" y="4666768"/>
            <a:ext cx="1205441" cy="1710767"/>
          </a:xfrm>
          <a:prstGeom prst="rect">
            <a:avLst/>
          </a:prstGeom>
        </p:spPr>
      </p:pic>
      <p:sp>
        <p:nvSpPr>
          <p:cNvPr id="73" name="مربع نص 72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7051775" y="289337"/>
            <a:ext cx="2172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cs typeface="+mj-cs"/>
              </a:rPr>
              <a:t>  الدوال التربيعية</a:t>
            </a:r>
            <a:endParaRPr lang="ar-EG" sz="28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10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64" grpId="0" animBg="1"/>
      <p:bldP spid="65" grpId="0"/>
      <p:bldP spid="67" grpId="0"/>
      <p:bldP spid="68" grpId="0"/>
      <p:bldP spid="69" grpId="0" animBg="1"/>
      <p:bldP spid="70" grpId="0" animBg="1"/>
      <p:bldP spid="71" grpId="0" animBg="1"/>
      <p:bldP spid="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52" y="-27384"/>
            <a:ext cx="9164504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مربع نص 4"/>
          <p:cNvSpPr txBox="1"/>
          <p:nvPr/>
        </p:nvSpPr>
        <p:spPr>
          <a:xfrm>
            <a:off x="7223022" y="1139975"/>
            <a:ext cx="1802990" cy="1084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600" b="1" dirty="0">
                <a:solidFill>
                  <a:srgbClr val="5E5E5E"/>
                </a:solidFill>
                <a:sym typeface="Helvetica Neue"/>
              </a:rPr>
              <a:t>درست </a:t>
            </a:r>
            <a:r>
              <a:rPr lang="ar-SA" sz="1600" b="1" dirty="0" smtClean="0">
                <a:solidFill>
                  <a:srgbClr val="5E5E5E"/>
                </a:solidFill>
                <a:sym typeface="Helvetica Neue"/>
              </a:rPr>
              <a:t>حل المعادلات التربيعية بالتحليل </a:t>
            </a:r>
            <a:r>
              <a:rPr lang="ar-SA" sz="1600" b="1" dirty="0" err="1" smtClean="0">
                <a:solidFill>
                  <a:srgbClr val="5E5E5E"/>
                </a:solidFill>
                <a:sym typeface="Helvetica Neue"/>
              </a:rPr>
              <a:t>ألىالعوامل</a:t>
            </a:r>
            <a:r>
              <a:rPr lang="ar-SA" sz="1600" b="1" dirty="0" smtClean="0">
                <a:solidFill>
                  <a:srgbClr val="5E5E5E"/>
                </a:solidFill>
                <a:sym typeface="Helvetica Neue"/>
              </a:rPr>
              <a:t>.</a:t>
            </a:r>
            <a:endParaRPr lang="ar-SA" sz="1600" b="1" dirty="0">
              <a:solidFill>
                <a:srgbClr val="5E5E5E"/>
              </a:solidFill>
              <a:sym typeface="Helvetica Neue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236296" y="2348880"/>
            <a:ext cx="1802990" cy="1154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300" b="1" dirty="0" smtClean="0"/>
              <a:t>أحل المعادلات التربيعية بيانياً</a:t>
            </a:r>
            <a:endParaRPr lang="ar-SA" sz="13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300" b="1" dirty="0" smtClean="0">
                <a:solidFill>
                  <a:srgbClr val="5E5E5E"/>
                </a:solidFill>
                <a:sym typeface="Helvetica Neue"/>
              </a:rPr>
              <a:t>أقدر حلول المعادلات التربيعية من تمثيلها البياني</a:t>
            </a:r>
            <a:endParaRPr lang="ar-SA" sz="13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236296" y="3750146"/>
            <a:ext cx="180299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 smtClean="0"/>
              <a:t>الجذر المكرر</a:t>
            </a:r>
            <a:endParaRPr lang="ar-SA" sz="20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6697"/>
            <a:ext cx="1304345" cy="11811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/>
          <a:srcRect r="3563" b="85046"/>
          <a:stretch/>
        </p:blipFill>
        <p:spPr>
          <a:xfrm>
            <a:off x="2343403" y="379111"/>
            <a:ext cx="3738538" cy="646187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5220072" y="1183387"/>
            <a:ext cx="1319593" cy="403957"/>
          </a:xfrm>
          <a:prstGeom prst="rect">
            <a:avLst/>
          </a:prstGeom>
          <a:noFill/>
        </p:spPr>
        <p:txBody>
          <a:bodyPr wrap="none" lIns="34290" tIns="17145" rIns="34290" bIns="17145">
            <a:spAutoFit/>
          </a:bodyPr>
          <a:lstStyle/>
          <a:p>
            <a:pPr algn="ctr"/>
            <a:r>
              <a:rPr lang="ar-SA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معرفة سابقة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073EAC1-031C-7940-BF02-387C98F0C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5" y="4673476"/>
            <a:ext cx="1752385" cy="1773671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7317438" y="5842776"/>
            <a:ext cx="69762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200" b="1" dirty="0" smtClean="0"/>
              <a:t>الرياضيات</a:t>
            </a:r>
            <a:endParaRPr lang="ar-SA" sz="1200" b="1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3402239" y="1578461"/>
            <a:ext cx="33534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أوجدي الحل الصحيح لهذه المعادلة؟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4293096"/>
            <a:ext cx="6544725" cy="2304256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7">
            <a:clrChange>
              <a:clrFrom>
                <a:srgbClr val="BA8C41"/>
              </a:clrFrom>
              <a:clrTo>
                <a:srgbClr val="BA8C4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060848"/>
            <a:ext cx="6548759" cy="2149971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7051775" y="289337"/>
            <a:ext cx="2172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cs typeface="+mj-cs"/>
              </a:rPr>
              <a:t>  الدوال التربيعية</a:t>
            </a:r>
            <a:endParaRPr lang="ar-EG" sz="28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503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8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G_3178.jpeg" descr="IMG_317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3875" y="448036"/>
            <a:ext cx="3343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مربع نص 68"/>
          <p:cNvSpPr txBox="1"/>
          <p:nvPr/>
        </p:nvSpPr>
        <p:spPr>
          <a:xfrm>
            <a:off x="2965785" y="1029503"/>
            <a:ext cx="41434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rgbClr val="FF0000"/>
                </a:solidFill>
              </a:rPr>
              <a:t>لحل المعادلات التربيعية نتبع الآتي :</a:t>
            </a:r>
            <a:endParaRPr lang="ar-SA" sz="2200" b="1" dirty="0">
              <a:solidFill>
                <a:srgbClr val="FF0000"/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1094385" y="1575390"/>
            <a:ext cx="5786478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 smtClean="0"/>
              <a:t>نوجد الدالة المرتبطة وذلك باستبدال د ( س ) أو ص  بصفر</a:t>
            </a:r>
            <a:endParaRPr lang="ar-SA" sz="2200" b="1" dirty="0"/>
          </a:p>
        </p:txBody>
      </p:sp>
      <p:sp>
        <p:nvSpPr>
          <p:cNvPr id="71" name="مربع نص 70"/>
          <p:cNvSpPr txBox="1"/>
          <p:nvPr/>
        </p:nvSpPr>
        <p:spPr>
          <a:xfrm>
            <a:off x="1094385" y="2185693"/>
            <a:ext cx="5786478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 smtClean="0"/>
              <a:t>نمثل الدالة بيانيا .</a:t>
            </a:r>
            <a:endParaRPr lang="ar-SA" sz="2200" b="1" dirty="0"/>
          </a:p>
        </p:txBody>
      </p:sp>
      <p:sp>
        <p:nvSpPr>
          <p:cNvPr id="72" name="مربع نص 71"/>
          <p:cNvSpPr txBox="1"/>
          <p:nvPr/>
        </p:nvSpPr>
        <p:spPr>
          <a:xfrm>
            <a:off x="1094385" y="2792109"/>
            <a:ext cx="578647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 smtClean="0"/>
              <a:t>المقاطع السينية هي حلول المعادلة .</a:t>
            </a:r>
            <a:endParaRPr lang="ar-SA" sz="2200" b="1" dirty="0"/>
          </a:p>
        </p:txBody>
      </p:sp>
      <p:grpSp>
        <p:nvGrpSpPr>
          <p:cNvPr id="75" name="مجموعة 74"/>
          <p:cNvGrpSpPr/>
          <p:nvPr/>
        </p:nvGrpSpPr>
        <p:grpSpPr>
          <a:xfrm>
            <a:off x="251520" y="3459806"/>
            <a:ext cx="6696744" cy="3182740"/>
            <a:chOff x="1000100" y="3429000"/>
            <a:chExt cx="7286676" cy="33575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0100" y="3429000"/>
              <a:ext cx="7286676" cy="335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85852" y="4229106"/>
              <a:ext cx="6800895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74334" y="4242253"/>
            <a:ext cx="202585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53875" y="4223532"/>
            <a:ext cx="1757842" cy="149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206" y="4370842"/>
            <a:ext cx="1519652" cy="156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99992" y="6021288"/>
            <a:ext cx="1367408" cy="35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70867" y="6071065"/>
            <a:ext cx="1204103" cy="28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1018" y="6071066"/>
            <a:ext cx="1529207" cy="28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مربع نص 18"/>
          <p:cNvSpPr txBox="1"/>
          <p:nvPr/>
        </p:nvSpPr>
        <p:spPr>
          <a:xfrm>
            <a:off x="5153194" y="4483125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4721146" y="450210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2632914" y="5182839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7223022" y="1263085"/>
            <a:ext cx="1802990" cy="83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600" b="1" dirty="0">
                <a:solidFill>
                  <a:srgbClr val="5E5E5E"/>
                </a:solidFill>
                <a:sym typeface="Helvetica Neue"/>
              </a:rPr>
              <a:t>درست </a:t>
            </a:r>
            <a:r>
              <a:rPr lang="ar-SA" sz="1600" b="1" dirty="0" smtClean="0">
                <a:solidFill>
                  <a:srgbClr val="5E5E5E"/>
                </a:solidFill>
                <a:sym typeface="Helvetica Neue"/>
              </a:rPr>
              <a:t>حل المعادلات التربيعية بالتحليل العوامل.</a:t>
            </a:r>
            <a:endParaRPr lang="ar-SA" sz="1600" b="1" dirty="0">
              <a:solidFill>
                <a:srgbClr val="5E5E5E"/>
              </a:solidFill>
              <a:sym typeface="Helvetica Neue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7236296" y="2348880"/>
            <a:ext cx="1802990" cy="1154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300" b="1" dirty="0" smtClean="0"/>
              <a:t>أحل المعادلات التربيعية بيانياً</a:t>
            </a:r>
            <a:endParaRPr lang="ar-SA" sz="13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300" b="1" dirty="0" smtClean="0">
                <a:solidFill>
                  <a:srgbClr val="5E5E5E"/>
                </a:solidFill>
                <a:sym typeface="Helvetica Neue"/>
              </a:rPr>
              <a:t>أقدر حلول المعادلات التربيعية من تمثيلها البياني</a:t>
            </a:r>
            <a:endParaRPr lang="ar-SA" sz="13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7236296" y="3750146"/>
            <a:ext cx="180299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 smtClean="0"/>
              <a:t>الجذر المكرر</a:t>
            </a:r>
            <a:endParaRPr lang="ar-SA" sz="20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28" name="صورة 8">
            <a:extLst>
              <a:ext uri="{FF2B5EF4-FFF2-40B4-BE49-F238E27FC236}">
                <a16:creationId xmlns:a16="http://schemas.microsoft.com/office/drawing/2014/main" id="{7415C21A-A9B1-5746-AD3E-872363FD4B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23" y="4666768"/>
            <a:ext cx="1205441" cy="1710767"/>
          </a:xfrm>
          <a:prstGeom prst="rect">
            <a:avLst/>
          </a:prstGeom>
        </p:spPr>
      </p:pic>
      <p:sp>
        <p:nvSpPr>
          <p:cNvPr id="29" name="مربع نص 28"/>
          <p:cNvSpPr txBox="1"/>
          <p:nvPr/>
        </p:nvSpPr>
        <p:spPr>
          <a:xfrm>
            <a:off x="90431" y="391016"/>
            <a:ext cx="1417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صفحة 22</a:t>
            </a:r>
            <a:endParaRPr lang="ar-SA" b="1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7051775" y="289337"/>
            <a:ext cx="2172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cs typeface="+mj-cs"/>
              </a:rPr>
              <a:t>  الدوال التربيعية</a:t>
            </a:r>
            <a:endParaRPr lang="ar-EG" sz="2800" b="1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 animBg="1"/>
      <p:bldP spid="72" grpId="0" animBg="1"/>
      <p:bldP spid="19" grpId="0"/>
      <p:bldP spid="20" grpId="0"/>
      <p:bldP spid="21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3178.jpeg" descr="IMG_317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49" y="931185"/>
            <a:ext cx="6410325" cy="4519762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7223022" y="1263085"/>
            <a:ext cx="1802990" cy="83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600" b="1" dirty="0">
                <a:solidFill>
                  <a:srgbClr val="5E5E5E"/>
                </a:solidFill>
                <a:sym typeface="Helvetica Neue"/>
              </a:rPr>
              <a:t>درست </a:t>
            </a:r>
            <a:r>
              <a:rPr lang="ar-SA" sz="1600" b="1" dirty="0" smtClean="0">
                <a:solidFill>
                  <a:srgbClr val="5E5E5E"/>
                </a:solidFill>
                <a:sym typeface="Helvetica Neue"/>
              </a:rPr>
              <a:t>حل المعادلات التربيعية بالتحليل العوامل.</a:t>
            </a:r>
            <a:endParaRPr lang="ar-SA" sz="1600" b="1" dirty="0">
              <a:solidFill>
                <a:srgbClr val="5E5E5E"/>
              </a:solidFill>
              <a:sym typeface="Helvetica Neue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236296" y="2348880"/>
            <a:ext cx="1802990" cy="1154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300" b="1" dirty="0" smtClean="0"/>
              <a:t>أحل المعادلات التربيعية بيانياً</a:t>
            </a:r>
            <a:endParaRPr lang="ar-SA" sz="13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300" b="1" dirty="0" smtClean="0">
                <a:solidFill>
                  <a:srgbClr val="5E5E5E"/>
                </a:solidFill>
                <a:sym typeface="Helvetica Neue"/>
              </a:rPr>
              <a:t>أقدر حلول المعادلات التربيعية من تمثيلها البياني</a:t>
            </a:r>
            <a:endParaRPr lang="ar-SA" sz="13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7236296" y="3750146"/>
            <a:ext cx="180299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 smtClean="0"/>
              <a:t>الجذر المكرر</a:t>
            </a:r>
            <a:endParaRPr lang="ar-SA" sz="20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3875" y="448036"/>
            <a:ext cx="3343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5"/>
          <a:srcRect t="14073" b="26634"/>
          <a:stretch/>
        </p:blipFill>
        <p:spPr>
          <a:xfrm>
            <a:off x="566348" y="5522152"/>
            <a:ext cx="6338317" cy="931184"/>
          </a:xfrm>
          <a:prstGeom prst="rect">
            <a:avLst/>
          </a:prstGeom>
        </p:spPr>
      </p:pic>
      <p:pic>
        <p:nvPicPr>
          <p:cNvPr id="10" name="صورة 8">
            <a:extLst>
              <a:ext uri="{FF2B5EF4-FFF2-40B4-BE49-F238E27FC236}">
                <a16:creationId xmlns:a16="http://schemas.microsoft.com/office/drawing/2014/main" id="{7415C21A-A9B1-5746-AD3E-872363FD4B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23" y="4666768"/>
            <a:ext cx="1205441" cy="1710767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-10291" y="368670"/>
            <a:ext cx="1417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صفحة 22</a:t>
            </a:r>
            <a:endParaRPr lang="ar-SA" b="1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7051775" y="289337"/>
            <a:ext cx="2172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cs typeface="+mj-cs"/>
              </a:rPr>
              <a:t>  الدوال التربيعية</a:t>
            </a:r>
            <a:endParaRPr lang="ar-EG" sz="28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090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G_3178.jpeg" descr="IMG_3178.jpeg"/>
          <p:cNvPicPr>
            <a:picLocks noChangeAspect="1"/>
          </p:cNvPicPr>
          <p:nvPr/>
        </p:nvPicPr>
        <p:blipFill rotWithShape="1">
          <a:blip r:embed="rId2">
            <a:extLst/>
          </a:blip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" name="مجموعة 81"/>
          <p:cNvGrpSpPr/>
          <p:nvPr/>
        </p:nvGrpSpPr>
        <p:grpSpPr>
          <a:xfrm>
            <a:off x="591462" y="1268761"/>
            <a:ext cx="4416917" cy="4643470"/>
            <a:chOff x="442886" y="1571614"/>
            <a:chExt cx="4416917" cy="4643470"/>
          </a:xfrm>
        </p:grpSpPr>
        <p:grpSp>
          <p:nvGrpSpPr>
            <p:cNvPr id="7" name="مجموعة 72"/>
            <p:cNvGrpSpPr/>
            <p:nvPr/>
          </p:nvGrpSpPr>
          <p:grpSpPr>
            <a:xfrm>
              <a:off x="442886" y="1571614"/>
              <a:ext cx="4416917" cy="4643470"/>
              <a:chOff x="285720" y="1428736"/>
              <a:chExt cx="4416917" cy="4643470"/>
            </a:xfrm>
          </p:grpSpPr>
          <p:sp>
            <p:nvSpPr>
              <p:cNvPr id="38" name="مستطيل 37"/>
              <p:cNvSpPr/>
              <p:nvPr/>
            </p:nvSpPr>
            <p:spPr>
              <a:xfrm>
                <a:off x="285720" y="1428736"/>
                <a:ext cx="4416917" cy="46434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grpSp>
            <p:nvGrpSpPr>
              <p:cNvPr id="8" name="Group 83"/>
              <p:cNvGrpSpPr>
                <a:grpSpLocks/>
              </p:cNvGrpSpPr>
              <p:nvPr/>
            </p:nvGrpSpPr>
            <p:grpSpPr bwMode="auto">
              <a:xfrm>
                <a:off x="393701" y="1571612"/>
                <a:ext cx="4178299" cy="4321175"/>
                <a:chOff x="476" y="1657"/>
                <a:chExt cx="2317" cy="2317"/>
              </a:xfrm>
            </p:grpSpPr>
            <p:sp>
              <p:nvSpPr>
                <p:cNvPr id="40" name="Line 84"/>
                <p:cNvSpPr>
                  <a:spLocks noChangeShapeType="1"/>
                </p:cNvSpPr>
                <p:nvPr/>
              </p:nvSpPr>
              <p:spPr bwMode="auto">
                <a:xfrm>
                  <a:off x="1635" y="1657"/>
                  <a:ext cx="0" cy="2317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1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476" y="2816"/>
                  <a:ext cx="2317" cy="0"/>
                </a:xfrm>
                <a:prstGeom prst="line">
                  <a:avLst/>
                </a:prstGeom>
                <a:noFill/>
                <a:ln w="3175">
                  <a:solidFill>
                    <a:schemeClr val="hlink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2" name="Rectangle 86"/>
                <p:cNvSpPr>
                  <a:spLocks noChangeArrowheads="1"/>
                </p:cNvSpPr>
                <p:nvPr/>
              </p:nvSpPr>
              <p:spPr bwMode="auto">
                <a:xfrm>
                  <a:off x="476" y="1657"/>
                  <a:ext cx="2317" cy="2317"/>
                </a:xfrm>
                <a:prstGeom prst="rect">
                  <a:avLst/>
                </a:prstGeom>
                <a:noFill/>
                <a:ln w="19050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3" name="Line 87"/>
                <p:cNvSpPr>
                  <a:spLocks noChangeShapeType="1"/>
                </p:cNvSpPr>
                <p:nvPr/>
              </p:nvSpPr>
              <p:spPr bwMode="auto">
                <a:xfrm>
                  <a:off x="2648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4" name="Line 88"/>
                <p:cNvSpPr>
                  <a:spLocks noChangeShapeType="1"/>
                </p:cNvSpPr>
                <p:nvPr/>
              </p:nvSpPr>
              <p:spPr bwMode="auto">
                <a:xfrm>
                  <a:off x="2503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5" name="Line 89"/>
                <p:cNvSpPr>
                  <a:spLocks noChangeShapeType="1"/>
                </p:cNvSpPr>
                <p:nvPr/>
              </p:nvSpPr>
              <p:spPr bwMode="auto">
                <a:xfrm>
                  <a:off x="2359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6" name="Line 90"/>
                <p:cNvSpPr>
                  <a:spLocks noChangeShapeType="1"/>
                </p:cNvSpPr>
                <p:nvPr/>
              </p:nvSpPr>
              <p:spPr bwMode="auto">
                <a:xfrm>
                  <a:off x="2214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7" name="Line 91"/>
                <p:cNvSpPr>
                  <a:spLocks noChangeShapeType="1"/>
                </p:cNvSpPr>
                <p:nvPr/>
              </p:nvSpPr>
              <p:spPr bwMode="auto">
                <a:xfrm>
                  <a:off x="2069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8" name="Line 92"/>
                <p:cNvSpPr>
                  <a:spLocks noChangeShapeType="1"/>
                </p:cNvSpPr>
                <p:nvPr/>
              </p:nvSpPr>
              <p:spPr bwMode="auto">
                <a:xfrm>
                  <a:off x="1924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9" name="Line 93"/>
                <p:cNvSpPr>
                  <a:spLocks noChangeShapeType="1"/>
                </p:cNvSpPr>
                <p:nvPr/>
              </p:nvSpPr>
              <p:spPr bwMode="auto">
                <a:xfrm>
                  <a:off x="1779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auto">
                <a:xfrm>
                  <a:off x="1635" y="1657"/>
                  <a:ext cx="0" cy="2317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auto">
                <a:xfrm>
                  <a:off x="1490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auto">
                <a:xfrm>
                  <a:off x="1345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auto">
                <a:xfrm>
                  <a:off x="1200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auto">
                <a:xfrm>
                  <a:off x="1055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auto">
                <a:xfrm>
                  <a:off x="910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auto">
                <a:xfrm>
                  <a:off x="766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auto">
                <a:xfrm>
                  <a:off x="621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8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476" y="1802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9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76" y="1947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0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476" y="2087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1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476" y="2236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2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476" y="2381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3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476" y="2526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4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476" y="2671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5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476" y="3250"/>
                  <a:ext cx="2317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6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476" y="2960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7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476" y="3105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8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476" y="3246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9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476" y="3395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0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476" y="3540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476" y="3684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476" y="3829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sp>
          <p:nvSpPr>
            <p:cNvPr id="79" name="مربع نص 78"/>
            <p:cNvSpPr txBox="1"/>
            <p:nvPr/>
          </p:nvSpPr>
          <p:spPr>
            <a:xfrm>
              <a:off x="1900220" y="1785934"/>
              <a:ext cx="742954" cy="286232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 smtClean="0"/>
                <a:t>20</a:t>
              </a:r>
            </a:p>
            <a:p>
              <a:r>
                <a:rPr lang="ar-SA" b="1" dirty="0" smtClean="0"/>
                <a:t>18</a:t>
              </a:r>
            </a:p>
            <a:p>
              <a:r>
                <a:rPr lang="ar-SA" b="1" dirty="0" smtClean="0"/>
                <a:t>16</a:t>
              </a:r>
            </a:p>
            <a:p>
              <a:r>
                <a:rPr lang="ar-SA" b="1" dirty="0" smtClean="0"/>
                <a:t>14</a:t>
              </a:r>
            </a:p>
            <a:p>
              <a:r>
                <a:rPr lang="ar-SA" b="1" dirty="0" smtClean="0"/>
                <a:t>12</a:t>
              </a:r>
            </a:p>
            <a:p>
              <a:r>
                <a:rPr lang="ar-SA" b="1" dirty="0" smtClean="0"/>
                <a:t>10</a:t>
              </a:r>
            </a:p>
            <a:p>
              <a:r>
                <a:rPr lang="ar-SA" b="1" dirty="0" smtClean="0"/>
                <a:t>8</a:t>
              </a:r>
            </a:p>
            <a:p>
              <a:r>
                <a:rPr lang="ar-SA" b="1" dirty="0" smtClean="0"/>
                <a:t>6</a:t>
              </a:r>
            </a:p>
            <a:p>
              <a:r>
                <a:rPr lang="ar-SA" b="1" dirty="0" smtClean="0"/>
                <a:t>4</a:t>
              </a:r>
            </a:p>
            <a:p>
              <a:r>
                <a:rPr lang="ar-SA" b="1" dirty="0" smtClean="0"/>
                <a:t>2</a:t>
              </a:r>
            </a:p>
          </p:txBody>
        </p:sp>
      </p:grpSp>
      <p:grpSp>
        <p:nvGrpSpPr>
          <p:cNvPr id="3" name="مجموعة 293"/>
          <p:cNvGrpSpPr/>
          <p:nvPr/>
        </p:nvGrpSpPr>
        <p:grpSpPr>
          <a:xfrm>
            <a:off x="5403180" y="714356"/>
            <a:ext cx="3526537" cy="5314986"/>
            <a:chOff x="5357818" y="714356"/>
            <a:chExt cx="3571900" cy="5929354"/>
          </a:xfrm>
        </p:grpSpPr>
        <p:grpSp>
          <p:nvGrpSpPr>
            <p:cNvPr id="4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372238" y="1328724"/>
                <a:ext cx="1571636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معادلة المحور</a:t>
                </a:r>
                <a:endParaRPr lang="ar-SA" sz="2200" b="1" dirty="0"/>
              </a:p>
            </p:txBody>
          </p:sp>
        </p:grpSp>
        <p:grpSp>
          <p:nvGrpSpPr>
            <p:cNvPr id="5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الرأس</a:t>
                </a:r>
                <a:endParaRPr lang="ar-SA" sz="2200" b="1" dirty="0"/>
              </a:p>
            </p:txBody>
          </p:sp>
        </p:grpSp>
        <p:grpSp>
          <p:nvGrpSpPr>
            <p:cNvPr id="6" name="مجموعة 126"/>
            <p:cNvGrpSpPr/>
            <p:nvPr/>
          </p:nvGrpSpPr>
          <p:grpSpPr>
            <a:xfrm>
              <a:off x="5357818" y="2786058"/>
              <a:ext cx="3571900" cy="2214578"/>
              <a:chOff x="5357818" y="857232"/>
              <a:chExt cx="3571900" cy="2214578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120483" y="1328724"/>
                <a:ext cx="189630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الإحداثي الصادي</a:t>
                </a:r>
                <a:endParaRPr lang="ar-SA" sz="2200" b="1" dirty="0"/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2041095" y="335936"/>
            <a:ext cx="5308582" cy="571504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 smtClean="0">
                <a:solidFill>
                  <a:schemeClr val="tx1"/>
                </a:solidFill>
              </a:rPr>
              <a:t>حل المعادلة : ــ </a:t>
            </a:r>
            <a:r>
              <a:rPr lang="ar-SA" sz="2400" b="1" dirty="0" smtClean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 smtClean="0">
                <a:solidFill>
                  <a:schemeClr val="tx1"/>
                </a:solidFill>
              </a:rPr>
              <a:t>2</a:t>
            </a:r>
            <a:r>
              <a:rPr lang="ar-SA" sz="2400" b="1" dirty="0" smtClean="0">
                <a:solidFill>
                  <a:schemeClr val="tx1"/>
                </a:solidFill>
              </a:rPr>
              <a:t>  ــ 3 س  + 18  =  0   </a:t>
            </a:r>
            <a:r>
              <a:rPr lang="ar-SA" sz="2200" b="1" dirty="0" smtClean="0">
                <a:solidFill>
                  <a:schemeClr val="tx1"/>
                </a:solidFill>
              </a:rPr>
              <a:t>بيانيا </a:t>
            </a:r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7541673" y="375047"/>
            <a:ext cx="1279745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تحقق(1أ)</a:t>
            </a:r>
            <a:endParaRPr lang="ar-SA" sz="2400" b="1" baseline="30000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2477422" y="1697387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1691604" y="1697387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93" name="شكل حر 92"/>
          <p:cNvSpPr/>
          <p:nvPr/>
        </p:nvSpPr>
        <p:spPr>
          <a:xfrm flipV="1">
            <a:off x="1006260" y="1540221"/>
            <a:ext cx="2714644" cy="3643340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34826" y="3611804"/>
            <a:ext cx="4714906" cy="2881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2092118" y="1325909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grpSp>
        <p:nvGrpSpPr>
          <p:cNvPr id="10" name="مجموعة 28"/>
          <p:cNvGrpSpPr/>
          <p:nvPr/>
        </p:nvGrpSpPr>
        <p:grpSpPr>
          <a:xfrm>
            <a:off x="6773159" y="1558240"/>
            <a:ext cx="2044736" cy="859558"/>
            <a:chOff x="6242040" y="5857892"/>
            <a:chExt cx="2044736" cy="859558"/>
          </a:xfrm>
        </p:grpSpPr>
        <p:grpSp>
          <p:nvGrpSpPr>
            <p:cNvPr id="11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ــ 3</a:t>
                </a:r>
                <a:endParaRPr lang="ar-SA" sz="2200" b="1" dirty="0"/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2 ×  ــ 1</a:t>
                </a:r>
                <a:endParaRPr lang="ar-SA" sz="2200" b="1" dirty="0"/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 smtClean="0"/>
                <a:t>س  = ــ</a:t>
              </a:r>
              <a:endParaRPr lang="ar-SA" sz="2200" b="1" dirty="0"/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7152319" y="2326849"/>
            <a:ext cx="16287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/>
              <a:t>س  =  ــ  1.5</a:t>
            </a:r>
            <a:endParaRPr lang="ar-SA" sz="2200" b="1" dirty="0"/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4897730" y="3528840"/>
            <a:ext cx="4000526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 smtClean="0"/>
              <a:t>ص = ــ ( ــ 1.5)</a:t>
            </a:r>
            <a:r>
              <a:rPr lang="ar-SA" sz="2000" b="1" spc="-100" baseline="30000" dirty="0" smtClean="0"/>
              <a:t>2</a:t>
            </a:r>
            <a:r>
              <a:rPr lang="ar-SA" sz="2000" b="1" dirty="0" smtClean="0"/>
              <a:t>ــ 3 (ــ 1.5 ) +  18</a:t>
            </a:r>
            <a:endParaRPr lang="en-US" sz="2000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6864697" y="4024561"/>
            <a:ext cx="1985976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 smtClean="0"/>
              <a:t>ص =   20.25</a:t>
            </a:r>
            <a:endParaRPr lang="en-US" sz="20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6030741" y="5509094"/>
            <a:ext cx="2243155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 smtClean="0"/>
              <a:t>( ــ 1.5  ،  20.25 )</a:t>
            </a:r>
            <a:endParaRPr lang="en-US" sz="2200" b="1" dirty="0"/>
          </a:p>
        </p:txBody>
      </p:sp>
      <p:sp>
        <p:nvSpPr>
          <p:cNvPr id="283" name="مربع نص 282"/>
          <p:cNvSpPr txBox="1"/>
          <p:nvPr/>
        </p:nvSpPr>
        <p:spPr>
          <a:xfrm>
            <a:off x="3248954" y="4126279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284" name="مربع نص 283"/>
          <p:cNvSpPr txBox="1"/>
          <p:nvPr/>
        </p:nvSpPr>
        <p:spPr>
          <a:xfrm>
            <a:off x="905790" y="412181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285" name="وسيلة شرح مستطيلة مستديرة الزوايا 284"/>
          <p:cNvSpPr/>
          <p:nvPr/>
        </p:nvSpPr>
        <p:spPr>
          <a:xfrm>
            <a:off x="3863320" y="3247813"/>
            <a:ext cx="1057746" cy="478413"/>
          </a:xfrm>
          <a:prstGeom prst="wedgeRoundRectCallout">
            <a:avLst>
              <a:gd name="adj1" fmla="val -75537"/>
              <a:gd name="adj2" fmla="val 17788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الحل = 3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286" name="وسيلة شرح مستطيلة مستديرة الزوايا 285"/>
          <p:cNvSpPr/>
          <p:nvPr/>
        </p:nvSpPr>
        <p:spPr>
          <a:xfrm>
            <a:off x="505734" y="3247813"/>
            <a:ext cx="1245801" cy="378400"/>
          </a:xfrm>
          <a:prstGeom prst="wedgeRoundRectCallout">
            <a:avLst>
              <a:gd name="adj1" fmla="val 4752"/>
              <a:gd name="adj2" fmla="val 23283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الحل = ــ 6</a:t>
            </a:r>
            <a:endParaRPr lang="ar-SA" sz="2000" b="1" dirty="0">
              <a:solidFill>
                <a:schemeClr val="tx1"/>
              </a:solidFill>
            </a:endParaRPr>
          </a:p>
        </p:txBody>
      </p:sp>
      <p:grpSp>
        <p:nvGrpSpPr>
          <p:cNvPr id="12" name="مجموعة 292"/>
          <p:cNvGrpSpPr/>
          <p:nvPr/>
        </p:nvGrpSpPr>
        <p:grpSpPr>
          <a:xfrm>
            <a:off x="677188" y="4883517"/>
            <a:ext cx="3578289" cy="942982"/>
            <a:chOff x="3571868" y="4857760"/>
            <a:chExt cx="3578289" cy="942982"/>
          </a:xfrm>
        </p:grpSpPr>
        <p:sp>
          <p:nvSpPr>
            <p:cNvPr id="289" name="دائري 288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1" name="دائري 290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smtClean="0"/>
                <a:t>حل المعادلة </a:t>
              </a:r>
              <a:endParaRPr lang="ar-SA" sz="2200" b="1" dirty="0"/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4500562" y="5369855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smtClean="0"/>
                <a:t>{  3 ، ــ 6 }</a:t>
              </a:r>
              <a:endParaRPr lang="ar-SA" sz="2200" b="1" dirty="0"/>
            </a:p>
          </p:txBody>
        </p:sp>
      </p:grpSp>
      <p:sp>
        <p:nvSpPr>
          <p:cNvPr id="81" name="مربع نص 80"/>
          <p:cNvSpPr txBox="1"/>
          <p:nvPr/>
        </p:nvSpPr>
        <p:spPr>
          <a:xfrm>
            <a:off x="431461" y="380113"/>
            <a:ext cx="1417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صفحة 22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283" grpId="0"/>
      <p:bldP spid="284" grpId="0"/>
      <p:bldP spid="285" grpId="0" animBg="1"/>
      <p:bldP spid="2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G_3178.jpeg" descr="IMG_3178.jpeg"/>
          <p:cNvPicPr>
            <a:picLocks noChangeAspect="1"/>
          </p:cNvPicPr>
          <p:nvPr/>
        </p:nvPicPr>
        <p:blipFill rotWithShape="1">
          <a:blip r:embed="rId2">
            <a:extLst/>
          </a:blip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مجموعة 293"/>
          <p:cNvGrpSpPr/>
          <p:nvPr/>
        </p:nvGrpSpPr>
        <p:grpSpPr>
          <a:xfrm>
            <a:off x="5580112" y="843996"/>
            <a:ext cx="3155510" cy="5321308"/>
            <a:chOff x="5357818" y="714356"/>
            <a:chExt cx="3571900" cy="5929354"/>
          </a:xfrm>
        </p:grpSpPr>
        <p:grpSp>
          <p:nvGrpSpPr>
            <p:cNvPr id="4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087684" y="1328724"/>
                <a:ext cx="1856189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معادلة المحور</a:t>
                </a:r>
                <a:endParaRPr lang="ar-SA" sz="2200" b="1" dirty="0"/>
              </a:p>
            </p:txBody>
          </p:sp>
        </p:grpSp>
        <p:grpSp>
          <p:nvGrpSpPr>
            <p:cNvPr id="5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الرأس</a:t>
                </a:r>
                <a:endParaRPr lang="ar-SA" sz="2200" b="1" dirty="0"/>
              </a:p>
            </p:txBody>
          </p:sp>
        </p:grpSp>
        <p:grpSp>
          <p:nvGrpSpPr>
            <p:cNvPr id="6" name="مجموعة 126"/>
            <p:cNvGrpSpPr/>
            <p:nvPr/>
          </p:nvGrpSpPr>
          <p:grpSpPr>
            <a:xfrm>
              <a:off x="5357818" y="2786058"/>
              <a:ext cx="3571900" cy="2214578"/>
              <a:chOff x="5357818" y="857232"/>
              <a:chExt cx="3571900" cy="2214578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062039" y="1328724"/>
                <a:ext cx="2010424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الإحداثي الصادي</a:t>
                </a:r>
                <a:endParaRPr lang="ar-SA" sz="2200" b="1" dirty="0"/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2195736" y="409224"/>
            <a:ext cx="5144794" cy="571504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 smtClean="0">
                <a:solidFill>
                  <a:schemeClr val="tx1"/>
                </a:solidFill>
              </a:rPr>
              <a:t>حل المعادلة : </a:t>
            </a:r>
            <a:r>
              <a:rPr lang="ar-SA" sz="2400" b="1" dirty="0" smtClean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 smtClean="0">
                <a:solidFill>
                  <a:schemeClr val="tx1"/>
                </a:solidFill>
              </a:rPr>
              <a:t>2</a:t>
            </a:r>
            <a:r>
              <a:rPr lang="ar-SA" sz="2400" b="1" dirty="0" smtClean="0">
                <a:solidFill>
                  <a:schemeClr val="tx1"/>
                </a:solidFill>
              </a:rPr>
              <a:t>  ــ 4 س  +  3  =  0   </a:t>
            </a:r>
            <a:r>
              <a:rPr lang="ar-SA" sz="2200" b="1" dirty="0" smtClean="0">
                <a:solidFill>
                  <a:schemeClr val="tx1"/>
                </a:solidFill>
              </a:rPr>
              <a:t>بيانيا </a:t>
            </a:r>
            <a:endParaRPr lang="ar-SA" sz="2200" b="1" dirty="0">
              <a:solidFill>
                <a:schemeClr val="tx1"/>
              </a:solidFill>
            </a:endParaRPr>
          </a:p>
        </p:txBody>
      </p:sp>
      <p:grpSp>
        <p:nvGrpSpPr>
          <p:cNvPr id="7" name="مجموعة 72"/>
          <p:cNvGrpSpPr/>
          <p:nvPr/>
        </p:nvGrpSpPr>
        <p:grpSpPr>
          <a:xfrm>
            <a:off x="719480" y="1350584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8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3243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4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76" name="مربع نص 75"/>
          <p:cNvSpPr txBox="1"/>
          <p:nvPr/>
        </p:nvSpPr>
        <p:spPr>
          <a:xfrm>
            <a:off x="7340530" y="447055"/>
            <a:ext cx="1340729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تحقق(1ب)</a:t>
            </a:r>
            <a:endParaRPr lang="ar-SA" sz="2400" b="1" baseline="30000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2605442" y="337942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3634148" y="339370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93" name="شكل حر 92"/>
          <p:cNvSpPr/>
          <p:nvPr/>
        </p:nvSpPr>
        <p:spPr>
          <a:xfrm>
            <a:off x="2386649" y="1268760"/>
            <a:ext cx="2024710" cy="3489413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1273412" y="3653925"/>
            <a:ext cx="4321174" cy="24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3119794" y="4479566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grpSp>
        <p:nvGrpSpPr>
          <p:cNvPr id="10" name="مجموعة 28"/>
          <p:cNvGrpSpPr/>
          <p:nvPr/>
        </p:nvGrpSpPr>
        <p:grpSpPr>
          <a:xfrm>
            <a:off x="6486589" y="1677395"/>
            <a:ext cx="2044736" cy="859558"/>
            <a:chOff x="6242040" y="5857892"/>
            <a:chExt cx="2044736" cy="859558"/>
          </a:xfrm>
        </p:grpSpPr>
        <p:grpSp>
          <p:nvGrpSpPr>
            <p:cNvPr id="11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ــ 4</a:t>
                </a:r>
                <a:endParaRPr lang="ar-SA" sz="2200" b="1" dirty="0"/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2 ×  1</a:t>
                </a:r>
                <a:endParaRPr lang="ar-SA" sz="2200" b="1" dirty="0"/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 smtClean="0"/>
                <a:t>س  = ــ</a:t>
              </a:r>
              <a:endParaRPr lang="ar-SA" sz="2200" b="1" dirty="0"/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7021243" y="2417430"/>
            <a:ext cx="150019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/>
              <a:t>س  =  2</a:t>
            </a:r>
            <a:endParaRPr lang="ar-SA" sz="2200" b="1" dirty="0"/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5436096" y="3717032"/>
            <a:ext cx="3235765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 smtClean="0"/>
              <a:t>ص =  ( 2)</a:t>
            </a:r>
            <a:r>
              <a:rPr lang="ar-SA" sz="3400" b="1" spc="-100" baseline="30000" dirty="0" smtClean="0"/>
              <a:t>2</a:t>
            </a:r>
            <a:r>
              <a:rPr lang="ar-SA" sz="2200" b="1" dirty="0" smtClean="0"/>
              <a:t> ــ 4 ( 2 )  +  3</a:t>
            </a:r>
            <a:endParaRPr lang="en-US" sz="2200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7308304" y="4181071"/>
            <a:ext cx="1384289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 smtClean="0"/>
              <a:t>ص =  ــ 1</a:t>
            </a:r>
            <a:endParaRPr lang="en-US" sz="22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6366126" y="5592441"/>
            <a:ext cx="1884355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 smtClean="0"/>
              <a:t>( 2  ،  ــ 1 )</a:t>
            </a:r>
            <a:endParaRPr lang="en-US" sz="2200" b="1" dirty="0"/>
          </a:p>
        </p:txBody>
      </p:sp>
      <p:sp>
        <p:nvSpPr>
          <p:cNvPr id="283" name="مربع نص 282"/>
          <p:cNvSpPr txBox="1"/>
          <p:nvPr/>
        </p:nvSpPr>
        <p:spPr>
          <a:xfrm>
            <a:off x="3376970" y="4189353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284" name="مربع نص 283"/>
          <p:cNvSpPr txBox="1"/>
          <p:nvPr/>
        </p:nvSpPr>
        <p:spPr>
          <a:xfrm>
            <a:off x="2862618" y="4175065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285" name="وسيلة شرح مستطيلة مستديرة الزوايا 284"/>
          <p:cNvSpPr/>
          <p:nvPr/>
        </p:nvSpPr>
        <p:spPr>
          <a:xfrm>
            <a:off x="4134214" y="3932862"/>
            <a:ext cx="1073827" cy="560991"/>
          </a:xfrm>
          <a:prstGeom prst="wedgeRoundRectCallout">
            <a:avLst>
              <a:gd name="adj1" fmla="val -94257"/>
              <a:gd name="adj2" fmla="val 4398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الحل = 3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286" name="وسيلة شرح مستطيلة مستديرة الزوايا 285"/>
          <p:cNvSpPr/>
          <p:nvPr/>
        </p:nvSpPr>
        <p:spPr>
          <a:xfrm>
            <a:off x="1274436" y="4040814"/>
            <a:ext cx="1145265" cy="524477"/>
          </a:xfrm>
          <a:prstGeom prst="wedgeRoundRectCallout">
            <a:avLst>
              <a:gd name="adj1" fmla="val 115566"/>
              <a:gd name="adj2" fmla="val 2188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الحل =  1</a:t>
            </a:r>
            <a:endParaRPr lang="ar-SA" sz="2000" b="1" dirty="0">
              <a:solidFill>
                <a:schemeClr val="tx1"/>
              </a:solidFill>
            </a:endParaRPr>
          </a:p>
        </p:txBody>
      </p:sp>
      <p:grpSp>
        <p:nvGrpSpPr>
          <p:cNvPr id="12" name="مجموعة 292"/>
          <p:cNvGrpSpPr/>
          <p:nvPr/>
        </p:nvGrpSpPr>
        <p:grpSpPr>
          <a:xfrm>
            <a:off x="1641783" y="5122508"/>
            <a:ext cx="3578289" cy="942982"/>
            <a:chOff x="3571868" y="4857760"/>
            <a:chExt cx="3578289" cy="942982"/>
          </a:xfrm>
        </p:grpSpPr>
        <p:sp>
          <p:nvSpPr>
            <p:cNvPr id="289" name="دائري 288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1" name="دائري 290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smtClean="0"/>
                <a:t>حل المعادلة </a:t>
              </a:r>
              <a:endParaRPr lang="ar-SA" sz="2200" b="1" dirty="0"/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4500562" y="5369855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smtClean="0"/>
                <a:t>{ 1 ، 3 }</a:t>
              </a:r>
              <a:endParaRPr lang="ar-SA" sz="2200" b="1" dirty="0"/>
            </a:p>
          </p:txBody>
        </p:sp>
      </p:grpSp>
      <p:sp>
        <p:nvSpPr>
          <p:cNvPr id="78" name="مربع نص 77"/>
          <p:cNvSpPr txBox="1"/>
          <p:nvPr/>
        </p:nvSpPr>
        <p:spPr>
          <a:xfrm>
            <a:off x="431461" y="380113"/>
            <a:ext cx="1417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صفحة 22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283" grpId="0"/>
      <p:bldP spid="284" grpId="0"/>
      <p:bldP spid="285" grpId="0" animBg="1"/>
      <p:bldP spid="2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G_3178.jpeg" descr="IMG_3178.jpeg"/>
          <p:cNvPicPr>
            <a:picLocks noChangeAspect="1"/>
          </p:cNvPicPr>
          <p:nvPr/>
        </p:nvPicPr>
        <p:blipFill rotWithShape="1">
          <a:blip r:embed="rId2">
            <a:extLst/>
          </a:blip>
          <a:srcRect r="22438"/>
          <a:stretch/>
        </p:blipFill>
        <p:spPr>
          <a:xfrm>
            <a:off x="9281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مجموعة 72"/>
          <p:cNvGrpSpPr/>
          <p:nvPr/>
        </p:nvGrpSpPr>
        <p:grpSpPr>
          <a:xfrm>
            <a:off x="659139" y="1571614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6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1956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58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" name="مجموعة 293"/>
          <p:cNvGrpSpPr/>
          <p:nvPr/>
        </p:nvGrpSpPr>
        <p:grpSpPr>
          <a:xfrm>
            <a:off x="5436096" y="988011"/>
            <a:ext cx="3287274" cy="5321309"/>
            <a:chOff x="5357818" y="714356"/>
            <a:chExt cx="3571900" cy="5929354"/>
          </a:xfrm>
        </p:grpSpPr>
        <p:grpSp>
          <p:nvGrpSpPr>
            <p:cNvPr id="6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372238" y="1328724"/>
                <a:ext cx="1571636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 smtClean="0"/>
                  <a:t>معادلة المحور</a:t>
                </a:r>
                <a:endParaRPr lang="ar-SA" sz="2000" b="1" dirty="0"/>
              </a:p>
            </p:txBody>
          </p:sp>
        </p:grpSp>
        <p:grpSp>
          <p:nvGrpSpPr>
            <p:cNvPr id="7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الرأس</a:t>
                </a:r>
                <a:endParaRPr lang="ar-SA" sz="2200" b="1" dirty="0"/>
              </a:p>
            </p:txBody>
          </p:sp>
        </p:grpSp>
        <p:grpSp>
          <p:nvGrpSpPr>
            <p:cNvPr id="8" name="مجموعة 126"/>
            <p:cNvGrpSpPr/>
            <p:nvPr/>
          </p:nvGrpSpPr>
          <p:grpSpPr>
            <a:xfrm>
              <a:off x="5357818" y="2786058"/>
              <a:ext cx="3571900" cy="2214578"/>
              <a:chOff x="5357818" y="857232"/>
              <a:chExt cx="3571900" cy="2214578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188717" y="1328724"/>
                <a:ext cx="179747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 smtClean="0"/>
                  <a:t>الإحداثي الصادي</a:t>
                </a:r>
                <a:endParaRPr lang="ar-SA" sz="2000" b="1" dirty="0"/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1619672" y="553240"/>
            <a:ext cx="5143535" cy="571504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 smtClean="0">
                <a:solidFill>
                  <a:schemeClr val="tx1"/>
                </a:solidFill>
              </a:rPr>
              <a:t>حل المعادلة :  </a:t>
            </a:r>
            <a:r>
              <a:rPr lang="ar-SA" sz="2400" b="1" dirty="0" smtClean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 smtClean="0">
                <a:solidFill>
                  <a:schemeClr val="tx1"/>
                </a:solidFill>
              </a:rPr>
              <a:t>2</a:t>
            </a:r>
            <a:r>
              <a:rPr lang="ar-SA" sz="2400" b="1" dirty="0" smtClean="0">
                <a:solidFill>
                  <a:schemeClr val="tx1"/>
                </a:solidFill>
              </a:rPr>
              <a:t> + 3 س  ــ 10  =  0 </a:t>
            </a:r>
            <a:r>
              <a:rPr lang="ar-SA" sz="2200" b="1" dirty="0" smtClean="0">
                <a:solidFill>
                  <a:schemeClr val="tx1"/>
                </a:solidFill>
              </a:rPr>
              <a:t>بيانيا </a:t>
            </a:r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6935915" y="604847"/>
            <a:ext cx="1140062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تأكد (1)</a:t>
            </a:r>
            <a:endParaRPr lang="ar-SA" sz="2400" b="1" baseline="30000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2545099" y="4696135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1759283" y="4681847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93" name="شكل حر 92"/>
          <p:cNvSpPr/>
          <p:nvPr/>
        </p:nvSpPr>
        <p:spPr>
          <a:xfrm>
            <a:off x="1370414" y="1411152"/>
            <a:ext cx="2132874" cy="4189562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102043" y="3914657"/>
            <a:ext cx="4714906" cy="2881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2131219" y="5324789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grpSp>
        <p:nvGrpSpPr>
          <p:cNvPr id="10" name="مجموعة 28"/>
          <p:cNvGrpSpPr/>
          <p:nvPr/>
        </p:nvGrpSpPr>
        <p:grpSpPr>
          <a:xfrm>
            <a:off x="6582871" y="1784984"/>
            <a:ext cx="2044736" cy="859558"/>
            <a:chOff x="6242040" y="5857892"/>
            <a:chExt cx="2044736" cy="859558"/>
          </a:xfrm>
        </p:grpSpPr>
        <p:grpSp>
          <p:nvGrpSpPr>
            <p:cNvPr id="11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 3</a:t>
                </a:r>
                <a:endParaRPr lang="ar-SA" sz="2200" b="1" dirty="0"/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2 ×  1</a:t>
                </a:r>
                <a:endParaRPr lang="ar-SA" sz="2200" b="1" dirty="0"/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 smtClean="0"/>
                <a:t>س  = ــ</a:t>
              </a:r>
              <a:endParaRPr lang="ar-SA" sz="2200" b="1" dirty="0"/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6973354" y="2549345"/>
            <a:ext cx="16287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/>
              <a:t>س  =  ــ 1.5</a:t>
            </a:r>
            <a:endParaRPr lang="ar-SA" sz="2200" b="1" dirty="0"/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5508104" y="3857579"/>
            <a:ext cx="3202924" cy="36933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 smtClean="0"/>
              <a:t>ص = ( ــ 1.5 )</a:t>
            </a:r>
            <a:r>
              <a:rPr lang="ar-SA" b="1" spc="-100" baseline="30000" dirty="0" smtClean="0"/>
              <a:t>2 </a:t>
            </a:r>
            <a:r>
              <a:rPr lang="ar-SA" b="1" dirty="0" smtClean="0"/>
              <a:t>+ 3 ( ــ 1.5 ) ــ 10</a:t>
            </a:r>
            <a:endParaRPr lang="en-US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6763592" y="4376220"/>
            <a:ext cx="1985976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 smtClean="0"/>
              <a:t>ص =  ــ  12.25</a:t>
            </a:r>
            <a:endParaRPr lang="en-US" sz="20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5700723" y="5806425"/>
            <a:ext cx="2760007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 smtClean="0"/>
              <a:t>(  </a:t>
            </a:r>
            <a:r>
              <a:rPr lang="ar-SA" sz="2000" b="1" dirty="0" smtClean="0"/>
              <a:t>ــ 1.5  ،  ــ  12.25</a:t>
            </a:r>
            <a:r>
              <a:rPr lang="ar-SA" sz="2200" b="1" dirty="0" smtClean="0"/>
              <a:t> )</a:t>
            </a:r>
            <a:endParaRPr lang="en-US" sz="2200" b="1" dirty="0"/>
          </a:p>
        </p:txBody>
      </p:sp>
      <p:grpSp>
        <p:nvGrpSpPr>
          <p:cNvPr id="12" name="مجموعة 292"/>
          <p:cNvGrpSpPr/>
          <p:nvPr/>
        </p:nvGrpSpPr>
        <p:grpSpPr>
          <a:xfrm>
            <a:off x="686791" y="3646982"/>
            <a:ext cx="3578289" cy="942982"/>
            <a:chOff x="3571868" y="4857760"/>
            <a:chExt cx="3578289" cy="942982"/>
          </a:xfrm>
        </p:grpSpPr>
        <p:sp>
          <p:nvSpPr>
            <p:cNvPr id="289" name="دائري 288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1" name="دائري 290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smtClean="0"/>
                <a:t>حل المعادلة </a:t>
              </a:r>
              <a:endParaRPr lang="ar-SA" sz="2200" b="1" dirty="0"/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4500562" y="5369855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smtClean="0"/>
                <a:t>{ 2 ، ــ 5 }</a:t>
              </a:r>
              <a:endParaRPr lang="ar-SA" sz="2200" b="1" dirty="0"/>
            </a:p>
          </p:txBody>
        </p:sp>
      </p:grpSp>
      <p:sp>
        <p:nvSpPr>
          <p:cNvPr id="79" name="مربع نص 78"/>
          <p:cNvSpPr txBox="1"/>
          <p:nvPr/>
        </p:nvSpPr>
        <p:spPr>
          <a:xfrm>
            <a:off x="3058993" y="200023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80" name="مربع نص 79"/>
          <p:cNvSpPr txBox="1"/>
          <p:nvPr/>
        </p:nvSpPr>
        <p:spPr>
          <a:xfrm>
            <a:off x="1216813" y="200023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82" name="وسيلة شرح مستطيلة مستديرة الزوايا 81"/>
          <p:cNvSpPr/>
          <p:nvPr/>
        </p:nvSpPr>
        <p:spPr>
          <a:xfrm>
            <a:off x="3716683" y="2857496"/>
            <a:ext cx="1269304" cy="436272"/>
          </a:xfrm>
          <a:prstGeom prst="wedgeRoundRectCallout">
            <a:avLst>
              <a:gd name="adj1" fmla="val -73301"/>
              <a:gd name="adj2" fmla="val -16943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الحل = 2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83" name="وسيلة شرح مستطيلة مستديرة الزوايا 82"/>
          <p:cNvSpPr/>
          <p:nvPr/>
        </p:nvSpPr>
        <p:spPr>
          <a:xfrm>
            <a:off x="843361" y="2944544"/>
            <a:ext cx="1241686" cy="496663"/>
          </a:xfrm>
          <a:prstGeom prst="wedgeRoundRectCallout">
            <a:avLst>
              <a:gd name="adj1" fmla="val 4449"/>
              <a:gd name="adj2" fmla="val -17948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الحل = ــ 5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93149" y="443111"/>
            <a:ext cx="1417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صفحة 25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79" grpId="0"/>
      <p:bldP spid="80" grpId="0"/>
      <p:bldP spid="82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3178.jpeg" descr="IMG_317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102" y="1133053"/>
            <a:ext cx="4721794" cy="52482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28" y="3676872"/>
            <a:ext cx="1910903" cy="270445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0811" y="451593"/>
            <a:ext cx="3343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7"/>
          <p:cNvSpPr txBox="1"/>
          <p:nvPr/>
        </p:nvSpPr>
        <p:spPr>
          <a:xfrm>
            <a:off x="7223022" y="1263085"/>
            <a:ext cx="1802990" cy="83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600" b="1" dirty="0">
                <a:solidFill>
                  <a:srgbClr val="5E5E5E"/>
                </a:solidFill>
                <a:sym typeface="Helvetica Neue"/>
              </a:rPr>
              <a:t>درست </a:t>
            </a:r>
            <a:r>
              <a:rPr lang="ar-SA" sz="1600" b="1" dirty="0" smtClean="0">
                <a:solidFill>
                  <a:srgbClr val="5E5E5E"/>
                </a:solidFill>
                <a:sym typeface="Helvetica Neue"/>
              </a:rPr>
              <a:t>حل المعادلات التربيعية بالتحليل العوامل.</a:t>
            </a:r>
            <a:endParaRPr lang="ar-SA" sz="1600" b="1" dirty="0">
              <a:solidFill>
                <a:srgbClr val="5E5E5E"/>
              </a:solidFill>
              <a:sym typeface="Helvetica Neue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236296" y="2348880"/>
            <a:ext cx="1802990" cy="1154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300" b="1" dirty="0" smtClean="0"/>
              <a:t>أحل المعادلات التربيعية بيانياً</a:t>
            </a:r>
            <a:endParaRPr lang="ar-SA" sz="13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300" b="1" dirty="0" smtClean="0">
                <a:solidFill>
                  <a:srgbClr val="5E5E5E"/>
                </a:solidFill>
                <a:sym typeface="Helvetica Neue"/>
              </a:rPr>
              <a:t>أقدر حلول المعادلات التربيعية من تمثيلها البياني</a:t>
            </a:r>
            <a:endParaRPr lang="ar-SA" sz="13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7236296" y="3750146"/>
            <a:ext cx="180299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 smtClean="0"/>
              <a:t>الجذر المكرر</a:t>
            </a:r>
            <a:endParaRPr lang="ar-SA" sz="20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428" y="1192410"/>
            <a:ext cx="1910903" cy="2310631"/>
          </a:xfrm>
          <a:prstGeom prst="rect">
            <a:avLst/>
          </a:prstGeom>
        </p:spPr>
      </p:pic>
      <p:pic>
        <p:nvPicPr>
          <p:cNvPr id="12" name="صورة 8">
            <a:extLst>
              <a:ext uri="{FF2B5EF4-FFF2-40B4-BE49-F238E27FC236}">
                <a16:creationId xmlns:a16="http://schemas.microsoft.com/office/drawing/2014/main" id="{7415C21A-A9B1-5746-AD3E-872363FD4B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23" y="4666768"/>
            <a:ext cx="1205441" cy="1710767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31461" y="380113"/>
            <a:ext cx="1417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صفحة 23</a:t>
            </a:r>
            <a:endParaRPr lang="ar-SA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7051775" y="289337"/>
            <a:ext cx="2172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cs typeface="+mj-cs"/>
              </a:rPr>
              <a:t>  الدوال التربيعية</a:t>
            </a:r>
            <a:endParaRPr lang="ar-EG" sz="28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520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G_3178.jpeg" descr="IMG_3178.jpeg"/>
          <p:cNvPicPr>
            <a:picLocks noChangeAspect="1"/>
          </p:cNvPicPr>
          <p:nvPr/>
        </p:nvPicPr>
        <p:blipFill rotWithShape="1">
          <a:blip r:embed="rId2">
            <a:extLst/>
          </a:blip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" name="مجموعة 81"/>
          <p:cNvGrpSpPr/>
          <p:nvPr/>
        </p:nvGrpSpPr>
        <p:grpSpPr>
          <a:xfrm>
            <a:off x="587131" y="1571614"/>
            <a:ext cx="4416917" cy="4643470"/>
            <a:chOff x="442886" y="1571614"/>
            <a:chExt cx="4416917" cy="4643470"/>
          </a:xfrm>
        </p:grpSpPr>
        <p:grpSp>
          <p:nvGrpSpPr>
            <p:cNvPr id="4" name="مجموعة 72"/>
            <p:cNvGrpSpPr/>
            <p:nvPr/>
          </p:nvGrpSpPr>
          <p:grpSpPr>
            <a:xfrm>
              <a:off x="442886" y="1571614"/>
              <a:ext cx="4416917" cy="4643470"/>
              <a:chOff x="285720" y="1428736"/>
              <a:chExt cx="4416917" cy="4643470"/>
            </a:xfrm>
          </p:grpSpPr>
          <p:sp>
            <p:nvSpPr>
              <p:cNvPr id="38" name="مستطيل 37"/>
              <p:cNvSpPr/>
              <p:nvPr/>
            </p:nvSpPr>
            <p:spPr>
              <a:xfrm>
                <a:off x="285720" y="1428736"/>
                <a:ext cx="4416917" cy="46434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grpSp>
            <p:nvGrpSpPr>
              <p:cNvPr id="5" name="Group 83"/>
              <p:cNvGrpSpPr>
                <a:grpSpLocks/>
              </p:cNvGrpSpPr>
              <p:nvPr/>
            </p:nvGrpSpPr>
            <p:grpSpPr bwMode="auto">
              <a:xfrm>
                <a:off x="393701" y="1571612"/>
                <a:ext cx="4178299" cy="4321175"/>
                <a:chOff x="476" y="1657"/>
                <a:chExt cx="2317" cy="2317"/>
              </a:xfrm>
            </p:grpSpPr>
            <p:sp>
              <p:nvSpPr>
                <p:cNvPr id="40" name="Line 84"/>
                <p:cNvSpPr>
                  <a:spLocks noChangeShapeType="1"/>
                </p:cNvSpPr>
                <p:nvPr/>
              </p:nvSpPr>
              <p:spPr bwMode="auto">
                <a:xfrm>
                  <a:off x="1635" y="1657"/>
                  <a:ext cx="0" cy="2317"/>
                </a:xfrm>
                <a:prstGeom prst="line">
                  <a:avLst/>
                </a:prstGeom>
                <a:noFill/>
                <a:ln w="3175">
                  <a:solidFill>
                    <a:schemeClr val="hlink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1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476" y="2816"/>
                  <a:ext cx="2317" cy="0"/>
                </a:xfrm>
                <a:prstGeom prst="line">
                  <a:avLst/>
                </a:prstGeom>
                <a:noFill/>
                <a:ln w="3175">
                  <a:solidFill>
                    <a:schemeClr val="hlink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2" name="Rectangle 86"/>
                <p:cNvSpPr>
                  <a:spLocks noChangeArrowheads="1"/>
                </p:cNvSpPr>
                <p:nvPr/>
              </p:nvSpPr>
              <p:spPr bwMode="auto">
                <a:xfrm>
                  <a:off x="476" y="1657"/>
                  <a:ext cx="2317" cy="2317"/>
                </a:xfrm>
                <a:prstGeom prst="rect">
                  <a:avLst/>
                </a:prstGeom>
                <a:noFill/>
                <a:ln w="19050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3" name="Line 87"/>
                <p:cNvSpPr>
                  <a:spLocks noChangeShapeType="1"/>
                </p:cNvSpPr>
                <p:nvPr/>
              </p:nvSpPr>
              <p:spPr bwMode="auto">
                <a:xfrm>
                  <a:off x="2648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4" name="Line 88"/>
                <p:cNvSpPr>
                  <a:spLocks noChangeShapeType="1"/>
                </p:cNvSpPr>
                <p:nvPr/>
              </p:nvSpPr>
              <p:spPr bwMode="auto">
                <a:xfrm>
                  <a:off x="2503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5" name="Line 89"/>
                <p:cNvSpPr>
                  <a:spLocks noChangeShapeType="1"/>
                </p:cNvSpPr>
                <p:nvPr/>
              </p:nvSpPr>
              <p:spPr bwMode="auto">
                <a:xfrm>
                  <a:off x="2359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6" name="Line 90"/>
                <p:cNvSpPr>
                  <a:spLocks noChangeShapeType="1"/>
                </p:cNvSpPr>
                <p:nvPr/>
              </p:nvSpPr>
              <p:spPr bwMode="auto">
                <a:xfrm>
                  <a:off x="2214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7" name="Line 91"/>
                <p:cNvSpPr>
                  <a:spLocks noChangeShapeType="1"/>
                </p:cNvSpPr>
                <p:nvPr/>
              </p:nvSpPr>
              <p:spPr bwMode="auto">
                <a:xfrm>
                  <a:off x="2069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8" name="Line 92"/>
                <p:cNvSpPr>
                  <a:spLocks noChangeShapeType="1"/>
                </p:cNvSpPr>
                <p:nvPr/>
              </p:nvSpPr>
              <p:spPr bwMode="auto">
                <a:xfrm>
                  <a:off x="1924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9" name="Line 93"/>
                <p:cNvSpPr>
                  <a:spLocks noChangeShapeType="1"/>
                </p:cNvSpPr>
                <p:nvPr/>
              </p:nvSpPr>
              <p:spPr bwMode="auto">
                <a:xfrm>
                  <a:off x="1779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auto">
                <a:xfrm>
                  <a:off x="2072" y="1657"/>
                  <a:ext cx="0" cy="2317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auto">
                <a:xfrm>
                  <a:off x="1490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auto">
                <a:xfrm>
                  <a:off x="1345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auto">
                <a:xfrm>
                  <a:off x="1200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auto">
                <a:xfrm>
                  <a:off x="1058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auto">
                <a:xfrm>
                  <a:off x="910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auto">
                <a:xfrm>
                  <a:off x="766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auto">
                <a:xfrm>
                  <a:off x="621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8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476" y="1802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9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76" y="1947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0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476" y="2087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1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476" y="2236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2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476" y="2381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3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476" y="2526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4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476" y="2671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5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476" y="3266"/>
                  <a:ext cx="2317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6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476" y="2960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7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476" y="3105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8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476" y="3258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9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476" y="3395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0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476" y="3540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476" y="3684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476" y="3829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sp>
          <p:nvSpPr>
            <p:cNvPr id="79" name="مربع نص 78"/>
            <p:cNvSpPr txBox="1"/>
            <p:nvPr/>
          </p:nvSpPr>
          <p:spPr>
            <a:xfrm>
              <a:off x="3100378" y="1785926"/>
              <a:ext cx="742954" cy="286232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 smtClean="0"/>
                <a:t>20</a:t>
              </a:r>
            </a:p>
            <a:p>
              <a:r>
                <a:rPr lang="ar-SA" b="1" dirty="0" smtClean="0"/>
                <a:t>18</a:t>
              </a:r>
            </a:p>
            <a:p>
              <a:r>
                <a:rPr lang="ar-SA" b="1" dirty="0" smtClean="0"/>
                <a:t>16</a:t>
              </a:r>
            </a:p>
            <a:p>
              <a:r>
                <a:rPr lang="ar-SA" b="1" dirty="0" smtClean="0"/>
                <a:t>14</a:t>
              </a:r>
            </a:p>
            <a:p>
              <a:r>
                <a:rPr lang="ar-SA" b="1" dirty="0" smtClean="0"/>
                <a:t>12</a:t>
              </a:r>
            </a:p>
            <a:p>
              <a:r>
                <a:rPr lang="ar-SA" b="1" dirty="0" smtClean="0"/>
                <a:t>10</a:t>
              </a:r>
            </a:p>
            <a:p>
              <a:r>
                <a:rPr lang="ar-SA" b="1" dirty="0" smtClean="0"/>
                <a:t>8</a:t>
              </a:r>
            </a:p>
            <a:p>
              <a:r>
                <a:rPr lang="ar-SA" b="1" dirty="0" smtClean="0"/>
                <a:t>6</a:t>
              </a:r>
            </a:p>
            <a:p>
              <a:r>
                <a:rPr lang="ar-SA" b="1" dirty="0" smtClean="0"/>
                <a:t>4</a:t>
              </a:r>
            </a:p>
            <a:p>
              <a:r>
                <a:rPr lang="ar-SA" b="1" dirty="0" smtClean="0"/>
                <a:t>2</a:t>
              </a:r>
            </a:p>
          </p:txBody>
        </p:sp>
      </p:grpSp>
      <p:grpSp>
        <p:nvGrpSpPr>
          <p:cNvPr id="6" name="مجموعة 293"/>
          <p:cNvGrpSpPr/>
          <p:nvPr/>
        </p:nvGrpSpPr>
        <p:grpSpPr>
          <a:xfrm>
            <a:off x="5370801" y="714356"/>
            <a:ext cx="3298147" cy="5572163"/>
            <a:chOff x="5357818" y="714356"/>
            <a:chExt cx="3571900" cy="5929354"/>
          </a:xfrm>
        </p:grpSpPr>
        <p:grpSp>
          <p:nvGrpSpPr>
            <p:cNvPr id="7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208861" y="1328724"/>
                <a:ext cx="1735014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معادلة المحور</a:t>
                </a:r>
                <a:endParaRPr lang="ar-SA" sz="2200" b="1" dirty="0"/>
              </a:p>
            </p:txBody>
          </p:sp>
        </p:grpSp>
        <p:grpSp>
          <p:nvGrpSpPr>
            <p:cNvPr id="8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الرأس</a:t>
                </a:r>
                <a:endParaRPr lang="ar-SA" sz="2200" b="1" dirty="0"/>
              </a:p>
            </p:txBody>
          </p:sp>
        </p:grpSp>
        <p:grpSp>
          <p:nvGrpSpPr>
            <p:cNvPr id="9" name="مجموعة 126"/>
            <p:cNvGrpSpPr/>
            <p:nvPr/>
          </p:nvGrpSpPr>
          <p:grpSpPr>
            <a:xfrm>
              <a:off x="5357818" y="2786058"/>
              <a:ext cx="3571900" cy="2214578"/>
              <a:chOff x="5357818" y="857232"/>
              <a:chExt cx="3571900" cy="2214578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069801" y="1328724"/>
                <a:ext cx="1983790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الإحداثي الصادي</a:t>
                </a:r>
                <a:endParaRPr lang="ar-SA" sz="2200" b="1" dirty="0"/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2363968" y="274146"/>
            <a:ext cx="4786345" cy="571504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 smtClean="0">
                <a:solidFill>
                  <a:schemeClr val="tx1"/>
                </a:solidFill>
              </a:rPr>
              <a:t>حل المعادلة :  </a:t>
            </a:r>
            <a:r>
              <a:rPr lang="ar-SA" sz="2400" b="1" dirty="0" smtClean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 smtClean="0">
                <a:solidFill>
                  <a:schemeClr val="tx1"/>
                </a:solidFill>
              </a:rPr>
              <a:t>2</a:t>
            </a:r>
            <a:r>
              <a:rPr lang="ar-SA" sz="2400" b="1" dirty="0" smtClean="0">
                <a:solidFill>
                  <a:schemeClr val="tx1"/>
                </a:solidFill>
              </a:rPr>
              <a:t> =  ــ 8 س  ــ  16 </a:t>
            </a:r>
            <a:r>
              <a:rPr lang="ar-SA" sz="2200" b="1" dirty="0" smtClean="0">
                <a:solidFill>
                  <a:schemeClr val="tx1"/>
                </a:solidFill>
              </a:rPr>
              <a:t>بيانيا </a:t>
            </a:r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7333690" y="325531"/>
            <a:ext cx="1335258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تحقق(2ب)</a:t>
            </a:r>
            <a:endParaRPr lang="ar-SA" sz="2400" b="1" baseline="30000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3258911" y="2238667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1158633" y="2238667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sp>
        <p:nvSpPr>
          <p:cNvPr id="93" name="شكل حر 92"/>
          <p:cNvSpPr/>
          <p:nvPr/>
        </p:nvSpPr>
        <p:spPr>
          <a:xfrm>
            <a:off x="1290084" y="1928802"/>
            <a:ext cx="2408565" cy="2786082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16200000" flipH="1">
            <a:off x="201825" y="3957640"/>
            <a:ext cx="4643469" cy="1428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2215915" y="4453245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●</a:t>
            </a:r>
            <a:endParaRPr lang="ar-SA" sz="2400" b="1" dirty="0"/>
          </a:p>
        </p:txBody>
      </p:sp>
      <p:grpSp>
        <p:nvGrpSpPr>
          <p:cNvPr id="11" name="مجموعة 28"/>
          <p:cNvGrpSpPr/>
          <p:nvPr/>
        </p:nvGrpSpPr>
        <p:grpSpPr>
          <a:xfrm>
            <a:off x="6393904" y="1556792"/>
            <a:ext cx="2044736" cy="859558"/>
            <a:chOff x="6242040" y="5857892"/>
            <a:chExt cx="2044736" cy="859558"/>
          </a:xfrm>
        </p:grpSpPr>
        <p:grpSp>
          <p:nvGrpSpPr>
            <p:cNvPr id="12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 8</a:t>
                </a:r>
                <a:endParaRPr lang="ar-SA" sz="2200" b="1" dirty="0"/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 smtClean="0"/>
                  <a:t>2 ×  1</a:t>
                </a:r>
                <a:endParaRPr lang="ar-SA" sz="2200" b="1" dirty="0"/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 smtClean="0"/>
                <a:t>س  = ــ</a:t>
              </a:r>
              <a:endParaRPr lang="ar-SA" sz="2200" b="1" dirty="0"/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6793959" y="2276872"/>
            <a:ext cx="16287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/>
              <a:t>س  =  ــ 4</a:t>
            </a:r>
            <a:endParaRPr lang="ar-SA" sz="2200" b="1" dirty="0"/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5076056" y="3645024"/>
            <a:ext cx="355421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 smtClean="0"/>
              <a:t>ص =  ( ــ 4 )</a:t>
            </a:r>
            <a:r>
              <a:rPr lang="ar-SA" sz="2000" b="1" spc="-100" baseline="30000" dirty="0" smtClean="0"/>
              <a:t>2 </a:t>
            </a:r>
            <a:r>
              <a:rPr lang="ar-SA" sz="2000" b="1" dirty="0" smtClean="0"/>
              <a:t>+ 8 ( ــ 4 )  +  16</a:t>
            </a:r>
            <a:endParaRPr lang="en-US" sz="2000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6630013" y="4077072"/>
            <a:ext cx="198597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 smtClean="0"/>
              <a:t>ص =   0</a:t>
            </a:r>
            <a:endParaRPr lang="en-US" sz="22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5855975" y="5652553"/>
            <a:ext cx="2243155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 smtClean="0"/>
              <a:t>(  ــ 4  ،  0 )</a:t>
            </a:r>
            <a:endParaRPr lang="en-US" sz="2200" b="1" dirty="0"/>
          </a:p>
        </p:txBody>
      </p:sp>
      <p:sp>
        <p:nvSpPr>
          <p:cNvPr id="285" name="وسيلة شرح مستطيلة مستديرة الزوايا 284"/>
          <p:cNvSpPr/>
          <p:nvPr/>
        </p:nvSpPr>
        <p:spPr>
          <a:xfrm>
            <a:off x="1907704" y="3426296"/>
            <a:ext cx="1294037" cy="431332"/>
          </a:xfrm>
          <a:prstGeom prst="wedgeRoundRectCallout">
            <a:avLst>
              <a:gd name="adj1" fmla="val -265"/>
              <a:gd name="adj2" fmla="val 23980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الحل =  ــ 4</a:t>
            </a:r>
            <a:endParaRPr lang="ar-SA" sz="2000" b="1" dirty="0">
              <a:solidFill>
                <a:schemeClr val="tx1"/>
              </a:solidFill>
            </a:endParaRPr>
          </a:p>
        </p:txBody>
      </p:sp>
      <p:grpSp>
        <p:nvGrpSpPr>
          <p:cNvPr id="13" name="مجموعة 292"/>
          <p:cNvGrpSpPr/>
          <p:nvPr/>
        </p:nvGrpSpPr>
        <p:grpSpPr>
          <a:xfrm>
            <a:off x="744291" y="5086360"/>
            <a:ext cx="3578289" cy="942982"/>
            <a:chOff x="3571868" y="4857760"/>
            <a:chExt cx="3578289" cy="942982"/>
          </a:xfrm>
        </p:grpSpPr>
        <p:sp>
          <p:nvSpPr>
            <p:cNvPr id="289" name="دائري 288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1" name="دائري 290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smtClean="0"/>
                <a:t>حل المعادلة </a:t>
              </a:r>
              <a:endParaRPr lang="ar-SA" sz="2200" b="1" dirty="0"/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4500562" y="5369855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smtClean="0"/>
                <a:t>{  ــ 4  }</a:t>
              </a:r>
              <a:endParaRPr lang="ar-SA" sz="2200" b="1" dirty="0"/>
            </a:p>
          </p:txBody>
        </p:sp>
      </p:grp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1357290" y="1012802"/>
            <a:ext cx="321471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/>
              <a:t>س</a:t>
            </a:r>
            <a:r>
              <a:rPr lang="ar-SA" sz="3600" b="1" spc="-100" baseline="30000" dirty="0" smtClean="0"/>
              <a:t>2</a:t>
            </a:r>
            <a:r>
              <a:rPr lang="ar-SA" sz="2000" b="1" dirty="0" smtClean="0"/>
              <a:t>  </a:t>
            </a:r>
            <a:r>
              <a:rPr lang="ar-SA" sz="2400" b="1" dirty="0" smtClean="0"/>
              <a:t>+ 8 س  +  16  =  0</a:t>
            </a:r>
            <a:endParaRPr lang="en-US" sz="2400" b="1" dirty="0"/>
          </a:p>
        </p:txBody>
      </p:sp>
      <p:sp>
        <p:nvSpPr>
          <p:cNvPr id="80" name="مربع نص 79"/>
          <p:cNvSpPr txBox="1"/>
          <p:nvPr/>
        </p:nvSpPr>
        <p:spPr>
          <a:xfrm>
            <a:off x="431461" y="380113"/>
            <a:ext cx="1417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صفحة 23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285" grpId="0" animBg="1"/>
      <p:bldP spid="81" grpId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3064</TotalTime>
  <Words>1196</Words>
  <Application>Microsoft Office PowerPoint</Application>
  <PresentationFormat>عرض على الشاشة (4:3)</PresentationFormat>
  <Paragraphs>362</Paragraphs>
  <Slides>20</Slides>
  <Notes>2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7" baseType="lpstr">
      <vt:lpstr>Arial</vt:lpstr>
      <vt:lpstr>Calibri</vt:lpstr>
      <vt:lpstr>Farah</vt:lpstr>
      <vt:lpstr>Helvetica Neue</vt:lpstr>
      <vt:lpstr>Tahoma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سارة الوقداني</cp:lastModifiedBy>
  <cp:revision>290</cp:revision>
  <dcterms:created xsi:type="dcterms:W3CDTF">2012-10-24T16:06:05Z</dcterms:created>
  <dcterms:modified xsi:type="dcterms:W3CDTF">2025-02-28T19:59:15Z</dcterms:modified>
</cp:coreProperties>
</file>